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package/2006/relationships/metadata/extended-properties" Target="docProps/app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6"/>
  </p:notesMasterIdLst>
  <p:sldIdLst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66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77124" autoAdjust="0"/>
  </p:normalViewPr>
  <p:slideViewPr>
    <p:cSldViewPr snapToGrid="0" snapToObjects="1">
      <p:cViewPr varScale="1">
        <p:scale>
          <a:sx n="77" d="100"/>
          <a:sy n="77" d="100"/>
        </p:scale>
        <p:origin x="58" y="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AD7B3-703F-4DE7-AF88-BAFF8B45BAC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15F6F-7310-49C7-8925-F0015B0FC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5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eeexplore.ieee.org/document/116734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en.wikipedia.org/wiki/Netflix_Prize" TargetMode="External"/><Relationship Id="rId4" Type="http://schemas.openxmlformats.org/officeDocument/2006/relationships/hyperlink" Target="http://www.pzs.dstu.dp.ua/DataMining/recom/bibl/ProgressPrize2007_KorBell.pdf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Linden, G., Smith, B., &amp; York, J. (2003).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Amazon.com recommendations: Item-to-item collaborative filtering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IEEE Internet Computing.</a:t>
            </a: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https://ieeexplore.ieee.org/document/1167344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Bell, R. M., Koren, Y., &amp; Volinsky, C. (2007).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BellKor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solution to the Netflix Prize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AT&amp;T Research.</a:t>
            </a: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http://www.pzs.dstu.dp.ua/DataMining/recom/bibl/ProgressPrize2007_KorBell.pdf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https://en.wikipedia.org/wiki/Netflix_Prize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815F6F-7310-49C7-8925-F0015B0FC7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56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FIXED!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815F6F-7310-49C7-8925-F0015B0FC7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CF72B-01D4-E7CE-CCD0-C925872C3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C0AB2-16B7-ABE2-B58E-3BB76004A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B8A35-9A7D-E534-D801-9214B10E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FEBF-38F1-453E-B69D-6B9271114889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68FE-1A6B-3B8A-9160-73579F3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D6639-51F7-67FF-CC34-EB8C018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39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4D47C-E5D4-DDBE-EF1F-104F24CB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7A19A-EFF8-5A88-EDE7-FCDEB4D78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A261B-1101-FA3D-CB17-80CD5369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59EE1-3FE3-4F1C-88F4-6491735106DF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FFDC-ABE1-592D-57CE-8741396C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6818-E9DF-7030-FFE5-7CA03965D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470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06587-444C-EF7D-FE7D-26950F02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7D5E7-6A38-CB7B-087D-EFA48605B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B643-410E-1842-F193-BB0856DD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B98A3-03EC-44AE-87A9-06CAEF1F7F50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310AA-4DB2-8CE6-7A4D-79BDFF939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5118-C53B-3A3F-6834-2DFBDB6A6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25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4F9B-580C-A699-4DAD-825D97649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B657F-30D5-8754-A04E-2319F40CB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0171C-FAF2-6322-9CB6-83481AC90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A7575-0A3B-0E0A-BD71-4E15EDB8C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1CA8-87D7-4728-855E-A6F52CD10CAE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D1E5B-D828-19AE-17EE-C271B397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B46-D28D-EC75-7CA7-EA327DD4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30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93603-E112-DFF4-C6D8-0496D1F8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D8518-394B-3008-7BBC-EC6A55EC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4CE79-3B5F-ADA4-FD7E-2BADC81B1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9E515-664E-EA56-A2AF-C9343137F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6BE7C-46E7-7413-B469-8EDAED08E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25A12-CF47-C955-9369-051EB51A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593D-2A19-4BA0-A48C-0342333B9754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E7A9D-A7AC-5CCE-916E-4708D90B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B038D7-1F9A-7C8D-3467-FE7A67DDF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308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6F14C-5EC1-FFCB-42AF-C06EA7E9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838D3D-E6E8-5AFB-CD5F-2004F64FC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F4E6-0320-4AB2-9586-65A0EC89B335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6272A8-54EF-7B38-A358-08F90C01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4D8C2-D005-DED5-4959-89AEC0450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96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C7C2D-B365-526F-4F06-0D77F79E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E04C-41B0-4DF8-B4DF-3F22EB69F7D9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56161F-9918-75C3-BF19-FF80F606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FC89C8-F884-B4CE-CC3A-B5DD1026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044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91BF9-30F3-7A2D-F8A3-791EAA2E3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FAEA7-9263-F1E8-CF52-8B33D6B0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4BC12-B876-ECAE-F678-32CD8C05E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6B8F7-7894-FF4F-9E5D-F4C3BF9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FA6D4-EBBF-4864-B002-3CA151825A93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9ACDA-52C6-F398-2177-A0803A626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16BF6-1F54-7DA1-7084-343B5356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29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C6086-B265-7989-A55A-FE17F422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FB91EF-A99A-25F1-6C9D-92B8F7117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8F43F-ACB9-99C3-B69D-70FFB2FF5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C79EE-3EFB-E190-AF9B-5F23BF39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26E8-E5AC-42DB-AADB-FD38C3D12385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44726-F697-024F-F154-A2BCD05A9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E7A1D-F51D-E5B6-0EC8-F1719AF8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423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CC470-7C6A-7924-EAD0-67D09CF0E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258FB-74B7-5EEF-53E8-4CC1489909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AADDD-72F3-0095-2D6E-4C653A9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2D55E-282F-4DF6-A403-09EC22362B14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950F3-5E49-3C5F-BE10-03E000C33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1718-A130-D803-E465-A462404B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24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8D7A-04A2-D620-2630-1D62546B16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387427-E822-3DCC-7B2E-A1D29D5A0F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5954B-320A-A6B4-AACA-3317F5D4E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A848F-AFAA-441B-B746-4E7F497AF1EA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F64D2-C11B-00D1-FE40-1B62EB97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DE5E8-F2B1-E798-5A06-997FCCAAC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7655-AABA-4CA8-8EDF-7F823A468B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209199-E8C0-37D2-8430-9C299015E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F55D3-8504-6824-94F1-CDF34B6D5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A72C5-C4A1-21A1-F750-B87A42DF9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407FC-BC4F-44A5-8993-81604E7062F8}" type="datetime1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A07C0-D3F6-68E4-1384-C86F364CC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3108-2941-6203-3401-5406B9B31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7655-AABA-4CA8-8EDF-7F823A468B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1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s://community.mis.temple.edu/jshaf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hatGPT" TargetMode="Externa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Relationship Id="rId4" Type="http://schemas.openxmlformats.org/officeDocument/2006/relationships/hyperlink" Target="https://en.wikipedia.org/wiki/Netflix_Priz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.png"/><Relationship Id="rId4" Type="http://schemas.openxmlformats.org/officeDocument/2006/relationships/hyperlink" Target="https://youtu.be/zeFt_JCA3b4?si=_rvNuAiaLRLtu5Xj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5939" y="1052389"/>
            <a:ext cx="4428604" cy="1829708"/>
          </a:xfrm>
        </p:spPr>
        <p:txBody>
          <a:bodyPr>
            <a:normAutofit/>
          </a:bodyPr>
          <a:lstStyle/>
          <a:p>
            <a:r>
              <a:rPr lang="en-US" dirty="0">
                <a:latin typeface="Segoe UI" panose="020B0502040204020203" pitchFamily="34" charset="0"/>
                <a:ea typeface="Tahoma" panose="020B0604030504040204" pitchFamily="34" charset="0"/>
                <a:cs typeface="Segoe UI" panose="020B0502040204020203" pitchFamily="34" charset="0"/>
              </a:rPr>
              <a:t>Collaboration Filtering and k-NN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36853" y="3228436"/>
            <a:ext cx="3777690" cy="1915065"/>
          </a:xfrm>
        </p:spPr>
        <p:txBody>
          <a:bodyPr>
            <a:normAutofit/>
          </a:bodyPr>
          <a:lstStyle/>
          <a:p>
            <a:pPr algn="r"/>
            <a:r>
              <a:rPr lang="sv-SE" sz="15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15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15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https://community.mis.temple.edu/jshafer</a:t>
            </a:r>
            <a:r>
              <a:rPr lang="sv-SE" sz="15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15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15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15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MIS3536: Info Sys Innovation with AI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229458" y="4598576"/>
            <a:ext cx="4354183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5" dirty="0"/>
              <a:t>Unless otherwise indicated, all decorative images are by Unknown Author and licensed under </a:t>
            </a:r>
            <a:r>
              <a:rPr lang="en-US" sz="675" dirty="0">
                <a:hlinkClick r:id="rId3" tooltip="https://creativecommons.org/licenses/by-nc/3.0/"/>
              </a:rPr>
              <a:t>CC BY-NC</a:t>
            </a:r>
            <a:endParaRPr lang="en-US" sz="675" dirty="0"/>
          </a:p>
        </p:txBody>
      </p:sp>
      <p:pic>
        <p:nvPicPr>
          <p:cNvPr id="6" name="Picture 5" descr="A blue light bulb with a brain inside">
            <a:extLst>
              <a:ext uri="{FF2B5EF4-FFF2-40B4-BE49-F238E27FC236}">
                <a16:creationId xmlns:a16="http://schemas.microsoft.com/office/drawing/2014/main" id="{A36D6498-511E-A47E-A31E-A870F7805C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71" y="1052388"/>
            <a:ext cx="3963755" cy="351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100" dirty="0" err="1"/>
              <a:t>kNN</a:t>
            </a:r>
            <a:r>
              <a:rPr lang="en-US" sz="4100" dirty="0"/>
              <a:t> is not limited to 2D space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700" dirty="0"/>
              <a:t>The 2D plane we just saw is just a visual teaching aid. k-NN works in any number of dimensions—each feature adds a new axis.</a:t>
            </a:r>
          </a:p>
          <a:p>
            <a:pPr lvl="0"/>
            <a:r>
              <a:rPr lang="en-US" sz="1700" dirty="0"/>
              <a:t>From 2D to 3D to </a:t>
            </a:r>
            <a:r>
              <a:rPr lang="en-US" sz="1700" dirty="0" err="1"/>
              <a:t>nD</a:t>
            </a:r>
            <a:endParaRPr lang="en-US" sz="1700" dirty="0"/>
          </a:p>
          <a:p>
            <a:pPr lvl="1"/>
            <a:r>
              <a:rPr lang="en-US" sz="1700" dirty="0"/>
              <a:t>2D: points on a plane (easy to draw)</a:t>
            </a:r>
          </a:p>
          <a:p>
            <a:pPr lvl="1"/>
            <a:r>
              <a:rPr lang="en-US" sz="1700" dirty="0"/>
              <a:t>3D: points in space (harder to draw)</a:t>
            </a:r>
          </a:p>
          <a:p>
            <a:pPr lvl="1"/>
            <a:r>
              <a:rPr lang="en-US" sz="1700" dirty="0" err="1"/>
              <a:t>nD</a:t>
            </a:r>
            <a:r>
              <a:rPr lang="en-US" sz="1700" dirty="0"/>
              <a:t>: points in feature space (impossible to draw—but same math)</a:t>
            </a:r>
          </a:p>
          <a:p>
            <a:r>
              <a:rPr lang="en-US" sz="1700" dirty="0"/>
              <a:t>Each feature is one dimension.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158374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023C65-CF06-E6CC-B18C-14030AC08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160" y="292893"/>
            <a:ext cx="8182230" cy="1132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5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3 Dimensions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1314949"/>
            <a:ext cx="3182692" cy="13716"/>
          </a:xfrm>
          <a:custGeom>
            <a:avLst/>
            <a:gdLst>
              <a:gd name="csX0" fmla="*/ 0 w 3182692"/>
              <a:gd name="csY0" fmla="*/ 0 h 13716"/>
              <a:gd name="csX1" fmla="*/ 604711 w 3182692"/>
              <a:gd name="csY1" fmla="*/ 0 h 13716"/>
              <a:gd name="csX2" fmla="*/ 1241250 w 3182692"/>
              <a:gd name="csY2" fmla="*/ 0 h 13716"/>
              <a:gd name="csX3" fmla="*/ 1909615 w 3182692"/>
              <a:gd name="csY3" fmla="*/ 0 h 13716"/>
              <a:gd name="csX4" fmla="*/ 2577981 w 3182692"/>
              <a:gd name="csY4" fmla="*/ 0 h 13716"/>
              <a:gd name="csX5" fmla="*/ 3182692 w 3182692"/>
              <a:gd name="csY5" fmla="*/ 0 h 13716"/>
              <a:gd name="csX6" fmla="*/ 3182692 w 3182692"/>
              <a:gd name="csY6" fmla="*/ 13716 h 13716"/>
              <a:gd name="csX7" fmla="*/ 2482500 w 3182692"/>
              <a:gd name="csY7" fmla="*/ 13716 h 13716"/>
              <a:gd name="csX8" fmla="*/ 1782308 w 3182692"/>
              <a:gd name="csY8" fmla="*/ 13716 h 13716"/>
              <a:gd name="csX9" fmla="*/ 1145769 w 3182692"/>
              <a:gd name="csY9" fmla="*/ 13716 h 13716"/>
              <a:gd name="csX10" fmla="*/ 0 w 3182692"/>
              <a:gd name="csY10" fmla="*/ 13716 h 13716"/>
              <a:gd name="csX11" fmla="*/ 0 w 3182692"/>
              <a:gd name="csY11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3716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2212" y="2989"/>
                  <a:pt x="3182051" y="10166"/>
                  <a:pt x="3182692" y="13716"/>
                </a:cubicBezTo>
                <a:cubicBezTo>
                  <a:pt x="2998421" y="17170"/>
                  <a:pt x="2675038" y="14442"/>
                  <a:pt x="2482500" y="13716"/>
                </a:cubicBezTo>
                <a:cubicBezTo>
                  <a:pt x="2289962" y="12990"/>
                  <a:pt x="1930644" y="2262"/>
                  <a:pt x="1782308" y="13716"/>
                </a:cubicBezTo>
                <a:cubicBezTo>
                  <a:pt x="1633972" y="25170"/>
                  <a:pt x="1287388" y="-6564"/>
                  <a:pt x="1145769" y="13716"/>
                </a:cubicBezTo>
                <a:cubicBezTo>
                  <a:pt x="1004150" y="33996"/>
                  <a:pt x="256377" y="-42010"/>
                  <a:pt x="0" y="13716"/>
                </a:cubicBezTo>
                <a:cubicBezTo>
                  <a:pt x="182" y="9317"/>
                  <a:pt x="482" y="5285"/>
                  <a:pt x="0" y="0"/>
                </a:cubicBezTo>
                <a:close/>
              </a:path>
              <a:path w="3182692" h="13716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200" y="2764"/>
                  <a:pt x="3182390" y="8747"/>
                  <a:pt x="3182692" y="13716"/>
                </a:cubicBezTo>
                <a:cubicBezTo>
                  <a:pt x="3039109" y="-17273"/>
                  <a:pt x="2823860" y="9276"/>
                  <a:pt x="2546154" y="13716"/>
                </a:cubicBezTo>
                <a:cubicBezTo>
                  <a:pt x="2268448" y="18156"/>
                  <a:pt x="2098674" y="719"/>
                  <a:pt x="1845961" y="13716"/>
                </a:cubicBezTo>
                <a:cubicBezTo>
                  <a:pt x="1593248" y="26713"/>
                  <a:pt x="1456743" y="22988"/>
                  <a:pt x="1304904" y="13716"/>
                </a:cubicBezTo>
                <a:cubicBezTo>
                  <a:pt x="1153065" y="4444"/>
                  <a:pt x="947204" y="6554"/>
                  <a:pt x="668365" y="13716"/>
                </a:cubicBezTo>
                <a:cubicBezTo>
                  <a:pt x="389526" y="20878"/>
                  <a:pt x="288244" y="-9200"/>
                  <a:pt x="0" y="13716"/>
                </a:cubicBezTo>
                <a:cubicBezTo>
                  <a:pt x="614" y="9981"/>
                  <a:pt x="600" y="5402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D5AFE-B3F1-EA9A-5642-3E58D8BC5B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2" y="2778394"/>
            <a:ext cx="7588949" cy="130843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BEAE3-0DF2-22C5-CAA7-3C614EB4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2"/>
            <a:ext cx="2057400" cy="2738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fld id="{4C487655-AABA-4CA8-8EDF-7F823A468B89}" type="slidenum">
              <a:rPr lang="en-US" sz="1200" smtClean="0"/>
              <a:pPr defTabSz="914400"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9084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CAB8EC-8EC0-3E55-F26C-6244C6490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158374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16C53C-4E6B-1ECE-FC37-94B76801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160" y="292893"/>
            <a:ext cx="8182230" cy="113272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5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</a:t>
            </a:r>
            <a:r>
              <a:rPr lang="en-US" sz="5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Dimensions</a:t>
            </a:r>
          </a:p>
        </p:txBody>
      </p:sp>
      <p:sp>
        <p:nvSpPr>
          <p:cNvPr id="23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80654" y="1314949"/>
            <a:ext cx="3182692" cy="13716"/>
          </a:xfrm>
          <a:custGeom>
            <a:avLst/>
            <a:gdLst>
              <a:gd name="csX0" fmla="*/ 0 w 3182692"/>
              <a:gd name="csY0" fmla="*/ 0 h 13716"/>
              <a:gd name="csX1" fmla="*/ 604711 w 3182692"/>
              <a:gd name="csY1" fmla="*/ 0 h 13716"/>
              <a:gd name="csX2" fmla="*/ 1241250 w 3182692"/>
              <a:gd name="csY2" fmla="*/ 0 h 13716"/>
              <a:gd name="csX3" fmla="*/ 1909615 w 3182692"/>
              <a:gd name="csY3" fmla="*/ 0 h 13716"/>
              <a:gd name="csX4" fmla="*/ 2577981 w 3182692"/>
              <a:gd name="csY4" fmla="*/ 0 h 13716"/>
              <a:gd name="csX5" fmla="*/ 3182692 w 3182692"/>
              <a:gd name="csY5" fmla="*/ 0 h 13716"/>
              <a:gd name="csX6" fmla="*/ 3182692 w 3182692"/>
              <a:gd name="csY6" fmla="*/ 13716 h 13716"/>
              <a:gd name="csX7" fmla="*/ 2482500 w 3182692"/>
              <a:gd name="csY7" fmla="*/ 13716 h 13716"/>
              <a:gd name="csX8" fmla="*/ 1782308 w 3182692"/>
              <a:gd name="csY8" fmla="*/ 13716 h 13716"/>
              <a:gd name="csX9" fmla="*/ 1145769 w 3182692"/>
              <a:gd name="csY9" fmla="*/ 13716 h 13716"/>
              <a:gd name="csX10" fmla="*/ 0 w 3182692"/>
              <a:gd name="csY10" fmla="*/ 13716 h 13716"/>
              <a:gd name="csX11" fmla="*/ 0 w 3182692"/>
              <a:gd name="csY11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182692" h="13716" fill="none" extrusionOk="0">
                <a:moveTo>
                  <a:pt x="0" y="0"/>
                </a:moveTo>
                <a:cubicBezTo>
                  <a:pt x="126686" y="-21366"/>
                  <a:pt x="467788" y="9025"/>
                  <a:pt x="604711" y="0"/>
                </a:cubicBezTo>
                <a:cubicBezTo>
                  <a:pt x="741634" y="-9025"/>
                  <a:pt x="1061620" y="6814"/>
                  <a:pt x="1241250" y="0"/>
                </a:cubicBezTo>
                <a:cubicBezTo>
                  <a:pt x="1420880" y="-6814"/>
                  <a:pt x="1713773" y="13383"/>
                  <a:pt x="1909615" y="0"/>
                </a:cubicBezTo>
                <a:cubicBezTo>
                  <a:pt x="2105457" y="-13383"/>
                  <a:pt x="2257256" y="13567"/>
                  <a:pt x="2577981" y="0"/>
                </a:cubicBezTo>
                <a:cubicBezTo>
                  <a:pt x="2898706" y="-13567"/>
                  <a:pt x="3026063" y="6328"/>
                  <a:pt x="3182692" y="0"/>
                </a:cubicBezTo>
                <a:cubicBezTo>
                  <a:pt x="3182212" y="2989"/>
                  <a:pt x="3182051" y="10166"/>
                  <a:pt x="3182692" y="13716"/>
                </a:cubicBezTo>
                <a:cubicBezTo>
                  <a:pt x="2998421" y="17170"/>
                  <a:pt x="2675038" y="14442"/>
                  <a:pt x="2482500" y="13716"/>
                </a:cubicBezTo>
                <a:cubicBezTo>
                  <a:pt x="2289962" y="12990"/>
                  <a:pt x="1930644" y="2262"/>
                  <a:pt x="1782308" y="13716"/>
                </a:cubicBezTo>
                <a:cubicBezTo>
                  <a:pt x="1633972" y="25170"/>
                  <a:pt x="1287388" y="-6564"/>
                  <a:pt x="1145769" y="13716"/>
                </a:cubicBezTo>
                <a:cubicBezTo>
                  <a:pt x="1004150" y="33996"/>
                  <a:pt x="256377" y="-42010"/>
                  <a:pt x="0" y="13716"/>
                </a:cubicBezTo>
                <a:cubicBezTo>
                  <a:pt x="182" y="9317"/>
                  <a:pt x="482" y="5285"/>
                  <a:pt x="0" y="0"/>
                </a:cubicBezTo>
                <a:close/>
              </a:path>
              <a:path w="3182692" h="13716" stroke="0" extrusionOk="0">
                <a:moveTo>
                  <a:pt x="0" y="0"/>
                </a:moveTo>
                <a:cubicBezTo>
                  <a:pt x="283446" y="18201"/>
                  <a:pt x="432812" y="7290"/>
                  <a:pt x="604711" y="0"/>
                </a:cubicBezTo>
                <a:cubicBezTo>
                  <a:pt x="776610" y="-7290"/>
                  <a:pt x="982253" y="15478"/>
                  <a:pt x="1145769" y="0"/>
                </a:cubicBezTo>
                <a:cubicBezTo>
                  <a:pt x="1309285" y="-15478"/>
                  <a:pt x="1514247" y="-25520"/>
                  <a:pt x="1845961" y="0"/>
                </a:cubicBezTo>
                <a:cubicBezTo>
                  <a:pt x="2177675" y="25520"/>
                  <a:pt x="2297588" y="16646"/>
                  <a:pt x="2450673" y="0"/>
                </a:cubicBezTo>
                <a:cubicBezTo>
                  <a:pt x="2603758" y="-16646"/>
                  <a:pt x="3023048" y="-21196"/>
                  <a:pt x="3182692" y="0"/>
                </a:cubicBezTo>
                <a:cubicBezTo>
                  <a:pt x="3182200" y="2764"/>
                  <a:pt x="3182390" y="8747"/>
                  <a:pt x="3182692" y="13716"/>
                </a:cubicBezTo>
                <a:cubicBezTo>
                  <a:pt x="3039109" y="-17273"/>
                  <a:pt x="2823860" y="9276"/>
                  <a:pt x="2546154" y="13716"/>
                </a:cubicBezTo>
                <a:cubicBezTo>
                  <a:pt x="2268448" y="18156"/>
                  <a:pt x="2098674" y="719"/>
                  <a:pt x="1845961" y="13716"/>
                </a:cubicBezTo>
                <a:cubicBezTo>
                  <a:pt x="1593248" y="26713"/>
                  <a:pt x="1456743" y="22988"/>
                  <a:pt x="1304904" y="13716"/>
                </a:cubicBezTo>
                <a:cubicBezTo>
                  <a:pt x="1153065" y="4444"/>
                  <a:pt x="947204" y="6554"/>
                  <a:pt x="668365" y="13716"/>
                </a:cubicBezTo>
                <a:cubicBezTo>
                  <a:pt x="389526" y="20878"/>
                  <a:pt x="288244" y="-9200"/>
                  <a:pt x="0" y="13716"/>
                </a:cubicBezTo>
                <a:cubicBezTo>
                  <a:pt x="614" y="9981"/>
                  <a:pt x="600" y="5402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D8AC5C-BD7D-A311-D09F-FE1EC8104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2" y="2311518"/>
            <a:ext cx="7588949" cy="224219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C8E67-19BE-B22D-99A0-08E4E48A2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2"/>
            <a:ext cx="2057400" cy="2738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fld id="{4C487655-AABA-4CA8-8EDF-7F823A468B89}" type="slidenum">
              <a:rPr lang="en-US" sz="1200" smtClean="0"/>
              <a:pPr defTabSz="914400">
                <a:lnSpc>
                  <a:spcPct val="90000"/>
                </a:lnSpc>
                <a:spcAft>
                  <a:spcPts val="600"/>
                </a:spcAft>
              </a:pPr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83079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839273"/>
            <a:ext cx="3464954" cy="34649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047514"/>
            <a:ext cx="2430380" cy="30484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705861"/>
            <a:ext cx="2240924" cy="2240924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3585744"/>
            <a:ext cx="409575" cy="40957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144524"/>
            <a:ext cx="4152298" cy="2951461"/>
          </a:xfrm>
        </p:spPr>
        <p:txBody>
          <a:bodyPr>
            <a:normAutofit/>
          </a:bodyPr>
          <a:lstStyle/>
          <a:p>
            <a:pPr lvl="0"/>
            <a:r>
              <a:rPr lang="en-US" sz="1900" dirty="0"/>
              <a:t>k-NN is intuitive, transparent, and explainable</a:t>
            </a:r>
          </a:p>
          <a:p>
            <a:pPr lvl="0"/>
            <a:r>
              <a:rPr lang="en-US" sz="1900" dirty="0"/>
              <a:t>It can be supervised or unsupervised</a:t>
            </a:r>
          </a:p>
          <a:p>
            <a:pPr lvl="0"/>
            <a:r>
              <a:rPr lang="en-US" sz="1900" dirty="0"/>
              <a:t>It doesn’t “train” — it remembers</a:t>
            </a:r>
          </a:p>
          <a:p>
            <a:pPr lvl="0"/>
            <a:r>
              <a:rPr lang="en-US" sz="1900" dirty="0"/>
              <a:t>It gets better as data grows, not as math gets fancier</a:t>
            </a:r>
          </a:p>
          <a:p>
            <a:pPr lvl="0"/>
            <a:r>
              <a:rPr lang="en-US" sz="1900" dirty="0"/>
              <a:t>It’s why early recommender systems worked shockingly well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100"/>
              <a:t>Reminder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lang="en-US" sz="2800" b="1" dirty="0"/>
              <a:t>We are still in Phase I of the course</a:t>
            </a:r>
          </a:p>
          <a:p>
            <a:pPr lvl="0"/>
            <a:r>
              <a:rPr lang="en-US" sz="1700" dirty="0"/>
              <a:t>We are looking and AI and ML prior to 11/30/2022, the initial public release of ChatGPT</a:t>
            </a:r>
          </a:p>
          <a:p>
            <a:pPr lvl="0"/>
            <a:r>
              <a:rPr lang="en-US" sz="1700" dirty="0">
                <a:hlinkClick r:id="rId3"/>
              </a:rPr>
              <a:t>https://en.wikipedia.org/wiki/ChatGPT</a:t>
            </a:r>
            <a:r>
              <a:rPr lang="en-US" sz="1700" dirty="0"/>
              <a:t> </a:t>
            </a:r>
          </a:p>
          <a:p>
            <a:pPr lvl="0"/>
            <a:r>
              <a:rPr lang="en-US" sz="1700" dirty="0"/>
              <a:t>So … no LLMs yet!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100"/>
              <a:t>Machine Learning Recap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lang="en-US" sz="2800" b="1" dirty="0"/>
              <a:t>What have we seen so far?</a:t>
            </a:r>
          </a:p>
          <a:p>
            <a:pPr lvl="0"/>
            <a:r>
              <a:rPr lang="en-US" sz="2000" dirty="0"/>
              <a:t>Models</a:t>
            </a:r>
          </a:p>
          <a:p>
            <a:pPr lvl="1"/>
            <a:r>
              <a:rPr lang="en-US" sz="2000" dirty="0"/>
              <a:t>Decision Trees / Supervised Learning</a:t>
            </a:r>
          </a:p>
          <a:p>
            <a:pPr lvl="1"/>
            <a:r>
              <a:rPr lang="en-US" sz="2000" dirty="0"/>
              <a:t>Clusters / Unsupervised Learning</a:t>
            </a:r>
          </a:p>
          <a:p>
            <a:r>
              <a:rPr lang="en-US" sz="2000" dirty="0"/>
              <a:t>Two Scaling Laws</a:t>
            </a:r>
          </a:p>
          <a:p>
            <a:pPr lvl="1"/>
            <a:r>
              <a:rPr lang="en-US" sz="2000" dirty="0"/>
              <a:t>ML accuracy improves with more data</a:t>
            </a:r>
          </a:p>
          <a:p>
            <a:pPr lvl="1"/>
            <a:r>
              <a:rPr lang="en-US" sz="2000" dirty="0"/>
              <a:t>ML accuracy improves with model complexity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100" dirty="0"/>
              <a:t>Machine Learning Recap </a:t>
            </a:r>
            <a:r>
              <a:rPr lang="en-US" sz="2800" dirty="0"/>
              <a:t>(2)</a:t>
            </a:r>
            <a:endParaRPr lang="en-US" sz="41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lang="en-US" sz="2800" b="1" dirty="0"/>
              <a:t>What have we seen so far? </a:t>
            </a:r>
            <a:r>
              <a:rPr lang="en-US" sz="1700" b="1" dirty="0"/>
              <a:t>(2)</a:t>
            </a:r>
          </a:p>
          <a:p>
            <a:pPr lvl="0"/>
            <a:r>
              <a:rPr lang="en-US" sz="2000" dirty="0"/>
              <a:t>UML Diagrams</a:t>
            </a:r>
          </a:p>
          <a:p>
            <a:pPr lvl="1"/>
            <a:r>
              <a:rPr lang="en-US" sz="2000" dirty="0"/>
              <a:t>Use Case Diagrams</a:t>
            </a:r>
          </a:p>
          <a:p>
            <a:pPr lvl="1"/>
            <a:r>
              <a:rPr lang="en-US" sz="2000" dirty="0"/>
              <a:t>Activity Diagrams</a:t>
            </a:r>
          </a:p>
          <a:p>
            <a:pPr lvl="0"/>
            <a:r>
              <a:rPr lang="en-US" sz="2000" dirty="0"/>
              <a:t>Systems Thinking</a:t>
            </a:r>
          </a:p>
          <a:p>
            <a:pPr lvl="1"/>
            <a:r>
              <a:rPr lang="en-US" sz="2000" dirty="0"/>
              <a:t>Systems (Not Parts)</a:t>
            </a:r>
          </a:p>
          <a:p>
            <a:pPr lvl="1"/>
            <a:r>
              <a:rPr lang="en-US" sz="2000" dirty="0"/>
              <a:t>Feedback Loops</a:t>
            </a:r>
          </a:p>
          <a:p>
            <a:pPr lvl="1"/>
            <a:r>
              <a:rPr lang="en-US" sz="2000" dirty="0"/>
              <a:t>Emergence (and Unintended Consequences)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 fontScale="90000"/>
          </a:bodyPr>
          <a:lstStyle/>
          <a:p>
            <a:pPr marL="0" lvl="0" indent="0">
              <a:buNone/>
            </a:pPr>
            <a:r>
              <a:rPr lang="en-US" sz="4100" dirty="0"/>
              <a:t>Today’s Topic: Collaboration Filtering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277267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dirty="0"/>
              <a:t>Notable past successes include: </a:t>
            </a:r>
            <a:endParaRPr lang="en-US" sz="1700" dirty="0"/>
          </a:p>
          <a:p>
            <a:pPr lvl="1"/>
            <a:r>
              <a:rPr lang="en-US" b="1" dirty="0"/>
              <a:t>Amazon</a:t>
            </a:r>
            <a:r>
              <a:rPr lang="en-US" dirty="0"/>
              <a:t> deployed item-to-item k-NN because it scaled well and produced high-quality real-time recommendations (Linden et al., 2003)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r>
              <a:rPr lang="en-US" b="1" dirty="0"/>
              <a:t>Netflix Prize</a:t>
            </a:r>
            <a:r>
              <a:rPr lang="en-US" dirty="0"/>
              <a:t> baselines using neighborhood methods were already strong before more complex models improved them incrementally (Bell, Koren &amp; Volinsky, 2007)</a:t>
            </a:r>
          </a:p>
          <a:p>
            <a:pPr lvl="2"/>
            <a:r>
              <a:rPr lang="en-US" sz="1600" u="sng" dirty="0">
                <a:hlinkClick r:id="rId4"/>
              </a:rPr>
              <a:t>https://en.wikipedia.org/wiki/Netflix_Prize</a:t>
            </a:r>
            <a:endParaRPr lang="en-US" dirty="0"/>
          </a:p>
          <a:p>
            <a:pPr marL="0" lvl="0" indent="0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0"/>
            <a:ext cx="851299" cy="35849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t>Speculation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416783" y="1637417"/>
            <a:ext cx="3062575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3263504"/>
          </a:xfrm>
        </p:spPr>
        <p:txBody>
          <a:bodyPr>
            <a:normAutofit/>
          </a:bodyPr>
          <a:lstStyle/>
          <a:p>
            <a:r>
              <a:rPr dirty="0"/>
              <a:t>Collaboration Filtering has shown </a:t>
            </a:r>
            <a:r>
              <a:rPr dirty="0" err="1"/>
              <a:t>itslef</a:t>
            </a:r>
            <a:r>
              <a:rPr dirty="0"/>
              <a:t> to be an effective an relatively low-cost ML </a:t>
            </a:r>
            <a:r>
              <a:rPr dirty="0" err="1"/>
              <a:t>technigue</a:t>
            </a:r>
            <a:r>
              <a:rPr dirty="0"/>
              <a:t>. There is a tremendous push to embrace LLMs, driven in part by FOMO (Fear Of Missing Out). We may yet see a resurgence in this older, less costly, </a:t>
            </a:r>
            <a:r>
              <a:rPr dirty="0" err="1"/>
              <a:t>technigue</a:t>
            </a:r>
            <a:r>
              <a:rPr dirty="0"/>
              <a:t>.</a:t>
            </a:r>
          </a:p>
          <a:p>
            <a:r>
              <a:rPr dirty="0"/>
              <a:t>Unlike solutions that rely on Deep Learning, Collaboration Systems are </a:t>
            </a:r>
            <a:r>
              <a:rPr i="1" dirty="0"/>
              <a:t>explainable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100"/>
              <a:t>What does ‘Explainable’ mean?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sX0" fmla="*/ 0 w 8140446"/>
              <a:gd name="csY0" fmla="*/ 0 h 13716"/>
              <a:gd name="csX1" fmla="*/ 434157 w 8140446"/>
              <a:gd name="csY1" fmla="*/ 0 h 13716"/>
              <a:gd name="csX2" fmla="*/ 1193932 w 8140446"/>
              <a:gd name="csY2" fmla="*/ 0 h 13716"/>
              <a:gd name="csX3" fmla="*/ 1628089 w 8140446"/>
              <a:gd name="csY3" fmla="*/ 0 h 13716"/>
              <a:gd name="csX4" fmla="*/ 2225055 w 8140446"/>
              <a:gd name="csY4" fmla="*/ 0 h 13716"/>
              <a:gd name="csX5" fmla="*/ 3066235 w 8140446"/>
              <a:gd name="csY5" fmla="*/ 0 h 13716"/>
              <a:gd name="csX6" fmla="*/ 3744605 w 8140446"/>
              <a:gd name="csY6" fmla="*/ 0 h 13716"/>
              <a:gd name="csX7" fmla="*/ 4504380 w 8140446"/>
              <a:gd name="csY7" fmla="*/ 0 h 13716"/>
              <a:gd name="csX8" fmla="*/ 5101346 w 8140446"/>
              <a:gd name="csY8" fmla="*/ 0 h 13716"/>
              <a:gd name="csX9" fmla="*/ 5779717 w 8140446"/>
              <a:gd name="csY9" fmla="*/ 0 h 13716"/>
              <a:gd name="csX10" fmla="*/ 6620896 w 8140446"/>
              <a:gd name="csY10" fmla="*/ 0 h 13716"/>
              <a:gd name="csX11" fmla="*/ 7136458 w 8140446"/>
              <a:gd name="csY11" fmla="*/ 0 h 13716"/>
              <a:gd name="csX12" fmla="*/ 8140446 w 8140446"/>
              <a:gd name="csY12" fmla="*/ 0 h 13716"/>
              <a:gd name="csX13" fmla="*/ 8140446 w 8140446"/>
              <a:gd name="csY13" fmla="*/ 13716 h 13716"/>
              <a:gd name="csX14" fmla="*/ 7543480 w 8140446"/>
              <a:gd name="csY14" fmla="*/ 13716 h 13716"/>
              <a:gd name="csX15" fmla="*/ 7109323 w 8140446"/>
              <a:gd name="csY15" fmla="*/ 13716 h 13716"/>
              <a:gd name="csX16" fmla="*/ 6430952 w 8140446"/>
              <a:gd name="csY16" fmla="*/ 13716 h 13716"/>
              <a:gd name="csX17" fmla="*/ 5915391 w 8140446"/>
              <a:gd name="csY17" fmla="*/ 13716 h 13716"/>
              <a:gd name="csX18" fmla="*/ 5237020 w 8140446"/>
              <a:gd name="csY18" fmla="*/ 13716 h 13716"/>
              <a:gd name="csX19" fmla="*/ 4558650 w 8140446"/>
              <a:gd name="csY19" fmla="*/ 13716 h 13716"/>
              <a:gd name="csX20" fmla="*/ 3880279 w 8140446"/>
              <a:gd name="csY20" fmla="*/ 13716 h 13716"/>
              <a:gd name="csX21" fmla="*/ 3201909 w 8140446"/>
              <a:gd name="csY21" fmla="*/ 13716 h 13716"/>
              <a:gd name="csX22" fmla="*/ 2604943 w 8140446"/>
              <a:gd name="csY22" fmla="*/ 13716 h 13716"/>
              <a:gd name="csX23" fmla="*/ 1845168 w 8140446"/>
              <a:gd name="csY23" fmla="*/ 13716 h 13716"/>
              <a:gd name="csX24" fmla="*/ 1166797 w 8140446"/>
              <a:gd name="csY24" fmla="*/ 13716 h 13716"/>
              <a:gd name="csX25" fmla="*/ 0 w 8140446"/>
              <a:gd name="csY25" fmla="*/ 13716 h 13716"/>
              <a:gd name="csX26" fmla="*/ 0 w 8140446"/>
              <a:gd name="csY26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543" y="2784"/>
                  <a:pt x="8140462" y="9558"/>
                  <a:pt x="8140446" y="13716"/>
                </a:cubicBezTo>
                <a:cubicBezTo>
                  <a:pt x="7906329" y="-7615"/>
                  <a:pt x="7681180" y="22893"/>
                  <a:pt x="7543480" y="13716"/>
                </a:cubicBezTo>
                <a:cubicBezTo>
                  <a:pt x="7405780" y="4539"/>
                  <a:pt x="7216607" y="-912"/>
                  <a:pt x="7109323" y="13716"/>
                </a:cubicBezTo>
                <a:cubicBezTo>
                  <a:pt x="7002039" y="28344"/>
                  <a:pt x="6576231" y="38120"/>
                  <a:pt x="6430952" y="13716"/>
                </a:cubicBezTo>
                <a:cubicBezTo>
                  <a:pt x="6285673" y="-10688"/>
                  <a:pt x="6138840" y="29949"/>
                  <a:pt x="5915391" y="13716"/>
                </a:cubicBezTo>
                <a:cubicBezTo>
                  <a:pt x="5691942" y="-2517"/>
                  <a:pt x="5459460" y="47094"/>
                  <a:pt x="5237020" y="13716"/>
                </a:cubicBezTo>
                <a:cubicBezTo>
                  <a:pt x="5014580" y="-19662"/>
                  <a:pt x="4747677" y="35877"/>
                  <a:pt x="4558650" y="13716"/>
                </a:cubicBezTo>
                <a:cubicBezTo>
                  <a:pt x="4369623" y="-8445"/>
                  <a:pt x="4146061" y="7996"/>
                  <a:pt x="3880279" y="13716"/>
                </a:cubicBezTo>
                <a:cubicBezTo>
                  <a:pt x="3614497" y="19436"/>
                  <a:pt x="3473808" y="-17480"/>
                  <a:pt x="3201909" y="13716"/>
                </a:cubicBezTo>
                <a:cubicBezTo>
                  <a:pt x="2930010" y="44912"/>
                  <a:pt x="2728175" y="-8002"/>
                  <a:pt x="2604943" y="13716"/>
                </a:cubicBezTo>
                <a:cubicBezTo>
                  <a:pt x="2481711" y="35434"/>
                  <a:pt x="2004334" y="22380"/>
                  <a:pt x="1845168" y="13716"/>
                </a:cubicBezTo>
                <a:cubicBezTo>
                  <a:pt x="1686003" y="5052"/>
                  <a:pt x="1375070" y="33008"/>
                  <a:pt x="1166797" y="13716"/>
                </a:cubicBezTo>
                <a:cubicBezTo>
                  <a:pt x="958524" y="-5576"/>
                  <a:pt x="342846" y="4308"/>
                  <a:pt x="0" y="13716"/>
                </a:cubicBezTo>
                <a:cubicBezTo>
                  <a:pt x="-100" y="9589"/>
                  <a:pt x="468" y="2983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39772" y="5682"/>
                  <a:pt x="8139843" y="9439"/>
                  <a:pt x="8140446" y="13716"/>
                </a:cubicBezTo>
                <a:cubicBezTo>
                  <a:pt x="7959314" y="-1227"/>
                  <a:pt x="7870113" y="5865"/>
                  <a:pt x="7706289" y="13716"/>
                </a:cubicBezTo>
                <a:cubicBezTo>
                  <a:pt x="7542465" y="21567"/>
                  <a:pt x="7157940" y="12910"/>
                  <a:pt x="6865109" y="13716"/>
                </a:cubicBezTo>
                <a:cubicBezTo>
                  <a:pt x="6572278" y="14522"/>
                  <a:pt x="6524256" y="33479"/>
                  <a:pt x="6349548" y="13716"/>
                </a:cubicBezTo>
                <a:cubicBezTo>
                  <a:pt x="6174840" y="-6047"/>
                  <a:pt x="5951624" y="-4398"/>
                  <a:pt x="5671177" y="13716"/>
                </a:cubicBezTo>
                <a:cubicBezTo>
                  <a:pt x="5390730" y="31830"/>
                  <a:pt x="5222992" y="55486"/>
                  <a:pt x="4829998" y="13716"/>
                </a:cubicBezTo>
                <a:cubicBezTo>
                  <a:pt x="4437004" y="-28054"/>
                  <a:pt x="4344181" y="34515"/>
                  <a:pt x="4151627" y="13716"/>
                </a:cubicBezTo>
                <a:cubicBezTo>
                  <a:pt x="3959073" y="-7083"/>
                  <a:pt x="3886970" y="28303"/>
                  <a:pt x="3717470" y="13716"/>
                </a:cubicBezTo>
                <a:cubicBezTo>
                  <a:pt x="3547970" y="-871"/>
                  <a:pt x="3451521" y="27300"/>
                  <a:pt x="3201909" y="13716"/>
                </a:cubicBezTo>
                <a:cubicBezTo>
                  <a:pt x="2952297" y="132"/>
                  <a:pt x="2543413" y="1457"/>
                  <a:pt x="2360729" y="13716"/>
                </a:cubicBezTo>
                <a:cubicBezTo>
                  <a:pt x="2178045" y="25975"/>
                  <a:pt x="1906056" y="21275"/>
                  <a:pt x="1682359" y="13716"/>
                </a:cubicBezTo>
                <a:cubicBezTo>
                  <a:pt x="1458662" y="6158"/>
                  <a:pt x="1330405" y="3474"/>
                  <a:pt x="1166797" y="13716"/>
                </a:cubicBezTo>
                <a:cubicBezTo>
                  <a:pt x="1003189" y="23958"/>
                  <a:pt x="278098" y="14961"/>
                  <a:pt x="0" y="13716"/>
                </a:cubicBezTo>
                <a:cubicBezTo>
                  <a:pt x="303" y="7982"/>
                  <a:pt x="182" y="520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700" dirty="0"/>
              <a:t>An </a:t>
            </a:r>
            <a:r>
              <a:rPr lang="en-US" sz="1700" b="1" dirty="0"/>
              <a:t>‘Explainable’</a:t>
            </a:r>
            <a:r>
              <a:rPr lang="en-US" sz="1700" dirty="0"/>
              <a:t> prediction can be directly justified by pointing to specific prior examples and a transparent similarity rule that a human can understand.</a:t>
            </a:r>
          </a:p>
          <a:p>
            <a:pPr marL="0" lvl="0" indent="0">
              <a:buNone/>
            </a:pPr>
            <a:r>
              <a:rPr lang="en-US" sz="1700" dirty="0"/>
              <a:t>In k-Nearest Neighbors: </a:t>
            </a:r>
          </a:p>
          <a:p>
            <a:pPr lvl="0">
              <a:buFontTx/>
              <a:buChar char="-"/>
            </a:pPr>
            <a:r>
              <a:rPr lang="en-US" sz="1700" dirty="0"/>
              <a:t>You can name the exact data points used in the decision </a:t>
            </a:r>
          </a:p>
          <a:p>
            <a:pPr lvl="0">
              <a:buFontTx/>
              <a:buChar char="-"/>
            </a:pPr>
            <a:r>
              <a:rPr lang="en-US" sz="1700" dirty="0"/>
              <a:t>You can show how close they are to the new case </a:t>
            </a:r>
          </a:p>
          <a:p>
            <a:pPr lvl="0">
              <a:buFontTx/>
              <a:buChar char="-"/>
            </a:pPr>
            <a:r>
              <a:rPr lang="en-US" sz="1700" dirty="0"/>
              <a:t>You can explain how their known outcomes were combined </a:t>
            </a:r>
          </a:p>
          <a:p>
            <a:pPr lvl="0">
              <a:buFontTx/>
              <a:buChar char="-"/>
            </a:pPr>
            <a:r>
              <a:rPr lang="en-US" sz="1700" dirty="0"/>
              <a:t>Nothing is hidden inside the learned parameters of a model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0"/>
            <a:ext cx="851299" cy="35849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/>
              <a:t>Collaboration Filtering Distinctives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416783" y="1637417"/>
            <a:ext cx="3062575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69218"/>
            <a:ext cx="7886700" cy="326350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Can be applied to </a:t>
            </a:r>
            <a:r>
              <a:rPr lang="en-US" i="1" dirty="0"/>
              <a:t>either</a:t>
            </a:r>
            <a:r>
              <a:rPr lang="en-US" dirty="0"/>
              <a:t> Supervised or Unsupervised learning.</a:t>
            </a:r>
          </a:p>
          <a:p>
            <a:pPr lvl="0"/>
            <a:r>
              <a:rPr lang="en-US" dirty="0"/>
              <a:t>Does not produce a model.</a:t>
            </a:r>
          </a:p>
          <a:p>
            <a:pPr lvl="0"/>
            <a:r>
              <a:rPr lang="en-US" dirty="0"/>
              <a:t>In Collaboration Filtering, the system is the model.</a:t>
            </a:r>
          </a:p>
          <a:p>
            <a:pPr lvl="0"/>
            <a:r>
              <a:rPr lang="en-US" dirty="0"/>
              <a:t>The system depends on determining the “nearest neighbor”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839273"/>
            <a:ext cx="3464954" cy="34649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047514"/>
            <a:ext cx="2430380" cy="304847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>
                <a:solidFill>
                  <a:srgbClr val="FFFFFF"/>
                </a:solidFill>
              </a:rPr>
              <a:t>How it works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705861"/>
            <a:ext cx="2240924" cy="2240924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3585744"/>
            <a:ext cx="409575" cy="40957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144524"/>
            <a:ext cx="4152298" cy="2951461"/>
          </a:xfrm>
        </p:spPr>
        <p:txBody>
          <a:bodyPr>
            <a:normAutofit/>
          </a:bodyPr>
          <a:lstStyle/>
          <a:p>
            <a:pPr marL="0" lvl="0" indent="0">
              <a:spcBef>
                <a:spcPts val="3000"/>
              </a:spcBef>
              <a:buNone/>
            </a:pPr>
            <a:r>
              <a:rPr b="1" dirty="0" err="1"/>
              <a:t>kNN</a:t>
            </a:r>
            <a:endParaRPr b="1" dirty="0"/>
          </a:p>
          <a:p>
            <a:pPr marL="0" lvl="0" indent="0">
              <a:buNone/>
            </a:pPr>
            <a:r>
              <a:rPr lang="en-US" u="sng">
                <a:hlinkClick r:id="rId4"/>
              </a:rPr>
              <a:t>https://youtu.be/zeFt_JCA3b4?si=_rvNuAiaLRLtu5Xj</a:t>
            </a: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err="1"/>
              <a:t>kNN</a:t>
            </a:r>
            <a:r>
              <a:rPr lang="en-US" dirty="0"/>
              <a:t> depends on the notion of Euclidian distance: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631C3B-9005-A043-A16B-DC7BF1469E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6449" y="3488801"/>
            <a:ext cx="3957905" cy="5065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682</Words>
  <Application>Microsoft Office PowerPoint</Application>
  <PresentationFormat>On-screen Show (16:9)</PresentationFormat>
  <Paragraphs>82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Corbel</vt:lpstr>
      <vt:lpstr>Segoe UI</vt:lpstr>
      <vt:lpstr>Office Theme</vt:lpstr>
      <vt:lpstr>1_Office Theme</vt:lpstr>
      <vt:lpstr>Collaboration Filtering and k-NN</vt:lpstr>
      <vt:lpstr>Reminder</vt:lpstr>
      <vt:lpstr>Machine Learning Recap</vt:lpstr>
      <vt:lpstr>Machine Learning Recap (2)</vt:lpstr>
      <vt:lpstr>Today’s Topic: Collaboration Filtering</vt:lpstr>
      <vt:lpstr>Speculation</vt:lpstr>
      <vt:lpstr>What does ‘Explainable’ mean?</vt:lpstr>
      <vt:lpstr>Collaboration Filtering Distinctives</vt:lpstr>
      <vt:lpstr>How it works</vt:lpstr>
      <vt:lpstr>kNN is not limited to 2D space</vt:lpstr>
      <vt:lpstr>3 Dimensions</vt:lpstr>
      <vt:lpstr>N Dimensions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Supervised vs. Unsupervised Learning</dc:title>
  <dc:creator>Jeremy Shafer</dc:creator>
  <cp:keywords/>
  <cp:lastModifiedBy>Jeremy J. Shafer</cp:lastModifiedBy>
  <cp:revision>11</cp:revision>
  <dcterms:created xsi:type="dcterms:W3CDTF">2026-02-08T20:31:18Z</dcterms:created>
  <dcterms:modified xsi:type="dcterms:W3CDTF">2026-02-09T20:13:46Z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">
    <vt:lpwstr>Spring 2026</vt:lpwstr>
  </property>
</Properties>
</file>