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709" r:id="rId2"/>
    <p:sldId id="714" r:id="rId3"/>
    <p:sldId id="688" r:id="rId4"/>
    <p:sldId id="717" r:id="rId5"/>
    <p:sldId id="721" r:id="rId6"/>
    <p:sldId id="718" r:id="rId7"/>
    <p:sldId id="719" r:id="rId8"/>
    <p:sldId id="656" r:id="rId9"/>
    <p:sldId id="722" r:id="rId10"/>
    <p:sldId id="257" r:id="rId11"/>
    <p:sldId id="258" r:id="rId12"/>
    <p:sldId id="259" r:id="rId13"/>
    <p:sldId id="260" r:id="rId14"/>
    <p:sldId id="723" r:id="rId15"/>
    <p:sldId id="698" r:id="rId16"/>
    <p:sldId id="694" r:id="rId17"/>
    <p:sldId id="695" r:id="rId18"/>
    <p:sldId id="696" r:id="rId19"/>
    <p:sldId id="711" r:id="rId20"/>
    <p:sldId id="727" r:id="rId21"/>
    <p:sldId id="713" r:id="rId22"/>
    <p:sldId id="690" r:id="rId23"/>
    <p:sldId id="659" r:id="rId24"/>
    <p:sldId id="704" r:id="rId25"/>
    <p:sldId id="724" r:id="rId26"/>
    <p:sldId id="725" r:id="rId27"/>
    <p:sldId id="7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2353" autoAdjust="0"/>
  </p:normalViewPr>
  <p:slideViewPr>
    <p:cSldViewPr snapToGrid="0">
      <p:cViewPr varScale="1">
        <p:scale>
          <a:sx n="68" d="100"/>
          <a:sy n="68" d="100"/>
        </p:scale>
        <p:origin x="96" y="38"/>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331B2-215E-4838-A1E4-FAE88079152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916BB33-3A59-47B6-A6BE-397B2C7E3668}">
      <dgm:prSet/>
      <dgm:spPr/>
      <dgm:t>
        <a:bodyPr/>
        <a:lstStyle/>
        <a:p>
          <a:r>
            <a:rPr lang="en-US" dirty="0">
              <a:solidFill>
                <a:schemeClr val="tx1"/>
              </a:solidFill>
            </a:rPr>
            <a:t>On / Off state, iterated multiple times, can get us the Boolean number system.</a:t>
          </a:r>
        </a:p>
      </dgm:t>
    </dgm:pt>
    <dgm:pt modelId="{3FD3B3B9-328A-4113-B2D5-B2AE6041991A}" type="parTrans" cxnId="{467D8A67-F041-45D4-8C20-3A6D527C992C}">
      <dgm:prSet/>
      <dgm:spPr/>
      <dgm:t>
        <a:bodyPr/>
        <a:lstStyle/>
        <a:p>
          <a:endParaRPr lang="en-US">
            <a:solidFill>
              <a:schemeClr val="tx1"/>
            </a:solidFill>
          </a:endParaRPr>
        </a:p>
      </dgm:t>
    </dgm:pt>
    <dgm:pt modelId="{7FE512BC-4604-44BB-AE58-0866513D3E1B}" type="sibTrans" cxnId="{467D8A67-F041-45D4-8C20-3A6D527C992C}">
      <dgm:prSet/>
      <dgm:spPr/>
      <dgm:t>
        <a:bodyPr/>
        <a:lstStyle/>
        <a:p>
          <a:endParaRPr lang="en-US">
            <a:solidFill>
              <a:schemeClr val="tx1"/>
            </a:solidFill>
          </a:endParaRPr>
        </a:p>
      </dgm:t>
    </dgm:pt>
    <dgm:pt modelId="{1310CEE1-C54B-4CB1-80AE-7BCEBFE9A82D}">
      <dgm:prSet/>
      <dgm:spPr/>
      <dgm:t>
        <a:bodyPr/>
        <a:lstStyle/>
        <a:p>
          <a:r>
            <a:rPr lang="en-US" dirty="0">
              <a:solidFill>
                <a:schemeClr val="tx1"/>
              </a:solidFill>
            </a:rPr>
            <a:t>A statistical test, iterated multiple times, gets us a decision tree model.  </a:t>
          </a:r>
        </a:p>
      </dgm:t>
    </dgm:pt>
    <dgm:pt modelId="{278D5F3F-C224-4318-8768-69758F957DA1}" type="parTrans" cxnId="{4FE5AA63-8CF6-4421-AAC7-4C9A83F6FE1B}">
      <dgm:prSet/>
      <dgm:spPr/>
      <dgm:t>
        <a:bodyPr/>
        <a:lstStyle/>
        <a:p>
          <a:endParaRPr lang="en-US">
            <a:solidFill>
              <a:schemeClr val="tx1"/>
            </a:solidFill>
          </a:endParaRPr>
        </a:p>
      </dgm:t>
    </dgm:pt>
    <dgm:pt modelId="{156F365C-EC2C-4A6D-8085-D5A037DE8560}" type="sibTrans" cxnId="{4FE5AA63-8CF6-4421-AAC7-4C9A83F6FE1B}">
      <dgm:prSet/>
      <dgm:spPr/>
      <dgm:t>
        <a:bodyPr/>
        <a:lstStyle/>
        <a:p>
          <a:endParaRPr lang="en-US">
            <a:solidFill>
              <a:schemeClr val="tx1"/>
            </a:solidFill>
          </a:endParaRPr>
        </a:p>
      </dgm:t>
    </dgm:pt>
    <dgm:pt modelId="{2225A395-B186-4F2E-BD9E-4E35982C53C4}">
      <dgm:prSet/>
      <dgm:spPr/>
      <dgm:t>
        <a:bodyPr/>
        <a:lstStyle/>
        <a:p>
          <a:r>
            <a:rPr lang="en-US" dirty="0">
              <a:solidFill>
                <a:schemeClr val="tx1"/>
              </a:solidFill>
            </a:rPr>
            <a:t>A linear expression, iterated multiple times, gets us a neural network!</a:t>
          </a:r>
        </a:p>
      </dgm:t>
    </dgm:pt>
    <dgm:pt modelId="{6ECF3B60-9567-475A-9613-FE3A5A05BC9B}" type="parTrans" cxnId="{0E05AD63-DECE-4B10-A41E-1B9404863AEA}">
      <dgm:prSet/>
      <dgm:spPr/>
      <dgm:t>
        <a:bodyPr/>
        <a:lstStyle/>
        <a:p>
          <a:endParaRPr lang="en-US">
            <a:solidFill>
              <a:schemeClr val="tx1"/>
            </a:solidFill>
          </a:endParaRPr>
        </a:p>
      </dgm:t>
    </dgm:pt>
    <dgm:pt modelId="{45EBF2D1-6754-4002-8505-7D6B91824894}" type="sibTrans" cxnId="{0E05AD63-DECE-4B10-A41E-1B9404863AEA}">
      <dgm:prSet/>
      <dgm:spPr/>
      <dgm:t>
        <a:bodyPr/>
        <a:lstStyle/>
        <a:p>
          <a:endParaRPr lang="en-US">
            <a:solidFill>
              <a:schemeClr val="tx1"/>
            </a:solidFill>
          </a:endParaRPr>
        </a:p>
      </dgm:t>
    </dgm:pt>
    <dgm:pt modelId="{F91CD231-47D4-4F00-82A6-608DDDF46439}" type="pres">
      <dgm:prSet presAssocID="{306331B2-215E-4838-A1E4-FAE880791523}" presName="linear" presStyleCnt="0">
        <dgm:presLayoutVars>
          <dgm:animLvl val="lvl"/>
          <dgm:resizeHandles val="exact"/>
        </dgm:presLayoutVars>
      </dgm:prSet>
      <dgm:spPr/>
    </dgm:pt>
    <dgm:pt modelId="{8D5D4C60-8036-4B1F-8D30-3F645D019D44}" type="pres">
      <dgm:prSet presAssocID="{3916BB33-3A59-47B6-A6BE-397B2C7E3668}" presName="parentText" presStyleLbl="node1" presStyleIdx="0" presStyleCnt="3">
        <dgm:presLayoutVars>
          <dgm:chMax val="0"/>
          <dgm:bulletEnabled val="1"/>
        </dgm:presLayoutVars>
      </dgm:prSet>
      <dgm:spPr/>
    </dgm:pt>
    <dgm:pt modelId="{E178F1A6-EC00-42EA-ABA1-494E536D8E0B}" type="pres">
      <dgm:prSet presAssocID="{7FE512BC-4604-44BB-AE58-0866513D3E1B}" presName="spacer" presStyleCnt="0"/>
      <dgm:spPr/>
    </dgm:pt>
    <dgm:pt modelId="{789AB012-E34A-404B-9AD7-F1BCCF817249}" type="pres">
      <dgm:prSet presAssocID="{1310CEE1-C54B-4CB1-80AE-7BCEBFE9A82D}" presName="parentText" presStyleLbl="node1" presStyleIdx="1" presStyleCnt="3">
        <dgm:presLayoutVars>
          <dgm:chMax val="0"/>
          <dgm:bulletEnabled val="1"/>
        </dgm:presLayoutVars>
      </dgm:prSet>
      <dgm:spPr/>
    </dgm:pt>
    <dgm:pt modelId="{82C40EC0-E2EC-4B69-B7FA-B99CD028C4BD}" type="pres">
      <dgm:prSet presAssocID="{156F365C-EC2C-4A6D-8085-D5A037DE8560}" presName="spacer" presStyleCnt="0"/>
      <dgm:spPr/>
    </dgm:pt>
    <dgm:pt modelId="{53F3C4FF-D955-469A-BD31-FC54B0D672DA}" type="pres">
      <dgm:prSet presAssocID="{2225A395-B186-4F2E-BD9E-4E35982C53C4}" presName="parentText" presStyleLbl="node1" presStyleIdx="2" presStyleCnt="3">
        <dgm:presLayoutVars>
          <dgm:chMax val="0"/>
          <dgm:bulletEnabled val="1"/>
        </dgm:presLayoutVars>
      </dgm:prSet>
      <dgm:spPr/>
    </dgm:pt>
  </dgm:ptLst>
  <dgm:cxnLst>
    <dgm:cxn modelId="{4FE5AA63-8CF6-4421-AAC7-4C9A83F6FE1B}" srcId="{306331B2-215E-4838-A1E4-FAE880791523}" destId="{1310CEE1-C54B-4CB1-80AE-7BCEBFE9A82D}" srcOrd="1" destOrd="0" parTransId="{278D5F3F-C224-4318-8768-69758F957DA1}" sibTransId="{156F365C-EC2C-4A6D-8085-D5A037DE8560}"/>
    <dgm:cxn modelId="{0E05AD63-DECE-4B10-A41E-1B9404863AEA}" srcId="{306331B2-215E-4838-A1E4-FAE880791523}" destId="{2225A395-B186-4F2E-BD9E-4E35982C53C4}" srcOrd="2" destOrd="0" parTransId="{6ECF3B60-9567-475A-9613-FE3A5A05BC9B}" sibTransId="{45EBF2D1-6754-4002-8505-7D6B91824894}"/>
    <dgm:cxn modelId="{467D8A67-F041-45D4-8C20-3A6D527C992C}" srcId="{306331B2-215E-4838-A1E4-FAE880791523}" destId="{3916BB33-3A59-47B6-A6BE-397B2C7E3668}" srcOrd="0" destOrd="0" parTransId="{3FD3B3B9-328A-4113-B2D5-B2AE6041991A}" sibTransId="{7FE512BC-4604-44BB-AE58-0866513D3E1B}"/>
    <dgm:cxn modelId="{1C9C8A4F-690D-4533-804D-48C0BE70D65B}" type="presOf" srcId="{3916BB33-3A59-47B6-A6BE-397B2C7E3668}" destId="{8D5D4C60-8036-4B1F-8D30-3F645D019D44}" srcOrd="0" destOrd="0" presId="urn:microsoft.com/office/officeart/2005/8/layout/vList2"/>
    <dgm:cxn modelId="{4CF1038E-A2FD-4F90-ABC7-FDD04735DF32}" type="presOf" srcId="{2225A395-B186-4F2E-BD9E-4E35982C53C4}" destId="{53F3C4FF-D955-469A-BD31-FC54B0D672DA}" srcOrd="0" destOrd="0" presId="urn:microsoft.com/office/officeart/2005/8/layout/vList2"/>
    <dgm:cxn modelId="{622F48AF-4990-4D74-BD47-B88A16C66AE9}" type="presOf" srcId="{1310CEE1-C54B-4CB1-80AE-7BCEBFE9A82D}" destId="{789AB012-E34A-404B-9AD7-F1BCCF817249}" srcOrd="0" destOrd="0" presId="urn:microsoft.com/office/officeart/2005/8/layout/vList2"/>
    <dgm:cxn modelId="{6366AAD7-C229-4C50-8E12-70F8E5F64A0D}" type="presOf" srcId="{306331B2-215E-4838-A1E4-FAE880791523}" destId="{F91CD231-47D4-4F00-82A6-608DDDF46439}" srcOrd="0" destOrd="0" presId="urn:microsoft.com/office/officeart/2005/8/layout/vList2"/>
    <dgm:cxn modelId="{C8F19CEB-0E64-4948-BD3F-642159E4972D}" type="presParOf" srcId="{F91CD231-47D4-4F00-82A6-608DDDF46439}" destId="{8D5D4C60-8036-4B1F-8D30-3F645D019D44}" srcOrd="0" destOrd="0" presId="urn:microsoft.com/office/officeart/2005/8/layout/vList2"/>
    <dgm:cxn modelId="{CFDC2594-0034-43E5-BAA7-644A993E4997}" type="presParOf" srcId="{F91CD231-47D4-4F00-82A6-608DDDF46439}" destId="{E178F1A6-EC00-42EA-ABA1-494E536D8E0B}" srcOrd="1" destOrd="0" presId="urn:microsoft.com/office/officeart/2005/8/layout/vList2"/>
    <dgm:cxn modelId="{A496C581-980E-4DBF-A942-08AC2202F680}" type="presParOf" srcId="{F91CD231-47D4-4F00-82A6-608DDDF46439}" destId="{789AB012-E34A-404B-9AD7-F1BCCF817249}" srcOrd="2" destOrd="0" presId="urn:microsoft.com/office/officeart/2005/8/layout/vList2"/>
    <dgm:cxn modelId="{B4AAA292-4447-472E-872F-8EE4386D5B24}" type="presParOf" srcId="{F91CD231-47D4-4F00-82A6-608DDDF46439}" destId="{82C40EC0-E2EC-4B69-B7FA-B99CD028C4BD}" srcOrd="3" destOrd="0" presId="urn:microsoft.com/office/officeart/2005/8/layout/vList2"/>
    <dgm:cxn modelId="{C001BE78-2F23-4177-ACA6-8181F8936DCA}" type="presParOf" srcId="{F91CD231-47D4-4F00-82A6-608DDDF46439}" destId="{53F3C4FF-D955-469A-BD31-FC54B0D672D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D4C60-8036-4B1F-8D30-3F645D019D44}">
      <dsp:nvSpPr>
        <dsp:cNvPr id="0" name=""/>
        <dsp:cNvSpPr/>
      </dsp:nvSpPr>
      <dsp:spPr>
        <a:xfrm>
          <a:off x="0" y="62993"/>
          <a:ext cx="6245265" cy="1759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On / Off state, iterated multiple times, can get us the Boolean number system.</a:t>
          </a:r>
        </a:p>
      </dsp:txBody>
      <dsp:txXfrm>
        <a:off x="85900" y="148893"/>
        <a:ext cx="6073465" cy="1587880"/>
      </dsp:txXfrm>
    </dsp:sp>
    <dsp:sp modelId="{789AB012-E34A-404B-9AD7-F1BCCF817249}">
      <dsp:nvSpPr>
        <dsp:cNvPr id="0" name=""/>
        <dsp:cNvSpPr/>
      </dsp:nvSpPr>
      <dsp:spPr>
        <a:xfrm>
          <a:off x="0" y="1914833"/>
          <a:ext cx="6245265" cy="175968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A statistical test, iterated multiple times, gets us a decision tree model.  </a:t>
          </a:r>
        </a:p>
      </dsp:txBody>
      <dsp:txXfrm>
        <a:off x="85900" y="2000733"/>
        <a:ext cx="6073465" cy="1587880"/>
      </dsp:txXfrm>
    </dsp:sp>
    <dsp:sp modelId="{53F3C4FF-D955-469A-BD31-FC54B0D672DA}">
      <dsp:nvSpPr>
        <dsp:cNvPr id="0" name=""/>
        <dsp:cNvSpPr/>
      </dsp:nvSpPr>
      <dsp:spPr>
        <a:xfrm>
          <a:off x="0" y="3766673"/>
          <a:ext cx="6245265" cy="175968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A linear expression, iterated multiple times, gets us a neural network!</a:t>
          </a:r>
        </a:p>
      </dsp:txBody>
      <dsp:txXfrm>
        <a:off x="85900" y="3852573"/>
        <a:ext cx="6073465" cy="1587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2/16/2026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a:t>
            </a:fld>
            <a:endParaRPr lang="en-US" dirty="0"/>
          </a:p>
        </p:txBody>
      </p:sp>
    </p:spTree>
    <p:extLst>
      <p:ext uri="{BB962C8B-B14F-4D97-AF65-F5344CB8AC3E}">
        <p14:creationId xmlns:p14="http://schemas.microsoft.com/office/powerpoint/2010/main" val="216791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2/16/2026</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2/16/2026</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2/16/2026</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2/16/2026</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2/16/2026</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2/16/2026</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2/16/2026</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2/16/2026</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2/16/2026</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2/16/2026</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2/16/2026</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2/16/2026</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clipart.org/detail/1027/johnny-automatic-key-by-johnny_automati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apers.neurips.cc/paper/7181-attention-is-all-you-need.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towardsai.net/building-intuition-on-the-concepts-behind-llms-like-chatgpt-part-1-4cb6654ab67" TargetMode="External"/><Relationship Id="rId2" Type="http://schemas.openxmlformats.org/officeDocument/2006/relationships/hyperlink" Target="https://www.spotfire.com/glossary/what-is-a-neural-networ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pub.towardsai.net/building-intuition-on-the-concepts-behind-llms-like-chatgpt-part-1-4cb6654ab67" TargetMode="External"/><Relationship Id="rId2" Type="http://schemas.openxmlformats.org/officeDocument/2006/relationships/hyperlink" Target="https://www.spotfire.com/glossary/what-is-a-neural-networ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rfm.stanford.edu/helm/lite/latest/#/leaderboar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rxiv.org/abs/2001.0836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Reflection_%28artificial_intelligence%2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ImjdV73IBs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R9OHn5ZF4Uo?si=RExtK5tbOKlYrcn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clipart.org/detail/241693/checkered-chromatic-question-mar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6547184" y="1193851"/>
            <a:ext cx="5545289" cy="2235149"/>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Neural Networks</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(LLMs part 1)</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340768" y="4622851"/>
            <a:ext cx="5545289" cy="223515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MIS3536: Info Sys Innovation with AI</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71458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AlexNet (2012)</a:t>
            </a:r>
          </a:p>
        </p:txBody>
      </p:sp>
      <p:sp>
        <p:nvSpPr>
          <p:cNvPr id="3" name="Content Placeholder 2"/>
          <p:cNvSpPr>
            <a:spLocks noGrp="1"/>
          </p:cNvSpPr>
          <p:nvPr>
            <p:ph idx="1"/>
          </p:nvPr>
        </p:nvSpPr>
        <p:spPr/>
        <p:txBody>
          <a:bodyPr/>
          <a:lstStyle/>
          <a:p>
            <a:pPr marL="0" indent="0">
              <a:buNone/>
            </a:pPr>
            <a:r>
              <a:rPr lang="en-US" b="1" dirty="0"/>
              <a:t>Domain:</a:t>
            </a:r>
            <a:r>
              <a:rPr lang="en-US" dirty="0"/>
              <a:t> Computer Vision</a:t>
            </a:r>
          </a:p>
          <a:p>
            <a:pPr marL="0" indent="0">
              <a:buNone/>
            </a:pPr>
            <a:r>
              <a:rPr lang="en-US" b="1" dirty="0"/>
              <a:t>Architecture:</a:t>
            </a:r>
            <a:r>
              <a:rPr lang="en-US" dirty="0"/>
              <a:t> Convolutional Neural Network (CNN)</a:t>
            </a:r>
          </a:p>
          <a:p>
            <a:pPr marL="0" indent="0">
              <a:buNone/>
            </a:pPr>
            <a:r>
              <a:rPr lang="en-US" b="1" dirty="0"/>
              <a:t>Why it mattered:</a:t>
            </a:r>
          </a:p>
          <a:p>
            <a:pPr lvl="0"/>
            <a:r>
              <a:rPr lang="en-US" dirty="0"/>
              <a:t>Won the ImageNet competition by a large margin</a:t>
            </a:r>
          </a:p>
          <a:p>
            <a:pPr lvl="0"/>
            <a:r>
              <a:rPr lang="en-US" dirty="0"/>
              <a:t>Demonstrated the power of deep learning + GPUs</a:t>
            </a:r>
          </a:p>
          <a:p>
            <a:pPr lvl="0"/>
            <a:r>
              <a:rPr lang="en-US" dirty="0"/>
              <a:t>Marked the beginning of the modern deep learning era</a:t>
            </a:r>
          </a:p>
          <a:p>
            <a:pPr marL="0" indent="0">
              <a:buNone/>
            </a:pPr>
            <a:r>
              <a:rPr lang="en-US" b="1" dirty="0"/>
              <a:t>Business relevance:</a:t>
            </a:r>
            <a:r>
              <a:rPr lang="en-US" dirty="0"/>
              <a:t> Enabled breakthroughs in image recognition, medical imaging, retail vision systems.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ResNet (2015)</a:t>
            </a:r>
          </a:p>
        </p:txBody>
      </p:sp>
      <p:sp>
        <p:nvSpPr>
          <p:cNvPr id="3" name="Content Placeholder 2"/>
          <p:cNvSpPr>
            <a:spLocks noGrp="1"/>
          </p:cNvSpPr>
          <p:nvPr>
            <p:ph idx="1"/>
          </p:nvPr>
        </p:nvSpPr>
        <p:spPr/>
        <p:txBody>
          <a:bodyPr/>
          <a:lstStyle/>
          <a:p>
            <a:pPr marL="0" indent="0">
              <a:buNone/>
            </a:pPr>
            <a:r>
              <a:rPr b="1" dirty="0"/>
              <a:t>Domain:</a:t>
            </a:r>
            <a:r>
              <a:rPr dirty="0"/>
              <a:t> Computer Vision</a:t>
            </a:r>
          </a:p>
          <a:p>
            <a:pPr marL="0" indent="0">
              <a:buNone/>
            </a:pPr>
            <a:r>
              <a:rPr b="1" dirty="0"/>
              <a:t>Architecture:</a:t>
            </a:r>
            <a:r>
              <a:rPr dirty="0"/>
              <a:t> Deep CNN with residual (skip) connections</a:t>
            </a:r>
          </a:p>
          <a:p>
            <a:pPr marL="0" indent="0">
              <a:buNone/>
            </a:pPr>
            <a:r>
              <a:rPr b="1" dirty="0"/>
              <a:t>Why it mattered:</a:t>
            </a:r>
          </a:p>
          <a:p>
            <a:pPr lvl="0"/>
            <a:r>
              <a:rPr dirty="0"/>
              <a:t>Enabled extremely deep networks (100+ layers)</a:t>
            </a:r>
          </a:p>
          <a:p>
            <a:pPr marL="0" indent="0">
              <a:buNone/>
            </a:pPr>
            <a:r>
              <a:rPr b="1" dirty="0"/>
              <a:t>Business relevance:</a:t>
            </a:r>
            <a:r>
              <a:rPr dirty="0"/>
              <a:t> More reliable deep models for vision, diagnostics, and autonomous systems.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AlphaGo (2016)</a:t>
            </a:r>
          </a:p>
        </p:txBody>
      </p:sp>
      <p:sp>
        <p:nvSpPr>
          <p:cNvPr id="3" name="Content Placeholder 2"/>
          <p:cNvSpPr>
            <a:spLocks noGrp="1"/>
          </p:cNvSpPr>
          <p:nvPr>
            <p:ph idx="1"/>
          </p:nvPr>
        </p:nvSpPr>
        <p:spPr/>
        <p:txBody>
          <a:bodyPr/>
          <a:lstStyle/>
          <a:p>
            <a:pPr marL="0" indent="0">
              <a:buNone/>
            </a:pPr>
            <a:r>
              <a:rPr b="1" dirty="0"/>
              <a:t>Domain:</a:t>
            </a:r>
            <a:r>
              <a:rPr dirty="0"/>
              <a:t> Reinforcement Learning</a:t>
            </a:r>
          </a:p>
          <a:p>
            <a:pPr marL="0" indent="0">
              <a:buNone/>
            </a:pPr>
            <a:r>
              <a:rPr b="1" dirty="0"/>
              <a:t>Architecture:</a:t>
            </a:r>
            <a:r>
              <a:rPr dirty="0"/>
              <a:t> Deep neural networks + Monte Carlo Tree Search</a:t>
            </a:r>
          </a:p>
          <a:p>
            <a:pPr marL="0" indent="0">
              <a:buNone/>
            </a:pPr>
            <a:r>
              <a:rPr b="1" dirty="0"/>
              <a:t>Why it mattered:</a:t>
            </a:r>
          </a:p>
          <a:p>
            <a:pPr lvl="0"/>
            <a:r>
              <a:rPr dirty="0"/>
              <a:t>Defeated world champion Lee Sedol</a:t>
            </a:r>
          </a:p>
          <a:p>
            <a:pPr lvl="0"/>
            <a:r>
              <a:rPr dirty="0"/>
              <a:t>Demonstrated neural networks in strategic planning</a:t>
            </a:r>
          </a:p>
          <a:p>
            <a:pPr lvl="0"/>
            <a:r>
              <a:rPr dirty="0"/>
              <a:t>Combined supervised learning and reinforcement learning</a:t>
            </a:r>
          </a:p>
          <a:p>
            <a:pPr marL="0" indent="0">
              <a:buNone/>
            </a:pPr>
            <a:r>
              <a:rPr b="1" dirty="0"/>
              <a:t>Business relevance:</a:t>
            </a:r>
            <a:r>
              <a:rPr dirty="0"/>
              <a:t> Influenced optimization, logistics, and decision automation systems.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Distinctions</a:t>
            </a:r>
          </a:p>
        </p:txBody>
      </p:sp>
      <p:sp>
        <p:nvSpPr>
          <p:cNvPr id="3" name="Content Placeholder 2"/>
          <p:cNvSpPr>
            <a:spLocks noGrp="1"/>
          </p:cNvSpPr>
          <p:nvPr>
            <p:ph idx="1"/>
          </p:nvPr>
        </p:nvSpPr>
        <p:spPr/>
        <p:txBody>
          <a:bodyPr/>
          <a:lstStyle/>
          <a:p>
            <a:pPr marL="0" indent="0">
              <a:spcBef>
                <a:spcPts val="4000"/>
              </a:spcBef>
              <a:buNone/>
            </a:pPr>
            <a:r>
              <a:rPr b="1" dirty="0"/>
              <a:t>LLMs are one branch of a much larger neural network family tree.</a:t>
            </a:r>
          </a:p>
          <a:p>
            <a:pPr marL="0" indent="0">
              <a:buNone/>
            </a:pPr>
            <a:r>
              <a:rPr dirty="0"/>
              <a:t>AlexNet → Vision revolution</a:t>
            </a:r>
          </a:p>
          <a:p>
            <a:pPr marL="0" indent="0">
              <a:buNone/>
            </a:pPr>
            <a:r>
              <a:rPr dirty="0"/>
              <a:t>ResNet → Architectural breakthrough</a:t>
            </a:r>
          </a:p>
          <a:p>
            <a:pPr marL="0" indent="0">
              <a:buNone/>
            </a:pPr>
            <a:r>
              <a:rPr dirty="0"/>
              <a:t>AlphaGo → Strategic reasoning</a:t>
            </a:r>
          </a:p>
          <a:p>
            <a:pPr marL="0" indent="0">
              <a:buNone/>
            </a:pPr>
            <a:r>
              <a:rPr dirty="0"/>
              <a:t>LLMs → Language modeling</a:t>
            </a:r>
            <a:r>
              <a:rPr lang="en-US" dirty="0"/>
              <a:t> revolution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D6AF9F-34D3-8533-3CAF-F8E15666DB6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What was the key to the LLM revolution?</a:t>
            </a:r>
          </a:p>
        </p:txBody>
      </p:sp>
      <p:pic>
        <p:nvPicPr>
          <p:cNvPr id="6" name="Content Placeholder 5">
            <a:extLst>
              <a:ext uri="{FF2B5EF4-FFF2-40B4-BE49-F238E27FC236}">
                <a16:creationId xmlns:a16="http://schemas.microsoft.com/office/drawing/2014/main" id="{0B11B1A6-957D-4D05-99C0-98C427D90ABF}"/>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31343" y="643466"/>
            <a:ext cx="4872646" cy="5568739"/>
          </a:xfrm>
          <a:prstGeom prst="rect">
            <a:avLst/>
          </a:prstGeom>
        </p:spPr>
      </p:pic>
      <p:sp>
        <p:nvSpPr>
          <p:cNvPr id="4" name="Slide Number Placeholder 3">
            <a:extLst>
              <a:ext uri="{FF2B5EF4-FFF2-40B4-BE49-F238E27FC236}">
                <a16:creationId xmlns:a16="http://schemas.microsoft.com/office/drawing/2014/main" id="{085567EB-BCB0-6CC9-56C8-DBC5C8078E81}"/>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4C487655-AABA-4CA8-8EDF-7F823A468B89}" type="slidenum">
              <a:rPr lang="en-US" sz="1200">
                <a:solidFill>
                  <a:schemeClr val="tx1">
                    <a:alpha val="80000"/>
                  </a:schemeClr>
                </a:solidFill>
              </a:rPr>
              <a:pPr>
                <a:spcAft>
                  <a:spcPts val="600"/>
                </a:spcAft>
              </a:pPr>
              <a:t>14</a:t>
            </a:fld>
            <a:endParaRPr lang="en-US" sz="1200" dirty="0">
              <a:solidFill>
                <a:schemeClr val="tx1">
                  <a:alpha val="80000"/>
                </a:schemeClr>
              </a:solidFill>
            </a:endParaRPr>
          </a:p>
        </p:txBody>
      </p:sp>
    </p:spTree>
    <p:extLst>
      <p:ext uri="{BB962C8B-B14F-4D97-AF65-F5344CB8AC3E}">
        <p14:creationId xmlns:p14="http://schemas.microsoft.com/office/powerpoint/2010/main" val="299894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6070-CBA0-570C-4AF3-AF0D0B5167FA}"/>
              </a:ext>
            </a:extLst>
          </p:cNvPr>
          <p:cNvSpPr>
            <a:spLocks noGrp="1"/>
          </p:cNvSpPr>
          <p:nvPr>
            <p:ph type="title"/>
          </p:nvPr>
        </p:nvSpPr>
        <p:spPr/>
        <p:txBody>
          <a:bodyPr/>
          <a:lstStyle/>
          <a:p>
            <a:r>
              <a:rPr lang="en-US" dirty="0"/>
              <a:t>“Attention”</a:t>
            </a:r>
          </a:p>
        </p:txBody>
      </p:sp>
      <p:sp>
        <p:nvSpPr>
          <p:cNvPr id="3" name="Content Placeholder 2">
            <a:extLst>
              <a:ext uri="{FF2B5EF4-FFF2-40B4-BE49-F238E27FC236}">
                <a16:creationId xmlns:a16="http://schemas.microsoft.com/office/drawing/2014/main" id="{4546552E-E00F-05AE-65D5-8B69A870D2AF}"/>
              </a:ext>
            </a:extLst>
          </p:cNvPr>
          <p:cNvSpPr>
            <a:spLocks noGrp="1"/>
          </p:cNvSpPr>
          <p:nvPr>
            <p:ph idx="1"/>
          </p:nvPr>
        </p:nvSpPr>
        <p:spPr>
          <a:xfrm>
            <a:off x="838200" y="1520890"/>
            <a:ext cx="10515600" cy="4656073"/>
          </a:xfrm>
        </p:spPr>
        <p:txBody>
          <a:bodyPr/>
          <a:lstStyle/>
          <a:p>
            <a:pPr>
              <a:spcAft>
                <a:spcPts val="1200"/>
              </a:spcAft>
            </a:pPr>
            <a:r>
              <a:rPr lang="en-US" dirty="0"/>
              <a:t>LLMs as they popularly exist today use what is known as an “attention mechanism”.</a:t>
            </a:r>
          </a:p>
          <a:p>
            <a:pPr>
              <a:spcAft>
                <a:spcPts val="1200"/>
              </a:spcAft>
            </a:pPr>
            <a:r>
              <a:rPr lang="en-US" dirty="0"/>
              <a:t>The transformer architecture, introduced by the paper "</a:t>
            </a:r>
            <a:r>
              <a:rPr lang="en-US" dirty="0">
                <a:hlinkClick r:id="rId2"/>
              </a:rPr>
              <a:t>Attention is All You Need</a:t>
            </a:r>
            <a:r>
              <a:rPr lang="en-US" dirty="0"/>
              <a:t>" (2017) by A Vaswani revolutionized the landscape of AI.</a:t>
            </a:r>
          </a:p>
          <a:p>
            <a:pPr>
              <a:spcAft>
                <a:spcPts val="1200"/>
              </a:spcAft>
            </a:pPr>
            <a:r>
              <a:rPr lang="en-US" dirty="0"/>
              <a:t>An “attention mechanism” seeks to determine the significance of a word (or token) as it appears in a string.</a:t>
            </a:r>
          </a:p>
          <a:p>
            <a:pPr>
              <a:spcAft>
                <a:spcPts val="1200"/>
              </a:spcAft>
            </a:pPr>
            <a:r>
              <a:rPr lang="en-US" dirty="0"/>
              <a:t>For instance, in the sentence "The cat sat on the mat, and </a:t>
            </a:r>
            <a:r>
              <a:rPr lang="en-US" b="1" i="1" dirty="0"/>
              <a:t>it</a:t>
            </a:r>
            <a:r>
              <a:rPr lang="en-US" dirty="0"/>
              <a:t> looked fat," the attention mechanism helps the model understand that "</a:t>
            </a:r>
            <a:r>
              <a:rPr lang="en-US" b="1" i="1" dirty="0"/>
              <a:t>it</a:t>
            </a:r>
            <a:r>
              <a:rPr lang="en-US" dirty="0"/>
              <a:t>" refers to "the cat," not "the mat."</a:t>
            </a:r>
          </a:p>
        </p:txBody>
      </p:sp>
      <p:sp>
        <p:nvSpPr>
          <p:cNvPr id="4" name="Slide Number Placeholder 3">
            <a:extLst>
              <a:ext uri="{FF2B5EF4-FFF2-40B4-BE49-F238E27FC236}">
                <a16:creationId xmlns:a16="http://schemas.microsoft.com/office/drawing/2014/main" id="{9E981ED1-D280-5645-D61E-B43A0A32ABD2}"/>
              </a:ext>
            </a:extLst>
          </p:cNvPr>
          <p:cNvSpPr>
            <a:spLocks noGrp="1"/>
          </p:cNvSpPr>
          <p:nvPr>
            <p:ph type="sldNum" sz="quarter" idx="12"/>
          </p:nvPr>
        </p:nvSpPr>
        <p:spPr/>
        <p:txBody>
          <a:bodyPr/>
          <a:lstStyle/>
          <a:p>
            <a:fld id="{4C487655-AABA-4CA8-8EDF-7F823A468B89}" type="slidenum">
              <a:rPr lang="en-US" smtClean="0"/>
              <a:t>15</a:t>
            </a:fld>
            <a:endParaRPr lang="en-US" dirty="0"/>
          </a:p>
        </p:txBody>
      </p:sp>
    </p:spTree>
    <p:extLst>
      <p:ext uri="{BB962C8B-B14F-4D97-AF65-F5344CB8AC3E}">
        <p14:creationId xmlns:p14="http://schemas.microsoft.com/office/powerpoint/2010/main" val="57356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376C-9AAF-EB3B-E75B-A68F49888782}"/>
              </a:ext>
            </a:extLst>
          </p:cNvPr>
          <p:cNvSpPr>
            <a:spLocks noGrp="1"/>
          </p:cNvSpPr>
          <p:nvPr>
            <p:ph type="title"/>
          </p:nvPr>
        </p:nvSpPr>
        <p:spPr/>
        <p:txBody>
          <a:bodyPr/>
          <a:lstStyle/>
          <a:p>
            <a:r>
              <a:rPr lang="en-US" dirty="0"/>
              <a:t>LLM Terminology</a:t>
            </a:r>
          </a:p>
        </p:txBody>
      </p:sp>
      <p:sp>
        <p:nvSpPr>
          <p:cNvPr id="3" name="Content Placeholder 2">
            <a:extLst>
              <a:ext uri="{FF2B5EF4-FFF2-40B4-BE49-F238E27FC236}">
                <a16:creationId xmlns:a16="http://schemas.microsoft.com/office/drawing/2014/main" id="{F80E2CBA-CB6F-9BFD-54C9-EF6C3477E072}"/>
              </a:ext>
            </a:extLst>
          </p:cNvPr>
          <p:cNvSpPr>
            <a:spLocks noGrp="1"/>
          </p:cNvSpPr>
          <p:nvPr>
            <p:ph idx="1"/>
          </p:nvPr>
        </p:nvSpPr>
        <p:spPr>
          <a:xfrm>
            <a:off x="838200" y="1425677"/>
            <a:ext cx="10515600" cy="4751286"/>
          </a:xfrm>
        </p:spPr>
        <p:txBody>
          <a:bodyPr>
            <a:normAutofit/>
          </a:bodyPr>
          <a:lstStyle/>
          <a:p>
            <a:r>
              <a:rPr lang="en-US" b="1" dirty="0"/>
              <a:t>Weights</a:t>
            </a:r>
            <a:r>
              <a:rPr lang="en-US" dirty="0"/>
              <a:t> – numeric measure of strength between neurons. Weights are also called “parameters”.  It's common to hear about "model size" or "number of parameters", which refers to the total number of these weights (or coefficients) in the model.</a:t>
            </a:r>
          </a:p>
          <a:p>
            <a:r>
              <a:rPr lang="en-US" b="1" dirty="0"/>
              <a:t>Bias</a:t>
            </a:r>
            <a:r>
              <a:rPr lang="en-US" dirty="0"/>
              <a:t> – Here we use the word “bias” in a different way.  We are just talking about a value added to the weighted sum of the inputs.  </a:t>
            </a:r>
          </a:p>
          <a:p>
            <a:r>
              <a:rPr lang="en-US" b="1" dirty="0"/>
              <a:t>Training</a:t>
            </a:r>
            <a:r>
              <a:rPr lang="en-US" dirty="0"/>
              <a:t> – Multiple iterations of forward propagation, error calculation, and backward propagation.</a:t>
            </a:r>
          </a:p>
          <a:p>
            <a:r>
              <a:rPr lang="en-US" b="1" dirty="0"/>
              <a:t>Tokens</a:t>
            </a:r>
            <a:r>
              <a:rPr lang="en-US" dirty="0"/>
              <a:t> – Tokens can be thought of as the individual "building blocks" of text. For example, if the input text is the sentence "Hello world", the tokens might be: "hello ", " ", "world"</a:t>
            </a:r>
          </a:p>
          <a:p>
            <a:endParaRPr lang="en-US" dirty="0"/>
          </a:p>
        </p:txBody>
      </p:sp>
      <p:sp>
        <p:nvSpPr>
          <p:cNvPr id="4" name="Slide Number Placeholder 3">
            <a:extLst>
              <a:ext uri="{FF2B5EF4-FFF2-40B4-BE49-F238E27FC236}">
                <a16:creationId xmlns:a16="http://schemas.microsoft.com/office/drawing/2014/main" id="{7DCF17D0-6027-ED9C-C731-3C38D713928F}"/>
              </a:ext>
            </a:extLst>
          </p:cNvPr>
          <p:cNvSpPr>
            <a:spLocks noGrp="1"/>
          </p:cNvSpPr>
          <p:nvPr>
            <p:ph type="sldNum" sz="quarter" idx="12"/>
          </p:nvPr>
        </p:nvSpPr>
        <p:spPr/>
        <p:txBody>
          <a:bodyPr/>
          <a:lstStyle/>
          <a:p>
            <a:fld id="{4C487655-AABA-4CA8-8EDF-7F823A468B89}" type="slidenum">
              <a:rPr lang="en-US" smtClean="0"/>
              <a:t>16</a:t>
            </a:fld>
            <a:endParaRPr lang="en-US" dirty="0"/>
          </a:p>
        </p:txBody>
      </p:sp>
    </p:spTree>
    <p:extLst>
      <p:ext uri="{BB962C8B-B14F-4D97-AF65-F5344CB8AC3E}">
        <p14:creationId xmlns:p14="http://schemas.microsoft.com/office/powerpoint/2010/main" val="301933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A3DF-B677-DD6B-E76C-5D97A8555ECD}"/>
              </a:ext>
            </a:extLst>
          </p:cNvPr>
          <p:cNvSpPr>
            <a:spLocks noGrp="1"/>
          </p:cNvSpPr>
          <p:nvPr>
            <p:ph type="title"/>
          </p:nvPr>
        </p:nvSpPr>
        <p:spPr>
          <a:xfrm>
            <a:off x="838200" y="365126"/>
            <a:ext cx="10515600" cy="717226"/>
          </a:xfrm>
        </p:spPr>
        <p:txBody>
          <a:bodyPr/>
          <a:lstStyle/>
          <a:p>
            <a:r>
              <a:rPr lang="en-US" dirty="0"/>
              <a:t>LLMs illustrated</a:t>
            </a:r>
          </a:p>
        </p:txBody>
      </p:sp>
      <p:sp>
        <p:nvSpPr>
          <p:cNvPr id="3" name="Content Placeholder 2">
            <a:extLst>
              <a:ext uri="{FF2B5EF4-FFF2-40B4-BE49-F238E27FC236}">
                <a16:creationId xmlns:a16="http://schemas.microsoft.com/office/drawing/2014/main" id="{4A19C809-2638-A987-4EBF-F0F038DEDE65}"/>
              </a:ext>
            </a:extLst>
          </p:cNvPr>
          <p:cNvSpPr>
            <a:spLocks noGrp="1"/>
          </p:cNvSpPr>
          <p:nvPr>
            <p:ph idx="1"/>
          </p:nvPr>
        </p:nvSpPr>
        <p:spPr>
          <a:xfrm>
            <a:off x="990600" y="5825331"/>
            <a:ext cx="9685176" cy="1032669"/>
          </a:xfrm>
        </p:spPr>
        <p:txBody>
          <a:bodyPr>
            <a:normAutofit/>
          </a:bodyPr>
          <a:lstStyle/>
          <a:p>
            <a:pPr marL="0" indent="0">
              <a:spcBef>
                <a:spcPts val="0"/>
              </a:spcBef>
              <a:buNone/>
            </a:pPr>
            <a:r>
              <a:rPr lang="en-US" sz="1200" dirty="0"/>
              <a:t>Sources</a:t>
            </a:r>
          </a:p>
          <a:p>
            <a:pPr>
              <a:spcBef>
                <a:spcPts val="0"/>
              </a:spcBef>
            </a:pPr>
            <a:r>
              <a:rPr lang="en-US" sz="1200" dirty="0">
                <a:hlinkClick r:id="rId2"/>
              </a:rPr>
              <a:t>https://www.spotfire.com/glossary/what-is-a-neural-network</a:t>
            </a:r>
            <a:r>
              <a:rPr lang="en-US" sz="1200" dirty="0"/>
              <a:t>   </a:t>
            </a:r>
          </a:p>
          <a:p>
            <a:pPr>
              <a:spcBef>
                <a:spcPts val="0"/>
              </a:spcBef>
            </a:pPr>
            <a:r>
              <a:rPr lang="en-US" sz="1200" dirty="0">
                <a:hlinkClick r:id="rId3"/>
              </a:rPr>
              <a:t>https://pub.towardsai.net/building-intuition-on-the-concepts-behind-llms-like-chatgpt-part-1-4cb6654ab67</a:t>
            </a:r>
            <a:r>
              <a:rPr lang="en-US" sz="1200" dirty="0"/>
              <a:t> </a:t>
            </a:r>
          </a:p>
        </p:txBody>
      </p:sp>
      <p:sp>
        <p:nvSpPr>
          <p:cNvPr id="4" name="Content Placeholder 2">
            <a:extLst>
              <a:ext uri="{FF2B5EF4-FFF2-40B4-BE49-F238E27FC236}">
                <a16:creationId xmlns:a16="http://schemas.microsoft.com/office/drawing/2014/main" id="{98667F51-86F9-C3F4-BDD3-9B3FC0121D41}"/>
              </a:ext>
            </a:extLst>
          </p:cNvPr>
          <p:cNvSpPr txBox="1">
            <a:spLocks/>
          </p:cNvSpPr>
          <p:nvPr/>
        </p:nvSpPr>
        <p:spPr>
          <a:xfrm>
            <a:off x="8481527" y="1400589"/>
            <a:ext cx="2872273" cy="4804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Each circle represents a neuron with each one connected to other neurons in the next layer via programmable parameters that are adjusted as the model ‘learns’ to do the desired task. </a:t>
            </a:r>
          </a:p>
          <a:p>
            <a:pPr marL="0" indent="0">
              <a:buNone/>
            </a:pPr>
            <a:r>
              <a:rPr lang="en-US" sz="1600" dirty="0"/>
              <a:t>“Learning” is implemented by the adjusting parameters in the hidden layer.  The parameters are coefficients in a big math problem used to predict the values in the next layer.</a:t>
            </a:r>
          </a:p>
          <a:p>
            <a:pPr marL="0" indent="0">
              <a:buNone/>
            </a:pPr>
            <a:r>
              <a:rPr lang="en-US" sz="1600" dirty="0"/>
              <a:t>GPT-3 was trained on a neural network with 96 layers and 175 billion parameters. GPT-4 reportedly has at least 1 trillion parameters.</a:t>
            </a:r>
          </a:p>
          <a:p>
            <a:pPr marL="0" indent="0">
              <a:buNone/>
            </a:pPr>
            <a:r>
              <a:rPr lang="en-US" sz="1600" dirty="0"/>
              <a:t> </a:t>
            </a:r>
          </a:p>
        </p:txBody>
      </p:sp>
      <p:pic>
        <p:nvPicPr>
          <p:cNvPr id="6" name="Picture 5" descr="Neural Network&#10;&#10;Input Layer&#10;Hidden Layers&#10;Output Layer">
            <a:extLst>
              <a:ext uri="{FF2B5EF4-FFF2-40B4-BE49-F238E27FC236}">
                <a16:creationId xmlns:a16="http://schemas.microsoft.com/office/drawing/2014/main" id="{32070EA2-AE0C-3452-B131-4E363073C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02958"/>
            <a:ext cx="7125317" cy="3764606"/>
          </a:xfrm>
          <a:prstGeom prst="rect">
            <a:avLst/>
          </a:prstGeom>
        </p:spPr>
      </p:pic>
    </p:spTree>
    <p:extLst>
      <p:ext uri="{BB962C8B-B14F-4D97-AF65-F5344CB8AC3E}">
        <p14:creationId xmlns:p14="http://schemas.microsoft.com/office/powerpoint/2010/main" val="22040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A3DF-B677-DD6B-E76C-5D97A8555ECD}"/>
              </a:ext>
            </a:extLst>
          </p:cNvPr>
          <p:cNvSpPr>
            <a:spLocks noGrp="1"/>
          </p:cNvSpPr>
          <p:nvPr>
            <p:ph type="title"/>
          </p:nvPr>
        </p:nvSpPr>
        <p:spPr>
          <a:xfrm>
            <a:off x="838200" y="365126"/>
            <a:ext cx="10515600" cy="717226"/>
          </a:xfrm>
        </p:spPr>
        <p:txBody>
          <a:bodyPr/>
          <a:lstStyle/>
          <a:p>
            <a:r>
              <a:rPr lang="en-US" dirty="0"/>
              <a:t>LLMs illustrated again </a:t>
            </a:r>
            <a:r>
              <a:rPr lang="en-US" sz="1000" dirty="0"/>
              <a:t>(2)</a:t>
            </a:r>
            <a:endParaRPr lang="en-US" dirty="0"/>
          </a:p>
        </p:txBody>
      </p:sp>
      <p:sp>
        <p:nvSpPr>
          <p:cNvPr id="3" name="Content Placeholder 2">
            <a:extLst>
              <a:ext uri="{FF2B5EF4-FFF2-40B4-BE49-F238E27FC236}">
                <a16:creationId xmlns:a16="http://schemas.microsoft.com/office/drawing/2014/main" id="{4A19C809-2638-A987-4EBF-F0F038DEDE65}"/>
              </a:ext>
            </a:extLst>
          </p:cNvPr>
          <p:cNvSpPr>
            <a:spLocks noGrp="1"/>
          </p:cNvSpPr>
          <p:nvPr>
            <p:ph idx="1"/>
          </p:nvPr>
        </p:nvSpPr>
        <p:spPr>
          <a:xfrm>
            <a:off x="990600" y="5825331"/>
            <a:ext cx="9685176" cy="1032669"/>
          </a:xfrm>
        </p:spPr>
        <p:txBody>
          <a:bodyPr>
            <a:normAutofit/>
          </a:bodyPr>
          <a:lstStyle/>
          <a:p>
            <a:pPr marL="0" indent="0">
              <a:spcBef>
                <a:spcPts val="0"/>
              </a:spcBef>
              <a:buNone/>
            </a:pPr>
            <a:r>
              <a:rPr lang="en-US" sz="1200" dirty="0"/>
              <a:t>Sources</a:t>
            </a:r>
          </a:p>
          <a:p>
            <a:pPr>
              <a:spcBef>
                <a:spcPts val="0"/>
              </a:spcBef>
            </a:pPr>
            <a:r>
              <a:rPr lang="en-US" sz="1200" dirty="0">
                <a:hlinkClick r:id="rId2"/>
              </a:rPr>
              <a:t>https://www.spotfire.com/glossary/what-is-a-neural-network</a:t>
            </a:r>
            <a:r>
              <a:rPr lang="en-US" sz="1200" dirty="0"/>
              <a:t>   </a:t>
            </a:r>
          </a:p>
          <a:p>
            <a:pPr>
              <a:spcBef>
                <a:spcPts val="0"/>
              </a:spcBef>
            </a:pPr>
            <a:r>
              <a:rPr lang="en-US" sz="1200" dirty="0">
                <a:hlinkClick r:id="rId3"/>
              </a:rPr>
              <a:t>https://pub.towardsai.net/building-intuition-on-the-concepts-behind-llms-like-chatgpt-part-1-4cb6654ab67</a:t>
            </a:r>
            <a:r>
              <a:rPr lang="en-US" sz="1200" dirty="0"/>
              <a:t> </a:t>
            </a:r>
          </a:p>
        </p:txBody>
      </p:sp>
      <p:sp>
        <p:nvSpPr>
          <p:cNvPr id="4" name="Content Placeholder 2">
            <a:extLst>
              <a:ext uri="{FF2B5EF4-FFF2-40B4-BE49-F238E27FC236}">
                <a16:creationId xmlns:a16="http://schemas.microsoft.com/office/drawing/2014/main" id="{98667F51-86F9-C3F4-BDD3-9B3FC0121D41}"/>
              </a:ext>
            </a:extLst>
          </p:cNvPr>
          <p:cNvSpPr txBox="1">
            <a:spLocks/>
          </p:cNvSpPr>
          <p:nvPr/>
        </p:nvSpPr>
        <p:spPr>
          <a:xfrm>
            <a:off x="8481527" y="1400589"/>
            <a:ext cx="3424334" cy="4804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Moving from input ( on the left ) to output ( on the right ) is called </a:t>
            </a:r>
            <a:r>
              <a:rPr lang="en-US" sz="1600" b="1" dirty="0"/>
              <a:t>forward</a:t>
            </a:r>
            <a:r>
              <a:rPr lang="en-US" sz="1600" dirty="0"/>
              <a:t> </a:t>
            </a:r>
            <a:r>
              <a:rPr lang="en-US" sz="1600" b="1" dirty="0"/>
              <a:t>propagation</a:t>
            </a:r>
            <a:r>
              <a:rPr lang="en-US" sz="1600" dirty="0"/>
              <a:t>.</a:t>
            </a:r>
          </a:p>
          <a:p>
            <a:pPr marL="0" indent="0">
              <a:buNone/>
            </a:pPr>
            <a:r>
              <a:rPr lang="en-US" sz="1600" b="1" dirty="0"/>
              <a:t>Error is calculated at the output layer.  </a:t>
            </a:r>
            <a:r>
              <a:rPr lang="en-US" sz="1600" dirty="0"/>
              <a:t>If the error is “bad” then we need to move from right to left through the hidden layer, adjusting the parameters.</a:t>
            </a:r>
          </a:p>
          <a:p>
            <a:pPr marL="0" indent="0">
              <a:buNone/>
            </a:pPr>
            <a:r>
              <a:rPr lang="en-US" sz="1600" dirty="0"/>
              <a:t>That is called </a:t>
            </a:r>
            <a:r>
              <a:rPr lang="en-US" sz="1600" b="1" dirty="0"/>
              <a:t>backward</a:t>
            </a:r>
            <a:r>
              <a:rPr lang="en-US" sz="1600" dirty="0"/>
              <a:t> </a:t>
            </a:r>
            <a:r>
              <a:rPr lang="en-US" sz="1600" b="1" dirty="0"/>
              <a:t>propagation</a:t>
            </a:r>
            <a:r>
              <a:rPr lang="en-US" sz="1600" dirty="0"/>
              <a:t>.</a:t>
            </a:r>
          </a:p>
          <a:p>
            <a:pPr marL="0" indent="0">
              <a:buNone/>
            </a:pPr>
            <a:r>
              <a:rPr lang="en-US" sz="1600" dirty="0"/>
              <a:t>Speaking casually, the </a:t>
            </a:r>
            <a:r>
              <a:rPr lang="en-US" sz="1600" b="1" dirty="0"/>
              <a:t>parameters</a:t>
            </a:r>
            <a:r>
              <a:rPr lang="en-US" sz="1600" dirty="0"/>
              <a:t> of the hidden layer are essentially the same as the </a:t>
            </a:r>
            <a:r>
              <a:rPr lang="en-US" sz="1600" b="1" dirty="0"/>
              <a:t>weights</a:t>
            </a:r>
            <a:r>
              <a:rPr lang="en-US" sz="1600" dirty="0"/>
              <a:t> of the hidden layer. </a:t>
            </a:r>
          </a:p>
          <a:p>
            <a:pPr marL="0" indent="0">
              <a:buNone/>
            </a:pPr>
            <a:endParaRPr lang="en-US" sz="1600" dirty="0"/>
          </a:p>
          <a:p>
            <a:pPr marL="0" indent="0">
              <a:buNone/>
            </a:pPr>
            <a:endParaRPr lang="en-US" sz="1600" dirty="0"/>
          </a:p>
          <a:p>
            <a:pPr marL="0" indent="0">
              <a:buNone/>
            </a:pPr>
            <a:endParaRPr lang="en-US" sz="1600" dirty="0"/>
          </a:p>
        </p:txBody>
      </p:sp>
      <p:pic>
        <p:nvPicPr>
          <p:cNvPr id="6" name="Picture 5" descr="neural network&#10;&#10;Input Layer&#10;Hidden Layers&#10;Output Layer">
            <a:extLst>
              <a:ext uri="{FF2B5EF4-FFF2-40B4-BE49-F238E27FC236}">
                <a16:creationId xmlns:a16="http://schemas.microsoft.com/office/drawing/2014/main" id="{0B4B0972-4DE8-1A8F-C0C4-23745AF0E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546697"/>
            <a:ext cx="7125317" cy="3764606"/>
          </a:xfrm>
          <a:prstGeom prst="rect">
            <a:avLst/>
          </a:prstGeom>
        </p:spPr>
      </p:pic>
    </p:spTree>
    <p:extLst>
      <p:ext uri="{BB962C8B-B14F-4D97-AF65-F5344CB8AC3E}">
        <p14:creationId xmlns:p14="http://schemas.microsoft.com/office/powerpoint/2010/main" val="186521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376C-9AAF-EB3B-E75B-A68F49888782}"/>
              </a:ext>
            </a:extLst>
          </p:cNvPr>
          <p:cNvSpPr>
            <a:spLocks noGrp="1"/>
          </p:cNvSpPr>
          <p:nvPr>
            <p:ph type="title"/>
          </p:nvPr>
        </p:nvSpPr>
        <p:spPr/>
        <p:txBody>
          <a:bodyPr/>
          <a:lstStyle/>
          <a:p>
            <a:r>
              <a:rPr lang="en-US" dirty="0"/>
              <a:t>Propagation Forward and Backward</a:t>
            </a:r>
          </a:p>
        </p:txBody>
      </p:sp>
      <p:sp>
        <p:nvSpPr>
          <p:cNvPr id="3" name="Content Placeholder 2">
            <a:extLst>
              <a:ext uri="{FF2B5EF4-FFF2-40B4-BE49-F238E27FC236}">
                <a16:creationId xmlns:a16="http://schemas.microsoft.com/office/drawing/2014/main" id="{F80E2CBA-CB6F-9BFD-54C9-EF6C3477E072}"/>
              </a:ext>
            </a:extLst>
          </p:cNvPr>
          <p:cNvSpPr>
            <a:spLocks noGrp="1"/>
          </p:cNvSpPr>
          <p:nvPr>
            <p:ph idx="1"/>
          </p:nvPr>
        </p:nvSpPr>
        <p:spPr/>
        <p:txBody>
          <a:bodyPr/>
          <a:lstStyle/>
          <a:p>
            <a:r>
              <a:rPr lang="en-US" dirty="0"/>
              <a:t>Forward propagation - forward propagation computes the predicted output based on the current state of the network’s weights and biases. </a:t>
            </a:r>
            <a:r>
              <a:rPr lang="en-US" b="1" i="1" dirty="0"/>
              <a:t>Make a prediction! (No learning happens here.)</a:t>
            </a:r>
          </a:p>
          <a:p>
            <a:r>
              <a:rPr lang="en-US" dirty="0"/>
              <a:t>Backward propagation - Adjusts the weights based on the errors. </a:t>
            </a:r>
            <a:r>
              <a:rPr lang="en-US" b="1" i="1" dirty="0"/>
              <a:t>(This is where the learning happens.)</a:t>
            </a:r>
            <a:r>
              <a:rPr lang="en-US" dirty="0"/>
              <a:t>  </a:t>
            </a:r>
          </a:p>
          <a:p>
            <a:endParaRPr lang="en-US" dirty="0"/>
          </a:p>
        </p:txBody>
      </p:sp>
      <p:sp>
        <p:nvSpPr>
          <p:cNvPr id="4" name="Slide Number Placeholder 3">
            <a:extLst>
              <a:ext uri="{FF2B5EF4-FFF2-40B4-BE49-F238E27FC236}">
                <a16:creationId xmlns:a16="http://schemas.microsoft.com/office/drawing/2014/main" id="{7DCF17D0-6027-ED9C-C731-3C38D713928F}"/>
              </a:ext>
            </a:extLst>
          </p:cNvPr>
          <p:cNvSpPr>
            <a:spLocks noGrp="1"/>
          </p:cNvSpPr>
          <p:nvPr>
            <p:ph type="sldNum" sz="quarter" idx="12"/>
          </p:nvPr>
        </p:nvSpPr>
        <p:spPr/>
        <p:txBody>
          <a:bodyPr/>
          <a:lstStyle/>
          <a:p>
            <a:fld id="{4C487655-AABA-4CA8-8EDF-7F823A468B89}" type="slidenum">
              <a:rPr lang="en-US" smtClean="0"/>
              <a:t>19</a:t>
            </a:fld>
            <a:endParaRPr lang="en-US" dirty="0"/>
          </a:p>
        </p:txBody>
      </p:sp>
    </p:spTree>
    <p:extLst>
      <p:ext uri="{BB962C8B-B14F-4D97-AF65-F5344CB8AC3E}">
        <p14:creationId xmlns:p14="http://schemas.microsoft.com/office/powerpoint/2010/main" val="372317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6171ADA-599C-9FB3-68B2-09356403596F}"/>
              </a:ext>
            </a:extLst>
          </p:cNvPr>
          <p:cNvSpPr>
            <a:spLocks noGrp="1"/>
          </p:cNvSpPr>
          <p:nvPr>
            <p:ph type="title"/>
          </p:nvPr>
        </p:nvSpPr>
        <p:spPr>
          <a:xfrm>
            <a:off x="479394" y="1070800"/>
            <a:ext cx="3939688" cy="5583126"/>
          </a:xfrm>
        </p:spPr>
        <p:txBody>
          <a:bodyPr>
            <a:normAutofit/>
          </a:bodyPr>
          <a:lstStyle/>
          <a:p>
            <a:pPr algn="r"/>
            <a:r>
              <a:rPr lang="en-US" sz="6200" dirty="0"/>
              <a:t>Iteration often begets Innovation</a:t>
            </a:r>
          </a:p>
        </p:txBody>
      </p:sp>
      <p:sp>
        <p:nvSpPr>
          <p:cNvPr id="4" name="Slide Number Placeholder 3">
            <a:extLst>
              <a:ext uri="{FF2B5EF4-FFF2-40B4-BE49-F238E27FC236}">
                <a16:creationId xmlns:a16="http://schemas.microsoft.com/office/drawing/2014/main" id="{8DC2E0ED-A023-02B3-EB6F-771370F1D2EF}"/>
              </a:ext>
            </a:extLst>
          </p:cNvPr>
          <p:cNvSpPr>
            <a:spLocks noGrp="1"/>
          </p:cNvSpPr>
          <p:nvPr>
            <p:ph type="sldNum" sz="quarter" idx="12"/>
          </p:nvPr>
        </p:nvSpPr>
        <p:spPr>
          <a:xfrm>
            <a:off x="8610600" y="320400"/>
            <a:ext cx="2743200" cy="365125"/>
          </a:xfrm>
        </p:spPr>
        <p:txBody>
          <a:bodyPr>
            <a:normAutofit/>
          </a:bodyPr>
          <a:lstStyle/>
          <a:p>
            <a:pPr>
              <a:lnSpc>
                <a:spcPct val="90000"/>
              </a:lnSpc>
              <a:spcAft>
                <a:spcPts val="600"/>
              </a:spcAft>
            </a:pPr>
            <a:fld id="{4C487655-AABA-4CA8-8EDF-7F823A468B89}" type="slidenum">
              <a:rPr lang="en-US" sz="1800">
                <a:solidFill>
                  <a:schemeClr val="tx1">
                    <a:alpha val="60000"/>
                  </a:schemeClr>
                </a:solidFill>
              </a:rPr>
              <a:pPr>
                <a:lnSpc>
                  <a:spcPct val="90000"/>
                </a:lnSpc>
                <a:spcAft>
                  <a:spcPts val="600"/>
                </a:spcAft>
              </a:pPr>
              <a:t>2</a:t>
            </a:fld>
            <a:endParaRPr lang="en-US" sz="1800" dirty="0">
              <a:solidFill>
                <a:schemeClr val="tx1">
                  <a:alpha val="60000"/>
                </a:schemeClr>
              </a:solidFill>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FB14D799-6FFE-E529-02A7-8CA061D5265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0543089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01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00C271-C555-9BA7-6F72-1E4A4FF70014}"/>
              </a:ext>
            </a:extLst>
          </p:cNvPr>
          <p:cNvSpPr>
            <a:spLocks noGrp="1"/>
          </p:cNvSpPr>
          <p:nvPr>
            <p:ph type="title"/>
          </p:nvPr>
        </p:nvSpPr>
        <p:spPr>
          <a:xfrm>
            <a:off x="838200" y="459863"/>
            <a:ext cx="10515600" cy="1004594"/>
          </a:xfrm>
        </p:spPr>
        <p:txBody>
          <a:bodyPr>
            <a:normAutofit fontScale="90000"/>
          </a:bodyPr>
          <a:lstStyle/>
          <a:p>
            <a:pPr algn="ctr"/>
            <a:r>
              <a:rPr lang="en-US" sz="3700" dirty="0">
                <a:solidFill>
                  <a:srgbClr val="FFFFFF"/>
                </a:solidFill>
              </a:rPr>
              <a:t>LLMs</a:t>
            </a:r>
            <a:br>
              <a:rPr lang="en-US" sz="3700" dirty="0">
                <a:solidFill>
                  <a:srgbClr val="FFFFFF"/>
                </a:solidFill>
              </a:rPr>
            </a:br>
            <a:r>
              <a:rPr lang="en-US" sz="3700" dirty="0">
                <a:solidFill>
                  <a:srgbClr val="FFFFFF"/>
                </a:solidFill>
              </a:rPr>
              <a:t>Supervised vs. Unsupervised vs. Semi-Supervised</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FEFB897-4091-3A26-8FFD-2D0847DB2996}"/>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solidFill>
                  <a:srgbClr val="FFFFFF"/>
                </a:solidFill>
              </a:rPr>
              <a:pPr>
                <a:lnSpc>
                  <a:spcPct val="90000"/>
                </a:lnSpc>
                <a:spcAft>
                  <a:spcPts val="600"/>
                </a:spcAft>
              </a:pPr>
              <a:t>20</a:t>
            </a:fld>
            <a:endParaRPr lang="en-US" sz="1800" dirty="0">
              <a:solidFill>
                <a:srgbClr val="FFFFFF"/>
              </a:solidFill>
            </a:endParaRPr>
          </a:p>
        </p:txBody>
      </p:sp>
      <p:graphicFrame>
        <p:nvGraphicFramePr>
          <p:cNvPr id="8" name="Table 7">
            <a:extLst>
              <a:ext uri="{FF2B5EF4-FFF2-40B4-BE49-F238E27FC236}">
                <a16:creationId xmlns:a16="http://schemas.microsoft.com/office/drawing/2014/main" id="{4B81931B-2836-C5E4-DFC5-4C015484417E}"/>
              </a:ext>
            </a:extLst>
          </p:cNvPr>
          <p:cNvGraphicFramePr>
            <a:graphicFrameLocks noGrp="1"/>
          </p:cNvGraphicFramePr>
          <p:nvPr>
            <p:extLst>
              <p:ext uri="{D42A27DB-BD31-4B8C-83A1-F6EECF244321}">
                <p14:modId xmlns:p14="http://schemas.microsoft.com/office/powerpoint/2010/main" val="3679103030"/>
              </p:ext>
            </p:extLst>
          </p:nvPr>
        </p:nvGraphicFramePr>
        <p:xfrm>
          <a:off x="838200" y="1748790"/>
          <a:ext cx="10515600" cy="4471037"/>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126375146"/>
                    </a:ext>
                  </a:extLst>
                </a:gridCol>
                <a:gridCol w="2103120">
                  <a:extLst>
                    <a:ext uri="{9D8B030D-6E8A-4147-A177-3AD203B41FA5}">
                      <a16:colId xmlns:a16="http://schemas.microsoft.com/office/drawing/2014/main" val="411761013"/>
                    </a:ext>
                  </a:extLst>
                </a:gridCol>
                <a:gridCol w="2103120">
                  <a:extLst>
                    <a:ext uri="{9D8B030D-6E8A-4147-A177-3AD203B41FA5}">
                      <a16:colId xmlns:a16="http://schemas.microsoft.com/office/drawing/2014/main" val="3665595685"/>
                    </a:ext>
                  </a:extLst>
                </a:gridCol>
                <a:gridCol w="2103120">
                  <a:extLst>
                    <a:ext uri="{9D8B030D-6E8A-4147-A177-3AD203B41FA5}">
                      <a16:colId xmlns:a16="http://schemas.microsoft.com/office/drawing/2014/main" val="1937963800"/>
                    </a:ext>
                  </a:extLst>
                </a:gridCol>
                <a:gridCol w="2103120">
                  <a:extLst>
                    <a:ext uri="{9D8B030D-6E8A-4147-A177-3AD203B41FA5}">
                      <a16:colId xmlns:a16="http://schemas.microsoft.com/office/drawing/2014/main" val="2491695800"/>
                    </a:ext>
                  </a:extLst>
                </a:gridCol>
              </a:tblGrid>
              <a:tr h="380917">
                <a:tc>
                  <a:txBody>
                    <a:bodyPr/>
                    <a:lstStyle/>
                    <a:p>
                      <a:pPr>
                        <a:lnSpc>
                          <a:spcPct val="115000"/>
                        </a:lnSpc>
                        <a:spcAft>
                          <a:spcPts val="800"/>
                        </a:spcAft>
                        <a:buNone/>
                      </a:pPr>
                      <a:r>
                        <a:rPr lang="en-US" sz="1400" kern="100" dirty="0">
                          <a:effectLst/>
                        </a:rPr>
                        <a:t>Concept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What It Means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When It Happens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Weights Updated?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Learning Type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25225476"/>
                  </a:ext>
                </a:extLst>
              </a:tr>
              <a:tr h="1114189">
                <a:tc>
                  <a:txBody>
                    <a:bodyPr/>
                    <a:lstStyle/>
                    <a:p>
                      <a:pPr>
                        <a:lnSpc>
                          <a:spcPct val="115000"/>
                        </a:lnSpc>
                        <a:spcAft>
                          <a:spcPts val="800"/>
                        </a:spcAft>
                        <a:buNone/>
                      </a:pPr>
                      <a:r>
                        <a:rPr lang="en-US" sz="1400" kern="100" dirty="0">
                          <a:effectLst/>
                        </a:rPr>
                        <a:t>Pretraining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Model learns general language patterns by predicting next token on massive text corpus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Initial large-scale training phase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Yes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Unsupervised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97906988"/>
                  </a:ext>
                </a:extLst>
              </a:tr>
              <a:tr h="1114189">
                <a:tc>
                  <a:txBody>
                    <a:bodyPr/>
                    <a:lstStyle/>
                    <a:p>
                      <a:pPr>
                        <a:lnSpc>
                          <a:spcPct val="115000"/>
                        </a:lnSpc>
                        <a:spcAft>
                          <a:spcPts val="800"/>
                        </a:spcAft>
                        <a:buNone/>
                      </a:pPr>
                      <a:r>
                        <a:rPr lang="en-US" sz="1400" kern="100" dirty="0">
                          <a:effectLst/>
                        </a:rPr>
                        <a:t>Fine-Tuning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Model is trained on labeled examples (e.g., instruction–response pairs)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After pretraining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Yes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Supervised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40558885"/>
                  </a:ext>
                </a:extLst>
              </a:tr>
              <a:tr h="1114189">
                <a:tc>
                  <a:txBody>
                    <a:bodyPr/>
                    <a:lstStyle/>
                    <a:p>
                      <a:pPr>
                        <a:lnSpc>
                          <a:spcPct val="115000"/>
                        </a:lnSpc>
                        <a:spcAft>
                          <a:spcPts val="800"/>
                        </a:spcAft>
                        <a:buNone/>
                      </a:pPr>
                      <a:r>
                        <a:rPr lang="en-US" sz="1400" kern="100" dirty="0">
                          <a:effectLst/>
                        </a:rPr>
                        <a:t>Alignment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Model is adjusted using human preference feedback and reinforcement learning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After supervised fine-tuning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Yes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Semi-Supervised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99367580"/>
                  </a:ext>
                </a:extLst>
              </a:tr>
              <a:tr h="747553">
                <a:tc>
                  <a:txBody>
                    <a:bodyPr/>
                    <a:lstStyle/>
                    <a:p>
                      <a:pPr>
                        <a:lnSpc>
                          <a:spcPct val="115000"/>
                        </a:lnSpc>
                        <a:spcAft>
                          <a:spcPts val="800"/>
                        </a:spcAft>
                        <a:buNone/>
                      </a:pPr>
                      <a:r>
                        <a:rPr lang="en-US" sz="1400" kern="100" dirty="0">
                          <a:effectLst/>
                        </a:rPr>
                        <a:t>Inference (Deployment)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Model generates outputs using fixed trained parameters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When users interact with it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No</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400" kern="100" dirty="0">
                          <a:effectLst/>
                        </a:rPr>
                        <a:t>N/A (No learning occurring)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73659254"/>
                  </a:ext>
                </a:extLst>
              </a:tr>
            </a:tbl>
          </a:graphicData>
        </a:graphic>
      </p:graphicFrame>
    </p:spTree>
    <p:extLst>
      <p:ext uri="{BB962C8B-B14F-4D97-AF65-F5344CB8AC3E}">
        <p14:creationId xmlns:p14="http://schemas.microsoft.com/office/powerpoint/2010/main" val="411660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287D-CBFA-1596-5EA8-EBC64F456284}"/>
              </a:ext>
            </a:extLst>
          </p:cNvPr>
          <p:cNvSpPr>
            <a:spLocks noGrp="1"/>
          </p:cNvSpPr>
          <p:nvPr>
            <p:ph type="title"/>
          </p:nvPr>
        </p:nvSpPr>
        <p:spPr/>
        <p:txBody>
          <a:bodyPr/>
          <a:lstStyle/>
          <a:p>
            <a:r>
              <a:rPr lang="en-US" dirty="0"/>
              <a:t>How are LLMs compared and talked about?</a:t>
            </a:r>
          </a:p>
        </p:txBody>
      </p:sp>
      <p:sp>
        <p:nvSpPr>
          <p:cNvPr id="3" name="Content Placeholder 2">
            <a:extLst>
              <a:ext uri="{FF2B5EF4-FFF2-40B4-BE49-F238E27FC236}">
                <a16:creationId xmlns:a16="http://schemas.microsoft.com/office/drawing/2014/main" id="{01DF331B-1B7D-1BCD-CA04-86B461EE513F}"/>
              </a:ext>
            </a:extLst>
          </p:cNvPr>
          <p:cNvSpPr>
            <a:spLocks noGrp="1"/>
          </p:cNvSpPr>
          <p:nvPr>
            <p:ph idx="1"/>
          </p:nvPr>
        </p:nvSpPr>
        <p:spPr/>
        <p:txBody>
          <a:bodyPr>
            <a:normAutofit lnSpcReduction="10000"/>
          </a:bodyPr>
          <a:lstStyle/>
          <a:p>
            <a:r>
              <a:rPr lang="en-US" b="1" dirty="0"/>
              <a:t>Training size:</a:t>
            </a:r>
            <a:r>
              <a:rPr lang="en-US" dirty="0"/>
              <a:t> The amount of data used to train the model can impact its performance and capabilities.</a:t>
            </a:r>
          </a:p>
          <a:p>
            <a:r>
              <a:rPr lang="en-US" b="1" dirty="0"/>
              <a:t>Accuracy:</a:t>
            </a:r>
            <a:r>
              <a:rPr lang="en-US" dirty="0"/>
              <a:t> The model's ability to correctly generate text.</a:t>
            </a:r>
          </a:p>
          <a:p>
            <a:r>
              <a:rPr lang="en-US" b="1" dirty="0"/>
              <a:t>Inference speed:</a:t>
            </a:r>
            <a:r>
              <a:rPr lang="en-US" dirty="0"/>
              <a:t> The speed at which the model can generate text, which can be important for real-time applications.</a:t>
            </a:r>
          </a:p>
          <a:p>
            <a:r>
              <a:rPr lang="en-US" b="1" dirty="0"/>
              <a:t>Memory usage:</a:t>
            </a:r>
            <a:r>
              <a:rPr lang="en-US" dirty="0"/>
              <a:t> The amount of memory required to store and run the model, which can impact hardware requirements.</a:t>
            </a:r>
          </a:p>
          <a:p>
            <a:r>
              <a:rPr lang="en-US" b="1" dirty="0"/>
              <a:t>The number of parameters:</a:t>
            </a:r>
            <a:r>
              <a:rPr lang="en-US" dirty="0"/>
              <a:t> that is, all the weights (a.k.a. coefficients) and biases in the model.</a:t>
            </a:r>
          </a:p>
          <a:p>
            <a:r>
              <a:rPr lang="en-US" b="1" dirty="0"/>
              <a:t>The size of the context window:</a:t>
            </a:r>
            <a:r>
              <a:rPr lang="en-US" dirty="0"/>
              <a:t> the number of input tokens.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E0DAB48-3B11-4A4A-AFD0-15B510D28560}"/>
              </a:ext>
            </a:extLst>
          </p:cNvPr>
          <p:cNvSpPr>
            <a:spLocks noGrp="1"/>
          </p:cNvSpPr>
          <p:nvPr>
            <p:ph type="sldNum" sz="quarter" idx="12"/>
          </p:nvPr>
        </p:nvSpPr>
        <p:spPr/>
        <p:txBody>
          <a:bodyPr/>
          <a:lstStyle/>
          <a:p>
            <a:fld id="{4C487655-AABA-4CA8-8EDF-7F823A468B89}" type="slidenum">
              <a:rPr lang="en-US" smtClean="0"/>
              <a:t>21</a:t>
            </a:fld>
            <a:endParaRPr lang="en-US" dirty="0"/>
          </a:p>
        </p:txBody>
      </p:sp>
    </p:spTree>
    <p:extLst>
      <p:ext uri="{BB962C8B-B14F-4D97-AF65-F5344CB8AC3E}">
        <p14:creationId xmlns:p14="http://schemas.microsoft.com/office/powerpoint/2010/main" val="183576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4330-930A-D445-70B9-5960C903DEFD}"/>
              </a:ext>
            </a:extLst>
          </p:cNvPr>
          <p:cNvSpPr>
            <a:spLocks noGrp="1"/>
          </p:cNvSpPr>
          <p:nvPr>
            <p:ph type="title"/>
          </p:nvPr>
        </p:nvSpPr>
        <p:spPr/>
        <p:txBody>
          <a:bodyPr/>
          <a:lstStyle/>
          <a:p>
            <a:r>
              <a:rPr lang="en-US" dirty="0"/>
              <a:t>Comparison of LLMs</a:t>
            </a:r>
          </a:p>
        </p:txBody>
      </p:sp>
      <p:sp>
        <p:nvSpPr>
          <p:cNvPr id="3" name="Content Placeholder 2">
            <a:extLst>
              <a:ext uri="{FF2B5EF4-FFF2-40B4-BE49-F238E27FC236}">
                <a16:creationId xmlns:a16="http://schemas.microsoft.com/office/drawing/2014/main" id="{B81A0A3F-9726-7B22-9210-7CC2B5D18F3A}"/>
              </a:ext>
            </a:extLst>
          </p:cNvPr>
          <p:cNvSpPr>
            <a:spLocks noGrp="1"/>
          </p:cNvSpPr>
          <p:nvPr>
            <p:ph idx="1"/>
          </p:nvPr>
        </p:nvSpPr>
        <p:spPr/>
        <p:txBody>
          <a:bodyPr/>
          <a:lstStyle/>
          <a:p>
            <a:pPr marL="0" indent="0">
              <a:buNone/>
            </a:pPr>
            <a:r>
              <a:rPr lang="en-US" dirty="0"/>
              <a:t>A good resource is HELM at Stanford</a:t>
            </a:r>
          </a:p>
          <a:p>
            <a:pPr marL="0" indent="0">
              <a:buNone/>
            </a:pPr>
            <a:r>
              <a:rPr lang="en-US" dirty="0"/>
              <a:t>(A Holistic Evaluation of Language Models)</a:t>
            </a:r>
          </a:p>
          <a:p>
            <a:r>
              <a:rPr lang="en-US" dirty="0">
                <a:hlinkClick r:id="rId2"/>
              </a:rPr>
              <a:t>https://crfm.stanford.edu/helm/lite/latest/#/leaderboard</a:t>
            </a:r>
            <a:r>
              <a:rPr lang="en-US" dirty="0"/>
              <a:t> </a:t>
            </a:r>
          </a:p>
        </p:txBody>
      </p:sp>
      <p:sp>
        <p:nvSpPr>
          <p:cNvPr id="4" name="Slide Number Placeholder 3">
            <a:extLst>
              <a:ext uri="{FF2B5EF4-FFF2-40B4-BE49-F238E27FC236}">
                <a16:creationId xmlns:a16="http://schemas.microsoft.com/office/drawing/2014/main" id="{410D893A-D434-D22C-1AE0-3421492230D4}"/>
              </a:ext>
            </a:extLst>
          </p:cNvPr>
          <p:cNvSpPr>
            <a:spLocks noGrp="1"/>
          </p:cNvSpPr>
          <p:nvPr>
            <p:ph type="sldNum" sz="quarter" idx="12"/>
          </p:nvPr>
        </p:nvSpPr>
        <p:spPr/>
        <p:txBody>
          <a:bodyPr/>
          <a:lstStyle/>
          <a:p>
            <a:fld id="{4C487655-AABA-4CA8-8EDF-7F823A468B89}" type="slidenum">
              <a:rPr lang="en-US" smtClean="0"/>
              <a:t>22</a:t>
            </a:fld>
            <a:endParaRPr lang="en-US" dirty="0"/>
          </a:p>
        </p:txBody>
      </p:sp>
    </p:spTree>
    <p:extLst>
      <p:ext uri="{BB962C8B-B14F-4D97-AF65-F5344CB8AC3E}">
        <p14:creationId xmlns:p14="http://schemas.microsoft.com/office/powerpoint/2010/main" val="34757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1B4B4A-CEC8-EB54-AC7C-E9A2820FD216}"/>
              </a:ext>
            </a:extLst>
          </p:cNvPr>
          <p:cNvSpPr>
            <a:spLocks noGrp="1"/>
          </p:cNvSpPr>
          <p:nvPr>
            <p:ph type="title"/>
          </p:nvPr>
        </p:nvSpPr>
        <p:spPr>
          <a:xfrm>
            <a:off x="838200" y="365125"/>
            <a:ext cx="10515600" cy="1325563"/>
          </a:xfrm>
        </p:spPr>
        <p:txBody>
          <a:bodyPr>
            <a:normAutofit/>
          </a:bodyPr>
          <a:lstStyle/>
          <a:p>
            <a:r>
              <a:rPr lang="en-US" sz="5400" dirty="0"/>
              <a:t>Scaling Laws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26D8A5-E6C5-12FD-18AC-DA1EA3E28C9E}"/>
              </a:ext>
            </a:extLst>
          </p:cNvPr>
          <p:cNvSpPr>
            <a:spLocks noGrp="1"/>
          </p:cNvSpPr>
          <p:nvPr>
            <p:ph idx="1"/>
          </p:nvPr>
        </p:nvSpPr>
        <p:spPr>
          <a:xfrm>
            <a:off x="838200" y="1812522"/>
            <a:ext cx="10515600" cy="3232955"/>
          </a:xfrm>
        </p:spPr>
        <p:txBody>
          <a:bodyPr>
            <a:normAutofit lnSpcReduction="10000"/>
          </a:bodyPr>
          <a:lstStyle/>
          <a:p>
            <a:pPr marL="0" indent="0">
              <a:buNone/>
            </a:pPr>
            <a:br>
              <a:rPr lang="en-US" sz="1700" dirty="0"/>
            </a:br>
            <a:r>
              <a:rPr lang="en-US" sz="1700" dirty="0"/>
              <a:t>OpenAI’s research (e.g., </a:t>
            </a:r>
            <a:r>
              <a:rPr lang="en-US" sz="1700" dirty="0">
                <a:hlinkClick r:id="rId2"/>
              </a:rPr>
              <a:t>Kaplan et al., 2020</a:t>
            </a:r>
            <a:r>
              <a:rPr lang="en-US" sz="1700" dirty="0"/>
              <a:t>) suggests that loss scales predictably with increased parameters, dataset size, and compute.</a:t>
            </a:r>
            <a:br>
              <a:rPr lang="en-US" sz="1700" dirty="0"/>
            </a:br>
            <a:endParaRPr lang="en-US" sz="2200" dirty="0"/>
          </a:p>
          <a:p>
            <a:pPr marL="0" indent="0">
              <a:buNone/>
            </a:pPr>
            <a:r>
              <a:rPr lang="en-US" sz="2200" dirty="0"/>
              <a:t>Model Accuracy improves with:</a:t>
            </a:r>
          </a:p>
          <a:p>
            <a:pPr marL="457200" indent="-457200">
              <a:buFont typeface="+mj-lt"/>
              <a:buAutoNum type="arabicPeriod"/>
            </a:pPr>
            <a:r>
              <a:rPr lang="en-US" sz="2200" dirty="0"/>
              <a:t>Model Size: The greater the number of parameters in the model itself the better the accuracy.</a:t>
            </a:r>
          </a:p>
          <a:p>
            <a:pPr marL="457200" indent="-457200">
              <a:buFont typeface="+mj-lt"/>
              <a:buAutoNum type="arabicPeriod"/>
            </a:pPr>
            <a:r>
              <a:rPr lang="en-US" sz="2200" dirty="0"/>
              <a:t>Dataset Size: The more training data provided, the better the accuracy.</a:t>
            </a:r>
          </a:p>
          <a:p>
            <a:pPr marL="457200" indent="-457200">
              <a:buFont typeface="+mj-lt"/>
              <a:buAutoNum type="arabicPeriod"/>
            </a:pPr>
            <a:r>
              <a:rPr lang="en-US" sz="2200" dirty="0"/>
              <a:t>Compute Power: The greater the number of processors (and/or time) dedicated to training, the better the accuracy.</a:t>
            </a:r>
          </a:p>
        </p:txBody>
      </p:sp>
      <p:sp>
        <p:nvSpPr>
          <p:cNvPr id="4" name="Slide Number Placeholder 3">
            <a:extLst>
              <a:ext uri="{FF2B5EF4-FFF2-40B4-BE49-F238E27FC236}">
                <a16:creationId xmlns:a16="http://schemas.microsoft.com/office/drawing/2014/main" id="{8A17C3F1-33CD-0086-F0B5-E05B00630D02}"/>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23</a:t>
            </a:fld>
            <a:endParaRPr lang="en-US" sz="1800" dirty="0"/>
          </a:p>
        </p:txBody>
      </p:sp>
      <p:sp>
        <p:nvSpPr>
          <p:cNvPr id="6" name="Content Placeholder 2">
            <a:extLst>
              <a:ext uri="{FF2B5EF4-FFF2-40B4-BE49-F238E27FC236}">
                <a16:creationId xmlns:a16="http://schemas.microsoft.com/office/drawing/2014/main" id="{363E2E52-6462-C75F-6B6A-16DDE7F1A593}"/>
              </a:ext>
            </a:extLst>
          </p:cNvPr>
          <p:cNvSpPr txBox="1">
            <a:spLocks/>
          </p:cNvSpPr>
          <p:nvPr/>
        </p:nvSpPr>
        <p:spPr>
          <a:xfrm>
            <a:off x="836676" y="4925758"/>
            <a:ext cx="10515600" cy="775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sz="2200" dirty="0"/>
              <a:t>(New!) Inference time compute: The greater the number of processors (and/or time), dedicated to making an inference, the better the accuracy.</a:t>
            </a:r>
          </a:p>
        </p:txBody>
      </p:sp>
    </p:spTree>
    <p:extLst>
      <p:ext uri="{BB962C8B-B14F-4D97-AF65-F5344CB8AC3E}">
        <p14:creationId xmlns:p14="http://schemas.microsoft.com/office/powerpoint/2010/main" val="35956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C9F057-23BF-90B0-7B33-70160B7FA394}"/>
              </a:ext>
            </a:extLst>
          </p:cNvPr>
          <p:cNvSpPr>
            <a:spLocks noGrp="1"/>
          </p:cNvSpPr>
          <p:nvPr>
            <p:ph type="title"/>
          </p:nvPr>
        </p:nvSpPr>
        <p:spPr>
          <a:xfrm>
            <a:off x="838200" y="365125"/>
            <a:ext cx="10515600" cy="1325563"/>
          </a:xfrm>
        </p:spPr>
        <p:txBody>
          <a:bodyPr>
            <a:normAutofit/>
          </a:bodyPr>
          <a:lstStyle/>
          <a:p>
            <a:r>
              <a:rPr lang="en-US" sz="5400" dirty="0"/>
              <a:t>Inference Time Compute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3336EE-5DC9-4FCD-A991-EF66AAE45E6D}"/>
              </a:ext>
            </a:extLst>
          </p:cNvPr>
          <p:cNvSpPr>
            <a:spLocks noGrp="1"/>
          </p:cNvSpPr>
          <p:nvPr>
            <p:ph idx="1"/>
          </p:nvPr>
        </p:nvSpPr>
        <p:spPr>
          <a:xfrm>
            <a:off x="838200" y="1929384"/>
            <a:ext cx="10515600" cy="4251960"/>
          </a:xfrm>
        </p:spPr>
        <p:txBody>
          <a:bodyPr>
            <a:normAutofit/>
          </a:bodyPr>
          <a:lstStyle/>
          <a:p>
            <a:r>
              <a:rPr lang="en-US" sz="2200" dirty="0"/>
              <a:t>This is the “newest” scaling law.  </a:t>
            </a:r>
          </a:p>
          <a:p>
            <a:r>
              <a:rPr lang="en-US" sz="2200" dirty="0"/>
              <a:t>It is time taken by the LLM system when </a:t>
            </a:r>
            <a:r>
              <a:rPr lang="en-US" sz="2200" i="1" dirty="0"/>
              <a:t>evaluating</a:t>
            </a:r>
            <a:r>
              <a:rPr lang="en-US" sz="2200" dirty="0"/>
              <a:t> a prompt. The idea is that “making an inference” takes place after the model is built. The longer the model “thinks” the better the accuracy.</a:t>
            </a:r>
          </a:p>
          <a:p>
            <a:r>
              <a:rPr lang="en-US" sz="2200" dirty="0"/>
              <a:t>This “thinking” involves multiple models guiding / crafting / shaping the response over multiple iterations until it reaches a satisfactory state.</a:t>
            </a:r>
          </a:p>
          <a:p>
            <a:r>
              <a:rPr lang="en-US" sz="2200" dirty="0"/>
              <a:t>This is what’s known as a Reasoning Model / </a:t>
            </a:r>
            <a:r>
              <a:rPr lang="en-US" sz="2200" dirty="0">
                <a:hlinkClick r:id="rId2"/>
              </a:rPr>
              <a:t>Reflection</a:t>
            </a:r>
            <a:r>
              <a:rPr lang="en-US" sz="2200" dirty="0"/>
              <a:t> .</a:t>
            </a:r>
          </a:p>
          <a:p>
            <a:r>
              <a:rPr lang="en-US" sz="2200" dirty="0"/>
              <a:t>Deepseek is a prominent example of this.  </a:t>
            </a:r>
          </a:p>
        </p:txBody>
      </p:sp>
      <p:sp>
        <p:nvSpPr>
          <p:cNvPr id="4" name="Slide Number Placeholder 3">
            <a:extLst>
              <a:ext uri="{FF2B5EF4-FFF2-40B4-BE49-F238E27FC236}">
                <a16:creationId xmlns:a16="http://schemas.microsoft.com/office/drawing/2014/main" id="{770DFE2A-ECE6-E7AE-B370-20858673CEC4}"/>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24</a:t>
            </a:fld>
            <a:endParaRPr lang="en-US" sz="1800" dirty="0"/>
          </a:p>
        </p:txBody>
      </p:sp>
    </p:spTree>
    <p:extLst>
      <p:ext uri="{BB962C8B-B14F-4D97-AF65-F5344CB8AC3E}">
        <p14:creationId xmlns:p14="http://schemas.microsoft.com/office/powerpoint/2010/main" val="2858659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42D7-BA3F-0D85-A161-014F9F3B4DFC}"/>
              </a:ext>
            </a:extLst>
          </p:cNvPr>
          <p:cNvSpPr>
            <a:spLocks noGrp="1"/>
          </p:cNvSpPr>
          <p:nvPr>
            <p:ph type="title"/>
          </p:nvPr>
        </p:nvSpPr>
        <p:spPr/>
        <p:txBody>
          <a:bodyPr/>
          <a:lstStyle/>
          <a:p>
            <a:r>
              <a:rPr lang="en-US" dirty="0"/>
              <a:t>Autoregressive Generation</a:t>
            </a:r>
          </a:p>
        </p:txBody>
      </p:sp>
      <p:sp>
        <p:nvSpPr>
          <p:cNvPr id="4" name="Slide Number Placeholder 3">
            <a:extLst>
              <a:ext uri="{FF2B5EF4-FFF2-40B4-BE49-F238E27FC236}">
                <a16:creationId xmlns:a16="http://schemas.microsoft.com/office/drawing/2014/main" id="{11F32019-5D4E-D7D5-CAE5-E8E84AE6F1CB}"/>
              </a:ext>
            </a:extLst>
          </p:cNvPr>
          <p:cNvSpPr>
            <a:spLocks noGrp="1"/>
          </p:cNvSpPr>
          <p:nvPr>
            <p:ph type="sldNum" sz="quarter" idx="12"/>
          </p:nvPr>
        </p:nvSpPr>
        <p:spPr/>
        <p:txBody>
          <a:bodyPr/>
          <a:lstStyle/>
          <a:p>
            <a:fld id="{4C487655-AABA-4CA8-8EDF-7F823A468B89}" type="slidenum">
              <a:rPr lang="en-US" smtClean="0"/>
              <a:t>25</a:t>
            </a:fld>
            <a:endParaRPr lang="en-US" dirty="0"/>
          </a:p>
        </p:txBody>
      </p:sp>
      <p:pic>
        <p:nvPicPr>
          <p:cNvPr id="6" name="Picture 5" descr="Neural Network&#10;&#10;Input Layer&#10;Hidden Layers&#10;Output Layer">
            <a:extLst>
              <a:ext uri="{FF2B5EF4-FFF2-40B4-BE49-F238E27FC236}">
                <a16:creationId xmlns:a16="http://schemas.microsoft.com/office/drawing/2014/main" id="{E5F429D0-AEED-67B6-02C9-7139EF84BBA3}"/>
              </a:ext>
            </a:extLst>
          </p:cNvPr>
          <p:cNvPicPr>
            <a:picLocks noChangeAspect="1"/>
          </p:cNvPicPr>
          <p:nvPr/>
        </p:nvPicPr>
        <p:blipFill>
          <a:blip r:embed="rId2">
            <a:extLst>
              <a:ext uri="{28A0092B-C50C-407E-A947-70E740481C1C}">
                <a14:useLocalDpi xmlns:a14="http://schemas.microsoft.com/office/drawing/2010/main" val="0"/>
              </a:ext>
            </a:extLst>
          </a:blip>
          <a:srcRect l="2614"/>
          <a:stretch>
            <a:fillRect/>
          </a:stretch>
        </p:blipFill>
        <p:spPr>
          <a:xfrm>
            <a:off x="3165060" y="1690688"/>
            <a:ext cx="6095719" cy="3307062"/>
          </a:xfrm>
          <a:prstGeom prst="rect">
            <a:avLst/>
          </a:prstGeom>
        </p:spPr>
      </p:pic>
      <p:pic>
        <p:nvPicPr>
          <p:cNvPr id="8" name="Graphic 7" descr="User with solid fill">
            <a:extLst>
              <a:ext uri="{FF2B5EF4-FFF2-40B4-BE49-F238E27FC236}">
                <a16:creationId xmlns:a16="http://schemas.microsoft.com/office/drawing/2014/main" id="{8681F011-EBD6-90E9-2044-D6D451244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181" y="2651919"/>
            <a:ext cx="914400" cy="914400"/>
          </a:xfrm>
          <a:prstGeom prst="rect">
            <a:avLst/>
          </a:prstGeom>
        </p:spPr>
      </p:pic>
      <p:sp>
        <p:nvSpPr>
          <p:cNvPr id="9" name="Rectangle 8">
            <a:extLst>
              <a:ext uri="{FF2B5EF4-FFF2-40B4-BE49-F238E27FC236}">
                <a16:creationId xmlns:a16="http://schemas.microsoft.com/office/drawing/2014/main" id="{1C9FF63A-8305-246E-A863-DB8E50D4316F}"/>
              </a:ext>
            </a:extLst>
          </p:cNvPr>
          <p:cNvSpPr/>
          <p:nvPr/>
        </p:nvSpPr>
        <p:spPr>
          <a:xfrm rot="16200000">
            <a:off x="158026" y="2857002"/>
            <a:ext cx="3307061" cy="874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Input  converted t o a vector of tokens</a:t>
            </a:r>
          </a:p>
        </p:txBody>
      </p:sp>
      <p:sp>
        <p:nvSpPr>
          <p:cNvPr id="10" name="Rectangle 9">
            <a:extLst>
              <a:ext uri="{FF2B5EF4-FFF2-40B4-BE49-F238E27FC236}">
                <a16:creationId xmlns:a16="http://schemas.microsoft.com/office/drawing/2014/main" id="{E5E28FDB-82CA-4B73-4303-3101BFB12675}"/>
              </a:ext>
            </a:extLst>
          </p:cNvPr>
          <p:cNvSpPr/>
          <p:nvPr/>
        </p:nvSpPr>
        <p:spPr>
          <a:xfrm rot="16200000">
            <a:off x="8044740" y="2845387"/>
            <a:ext cx="3307061" cy="874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output vector  </a:t>
            </a:r>
            <a:br>
              <a:rPr lang="en-US" dirty="0"/>
            </a:br>
            <a:r>
              <a:rPr lang="en-US" dirty="0"/>
              <a:t>to lookup the next token </a:t>
            </a:r>
          </a:p>
        </p:txBody>
      </p:sp>
      <p:sp>
        <p:nvSpPr>
          <p:cNvPr id="11" name="Oval 10">
            <a:extLst>
              <a:ext uri="{FF2B5EF4-FFF2-40B4-BE49-F238E27FC236}">
                <a16:creationId xmlns:a16="http://schemas.microsoft.com/office/drawing/2014/main" id="{AEBB0A4D-E9CA-B17B-18FD-4C26A331E11F}"/>
              </a:ext>
            </a:extLst>
          </p:cNvPr>
          <p:cNvSpPr/>
          <p:nvPr/>
        </p:nvSpPr>
        <p:spPr>
          <a:xfrm rot="16200000">
            <a:off x="10621305" y="2669565"/>
            <a:ext cx="1502790" cy="10346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Token</a:t>
            </a:r>
          </a:p>
        </p:txBody>
      </p:sp>
      <p:cxnSp>
        <p:nvCxnSpPr>
          <p:cNvPr id="13" name="Straight Arrow Connector 12">
            <a:extLst>
              <a:ext uri="{FF2B5EF4-FFF2-40B4-BE49-F238E27FC236}">
                <a16:creationId xmlns:a16="http://schemas.microsoft.com/office/drawing/2014/main" id="{9161D9FA-8E05-CD35-F3C1-5685CA125725}"/>
              </a:ext>
              <a:ext uri="{C183D7F6-B498-43B3-948B-1728B52AA6E4}">
                <adec:decorative xmlns:adec="http://schemas.microsoft.com/office/drawing/2017/decorative" val="1"/>
              </a:ext>
            </a:extLst>
          </p:cNvPr>
          <p:cNvCxnSpPr/>
          <p:nvPr/>
        </p:nvCxnSpPr>
        <p:spPr>
          <a:xfrm>
            <a:off x="677333" y="3657600"/>
            <a:ext cx="6152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FBAFB44-D61B-B60C-8985-800D0DED19BA}"/>
              </a:ext>
              <a:ext uri="{C183D7F6-B498-43B3-948B-1728B52AA6E4}">
                <adec:decorative xmlns:adec="http://schemas.microsoft.com/office/drawing/2017/decorative" val="1"/>
              </a:ext>
            </a:extLst>
          </p:cNvPr>
          <p:cNvCxnSpPr>
            <a:cxnSpLocks/>
          </p:cNvCxnSpPr>
          <p:nvPr/>
        </p:nvCxnSpPr>
        <p:spPr>
          <a:xfrm>
            <a:off x="10332156" y="3294494"/>
            <a:ext cx="3810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descr="Arrow pointing back to the &quot;Combine&quot; step">
            <a:extLst>
              <a:ext uri="{FF2B5EF4-FFF2-40B4-BE49-F238E27FC236}">
                <a16:creationId xmlns:a16="http://schemas.microsoft.com/office/drawing/2014/main" id="{6B4B3C20-96F8-7296-BB86-7FDF6DFD612D}"/>
              </a:ext>
            </a:extLst>
          </p:cNvPr>
          <p:cNvCxnSpPr>
            <a:cxnSpLocks/>
          </p:cNvCxnSpPr>
          <p:nvPr/>
        </p:nvCxnSpPr>
        <p:spPr>
          <a:xfrm rot="10800000" flipV="1">
            <a:off x="6965244" y="4108758"/>
            <a:ext cx="4407456" cy="1479240"/>
          </a:xfrm>
          <a:prstGeom prst="bentConnector3">
            <a:avLst>
              <a:gd name="adj1" fmla="val -202"/>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A87238-651E-E765-F6B3-AFAD573E6204}"/>
              </a:ext>
            </a:extLst>
          </p:cNvPr>
          <p:cNvSpPr txBox="1"/>
          <p:nvPr/>
        </p:nvSpPr>
        <p:spPr>
          <a:xfrm>
            <a:off x="4786488" y="5238044"/>
            <a:ext cx="2099733" cy="646331"/>
          </a:xfrm>
          <a:prstGeom prst="rect">
            <a:avLst/>
          </a:prstGeom>
          <a:noFill/>
        </p:spPr>
        <p:txBody>
          <a:bodyPr wrap="square" rtlCol="0">
            <a:spAutoFit/>
          </a:bodyPr>
          <a:lstStyle/>
          <a:p>
            <a:pPr algn="ctr"/>
            <a:r>
              <a:rPr lang="en-US" b="1" dirty="0">
                <a:solidFill>
                  <a:schemeClr val="accent1"/>
                </a:solidFill>
              </a:rPr>
              <a:t>Combine the token with the input</a:t>
            </a:r>
          </a:p>
        </p:txBody>
      </p:sp>
      <p:cxnSp>
        <p:nvCxnSpPr>
          <p:cNvPr id="28" name="Connector: Elbow 27" descr="Arrow pointing back to the Input step">
            <a:extLst>
              <a:ext uri="{FF2B5EF4-FFF2-40B4-BE49-F238E27FC236}">
                <a16:creationId xmlns:a16="http://schemas.microsoft.com/office/drawing/2014/main" id="{1933D28E-4EDF-1FEE-F2B5-BB7A9D407D36}"/>
              </a:ext>
            </a:extLst>
          </p:cNvPr>
          <p:cNvCxnSpPr>
            <a:cxnSpLocks/>
          </p:cNvCxnSpPr>
          <p:nvPr/>
        </p:nvCxnSpPr>
        <p:spPr>
          <a:xfrm rot="10800000">
            <a:off x="1811557" y="5089031"/>
            <a:ext cx="2839467" cy="498970"/>
          </a:xfrm>
          <a:prstGeom prst="bentConnector3">
            <a:avLst>
              <a:gd name="adj1" fmla="val 100094"/>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25015D-8727-A3D2-C1A3-FD7A62171963}"/>
              </a:ext>
            </a:extLst>
          </p:cNvPr>
          <p:cNvSpPr/>
          <p:nvPr/>
        </p:nvSpPr>
        <p:spPr>
          <a:xfrm rot="16200000">
            <a:off x="1033008" y="2981302"/>
            <a:ext cx="3307061" cy="603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Attention Mechanism</a:t>
            </a:r>
          </a:p>
        </p:txBody>
      </p:sp>
    </p:spTree>
    <p:extLst>
      <p:ext uri="{BB962C8B-B14F-4D97-AF65-F5344CB8AC3E}">
        <p14:creationId xmlns:p14="http://schemas.microsoft.com/office/powerpoint/2010/main" val="392372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7"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14F59A-5074-DCD0-52CA-FE9CA2F9D71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And so, once again…</a:t>
            </a:r>
          </a:p>
        </p:txBody>
      </p:sp>
      <p:sp>
        <p:nvSpPr>
          <p:cNvPr id="3" name="Content Placeholder 2">
            <a:extLst>
              <a:ext uri="{FF2B5EF4-FFF2-40B4-BE49-F238E27FC236}">
                <a16:creationId xmlns:a16="http://schemas.microsoft.com/office/drawing/2014/main" id="{055D6504-F9A4-E6BB-B7DD-ADBE8A39EB4B}"/>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3600" kern="1200" dirty="0">
                <a:solidFill>
                  <a:schemeClr val="tx1"/>
                </a:solidFill>
                <a:latin typeface="+mn-lt"/>
                <a:ea typeface="+mn-ea"/>
                <a:cs typeface="+mn-cs"/>
              </a:rPr>
              <a:t>Iteration begets innovation</a:t>
            </a:r>
          </a:p>
        </p:txBody>
      </p:sp>
      <p:sp>
        <p:nvSpPr>
          <p:cNvPr id="4" name="Slide Number Placeholder 3">
            <a:extLst>
              <a:ext uri="{FF2B5EF4-FFF2-40B4-BE49-F238E27FC236}">
                <a16:creationId xmlns:a16="http://schemas.microsoft.com/office/drawing/2014/main" id="{34E80615-C485-072F-6328-947B87FF0A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z="1200" smtClean="0"/>
              <a:pPr>
                <a:spcAft>
                  <a:spcPts val="600"/>
                </a:spcAft>
              </a:pPr>
              <a:t>26</a:t>
            </a:fld>
            <a:endParaRPr lang="en-US" sz="1200" dirty="0"/>
          </a:p>
        </p:txBody>
      </p:sp>
    </p:spTree>
    <p:extLst>
      <p:ext uri="{BB962C8B-B14F-4D97-AF65-F5344CB8AC3E}">
        <p14:creationId xmlns:p14="http://schemas.microsoft.com/office/powerpoint/2010/main" val="37146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FB2-3FD7-1DB9-BEEE-0BC75F9BC6E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4C15CD3-D2F8-1F55-7243-6D3832B2B624}"/>
              </a:ext>
            </a:extLst>
          </p:cNvPr>
          <p:cNvSpPr>
            <a:spLocks noGrp="1"/>
          </p:cNvSpPr>
          <p:nvPr>
            <p:ph idx="1"/>
          </p:nvPr>
        </p:nvSpPr>
        <p:spPr>
          <a:xfrm>
            <a:off x="838200" y="1524000"/>
            <a:ext cx="10515600" cy="4652963"/>
          </a:xfrm>
        </p:spPr>
        <p:txBody>
          <a:bodyPr>
            <a:normAutofit lnSpcReduction="10000"/>
          </a:bodyPr>
          <a:lstStyle/>
          <a:p>
            <a:pPr marL="0" indent="0">
              <a:buNone/>
            </a:pPr>
            <a:r>
              <a:rPr lang="en-US" dirty="0"/>
              <a:t>We have covered a lot of ground here.  Here are some key points for you to consider:</a:t>
            </a:r>
          </a:p>
          <a:p>
            <a:r>
              <a:rPr lang="en-US" dirty="0"/>
              <a:t>The difference between a neural network and a LLM</a:t>
            </a:r>
          </a:p>
          <a:p>
            <a:r>
              <a:rPr lang="en-US" dirty="0"/>
              <a:t>Terminology relevant to Neural Networks</a:t>
            </a:r>
          </a:p>
          <a:p>
            <a:pPr lvl="1"/>
            <a:r>
              <a:rPr lang="en-US" dirty="0"/>
              <a:t>Most notably Forward and Backward Propagation</a:t>
            </a:r>
          </a:p>
          <a:p>
            <a:r>
              <a:rPr lang="en-US" dirty="0"/>
              <a:t>Terminology relevant to LLMs</a:t>
            </a:r>
          </a:p>
          <a:p>
            <a:pPr lvl="1"/>
            <a:r>
              <a:rPr lang="en-US" dirty="0"/>
              <a:t>“Attention” is an important concept that we will revisit</a:t>
            </a:r>
          </a:p>
          <a:p>
            <a:r>
              <a:rPr lang="en-US" dirty="0"/>
              <a:t>Four Scaling Laws</a:t>
            </a:r>
          </a:p>
          <a:p>
            <a:r>
              <a:rPr lang="en-US" dirty="0"/>
              <a:t>The iterative nature of modern AI</a:t>
            </a:r>
          </a:p>
          <a:p>
            <a:r>
              <a:rPr lang="en-US" dirty="0"/>
              <a:t>Some insight into what makes modern AI costly (to train, to use)</a:t>
            </a:r>
          </a:p>
        </p:txBody>
      </p:sp>
      <p:sp>
        <p:nvSpPr>
          <p:cNvPr id="4" name="Slide Number Placeholder 3">
            <a:extLst>
              <a:ext uri="{FF2B5EF4-FFF2-40B4-BE49-F238E27FC236}">
                <a16:creationId xmlns:a16="http://schemas.microsoft.com/office/drawing/2014/main" id="{1C6F3EEA-5008-0416-6947-5EBB43F40301}"/>
              </a:ext>
            </a:extLst>
          </p:cNvPr>
          <p:cNvSpPr>
            <a:spLocks noGrp="1"/>
          </p:cNvSpPr>
          <p:nvPr>
            <p:ph type="sldNum" sz="quarter" idx="12"/>
          </p:nvPr>
        </p:nvSpPr>
        <p:spPr/>
        <p:txBody>
          <a:bodyPr/>
          <a:lstStyle/>
          <a:p>
            <a:fld id="{4C487655-AABA-4CA8-8EDF-7F823A468B89}" type="slidenum">
              <a:rPr lang="en-US" smtClean="0"/>
              <a:t>27</a:t>
            </a:fld>
            <a:endParaRPr lang="en-US" dirty="0"/>
          </a:p>
        </p:txBody>
      </p:sp>
    </p:spTree>
    <p:extLst>
      <p:ext uri="{BB962C8B-B14F-4D97-AF65-F5344CB8AC3E}">
        <p14:creationId xmlns:p14="http://schemas.microsoft.com/office/powerpoint/2010/main" val="375300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6A14F-BCB7-C6E7-5B6A-EF2F27591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C4C6-0C4A-F69B-B2F5-8CDFB0B58203}"/>
              </a:ext>
            </a:extLst>
          </p:cNvPr>
          <p:cNvSpPr>
            <a:spLocks noGrp="1"/>
          </p:cNvSpPr>
          <p:nvPr>
            <p:ph type="title"/>
          </p:nvPr>
        </p:nvSpPr>
        <p:spPr/>
        <p:txBody>
          <a:bodyPr/>
          <a:lstStyle/>
          <a:p>
            <a:r>
              <a:rPr lang="en-US" dirty="0"/>
              <a:t>A Linear Equation as a simple, atomic unit</a:t>
            </a:r>
          </a:p>
        </p:txBody>
      </p:sp>
      <p:sp>
        <p:nvSpPr>
          <p:cNvPr id="3" name="Content Placeholder 2">
            <a:extLst>
              <a:ext uri="{FF2B5EF4-FFF2-40B4-BE49-F238E27FC236}">
                <a16:creationId xmlns:a16="http://schemas.microsoft.com/office/drawing/2014/main" id="{89875E4A-DAC2-DC6B-3DCC-7A6F871AC52C}"/>
              </a:ext>
            </a:extLst>
          </p:cNvPr>
          <p:cNvSpPr>
            <a:spLocks noGrp="1"/>
          </p:cNvSpPr>
          <p:nvPr>
            <p:ph idx="1"/>
          </p:nvPr>
        </p:nvSpPr>
        <p:spPr>
          <a:xfrm>
            <a:off x="838200" y="1690688"/>
            <a:ext cx="6668911" cy="4091163"/>
          </a:xfrm>
        </p:spPr>
        <p:txBody>
          <a:bodyPr>
            <a:normAutofit/>
          </a:bodyPr>
          <a:lstStyle/>
          <a:p>
            <a:r>
              <a:rPr lang="en-US" dirty="0"/>
              <a:t>A simple linear expression</a:t>
            </a:r>
          </a:p>
          <a:p>
            <a:r>
              <a:rPr lang="en-US" dirty="0"/>
              <a:t>It has a </a:t>
            </a:r>
            <a:r>
              <a:rPr lang="en-US" i="1" dirty="0"/>
              <a:t>single</a:t>
            </a:r>
            <a:r>
              <a:rPr lang="en-US" dirty="0"/>
              <a:t> parameter </a:t>
            </a:r>
            <a:r>
              <a:rPr lang="el-GR" dirty="0"/>
              <a:t>β</a:t>
            </a:r>
            <a:r>
              <a:rPr lang="en-US" dirty="0"/>
              <a:t>1</a:t>
            </a:r>
          </a:p>
          <a:p>
            <a:r>
              <a:rPr lang="en-US" dirty="0"/>
              <a:t>It has a </a:t>
            </a:r>
            <a:r>
              <a:rPr lang="en-US" i="1" dirty="0"/>
              <a:t>bias</a:t>
            </a:r>
            <a:r>
              <a:rPr lang="en-US" dirty="0"/>
              <a:t> </a:t>
            </a:r>
            <a:r>
              <a:rPr lang="el-GR" dirty="0"/>
              <a:t>β</a:t>
            </a:r>
            <a:r>
              <a:rPr lang="en-US" dirty="0"/>
              <a:t>0</a:t>
            </a:r>
          </a:p>
          <a:p>
            <a:pPr marL="0" indent="0">
              <a:buNone/>
            </a:pPr>
            <a:endParaRPr lang="en-US" dirty="0"/>
          </a:p>
          <a:p>
            <a:pPr marL="0" indent="0">
              <a:buNone/>
            </a:pPr>
            <a:r>
              <a:rPr lang="en-US" dirty="0"/>
              <a:t>... Could a formula like this take more inputs? More </a:t>
            </a:r>
            <a:r>
              <a:rPr lang="en-US" i="1" dirty="0"/>
              <a:t>parameters? </a:t>
            </a:r>
            <a:r>
              <a:rPr lang="en-US" dirty="0"/>
              <a:t>Like:</a:t>
            </a:r>
            <a:br>
              <a:rPr lang="en-US" dirty="0"/>
            </a:br>
            <a:endParaRPr lang="en-US" dirty="0"/>
          </a:p>
          <a:p>
            <a:pPr marL="0" indent="0">
              <a:buNone/>
            </a:pPr>
            <a:r>
              <a:rPr lang="en-US" dirty="0"/>
              <a:t>Y = </a:t>
            </a:r>
            <a:r>
              <a:rPr lang="el-GR" dirty="0"/>
              <a:t>β</a:t>
            </a:r>
            <a:r>
              <a:rPr lang="en-US" dirty="0"/>
              <a:t>0 + </a:t>
            </a:r>
            <a:r>
              <a:rPr lang="el-GR" dirty="0"/>
              <a:t>β</a:t>
            </a:r>
            <a:r>
              <a:rPr lang="en-US" baseline="-25000" dirty="0"/>
              <a:t>1</a:t>
            </a:r>
            <a:r>
              <a:rPr lang="en-US" dirty="0"/>
              <a:t>X</a:t>
            </a:r>
            <a:r>
              <a:rPr lang="en-US" baseline="-25000" dirty="0"/>
              <a:t>1</a:t>
            </a:r>
            <a:r>
              <a:rPr lang="en-US" dirty="0"/>
              <a:t> + </a:t>
            </a:r>
            <a:r>
              <a:rPr lang="el-GR" dirty="0"/>
              <a:t>β</a:t>
            </a:r>
            <a:r>
              <a:rPr lang="en-US" baseline="-25000" dirty="0"/>
              <a:t>2</a:t>
            </a:r>
            <a:r>
              <a:rPr lang="en-US" dirty="0"/>
              <a:t>X</a:t>
            </a:r>
            <a:r>
              <a:rPr lang="en-US" baseline="-25000" dirty="0"/>
              <a:t>2</a:t>
            </a:r>
            <a:r>
              <a:rPr lang="en-US" dirty="0"/>
              <a:t> + … + </a:t>
            </a:r>
            <a:r>
              <a:rPr lang="el-GR" dirty="0"/>
              <a:t>β</a:t>
            </a:r>
            <a:r>
              <a:rPr lang="en-US" baseline="-25000" dirty="0"/>
              <a:t>n</a:t>
            </a:r>
            <a:r>
              <a:rPr lang="en-US" dirty="0"/>
              <a:t>X</a:t>
            </a:r>
            <a:r>
              <a:rPr lang="en-US" baseline="-25000" dirty="0"/>
              <a:t>n</a:t>
            </a:r>
            <a:r>
              <a:rPr lang="en-US" dirty="0"/>
              <a:t> </a:t>
            </a:r>
          </a:p>
          <a:p>
            <a:pPr marL="0" indent="0">
              <a:buNone/>
            </a:pPr>
            <a:endParaRPr lang="en-US" dirty="0"/>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4355C02-F583-E1B8-C8F2-5B2A9567CF2B}"/>
              </a:ext>
            </a:extLst>
          </p:cNvPr>
          <p:cNvSpPr>
            <a:spLocks noGrp="1"/>
          </p:cNvSpPr>
          <p:nvPr>
            <p:ph type="sldNum" sz="quarter" idx="12"/>
          </p:nvPr>
        </p:nvSpPr>
        <p:spPr/>
        <p:txBody>
          <a:bodyPr/>
          <a:lstStyle/>
          <a:p>
            <a:fld id="{4C487655-AABA-4CA8-8EDF-7F823A468B89}" type="slidenum">
              <a:rPr lang="en-US" smtClean="0"/>
              <a:t>3</a:t>
            </a:fld>
            <a:endParaRPr lang="en-US" dirty="0"/>
          </a:p>
        </p:txBody>
      </p:sp>
      <p:pic>
        <p:nvPicPr>
          <p:cNvPr id="7" name="Picture 6" descr="Cartesian coordinate system showing a straight line.  ">
            <a:extLst>
              <a:ext uri="{FF2B5EF4-FFF2-40B4-BE49-F238E27FC236}">
                <a16:creationId xmlns:a16="http://schemas.microsoft.com/office/drawing/2014/main" id="{500FEFC2-C19A-283D-C98B-3A9B216A8428}"/>
              </a:ext>
            </a:extLst>
          </p:cNvPr>
          <p:cNvPicPr>
            <a:picLocks noChangeAspect="1"/>
          </p:cNvPicPr>
          <p:nvPr/>
        </p:nvPicPr>
        <p:blipFill>
          <a:blip r:embed="rId2"/>
          <a:srcRect r="25487" b="29869"/>
          <a:stretch/>
        </p:blipFill>
        <p:spPr>
          <a:xfrm>
            <a:off x="7463569" y="1586708"/>
            <a:ext cx="4323646" cy="4046448"/>
          </a:xfrm>
          <a:prstGeom prst="rect">
            <a:avLst/>
          </a:prstGeom>
        </p:spPr>
      </p:pic>
    </p:spTree>
    <p:extLst>
      <p:ext uri="{BB962C8B-B14F-4D97-AF65-F5344CB8AC3E}">
        <p14:creationId xmlns:p14="http://schemas.microsoft.com/office/powerpoint/2010/main" val="27095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3967-EB83-6515-F818-C6F6BA11969F}"/>
              </a:ext>
            </a:extLst>
          </p:cNvPr>
          <p:cNvSpPr>
            <a:spLocks noGrp="1"/>
          </p:cNvSpPr>
          <p:nvPr>
            <p:ph type="title"/>
          </p:nvPr>
        </p:nvSpPr>
        <p:spPr/>
        <p:txBody>
          <a:bodyPr/>
          <a:lstStyle/>
          <a:p>
            <a:r>
              <a:rPr lang="en-US" dirty="0"/>
              <a:t>So … with that… could we simulate neuron?</a:t>
            </a:r>
          </a:p>
        </p:txBody>
      </p:sp>
      <p:sp>
        <p:nvSpPr>
          <p:cNvPr id="4" name="Slide Number Placeholder 3">
            <a:extLst>
              <a:ext uri="{FF2B5EF4-FFF2-40B4-BE49-F238E27FC236}">
                <a16:creationId xmlns:a16="http://schemas.microsoft.com/office/drawing/2014/main" id="{111A07CD-93FB-E1B8-A44C-811EFB9B2FF2}"/>
              </a:ext>
            </a:extLst>
          </p:cNvPr>
          <p:cNvSpPr>
            <a:spLocks noGrp="1"/>
          </p:cNvSpPr>
          <p:nvPr>
            <p:ph type="sldNum" sz="quarter" idx="12"/>
          </p:nvPr>
        </p:nvSpPr>
        <p:spPr/>
        <p:txBody>
          <a:bodyPr/>
          <a:lstStyle/>
          <a:p>
            <a:fld id="{4C487655-AABA-4CA8-8EDF-7F823A468B89}" type="slidenum">
              <a:rPr lang="en-US" smtClean="0"/>
              <a:t>4</a:t>
            </a:fld>
            <a:endParaRPr lang="en-US" dirty="0"/>
          </a:p>
        </p:txBody>
      </p:sp>
      <p:pic>
        <p:nvPicPr>
          <p:cNvPr id="6" name="Picture 5" descr="Image of a neuron.  it takes N inputs (Weights) and has a Bias .... and produces an Output">
            <a:extLst>
              <a:ext uri="{FF2B5EF4-FFF2-40B4-BE49-F238E27FC236}">
                <a16:creationId xmlns:a16="http://schemas.microsoft.com/office/drawing/2014/main" id="{060508F3-2335-C75C-E576-5CCED108EFEA}"/>
              </a:ext>
            </a:extLst>
          </p:cNvPr>
          <p:cNvPicPr>
            <a:picLocks noChangeAspect="1"/>
          </p:cNvPicPr>
          <p:nvPr/>
        </p:nvPicPr>
        <p:blipFill>
          <a:blip r:embed="rId2">
            <a:extLst>
              <a:ext uri="{28A0092B-C50C-407E-A947-70E740481C1C}">
                <a14:useLocalDpi xmlns:a14="http://schemas.microsoft.com/office/drawing/2010/main" val="0"/>
              </a:ext>
            </a:extLst>
          </a:blip>
          <a:srcRect b="11061"/>
          <a:stretch>
            <a:fillRect/>
          </a:stretch>
        </p:blipFill>
        <p:spPr>
          <a:xfrm>
            <a:off x="2370364" y="1222830"/>
            <a:ext cx="6994071" cy="4146994"/>
          </a:xfrm>
          <a:prstGeom prst="rect">
            <a:avLst/>
          </a:prstGeom>
        </p:spPr>
      </p:pic>
      <p:sp>
        <p:nvSpPr>
          <p:cNvPr id="8" name="TextBox 7">
            <a:extLst>
              <a:ext uri="{FF2B5EF4-FFF2-40B4-BE49-F238E27FC236}">
                <a16:creationId xmlns:a16="http://schemas.microsoft.com/office/drawing/2014/main" id="{C92AA4F3-7400-0529-6AB8-7F281FF3EE33}"/>
              </a:ext>
            </a:extLst>
          </p:cNvPr>
          <p:cNvSpPr txBox="1"/>
          <p:nvPr/>
        </p:nvSpPr>
        <p:spPr>
          <a:xfrm>
            <a:off x="838200" y="5581198"/>
            <a:ext cx="10515600" cy="707886"/>
          </a:xfrm>
          <a:prstGeom prst="rect">
            <a:avLst/>
          </a:prstGeom>
          <a:noFill/>
        </p:spPr>
        <p:txBody>
          <a:bodyPr wrap="square">
            <a:spAutoFit/>
          </a:bodyPr>
          <a:lstStyle/>
          <a:p>
            <a:r>
              <a:rPr lang="en-US" sz="2000" dirty="0"/>
              <a:t>The neuron is the fundamental building block of a neural network. It processes inputs using weights and a bias to produce an output.</a:t>
            </a:r>
          </a:p>
        </p:txBody>
      </p:sp>
    </p:spTree>
    <p:extLst>
      <p:ext uri="{BB962C8B-B14F-4D97-AF65-F5344CB8AC3E}">
        <p14:creationId xmlns:p14="http://schemas.microsoft.com/office/powerpoint/2010/main" val="163703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092F-F121-CCF4-973D-D5BA7436B71A}"/>
              </a:ext>
            </a:extLst>
          </p:cNvPr>
          <p:cNvSpPr>
            <a:spLocks noGrp="1"/>
          </p:cNvSpPr>
          <p:nvPr>
            <p:ph type="title"/>
          </p:nvPr>
        </p:nvSpPr>
        <p:spPr>
          <a:xfrm>
            <a:off x="6823878" y="741391"/>
            <a:ext cx="4491821" cy="1616203"/>
          </a:xfrm>
        </p:spPr>
        <p:txBody>
          <a:bodyPr anchor="b">
            <a:normAutofit/>
          </a:bodyPr>
          <a:lstStyle/>
          <a:p>
            <a:r>
              <a:rPr lang="en-US" sz="3200" dirty="0"/>
              <a:t>What if … </a:t>
            </a:r>
          </a:p>
        </p:txBody>
      </p:sp>
      <p:pic>
        <p:nvPicPr>
          <p:cNvPr id="6" name="Picture 5" descr="Neuron system in 3D rendering">
            <a:extLst>
              <a:ext uri="{FF2B5EF4-FFF2-40B4-BE49-F238E27FC236}">
                <a16:creationId xmlns:a16="http://schemas.microsoft.com/office/drawing/2014/main" id="{7413D5A7-B65C-7880-83DD-0E5F82B78059}"/>
              </a:ext>
            </a:extLst>
          </p:cNvPr>
          <p:cNvPicPr>
            <a:picLocks noChangeAspect="1"/>
          </p:cNvPicPr>
          <p:nvPr/>
        </p:nvPicPr>
        <p:blipFill>
          <a:blip r:embed="rId2"/>
          <a:srcRect l="27913" r="11864" b="-1"/>
          <a:stretch>
            <a:fillRect/>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093D3A00-EE09-CE77-EE62-83CFD938A3B0}"/>
              </a:ext>
            </a:extLst>
          </p:cNvPr>
          <p:cNvSpPr>
            <a:spLocks noGrp="1"/>
          </p:cNvSpPr>
          <p:nvPr>
            <p:ph idx="1"/>
          </p:nvPr>
        </p:nvSpPr>
        <p:spPr>
          <a:xfrm>
            <a:off x="6823878" y="2533476"/>
            <a:ext cx="4491820" cy="3447832"/>
          </a:xfrm>
        </p:spPr>
        <p:txBody>
          <a:bodyPr anchor="t">
            <a:normAutofit fontScale="92500" lnSpcReduction="10000"/>
          </a:bodyPr>
          <a:lstStyle/>
          <a:p>
            <a:r>
              <a:rPr lang="en-US" sz="3600" dirty="0"/>
              <a:t>What if we had thousands of these neurons, connected to each other?</a:t>
            </a:r>
          </a:p>
          <a:p>
            <a:r>
              <a:rPr lang="en-US" sz="3600" dirty="0"/>
              <a:t>Or … millions? Billions?</a:t>
            </a:r>
          </a:p>
          <a:p>
            <a:r>
              <a:rPr lang="en-US" sz="3600" dirty="0"/>
              <a:t>Iteration often begets innovation</a:t>
            </a:r>
          </a:p>
          <a:p>
            <a:endParaRPr lang="en-US" sz="2000" dirty="0"/>
          </a:p>
        </p:txBody>
      </p:sp>
      <p:sp>
        <p:nvSpPr>
          <p:cNvPr id="4" name="Slide Number Placeholder 3">
            <a:extLst>
              <a:ext uri="{FF2B5EF4-FFF2-40B4-BE49-F238E27FC236}">
                <a16:creationId xmlns:a16="http://schemas.microsoft.com/office/drawing/2014/main" id="{BBC9EBE8-2AF7-A369-6C72-FC377B8CD63C}"/>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a:solidFill>
                  <a:schemeClr val="tx1">
                    <a:lumMod val="50000"/>
                    <a:lumOff val="50000"/>
                  </a:schemeClr>
                </a:solidFill>
              </a:rPr>
              <a:pPr>
                <a:lnSpc>
                  <a:spcPct val="90000"/>
                </a:lnSpc>
                <a:spcAft>
                  <a:spcPts val="600"/>
                </a:spcAft>
              </a:pPr>
              <a:t>5</a:t>
            </a:fld>
            <a:endParaRPr lang="en-US" sz="1800" dirty="0">
              <a:solidFill>
                <a:schemeClr val="tx1">
                  <a:lumMod val="50000"/>
                  <a:lumOff val="50000"/>
                </a:schemeClr>
              </a:solidFill>
            </a:endParaRPr>
          </a:p>
        </p:txBody>
      </p:sp>
    </p:spTree>
    <p:extLst>
      <p:ext uri="{BB962C8B-B14F-4D97-AF65-F5344CB8AC3E}">
        <p14:creationId xmlns:p14="http://schemas.microsoft.com/office/powerpoint/2010/main" val="296900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A999-798C-AA22-4792-CF53EC66BFFC}"/>
              </a:ext>
            </a:extLst>
          </p:cNvPr>
          <p:cNvSpPr>
            <a:spLocks noGrp="1"/>
          </p:cNvSpPr>
          <p:nvPr>
            <p:ph type="title"/>
          </p:nvPr>
        </p:nvSpPr>
        <p:spPr/>
        <p:txBody>
          <a:bodyPr/>
          <a:lstStyle/>
          <a:p>
            <a:r>
              <a:rPr lang="en-US" dirty="0"/>
              <a:t>That would be a Neural Network!</a:t>
            </a:r>
          </a:p>
        </p:txBody>
      </p:sp>
      <p:sp>
        <p:nvSpPr>
          <p:cNvPr id="4" name="Slide Number Placeholder 3">
            <a:extLst>
              <a:ext uri="{FF2B5EF4-FFF2-40B4-BE49-F238E27FC236}">
                <a16:creationId xmlns:a16="http://schemas.microsoft.com/office/drawing/2014/main" id="{F28859D6-40EC-268D-0DB7-962102252288}"/>
              </a:ext>
            </a:extLst>
          </p:cNvPr>
          <p:cNvSpPr>
            <a:spLocks noGrp="1"/>
          </p:cNvSpPr>
          <p:nvPr>
            <p:ph type="sldNum" sz="quarter" idx="12"/>
          </p:nvPr>
        </p:nvSpPr>
        <p:spPr/>
        <p:txBody>
          <a:bodyPr/>
          <a:lstStyle/>
          <a:p>
            <a:fld id="{4C487655-AABA-4CA8-8EDF-7F823A468B89}" type="slidenum">
              <a:rPr lang="en-US" smtClean="0"/>
              <a:t>6</a:t>
            </a:fld>
            <a:endParaRPr lang="en-US" dirty="0"/>
          </a:p>
        </p:txBody>
      </p:sp>
      <p:sp>
        <p:nvSpPr>
          <p:cNvPr id="10" name="TextBox 9">
            <a:extLst>
              <a:ext uri="{FF2B5EF4-FFF2-40B4-BE49-F238E27FC236}">
                <a16:creationId xmlns:a16="http://schemas.microsoft.com/office/drawing/2014/main" id="{9D5E4C8C-A2F8-4FBC-BE73-832D3DF2194B}"/>
              </a:ext>
            </a:extLst>
          </p:cNvPr>
          <p:cNvSpPr txBox="1"/>
          <p:nvPr/>
        </p:nvSpPr>
        <p:spPr>
          <a:xfrm>
            <a:off x="8418286" y="1504900"/>
            <a:ext cx="3236685" cy="4062651"/>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The system created when you connect neural layers together is capable of </a:t>
            </a:r>
            <a:r>
              <a:rPr lang="en-US" sz="2400" b="1" dirty="0"/>
              <a:t>Deep Learning.</a:t>
            </a:r>
            <a:r>
              <a:rPr lang="en-US" sz="2400" dirty="0"/>
              <a:t>.</a:t>
            </a:r>
          </a:p>
          <a:p>
            <a:endParaRPr lang="en-US" sz="2400" dirty="0"/>
          </a:p>
          <a:p>
            <a:r>
              <a:rPr lang="en-US" sz="2400" dirty="0"/>
              <a:t>These systems are incredibly powerful, yet they are not easily </a:t>
            </a:r>
            <a:r>
              <a:rPr lang="en-US" sz="2400" b="1" i="1" dirty="0"/>
              <a:t>explainable</a:t>
            </a:r>
            <a:r>
              <a:rPr lang="en-US" sz="2400" dirty="0"/>
              <a:t>.</a:t>
            </a:r>
          </a:p>
          <a:p>
            <a:endParaRPr lang="en-US" dirty="0"/>
          </a:p>
        </p:txBody>
      </p:sp>
      <p:pic>
        <p:nvPicPr>
          <p:cNvPr id="7" name="Picture 6" descr="Neural net.&#10;Input later&#10;Hidden Layer&#10;Output Layer">
            <a:extLst>
              <a:ext uri="{FF2B5EF4-FFF2-40B4-BE49-F238E27FC236}">
                <a16:creationId xmlns:a16="http://schemas.microsoft.com/office/drawing/2014/main" id="{363D1DF8-8A6E-90AD-ABCC-3423B90F4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53922"/>
            <a:ext cx="7125317" cy="3764606"/>
          </a:xfrm>
          <a:prstGeom prst="rect">
            <a:avLst/>
          </a:prstGeom>
        </p:spPr>
      </p:pic>
      <p:sp>
        <p:nvSpPr>
          <p:cNvPr id="11" name="Rectangle 10" descr="Black Box">
            <a:extLst>
              <a:ext uri="{FF2B5EF4-FFF2-40B4-BE49-F238E27FC236}">
                <a16:creationId xmlns:a16="http://schemas.microsoft.com/office/drawing/2014/main" id="{53F47620-FC3A-4F63-0604-A3E8761D3AF8}"/>
              </a:ext>
            </a:extLst>
          </p:cNvPr>
          <p:cNvSpPr/>
          <p:nvPr/>
        </p:nvSpPr>
        <p:spPr>
          <a:xfrm>
            <a:off x="2560320" y="1504900"/>
            <a:ext cx="3783330" cy="3249980"/>
          </a:xfrm>
          <a:prstGeom prst="rect">
            <a:avLst/>
          </a:prstGeom>
          <a:noFill/>
          <a:ln w="7620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9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BFFA-F633-C97A-EE08-EC1D7E3BD451}"/>
              </a:ext>
            </a:extLst>
          </p:cNvPr>
          <p:cNvSpPr>
            <a:spLocks noGrp="1"/>
          </p:cNvSpPr>
          <p:nvPr>
            <p:ph type="title"/>
          </p:nvPr>
        </p:nvSpPr>
        <p:spPr/>
        <p:txBody>
          <a:bodyPr/>
          <a:lstStyle/>
          <a:p>
            <a:r>
              <a:rPr lang="en-US" dirty="0"/>
              <a:t>Illuminating the Black Box: L.I.M.E.</a:t>
            </a:r>
          </a:p>
        </p:txBody>
      </p:sp>
      <p:sp>
        <p:nvSpPr>
          <p:cNvPr id="3" name="Content Placeholder 2">
            <a:extLst>
              <a:ext uri="{FF2B5EF4-FFF2-40B4-BE49-F238E27FC236}">
                <a16:creationId xmlns:a16="http://schemas.microsoft.com/office/drawing/2014/main" id="{3622400C-F85B-9EA5-7299-ADA810ADDE26}"/>
              </a:ext>
            </a:extLst>
          </p:cNvPr>
          <p:cNvSpPr>
            <a:spLocks noGrp="1"/>
          </p:cNvSpPr>
          <p:nvPr>
            <p:ph idx="1"/>
          </p:nvPr>
        </p:nvSpPr>
        <p:spPr>
          <a:xfrm>
            <a:off x="838200" y="1825625"/>
            <a:ext cx="7652657" cy="4351338"/>
          </a:xfrm>
        </p:spPr>
        <p:txBody>
          <a:bodyPr/>
          <a:lstStyle/>
          <a:p>
            <a:pPr marL="0" indent="0">
              <a:buNone/>
            </a:pPr>
            <a:r>
              <a:rPr lang="en-US" sz="4000" b="1" dirty="0"/>
              <a:t>L.I.M.E. </a:t>
            </a:r>
          </a:p>
          <a:p>
            <a:pPr marL="0" indent="0">
              <a:buNone/>
            </a:pPr>
            <a:r>
              <a:rPr lang="en-US" sz="3200" b="1" dirty="0"/>
              <a:t>Local Interpretable Model-agnostic Explanations </a:t>
            </a:r>
          </a:p>
          <a:p>
            <a:pPr marL="0" indent="0">
              <a:buNone/>
            </a:pPr>
            <a:r>
              <a:rPr lang="en-US" dirty="0"/>
              <a:t>A technique designed to make the "not easily explainable" predictions of neural networks </a:t>
            </a:r>
            <a:r>
              <a:rPr lang="en-US" b="1" dirty="0"/>
              <a:t>transparent</a:t>
            </a:r>
            <a:r>
              <a:rPr lang="en-US" dirty="0"/>
              <a:t>. It acts as a flashlight, revealing which specific inputs led to a specific prediction.</a:t>
            </a:r>
            <a:br>
              <a:rPr lang="en-US" dirty="0"/>
            </a:br>
            <a:endParaRPr lang="en-US" dirty="0"/>
          </a:p>
          <a:p>
            <a:pPr marL="0" indent="0">
              <a:buNone/>
            </a:pPr>
            <a:r>
              <a:rPr lang="en-US" dirty="0">
                <a:hlinkClick r:id="rId2"/>
              </a:rPr>
              <a:t>https://youtu.be/ImjdV73IBsY</a:t>
            </a:r>
            <a:r>
              <a:rPr lang="en-US" dirty="0"/>
              <a:t> </a:t>
            </a:r>
          </a:p>
        </p:txBody>
      </p:sp>
      <p:sp>
        <p:nvSpPr>
          <p:cNvPr id="4" name="Slide Number Placeholder 3">
            <a:extLst>
              <a:ext uri="{FF2B5EF4-FFF2-40B4-BE49-F238E27FC236}">
                <a16:creationId xmlns:a16="http://schemas.microsoft.com/office/drawing/2014/main" id="{68C92DA5-756D-E704-0C71-985AA8C10944}"/>
              </a:ext>
            </a:extLst>
          </p:cNvPr>
          <p:cNvSpPr>
            <a:spLocks noGrp="1"/>
          </p:cNvSpPr>
          <p:nvPr>
            <p:ph type="sldNum" sz="quarter" idx="12"/>
          </p:nvPr>
        </p:nvSpPr>
        <p:spPr/>
        <p:txBody>
          <a:bodyPr/>
          <a:lstStyle/>
          <a:p>
            <a:fld id="{4C487655-AABA-4CA8-8EDF-7F823A468B89}" type="slidenum">
              <a:rPr lang="en-US" smtClean="0"/>
              <a:t>7</a:t>
            </a:fld>
            <a:endParaRPr lang="en-US" dirty="0"/>
          </a:p>
        </p:txBody>
      </p:sp>
      <p:pic>
        <p:nvPicPr>
          <p:cNvPr id="6" name="Picture 5">
            <a:extLst>
              <a:ext uri="{FF2B5EF4-FFF2-40B4-BE49-F238E27FC236}">
                <a16:creationId xmlns:a16="http://schemas.microsoft.com/office/drawing/2014/main" id="{01DE5590-7A68-6316-43C6-4B7684D593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10600" y="1638867"/>
            <a:ext cx="2961989" cy="2384651"/>
          </a:xfrm>
          <a:prstGeom prst="rect">
            <a:avLst/>
          </a:prstGeom>
        </p:spPr>
      </p:pic>
    </p:spTree>
    <p:extLst>
      <p:ext uri="{BB962C8B-B14F-4D97-AF65-F5344CB8AC3E}">
        <p14:creationId xmlns:p14="http://schemas.microsoft.com/office/powerpoint/2010/main" val="217314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80D3-502C-76CA-E186-ADFF85F3C22D}"/>
              </a:ext>
            </a:extLst>
          </p:cNvPr>
          <p:cNvSpPr>
            <a:spLocks noGrp="1"/>
          </p:cNvSpPr>
          <p:nvPr>
            <p:ph type="title"/>
          </p:nvPr>
        </p:nvSpPr>
        <p:spPr>
          <a:xfrm>
            <a:off x="876694" y="741391"/>
            <a:ext cx="4234393" cy="1616203"/>
          </a:xfrm>
        </p:spPr>
        <p:txBody>
          <a:bodyPr anchor="b">
            <a:normAutofit/>
          </a:bodyPr>
          <a:lstStyle/>
          <a:p>
            <a:r>
              <a:rPr lang="en-US" sz="3200" dirty="0"/>
              <a:t>Neural Networks and LLMS</a:t>
            </a:r>
          </a:p>
        </p:txBody>
      </p:sp>
      <p:sp>
        <p:nvSpPr>
          <p:cNvPr id="3" name="Content Placeholder 2">
            <a:extLst>
              <a:ext uri="{FF2B5EF4-FFF2-40B4-BE49-F238E27FC236}">
                <a16:creationId xmlns:a16="http://schemas.microsoft.com/office/drawing/2014/main" id="{43FFAF79-DFC3-C9C1-E7B8-B5D644DDFA96}"/>
              </a:ext>
            </a:extLst>
          </p:cNvPr>
          <p:cNvSpPr>
            <a:spLocks noGrp="1"/>
          </p:cNvSpPr>
          <p:nvPr>
            <p:ph idx="1"/>
          </p:nvPr>
        </p:nvSpPr>
        <p:spPr>
          <a:xfrm>
            <a:off x="876693" y="2533476"/>
            <a:ext cx="4234394" cy="3447832"/>
          </a:xfrm>
        </p:spPr>
        <p:txBody>
          <a:bodyPr anchor="t">
            <a:normAutofit/>
          </a:bodyPr>
          <a:lstStyle/>
          <a:p>
            <a:r>
              <a:rPr lang="en-US" sz="2000" dirty="0"/>
              <a:t>LLMs rely on Neural Networks.</a:t>
            </a:r>
          </a:p>
          <a:p>
            <a:r>
              <a:rPr lang="en-US" sz="2000" dirty="0"/>
              <a:t>LLMs and Neural Networks are not the same thing.</a:t>
            </a:r>
          </a:p>
          <a:p>
            <a:r>
              <a:rPr lang="en-US" sz="2000" dirty="0"/>
              <a:t>LLMs are (arguably) the most popular </a:t>
            </a:r>
            <a:r>
              <a:rPr lang="en-US" sz="2000" i="1" dirty="0"/>
              <a:t>implementation</a:t>
            </a:r>
            <a:r>
              <a:rPr lang="en-US" sz="2000" dirty="0"/>
              <a:t> of Neural Networks</a:t>
            </a:r>
          </a:p>
          <a:p>
            <a:r>
              <a:rPr lang="en-US" sz="2000" dirty="0"/>
              <a:t>How are Neural Networks trained?</a:t>
            </a:r>
          </a:p>
          <a:p>
            <a:r>
              <a:rPr lang="en-US" sz="2000" dirty="0">
                <a:hlinkClick r:id="rId2"/>
              </a:rPr>
              <a:t>https://youtu.be/R9OHn5ZF4Uo?si=RExtK5tbOKlYrcn3</a:t>
            </a:r>
            <a:r>
              <a:rPr lang="en-US" sz="2000" dirty="0"/>
              <a:t> </a:t>
            </a:r>
          </a:p>
          <a:p>
            <a:endParaRPr lang="en-US" sz="2000" dirty="0"/>
          </a:p>
        </p:txBody>
      </p:sp>
      <p:pic>
        <p:nvPicPr>
          <p:cNvPr id="6" name="Picture 5" descr="Venn diagram showing LLMs as a subset of Neural Networks">
            <a:extLst>
              <a:ext uri="{FF2B5EF4-FFF2-40B4-BE49-F238E27FC236}">
                <a16:creationId xmlns:a16="http://schemas.microsoft.com/office/drawing/2014/main" id="{36286416-B5F7-57BC-D9EC-5DD04E09C4DC}"/>
              </a:ext>
            </a:extLst>
          </p:cNvPr>
          <p:cNvPicPr>
            <a:picLocks noChangeAspect="1"/>
          </p:cNvPicPr>
          <p:nvPr/>
        </p:nvPicPr>
        <p:blipFill>
          <a:blip r:embed="rId3"/>
          <a:srcRect r="2940" b="3"/>
          <a:stretch>
            <a:fillRect/>
          </a:stretch>
        </p:blipFill>
        <p:spPr>
          <a:xfrm>
            <a:off x="5854890" y="877414"/>
            <a:ext cx="5453545" cy="4984683"/>
          </a:xfrm>
          <a:prstGeom prst="rect">
            <a:avLst/>
          </a:prstGeom>
        </p:spPr>
      </p:pic>
      <p:sp>
        <p:nvSpPr>
          <p:cNvPr id="4" name="Slide Number Placeholder 3">
            <a:extLst>
              <a:ext uri="{FF2B5EF4-FFF2-40B4-BE49-F238E27FC236}">
                <a16:creationId xmlns:a16="http://schemas.microsoft.com/office/drawing/2014/main" id="{28458E3B-912D-D390-99F2-CEC9E7AFBE83}"/>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8</a:t>
            </a:fld>
            <a:endParaRPr lang="en-US" sz="1800" dirty="0"/>
          </a:p>
        </p:txBody>
      </p:sp>
      <p:grpSp>
        <p:nvGrpSpPr>
          <p:cNvPr id="11" name="Group 10">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904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EA3A-6E9F-4444-0033-0B04F781E70D}"/>
              </a:ext>
            </a:extLst>
          </p:cNvPr>
          <p:cNvSpPr>
            <a:spLocks noGrp="1"/>
          </p:cNvSpPr>
          <p:nvPr>
            <p:ph type="title"/>
          </p:nvPr>
        </p:nvSpPr>
        <p:spPr>
          <a:xfrm>
            <a:off x="762000" y="1138265"/>
            <a:ext cx="5791199" cy="1401183"/>
          </a:xfrm>
        </p:spPr>
        <p:txBody>
          <a:bodyPr anchor="t">
            <a:normAutofit/>
          </a:bodyPr>
          <a:lstStyle/>
          <a:p>
            <a:r>
              <a:rPr lang="en-US" sz="3200" dirty="0"/>
              <a:t>What other kinds of Neural Networks are there?</a:t>
            </a:r>
          </a:p>
        </p:txBody>
      </p:sp>
      <p:cxnSp>
        <p:nvCxnSpPr>
          <p:cNvPr id="13" name="Straight Connector 1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424C87D1-3065-0554-4E17-696C402998B7}"/>
              </a:ext>
            </a:extLst>
          </p:cNvPr>
          <p:cNvSpPr>
            <a:spLocks noGrp="1"/>
          </p:cNvSpPr>
          <p:nvPr>
            <p:ph idx="1"/>
          </p:nvPr>
        </p:nvSpPr>
        <p:spPr>
          <a:xfrm>
            <a:off x="762000" y="2551176"/>
            <a:ext cx="5791199" cy="3602935"/>
          </a:xfrm>
        </p:spPr>
        <p:txBody>
          <a:bodyPr>
            <a:normAutofit/>
          </a:bodyPr>
          <a:lstStyle/>
          <a:p>
            <a:endParaRPr lang="en-US" sz="2000" dirty="0"/>
          </a:p>
        </p:txBody>
      </p:sp>
      <p:sp>
        <p:nvSpPr>
          <p:cNvPr id="15" name="Rectangle 14">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E66750DD-8ECF-22AD-7D25-5C0206F91D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77681" y="842824"/>
            <a:ext cx="2945211" cy="5167037"/>
          </a:xfrm>
          <a:prstGeom prst="rect">
            <a:avLst/>
          </a:prstGeom>
        </p:spPr>
      </p:pic>
      <p:sp>
        <p:nvSpPr>
          <p:cNvPr id="4" name="Slide Number Placeholder 3">
            <a:extLst>
              <a:ext uri="{FF2B5EF4-FFF2-40B4-BE49-F238E27FC236}">
                <a16:creationId xmlns:a16="http://schemas.microsoft.com/office/drawing/2014/main" id="{DF4330E6-0830-2D51-0891-3C21D9C839C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9</a:t>
            </a:fld>
            <a:endParaRPr lang="en-US" sz="1800" dirty="0"/>
          </a:p>
        </p:txBody>
      </p:sp>
    </p:spTree>
    <p:extLst>
      <p:ext uri="{BB962C8B-B14F-4D97-AF65-F5344CB8AC3E}">
        <p14:creationId xmlns:p14="http://schemas.microsoft.com/office/powerpoint/2010/main" val="217356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6525</TotalTime>
  <Words>1717</Words>
  <Application>Microsoft Office PowerPoint</Application>
  <PresentationFormat>Widescreen</PresentationFormat>
  <Paragraphs>190</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Corbel</vt:lpstr>
      <vt:lpstr>Segoe UI</vt:lpstr>
      <vt:lpstr>Office Theme</vt:lpstr>
      <vt:lpstr>Neural Networks (LLMs part 1)</vt:lpstr>
      <vt:lpstr>Iteration often begets Innovation</vt:lpstr>
      <vt:lpstr>A Linear Equation as a simple, atomic unit</vt:lpstr>
      <vt:lpstr>So … with that… could we simulate neuron?</vt:lpstr>
      <vt:lpstr>What if … </vt:lpstr>
      <vt:lpstr>That would be a Neural Network!</vt:lpstr>
      <vt:lpstr>Illuminating the Black Box: L.I.M.E.</vt:lpstr>
      <vt:lpstr>Neural Networks and LLMS</vt:lpstr>
      <vt:lpstr>What other kinds of Neural Networks are there?</vt:lpstr>
      <vt:lpstr>AlexNet (2012)</vt:lpstr>
      <vt:lpstr>ResNet (2015)</vt:lpstr>
      <vt:lpstr>AlphaGo (2016)</vt:lpstr>
      <vt:lpstr>Key Distinctions</vt:lpstr>
      <vt:lpstr>What was the key to the LLM revolution?</vt:lpstr>
      <vt:lpstr>“Attention”</vt:lpstr>
      <vt:lpstr>LLM Terminology</vt:lpstr>
      <vt:lpstr>LLMs illustrated</vt:lpstr>
      <vt:lpstr>LLMs illustrated again (2)</vt:lpstr>
      <vt:lpstr>Propagation Forward and Backward</vt:lpstr>
      <vt:lpstr>LLMs Supervised vs. Unsupervised vs. Semi-Supervised</vt:lpstr>
      <vt:lpstr>How are LLMs compared and talked about?</vt:lpstr>
      <vt:lpstr>Comparison of LLMs</vt:lpstr>
      <vt:lpstr>Scaling Laws</vt:lpstr>
      <vt:lpstr>Inference Time Compute</vt:lpstr>
      <vt:lpstr>Autoregressive Generation</vt:lpstr>
      <vt:lpstr>And so, once again…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305</cp:revision>
  <dcterms:created xsi:type="dcterms:W3CDTF">2022-06-30T13:55:29Z</dcterms:created>
  <dcterms:modified xsi:type="dcterms:W3CDTF">2026-02-16T14:28:21Z</dcterms:modified>
</cp:coreProperties>
</file>