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16" r:id="rId2"/>
    <p:sldId id="657" r:id="rId3"/>
    <p:sldId id="645" r:id="rId4"/>
    <p:sldId id="658" r:id="rId5"/>
    <p:sldId id="646" r:id="rId6"/>
    <p:sldId id="647" r:id="rId7"/>
    <p:sldId id="649" r:id="rId8"/>
    <p:sldId id="650" r:id="rId9"/>
    <p:sldId id="651" r:id="rId10"/>
    <p:sldId id="652" r:id="rId11"/>
    <p:sldId id="659" r:id="rId12"/>
    <p:sldId id="660" r:id="rId13"/>
    <p:sldId id="653" r:id="rId14"/>
    <p:sldId id="268" r:id="rId15"/>
    <p:sldId id="272" r:id="rId16"/>
    <p:sldId id="275" r:id="rId17"/>
    <p:sldId id="279" r:id="rId18"/>
    <p:sldId id="288" r:id="rId19"/>
    <p:sldId id="296" r:id="rId20"/>
    <p:sldId id="654"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8" autoAdjust="0"/>
    <p:restoredTop sz="94771" autoAdjust="0"/>
  </p:normalViewPr>
  <p:slideViewPr>
    <p:cSldViewPr snapToGrid="0">
      <p:cViewPr varScale="1">
        <p:scale>
          <a:sx n="78" d="100"/>
          <a:sy n="78" d="100"/>
        </p:scale>
        <p:origin x="739" y="67"/>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D794BA-920A-597D-040C-CEC1B9F5DA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ADF422-CC43-0AC4-FB7B-47E73871E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B5322A-B899-483E-B928-C294F0B358DA}" type="datetimeFigureOut">
              <a:rPr lang="en-US" smtClean="0"/>
              <a:t>3/2/2026</a:t>
            </a:fld>
            <a:endParaRPr lang="en-US"/>
          </a:p>
        </p:txBody>
      </p:sp>
      <p:sp>
        <p:nvSpPr>
          <p:cNvPr id="4" name="Footer Placeholder 3">
            <a:extLst>
              <a:ext uri="{FF2B5EF4-FFF2-40B4-BE49-F238E27FC236}">
                <a16:creationId xmlns:a16="http://schemas.microsoft.com/office/drawing/2014/main" id="{C0C7DE24-B6D3-DAB4-F4AC-264A57178C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E7284C-7388-41D0-7EA6-38C758FB2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A89A1C-6A68-4544-BEE1-48811F30572F}" type="slidenum">
              <a:rPr lang="en-US" smtClean="0"/>
              <a:t>‹#›</a:t>
            </a:fld>
            <a:endParaRPr lang="en-US"/>
          </a:p>
        </p:txBody>
      </p:sp>
    </p:spTree>
    <p:extLst>
      <p:ext uri="{BB962C8B-B14F-4D97-AF65-F5344CB8AC3E}">
        <p14:creationId xmlns:p14="http://schemas.microsoft.com/office/powerpoint/2010/main" val="412977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559F7-47CA-4404-87DC-39E86D757DA2}"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D1E30-05F7-46E9-87C6-9BA099A7581D}" type="slidenum">
              <a:rPr lang="en-US" smtClean="0"/>
              <a:t>‹#›</a:t>
            </a:fld>
            <a:endParaRPr lang="en-US"/>
          </a:p>
        </p:txBody>
      </p:sp>
    </p:spTree>
    <p:extLst>
      <p:ext uri="{BB962C8B-B14F-4D97-AF65-F5344CB8AC3E}">
        <p14:creationId xmlns:p14="http://schemas.microsoft.com/office/powerpoint/2010/main" val="356042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p:txBody>
      </p:sp>
      <p:sp>
        <p:nvSpPr>
          <p:cNvPr id="4" name="Slide Number Placeholder 3"/>
          <p:cNvSpPr>
            <a:spLocks noGrp="1"/>
          </p:cNvSpPr>
          <p:nvPr>
            <p:ph type="sldNum" sz="quarter" idx="5"/>
          </p:nvPr>
        </p:nvSpPr>
        <p:spPr/>
        <p:txBody>
          <a:bodyPr/>
          <a:lstStyle/>
          <a:p>
            <a:fld id="{9192091F-6CD8-46B7-96F0-0D064BD5D0C2}" type="slidenum">
              <a:rPr lang="en-US" smtClean="0"/>
              <a:t>3</a:t>
            </a:fld>
            <a:endParaRPr lang="en-US" dirty="0"/>
          </a:p>
        </p:txBody>
      </p:sp>
    </p:spTree>
    <p:extLst>
      <p:ext uri="{BB962C8B-B14F-4D97-AF65-F5344CB8AC3E}">
        <p14:creationId xmlns:p14="http://schemas.microsoft.com/office/powerpoint/2010/main" val="210688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a:p>
            <a:endParaRPr lang="en-US" dirty="0"/>
          </a:p>
        </p:txBody>
      </p:sp>
      <p:sp>
        <p:nvSpPr>
          <p:cNvPr id="4" name="Slide Number Placeholder 3"/>
          <p:cNvSpPr>
            <a:spLocks noGrp="1"/>
          </p:cNvSpPr>
          <p:nvPr>
            <p:ph type="sldNum" sz="quarter" idx="5"/>
          </p:nvPr>
        </p:nvSpPr>
        <p:spPr/>
        <p:txBody>
          <a:bodyPr/>
          <a:lstStyle/>
          <a:p>
            <a:fld id="{1D1D1E30-05F7-46E9-87C6-9BA099A7581D}" type="slidenum">
              <a:rPr lang="en-US" smtClean="0"/>
              <a:t>8</a:t>
            </a:fld>
            <a:endParaRPr lang="en-US"/>
          </a:p>
        </p:txBody>
      </p:sp>
    </p:spTree>
    <p:extLst>
      <p:ext uri="{BB962C8B-B14F-4D97-AF65-F5344CB8AC3E}">
        <p14:creationId xmlns:p14="http://schemas.microsoft.com/office/powerpoint/2010/main" val="333916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551B-593C-49C4-57FE-96C67B4B3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1FB319-C73A-A581-C7E6-001D8B21C0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D6BB6-D4B3-3C68-50A0-09383D06F9AE}"/>
              </a:ext>
            </a:extLst>
          </p:cNvPr>
          <p:cNvSpPr>
            <a:spLocks noGrp="1"/>
          </p:cNvSpPr>
          <p:nvPr>
            <p:ph type="dt" sz="half" idx="10"/>
          </p:nvPr>
        </p:nvSpPr>
        <p:spPr/>
        <p:txBody>
          <a:bodyPr/>
          <a:lstStyle/>
          <a:p>
            <a:fld id="{A9E2D902-65FA-4D2B-A9E3-F8F9AE192426}" type="datetime1">
              <a:rPr lang="en-US" smtClean="0"/>
              <a:t>3/2/2026</a:t>
            </a:fld>
            <a:endParaRPr lang="en-US"/>
          </a:p>
        </p:txBody>
      </p:sp>
      <p:sp>
        <p:nvSpPr>
          <p:cNvPr id="5" name="Footer Placeholder 4">
            <a:extLst>
              <a:ext uri="{FF2B5EF4-FFF2-40B4-BE49-F238E27FC236}">
                <a16:creationId xmlns:a16="http://schemas.microsoft.com/office/drawing/2014/main" id="{874B4A09-0D36-7059-6A65-5B8374A60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4BD8D-091D-CF8E-0FC4-5A0FF0CADF12}"/>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98729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249D-590A-BFFB-ABB5-716516221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A3C57-F21A-F94B-837D-D46C51BDE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16451-6E69-9E6F-BEAA-8090D855ADB4}"/>
              </a:ext>
            </a:extLst>
          </p:cNvPr>
          <p:cNvSpPr>
            <a:spLocks noGrp="1"/>
          </p:cNvSpPr>
          <p:nvPr>
            <p:ph type="dt" sz="half" idx="10"/>
          </p:nvPr>
        </p:nvSpPr>
        <p:spPr/>
        <p:txBody>
          <a:bodyPr/>
          <a:lstStyle/>
          <a:p>
            <a:fld id="{EDCE8217-33AE-4F34-A2F9-B3536CD1A214}" type="datetime1">
              <a:rPr lang="en-US" smtClean="0"/>
              <a:t>3/2/2026</a:t>
            </a:fld>
            <a:endParaRPr lang="en-US"/>
          </a:p>
        </p:txBody>
      </p:sp>
      <p:sp>
        <p:nvSpPr>
          <p:cNvPr id="5" name="Footer Placeholder 4">
            <a:extLst>
              <a:ext uri="{FF2B5EF4-FFF2-40B4-BE49-F238E27FC236}">
                <a16:creationId xmlns:a16="http://schemas.microsoft.com/office/drawing/2014/main" id="{F631513E-7D21-42A0-8C7A-B8236671D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AD496-9EA8-F2CC-1997-82EB6E82A6E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46119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D8814-2631-F6DC-AF7D-02563D7685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6A5070-A393-416A-63DE-F2CA0474B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97C25-469D-2C98-C67A-0223509D0B0C}"/>
              </a:ext>
            </a:extLst>
          </p:cNvPr>
          <p:cNvSpPr>
            <a:spLocks noGrp="1"/>
          </p:cNvSpPr>
          <p:nvPr>
            <p:ph type="dt" sz="half" idx="10"/>
          </p:nvPr>
        </p:nvSpPr>
        <p:spPr/>
        <p:txBody>
          <a:bodyPr/>
          <a:lstStyle/>
          <a:p>
            <a:fld id="{146BFDD1-299D-4449-96BA-F17EBF55787A}" type="datetime1">
              <a:rPr lang="en-US" smtClean="0"/>
              <a:t>3/2/2026</a:t>
            </a:fld>
            <a:endParaRPr lang="en-US"/>
          </a:p>
        </p:txBody>
      </p:sp>
      <p:sp>
        <p:nvSpPr>
          <p:cNvPr id="5" name="Footer Placeholder 4">
            <a:extLst>
              <a:ext uri="{FF2B5EF4-FFF2-40B4-BE49-F238E27FC236}">
                <a16:creationId xmlns:a16="http://schemas.microsoft.com/office/drawing/2014/main" id="{079DC9D5-05B2-F51E-53A7-D03615BCE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FB876-61A3-6377-BCAE-4D596E7F9D1C}"/>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86526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C15A-63BE-B40E-1D9E-6446F5D15BA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CD0F51C-97D8-ED41-C9B7-A9D918F2F3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8671C-4713-8DF1-7038-E3833EDCCF2C}"/>
              </a:ext>
            </a:extLst>
          </p:cNvPr>
          <p:cNvSpPr>
            <a:spLocks noGrp="1"/>
          </p:cNvSpPr>
          <p:nvPr>
            <p:ph type="dt" sz="half" idx="10"/>
          </p:nvPr>
        </p:nvSpPr>
        <p:spPr/>
        <p:txBody>
          <a:bodyPr/>
          <a:lstStyle/>
          <a:p>
            <a:fld id="{394DC6A2-19E8-4DCB-8D74-2262D57198BE}" type="datetime1">
              <a:rPr lang="en-US" smtClean="0"/>
              <a:t>3/2/2026</a:t>
            </a:fld>
            <a:endParaRPr lang="en-US"/>
          </a:p>
        </p:txBody>
      </p:sp>
      <p:sp>
        <p:nvSpPr>
          <p:cNvPr id="5" name="Footer Placeholder 4">
            <a:extLst>
              <a:ext uri="{FF2B5EF4-FFF2-40B4-BE49-F238E27FC236}">
                <a16:creationId xmlns:a16="http://schemas.microsoft.com/office/drawing/2014/main" id="{8D4EB3B6-9CF8-DFCE-95E6-560BBFF3C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E7FA8-82A0-A9F5-E21C-D40D5612C480}"/>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41723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4FDB-1D84-B45F-735E-18ED2B5E6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52913-A8D6-438A-51BE-A7B5BA280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C586D-EF57-3486-22BC-4A8E8A3D5956}"/>
              </a:ext>
            </a:extLst>
          </p:cNvPr>
          <p:cNvSpPr>
            <a:spLocks noGrp="1"/>
          </p:cNvSpPr>
          <p:nvPr>
            <p:ph type="dt" sz="half" idx="10"/>
          </p:nvPr>
        </p:nvSpPr>
        <p:spPr/>
        <p:txBody>
          <a:bodyPr/>
          <a:lstStyle/>
          <a:p>
            <a:fld id="{8F655978-98F8-46B9-97F9-0A6CD30EAE0C}" type="datetime1">
              <a:rPr lang="en-US" smtClean="0"/>
              <a:t>3/2/2026</a:t>
            </a:fld>
            <a:endParaRPr lang="en-US"/>
          </a:p>
        </p:txBody>
      </p:sp>
      <p:sp>
        <p:nvSpPr>
          <p:cNvPr id="5" name="Footer Placeholder 4">
            <a:extLst>
              <a:ext uri="{FF2B5EF4-FFF2-40B4-BE49-F238E27FC236}">
                <a16:creationId xmlns:a16="http://schemas.microsoft.com/office/drawing/2014/main" id="{2ECD0FFB-D40E-6537-B8B1-35E22F402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4B2E7-2B3E-782D-58F0-698C17EE9D84}"/>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23943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5D93-C060-7363-D67C-4F03C0A23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0B6D74-C919-11AC-B49D-12ACF62834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73480-98E1-4F8F-BB39-7C5AA65B272D}"/>
              </a:ext>
            </a:extLst>
          </p:cNvPr>
          <p:cNvSpPr>
            <a:spLocks noGrp="1"/>
          </p:cNvSpPr>
          <p:nvPr>
            <p:ph type="dt" sz="half" idx="10"/>
          </p:nvPr>
        </p:nvSpPr>
        <p:spPr/>
        <p:txBody>
          <a:bodyPr/>
          <a:lstStyle/>
          <a:p>
            <a:fld id="{14C4B833-02E3-4FD7-89F6-EFD504988C4E}" type="datetime1">
              <a:rPr lang="en-US" smtClean="0"/>
              <a:t>3/2/2026</a:t>
            </a:fld>
            <a:endParaRPr lang="en-US"/>
          </a:p>
        </p:txBody>
      </p:sp>
      <p:sp>
        <p:nvSpPr>
          <p:cNvPr id="5" name="Footer Placeholder 4">
            <a:extLst>
              <a:ext uri="{FF2B5EF4-FFF2-40B4-BE49-F238E27FC236}">
                <a16:creationId xmlns:a16="http://schemas.microsoft.com/office/drawing/2014/main" id="{77B89907-F48D-8E6C-C0B9-15A16D71F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C8175-ED07-CC96-34EE-F04F0EA9EE71}"/>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16523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C640-0119-6CDB-08E6-38EF90DB2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570D9-BD80-91D3-D660-2DB9E53C9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5CE66-252F-28FB-A707-3714559089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6673-2BFC-1D1A-99C8-2DE4C3FEA24C}"/>
              </a:ext>
            </a:extLst>
          </p:cNvPr>
          <p:cNvSpPr>
            <a:spLocks noGrp="1"/>
          </p:cNvSpPr>
          <p:nvPr>
            <p:ph type="dt" sz="half" idx="10"/>
          </p:nvPr>
        </p:nvSpPr>
        <p:spPr/>
        <p:txBody>
          <a:bodyPr/>
          <a:lstStyle/>
          <a:p>
            <a:fld id="{C7FB7206-E4AB-4F0E-8A57-1721CF543990}" type="datetime1">
              <a:rPr lang="en-US" smtClean="0"/>
              <a:t>3/2/2026</a:t>
            </a:fld>
            <a:endParaRPr lang="en-US"/>
          </a:p>
        </p:txBody>
      </p:sp>
      <p:sp>
        <p:nvSpPr>
          <p:cNvPr id="6" name="Footer Placeholder 5">
            <a:extLst>
              <a:ext uri="{FF2B5EF4-FFF2-40B4-BE49-F238E27FC236}">
                <a16:creationId xmlns:a16="http://schemas.microsoft.com/office/drawing/2014/main" id="{9C39ABD6-6B2B-D9F0-53E4-DE91B9394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2D236-0FF0-50F9-2069-2EE52C70F0D3}"/>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119090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BF3F-16B0-650C-A03B-5F3DC3EC49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0D61C-03D1-F34E-83C0-7494DA441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56D2D-1078-14E1-ACDB-E4EEF9FD4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BE426-C9DF-9136-9C2E-8F47FBF29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3EFFB-78A9-4EC9-13FC-269CECC24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CDAE1-545F-357B-EF1E-74474AB2C847}"/>
              </a:ext>
            </a:extLst>
          </p:cNvPr>
          <p:cNvSpPr>
            <a:spLocks noGrp="1"/>
          </p:cNvSpPr>
          <p:nvPr>
            <p:ph type="dt" sz="half" idx="10"/>
          </p:nvPr>
        </p:nvSpPr>
        <p:spPr/>
        <p:txBody>
          <a:bodyPr/>
          <a:lstStyle/>
          <a:p>
            <a:fld id="{D69A8A85-B48E-4E51-8F45-DD9CDFCD890D}" type="datetime1">
              <a:rPr lang="en-US" smtClean="0"/>
              <a:t>3/2/2026</a:t>
            </a:fld>
            <a:endParaRPr lang="en-US"/>
          </a:p>
        </p:txBody>
      </p:sp>
      <p:sp>
        <p:nvSpPr>
          <p:cNvPr id="8" name="Footer Placeholder 7">
            <a:extLst>
              <a:ext uri="{FF2B5EF4-FFF2-40B4-BE49-F238E27FC236}">
                <a16:creationId xmlns:a16="http://schemas.microsoft.com/office/drawing/2014/main" id="{9FC14ACE-5857-E707-A6B4-89F34A4439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0F486-7043-4535-5478-7EB0BD54420D}"/>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71594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BCF-FE19-CA43-CE3B-A0468BBE2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448C6-3434-529A-09DF-BF78BF7EFEA2}"/>
              </a:ext>
            </a:extLst>
          </p:cNvPr>
          <p:cNvSpPr>
            <a:spLocks noGrp="1"/>
          </p:cNvSpPr>
          <p:nvPr>
            <p:ph type="dt" sz="half" idx="10"/>
          </p:nvPr>
        </p:nvSpPr>
        <p:spPr/>
        <p:txBody>
          <a:bodyPr/>
          <a:lstStyle/>
          <a:p>
            <a:fld id="{78FC74A2-86C1-4C62-B95A-C04E5B2CED20}" type="datetime1">
              <a:rPr lang="en-US" smtClean="0"/>
              <a:t>3/2/2026</a:t>
            </a:fld>
            <a:endParaRPr lang="en-US"/>
          </a:p>
        </p:txBody>
      </p:sp>
      <p:sp>
        <p:nvSpPr>
          <p:cNvPr id="4" name="Footer Placeholder 3">
            <a:extLst>
              <a:ext uri="{FF2B5EF4-FFF2-40B4-BE49-F238E27FC236}">
                <a16:creationId xmlns:a16="http://schemas.microsoft.com/office/drawing/2014/main" id="{A62ACC81-4029-15DD-348D-14A5D1B10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168C80-ADF6-B907-7ED6-11970EB593D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6901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4BDA0-523B-53FA-7984-82B9B4FDBE9C}"/>
              </a:ext>
            </a:extLst>
          </p:cNvPr>
          <p:cNvSpPr>
            <a:spLocks noGrp="1"/>
          </p:cNvSpPr>
          <p:nvPr>
            <p:ph type="dt" sz="half" idx="10"/>
          </p:nvPr>
        </p:nvSpPr>
        <p:spPr/>
        <p:txBody>
          <a:bodyPr/>
          <a:lstStyle/>
          <a:p>
            <a:fld id="{65E167B1-9647-425E-AD9F-98E54172F8FA}" type="datetime1">
              <a:rPr lang="en-US" smtClean="0"/>
              <a:t>3/2/2026</a:t>
            </a:fld>
            <a:endParaRPr lang="en-US"/>
          </a:p>
        </p:txBody>
      </p:sp>
      <p:sp>
        <p:nvSpPr>
          <p:cNvPr id="3" name="Footer Placeholder 2">
            <a:extLst>
              <a:ext uri="{FF2B5EF4-FFF2-40B4-BE49-F238E27FC236}">
                <a16:creationId xmlns:a16="http://schemas.microsoft.com/office/drawing/2014/main" id="{A92ECDE5-2E32-17D6-7C05-A8F5E9AD6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B17DBB-65B6-5F43-03E9-E1E32C17B2F9}"/>
              </a:ext>
            </a:extLst>
          </p:cNvPr>
          <p:cNvSpPr>
            <a:spLocks noGrp="1"/>
          </p:cNvSpPr>
          <p:nvPr>
            <p:ph type="sldNum" sz="quarter" idx="12"/>
          </p:nvPr>
        </p:nvSpPr>
        <p:spPr>
          <a:xfrm>
            <a:off x="8818418" y="6173787"/>
            <a:ext cx="2743200" cy="365125"/>
          </a:xfrm>
        </p:spPr>
        <p:txBody>
          <a:bodyPr/>
          <a:lstStyle>
            <a:lvl1pPr>
              <a:defRPr sz="3600" b="1"/>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426528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FD2-35A0-1183-A814-246BFD176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4A1F78-9FB6-EAD6-F5C2-800A18828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4246B-37FE-B666-3E17-44432FA6F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B4B6E-4EED-2848-1B41-73E7079AB755}"/>
              </a:ext>
            </a:extLst>
          </p:cNvPr>
          <p:cNvSpPr>
            <a:spLocks noGrp="1"/>
          </p:cNvSpPr>
          <p:nvPr>
            <p:ph type="dt" sz="half" idx="10"/>
          </p:nvPr>
        </p:nvSpPr>
        <p:spPr/>
        <p:txBody>
          <a:bodyPr/>
          <a:lstStyle/>
          <a:p>
            <a:fld id="{B242EDAE-0363-4B49-AE54-A472D7EB8DCF}" type="datetime1">
              <a:rPr lang="en-US" smtClean="0"/>
              <a:t>3/2/2026</a:t>
            </a:fld>
            <a:endParaRPr lang="en-US"/>
          </a:p>
        </p:txBody>
      </p:sp>
      <p:sp>
        <p:nvSpPr>
          <p:cNvPr id="6" name="Footer Placeholder 5">
            <a:extLst>
              <a:ext uri="{FF2B5EF4-FFF2-40B4-BE49-F238E27FC236}">
                <a16:creationId xmlns:a16="http://schemas.microsoft.com/office/drawing/2014/main" id="{3BA15D18-4B22-F1D5-6BFC-AEA92FCD4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2D578-FC86-5949-7152-3918BD29D47A}"/>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54025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D26D-380C-821A-940E-E19A6614C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078849-0FC5-5942-A9CC-F0CA886AA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1D979D-65A7-BB1C-29F3-47DB06B9D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0433E-DB2C-8BDC-B8CC-E6A2470EDBE5}"/>
              </a:ext>
            </a:extLst>
          </p:cNvPr>
          <p:cNvSpPr>
            <a:spLocks noGrp="1"/>
          </p:cNvSpPr>
          <p:nvPr>
            <p:ph type="dt" sz="half" idx="10"/>
          </p:nvPr>
        </p:nvSpPr>
        <p:spPr/>
        <p:txBody>
          <a:bodyPr/>
          <a:lstStyle/>
          <a:p>
            <a:fld id="{7FB7CC8C-F46D-4954-A693-48A631E5B418}" type="datetime1">
              <a:rPr lang="en-US" smtClean="0"/>
              <a:t>3/2/2026</a:t>
            </a:fld>
            <a:endParaRPr lang="en-US"/>
          </a:p>
        </p:txBody>
      </p:sp>
      <p:sp>
        <p:nvSpPr>
          <p:cNvPr id="6" name="Footer Placeholder 5">
            <a:extLst>
              <a:ext uri="{FF2B5EF4-FFF2-40B4-BE49-F238E27FC236}">
                <a16:creationId xmlns:a16="http://schemas.microsoft.com/office/drawing/2014/main" id="{05213283-8C9B-A07A-13B7-21D65B247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C6A75-C3B9-F58C-CAE2-30350AEB61B6}"/>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96084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9E1EA-EDE5-BD24-FD47-71782B9F2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90426-104C-EDB2-138B-DF76C568D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DF8E-3383-7686-6FEF-8A3B7871E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5D25A-5207-47D6-8B9E-E5D2EAC8D6B6}" type="datetime1">
              <a:rPr lang="en-US" smtClean="0"/>
              <a:t>3/2/2026</a:t>
            </a:fld>
            <a:endParaRPr lang="en-US"/>
          </a:p>
        </p:txBody>
      </p:sp>
      <p:sp>
        <p:nvSpPr>
          <p:cNvPr id="5" name="Footer Placeholder 4">
            <a:extLst>
              <a:ext uri="{FF2B5EF4-FFF2-40B4-BE49-F238E27FC236}">
                <a16:creationId xmlns:a16="http://schemas.microsoft.com/office/drawing/2014/main" id="{AE091417-5CFD-C3A6-2568-FEABE9773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31D0E5-EC0C-2461-EA29-1BD6591BB0A0}"/>
              </a:ext>
            </a:extLst>
          </p:cNvPr>
          <p:cNvSpPr>
            <a:spLocks noGrp="1"/>
          </p:cNvSpPr>
          <p:nvPr>
            <p:ph type="sldNum" sz="quarter" idx="4"/>
          </p:nvPr>
        </p:nvSpPr>
        <p:spPr>
          <a:xfrm>
            <a:off x="8506691" y="5901531"/>
            <a:ext cx="3027218" cy="591344"/>
          </a:xfrm>
          <a:prstGeom prst="rect">
            <a:avLst/>
          </a:prstGeom>
        </p:spPr>
        <p:txBody>
          <a:bodyPr vert="horz" lIns="91440" tIns="45720" rIns="91440" bIns="45720" rtlCol="0" anchor="ctr"/>
          <a:lstStyle>
            <a:lvl1pPr algn="r">
              <a:defRPr sz="3200" b="1">
                <a:solidFill>
                  <a:schemeClr val="tx1">
                    <a:tint val="82000"/>
                  </a:schemeClr>
                </a:solidFill>
              </a:defRPr>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17895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community.mis.temple.edu/jshaf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hyperlink" Target="https://online.visual-paradigm.com/diagrams/templates/network-diagram/office-network-diagram-example" TargetMode="Externa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openclipart.org/detail/38827/netalloy-gears-by-netalloy"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ecdsbit.blogspot.com/2016/09/phising-anyone-some-great-tips-to.html" TargetMode="Externa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ndiant.com/" TargetMode="External"/><Relationship Id="rId2" Type="http://schemas.openxmlformats.org/officeDocument/2006/relationships/hyperlink" Target="https://www.microsoft.com/en-us/security/business/siem-and-xdr/microsoft-defender-threat-intelligenc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RV_SdCfZ-0s?si=Lm1ATp1Onaj5lC1I"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nswers.microsoft.com/en-us/windows/forum/all/wacatac-false-positive-outbreak/0d92ef05-50db-4d12-92f4-fcfe8f0b966c" TargetMode="External"/><Relationship Id="rId1" Type="http://schemas.openxmlformats.org/officeDocument/2006/relationships/slideLayout" Target="../slideLayouts/slideLayout12.xml"/><Relationship Id="rId4" Type="http://schemas.openxmlformats.org/officeDocument/2006/relationships/hyperlink" Target="https://freesvg.org/spider-with-we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view-image.php?image=52893&amp;picture=handshake" TargetMode="External"/><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isjobindex.com/" TargetMode="Externa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The_Protection_of_Information_in_Computer_System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9B3-EF15-89E8-C1F0-C8B933E9CAC8}"/>
              </a:ext>
            </a:extLst>
          </p:cNvPr>
          <p:cNvSpPr>
            <a:spLocks noGrp="1"/>
          </p:cNvSpPr>
          <p:nvPr>
            <p:ph type="ctrTitle"/>
          </p:nvPr>
        </p:nvSpPr>
        <p:spPr>
          <a:xfrm>
            <a:off x="5851233" y="1403184"/>
            <a:ext cx="6034823" cy="1554505"/>
          </a:xfrm>
        </p:spPr>
        <p:txBody>
          <a:bodyPr>
            <a:normAutofit/>
          </a:bodyPr>
          <a:lstStyle/>
          <a:p>
            <a:r>
              <a:rPr lang="en-US" dirty="0" err="1">
                <a:latin typeface="Segoe UI" panose="020B0502040204020203" pitchFamily="34" charset="0"/>
                <a:ea typeface="Tahoma" panose="020B0604030504040204" pitchFamily="34" charset="0"/>
                <a:cs typeface="Segoe UI" panose="020B0502040204020203" pitchFamily="34" charset="0"/>
              </a:rPr>
              <a:t>AICyber</a:t>
            </a:r>
            <a:br>
              <a:rPr lang="en-US" dirty="0">
                <a:latin typeface="Segoe UI" panose="020B0502040204020203" pitchFamily="34" charset="0"/>
                <a:ea typeface="Tahoma" panose="020B0604030504040204" pitchFamily="34" charset="0"/>
                <a:cs typeface="Segoe UI" panose="020B0502040204020203" pitchFamily="34" charset="0"/>
              </a:rPr>
            </a:br>
            <a:r>
              <a:rPr lang="en-US" sz="3600" dirty="0">
                <a:latin typeface="Segoe UI" panose="020B0502040204020203" pitchFamily="34" charset="0"/>
                <a:ea typeface="Tahoma" panose="020B0604030504040204" pitchFamily="34" charset="0"/>
                <a:cs typeface="Segoe UI" panose="020B0502040204020203" pitchFamily="34" charset="0"/>
              </a:rPr>
              <a:t>(AI </a:t>
            </a:r>
            <a:r>
              <a:rPr lang="en-US" sz="3600" b="1" i="1" dirty="0">
                <a:latin typeface="Segoe UI" panose="020B0502040204020203" pitchFamily="34" charset="0"/>
                <a:ea typeface="Tahoma" panose="020B0604030504040204" pitchFamily="34" charset="0"/>
                <a:cs typeface="Segoe UI" panose="020B0502040204020203" pitchFamily="34" charset="0"/>
              </a:rPr>
              <a:t>for</a:t>
            </a:r>
            <a:r>
              <a:rPr lang="en-US" sz="3600" dirty="0">
                <a:latin typeface="Segoe UI" panose="020B0502040204020203" pitchFamily="34" charset="0"/>
                <a:ea typeface="Tahoma" panose="020B0604030504040204" pitchFamily="34" charset="0"/>
                <a:cs typeface="Segoe UI" panose="020B0502040204020203" pitchFamily="34" charset="0"/>
              </a:rPr>
              <a:t> Cyber-Security)</a:t>
            </a:r>
            <a:endParaRPr lang="en-US" dirty="0">
              <a:latin typeface="Segoe UI" panose="020B0502040204020203" pitchFamily="34" charset="0"/>
              <a:ea typeface="Tahoma" panose="020B060403050404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071FC15D-C8AA-1066-06DE-10EA5ACD2E81}"/>
              </a:ext>
            </a:extLst>
          </p:cNvPr>
          <p:cNvSpPr>
            <a:spLocks noGrp="1"/>
          </p:cNvSpPr>
          <p:nvPr>
            <p:ph type="subTitle" idx="1"/>
          </p:nvPr>
        </p:nvSpPr>
        <p:spPr>
          <a:xfrm>
            <a:off x="6849137" y="4304581"/>
            <a:ext cx="5036920" cy="2553420"/>
          </a:xfrm>
        </p:spPr>
        <p:txBody>
          <a:bodyPr>
            <a:normAutofit/>
          </a:bodyPr>
          <a:lstStyle/>
          <a:p>
            <a:pPr algn="r"/>
            <a:r>
              <a:rPr lang="sv-SE" sz="2000" dirty="0">
                <a:latin typeface="Segoe UI" panose="020B0502040204020203" pitchFamily="34" charset="0"/>
                <a:cs typeface="Segoe UI" panose="020B0502040204020203" pitchFamily="34" charset="0"/>
              </a:rPr>
              <a:t>Jeremy Shafer</a:t>
            </a:r>
          </a:p>
          <a:p>
            <a:pPr algn="r"/>
            <a:r>
              <a:rPr lang="sv-SE" sz="2000" dirty="0">
                <a:latin typeface="Segoe UI" panose="020B0502040204020203" pitchFamily="34" charset="0"/>
                <a:cs typeface="Segoe UI" panose="020B0502040204020203" pitchFamily="34" charset="0"/>
              </a:rPr>
              <a:t>jeremy@temple.edu</a:t>
            </a:r>
          </a:p>
          <a:p>
            <a:pPr algn="r"/>
            <a:r>
              <a:rPr lang="sv-SE" sz="2000" dirty="0">
                <a:latin typeface="Segoe UI" panose="020B0502040204020203" pitchFamily="34" charset="0"/>
                <a:cs typeface="Segoe UI" panose="020B0502040204020203" pitchFamily="34" charset="0"/>
                <a:hlinkClick r:id="rId2"/>
              </a:rPr>
              <a:t>https://community.mis.temple.edu/jshafer</a:t>
            </a:r>
            <a:r>
              <a:rPr lang="sv-SE" sz="2000" dirty="0">
                <a:latin typeface="Segoe UI" panose="020B0502040204020203" pitchFamily="34" charset="0"/>
                <a:cs typeface="Segoe UI" panose="020B0502040204020203" pitchFamily="34" charset="0"/>
              </a:rPr>
              <a:t> </a:t>
            </a:r>
          </a:p>
          <a:p>
            <a:pPr algn="r"/>
            <a:endParaRPr lang="sv-SE" sz="2000" dirty="0">
              <a:latin typeface="Segoe UI" panose="020B0502040204020203" pitchFamily="34" charset="0"/>
              <a:cs typeface="Segoe UI" panose="020B0502040204020203" pitchFamily="34" charset="0"/>
            </a:endParaRPr>
          </a:p>
          <a:p>
            <a:br>
              <a:rPr lang="sv-SE" sz="2000" dirty="0">
                <a:latin typeface="Segoe UI" panose="020B0502040204020203" pitchFamily="34" charset="0"/>
                <a:cs typeface="Segoe UI" panose="020B0502040204020203" pitchFamily="34" charset="0"/>
              </a:rPr>
            </a:br>
            <a:r>
              <a:rPr lang="sv-SE" sz="1600" i="1" dirty="0">
                <a:latin typeface="Segoe UI" panose="020B0502040204020203" pitchFamily="34" charset="0"/>
                <a:cs typeface="Segoe UI" panose="020B0502040204020203" pitchFamily="34" charset="0"/>
              </a:rPr>
              <a:t> </a:t>
            </a:r>
            <a:endParaRPr lang="sv-SE" sz="2000" i="1"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A8F0792-367D-9A34-82A1-183B7ADA0726}"/>
              </a:ext>
            </a:extLst>
          </p:cNvPr>
          <p:cNvSpPr/>
          <p:nvPr/>
        </p:nvSpPr>
        <p:spPr>
          <a:xfrm>
            <a:off x="0" y="0"/>
            <a:ext cx="12192000" cy="9144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4000" dirty="0">
                <a:latin typeface="+mj-lt"/>
                <a:ea typeface="Tahoma" panose="020B0604030504040204" pitchFamily="34" charset="0"/>
                <a:cs typeface="Segoe UI" panose="020B0502040204020203" pitchFamily="34" charset="0"/>
              </a:rPr>
              <a:t>   MIS3536: Info Sys Innovation with AI</a:t>
            </a:r>
          </a:p>
        </p:txBody>
      </p:sp>
      <p:sp>
        <p:nvSpPr>
          <p:cNvPr id="7" name="TextBox 6">
            <a:extLst>
              <a:ext uri="{FF2B5EF4-FFF2-40B4-BE49-F238E27FC236}">
                <a16:creationId xmlns:a16="http://schemas.microsoft.com/office/drawing/2014/main" id="{962BF4CA-20AD-7B77-3525-D45E1C263E05}"/>
              </a:ext>
            </a:extLst>
          </p:cNvPr>
          <p:cNvSpPr txBox="1"/>
          <p:nvPr/>
        </p:nvSpPr>
        <p:spPr>
          <a:xfrm>
            <a:off x="305943" y="6131434"/>
            <a:ext cx="5805577" cy="230832"/>
          </a:xfrm>
          <a:prstGeom prst="rect">
            <a:avLst/>
          </a:prstGeom>
          <a:noFill/>
        </p:spPr>
        <p:txBody>
          <a:bodyPr wrap="square" rtlCol="0">
            <a:spAutoFit/>
          </a:bodyPr>
          <a:lstStyle/>
          <a:p>
            <a:pPr algn="ctr"/>
            <a:r>
              <a:rPr lang="en-US" sz="900" dirty="0"/>
              <a:t>Unless otherwise indicated, all decorative images are by Unknown Author and licensed under </a:t>
            </a:r>
            <a:r>
              <a:rPr lang="en-US" sz="900" dirty="0">
                <a:hlinkClick r:id="rId3" tooltip="https://creativecommons.org/licenses/by-nc/3.0/"/>
              </a:rPr>
              <a:t>CC BY-NC</a:t>
            </a:r>
            <a:endParaRPr lang="en-US" sz="900" dirty="0"/>
          </a:p>
        </p:txBody>
      </p:sp>
      <p:pic>
        <p:nvPicPr>
          <p:cNvPr id="6" name="Picture 5" descr="A blue light bulb with a brain inside">
            <a:extLst>
              <a:ext uri="{FF2B5EF4-FFF2-40B4-BE49-F238E27FC236}">
                <a16:creationId xmlns:a16="http://schemas.microsoft.com/office/drawing/2014/main" id="{A36D6498-511E-A47E-A31E-A870F7805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27" y="1403184"/>
            <a:ext cx="5285007" cy="4688174"/>
          </a:xfrm>
          <a:prstGeom prst="rect">
            <a:avLst/>
          </a:prstGeom>
        </p:spPr>
      </p:pic>
    </p:spTree>
    <p:extLst>
      <p:ext uri="{BB962C8B-B14F-4D97-AF65-F5344CB8AC3E}">
        <p14:creationId xmlns:p14="http://schemas.microsoft.com/office/powerpoint/2010/main" val="179386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E6EF-CDA8-6EA8-6EF3-940C2F9AB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BEFA4-5688-FAF0-B55F-443FE4402F7B}"/>
              </a:ext>
            </a:extLst>
          </p:cNvPr>
          <p:cNvSpPr>
            <a:spLocks noGrp="1"/>
          </p:cNvSpPr>
          <p:nvPr>
            <p:ph type="title"/>
          </p:nvPr>
        </p:nvSpPr>
        <p:spPr>
          <a:xfrm>
            <a:off x="838200" y="365125"/>
            <a:ext cx="10515600" cy="761711"/>
          </a:xfrm>
        </p:spPr>
        <p:txBody>
          <a:bodyPr/>
          <a:lstStyle/>
          <a:p>
            <a:r>
              <a:rPr lang="en-US" dirty="0"/>
              <a:t>Core cyber-security principles </a:t>
            </a:r>
            <a:r>
              <a:rPr lang="en-US" sz="2000" dirty="0"/>
              <a:t>(2 of 2)</a:t>
            </a:r>
            <a:r>
              <a:rPr lang="en-US" dirty="0"/>
              <a:t> </a:t>
            </a:r>
          </a:p>
        </p:txBody>
      </p:sp>
      <p:sp>
        <p:nvSpPr>
          <p:cNvPr id="5" name="Text Placeholder 4">
            <a:extLst>
              <a:ext uri="{FF2B5EF4-FFF2-40B4-BE49-F238E27FC236}">
                <a16:creationId xmlns:a16="http://schemas.microsoft.com/office/drawing/2014/main" id="{021A0A5A-C851-8445-98D1-FA6D6EEB2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66C0B3-6201-2C45-2BFB-3313BCA17D16}"/>
              </a:ext>
            </a:extLst>
          </p:cNvPr>
          <p:cNvSpPr>
            <a:spLocks noGrp="1"/>
          </p:cNvSpPr>
          <p:nvPr>
            <p:ph type="sldNum" sz="quarter" idx="12"/>
          </p:nvPr>
        </p:nvSpPr>
        <p:spPr/>
        <p:txBody>
          <a:bodyPr/>
          <a:lstStyle/>
          <a:p>
            <a:fld id="{B577980B-5DC2-400E-96EB-36509C046925}" type="slidenum">
              <a:rPr lang="en-US" smtClean="0"/>
              <a:t>10</a:t>
            </a:fld>
            <a:endParaRPr lang="en-US" dirty="0"/>
          </a:p>
        </p:txBody>
      </p:sp>
      <p:graphicFrame>
        <p:nvGraphicFramePr>
          <p:cNvPr id="3" name="Table 2">
            <a:extLst>
              <a:ext uri="{FF2B5EF4-FFF2-40B4-BE49-F238E27FC236}">
                <a16:creationId xmlns:a16="http://schemas.microsoft.com/office/drawing/2014/main" id="{6615C78F-2D1C-8B96-4098-8312C46030D9}"/>
              </a:ext>
            </a:extLst>
          </p:cNvPr>
          <p:cNvGraphicFramePr>
            <a:graphicFrameLocks noGrp="1"/>
          </p:cNvGraphicFramePr>
          <p:nvPr>
            <p:extLst>
              <p:ext uri="{D42A27DB-BD31-4B8C-83A1-F6EECF244321}">
                <p14:modId xmlns:p14="http://schemas.microsoft.com/office/powerpoint/2010/main" val="1375495923"/>
              </p:ext>
            </p:extLst>
          </p:nvPr>
        </p:nvGraphicFramePr>
        <p:xfrm>
          <a:off x="658091" y="1126836"/>
          <a:ext cx="10370576" cy="5347786"/>
        </p:xfrm>
        <a:graphic>
          <a:graphicData uri="http://schemas.openxmlformats.org/drawingml/2006/table">
            <a:tbl>
              <a:tblPr firstRow="1" firstCol="1" bandRow="1">
                <a:tableStyleId>{5C22544A-7EE6-4342-B048-85BDC9FD1C3A}</a:tableStyleId>
              </a:tblPr>
              <a:tblGrid>
                <a:gridCol w="573106">
                  <a:extLst>
                    <a:ext uri="{9D8B030D-6E8A-4147-A177-3AD203B41FA5}">
                      <a16:colId xmlns:a16="http://schemas.microsoft.com/office/drawing/2014/main" val="25678515"/>
                    </a:ext>
                  </a:extLst>
                </a:gridCol>
                <a:gridCol w="2520708">
                  <a:extLst>
                    <a:ext uri="{9D8B030D-6E8A-4147-A177-3AD203B41FA5}">
                      <a16:colId xmlns:a16="http://schemas.microsoft.com/office/drawing/2014/main" val="2149105292"/>
                    </a:ext>
                  </a:extLst>
                </a:gridCol>
                <a:gridCol w="7276762">
                  <a:extLst>
                    <a:ext uri="{9D8B030D-6E8A-4147-A177-3AD203B41FA5}">
                      <a16:colId xmlns:a16="http://schemas.microsoft.com/office/drawing/2014/main" val="172993941"/>
                    </a:ext>
                  </a:extLst>
                </a:gridCol>
              </a:tblGrid>
              <a:tr h="356130">
                <a:tc>
                  <a:txBody>
                    <a:bodyPr/>
                    <a:lstStyle/>
                    <a:p>
                      <a:pPr marL="0" marR="0" algn="ctr">
                        <a:lnSpc>
                          <a:spcPct val="115000"/>
                        </a:lnSpc>
                        <a:spcAft>
                          <a:spcPts val="800"/>
                        </a:spcAft>
                        <a:buNone/>
                      </a:pPr>
                      <a:r>
                        <a:rPr lang="en-US" sz="20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Principle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Description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2366597"/>
                  </a:ext>
                </a:extLst>
              </a:tr>
              <a:tr h="730770">
                <a:tc>
                  <a:txBody>
                    <a:bodyPr/>
                    <a:lstStyle/>
                    <a:p>
                      <a:pPr marL="0" marR="0" algn="ctr">
                        <a:lnSpc>
                          <a:spcPct val="115000"/>
                        </a:lnSpc>
                        <a:spcAft>
                          <a:spcPts val="800"/>
                        </a:spcAft>
                        <a:buNone/>
                      </a:pPr>
                      <a:r>
                        <a:rPr lang="en-US" sz="2000" kern="0">
                          <a:effectLst/>
                        </a:rPr>
                        <a:t>7</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by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should be integrated into systems from the start - not added later.</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62636"/>
                  </a:ext>
                </a:extLst>
              </a:tr>
              <a:tr h="730770">
                <a:tc>
                  <a:txBody>
                    <a:bodyPr/>
                    <a:lstStyle/>
                    <a:p>
                      <a:pPr marL="0" marR="0" algn="ctr">
                        <a:lnSpc>
                          <a:spcPct val="115000"/>
                        </a:lnSpc>
                        <a:spcAft>
                          <a:spcPts val="800"/>
                        </a:spcAft>
                        <a:buNone/>
                      </a:pPr>
                      <a:r>
                        <a:rPr lang="en-US" sz="2000" kern="0">
                          <a:effectLst/>
                        </a:rPr>
                        <a:t>8</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Complete Mediation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Every access attempt must be checked against access control policies - no caching or assumptions. ( Now called a “Zero Trust Architecture”)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2755996"/>
                  </a:ext>
                </a:extLst>
              </a:tr>
              <a:tr h="730770">
                <a:tc>
                  <a:txBody>
                    <a:bodyPr/>
                    <a:lstStyle/>
                    <a:p>
                      <a:pPr marL="0" marR="0" algn="ctr">
                        <a:lnSpc>
                          <a:spcPct val="115000"/>
                        </a:lnSpc>
                        <a:spcAft>
                          <a:spcPts val="800"/>
                        </a:spcAft>
                        <a:buNone/>
                      </a:pPr>
                      <a:r>
                        <a:rPr lang="en-US" sz="2000" kern="0">
                          <a:effectLst/>
                        </a:rPr>
                        <a:t>9</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Open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The security of a system should not depend on secrecy of its design, only on the secrecy of keys or credentials (Kerckhoffs's Principle).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523933"/>
                  </a:ext>
                </a:extLst>
              </a:tr>
              <a:tr h="730770">
                <a:tc>
                  <a:txBody>
                    <a:bodyPr/>
                    <a:lstStyle/>
                    <a:p>
                      <a:pPr marL="0" marR="0" algn="ctr">
                        <a:lnSpc>
                          <a:spcPct val="115000"/>
                        </a:lnSpc>
                        <a:spcAft>
                          <a:spcPts val="800"/>
                        </a:spcAft>
                        <a:buNone/>
                      </a:pPr>
                      <a:r>
                        <a:rPr lang="en-US" sz="2000" kern="0">
                          <a:effectLst/>
                        </a:rPr>
                        <a:t>10</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Economy of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mechanisms should be as simple as possible to reduce the chance of errors.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6675"/>
                  </a:ext>
                </a:extLst>
              </a:tr>
              <a:tr h="730770">
                <a:tc>
                  <a:txBody>
                    <a:bodyPr/>
                    <a:lstStyle/>
                    <a:p>
                      <a:pPr marL="0" marR="0" algn="ctr">
                        <a:lnSpc>
                          <a:spcPct val="115000"/>
                        </a:lnSpc>
                        <a:spcAft>
                          <a:spcPts val="800"/>
                        </a:spcAft>
                        <a:buNone/>
                      </a:pPr>
                      <a:r>
                        <a:rPr lang="en-US" sz="2000" kern="0">
                          <a:effectLst/>
                        </a:rPr>
                        <a:t>11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Least Common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Minimize shared resources to reduce the risk of unintended interactions.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861488"/>
                  </a:ext>
                </a:extLst>
              </a:tr>
              <a:tr h="730770">
                <a:tc>
                  <a:txBody>
                    <a:bodyPr/>
                    <a:lstStyle/>
                    <a:p>
                      <a:pPr marL="0" marR="0" algn="ctr">
                        <a:lnSpc>
                          <a:spcPct val="115000"/>
                        </a:lnSpc>
                        <a:spcAft>
                          <a:spcPts val="800"/>
                        </a:spcAft>
                        <a:buNone/>
                      </a:pPr>
                      <a:r>
                        <a:rPr lang="en-US" sz="2000" kern="0">
                          <a:effectLst/>
                        </a:rPr>
                        <a:t>12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Psychological Acceptability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controls should not make systems unusable; they must align with user behavior to be effective.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96671"/>
                  </a:ext>
                </a:extLst>
              </a:tr>
            </a:tbl>
          </a:graphicData>
        </a:graphic>
      </p:graphicFrame>
    </p:spTree>
    <p:extLst>
      <p:ext uri="{BB962C8B-B14F-4D97-AF65-F5344CB8AC3E}">
        <p14:creationId xmlns:p14="http://schemas.microsoft.com/office/powerpoint/2010/main" val="52640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9CED-12D1-A89B-C153-3784F598B3DB}"/>
              </a:ext>
            </a:extLst>
          </p:cNvPr>
          <p:cNvSpPr>
            <a:spLocks noGrp="1"/>
          </p:cNvSpPr>
          <p:nvPr>
            <p:ph type="title"/>
          </p:nvPr>
        </p:nvSpPr>
        <p:spPr/>
        <p:txBody>
          <a:bodyPr/>
          <a:lstStyle/>
          <a:p>
            <a:r>
              <a:rPr lang="en-US" dirty="0"/>
              <a:t>A simple example</a:t>
            </a:r>
          </a:p>
        </p:txBody>
      </p:sp>
      <p:sp>
        <p:nvSpPr>
          <p:cNvPr id="54" name="Text Placeholder 53">
            <a:extLst>
              <a:ext uri="{FF2B5EF4-FFF2-40B4-BE49-F238E27FC236}">
                <a16:creationId xmlns:a16="http://schemas.microsoft.com/office/drawing/2014/main" id="{98378B28-C3CD-EF31-6A63-47A1E7905B78}"/>
              </a:ext>
            </a:extLst>
          </p:cNvPr>
          <p:cNvSpPr>
            <a:spLocks noGrp="1"/>
          </p:cNvSpPr>
          <p:nvPr>
            <p:ph type="body" idx="1"/>
          </p:nvPr>
        </p:nvSpPr>
        <p:spPr/>
        <p:txBody>
          <a:bodyPr/>
          <a:lstStyle/>
          <a:p>
            <a:endParaRPr lang="en-US"/>
          </a:p>
        </p:txBody>
      </p:sp>
      <p:sp>
        <p:nvSpPr>
          <p:cNvPr id="41" name="Slide Number Placeholder 40">
            <a:extLst>
              <a:ext uri="{FF2B5EF4-FFF2-40B4-BE49-F238E27FC236}">
                <a16:creationId xmlns:a16="http://schemas.microsoft.com/office/drawing/2014/main" id="{F334DF59-ACD0-A235-CFCC-F4DAB5604845}"/>
              </a:ext>
            </a:extLst>
          </p:cNvPr>
          <p:cNvSpPr>
            <a:spLocks noGrp="1"/>
          </p:cNvSpPr>
          <p:nvPr>
            <p:ph type="sldNum" sz="quarter" idx="12"/>
          </p:nvPr>
        </p:nvSpPr>
        <p:spPr/>
        <p:txBody>
          <a:bodyPr/>
          <a:lstStyle/>
          <a:p>
            <a:fld id="{B577980B-5DC2-400E-96EB-36509C046925}" type="slidenum">
              <a:rPr lang="en-US" smtClean="0"/>
              <a:t>11</a:t>
            </a:fld>
            <a:endParaRPr lang="en-US"/>
          </a:p>
        </p:txBody>
      </p:sp>
      <p:pic>
        <p:nvPicPr>
          <p:cNvPr id="5" name="Graphic 4" descr="Internet outline">
            <a:extLst>
              <a:ext uri="{FF2B5EF4-FFF2-40B4-BE49-F238E27FC236}">
                <a16:creationId xmlns:a16="http://schemas.microsoft.com/office/drawing/2014/main" id="{7A0B82B0-B243-87BF-4F22-85FD1FB57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076" y="2017822"/>
            <a:ext cx="914400" cy="914400"/>
          </a:xfrm>
          <a:prstGeom prst="rect">
            <a:avLst/>
          </a:prstGeom>
        </p:spPr>
      </p:pic>
      <p:sp>
        <p:nvSpPr>
          <p:cNvPr id="6" name="Cloud 5">
            <a:extLst>
              <a:ext uri="{FF2B5EF4-FFF2-40B4-BE49-F238E27FC236}">
                <a16:creationId xmlns:a16="http://schemas.microsoft.com/office/drawing/2014/main" id="{3A4C58ED-570F-56A6-E757-F3FBFA7C7C0D}"/>
              </a:ext>
            </a:extLst>
          </p:cNvPr>
          <p:cNvSpPr/>
          <p:nvPr/>
        </p:nvSpPr>
        <p:spPr>
          <a:xfrm>
            <a:off x="987972" y="1690688"/>
            <a:ext cx="9885437" cy="454194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AB4412-92B3-5AF0-FC55-126D86F690FC}"/>
              </a:ext>
            </a:extLst>
          </p:cNvPr>
          <p:cNvSpPr/>
          <p:nvPr/>
        </p:nvSpPr>
        <p:spPr>
          <a:xfrm>
            <a:off x="4119716" y="1690688"/>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FD18C8AF-1189-79D4-1D95-DFB438681748}"/>
              </a:ext>
            </a:extLst>
          </p:cNvPr>
          <p:cNvSpPr/>
          <p:nvPr/>
        </p:nvSpPr>
        <p:spPr>
          <a:xfrm>
            <a:off x="8056545" y="1690687"/>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erver outline">
            <a:extLst>
              <a:ext uri="{FF2B5EF4-FFF2-40B4-BE49-F238E27FC236}">
                <a16:creationId xmlns:a16="http://schemas.microsoft.com/office/drawing/2014/main" id="{4C571192-3FF9-6693-33E0-559647066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76030" y="2506765"/>
            <a:ext cx="914400" cy="914400"/>
          </a:xfrm>
          <a:prstGeom prst="rect">
            <a:avLst/>
          </a:prstGeom>
        </p:spPr>
      </p:pic>
      <p:pic>
        <p:nvPicPr>
          <p:cNvPr id="29" name="Graphic 28" descr="Server outline">
            <a:extLst>
              <a:ext uri="{FF2B5EF4-FFF2-40B4-BE49-F238E27FC236}">
                <a16:creationId xmlns:a16="http://schemas.microsoft.com/office/drawing/2014/main" id="{79022229-F775-B20B-37AE-282AE4BEE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0339" y="2101851"/>
            <a:ext cx="914400" cy="914400"/>
          </a:xfrm>
          <a:prstGeom prst="rect">
            <a:avLst/>
          </a:prstGeom>
        </p:spPr>
      </p:pic>
      <p:pic>
        <p:nvPicPr>
          <p:cNvPr id="30" name="Graphic 29" descr="Internet outline">
            <a:extLst>
              <a:ext uri="{FF2B5EF4-FFF2-40B4-BE49-F238E27FC236}">
                <a16:creationId xmlns:a16="http://schemas.microsoft.com/office/drawing/2014/main" id="{77C2CB9C-8784-3288-3ECE-3132AA438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77" y="3194936"/>
            <a:ext cx="662430" cy="662430"/>
          </a:xfrm>
          <a:prstGeom prst="rect">
            <a:avLst/>
          </a:prstGeom>
        </p:spPr>
      </p:pic>
      <p:pic>
        <p:nvPicPr>
          <p:cNvPr id="31" name="Graphic 30" descr="Internet outline">
            <a:extLst>
              <a:ext uri="{FF2B5EF4-FFF2-40B4-BE49-F238E27FC236}">
                <a16:creationId xmlns:a16="http://schemas.microsoft.com/office/drawing/2014/main" id="{AF022FAB-3294-2A9F-EC85-0581565DC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8575" y="3989607"/>
            <a:ext cx="662430" cy="662430"/>
          </a:xfrm>
          <a:prstGeom prst="rect">
            <a:avLst/>
          </a:prstGeom>
        </p:spPr>
      </p:pic>
      <p:pic>
        <p:nvPicPr>
          <p:cNvPr id="32" name="Graphic 31" descr="Internet outline">
            <a:extLst>
              <a:ext uri="{FF2B5EF4-FFF2-40B4-BE49-F238E27FC236}">
                <a16:creationId xmlns:a16="http://schemas.microsoft.com/office/drawing/2014/main" id="{EB4AD83B-33BA-22BC-F48B-A897F5BDA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705" y="3630446"/>
            <a:ext cx="662430" cy="662430"/>
          </a:xfrm>
          <a:prstGeom prst="rect">
            <a:avLst/>
          </a:prstGeom>
        </p:spPr>
      </p:pic>
      <p:pic>
        <p:nvPicPr>
          <p:cNvPr id="33" name="Graphic 32" descr="Internet outline">
            <a:extLst>
              <a:ext uri="{FF2B5EF4-FFF2-40B4-BE49-F238E27FC236}">
                <a16:creationId xmlns:a16="http://schemas.microsoft.com/office/drawing/2014/main" id="{94204CD5-3198-CCD8-DA82-0C3958D8C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9475" y="4652037"/>
            <a:ext cx="662430" cy="662430"/>
          </a:xfrm>
          <a:prstGeom prst="rect">
            <a:avLst/>
          </a:prstGeom>
        </p:spPr>
      </p:pic>
      <p:sp>
        <p:nvSpPr>
          <p:cNvPr id="34" name="TextBox 33">
            <a:extLst>
              <a:ext uri="{FF2B5EF4-FFF2-40B4-BE49-F238E27FC236}">
                <a16:creationId xmlns:a16="http://schemas.microsoft.com/office/drawing/2014/main" id="{DC4E9576-720E-B7EC-3355-C4F28D6F8C28}"/>
              </a:ext>
            </a:extLst>
          </p:cNvPr>
          <p:cNvSpPr txBox="1"/>
          <p:nvPr/>
        </p:nvSpPr>
        <p:spPr>
          <a:xfrm>
            <a:off x="5183631" y="5442335"/>
            <a:ext cx="1999597" cy="369332"/>
          </a:xfrm>
          <a:prstGeom prst="rect">
            <a:avLst/>
          </a:prstGeom>
          <a:noFill/>
        </p:spPr>
        <p:txBody>
          <a:bodyPr wrap="square" rtlCol="0">
            <a:spAutoFit/>
          </a:bodyPr>
          <a:lstStyle/>
          <a:p>
            <a:pPr algn="ctr"/>
            <a:r>
              <a:rPr lang="en-US" dirty="0"/>
              <a:t>The DMZ</a:t>
            </a:r>
          </a:p>
        </p:txBody>
      </p:sp>
      <p:sp>
        <p:nvSpPr>
          <p:cNvPr id="35" name="TextBox 34">
            <a:extLst>
              <a:ext uri="{FF2B5EF4-FFF2-40B4-BE49-F238E27FC236}">
                <a16:creationId xmlns:a16="http://schemas.microsoft.com/office/drawing/2014/main" id="{0B9B1F6C-514A-7EA0-5E61-80D5D0C433CE}"/>
              </a:ext>
            </a:extLst>
          </p:cNvPr>
          <p:cNvSpPr txBox="1"/>
          <p:nvPr/>
        </p:nvSpPr>
        <p:spPr>
          <a:xfrm rot="16200000">
            <a:off x="2386973" y="3922501"/>
            <a:ext cx="3968795" cy="523220"/>
          </a:xfrm>
          <a:prstGeom prst="rect">
            <a:avLst/>
          </a:prstGeom>
          <a:noFill/>
        </p:spPr>
        <p:txBody>
          <a:bodyPr wrap="square" rtlCol="0">
            <a:spAutoFit/>
          </a:bodyPr>
          <a:lstStyle/>
          <a:p>
            <a:pPr algn="ctr"/>
            <a:r>
              <a:rPr lang="en-US" sz="2800" dirty="0"/>
              <a:t>Firewall Device #1               </a:t>
            </a:r>
          </a:p>
        </p:txBody>
      </p:sp>
      <p:sp>
        <p:nvSpPr>
          <p:cNvPr id="38" name="TextBox 37">
            <a:extLst>
              <a:ext uri="{FF2B5EF4-FFF2-40B4-BE49-F238E27FC236}">
                <a16:creationId xmlns:a16="http://schemas.microsoft.com/office/drawing/2014/main" id="{27D539FD-3BD5-BC0B-1333-77EAAE7A4FA3}"/>
              </a:ext>
            </a:extLst>
          </p:cNvPr>
          <p:cNvSpPr txBox="1"/>
          <p:nvPr/>
        </p:nvSpPr>
        <p:spPr>
          <a:xfrm rot="16200000">
            <a:off x="6298874" y="3610590"/>
            <a:ext cx="4058661" cy="523220"/>
          </a:xfrm>
          <a:prstGeom prst="rect">
            <a:avLst/>
          </a:prstGeom>
          <a:noFill/>
        </p:spPr>
        <p:txBody>
          <a:bodyPr wrap="square" rtlCol="0">
            <a:spAutoFit/>
          </a:bodyPr>
          <a:lstStyle/>
          <a:p>
            <a:pPr algn="ctr"/>
            <a:r>
              <a:rPr lang="en-US" sz="2800" dirty="0"/>
              <a:t>Firewall Device #2</a:t>
            </a:r>
          </a:p>
        </p:txBody>
      </p:sp>
      <p:cxnSp>
        <p:nvCxnSpPr>
          <p:cNvPr id="40" name="Straight Arrow Connector 39">
            <a:extLst>
              <a:ext uri="{FF2B5EF4-FFF2-40B4-BE49-F238E27FC236}">
                <a16:creationId xmlns:a16="http://schemas.microsoft.com/office/drawing/2014/main" id="{B298A3B2-0B6C-F781-B185-8553D2CCC823}"/>
              </a:ext>
            </a:extLst>
          </p:cNvPr>
          <p:cNvCxnSpPr>
            <a:cxnSpLocks/>
            <a:endCxn id="45" idx="2"/>
          </p:cNvCxnSpPr>
          <p:nvPr/>
        </p:nvCxnSpPr>
        <p:spPr>
          <a:xfrm>
            <a:off x="1699591" y="2506765"/>
            <a:ext cx="4274620" cy="177746"/>
          </a:xfrm>
          <a:prstGeom prst="straightConnector1">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50BDF6AF-CFFC-7403-4C34-9F496BC89EBF}"/>
              </a:ext>
            </a:extLst>
          </p:cNvPr>
          <p:cNvSpPr txBox="1"/>
          <p:nvPr/>
        </p:nvSpPr>
        <p:spPr>
          <a:xfrm>
            <a:off x="6065457" y="2929547"/>
            <a:ext cx="1692255" cy="369332"/>
          </a:xfrm>
          <a:prstGeom prst="rect">
            <a:avLst/>
          </a:prstGeom>
          <a:noFill/>
        </p:spPr>
        <p:txBody>
          <a:bodyPr wrap="square" rtlCol="0">
            <a:spAutoFit/>
          </a:bodyPr>
          <a:lstStyle/>
          <a:p>
            <a:pPr algn="ctr"/>
            <a:r>
              <a:rPr lang="en-US" dirty="0"/>
              <a:t>“My” Server</a:t>
            </a:r>
          </a:p>
        </p:txBody>
      </p:sp>
      <p:sp>
        <p:nvSpPr>
          <p:cNvPr id="43" name="TextBox 42">
            <a:extLst>
              <a:ext uri="{FF2B5EF4-FFF2-40B4-BE49-F238E27FC236}">
                <a16:creationId xmlns:a16="http://schemas.microsoft.com/office/drawing/2014/main" id="{121F1258-16DE-7890-5BB4-2D287CE6D944}"/>
              </a:ext>
            </a:extLst>
          </p:cNvPr>
          <p:cNvSpPr txBox="1"/>
          <p:nvPr/>
        </p:nvSpPr>
        <p:spPr>
          <a:xfrm>
            <a:off x="8687102" y="3324812"/>
            <a:ext cx="1692255" cy="646331"/>
          </a:xfrm>
          <a:prstGeom prst="rect">
            <a:avLst/>
          </a:prstGeom>
          <a:noFill/>
        </p:spPr>
        <p:txBody>
          <a:bodyPr wrap="square" rtlCol="0">
            <a:spAutoFit/>
          </a:bodyPr>
          <a:lstStyle/>
          <a:p>
            <a:pPr algn="ctr"/>
            <a:r>
              <a:rPr lang="en-US" dirty="0"/>
              <a:t>Temple</a:t>
            </a:r>
            <a:br>
              <a:rPr lang="en-US" dirty="0"/>
            </a:br>
            <a:r>
              <a:rPr lang="en-US" dirty="0"/>
              <a:t>Banner System</a:t>
            </a:r>
          </a:p>
        </p:txBody>
      </p:sp>
      <p:sp>
        <p:nvSpPr>
          <p:cNvPr id="45" name="Circle: Hollow 44">
            <a:extLst>
              <a:ext uri="{FF2B5EF4-FFF2-40B4-BE49-F238E27FC236}">
                <a16:creationId xmlns:a16="http://schemas.microsoft.com/office/drawing/2014/main" id="{97EC345A-0714-45ED-CD44-0E69EED7DCA7}"/>
              </a:ext>
            </a:extLst>
          </p:cNvPr>
          <p:cNvSpPr/>
          <p:nvPr/>
        </p:nvSpPr>
        <p:spPr>
          <a:xfrm>
            <a:off x="5974211" y="1842871"/>
            <a:ext cx="1999597" cy="1683280"/>
          </a:xfrm>
          <a:prstGeom prst="donut">
            <a:avLst>
              <a:gd name="adj" fmla="val 8443"/>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C7497F3A-02F9-E1D5-936C-2BE5B001B0FD}"/>
              </a:ext>
            </a:extLst>
          </p:cNvPr>
          <p:cNvSpPr txBox="1"/>
          <p:nvPr/>
        </p:nvSpPr>
        <p:spPr>
          <a:xfrm>
            <a:off x="6738729" y="695739"/>
            <a:ext cx="3737113" cy="646331"/>
          </a:xfrm>
          <a:prstGeom prst="rect">
            <a:avLst/>
          </a:prstGeom>
          <a:noFill/>
        </p:spPr>
        <p:txBody>
          <a:bodyPr wrap="square" rtlCol="0">
            <a:spAutoFit/>
          </a:bodyPr>
          <a:lstStyle/>
          <a:p>
            <a:pPr algn="ctr"/>
            <a:r>
              <a:rPr lang="en-US" dirty="0"/>
              <a:t>Rule Based Firewall Software Adapts to threats</a:t>
            </a:r>
          </a:p>
        </p:txBody>
      </p:sp>
      <p:cxnSp>
        <p:nvCxnSpPr>
          <p:cNvPr id="49" name="Straight Arrow Connector 48">
            <a:extLst>
              <a:ext uri="{FF2B5EF4-FFF2-40B4-BE49-F238E27FC236}">
                <a16:creationId xmlns:a16="http://schemas.microsoft.com/office/drawing/2014/main" id="{4ED10CF6-FA33-A812-3FDE-3128BA0FA43D}"/>
              </a:ext>
            </a:extLst>
          </p:cNvPr>
          <p:cNvCxnSpPr>
            <a:cxnSpLocks/>
          </p:cNvCxnSpPr>
          <p:nvPr/>
        </p:nvCxnSpPr>
        <p:spPr>
          <a:xfrm flipH="1">
            <a:off x="7502014" y="1342070"/>
            <a:ext cx="535000" cy="591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CEAF63B-F05F-07B3-C465-C7FCFE7BA33A}"/>
              </a:ext>
            </a:extLst>
          </p:cNvPr>
          <p:cNvSpPr txBox="1"/>
          <p:nvPr/>
        </p:nvSpPr>
        <p:spPr>
          <a:xfrm>
            <a:off x="352060" y="6189943"/>
            <a:ext cx="5713397" cy="369332"/>
          </a:xfrm>
          <a:prstGeom prst="rect">
            <a:avLst/>
          </a:prstGeom>
          <a:noFill/>
        </p:spPr>
        <p:txBody>
          <a:bodyPr wrap="square" rtlCol="0">
            <a:spAutoFit/>
          </a:bodyPr>
          <a:lstStyle/>
          <a:p>
            <a:pPr algn="ctr"/>
            <a:r>
              <a:rPr lang="en-US" dirty="0"/>
              <a:t>No AI here… but where could AI help?</a:t>
            </a:r>
          </a:p>
        </p:txBody>
      </p:sp>
    </p:spTree>
    <p:extLst>
      <p:ext uri="{BB962C8B-B14F-4D97-AF65-F5344CB8AC3E}">
        <p14:creationId xmlns:p14="http://schemas.microsoft.com/office/powerpoint/2010/main" val="42288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F43A-6737-185F-D442-E792270B02FA}"/>
              </a:ext>
            </a:extLst>
          </p:cNvPr>
          <p:cNvSpPr>
            <a:spLocks noGrp="1"/>
          </p:cNvSpPr>
          <p:nvPr>
            <p:ph type="title"/>
          </p:nvPr>
        </p:nvSpPr>
        <p:spPr>
          <a:xfrm rot="16200000">
            <a:off x="-2016494" y="3084816"/>
            <a:ext cx="5303549" cy="224810"/>
          </a:xfrm>
        </p:spPr>
        <p:txBody>
          <a:bodyPr>
            <a:normAutofit fontScale="90000"/>
          </a:bodyPr>
          <a:lstStyle/>
          <a:p>
            <a:r>
              <a:rPr lang="en-US" dirty="0"/>
              <a:t>Another example …</a:t>
            </a:r>
          </a:p>
        </p:txBody>
      </p:sp>
      <p:sp>
        <p:nvSpPr>
          <p:cNvPr id="11" name="Slide Number Placeholder 10">
            <a:extLst>
              <a:ext uri="{FF2B5EF4-FFF2-40B4-BE49-F238E27FC236}">
                <a16:creationId xmlns:a16="http://schemas.microsoft.com/office/drawing/2014/main" id="{C526D1EA-31EF-307A-D556-3E5B4751F63F}"/>
              </a:ext>
            </a:extLst>
          </p:cNvPr>
          <p:cNvSpPr>
            <a:spLocks noGrp="1"/>
          </p:cNvSpPr>
          <p:nvPr>
            <p:ph type="sldNum" sz="quarter" idx="12"/>
          </p:nvPr>
        </p:nvSpPr>
        <p:spPr/>
        <p:txBody>
          <a:bodyPr/>
          <a:lstStyle/>
          <a:p>
            <a:fld id="{B577980B-5DC2-400E-96EB-36509C046925}" type="slidenum">
              <a:rPr lang="en-US" smtClean="0"/>
              <a:t>12</a:t>
            </a:fld>
            <a:endParaRPr lang="en-US"/>
          </a:p>
        </p:txBody>
      </p:sp>
      <p:sp>
        <p:nvSpPr>
          <p:cNvPr id="5" name="TextBox 4">
            <a:extLst>
              <a:ext uri="{FF2B5EF4-FFF2-40B4-BE49-F238E27FC236}">
                <a16:creationId xmlns:a16="http://schemas.microsoft.com/office/drawing/2014/main" id="{02776975-E8AB-663C-9053-C7EC8F775DA9}"/>
              </a:ext>
            </a:extLst>
          </p:cNvPr>
          <p:cNvSpPr txBox="1"/>
          <p:nvPr/>
        </p:nvSpPr>
        <p:spPr>
          <a:xfrm>
            <a:off x="444774" y="6237309"/>
            <a:ext cx="11084615" cy="369332"/>
          </a:xfrm>
          <a:prstGeom prst="rect">
            <a:avLst/>
          </a:prstGeom>
          <a:noFill/>
        </p:spPr>
        <p:txBody>
          <a:bodyPr wrap="square">
            <a:spAutoFit/>
          </a:bodyPr>
          <a:lstStyle/>
          <a:p>
            <a:r>
              <a:rPr lang="en-US" dirty="0">
                <a:hlinkClick r:id="rId2"/>
              </a:rPr>
              <a:t>https://online.visual-paradigm.com/diagrams/templates/network-diagram/office-network-diagram-example</a:t>
            </a:r>
            <a:r>
              <a:rPr lang="en-US" dirty="0"/>
              <a:t> </a:t>
            </a:r>
          </a:p>
        </p:txBody>
      </p:sp>
      <p:pic>
        <p:nvPicPr>
          <p:cNvPr id="1026" name="Picture 2" descr="Office Network Diagram Example | Network Diagram Template">
            <a:extLst>
              <a:ext uri="{FF2B5EF4-FFF2-40B4-BE49-F238E27FC236}">
                <a16:creationId xmlns:a16="http://schemas.microsoft.com/office/drawing/2014/main" id="{9361936B-3C92-565C-CEB4-3E5663E2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228" y="436416"/>
            <a:ext cx="9383486" cy="5521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C4A096-588E-7237-25FE-F85E06D19ACA}"/>
              </a:ext>
            </a:extLst>
          </p:cNvPr>
          <p:cNvSpPr txBox="1"/>
          <p:nvPr/>
        </p:nvSpPr>
        <p:spPr>
          <a:xfrm>
            <a:off x="8156028" y="251358"/>
            <a:ext cx="1509082" cy="2432847"/>
          </a:xfrm>
          <a:prstGeom prst="rect">
            <a:avLst/>
          </a:prstGeom>
          <a:solidFill>
            <a:schemeClr val="bg1"/>
          </a:solidFill>
        </p:spPr>
        <p:txBody>
          <a:bodyPr wrap="square" rtlCol="0">
            <a:spAutoFit/>
          </a:bodyPr>
          <a:lstStyle/>
          <a:p>
            <a:endParaRPr lang="en-US" dirty="0"/>
          </a:p>
        </p:txBody>
      </p:sp>
      <p:pic>
        <p:nvPicPr>
          <p:cNvPr id="8" name="Graphic 7" descr="Smart Phone with solid fill">
            <a:extLst>
              <a:ext uri="{FF2B5EF4-FFF2-40B4-BE49-F238E27FC236}">
                <a16:creationId xmlns:a16="http://schemas.microsoft.com/office/drawing/2014/main" id="{4053046E-6205-881D-1DC0-B5BEC8D88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6028" y="436416"/>
            <a:ext cx="914400" cy="914400"/>
          </a:xfrm>
          <a:prstGeom prst="rect">
            <a:avLst/>
          </a:prstGeom>
        </p:spPr>
      </p:pic>
      <p:pic>
        <p:nvPicPr>
          <p:cNvPr id="10" name="Graphic 9" descr="Smart Phone outline">
            <a:extLst>
              <a:ext uri="{FF2B5EF4-FFF2-40B4-BE49-F238E27FC236}">
                <a16:creationId xmlns:a16="http://schemas.microsoft.com/office/drawing/2014/main" id="{2F458034-73AA-188B-0399-EB1DFFDB20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6169" y="1523760"/>
            <a:ext cx="914400" cy="914400"/>
          </a:xfrm>
          <a:prstGeom prst="rect">
            <a:avLst/>
          </a:prstGeom>
        </p:spPr>
      </p:pic>
      <p:sp>
        <p:nvSpPr>
          <p:cNvPr id="12" name="TextBox 11">
            <a:extLst>
              <a:ext uri="{FF2B5EF4-FFF2-40B4-BE49-F238E27FC236}">
                <a16:creationId xmlns:a16="http://schemas.microsoft.com/office/drawing/2014/main" id="{61450FD3-9919-310D-EC4A-97B5D85046F5}"/>
              </a:ext>
            </a:extLst>
          </p:cNvPr>
          <p:cNvSpPr txBox="1"/>
          <p:nvPr/>
        </p:nvSpPr>
        <p:spPr>
          <a:xfrm>
            <a:off x="9144000" y="324465"/>
            <a:ext cx="2385389" cy="1200329"/>
          </a:xfrm>
          <a:prstGeom prst="rect">
            <a:avLst/>
          </a:prstGeom>
          <a:noFill/>
        </p:spPr>
        <p:txBody>
          <a:bodyPr wrap="square" rtlCol="0">
            <a:spAutoFit/>
          </a:bodyPr>
          <a:lstStyle/>
          <a:p>
            <a:r>
              <a:rPr lang="en-US" dirty="0"/>
              <a:t>If I was a hacker, what might I try to do?</a:t>
            </a:r>
            <a:br>
              <a:rPr lang="en-US" dirty="0"/>
            </a:br>
            <a:r>
              <a:rPr lang="en-US" dirty="0"/>
              <a:t>What sort of defense would I need?</a:t>
            </a:r>
          </a:p>
        </p:txBody>
      </p:sp>
    </p:spTree>
    <p:extLst>
      <p:ext uri="{BB962C8B-B14F-4D97-AF65-F5344CB8AC3E}">
        <p14:creationId xmlns:p14="http://schemas.microsoft.com/office/powerpoint/2010/main" val="281038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CAC-AD4F-18CC-F54E-DD1636461D47}"/>
              </a:ext>
            </a:extLst>
          </p:cNvPr>
          <p:cNvSpPr>
            <a:spLocks noGrp="1"/>
          </p:cNvSpPr>
          <p:nvPr>
            <p:ph type="title"/>
          </p:nvPr>
        </p:nvSpPr>
        <p:spPr/>
        <p:txBody>
          <a:bodyPr/>
          <a:lstStyle/>
          <a:p>
            <a:r>
              <a:rPr lang="en-US" dirty="0"/>
              <a:t>How can AI help?</a:t>
            </a:r>
          </a:p>
        </p:txBody>
      </p:sp>
      <p:sp>
        <p:nvSpPr>
          <p:cNvPr id="3" name="Content Placeholder 2">
            <a:extLst>
              <a:ext uri="{FF2B5EF4-FFF2-40B4-BE49-F238E27FC236}">
                <a16:creationId xmlns:a16="http://schemas.microsoft.com/office/drawing/2014/main" id="{D0D37D6D-CB44-9199-48D6-2F68826E6AB9}"/>
              </a:ext>
            </a:extLst>
          </p:cNvPr>
          <p:cNvSpPr>
            <a:spLocks noGrp="1"/>
          </p:cNvSpPr>
          <p:nvPr>
            <p:ph type="body" idx="1"/>
          </p:nvPr>
        </p:nvSpPr>
        <p:spPr/>
        <p:txBody>
          <a:bodyPr/>
          <a:lstStyle/>
          <a:p>
            <a:pPr marL="514350" indent="-514350">
              <a:buFont typeface="+mj-lt"/>
              <a:buAutoNum type="alphaUcPeriod"/>
            </a:pPr>
            <a:r>
              <a:rPr lang="en-US" dirty="0"/>
              <a:t>Theat Detection</a:t>
            </a:r>
          </a:p>
          <a:p>
            <a:pPr marL="514350" indent="-514350">
              <a:buFont typeface="+mj-lt"/>
              <a:buAutoNum type="alphaUcPeriod"/>
            </a:pPr>
            <a:r>
              <a:rPr lang="en-US" dirty="0"/>
              <a:t>Automated Response</a:t>
            </a:r>
          </a:p>
          <a:p>
            <a:pPr marL="514350" indent="-514350">
              <a:buFont typeface="+mj-lt"/>
              <a:buAutoNum type="alphaUcPeriod"/>
            </a:pPr>
            <a:r>
              <a:rPr lang="en-US" dirty="0"/>
              <a:t>User and Entity Behavior Analytics (UEBA)</a:t>
            </a:r>
          </a:p>
          <a:p>
            <a:pPr marL="514350" indent="-514350">
              <a:buFont typeface="+mj-lt"/>
              <a:buAutoNum type="alphaUcPeriod"/>
            </a:pPr>
            <a:r>
              <a:rPr lang="en-US" dirty="0"/>
              <a:t>Phishing and Email Security</a:t>
            </a:r>
          </a:p>
          <a:p>
            <a:pPr marL="514350" indent="-514350">
              <a:buFont typeface="+mj-lt"/>
              <a:buAutoNum type="alphaUcPeriod"/>
            </a:pPr>
            <a:r>
              <a:rPr lang="en-US" dirty="0"/>
              <a:t>Threat Intelligence Platforms</a:t>
            </a:r>
          </a:p>
          <a:p>
            <a:endParaRPr lang="en-US" dirty="0"/>
          </a:p>
        </p:txBody>
      </p:sp>
      <p:sp>
        <p:nvSpPr>
          <p:cNvPr id="4" name="Slide Number Placeholder 3">
            <a:extLst>
              <a:ext uri="{FF2B5EF4-FFF2-40B4-BE49-F238E27FC236}">
                <a16:creationId xmlns:a16="http://schemas.microsoft.com/office/drawing/2014/main" id="{16824570-5942-8F35-FF0D-E2EA4B028C86}"/>
              </a:ext>
            </a:extLst>
          </p:cNvPr>
          <p:cNvSpPr>
            <a:spLocks noGrp="1"/>
          </p:cNvSpPr>
          <p:nvPr>
            <p:ph type="sldNum" sz="quarter" idx="12"/>
          </p:nvPr>
        </p:nvSpPr>
        <p:spPr/>
        <p:txBody>
          <a:bodyPr/>
          <a:lstStyle/>
          <a:p>
            <a:fld id="{B577980B-5DC2-400E-96EB-36509C046925}" type="slidenum">
              <a:rPr lang="en-US" smtClean="0"/>
              <a:t>13</a:t>
            </a:fld>
            <a:endParaRPr lang="en-US"/>
          </a:p>
        </p:txBody>
      </p:sp>
    </p:spTree>
    <p:extLst>
      <p:ext uri="{BB962C8B-B14F-4D97-AF65-F5344CB8AC3E}">
        <p14:creationId xmlns:p14="http://schemas.microsoft.com/office/powerpoint/2010/main" val="28128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B96C-36BB-BDEF-D0AB-F1F403A11D4D}"/>
              </a:ext>
            </a:extLst>
          </p:cNvPr>
          <p:cNvSpPr>
            <a:spLocks noGrp="1"/>
          </p:cNvSpPr>
          <p:nvPr>
            <p:ph type="title"/>
          </p:nvPr>
        </p:nvSpPr>
        <p:spPr/>
        <p:txBody>
          <a:bodyPr/>
          <a:lstStyle/>
          <a:p>
            <a:pPr marR="0" rtl="0"/>
            <a:r>
              <a:rPr lang="en-US" dirty="0"/>
              <a:t>(A) Threat Detection</a:t>
            </a:r>
          </a:p>
        </p:txBody>
      </p:sp>
      <p:sp>
        <p:nvSpPr>
          <p:cNvPr id="4" name="Text Placeholder 2">
            <a:extLst>
              <a:ext uri="{FF2B5EF4-FFF2-40B4-BE49-F238E27FC236}">
                <a16:creationId xmlns:a16="http://schemas.microsoft.com/office/drawing/2014/main" id="{F9D01C82-4BC2-466F-8752-496C27A92D97}"/>
              </a:ext>
            </a:extLst>
          </p:cNvPr>
          <p:cNvSpPr>
            <a:spLocks noGrp="1"/>
          </p:cNvSpPr>
          <p:nvPr>
            <p:ph type="body" idx="1"/>
          </p:nvPr>
        </p:nvSpPr>
        <p:spPr/>
        <p:txBody>
          <a:bodyPr/>
          <a:lstStyle/>
          <a:p>
            <a:r>
              <a:rPr lang="en-US" b="0" i="0" u="none" strike="noStrike" kern="100" baseline="0" dirty="0">
                <a:latin typeface="Aptos" panose="020B0004020202020204" pitchFamily="34" charset="0"/>
              </a:rPr>
              <a:t>AI models detect anomalies in real-time (unusual login times, access from unknown IPs).</a:t>
            </a:r>
          </a:p>
          <a:p>
            <a:r>
              <a:rPr lang="en-US" b="0" i="0" u="none" strike="noStrike" kern="100" baseline="0" dirty="0">
                <a:latin typeface="Aptos" panose="020B0004020202020204" pitchFamily="34" charset="0"/>
              </a:rPr>
              <a:t>ML can recognize known malware patterns and </a:t>
            </a:r>
            <a:r>
              <a:rPr lang="en-US" b="1" i="0" u="none" strike="noStrike" kern="100" baseline="0" dirty="0">
                <a:latin typeface="Aptos" panose="020B0004020202020204" pitchFamily="34" charset="0"/>
              </a:rPr>
              <a:t>predict new/unknown threats</a:t>
            </a:r>
            <a:r>
              <a:rPr lang="en-US" b="0" i="0" u="none" strike="noStrike" kern="100" baseline="0" dirty="0">
                <a:latin typeface="Aptos" panose="020B0004020202020204" pitchFamily="34" charset="0"/>
              </a:rPr>
              <a:t> (known as zero-day threats).</a:t>
            </a:r>
          </a:p>
          <a:p>
            <a:r>
              <a:rPr lang="en-US" kern="100" dirty="0">
                <a:latin typeface="Aptos" panose="020B0004020202020204" pitchFamily="34" charset="0"/>
              </a:rPr>
              <a:t>Example: A model (either a neural network or a </a:t>
            </a:r>
            <a:r>
              <a:rPr lang="en-US" kern="100">
                <a:latin typeface="Aptos" panose="020B0004020202020204" pitchFamily="34" charset="0"/>
              </a:rPr>
              <a:t>decision tree) </a:t>
            </a:r>
            <a:r>
              <a:rPr lang="en-US" kern="100" dirty="0">
                <a:latin typeface="Aptos" panose="020B0004020202020204" pitchFamily="34" charset="0"/>
              </a:rPr>
              <a:t>learns what “normal” traffic looks like, flags anything unusual.</a:t>
            </a:r>
          </a:p>
          <a:p>
            <a:r>
              <a:rPr lang="en-US" b="0" i="0" u="none" strike="noStrike" kern="100" baseline="0" dirty="0">
                <a:latin typeface="Aptos" panose="020B0004020202020204" pitchFamily="34" charset="0"/>
              </a:rPr>
              <a:t>Example: ML can recognize known malware patterns and </a:t>
            </a:r>
            <a:r>
              <a:rPr lang="en-US" b="1" i="0" u="none" strike="noStrike" kern="100" baseline="0" dirty="0">
                <a:latin typeface="Aptos" panose="020B0004020202020204" pitchFamily="34" charset="0"/>
              </a:rPr>
              <a:t>predict unknown threats</a:t>
            </a:r>
            <a:r>
              <a:rPr lang="en-US" b="0" i="0" u="none" strike="noStrike" kern="100" baseline="0" dirty="0">
                <a:latin typeface="Aptos" panose="020B0004020202020204" pitchFamily="34" charset="0"/>
              </a:rPr>
              <a:t> (zero-day threats).</a:t>
            </a: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847FD136-4C32-FA1A-B54B-D85DE406630C}"/>
              </a:ext>
            </a:extLst>
          </p:cNvPr>
          <p:cNvSpPr>
            <a:spLocks noGrp="1"/>
          </p:cNvSpPr>
          <p:nvPr>
            <p:ph type="sldNum" sz="quarter" idx="12"/>
          </p:nvPr>
        </p:nvSpPr>
        <p:spPr/>
        <p:txBody>
          <a:bodyPr/>
          <a:lstStyle/>
          <a:p>
            <a:fld id="{B577980B-5DC2-400E-96EB-36509C046925}" type="slidenum">
              <a:rPr lang="en-US" smtClean="0"/>
              <a:t>14</a:t>
            </a:fld>
            <a:endParaRPr lang="en-US" dirty="0"/>
          </a:p>
        </p:txBody>
      </p:sp>
      <p:sp>
        <p:nvSpPr>
          <p:cNvPr id="5" name="Text Placeholder 2">
            <a:extLst>
              <a:ext uri="{FF2B5EF4-FFF2-40B4-BE49-F238E27FC236}">
                <a16:creationId xmlns:a16="http://schemas.microsoft.com/office/drawing/2014/main" id="{6AEAB86D-762D-FD4B-18BB-22D60AB89A2B}"/>
              </a:ext>
            </a:extLst>
          </p:cNvPr>
          <p:cNvSpPr txBox="1">
            <a:spLocks/>
          </p:cNvSpPr>
          <p:nvPr/>
        </p:nvSpPr>
        <p:spPr>
          <a:xfrm>
            <a:off x="838200" y="3725991"/>
            <a:ext cx="10515600" cy="1780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5383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6C32-ACBD-E2BF-CD82-955BD56DA627}"/>
              </a:ext>
            </a:extLst>
          </p:cNvPr>
          <p:cNvSpPr>
            <a:spLocks noGrp="1"/>
          </p:cNvSpPr>
          <p:nvPr>
            <p:ph type="title"/>
          </p:nvPr>
        </p:nvSpPr>
        <p:spPr/>
        <p:txBody>
          <a:bodyPr vert="horz" lIns="91440" tIns="45720" rIns="91440" bIns="45720" rtlCol="0" anchor="b">
            <a:normAutofit/>
          </a:bodyPr>
          <a:lstStyle/>
          <a:p>
            <a:pPr marR="0"/>
            <a:r>
              <a:rPr lang="en-US" sz="5400"/>
              <a:t>(B) Automated Response</a:t>
            </a:r>
          </a:p>
        </p:txBody>
      </p:sp>
      <p:sp>
        <p:nvSpPr>
          <p:cNvPr id="4" name="Text Placeholder 2">
            <a:extLst>
              <a:ext uri="{FF2B5EF4-FFF2-40B4-BE49-F238E27FC236}">
                <a16:creationId xmlns:a16="http://schemas.microsoft.com/office/drawing/2014/main" id="{BE925C88-1379-3EA6-2C2C-A9D3B9F549AC}"/>
              </a:ext>
            </a:extLst>
          </p:cNvPr>
          <p:cNvSpPr>
            <a:spLocks noGrp="1"/>
          </p:cNvSpPr>
          <p:nvPr>
            <p:ph type="body" idx="1"/>
          </p:nvPr>
        </p:nvSpPr>
        <p:spPr/>
        <p:txBody>
          <a:bodyPr vert="horz" lIns="91440" tIns="45720" rIns="91440" bIns="45720" rtlCol="0" anchor="t">
            <a:normAutofit/>
          </a:bodyPr>
          <a:lstStyle/>
          <a:p>
            <a:r>
              <a:rPr lang="en-US" sz="3600" b="0" i="0" u="none" strike="noStrike" baseline="0" dirty="0"/>
              <a:t>AI can trigger automated containment responses</a:t>
            </a:r>
          </a:p>
          <a:p>
            <a:pPr lvl="1"/>
            <a:r>
              <a:rPr lang="en-US" sz="3600" dirty="0"/>
              <a:t>I</a:t>
            </a:r>
            <a:r>
              <a:rPr lang="en-US" sz="3600" b="0" i="0" u="none" strike="noStrike" baseline="0" dirty="0"/>
              <a:t>solate a compromised device</a:t>
            </a:r>
          </a:p>
          <a:p>
            <a:pPr lvl="1"/>
            <a:r>
              <a:rPr lang="en-US" sz="3600" dirty="0"/>
              <a:t>Update a firewall</a:t>
            </a:r>
          </a:p>
          <a:p>
            <a:pPr lvl="1"/>
            <a:r>
              <a:rPr lang="en-US" sz="3600" dirty="0"/>
              <a:t>Shut down a service</a:t>
            </a:r>
          </a:p>
          <a:p>
            <a:pPr lvl="1"/>
            <a:r>
              <a:rPr lang="en-US" sz="3600" dirty="0"/>
              <a:t>Quarantine a file</a:t>
            </a:r>
          </a:p>
        </p:txBody>
      </p:sp>
      <p:sp>
        <p:nvSpPr>
          <p:cNvPr id="3" name="Slide Number Placeholder 2">
            <a:extLst>
              <a:ext uri="{FF2B5EF4-FFF2-40B4-BE49-F238E27FC236}">
                <a16:creationId xmlns:a16="http://schemas.microsoft.com/office/drawing/2014/main" id="{9600F9E8-3550-5B6D-5725-7E07763F2B80}"/>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mtClean="0">
                <a:solidFill>
                  <a:prstClr val="black">
                    <a:tint val="75000"/>
                  </a:prstClr>
                </a:solidFill>
                <a:latin typeface="Calibri" panose="020F0502020204030204"/>
              </a:rPr>
              <a:pPr>
                <a:spcAft>
                  <a:spcPts val="600"/>
                </a:spcAft>
                <a:defRPr/>
              </a:pPr>
              <a:t>15</a:t>
            </a:fld>
            <a:endParaRPr lang="en-US" dirty="0">
              <a:solidFill>
                <a:prstClr val="black">
                  <a:tint val="75000"/>
                </a:prstClr>
              </a:solidFill>
              <a:latin typeface="Calibri" panose="020F0502020204030204"/>
            </a:endParaRPr>
          </a:p>
        </p:txBody>
      </p:sp>
      <p:pic>
        <p:nvPicPr>
          <p:cNvPr id="6" name="Picture 5" descr="A group of white dots on a black background&#10;&#10;AI-generated content may be incorrect.">
            <a:extLst>
              <a:ext uri="{FF2B5EF4-FFF2-40B4-BE49-F238E27FC236}">
                <a16:creationId xmlns:a16="http://schemas.microsoft.com/office/drawing/2014/main" id="{E6A19C12-9FF4-AE9A-ECA6-419C88ECA7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351391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8B1F-E6DD-2000-A54F-E0BFF0869429}"/>
              </a:ext>
            </a:extLst>
          </p:cNvPr>
          <p:cNvSpPr>
            <a:spLocks noGrp="1"/>
          </p:cNvSpPr>
          <p:nvPr>
            <p:ph type="title"/>
          </p:nvPr>
        </p:nvSpPr>
        <p:spPr/>
        <p:txBody>
          <a:bodyPr>
            <a:normAutofit/>
          </a:bodyPr>
          <a:lstStyle/>
          <a:p>
            <a:pPr marR="0" rtl="0"/>
            <a:r>
              <a:rPr lang="en-US" dirty="0"/>
              <a:t>(C) User and Entity Behavior Analytics (UEBA)</a:t>
            </a:r>
          </a:p>
        </p:txBody>
      </p:sp>
      <p:sp>
        <p:nvSpPr>
          <p:cNvPr id="3" name="Slide Number Placeholder 2">
            <a:extLst>
              <a:ext uri="{FF2B5EF4-FFF2-40B4-BE49-F238E27FC236}">
                <a16:creationId xmlns:a16="http://schemas.microsoft.com/office/drawing/2014/main" id="{FB0BB417-B859-E84A-EEE2-8561BE2C38A9}"/>
              </a:ext>
            </a:extLst>
          </p:cNvPr>
          <p:cNvSpPr>
            <a:spLocks noGrp="1"/>
          </p:cNvSpPr>
          <p:nvPr>
            <p:ph type="sldNum" sz="quarter" idx="12"/>
          </p:nvPr>
        </p:nvSpPr>
        <p:spPr/>
        <p:txBody>
          <a:bodyPr/>
          <a:lstStyle/>
          <a:p>
            <a:fld id="{B577980B-5DC2-400E-96EB-36509C046925}" type="slidenum">
              <a:rPr lang="en-US" smtClean="0"/>
              <a:t>16</a:t>
            </a:fld>
            <a:endParaRPr lang="en-US"/>
          </a:p>
        </p:txBody>
      </p:sp>
      <p:sp>
        <p:nvSpPr>
          <p:cNvPr id="4" name="Text Placeholder 2">
            <a:extLst>
              <a:ext uri="{FF2B5EF4-FFF2-40B4-BE49-F238E27FC236}">
                <a16:creationId xmlns:a16="http://schemas.microsoft.com/office/drawing/2014/main" id="{FEB98022-26C7-6951-FC93-F74D4C53C5B8}"/>
              </a:ext>
            </a:extLst>
          </p:cNvPr>
          <p:cNvSpPr txBox="1">
            <a:spLocks/>
          </p:cNvSpPr>
          <p:nvPr/>
        </p:nvSpPr>
        <p:spPr>
          <a:xfrm>
            <a:off x="838200" y="1825624"/>
            <a:ext cx="10515600" cy="275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kern="100" dirty="0">
                <a:latin typeface="Aptos" panose="020B0004020202020204" pitchFamily="34" charset="0"/>
              </a:rPr>
              <a:t>AI tracks behavioral patterns of users and devices.</a:t>
            </a:r>
          </a:p>
          <a:p>
            <a:r>
              <a:rPr lang="en-US" b="0" i="0" u="none" strike="noStrike" kern="100" baseline="0" dirty="0">
                <a:latin typeface="Aptos" panose="020B0004020202020204" pitchFamily="34" charset="0"/>
              </a:rPr>
              <a:t>Flags insider threats and compromised accounts.</a:t>
            </a:r>
          </a:p>
          <a:p>
            <a:r>
              <a:rPr lang="en-US" b="0" i="0" u="none" strike="noStrike" kern="100" baseline="0" dirty="0">
                <a:latin typeface="Aptos" panose="020B0004020202020204" pitchFamily="34" charset="0"/>
              </a:rPr>
              <a:t>Example: An employee suddenly downloads gigabytes of data at midnight.</a:t>
            </a:r>
            <a:endParaRPr lang="en-US" dirty="0"/>
          </a:p>
          <a:p>
            <a:endParaRPr lang="en-US" dirty="0"/>
          </a:p>
        </p:txBody>
      </p:sp>
    </p:spTree>
    <p:extLst>
      <p:ext uri="{BB962C8B-B14F-4D97-AF65-F5344CB8AC3E}">
        <p14:creationId xmlns:p14="http://schemas.microsoft.com/office/powerpoint/2010/main" val="176769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0AF2-B7FD-2122-7F84-0DDF2632ADEC}"/>
              </a:ext>
            </a:extLst>
          </p:cNvPr>
          <p:cNvSpPr>
            <a:spLocks noGrp="1"/>
          </p:cNvSpPr>
          <p:nvPr>
            <p:ph type="title"/>
          </p:nvPr>
        </p:nvSpPr>
        <p:spPr>
          <a:xfrm>
            <a:off x="838200" y="365126"/>
            <a:ext cx="10515600" cy="756104"/>
          </a:xfrm>
        </p:spPr>
        <p:txBody>
          <a:bodyPr vert="horz" lIns="91440" tIns="45720" rIns="91440" bIns="45720" rtlCol="0" anchor="b">
            <a:normAutofit fontScale="90000"/>
          </a:bodyPr>
          <a:lstStyle/>
          <a:p>
            <a:pPr marR="0"/>
            <a:r>
              <a:rPr lang="en-US" sz="5000" kern="1200" dirty="0">
                <a:solidFill>
                  <a:schemeClr val="tx1"/>
                </a:solidFill>
                <a:latin typeface="+mj-lt"/>
                <a:ea typeface="+mj-ea"/>
                <a:cs typeface="+mj-cs"/>
              </a:rPr>
              <a:t>(D) Phishing and Email Security</a:t>
            </a:r>
          </a:p>
        </p:txBody>
      </p:sp>
      <p:sp>
        <p:nvSpPr>
          <p:cNvPr id="3" name="Slide Number Placeholder 2">
            <a:extLst>
              <a:ext uri="{FF2B5EF4-FFF2-40B4-BE49-F238E27FC236}">
                <a16:creationId xmlns:a16="http://schemas.microsoft.com/office/drawing/2014/main" id="{82A41251-02BD-38B6-6588-599408283EE8}"/>
              </a:ext>
            </a:extLst>
          </p:cNvPr>
          <p:cNvSpPr>
            <a:spLocks noGrp="1"/>
          </p:cNvSpPr>
          <p:nvPr>
            <p:ph type="sldNum" sz="quarter" idx="12"/>
          </p:nvPr>
        </p:nvSpPr>
        <p:spPr/>
        <p:txBody>
          <a:bodyPr vert="horz" lIns="91440" tIns="45720" rIns="91440" bIns="45720" rtlCol="0" anchor="ctr">
            <a:normAutofit/>
          </a:bodyPr>
          <a:lstStyle/>
          <a:p>
            <a:pPr>
              <a:spcAft>
                <a:spcPts val="600"/>
              </a:spcAft>
            </a:pPr>
            <a:fld id="{B577980B-5DC2-400E-96EB-36509C046925}" type="slidenum">
              <a:rPr lang="en-US" sz="2400" b="0" smtClean="0">
                <a:solidFill>
                  <a:schemeClr val="tx1">
                    <a:tint val="75000"/>
                  </a:schemeClr>
                </a:solidFill>
              </a:rPr>
              <a:pPr>
                <a:spcAft>
                  <a:spcPts val="600"/>
                </a:spcAft>
              </a:pPr>
              <a:t>17</a:t>
            </a:fld>
            <a:endParaRPr lang="en-US" sz="2400" b="0" dirty="0">
              <a:solidFill>
                <a:schemeClr val="tx1">
                  <a:tint val="75000"/>
                </a:schemeClr>
              </a:solidFill>
            </a:endParaRPr>
          </a:p>
        </p:txBody>
      </p:sp>
      <p:sp>
        <p:nvSpPr>
          <p:cNvPr id="4" name="Text Placeholder 2">
            <a:extLst>
              <a:ext uri="{FF2B5EF4-FFF2-40B4-BE49-F238E27FC236}">
                <a16:creationId xmlns:a16="http://schemas.microsoft.com/office/drawing/2014/main" id="{89474372-1F8B-DE93-EA1B-BD9EC2533750}"/>
              </a:ext>
            </a:extLst>
          </p:cNvPr>
          <p:cNvSpPr txBox="1">
            <a:spLocks/>
          </p:cNvSpPr>
          <p:nvPr/>
        </p:nvSpPr>
        <p:spPr>
          <a:xfrm>
            <a:off x="838199" y="1550560"/>
            <a:ext cx="5355771" cy="42443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Language Processing (NLP) helps detect phishing emails.</a:t>
            </a:r>
          </a:p>
          <a:p>
            <a:r>
              <a:rPr lang="en-US" b="0" i="0" u="none" strike="noStrike" baseline="0" dirty="0"/>
              <a:t>AI scans email patterns, suspicious links, language irregularities.</a:t>
            </a:r>
          </a:p>
          <a:p>
            <a:r>
              <a:rPr lang="en-US" b="0" i="0" u="none" strike="noStrike" baseline="0" dirty="0"/>
              <a:t>Example: Microsoft Defender uses AI to block millions of phishing emails daily.</a:t>
            </a:r>
            <a:endParaRPr lang="en-US" dirty="0"/>
          </a:p>
          <a:p>
            <a:endParaRPr lang="en-US" dirty="0"/>
          </a:p>
        </p:txBody>
      </p:sp>
      <p:pic>
        <p:nvPicPr>
          <p:cNvPr id="8" name="Picture 7" descr="A person sitting at a computer with a thief in front of him&#10;&#10;AI-generated content may be incorrect.">
            <a:extLst>
              <a:ext uri="{FF2B5EF4-FFF2-40B4-BE49-F238E27FC236}">
                <a16:creationId xmlns:a16="http://schemas.microsoft.com/office/drawing/2014/main" id="{E8EDE3A2-FCE5-315F-97B7-951ED05B6B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9048" y="1306826"/>
            <a:ext cx="5458968" cy="4244347"/>
          </a:xfrm>
          <a:prstGeom prst="rect">
            <a:avLst/>
          </a:prstGeom>
        </p:spPr>
      </p:pic>
    </p:spTree>
    <p:extLst>
      <p:ext uri="{BB962C8B-B14F-4D97-AF65-F5344CB8AC3E}">
        <p14:creationId xmlns:p14="http://schemas.microsoft.com/office/powerpoint/2010/main" val="405511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C5D0-48E1-5B9E-BAD3-B7CB1FCB44EC}"/>
              </a:ext>
            </a:extLst>
          </p:cNvPr>
          <p:cNvSpPr>
            <a:spLocks noGrp="1"/>
          </p:cNvSpPr>
          <p:nvPr>
            <p:ph type="title"/>
          </p:nvPr>
        </p:nvSpPr>
        <p:spPr/>
        <p:txBody>
          <a:bodyPr/>
          <a:lstStyle/>
          <a:p>
            <a:pPr rtl="0"/>
            <a:r>
              <a:rPr lang="en-US" dirty="0"/>
              <a:t>(E) Threat Intelligence Platforms</a:t>
            </a:r>
          </a:p>
        </p:txBody>
      </p:sp>
      <p:sp>
        <p:nvSpPr>
          <p:cNvPr id="3" name="Text Placeholder 2">
            <a:extLst>
              <a:ext uri="{FF2B5EF4-FFF2-40B4-BE49-F238E27FC236}">
                <a16:creationId xmlns:a16="http://schemas.microsoft.com/office/drawing/2014/main" id="{9E3248D7-D032-CBF0-E345-87BD019952E5}"/>
              </a:ext>
            </a:extLst>
          </p:cNvPr>
          <p:cNvSpPr>
            <a:spLocks noGrp="1"/>
          </p:cNvSpPr>
          <p:nvPr>
            <p:ph type="body" idx="1"/>
          </p:nvPr>
        </p:nvSpPr>
        <p:spPr/>
        <p:txBody>
          <a:bodyPr/>
          <a:lstStyle/>
          <a:p>
            <a:r>
              <a:rPr lang="en-US" dirty="0"/>
              <a:t>Platforms offer AI-driven aggregation and correlation of threat feeds. This is AI enabled SIEM</a:t>
            </a:r>
          </a:p>
          <a:p>
            <a:r>
              <a:rPr lang="en-US" b="1" dirty="0"/>
              <a:t>SIEM </a:t>
            </a:r>
            <a:r>
              <a:rPr lang="en-US" dirty="0"/>
              <a:t>stands for </a:t>
            </a:r>
            <a:r>
              <a:rPr lang="en-US" b="1" dirty="0"/>
              <a:t>Security Information and Event Management.</a:t>
            </a:r>
          </a:p>
          <a:p>
            <a:r>
              <a:rPr lang="en-US" dirty="0"/>
              <a:t>Example: </a:t>
            </a:r>
            <a:r>
              <a:rPr lang="en-US" dirty="0">
                <a:hlinkClick r:id="rId2"/>
              </a:rPr>
              <a:t>Microsoft Defender Threat Intelligence</a:t>
            </a:r>
            <a:endParaRPr lang="en-US" dirty="0"/>
          </a:p>
          <a:p>
            <a:r>
              <a:rPr lang="en-US" dirty="0"/>
              <a:t>Example: </a:t>
            </a:r>
            <a:r>
              <a:rPr lang="en-US" b="0" i="0" dirty="0">
                <a:solidFill>
                  <a:srgbClr val="001D35"/>
                </a:solidFill>
                <a:effectLst/>
                <a:latin typeface="Google Sans"/>
                <a:hlinkClick r:id="rId3"/>
              </a:rPr>
              <a:t>Mandiant</a:t>
            </a:r>
            <a:r>
              <a:rPr lang="en-US" b="0" i="0" dirty="0">
                <a:solidFill>
                  <a:srgbClr val="001D35"/>
                </a:solidFill>
                <a:effectLst/>
                <a:latin typeface="Google Sans"/>
              </a:rPr>
              <a:t> Advantage is a SaaS platform, formerly offered by FireEye, that provides organizations with real-time cyber threat intelligence and tools to enhance security response and automate security operations. </a:t>
            </a:r>
            <a:endParaRPr lang="en-US" dirty="0"/>
          </a:p>
          <a:p>
            <a:endParaRPr lang="en-US" dirty="0"/>
          </a:p>
        </p:txBody>
      </p:sp>
      <p:sp>
        <p:nvSpPr>
          <p:cNvPr id="4" name="Slide Number Placeholder 3">
            <a:extLst>
              <a:ext uri="{FF2B5EF4-FFF2-40B4-BE49-F238E27FC236}">
                <a16:creationId xmlns:a16="http://schemas.microsoft.com/office/drawing/2014/main" id="{C4511448-15FA-4D19-5B76-F731367B5D26}"/>
              </a:ext>
            </a:extLst>
          </p:cNvPr>
          <p:cNvSpPr>
            <a:spLocks noGrp="1"/>
          </p:cNvSpPr>
          <p:nvPr>
            <p:ph type="sldNum" sz="quarter" idx="12"/>
          </p:nvPr>
        </p:nvSpPr>
        <p:spPr/>
        <p:txBody>
          <a:bodyPr/>
          <a:lstStyle/>
          <a:p>
            <a:fld id="{B577980B-5DC2-400E-96EB-36509C046925}" type="slidenum">
              <a:rPr lang="en-US" smtClean="0"/>
              <a:t>18</a:t>
            </a:fld>
            <a:endParaRPr lang="en-US"/>
          </a:p>
        </p:txBody>
      </p:sp>
    </p:spTree>
    <p:extLst>
      <p:ext uri="{BB962C8B-B14F-4D97-AF65-F5344CB8AC3E}">
        <p14:creationId xmlns:p14="http://schemas.microsoft.com/office/powerpoint/2010/main" val="104035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245A-9501-C867-EE67-C3C319271153}"/>
              </a:ext>
            </a:extLst>
          </p:cNvPr>
          <p:cNvSpPr>
            <a:spLocks noGrp="1"/>
          </p:cNvSpPr>
          <p:nvPr>
            <p:ph type="title"/>
          </p:nvPr>
        </p:nvSpPr>
        <p:spPr/>
        <p:txBody>
          <a:bodyPr/>
          <a:lstStyle/>
          <a:p>
            <a:pPr marR="0" rtl="0"/>
            <a:r>
              <a:rPr lang="en-US"/>
              <a:t>Challenges</a:t>
            </a:r>
            <a:endParaRPr lang="en-US" b="1" i="0" u="none" strike="noStrike" kern="100" baseline="0" dirty="0">
              <a:latin typeface="Aptos" panose="020B0004020202020204" pitchFamily="34" charset="0"/>
            </a:endParaRPr>
          </a:p>
        </p:txBody>
      </p:sp>
      <p:sp>
        <p:nvSpPr>
          <p:cNvPr id="3" name="Text Placeholder 2">
            <a:extLst>
              <a:ext uri="{FF2B5EF4-FFF2-40B4-BE49-F238E27FC236}">
                <a16:creationId xmlns:a16="http://schemas.microsoft.com/office/drawing/2014/main" id="{77F86451-5F2E-66D9-EF4B-7AC143EC806F}"/>
              </a:ext>
            </a:extLst>
          </p:cNvPr>
          <p:cNvSpPr>
            <a:spLocks noGrp="1"/>
          </p:cNvSpPr>
          <p:nvPr>
            <p:ph type="body" idx="1"/>
          </p:nvPr>
        </p:nvSpPr>
        <p:spPr/>
        <p:txBody>
          <a:bodyPr/>
          <a:lstStyle/>
          <a:p>
            <a:r>
              <a:rPr lang="en-US" b="1" dirty="0"/>
              <a:t>Adversarial AI: </a:t>
            </a:r>
            <a:r>
              <a:rPr lang="en-US" dirty="0"/>
              <a:t>Attackers can trick AI models (e.g., data poisoning, jailbreaking, prompt injection).</a:t>
            </a:r>
          </a:p>
          <a:p>
            <a:r>
              <a:rPr lang="en-US" b="1" dirty="0"/>
              <a:t>False Positives/Negatives: </a:t>
            </a:r>
            <a:r>
              <a:rPr lang="en-US" dirty="0"/>
              <a:t>Poorly trained models can miss real threats or cause alert fatigue.</a:t>
            </a:r>
          </a:p>
          <a:p>
            <a:r>
              <a:rPr lang="en-US" b="1" dirty="0"/>
              <a:t>Bias and Explainability: </a:t>
            </a:r>
            <a:r>
              <a:rPr lang="en-US" dirty="0"/>
              <a:t>Hard to explain AI decisions—important for compliance.</a:t>
            </a:r>
          </a:p>
          <a:p>
            <a:r>
              <a:rPr lang="en-US" b="1" dirty="0"/>
              <a:t>Cost and Skill Gap: </a:t>
            </a:r>
            <a:r>
              <a:rPr lang="en-US" dirty="0"/>
              <a:t>Expensive to implement and maintain; requires skilled staff.</a:t>
            </a:r>
          </a:p>
          <a:p>
            <a:endParaRPr lang="en-US" dirty="0"/>
          </a:p>
        </p:txBody>
      </p:sp>
      <p:sp>
        <p:nvSpPr>
          <p:cNvPr id="4" name="Slide Number Placeholder 3">
            <a:extLst>
              <a:ext uri="{FF2B5EF4-FFF2-40B4-BE49-F238E27FC236}">
                <a16:creationId xmlns:a16="http://schemas.microsoft.com/office/drawing/2014/main" id="{B229E9BB-5CF9-7758-7EAE-D5E23785C3E3}"/>
              </a:ext>
            </a:extLst>
          </p:cNvPr>
          <p:cNvSpPr>
            <a:spLocks noGrp="1"/>
          </p:cNvSpPr>
          <p:nvPr>
            <p:ph type="sldNum" sz="quarter" idx="12"/>
          </p:nvPr>
        </p:nvSpPr>
        <p:spPr/>
        <p:txBody>
          <a:bodyPr/>
          <a:lstStyle/>
          <a:p>
            <a:fld id="{B577980B-5DC2-400E-96EB-36509C046925}" type="slidenum">
              <a:rPr lang="en-US" smtClean="0"/>
              <a:t>19</a:t>
            </a:fld>
            <a:endParaRPr lang="en-US"/>
          </a:p>
        </p:txBody>
      </p:sp>
    </p:spTree>
    <p:extLst>
      <p:ext uri="{BB962C8B-B14F-4D97-AF65-F5344CB8AC3E}">
        <p14:creationId xmlns:p14="http://schemas.microsoft.com/office/powerpoint/2010/main" val="125901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D5C87-AA8C-5295-D16A-6DE790C9C3C6}"/>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For starters …</a:t>
            </a:r>
          </a:p>
        </p:txBody>
      </p:sp>
      <p:pic>
        <p:nvPicPr>
          <p:cNvPr id="6" name="Picture 5">
            <a:extLst>
              <a:ext uri="{FF2B5EF4-FFF2-40B4-BE49-F238E27FC236}">
                <a16:creationId xmlns:a16="http://schemas.microsoft.com/office/drawing/2014/main" id="{B16BD20B-D4A7-FB82-E8CE-3E462298ADD5}"/>
              </a:ext>
            </a:extLst>
          </p:cNvPr>
          <p:cNvPicPr>
            <a:picLocks noChangeAspect="1"/>
          </p:cNvPicPr>
          <p:nvPr/>
        </p:nvPicPr>
        <p:blipFill>
          <a:blip r:embed="rId2"/>
          <a:srcRect t="16185" b="343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65378B-BF05-221D-3C57-2DA391877605}"/>
              </a:ext>
            </a:extLst>
          </p:cNvPr>
          <p:cNvSpPr>
            <a:spLocks noGrp="1"/>
          </p:cNvSpPr>
          <p:nvPr>
            <p:ph type="body" idx="1"/>
          </p:nvPr>
        </p:nvSpPr>
        <p:spPr>
          <a:xfrm>
            <a:off x="4654296" y="2706624"/>
            <a:ext cx="6894576" cy="3483864"/>
          </a:xfrm>
        </p:spPr>
        <p:txBody>
          <a:bodyPr vert="horz" lIns="91440" tIns="45720" rIns="91440" bIns="45720" rtlCol="0">
            <a:normAutofit lnSpcReduction="10000"/>
          </a:bodyPr>
          <a:lstStyle/>
          <a:p>
            <a:r>
              <a:rPr lang="en-US" sz="3200" dirty="0"/>
              <a:t>Temple is a National Center of Academic Excellence in Cybersecurity</a:t>
            </a:r>
          </a:p>
          <a:p>
            <a:r>
              <a:rPr lang="en-US" sz="3200" dirty="0"/>
              <a:t>Also (for the entertainment value) this is one of the best applications of AI I have seen: </a:t>
            </a:r>
            <a:r>
              <a:rPr lang="en-US" sz="3200" dirty="0">
                <a:hlinkClick r:id="rId3"/>
              </a:rPr>
              <a:t>https://youtu.be/RV_SdCfZ-0s?si=Lm1ATp1Onaj5lC1I</a:t>
            </a:r>
            <a:r>
              <a:rPr lang="en-US" sz="3200" dirty="0"/>
              <a:t> </a:t>
            </a:r>
          </a:p>
        </p:txBody>
      </p:sp>
      <p:sp>
        <p:nvSpPr>
          <p:cNvPr id="4" name="Slide Number Placeholder 3">
            <a:extLst>
              <a:ext uri="{FF2B5EF4-FFF2-40B4-BE49-F238E27FC236}">
                <a16:creationId xmlns:a16="http://schemas.microsoft.com/office/drawing/2014/main" id="{64127DB9-8299-ED36-83B6-2053B91805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77980B-5DC2-400E-96EB-36509C046925}" type="slidenum">
              <a:rPr lang="en-US" sz="1200" b="0" smtClean="0">
                <a:solidFill>
                  <a:prstClr val="black">
                    <a:tint val="75000"/>
                  </a:prstClr>
                </a:solidFill>
                <a:latin typeface="Calibri" panose="020F0502020204030204"/>
              </a:rPr>
              <a:pPr>
                <a:spcAft>
                  <a:spcPts val="600"/>
                </a:spcAft>
                <a:defRPr/>
              </a:pPr>
              <a:t>2</a:t>
            </a:fld>
            <a:endParaRPr lang="en-US" sz="1200" b="0">
              <a:solidFill>
                <a:prstClr val="black">
                  <a:tint val="75000"/>
                </a:prstClr>
              </a:solidFill>
              <a:latin typeface="Calibri" panose="020F0502020204030204"/>
            </a:endParaRPr>
          </a:p>
        </p:txBody>
      </p:sp>
    </p:spTree>
    <p:extLst>
      <p:ext uri="{BB962C8B-B14F-4D97-AF65-F5344CB8AC3E}">
        <p14:creationId xmlns:p14="http://schemas.microsoft.com/office/powerpoint/2010/main" val="220540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D6FF-9566-6941-733C-5A0059D4A09A}"/>
              </a:ext>
            </a:extLst>
          </p:cNvPr>
          <p:cNvSpPr>
            <a:spLocks noGrp="1"/>
          </p:cNvSpPr>
          <p:nvPr>
            <p:ph type="title"/>
          </p:nvPr>
        </p:nvSpPr>
        <p:spPr/>
        <p:txBody>
          <a:bodyPr vert="horz" lIns="91440" tIns="45720" rIns="91440" bIns="45720" rtlCol="0" anchor="b">
            <a:normAutofit/>
          </a:bodyPr>
          <a:lstStyle/>
          <a:p>
            <a:r>
              <a:rPr lang="en-US" sz="5400"/>
              <a:t>Thought experiment</a:t>
            </a:r>
          </a:p>
        </p:txBody>
      </p:sp>
      <p:sp>
        <p:nvSpPr>
          <p:cNvPr id="3" name="Text Placeholder 2">
            <a:extLst>
              <a:ext uri="{FF2B5EF4-FFF2-40B4-BE49-F238E27FC236}">
                <a16:creationId xmlns:a16="http://schemas.microsoft.com/office/drawing/2014/main" id="{49A247B3-C019-D9A1-D27D-0AFF592F08FB}"/>
              </a:ext>
            </a:extLst>
          </p:cNvPr>
          <p:cNvSpPr>
            <a:spLocks noGrp="1"/>
          </p:cNvSpPr>
          <p:nvPr>
            <p:ph type="body" idx="1"/>
          </p:nvPr>
        </p:nvSpPr>
        <p:spPr>
          <a:xfrm>
            <a:off x="838200" y="1825625"/>
            <a:ext cx="6624484" cy="4351338"/>
          </a:xfrm>
        </p:spPr>
        <p:txBody>
          <a:bodyPr vert="horz" lIns="91440" tIns="45720" rIns="91440" bIns="45720" rtlCol="0" anchor="t">
            <a:normAutofit/>
          </a:bodyPr>
          <a:lstStyle/>
          <a:p>
            <a:r>
              <a:rPr lang="en-US" sz="3200" dirty="0"/>
              <a:t>My </a:t>
            </a:r>
            <a:r>
              <a:rPr lang="en-US" sz="3200" dirty="0" err="1"/>
              <a:t>Wacatac</a:t>
            </a:r>
            <a:r>
              <a:rPr lang="en-US" sz="3200" dirty="0"/>
              <a:t> story … </a:t>
            </a:r>
            <a:r>
              <a:rPr lang="en-US" sz="3200" dirty="0">
                <a:hlinkClick r:id="rId2"/>
              </a:rPr>
              <a:t>see</a:t>
            </a:r>
            <a:endParaRPr lang="en-US" sz="3200" dirty="0"/>
          </a:p>
          <a:p>
            <a:r>
              <a:rPr lang="en-US" sz="3200" dirty="0"/>
              <a:t>What, if anything, could Temple IT have done differently?</a:t>
            </a:r>
          </a:p>
          <a:p>
            <a:r>
              <a:rPr lang="en-US" sz="3200" dirty="0"/>
              <a:t>What, if anything, could Microsoft have done differently?</a:t>
            </a:r>
          </a:p>
          <a:p>
            <a:r>
              <a:rPr lang="en-US" sz="3200" dirty="0"/>
              <a:t>How does this story reflect some of the challenges from the last slide?</a:t>
            </a:r>
          </a:p>
          <a:p>
            <a:endParaRPr lang="en-US" sz="2200" dirty="0"/>
          </a:p>
        </p:txBody>
      </p:sp>
      <p:sp>
        <p:nvSpPr>
          <p:cNvPr id="4" name="Slide Number Placeholder 3">
            <a:extLst>
              <a:ext uri="{FF2B5EF4-FFF2-40B4-BE49-F238E27FC236}">
                <a16:creationId xmlns:a16="http://schemas.microsoft.com/office/drawing/2014/main" id="{10AC466A-C4FD-0382-7C6B-7198B32F2824}"/>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z="2800" smtClean="0">
                <a:solidFill>
                  <a:prstClr val="black">
                    <a:tint val="75000"/>
                  </a:prstClr>
                </a:solidFill>
                <a:latin typeface="Calibri" panose="020F0502020204030204"/>
              </a:rPr>
              <a:pPr>
                <a:spcAft>
                  <a:spcPts val="600"/>
                </a:spcAft>
                <a:defRPr/>
              </a:pPr>
              <a:t>20</a:t>
            </a:fld>
            <a:endParaRPr lang="en-US" sz="1200" dirty="0">
              <a:solidFill>
                <a:prstClr val="black">
                  <a:tint val="75000"/>
                </a:prstClr>
              </a:solidFill>
              <a:latin typeface="Calibri" panose="020F0502020204030204"/>
            </a:endParaRPr>
          </a:p>
        </p:txBody>
      </p:sp>
      <p:pic>
        <p:nvPicPr>
          <p:cNvPr id="6" name="Picture 5" descr="A red bug with a angry face&#10;&#10;AI-generated content may be incorrect.">
            <a:extLst>
              <a:ext uri="{FF2B5EF4-FFF2-40B4-BE49-F238E27FC236}">
                <a16:creationId xmlns:a16="http://schemas.microsoft.com/office/drawing/2014/main" id="{9DD4836B-AA1A-318D-370E-C17D6AFC32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9" r="2485"/>
          <a:stretch/>
        </p:blipFill>
        <p:spPr>
          <a:xfrm>
            <a:off x="7412736" y="874775"/>
            <a:ext cx="3941064" cy="4096512"/>
          </a:xfrm>
          <a:prstGeom prst="rect">
            <a:avLst/>
          </a:prstGeom>
        </p:spPr>
      </p:pic>
    </p:spTree>
    <p:extLst>
      <p:ext uri="{BB962C8B-B14F-4D97-AF65-F5344CB8AC3E}">
        <p14:creationId xmlns:p14="http://schemas.microsoft.com/office/powerpoint/2010/main" val="92842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C80C7-EDA9-53A4-9AAC-2A78C62F2BB3}"/>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marR="0"/>
            <a:r>
              <a:rPr lang="en-US" sz="5400"/>
              <a:t>Conclusion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A3EC2640-3568-2008-9A1B-911EBC2004DB}"/>
              </a:ext>
            </a:extLst>
          </p:cNvPr>
          <p:cNvSpPr>
            <a:spLocks noGrp="1"/>
          </p:cNvSpPr>
          <p:nvPr>
            <p:ph type="body" idx="1"/>
          </p:nvPr>
        </p:nvSpPr>
        <p:spPr>
          <a:xfrm>
            <a:off x="572493" y="2071316"/>
            <a:ext cx="6713552" cy="4119172"/>
          </a:xfrm>
        </p:spPr>
        <p:txBody>
          <a:bodyPr vert="horz" lIns="91440" tIns="45720" rIns="91440" bIns="45720" rtlCol="0" anchor="t">
            <a:normAutofit/>
          </a:bodyPr>
          <a:lstStyle/>
          <a:p>
            <a:r>
              <a:rPr lang="en-US" sz="3600" dirty="0"/>
              <a:t>AI is not a magic bullet, but a powerful </a:t>
            </a:r>
            <a:r>
              <a:rPr lang="en-US" sz="3600" b="1" dirty="0"/>
              <a:t>force multiplier.</a:t>
            </a:r>
          </a:p>
          <a:p>
            <a:r>
              <a:rPr lang="en-US" sz="3600" dirty="0"/>
              <a:t>Works best when paired with human expertise.</a:t>
            </a:r>
          </a:p>
          <a:p>
            <a:endParaRPr lang="en-US" sz="3600" dirty="0"/>
          </a:p>
        </p:txBody>
      </p:sp>
      <p:pic>
        <p:nvPicPr>
          <p:cNvPr id="6" name="Picture 5" descr="A logo for a company&#10;&#10;AI-generated content may be incorrect.">
            <a:extLst>
              <a:ext uri="{FF2B5EF4-FFF2-40B4-BE49-F238E27FC236}">
                <a16:creationId xmlns:a16="http://schemas.microsoft.com/office/drawing/2014/main" id="{5D6FCC5B-F6E8-4670-A04C-6CDB0D1171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32249"/>
          <a:stretch/>
        </p:blipFill>
        <p:spPr>
          <a:xfrm>
            <a:off x="7675658" y="2093976"/>
            <a:ext cx="3941064" cy="2972752"/>
          </a:xfrm>
          <a:prstGeom prst="rect">
            <a:avLst/>
          </a:prstGeom>
        </p:spPr>
      </p:pic>
      <p:sp>
        <p:nvSpPr>
          <p:cNvPr id="3" name="Slide Number Placeholder 2">
            <a:extLst>
              <a:ext uri="{FF2B5EF4-FFF2-40B4-BE49-F238E27FC236}">
                <a16:creationId xmlns:a16="http://schemas.microsoft.com/office/drawing/2014/main" id="{E92D9FA1-CDD3-7F18-7BBD-72FC443F27F8}"/>
              </a:ext>
            </a:extLst>
          </p:cNvPr>
          <p:cNvSpPr>
            <a:spLocks noGrp="1"/>
          </p:cNvSpPr>
          <p:nvPr>
            <p:ph type="sldNum" sz="quarter" idx="12"/>
          </p:nvPr>
        </p:nvSpPr>
        <p:spPr>
          <a:xfrm>
            <a:off x="8599715" y="6190488"/>
            <a:ext cx="2743200" cy="365125"/>
          </a:xfrm>
        </p:spPr>
        <p:txBody>
          <a:bodyPr vert="horz" lIns="91440" tIns="45720" rIns="91440" bIns="45720" rtlCol="0" anchor="ctr">
            <a:normAutofit fontScale="70000" lnSpcReduction="20000"/>
          </a:bodyPr>
          <a:lstStyle/>
          <a:p>
            <a:pPr>
              <a:spcAft>
                <a:spcPts val="600"/>
              </a:spcAft>
              <a:defRPr/>
            </a:pPr>
            <a:fld id="{B577980B-5DC2-400E-96EB-36509C046925}" type="slidenum">
              <a:rPr lang="en-US" sz="2800">
                <a:solidFill>
                  <a:prstClr val="black">
                    <a:tint val="75000"/>
                  </a:prstClr>
                </a:solidFill>
                <a:latin typeface="Calibri" panose="020F0502020204030204"/>
              </a:rPr>
              <a:pPr>
                <a:spcAft>
                  <a:spcPts val="600"/>
                </a:spcAft>
                <a:defRPr/>
              </a:pPr>
              <a:t>21</a:t>
            </a:fld>
            <a:endParaRPr lang="en-US" sz="28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43431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EFF8-5D54-0069-3D39-DDD6E4F3D6CF}"/>
              </a:ext>
            </a:extLst>
          </p:cNvPr>
          <p:cNvSpPr>
            <a:spLocks noGrp="1"/>
          </p:cNvSpPr>
          <p:nvPr>
            <p:ph type="title"/>
          </p:nvPr>
        </p:nvSpPr>
        <p:spPr/>
        <p:txBody>
          <a:bodyPr anchor="b">
            <a:normAutofit/>
          </a:bodyPr>
          <a:lstStyle/>
          <a:p>
            <a:r>
              <a:rPr lang="en-US" sz="5400" dirty="0"/>
              <a:t>Agenda</a:t>
            </a:r>
          </a:p>
        </p:txBody>
      </p:sp>
      <p:sp>
        <p:nvSpPr>
          <p:cNvPr id="3" name="Content Placeholder 2">
            <a:extLst>
              <a:ext uri="{FF2B5EF4-FFF2-40B4-BE49-F238E27FC236}">
                <a16:creationId xmlns:a16="http://schemas.microsoft.com/office/drawing/2014/main" id="{096B51F5-7FD8-CFD0-A9C3-4D61187A9817}"/>
              </a:ext>
            </a:extLst>
          </p:cNvPr>
          <p:cNvSpPr>
            <a:spLocks noGrp="1"/>
          </p:cNvSpPr>
          <p:nvPr>
            <p:ph type="body" idx="1"/>
          </p:nvPr>
        </p:nvSpPr>
        <p:spPr/>
        <p:txBody>
          <a:bodyPr anchor="t">
            <a:normAutofit/>
          </a:bodyPr>
          <a:lstStyle/>
          <a:p>
            <a:r>
              <a:rPr lang="en-US" sz="3200" dirty="0"/>
              <a:t>There’s good money to be made here!</a:t>
            </a:r>
          </a:p>
          <a:p>
            <a:r>
              <a:rPr lang="en-US" sz="3200" dirty="0" err="1"/>
              <a:t>AICyber</a:t>
            </a:r>
            <a:r>
              <a:rPr lang="en-US" sz="3200" dirty="0"/>
              <a:t> versus </a:t>
            </a:r>
            <a:r>
              <a:rPr lang="en-US" sz="3200" dirty="0" err="1"/>
              <a:t>SecureAI</a:t>
            </a:r>
            <a:endParaRPr lang="en-US" sz="3200" dirty="0"/>
          </a:p>
          <a:p>
            <a:r>
              <a:rPr lang="en-US" sz="3200" dirty="0"/>
              <a:t>Disclosures</a:t>
            </a:r>
          </a:p>
          <a:p>
            <a:r>
              <a:rPr lang="en-US" sz="3200" dirty="0"/>
              <a:t>Principles of Traditional Cyber Security</a:t>
            </a:r>
          </a:p>
          <a:p>
            <a:r>
              <a:rPr lang="en-US" sz="3200" dirty="0"/>
              <a:t>How AI can help</a:t>
            </a:r>
          </a:p>
          <a:p>
            <a:r>
              <a:rPr lang="en-US" sz="3200" dirty="0"/>
              <a:t>Challenges</a:t>
            </a:r>
          </a:p>
          <a:p>
            <a:r>
              <a:rPr lang="en-US" sz="3200" dirty="0"/>
              <a:t>A Thought Experiment</a:t>
            </a:r>
          </a:p>
        </p:txBody>
      </p:sp>
      <p:sp>
        <p:nvSpPr>
          <p:cNvPr id="4" name="Slide Number Placeholder 3">
            <a:extLst>
              <a:ext uri="{FF2B5EF4-FFF2-40B4-BE49-F238E27FC236}">
                <a16:creationId xmlns:a16="http://schemas.microsoft.com/office/drawing/2014/main" id="{BA3C9916-D5D9-46AF-0AF2-E58A758EEE68}"/>
              </a:ext>
            </a:extLst>
          </p:cNvPr>
          <p:cNvSpPr>
            <a:spLocks noGrp="1"/>
          </p:cNvSpPr>
          <p:nvPr>
            <p:ph type="sldNum" sz="quarter" idx="12"/>
          </p:nvPr>
        </p:nvSpPr>
        <p:spPr/>
        <p:txBody>
          <a:bodyPr>
            <a:normAutofit/>
          </a:bodyPr>
          <a:lstStyle/>
          <a:p>
            <a:pPr>
              <a:spcAft>
                <a:spcPts val="600"/>
              </a:spcAft>
            </a:pPr>
            <a:fld id="{4C487655-AABA-4CA8-8EDF-7F823A468B89}" type="slidenum">
              <a:rPr lang="en-US" smtClean="0"/>
              <a:pPr>
                <a:spcAft>
                  <a:spcPts val="600"/>
                </a:spcAft>
              </a:pPr>
              <a:t>3</a:t>
            </a:fld>
            <a:endParaRPr lang="en-US" dirty="0"/>
          </a:p>
        </p:txBody>
      </p:sp>
    </p:spTree>
    <p:extLst>
      <p:ext uri="{BB962C8B-B14F-4D97-AF65-F5344CB8AC3E}">
        <p14:creationId xmlns:p14="http://schemas.microsoft.com/office/powerpoint/2010/main" val="106661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E29B-F804-AF5E-5ED0-F4CD9277A4DE}"/>
              </a:ext>
            </a:extLst>
          </p:cNvPr>
          <p:cNvSpPr>
            <a:spLocks noGrp="1"/>
          </p:cNvSpPr>
          <p:nvPr>
            <p:ph type="title"/>
          </p:nvPr>
        </p:nvSpPr>
        <p:spPr/>
        <p:txBody>
          <a:bodyPr/>
          <a:lstStyle/>
          <a:p>
            <a:r>
              <a:rPr lang="en-US" dirty="0"/>
              <a:t>Good money $$$</a:t>
            </a:r>
          </a:p>
        </p:txBody>
      </p:sp>
      <p:sp>
        <p:nvSpPr>
          <p:cNvPr id="14" name="Slide Number Placeholder 13">
            <a:extLst>
              <a:ext uri="{FF2B5EF4-FFF2-40B4-BE49-F238E27FC236}">
                <a16:creationId xmlns:a16="http://schemas.microsoft.com/office/drawing/2014/main" id="{2F1F7843-0CF2-E33A-4C8F-5E869AC9286A}"/>
              </a:ext>
            </a:extLst>
          </p:cNvPr>
          <p:cNvSpPr>
            <a:spLocks noGrp="1"/>
          </p:cNvSpPr>
          <p:nvPr>
            <p:ph type="sldNum" sz="quarter" idx="12"/>
          </p:nvPr>
        </p:nvSpPr>
        <p:spPr/>
        <p:txBody>
          <a:bodyPr/>
          <a:lstStyle/>
          <a:p>
            <a:fld id="{B577980B-5DC2-400E-96EB-36509C046925}" type="slidenum">
              <a:rPr lang="en-US" smtClean="0"/>
              <a:t>4</a:t>
            </a:fld>
            <a:endParaRPr lang="en-US"/>
          </a:p>
        </p:txBody>
      </p:sp>
      <p:pic>
        <p:nvPicPr>
          <p:cNvPr id="5" name="Content Placeholder 4">
            <a:extLst>
              <a:ext uri="{FF2B5EF4-FFF2-40B4-BE49-F238E27FC236}">
                <a16:creationId xmlns:a16="http://schemas.microsoft.com/office/drawing/2014/main" id="{263A7736-D985-1B5E-3C71-4D618100DE30}"/>
              </a:ext>
            </a:extLst>
          </p:cNvPr>
          <p:cNvPicPr>
            <a:picLocks noGrp="1" noChangeAspect="1"/>
          </p:cNvPicPr>
          <p:nvPr>
            <p:ph idx="4294967295"/>
          </p:nvPr>
        </p:nvPicPr>
        <p:blipFill>
          <a:blip r:embed="rId2"/>
          <a:stretch>
            <a:fillRect/>
          </a:stretch>
        </p:blipFill>
        <p:spPr>
          <a:xfrm>
            <a:off x="6620200" y="364904"/>
            <a:ext cx="4030662" cy="5994400"/>
          </a:xfrm>
        </p:spPr>
      </p:pic>
      <p:sp>
        <p:nvSpPr>
          <p:cNvPr id="6" name="Oval 5">
            <a:extLst>
              <a:ext uri="{FF2B5EF4-FFF2-40B4-BE49-F238E27FC236}">
                <a16:creationId xmlns:a16="http://schemas.microsoft.com/office/drawing/2014/main" id="{417CDA6B-F5E4-9943-F68D-18764923FD9D}"/>
              </a:ext>
            </a:extLst>
          </p:cNvPr>
          <p:cNvSpPr/>
          <p:nvPr/>
        </p:nvSpPr>
        <p:spPr>
          <a:xfrm>
            <a:off x="5822731" y="1933903"/>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46C3D57-E626-B15D-3F96-4AE5E768E45E}"/>
              </a:ext>
            </a:extLst>
          </p:cNvPr>
          <p:cNvSpPr/>
          <p:nvPr/>
        </p:nvSpPr>
        <p:spPr>
          <a:xfrm>
            <a:off x="5822731" y="2847775"/>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AB06D69-B4CA-8F53-FF28-83F9B23890F5}"/>
              </a:ext>
            </a:extLst>
          </p:cNvPr>
          <p:cNvSpPr txBox="1"/>
          <p:nvPr/>
        </p:nvSpPr>
        <p:spPr>
          <a:xfrm>
            <a:off x="924232" y="1690688"/>
            <a:ext cx="5171768" cy="369332"/>
          </a:xfrm>
          <a:prstGeom prst="rect">
            <a:avLst/>
          </a:prstGeom>
          <a:noFill/>
        </p:spPr>
        <p:txBody>
          <a:bodyPr wrap="square" rtlCol="0">
            <a:spAutoFit/>
          </a:bodyPr>
          <a:lstStyle/>
          <a:p>
            <a:r>
              <a:rPr lang="en-US" dirty="0"/>
              <a:t>These stats are from the </a:t>
            </a:r>
            <a:r>
              <a:rPr lang="en-US" dirty="0">
                <a:hlinkClick r:id="rId3"/>
              </a:rPr>
              <a:t>2024 IS Jobs Index</a:t>
            </a:r>
            <a:endParaRPr lang="en-US" dirty="0"/>
          </a:p>
        </p:txBody>
      </p:sp>
      <p:sp>
        <p:nvSpPr>
          <p:cNvPr id="12" name="Arrow: Right 11">
            <a:extLst>
              <a:ext uri="{FF2B5EF4-FFF2-40B4-BE49-F238E27FC236}">
                <a16:creationId xmlns:a16="http://schemas.microsoft.com/office/drawing/2014/main" id="{B8CFEC76-4440-B5A5-0D03-49AC4B323B61}"/>
              </a:ext>
            </a:extLst>
          </p:cNvPr>
          <p:cNvSpPr/>
          <p:nvPr/>
        </p:nvSpPr>
        <p:spPr>
          <a:xfrm rot="20027023">
            <a:off x="4188022" y="2486596"/>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3" name="Arrow: Right 12">
            <a:extLst>
              <a:ext uri="{FF2B5EF4-FFF2-40B4-BE49-F238E27FC236}">
                <a16:creationId xmlns:a16="http://schemas.microsoft.com/office/drawing/2014/main" id="{186129D2-0BCC-8237-D12C-8D6074A460FF}"/>
              </a:ext>
            </a:extLst>
          </p:cNvPr>
          <p:cNvSpPr/>
          <p:nvPr/>
        </p:nvSpPr>
        <p:spPr>
          <a:xfrm rot="20027023">
            <a:off x="4282553" y="3452957"/>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Tree>
    <p:extLst>
      <p:ext uri="{BB962C8B-B14F-4D97-AF65-F5344CB8AC3E}">
        <p14:creationId xmlns:p14="http://schemas.microsoft.com/office/powerpoint/2010/main" val="9545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9928-009B-A6F8-513A-496594A79B48}"/>
              </a:ext>
            </a:extLst>
          </p:cNvPr>
          <p:cNvSpPr>
            <a:spLocks noGrp="1"/>
          </p:cNvSpPr>
          <p:nvPr>
            <p:ph type="title"/>
          </p:nvPr>
        </p:nvSpPr>
        <p:spPr/>
        <p:txBody>
          <a:bodyPr/>
          <a:lstStyle/>
          <a:p>
            <a:r>
              <a:rPr lang="en-US" sz="4400" dirty="0" err="1"/>
              <a:t>AICyber</a:t>
            </a:r>
            <a:r>
              <a:rPr lang="en-US" sz="4400" dirty="0"/>
              <a:t> versus </a:t>
            </a:r>
            <a:r>
              <a:rPr lang="en-US" sz="4400" dirty="0" err="1"/>
              <a:t>SecureAI</a:t>
            </a:r>
            <a:endParaRPr lang="en-US" dirty="0"/>
          </a:p>
        </p:txBody>
      </p:sp>
      <p:sp>
        <p:nvSpPr>
          <p:cNvPr id="3" name="Content Placeholder 2">
            <a:extLst>
              <a:ext uri="{FF2B5EF4-FFF2-40B4-BE49-F238E27FC236}">
                <a16:creationId xmlns:a16="http://schemas.microsoft.com/office/drawing/2014/main" id="{C7227225-B0A6-C2A5-DDE6-F384F9679A9D}"/>
              </a:ext>
            </a:extLst>
          </p:cNvPr>
          <p:cNvSpPr>
            <a:spLocks noGrp="1"/>
          </p:cNvSpPr>
          <p:nvPr>
            <p:ph type="body" idx="1"/>
          </p:nvPr>
        </p:nvSpPr>
        <p:spPr/>
        <p:txBody>
          <a:bodyPr/>
          <a:lstStyle/>
          <a:p>
            <a:r>
              <a:rPr lang="en-US" dirty="0"/>
              <a:t>This distinction is made in DoD (Department of Defense) documentation.</a:t>
            </a:r>
          </a:p>
          <a:p>
            <a:r>
              <a:rPr lang="en-US" b="1" dirty="0" err="1"/>
              <a:t>AICyber</a:t>
            </a:r>
            <a:r>
              <a:rPr lang="en-US" dirty="0"/>
              <a:t>: The application of AI tools to enhance traditional Cyber-Security.  ( You can think of it as “AI </a:t>
            </a:r>
            <a:r>
              <a:rPr lang="en-US" b="1" i="1" dirty="0"/>
              <a:t>for</a:t>
            </a:r>
            <a:r>
              <a:rPr lang="en-US" dirty="0"/>
              <a:t> Cyber”.)</a:t>
            </a:r>
          </a:p>
          <a:p>
            <a:r>
              <a:rPr lang="en-US" b="1" dirty="0" err="1"/>
              <a:t>SecureAI</a:t>
            </a:r>
            <a:r>
              <a:rPr lang="en-US" dirty="0"/>
              <a:t>: Addressing cyber-security concerns that are unique to the development and application of AI.  ( You can think of it as “Security </a:t>
            </a:r>
            <a:r>
              <a:rPr lang="en-US" b="1" i="1" dirty="0"/>
              <a:t>for</a:t>
            </a:r>
            <a:r>
              <a:rPr lang="en-US" dirty="0"/>
              <a:t> AI”.)</a:t>
            </a:r>
          </a:p>
          <a:p>
            <a:endParaRPr lang="en-US" dirty="0"/>
          </a:p>
        </p:txBody>
      </p:sp>
      <p:sp>
        <p:nvSpPr>
          <p:cNvPr id="5" name="Slide Number Placeholder 4">
            <a:extLst>
              <a:ext uri="{FF2B5EF4-FFF2-40B4-BE49-F238E27FC236}">
                <a16:creationId xmlns:a16="http://schemas.microsoft.com/office/drawing/2014/main" id="{355469CB-0AA5-931A-B019-8FCF92AF38C4}"/>
              </a:ext>
            </a:extLst>
          </p:cNvPr>
          <p:cNvSpPr>
            <a:spLocks noGrp="1"/>
          </p:cNvSpPr>
          <p:nvPr>
            <p:ph type="sldNum" sz="quarter" idx="12"/>
          </p:nvPr>
        </p:nvSpPr>
        <p:spPr/>
        <p:txBody>
          <a:bodyPr/>
          <a:lstStyle/>
          <a:p>
            <a:fld id="{B577980B-5DC2-400E-96EB-36509C046925}" type="slidenum">
              <a:rPr lang="en-US" smtClean="0"/>
              <a:t>5</a:t>
            </a:fld>
            <a:endParaRPr lang="en-US"/>
          </a:p>
        </p:txBody>
      </p:sp>
      <p:sp>
        <p:nvSpPr>
          <p:cNvPr id="4" name="Explosion: 8 Points 3">
            <a:extLst>
              <a:ext uri="{FF2B5EF4-FFF2-40B4-BE49-F238E27FC236}">
                <a16:creationId xmlns:a16="http://schemas.microsoft.com/office/drawing/2014/main" id="{4C11371F-AA7F-E8C3-175A-0BBD49D2C9F6}"/>
              </a:ext>
            </a:extLst>
          </p:cNvPr>
          <p:cNvSpPr/>
          <p:nvPr/>
        </p:nvSpPr>
        <p:spPr>
          <a:xfrm rot="19983136">
            <a:off x="9050878" y="260121"/>
            <a:ext cx="2912684" cy="1706034"/>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rPr>
              <a:t>Great exam question!</a:t>
            </a:r>
          </a:p>
        </p:txBody>
      </p:sp>
    </p:spTree>
    <p:extLst>
      <p:ext uri="{BB962C8B-B14F-4D97-AF65-F5344CB8AC3E}">
        <p14:creationId xmlns:p14="http://schemas.microsoft.com/office/powerpoint/2010/main" val="16015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DE33-F3E5-C591-0EDF-44D754FFDB2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BB722CBC-62E4-CD6C-2EAB-E82351944AB5}"/>
              </a:ext>
            </a:extLst>
          </p:cNvPr>
          <p:cNvSpPr>
            <a:spLocks noGrp="1"/>
          </p:cNvSpPr>
          <p:nvPr>
            <p:ph type="body" idx="1"/>
          </p:nvPr>
        </p:nvSpPr>
        <p:spPr/>
        <p:txBody>
          <a:bodyPr>
            <a:normAutofit/>
          </a:bodyPr>
          <a:lstStyle/>
          <a:p>
            <a:r>
              <a:rPr lang="en-US" dirty="0"/>
              <a:t>Challenge: this is a technical topic. In this class we have varied levels of technical exposure. </a:t>
            </a:r>
          </a:p>
          <a:p>
            <a:r>
              <a:rPr lang="en-US" dirty="0"/>
              <a:t>Challenge: I am not the best person in the Fox School to talk about cyber-security.  It is not my area of expertise, and I hold no formal certifications in cyber-security.</a:t>
            </a:r>
          </a:p>
          <a:p>
            <a:r>
              <a:rPr lang="en-US" dirty="0"/>
              <a:t>But that won’t stop me from trying! </a:t>
            </a:r>
            <a:r>
              <a:rPr lang="en-US" dirty="0">
                <a:sym typeface="Wingdings" panose="05000000000000000000" pitchFamily="2" charset="2"/>
              </a:rPr>
              <a:t></a:t>
            </a:r>
            <a:endParaRPr lang="en-US" dirty="0"/>
          </a:p>
          <a:p>
            <a:r>
              <a:rPr lang="en-US" dirty="0"/>
              <a:t>FYI … there are a lot of possible certifications …</a:t>
            </a:r>
          </a:p>
        </p:txBody>
      </p:sp>
      <p:sp>
        <p:nvSpPr>
          <p:cNvPr id="4" name="Slide Number Placeholder 3">
            <a:extLst>
              <a:ext uri="{FF2B5EF4-FFF2-40B4-BE49-F238E27FC236}">
                <a16:creationId xmlns:a16="http://schemas.microsoft.com/office/drawing/2014/main" id="{466EC429-C773-D41C-DD7C-6CFF621B2ED6}"/>
              </a:ext>
            </a:extLst>
          </p:cNvPr>
          <p:cNvSpPr>
            <a:spLocks noGrp="1"/>
          </p:cNvSpPr>
          <p:nvPr>
            <p:ph type="sldNum" sz="quarter" idx="12"/>
          </p:nvPr>
        </p:nvSpPr>
        <p:spPr/>
        <p:txBody>
          <a:bodyPr/>
          <a:lstStyle/>
          <a:p>
            <a:fld id="{B577980B-5DC2-400E-96EB-36509C046925}" type="slidenum">
              <a:rPr lang="en-US" smtClean="0"/>
              <a:t>6</a:t>
            </a:fld>
            <a:endParaRPr lang="en-US"/>
          </a:p>
        </p:txBody>
      </p:sp>
    </p:spTree>
    <p:extLst>
      <p:ext uri="{BB962C8B-B14F-4D97-AF65-F5344CB8AC3E}">
        <p14:creationId xmlns:p14="http://schemas.microsoft.com/office/powerpoint/2010/main" val="42623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5E39-F785-1012-551E-B27488390098}"/>
              </a:ext>
            </a:extLst>
          </p:cNvPr>
          <p:cNvSpPr>
            <a:spLocks noGrp="1"/>
          </p:cNvSpPr>
          <p:nvPr>
            <p:ph type="title"/>
          </p:nvPr>
        </p:nvSpPr>
        <p:spPr/>
        <p:txBody>
          <a:bodyPr>
            <a:normAutofit/>
          </a:bodyPr>
          <a:lstStyle/>
          <a:p>
            <a:r>
              <a:rPr lang="en-US" dirty="0"/>
              <a:t>Some certifications…</a:t>
            </a:r>
          </a:p>
        </p:txBody>
      </p:sp>
      <p:sp>
        <p:nvSpPr>
          <p:cNvPr id="3" name="Content Placeholder 2">
            <a:extLst>
              <a:ext uri="{FF2B5EF4-FFF2-40B4-BE49-F238E27FC236}">
                <a16:creationId xmlns:a16="http://schemas.microsoft.com/office/drawing/2014/main" id="{70B637EA-12CA-5A83-2E78-546275184E00}"/>
              </a:ext>
            </a:extLst>
          </p:cNvPr>
          <p:cNvSpPr>
            <a:spLocks noGrp="1"/>
          </p:cNvSpPr>
          <p:nvPr>
            <p:ph type="body" idx="1"/>
          </p:nvPr>
        </p:nvSpPr>
        <p:spPr>
          <a:xfrm>
            <a:off x="838199" y="1324180"/>
            <a:ext cx="7668491" cy="5312594"/>
          </a:xfrm>
        </p:spPr>
        <p:txBody>
          <a:bodyPr>
            <a:normAutofit fontScale="47500" lnSpcReduction="20000"/>
          </a:bodyPr>
          <a:lstStyle/>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Auditor (CISA)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Department of Homeland Security</a:t>
            </a:r>
          </a:p>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Security Professional (CISSP)</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Information System Security Certification Consortium / ISC2</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Security+</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Cybersecurity Analyst (</a:t>
            </a:r>
            <a:r>
              <a:rPr lang="en-US" sz="3500" b="1" kern="100" dirty="0" err="1">
                <a:effectLst/>
                <a:latin typeface="Aptos" panose="020B0004020202020204" pitchFamily="34" charset="0"/>
                <a:ea typeface="Aptos" panose="020B0004020202020204" pitchFamily="34" charset="0"/>
                <a:cs typeface="Times New Roman" panose="02020603050405020304" pitchFamily="18" charset="0"/>
              </a:rPr>
              <a:t>CySA</a:t>
            </a:r>
            <a:r>
              <a:rPr lang="en-US" sz="3500" b="1"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Ethical Hacker (CEH)</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Council of Electronic Commerce Consultants / EC-Council</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Security Manager (CISM)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Information Systems Audit and Control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Offensive Security Certified Professional (OSCP)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Offensive Security Services, LLC</a:t>
            </a:r>
          </a:p>
          <a:p>
            <a:pPr marL="342900" marR="0" lvl="0" indent="-342900">
              <a:lnSpc>
                <a:spcPct val="115000"/>
              </a:lnSpc>
              <a:spcAft>
                <a:spcPts val="800"/>
              </a:spcAft>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Certificate of Cloud Security Knowledge (CCSK)</a:t>
            </a:r>
            <a:r>
              <a:rPr lang="en-US" sz="35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Cloud Security Alliance</a:t>
            </a:r>
          </a:p>
          <a:p>
            <a:pPr marL="0" indent="0">
              <a:buNone/>
            </a:pPr>
            <a:endParaRPr lang="en-US" dirty="0"/>
          </a:p>
        </p:txBody>
      </p:sp>
      <p:sp>
        <p:nvSpPr>
          <p:cNvPr id="4" name="Slide Number Placeholder 3">
            <a:extLst>
              <a:ext uri="{FF2B5EF4-FFF2-40B4-BE49-F238E27FC236}">
                <a16:creationId xmlns:a16="http://schemas.microsoft.com/office/drawing/2014/main" id="{F3C18105-8666-CAF4-D34E-1BF26376A555}"/>
              </a:ext>
            </a:extLst>
          </p:cNvPr>
          <p:cNvSpPr>
            <a:spLocks noGrp="1"/>
          </p:cNvSpPr>
          <p:nvPr>
            <p:ph type="sldNum" sz="quarter" idx="12"/>
          </p:nvPr>
        </p:nvSpPr>
        <p:spPr/>
        <p:txBody>
          <a:bodyPr/>
          <a:lstStyle/>
          <a:p>
            <a:fld id="{B577980B-5DC2-400E-96EB-36509C046925}" type="slidenum">
              <a:rPr lang="en-US" smtClean="0"/>
              <a:t>7</a:t>
            </a:fld>
            <a:endParaRPr lang="en-US" dirty="0"/>
          </a:p>
        </p:txBody>
      </p:sp>
      <p:pic>
        <p:nvPicPr>
          <p:cNvPr id="5" name="Picture 4">
            <a:extLst>
              <a:ext uri="{FF2B5EF4-FFF2-40B4-BE49-F238E27FC236}">
                <a16:creationId xmlns:a16="http://schemas.microsoft.com/office/drawing/2014/main" id="{5A1D2402-2EEE-215B-FF3F-30941329A0B8}"/>
              </a:ext>
            </a:extLst>
          </p:cNvPr>
          <p:cNvPicPr>
            <a:picLocks noChangeAspect="1"/>
          </p:cNvPicPr>
          <p:nvPr/>
        </p:nvPicPr>
        <p:blipFill>
          <a:blip r:embed="rId2"/>
          <a:stretch>
            <a:fillRect/>
          </a:stretch>
        </p:blipFill>
        <p:spPr>
          <a:xfrm>
            <a:off x="7233876" y="340889"/>
            <a:ext cx="1492611" cy="1283769"/>
          </a:xfrm>
          <a:prstGeom prst="rect">
            <a:avLst/>
          </a:prstGeom>
        </p:spPr>
      </p:pic>
      <p:pic>
        <p:nvPicPr>
          <p:cNvPr id="7" name="Picture 6">
            <a:extLst>
              <a:ext uri="{FF2B5EF4-FFF2-40B4-BE49-F238E27FC236}">
                <a16:creationId xmlns:a16="http://schemas.microsoft.com/office/drawing/2014/main" id="{D647F5E3-ABF8-2085-C4A3-5EAD364BE7D7}"/>
              </a:ext>
            </a:extLst>
          </p:cNvPr>
          <p:cNvPicPr>
            <a:picLocks noChangeAspect="1"/>
          </p:cNvPicPr>
          <p:nvPr/>
        </p:nvPicPr>
        <p:blipFill>
          <a:blip r:embed="rId3"/>
          <a:srcRect t="9515"/>
          <a:stretch/>
        </p:blipFill>
        <p:spPr>
          <a:xfrm>
            <a:off x="8948215" y="1664155"/>
            <a:ext cx="2476715" cy="455108"/>
          </a:xfrm>
          <a:prstGeom prst="rect">
            <a:avLst/>
          </a:prstGeom>
        </p:spPr>
      </p:pic>
      <p:pic>
        <p:nvPicPr>
          <p:cNvPr id="1026" name="Picture 2">
            <a:extLst>
              <a:ext uri="{FF2B5EF4-FFF2-40B4-BE49-F238E27FC236}">
                <a16:creationId xmlns:a16="http://schemas.microsoft.com/office/drawing/2014/main" id="{1F276806-7FAB-D575-8EBA-771DBB628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058" y="2413822"/>
            <a:ext cx="3429655" cy="1015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278185-FE23-9A85-1961-AC532BB61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3058" y="3768974"/>
            <a:ext cx="2095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1DB01BE-1B17-8E53-E866-C224C9780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473" y="702029"/>
            <a:ext cx="2095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650C33F-9E63-8942-CEF5-12D52E6F8DE8}"/>
              </a:ext>
            </a:extLst>
          </p:cNvPr>
          <p:cNvPicPr>
            <a:picLocks noChangeAspect="1"/>
          </p:cNvPicPr>
          <p:nvPr/>
        </p:nvPicPr>
        <p:blipFill>
          <a:blip r:embed="rId7"/>
          <a:stretch>
            <a:fillRect/>
          </a:stretch>
        </p:blipFill>
        <p:spPr>
          <a:xfrm>
            <a:off x="7113281" y="4439905"/>
            <a:ext cx="2566936" cy="696604"/>
          </a:xfrm>
          <a:prstGeom prst="rect">
            <a:avLst/>
          </a:prstGeom>
        </p:spPr>
      </p:pic>
      <p:pic>
        <p:nvPicPr>
          <p:cNvPr id="1032" name="Picture 8">
            <a:extLst>
              <a:ext uri="{FF2B5EF4-FFF2-40B4-BE49-F238E27FC236}">
                <a16:creationId xmlns:a16="http://schemas.microsoft.com/office/drawing/2014/main" id="{DBCC818B-C707-E366-8080-B0B2C7B57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536" y="5069164"/>
            <a:ext cx="2381250" cy="8858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60AB351-85AB-8A8A-CE7A-0E7D87F37D8F}"/>
              </a:ext>
            </a:extLst>
          </p:cNvPr>
          <p:cNvSpPr/>
          <p:nvPr/>
        </p:nvSpPr>
        <p:spPr>
          <a:xfrm>
            <a:off x="557644" y="1199947"/>
            <a:ext cx="717988" cy="18386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393-84BD-B439-BB7E-34A45EEE794D}"/>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A6DA1CED-2DB1-F00F-AC11-FC23A0793C3D}"/>
              </a:ext>
            </a:extLst>
          </p:cNvPr>
          <p:cNvSpPr>
            <a:spLocks noGrp="1"/>
          </p:cNvSpPr>
          <p:nvPr>
            <p:ph type="body" idx="1"/>
          </p:nvPr>
        </p:nvSpPr>
        <p:spPr/>
        <p:txBody>
          <a:bodyPr/>
          <a:lstStyle/>
          <a:p>
            <a:r>
              <a:rPr lang="en-US" dirty="0"/>
              <a:t>Focus on </a:t>
            </a:r>
            <a:r>
              <a:rPr lang="en-US" i="1" dirty="0"/>
              <a:t>principles </a:t>
            </a:r>
            <a:r>
              <a:rPr lang="en-US" dirty="0"/>
              <a:t>– the various certifications share common principles.</a:t>
            </a:r>
            <a:endParaRPr lang="en-US" i="1" dirty="0"/>
          </a:p>
          <a:p>
            <a:r>
              <a:rPr lang="en-US" dirty="0"/>
              <a:t>Many of the principles on the following slides come from the </a:t>
            </a:r>
            <a:r>
              <a:rPr lang="en-US" dirty="0">
                <a:hlinkClick r:id="rId3"/>
              </a:rPr>
              <a:t>Saltzer &amp; Schroeder security principles (</a:t>
            </a:r>
            <a:r>
              <a:rPr lang="en-US" b="1" i="1" dirty="0">
                <a:hlinkClick r:id="rId3"/>
              </a:rPr>
              <a:t>1975</a:t>
            </a:r>
            <a:r>
              <a:rPr lang="en-US" dirty="0">
                <a:hlinkClick r:id="rId3"/>
              </a:rPr>
              <a:t>)</a:t>
            </a:r>
            <a:r>
              <a:rPr lang="en-US" dirty="0"/>
              <a:t>—which heavily influenced later standards like </a:t>
            </a:r>
            <a:r>
              <a:rPr lang="en-US" b="1" dirty="0"/>
              <a:t>NIST</a:t>
            </a:r>
            <a:r>
              <a:rPr lang="en-US" dirty="0"/>
              <a:t> publications.</a:t>
            </a:r>
          </a:p>
        </p:txBody>
      </p:sp>
      <p:sp>
        <p:nvSpPr>
          <p:cNvPr id="4" name="Slide Number Placeholder 3">
            <a:extLst>
              <a:ext uri="{FF2B5EF4-FFF2-40B4-BE49-F238E27FC236}">
                <a16:creationId xmlns:a16="http://schemas.microsoft.com/office/drawing/2014/main" id="{8F7A08B7-F6C3-06D9-74A3-9C0AB24422E6}"/>
              </a:ext>
            </a:extLst>
          </p:cNvPr>
          <p:cNvSpPr>
            <a:spLocks noGrp="1"/>
          </p:cNvSpPr>
          <p:nvPr>
            <p:ph type="sldNum" sz="quarter" idx="12"/>
          </p:nvPr>
        </p:nvSpPr>
        <p:spPr/>
        <p:txBody>
          <a:bodyPr/>
          <a:lstStyle/>
          <a:p>
            <a:fld id="{B577980B-5DC2-400E-96EB-36509C046925}" type="slidenum">
              <a:rPr lang="en-US" smtClean="0"/>
              <a:t>8</a:t>
            </a:fld>
            <a:endParaRPr lang="en-US"/>
          </a:p>
        </p:txBody>
      </p:sp>
    </p:spTree>
    <p:extLst>
      <p:ext uri="{BB962C8B-B14F-4D97-AF65-F5344CB8AC3E}">
        <p14:creationId xmlns:p14="http://schemas.microsoft.com/office/powerpoint/2010/main" val="296350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2BF0-AC53-FA85-E8AD-26E088883B18}"/>
              </a:ext>
            </a:extLst>
          </p:cNvPr>
          <p:cNvSpPr>
            <a:spLocks noGrp="1"/>
          </p:cNvSpPr>
          <p:nvPr>
            <p:ph type="title"/>
          </p:nvPr>
        </p:nvSpPr>
        <p:spPr>
          <a:xfrm>
            <a:off x="838200" y="365126"/>
            <a:ext cx="10515600" cy="761712"/>
          </a:xfrm>
        </p:spPr>
        <p:txBody>
          <a:bodyPr/>
          <a:lstStyle/>
          <a:p>
            <a:r>
              <a:rPr lang="en-US" dirty="0"/>
              <a:t>Core cyber-security principles</a:t>
            </a:r>
            <a:r>
              <a:rPr lang="en-US" sz="2000" dirty="0"/>
              <a:t> (1 of 2)</a:t>
            </a:r>
            <a:r>
              <a:rPr lang="en-US" dirty="0"/>
              <a:t> </a:t>
            </a:r>
          </a:p>
        </p:txBody>
      </p:sp>
      <p:sp>
        <p:nvSpPr>
          <p:cNvPr id="5" name="Text Placeholder 4">
            <a:extLst>
              <a:ext uri="{FF2B5EF4-FFF2-40B4-BE49-F238E27FC236}">
                <a16:creationId xmlns:a16="http://schemas.microsoft.com/office/drawing/2014/main" id="{86E23D81-CBC5-C5C2-E827-09FAA3D62DD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30DCFDC4-A792-33A1-61A0-DB38971563CF}"/>
              </a:ext>
            </a:extLst>
          </p:cNvPr>
          <p:cNvSpPr>
            <a:spLocks noGrp="1"/>
          </p:cNvSpPr>
          <p:nvPr>
            <p:ph type="sldNum" sz="quarter" idx="12"/>
          </p:nvPr>
        </p:nvSpPr>
        <p:spPr/>
        <p:txBody>
          <a:bodyPr/>
          <a:lstStyle/>
          <a:p>
            <a:fld id="{B577980B-5DC2-400E-96EB-36509C046925}" type="slidenum">
              <a:rPr lang="en-US" smtClean="0"/>
              <a:t>9</a:t>
            </a:fld>
            <a:endParaRPr lang="en-US"/>
          </a:p>
        </p:txBody>
      </p:sp>
      <p:graphicFrame>
        <p:nvGraphicFramePr>
          <p:cNvPr id="4" name="Table 3">
            <a:extLst>
              <a:ext uri="{FF2B5EF4-FFF2-40B4-BE49-F238E27FC236}">
                <a16:creationId xmlns:a16="http://schemas.microsoft.com/office/drawing/2014/main" id="{675B79B1-6FA5-FD53-C0FA-AB9517D587F2}"/>
              </a:ext>
            </a:extLst>
          </p:cNvPr>
          <p:cNvGraphicFramePr>
            <a:graphicFrameLocks noGrp="1"/>
          </p:cNvGraphicFramePr>
          <p:nvPr>
            <p:extLst>
              <p:ext uri="{D42A27DB-BD31-4B8C-83A1-F6EECF244321}">
                <p14:modId xmlns:p14="http://schemas.microsoft.com/office/powerpoint/2010/main" val="727278072"/>
              </p:ext>
            </p:extLst>
          </p:nvPr>
        </p:nvGraphicFramePr>
        <p:xfrm>
          <a:off x="838199" y="1126837"/>
          <a:ext cx="10311582" cy="4969169"/>
        </p:xfrm>
        <a:graphic>
          <a:graphicData uri="http://schemas.openxmlformats.org/drawingml/2006/table">
            <a:tbl>
              <a:tblPr firstRow="1" firstCol="1" bandRow="1">
                <a:tableStyleId>{5C22544A-7EE6-4342-B048-85BDC9FD1C3A}</a:tableStyleId>
              </a:tblPr>
              <a:tblGrid>
                <a:gridCol w="602674">
                  <a:extLst>
                    <a:ext uri="{9D8B030D-6E8A-4147-A177-3AD203B41FA5}">
                      <a16:colId xmlns:a16="http://schemas.microsoft.com/office/drawing/2014/main" val="3983501228"/>
                    </a:ext>
                  </a:extLst>
                </a:gridCol>
                <a:gridCol w="2438400">
                  <a:extLst>
                    <a:ext uri="{9D8B030D-6E8A-4147-A177-3AD203B41FA5}">
                      <a16:colId xmlns:a16="http://schemas.microsoft.com/office/drawing/2014/main" val="61865127"/>
                    </a:ext>
                  </a:extLst>
                </a:gridCol>
                <a:gridCol w="7270508">
                  <a:extLst>
                    <a:ext uri="{9D8B030D-6E8A-4147-A177-3AD203B41FA5}">
                      <a16:colId xmlns:a16="http://schemas.microsoft.com/office/drawing/2014/main" val="3704152596"/>
                    </a:ext>
                  </a:extLst>
                </a:gridCol>
              </a:tblGrid>
              <a:tr h="373289">
                <a:tc>
                  <a:txBody>
                    <a:bodyPr/>
                    <a:lstStyle/>
                    <a:p>
                      <a:pPr marL="0" marR="0" algn="ctr">
                        <a:lnSpc>
                          <a:spcPct val="115000"/>
                        </a:lnSpc>
                        <a:spcAft>
                          <a:spcPts val="800"/>
                        </a:spcAft>
                        <a:buNone/>
                      </a:pPr>
                      <a:r>
                        <a:rPr lang="en-US" sz="2000" kern="0">
                          <a:effectLst/>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Principle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Description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993865"/>
                  </a:ext>
                </a:extLst>
              </a:tr>
              <a:tr h="765980">
                <a:tc>
                  <a:txBody>
                    <a:bodyPr/>
                    <a:lstStyle/>
                    <a:p>
                      <a:pPr marL="0" marR="0" algn="ctr">
                        <a:lnSpc>
                          <a:spcPct val="115000"/>
                        </a:lnSpc>
                        <a:spcAft>
                          <a:spcPts val="800"/>
                        </a:spcAft>
                        <a:buNone/>
                      </a:pPr>
                      <a:r>
                        <a:rPr lang="en-US" sz="2000" kern="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Least Privilege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Users should have only the access they need to perform their job - no more, no less.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101782"/>
                  </a:ext>
                </a:extLst>
              </a:tr>
              <a:tr h="765980">
                <a:tc>
                  <a:txBody>
                    <a:bodyPr/>
                    <a:lstStyle/>
                    <a:p>
                      <a:pPr marL="0" marR="0" algn="ctr">
                        <a:lnSpc>
                          <a:spcPct val="115000"/>
                        </a:lnSpc>
                        <a:spcAft>
                          <a:spcPts val="800"/>
                        </a:spcAft>
                        <a:buNone/>
                      </a:pPr>
                      <a:r>
                        <a:rPr lang="en-US" sz="2000" kern="0">
                          <a:effectLst/>
                        </a:rPr>
                        <a:t>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Separation of Duties (</a:t>
                      </a:r>
                      <a:r>
                        <a:rPr lang="en-US" sz="2000" kern="0" dirty="0" err="1">
                          <a:effectLst/>
                        </a:rPr>
                        <a:t>SoD</a:t>
                      </a:r>
                      <a:r>
                        <a:rPr lang="en-US" sz="2000" kern="0" dirty="0">
                          <a:effectLst/>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Split responsibilities to prevent fraud or errors (e.g., one person can't both approve and process a payment).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5498088"/>
                  </a:ext>
                </a:extLst>
              </a:tr>
              <a:tr h="765980">
                <a:tc>
                  <a:txBody>
                    <a:bodyPr/>
                    <a:lstStyle/>
                    <a:p>
                      <a:pPr marL="0" marR="0" algn="ctr">
                        <a:lnSpc>
                          <a:spcPct val="115000"/>
                        </a:lnSpc>
                        <a:spcAft>
                          <a:spcPts val="800"/>
                        </a:spcAft>
                        <a:buNone/>
                      </a:pPr>
                      <a:r>
                        <a:rPr lang="en-US" sz="2000" kern="0">
                          <a:effectLst/>
                        </a:rPr>
                        <a:t>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latin typeface="Aptos" panose="020B0004020202020204" pitchFamily="34" charset="0"/>
                          <a:ea typeface="Aptos" panose="020B0004020202020204" pitchFamily="34" charset="0"/>
                          <a:cs typeface="Times New Roman" panose="02020603050405020304" pitchFamily="18" charset="0"/>
                        </a:rPr>
                        <a:t>Need to Know</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Access to information is granted only if it is essential to perform specific tasks. Often overlaps with least privilege.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313641"/>
                  </a:ext>
                </a:extLst>
              </a:tr>
              <a:tr h="765980">
                <a:tc>
                  <a:txBody>
                    <a:bodyPr/>
                    <a:lstStyle/>
                    <a:p>
                      <a:pPr marL="0" marR="0" algn="ctr">
                        <a:lnSpc>
                          <a:spcPct val="115000"/>
                        </a:lnSpc>
                        <a:spcAft>
                          <a:spcPts val="800"/>
                        </a:spcAft>
                        <a:buNone/>
                      </a:pPr>
                      <a:r>
                        <a:rPr lang="en-US" sz="2000" kern="0">
                          <a:effectLst/>
                        </a:rPr>
                        <a:t>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Defense in Depth</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 multiple layers of controls (physical, technical, administrative) to protect systems and data.</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051660"/>
                  </a:ext>
                </a:extLst>
              </a:tr>
              <a:tr h="765980">
                <a:tc>
                  <a:txBody>
                    <a:bodyPr/>
                    <a:lstStyle/>
                    <a:p>
                      <a:pPr marL="0" marR="0" algn="ctr">
                        <a:lnSpc>
                          <a:spcPct val="115000"/>
                        </a:lnSpc>
                        <a:spcAft>
                          <a:spcPts val="800"/>
                        </a:spcAft>
                        <a:buNone/>
                      </a:pPr>
                      <a:r>
                        <a:rPr lang="en-US" sz="2000" kern="0">
                          <a:effectLst/>
                        </a:rPr>
                        <a:t>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Fail-Safe Defaults (Default Deny)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Access should be denied by default unless explicitly allowed.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7739445"/>
                  </a:ext>
                </a:extLst>
              </a:tr>
              <a:tr h="765980">
                <a:tc>
                  <a:txBody>
                    <a:bodyPr/>
                    <a:lstStyle/>
                    <a:p>
                      <a:pPr marL="0" marR="0" algn="ctr">
                        <a:lnSpc>
                          <a:spcPct val="115000"/>
                        </a:lnSpc>
                        <a:spcAft>
                          <a:spcPts val="800"/>
                        </a:spcAft>
                        <a:buNone/>
                      </a:pPr>
                      <a:r>
                        <a:rPr lang="en-US" sz="2000" kern="0">
                          <a:effectLst/>
                        </a:rPr>
                        <a:t>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Accountability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Actions must be traceable to individuals through logging and monitoring (e.g., audit trails).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0991917"/>
                  </a:ext>
                </a:extLst>
              </a:tr>
            </a:tbl>
          </a:graphicData>
        </a:graphic>
      </p:graphicFrame>
    </p:spTree>
    <p:extLst>
      <p:ext uri="{BB962C8B-B14F-4D97-AF65-F5344CB8AC3E}">
        <p14:creationId xmlns:p14="http://schemas.microsoft.com/office/powerpoint/2010/main" val="3981139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AICyber</Template>
  <TotalTime>2791</TotalTime>
  <Words>1335</Words>
  <Application>Microsoft Office PowerPoint</Application>
  <PresentationFormat>Widescreen</PresentationFormat>
  <Paragraphs>165</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Google Sans</vt:lpstr>
      <vt:lpstr>Segoe UI</vt:lpstr>
      <vt:lpstr>Wingdings</vt:lpstr>
      <vt:lpstr>Office Theme</vt:lpstr>
      <vt:lpstr>AICyber (AI for Cyber-Security)</vt:lpstr>
      <vt:lpstr>For starters …</vt:lpstr>
      <vt:lpstr>Agenda</vt:lpstr>
      <vt:lpstr>Good money $$$</vt:lpstr>
      <vt:lpstr>AICyber versus SecureAI</vt:lpstr>
      <vt:lpstr>Challenges</vt:lpstr>
      <vt:lpstr>Some certifications…</vt:lpstr>
      <vt:lpstr>What to do?</vt:lpstr>
      <vt:lpstr>Core cyber-security principles (1 of 2) </vt:lpstr>
      <vt:lpstr>Core cyber-security principles (2 of 2) </vt:lpstr>
      <vt:lpstr>A simple example</vt:lpstr>
      <vt:lpstr>Another example …</vt:lpstr>
      <vt:lpstr>How can AI help?</vt:lpstr>
      <vt:lpstr>(A) Threat Detection</vt:lpstr>
      <vt:lpstr>(B) Automated Response</vt:lpstr>
      <vt:lpstr>(C) User and Entity Behavior Analytics (UEBA)</vt:lpstr>
      <vt:lpstr>(D) Phishing and Email Security</vt:lpstr>
      <vt:lpstr>(E) Threat Intelligence Platforms</vt:lpstr>
      <vt:lpstr>Challenges</vt:lpstr>
      <vt:lpstr>Thought experiment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J. Shafer</dc:creator>
  <cp:lastModifiedBy>Jeremy J. Shafer</cp:lastModifiedBy>
  <cp:revision>54</cp:revision>
  <dcterms:created xsi:type="dcterms:W3CDTF">2025-03-25T18:52:44Z</dcterms:created>
  <dcterms:modified xsi:type="dcterms:W3CDTF">2026-03-03T01:43:45Z</dcterms:modified>
</cp:coreProperties>
</file>