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645" r:id="rId3"/>
    <p:sldId id="646" r:id="rId4"/>
    <p:sldId id="647" r:id="rId5"/>
    <p:sldId id="649" r:id="rId6"/>
    <p:sldId id="651" r:id="rId7"/>
    <p:sldId id="65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82353" autoAdjust="0"/>
  </p:normalViewPr>
  <p:slideViewPr>
    <p:cSldViewPr snapToGrid="0">
      <p:cViewPr varScale="1">
        <p:scale>
          <a:sx n="82" d="100"/>
          <a:sy n="82" d="100"/>
        </p:scale>
        <p:origin x="408" y="72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1/5/2024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technology-65102150" TargetMode="External"/><Relationship Id="rId2" Type="http://schemas.openxmlformats.org/officeDocument/2006/relationships/hyperlink" Target="https://www.bbc.com/worklife/article/20230418-ai-anxiety-artificial-intelligence-replace-job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mis.temple.edu/mis3580sec001spring20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ngimg.com/png/63843-thank-discord-media-thought-social-think-emoji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riddle_/2793081482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5163" y="1403184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Course Intro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endParaRPr lang="en-US" dirty="0"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MIS3580: AL and ML in the Workplace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About me. </a:t>
            </a:r>
          </a:p>
          <a:p>
            <a:r>
              <a:rPr lang="en-US" sz="3200" dirty="0"/>
              <a:t>Why am I teaching this course?</a:t>
            </a:r>
          </a:p>
          <a:p>
            <a:r>
              <a:rPr lang="en-US" sz="3200" dirty="0"/>
              <a:t>How is this course set up?</a:t>
            </a:r>
          </a:p>
          <a:p>
            <a:r>
              <a:rPr lang="en-US" sz="3200" dirty="0"/>
              <a:t>Our first discussion exercise.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About me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10781307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Teaching full time since 2014</a:t>
            </a:r>
          </a:p>
          <a:p>
            <a:r>
              <a:rPr lang="en-US" sz="3200" dirty="0"/>
              <a:t>Bachelor’s degree in CS, Master’s degree in MIS</a:t>
            </a:r>
          </a:p>
          <a:p>
            <a:r>
              <a:rPr lang="en-US" sz="3200" dirty="0"/>
              <a:t>Lifelong interest in learning and higher education   </a:t>
            </a:r>
          </a:p>
          <a:p>
            <a:r>
              <a:rPr lang="en-US" sz="3200" dirty="0"/>
              <a:t>Transitions I have witnessed:</a:t>
            </a:r>
          </a:p>
          <a:p>
            <a:pPr lvl="1"/>
            <a:r>
              <a:rPr lang="en-US" sz="2800" dirty="0"/>
              <a:t>Dawn of the PC (circa 1980)</a:t>
            </a:r>
          </a:p>
          <a:p>
            <a:pPr lvl="1"/>
            <a:r>
              <a:rPr lang="en-US" sz="2800" dirty="0"/>
              <a:t>Dawn of the Internet and the first browsers (circa 1993)</a:t>
            </a:r>
          </a:p>
          <a:p>
            <a:pPr lvl="1"/>
            <a:r>
              <a:rPr lang="en-US" sz="2800" dirty="0"/>
              <a:t>Dawn of the iPhone (2007)</a:t>
            </a:r>
          </a:p>
          <a:p>
            <a:pPr lvl="1"/>
            <a:r>
              <a:rPr lang="en-US" sz="2800" dirty="0"/>
              <a:t>Dawn of ChatGPT (November 2022)</a:t>
            </a: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0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Why am I teaching this course?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5"/>
            <a:ext cx="10781307" cy="1752453"/>
          </a:xfrm>
        </p:spPr>
        <p:txBody>
          <a:bodyPr anchor="t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According to a report by investment bank Goldman Sachs, artificial intelligence (AI) could replace the equivalent of 300 million full-time jobs. The report suggests that AI could replace a quarter of work tasks in the US and Europe, but it may also lead to new jobs and a productivity boom.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407EEA-F3F5-FDA8-E9D1-1ACBAD2DD0C4}"/>
              </a:ext>
            </a:extLst>
          </p:cNvPr>
          <p:cNvSpPr txBox="1"/>
          <p:nvPr/>
        </p:nvSpPr>
        <p:spPr>
          <a:xfrm>
            <a:off x="572492" y="4152149"/>
            <a:ext cx="10502944" cy="1891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According to a recent survey by PwC, almost a third of respondents said they were worried about the prospect of their role being replaced by technology in three years. However, the same survey also found that 77% of respondents who had used AI tools reported that they had a positive experience with them 1.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95BDB6-23E6-FA9C-CAFC-7A4FE669A55E}"/>
              </a:ext>
            </a:extLst>
          </p:cNvPr>
          <p:cNvSpPr txBox="1"/>
          <p:nvPr/>
        </p:nvSpPr>
        <p:spPr>
          <a:xfrm>
            <a:off x="838201" y="6081386"/>
            <a:ext cx="10340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https://www.bbc.com/worklife/article/20230418-ai-anxiety-artificial-intelligence-replace-jobs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6928EC-0236-29AA-268D-207EB9A40A8E}"/>
              </a:ext>
            </a:extLst>
          </p:cNvPr>
          <p:cNvSpPr txBox="1"/>
          <p:nvPr/>
        </p:nvSpPr>
        <p:spPr>
          <a:xfrm>
            <a:off x="838201" y="3485003"/>
            <a:ext cx="10340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https://www.bbc.com/news/technology-65102150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2062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How is this course set up?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5"/>
            <a:ext cx="11305377" cy="4058897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First half the semester – lectures, activities, and quizzes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Second half the semester – activities and assignments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Participation is graded.  My mechanisms for gauging participation may vary.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You are expected to listen to the AI Breakdown Podcast with Nathaniel Whittemore (a.k.a. NLW) on Spotify.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Let’s review the class site: </a:t>
            </a:r>
            <a:r>
              <a:rPr lang="en-US" sz="2400" dirty="0">
                <a:hlinkClick r:id="rId2"/>
              </a:rPr>
              <a:t>https://community.mis.temple.edu/mis3580sec001spring2024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5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AFFAC-E5C4-53C8-3D62-1910EE27C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Some food for thought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D5DDA-6DBA-3A02-8D6B-085D76B3F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000"/>
              <a:t>Some people describe themselves as AI Accelerationists</a:t>
            </a:r>
          </a:p>
          <a:p>
            <a:r>
              <a:rPr lang="en-US" sz="2000"/>
              <a:t>AI Accelerationists want AI to be developed as quickly as possible</a:t>
            </a:r>
          </a:p>
          <a:p>
            <a:r>
              <a:rPr lang="en-US" sz="2000"/>
              <a:t>Other people described themselves as Effective Altruists</a:t>
            </a:r>
          </a:p>
          <a:p>
            <a:r>
              <a:rPr lang="en-US" sz="2000"/>
              <a:t>Effective Altruists </a:t>
            </a:r>
            <a:r>
              <a:rPr lang="en-US" sz="2000" b="1" i="1"/>
              <a:t>tend to believe</a:t>
            </a:r>
            <a:r>
              <a:rPr lang="en-US" sz="2000"/>
              <a:t> that AI development should be approached cautiously and with regulation.</a:t>
            </a:r>
          </a:p>
          <a:p>
            <a:r>
              <a:rPr lang="en-US" sz="2000"/>
              <a:t>Use Edge Bing Chat (or ChatGPT) to look up the defintions of “AI Accelerationist” and “Effective Altruist”.</a:t>
            </a:r>
          </a:p>
          <a:p>
            <a:r>
              <a:rPr lang="en-US" sz="2000"/>
              <a:t>Which one are you?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4BF8D9-E202-58C1-AF95-30DAD7E92C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80C24-86A9-3C39-936D-B94219F76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0672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347BC-06E3-4054-2C1B-C7938DDA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Our first activity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6237B0-98E3-6E2B-E7A9-A66AC8204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Go on to Canvas and comment of the discussion question there.</a:t>
            </a:r>
          </a:p>
          <a:p>
            <a:r>
              <a:rPr lang="en-US" sz="2200" dirty="0"/>
              <a:t>When done, review the answers of some of your peers.</a:t>
            </a:r>
          </a:p>
          <a:p>
            <a:r>
              <a:rPr lang="en-US" sz="2200" dirty="0"/>
              <a:t>You should “like” </a:t>
            </a:r>
            <a:r>
              <a:rPr lang="en-US" sz="2200" b="1" i="1" dirty="0"/>
              <a:t>one</a:t>
            </a:r>
            <a:r>
              <a:rPr lang="en-US" sz="2200" dirty="0"/>
              <a:t> other student’s answer.</a:t>
            </a:r>
          </a:p>
          <a:p>
            <a:r>
              <a:rPr lang="en-US" sz="2200" dirty="0"/>
              <a:t>You should comment on another student’s answer.  (Two or three constructive sentences.)</a:t>
            </a:r>
          </a:p>
        </p:txBody>
      </p:sp>
      <p:pic>
        <p:nvPicPr>
          <p:cNvPr id="6" name="Content Placeholder 5" descr="A picture of the AI powered robot Gort from the movie, The Day The Earth Stood Still">
            <a:extLst>
              <a:ext uri="{FF2B5EF4-FFF2-40B4-BE49-F238E27FC236}">
                <a16:creationId xmlns:a16="http://schemas.microsoft.com/office/drawing/2014/main" id="{6A19D1D9-9DE9-D445-8000-09B118E383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945" r="17077"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72607-5B25-D01E-A42A-40CAC32F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A0EFF-73D2-E085-9FC9-56036629306D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riddle_/279308148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4739</TotalTime>
  <Words>499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Segoe UI</vt:lpstr>
      <vt:lpstr>Office Theme</vt:lpstr>
      <vt:lpstr>Course Intro </vt:lpstr>
      <vt:lpstr>Agenda</vt:lpstr>
      <vt:lpstr>About me</vt:lpstr>
      <vt:lpstr>Why am I teaching this course?</vt:lpstr>
      <vt:lpstr>How is this course set up?</vt:lpstr>
      <vt:lpstr>Some food for thought</vt:lpstr>
      <vt:lpstr>Our first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216</cp:revision>
  <dcterms:created xsi:type="dcterms:W3CDTF">2022-06-30T13:55:29Z</dcterms:created>
  <dcterms:modified xsi:type="dcterms:W3CDTF">2024-01-05T14:47:43Z</dcterms:modified>
</cp:coreProperties>
</file>