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672" r:id="rId3"/>
    <p:sldId id="673" r:id="rId4"/>
    <p:sldId id="674" r:id="rId5"/>
    <p:sldId id="675" r:id="rId6"/>
    <p:sldId id="676" r:id="rId7"/>
    <p:sldId id="677" r:id="rId8"/>
    <p:sldId id="678" r:id="rId9"/>
    <p:sldId id="679" r:id="rId10"/>
    <p:sldId id="680" r:id="rId11"/>
    <p:sldId id="681" r:id="rId12"/>
    <p:sldId id="682" r:id="rId13"/>
    <p:sldId id="683" r:id="rId14"/>
    <p:sldId id="684" r:id="rId15"/>
    <p:sldId id="6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82353" autoAdjust="0"/>
  </p:normalViewPr>
  <p:slideViewPr>
    <p:cSldViewPr snapToGrid="0">
      <p:cViewPr varScale="1">
        <p:scale>
          <a:sx n="53" d="100"/>
          <a:sy n="53" d="100"/>
        </p:scale>
        <p:origin x="1363" y="86"/>
      </p:cViewPr>
      <p:guideLst/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urtain-stage-theater-movies-15211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eech-bubble-box-rectangle-shape-25913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asmarketingstrategy.blogspot.com/2013/06/customers-dont-care-about-you.htm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67633/key-west---mallory---square-by-nkinkade-17773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300351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1233" y="1403184"/>
            <a:ext cx="6034823" cy="155450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Bayesian 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Cognition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MIS3580: AL and ML in the Workplace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blue light bulb with a brain inside">
            <a:extLst>
              <a:ext uri="{FF2B5EF4-FFF2-40B4-BE49-F238E27FC236}">
                <a16:creationId xmlns:a16="http://schemas.microsoft.com/office/drawing/2014/main" id="{A36D6498-511E-A47E-A31E-A870F780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7" y="1403184"/>
            <a:ext cx="5285007" cy="46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B193-3FAC-E672-DED9-4801F5CB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again, restated with the $5 words…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5970-B51E-42AB-9BE4-CFCB86F0A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4698119"/>
          </a:xfrm>
        </p:spPr>
        <p:txBody>
          <a:bodyPr>
            <a:normAutofit lnSpcReduction="10000"/>
          </a:bodyPr>
          <a:lstStyle/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Conditional Independence: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The model assumes that all the events don’t depend on each other.</a:t>
            </a: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Example: Flipping 3 coins simultaneously is the same flipping 3 coins one at a time.  </a:t>
            </a: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</a:p>
          <a:p>
            <a:pPr algn="l">
              <a:buFont typeface="+mj-lt"/>
              <a:buAutoNum type="arabicPeriod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Feature Irrelevance: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 The model also assumes that no other features of the problem are influencing the outcome. </a:t>
            </a: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br>
              <a:rPr lang="en-US" b="0" i="0" dirty="0">
                <a:solidFill>
                  <a:srgbClr val="0D0D0D"/>
                </a:solidFill>
                <a:effectLst/>
                <a:latin typeface="Söhne"/>
              </a:rPr>
            </a:b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Example: It doesn’t matter who is flipping the coins.  One person is as good as another. It doesn’t matter if coin flipper is alone or in a group, or if it is sunny outside, or if th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e month has the letter “R” in it.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57B8E-65B3-7709-06F3-E77A13FF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7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ed curtain with a black background&#10;&#10;Description automatically generated">
            <a:extLst>
              <a:ext uri="{FF2B5EF4-FFF2-40B4-BE49-F238E27FC236}">
                <a16:creationId xmlns:a16="http://schemas.microsoft.com/office/drawing/2014/main" id="{48D4982D-D274-A91E-7487-96559D63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5333" y="-336691"/>
            <a:ext cx="10024533" cy="719469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A9BBE-90CE-F862-CFDA-9BB013E1F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978" y="2871259"/>
            <a:ext cx="7665155" cy="1325563"/>
          </a:xfrm>
        </p:spPr>
        <p:txBody>
          <a:bodyPr/>
          <a:lstStyle/>
          <a:p>
            <a:pPr algn="ctr"/>
            <a:r>
              <a:rPr lang="en-US" dirty="0"/>
              <a:t>Dramatic illustration </a:t>
            </a:r>
            <a:br>
              <a:rPr lang="en-US" dirty="0"/>
            </a:br>
            <a:r>
              <a:rPr lang="en-US" dirty="0"/>
              <a:t>goes here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BEEBB-E776-13A4-233B-E5DBAFB16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621" y="6356350"/>
            <a:ext cx="2472267" cy="365125"/>
          </a:xfrm>
        </p:spPr>
        <p:txBody>
          <a:bodyPr/>
          <a:lstStyle/>
          <a:p>
            <a:fld id="{4C487655-AABA-4CA8-8EDF-7F823A468B8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2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6B95-C506-8D7D-B386-47A44248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431"/>
          </a:xfrm>
        </p:spPr>
        <p:txBody>
          <a:bodyPr>
            <a:normAutofit fontScale="90000"/>
          </a:bodyPr>
          <a:lstStyle/>
          <a:p>
            <a:r>
              <a:rPr lang="en-US" dirty="0"/>
              <a:t>Think about how this can be applied…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F70C8-7BC5-EF38-9506-46B9A33C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3DA2D872-4AE3-FE41-ABA1-B28C3D9CC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936804"/>
            <a:ext cx="1483148" cy="132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B5A7E-A50C-C683-9623-31E6E5D3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67"/>
          <a:stretch/>
        </p:blipFill>
        <p:spPr>
          <a:xfrm>
            <a:off x="2937333" y="2698926"/>
            <a:ext cx="1425681" cy="1512516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pic>
        <p:nvPicPr>
          <p:cNvPr id="9" name="Picture 8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F89BA1B9-22FF-7937-2698-88056A59D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060569" y="1704551"/>
            <a:ext cx="1004406" cy="1570919"/>
          </a:xfrm>
          <a:prstGeom prst="rect">
            <a:avLst/>
          </a:prstGeom>
        </p:spPr>
      </p:pic>
      <p:pic>
        <p:nvPicPr>
          <p:cNvPr id="11" name="Picture 10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5FF5DCA2-6E00-248F-8B2F-76984B7DA7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194" y="1038753"/>
            <a:ext cx="1004406" cy="1570919"/>
          </a:xfrm>
          <a:prstGeom prst="rect">
            <a:avLst/>
          </a:prstGeom>
        </p:spPr>
      </p:pic>
      <p:pic>
        <p:nvPicPr>
          <p:cNvPr id="13" name="Picture 12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CEFAEB72-037E-6413-4762-618ECC520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109563" y="4211442"/>
            <a:ext cx="1004406" cy="1570919"/>
          </a:xfrm>
          <a:prstGeom prst="rect">
            <a:avLst/>
          </a:prstGeom>
        </p:spPr>
      </p:pic>
      <p:pic>
        <p:nvPicPr>
          <p:cNvPr id="15" name="Picture 14" descr="Cartoon of a person holding a sign&#10;&#10;Description automatically generated">
            <a:extLst>
              <a:ext uri="{FF2B5EF4-FFF2-40B4-BE49-F238E27FC236}">
                <a16:creationId xmlns:a16="http://schemas.microsoft.com/office/drawing/2014/main" id="{6289BDE0-ADBA-BDA5-105B-A0C56A403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194" y="4996901"/>
            <a:ext cx="1004406" cy="157091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F03363-1938-C5DD-8816-8A058E149250}"/>
              </a:ext>
            </a:extLst>
          </p:cNvPr>
          <p:cNvCxnSpPr/>
          <p:nvPr/>
        </p:nvCxnSpPr>
        <p:spPr>
          <a:xfrm>
            <a:off x="2506133" y="3429000"/>
            <a:ext cx="37253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60F053-181C-43A0-136F-891AF7F45E72}"/>
              </a:ext>
            </a:extLst>
          </p:cNvPr>
          <p:cNvCxnSpPr>
            <a:cxnSpLocks/>
          </p:cNvCxnSpPr>
          <p:nvPr/>
        </p:nvCxnSpPr>
        <p:spPr>
          <a:xfrm flipV="1">
            <a:off x="4589629" y="2749852"/>
            <a:ext cx="1066104" cy="5823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E59FD0-5C56-0040-357C-073EA25D4355}"/>
              </a:ext>
            </a:extLst>
          </p:cNvPr>
          <p:cNvCxnSpPr>
            <a:cxnSpLocks/>
          </p:cNvCxnSpPr>
          <p:nvPr/>
        </p:nvCxnSpPr>
        <p:spPr>
          <a:xfrm flipV="1">
            <a:off x="4665022" y="3046648"/>
            <a:ext cx="2232489" cy="4038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4072AD-6128-6A82-4D93-D454A7A28D5C}"/>
              </a:ext>
            </a:extLst>
          </p:cNvPr>
          <p:cNvCxnSpPr>
            <a:cxnSpLocks/>
          </p:cNvCxnSpPr>
          <p:nvPr/>
        </p:nvCxnSpPr>
        <p:spPr>
          <a:xfrm>
            <a:off x="4665022" y="3747310"/>
            <a:ext cx="2395547" cy="7609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7F346E-95B9-38EA-5491-C778E924E91A}"/>
              </a:ext>
            </a:extLst>
          </p:cNvPr>
          <p:cNvCxnSpPr>
            <a:cxnSpLocks/>
          </p:cNvCxnSpPr>
          <p:nvPr/>
        </p:nvCxnSpPr>
        <p:spPr>
          <a:xfrm>
            <a:off x="4678224" y="3887490"/>
            <a:ext cx="737963" cy="11094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008A-DBA7-16A3-DDE4-43FD0AAE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42786-F00A-FB24-7097-AF6D8932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Mistral AI is a French company specializing in artificial intelligence. It was founded in April 2023 by researchers who were previously employed by Meta and Google DeepMind: Arthur Mensch, </a:t>
            </a:r>
            <a:r>
              <a:rPr lang="en-US" dirty="0" err="1"/>
              <a:t>Timothée</a:t>
            </a:r>
            <a:r>
              <a:rPr lang="en-US" dirty="0"/>
              <a:t> Lacroix, and Guillaume </a:t>
            </a:r>
            <a:r>
              <a:rPr lang="en-US" dirty="0" err="1"/>
              <a:t>Lample</a:t>
            </a:r>
            <a:r>
              <a:rPr lang="en-US" dirty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Mistral AI focuses on creating </a:t>
            </a:r>
            <a:r>
              <a:rPr lang="en-US" b="1" i="0" dirty="0">
                <a:solidFill>
                  <a:srgbClr val="111111"/>
                </a:solidFill>
                <a:effectLst/>
                <a:latin typeface="-apple-system"/>
              </a:rPr>
              <a:t>open large language models</a:t>
            </a:r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 (LLMs).</a:t>
            </a:r>
          </a:p>
          <a:p>
            <a:r>
              <a:rPr lang="en-US" b="0" i="0" dirty="0">
                <a:solidFill>
                  <a:srgbClr val="111111"/>
                </a:solidFill>
                <a:effectLst/>
                <a:latin typeface="-apple-system"/>
              </a:rPr>
              <a:t>The EU AI Act would not directly apply to open-source models like Mistral’s unless they are considered high risk or used for banned purposes.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91141-8BFB-FDD7-901F-2FB976DAE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92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5F891-44D4-E242-06F4-8D6F0A68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Mixtral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C14C0-99C3-2267-23CA-AE5883391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Mixtral</a:t>
            </a:r>
            <a:r>
              <a:rPr lang="en-US" dirty="0"/>
              <a:t> 8X7B is an advanced language model (LLM) developed by Mistral AI.</a:t>
            </a:r>
          </a:p>
          <a:p>
            <a:r>
              <a:rPr lang="en-US" dirty="0"/>
              <a:t>Mixture of Experts (</a:t>
            </a:r>
            <a:r>
              <a:rPr lang="en-US" dirty="0" err="1"/>
              <a:t>MoE</a:t>
            </a:r>
            <a:r>
              <a:rPr lang="en-US" dirty="0"/>
              <a:t>): </a:t>
            </a:r>
            <a:r>
              <a:rPr lang="en-US" dirty="0" err="1"/>
              <a:t>Mixtral</a:t>
            </a:r>
            <a:r>
              <a:rPr lang="en-US" dirty="0"/>
              <a:t> employs a Mixture of Experts approach. </a:t>
            </a:r>
          </a:p>
          <a:p>
            <a:r>
              <a:rPr lang="en-US" dirty="0"/>
              <a:t>This unique design allows </a:t>
            </a:r>
            <a:r>
              <a:rPr lang="en-US" dirty="0" err="1"/>
              <a:t>Mixtral</a:t>
            </a:r>
            <a:r>
              <a:rPr lang="en-US" dirty="0"/>
              <a:t> to achieve better performance than GPT-3.5 while being computationally efficient32.</a:t>
            </a:r>
          </a:p>
          <a:p>
            <a:r>
              <a:rPr lang="en-US" dirty="0" err="1"/>
              <a:t>Mixtral</a:t>
            </a:r>
            <a:r>
              <a:rPr lang="en-US" dirty="0"/>
              <a:t> is the first open-weight LLM that performs exceptionally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32FF4-2FC7-E2FB-F135-775F3477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0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7688B-17C5-236B-5279-53074F1E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Reasons to be hopeful….</a:t>
            </a:r>
          </a:p>
        </p:txBody>
      </p:sp>
      <p:sp>
        <p:nvSpPr>
          <p:cNvPr id="1034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40C87-AE70-4252-0ABA-68CD3E37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/>
              <a:t>Can you make the case that open-source software has saved the world from big tech monopoly?</a:t>
            </a:r>
          </a:p>
          <a:p>
            <a:r>
              <a:rPr lang="en-US" sz="2200"/>
              <a:t>Ask ChatGPT or Bing Chat!</a:t>
            </a:r>
          </a:p>
          <a:p>
            <a:endParaRPr lang="en-US" sz="2200" dirty="0"/>
          </a:p>
        </p:txBody>
      </p:sp>
      <p:pic>
        <p:nvPicPr>
          <p:cNvPr id="1027" name="Picture 3" descr="Open Source icon. Open Source symbol design from. Vector stock ...">
            <a:extLst>
              <a:ext uri="{FF2B5EF4-FFF2-40B4-BE49-F238E27FC236}">
                <a16:creationId xmlns:a16="http://schemas.microsoft.com/office/drawing/2014/main" id="{9C6461F3-3CB4-8E04-5BA4-F68B6924D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0" t="20247" r="17261" b="21975"/>
          <a:stretch/>
        </p:blipFill>
        <p:spPr bwMode="auto">
          <a:xfrm>
            <a:off x="6099048" y="818007"/>
            <a:ext cx="5458968" cy="522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C1F17-1915-6BDD-9C9C-7723A58F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8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BE1760E-DC96-0295-8F07-54ED1B0F9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5074"/>
            <a:ext cx="985398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 you make the case that open source software has saved the world from big tech monopoly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AE20-7E79-7319-E6A5-647C3499A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n-US" sz="3200"/>
              <a:t>Inspiration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03C1C-FBE8-0B6A-DA35-ADB890DC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838856"/>
            <a:ext cx="6626086" cy="43700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I got interested in the Bayesian Cognition in decision making this past summer, a couple months </a:t>
            </a:r>
            <a:r>
              <a:rPr lang="en-US" sz="2000" b="1" i="1" dirty="0"/>
              <a:t>before</a:t>
            </a:r>
            <a:r>
              <a:rPr lang="en-US" sz="2000" dirty="0"/>
              <a:t> I started working on this course. </a:t>
            </a:r>
          </a:p>
          <a:p>
            <a:pPr marL="0" indent="0">
              <a:buNone/>
            </a:pPr>
            <a:r>
              <a:rPr lang="en-US" sz="2000" dirty="0"/>
              <a:t>It was introduced to me in the book, Smart Faster Better buy Charles </a:t>
            </a:r>
            <a:r>
              <a:rPr lang="en-US" sz="2000" dirty="0" err="1"/>
              <a:t>Duhig</a:t>
            </a:r>
            <a:r>
              <a:rPr lang="en-US" sz="2000" dirty="0"/>
              <a:t> (2016) </a:t>
            </a:r>
          </a:p>
          <a:p>
            <a:pPr marL="0" indent="0">
              <a:buNone/>
            </a:pPr>
            <a:r>
              <a:rPr lang="en-US" sz="2000" dirty="0"/>
              <a:t>Here’s the gist of what got my attention…</a:t>
            </a:r>
          </a:p>
          <a:p>
            <a:pPr marL="0" indent="0">
              <a:buNone/>
            </a:pPr>
            <a:r>
              <a:rPr lang="en-US" sz="2000" dirty="0"/>
              <a:t>“If asked, few of the participants were able to describe the mental logic they used to make their forecasts. They just gave answers that </a:t>
            </a:r>
            <a:r>
              <a:rPr lang="en-US" sz="2000" b="1" i="1" dirty="0"/>
              <a:t>felt</a:t>
            </a:r>
            <a:r>
              <a:rPr lang="en-US" sz="2000" dirty="0"/>
              <a:t> right. On average, their predictions were often within 10 percent of what the data said was the correct answer.” </a:t>
            </a:r>
          </a:p>
          <a:p>
            <a:pPr marL="0" indent="0">
              <a:buNone/>
            </a:pPr>
            <a:r>
              <a:rPr lang="en-US" sz="2000" dirty="0"/>
              <a:t>“Just as important, each student intuitively understood that different kinds of predictions required different kinds of reasoning.” 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i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8BC164-E230-753F-2C7E-B4EE7BA7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17EA6-2FB7-5535-537A-5CE5612A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6" r="3" b="770"/>
          <a:stretch/>
        </p:blipFill>
        <p:spPr>
          <a:xfrm>
            <a:off x="8024191" y="884631"/>
            <a:ext cx="3452192" cy="50834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F4F40-0619-0D0E-E97E-32C9D16D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962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1DA9F-4F5C-042D-7123-B3609022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More from the Duhigg book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3853-CBF2-D96B-92F4-7D911C12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/>
              <a:t>“Some researchers call this ability to intuit patterns ‘Bayesian cognition’ or ‘Bayesian psychology,’ because for a computer to make those kinds of predictions, it must use a variation of Bayes’ rule, a mathematical formula that generally requires running thousands of models simultaneously and comparing millions of results.”</a:t>
            </a:r>
          </a:p>
          <a:p>
            <a:pPr marL="0" indent="0">
              <a:buNone/>
            </a:pPr>
            <a:r>
              <a:rPr lang="en-US" sz="2200"/>
              <a:t>“At the core of Bayes’ rule is a principle: Even if we have very little data, we can still forecast the future by making assumptions and then skewing them based on what we observe about the world.”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ook with a white cover&#10;&#10;Description automatically generated">
            <a:extLst>
              <a:ext uri="{FF2B5EF4-FFF2-40B4-BE49-F238E27FC236}">
                <a16:creationId xmlns:a16="http://schemas.microsoft.com/office/drawing/2014/main" id="{E372BF4A-BDB4-E6B7-CA31-E7E713A68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7184" y="1807275"/>
            <a:ext cx="3781051" cy="259947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3A812-A7FB-7B8D-5A87-89DD2B55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0244" y="6356350"/>
            <a:ext cx="132355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8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C45C87-CCD2-034C-7E93-D3E71C659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37696" y="1031336"/>
            <a:ext cx="4162881" cy="429367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D17E9-CD44-9659-E89E-A174771B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For instance …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E441B-DBE5-7D40-BE3A-EF3B61AD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03021"/>
            <a:ext cx="5257800" cy="4573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… suppose your brother said he’s meeting a friend for dinner. You might forecast there’s a 60 percent chance he’s going to meet a man, since most of your brother’s friends are male. Now, suppose your brother mentioned his dinner companion was a friend from work. You might want to change your forecast, since you know that most of his coworkers are female.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Bayes’ rule can calculate the precise odds that your brother’s dinner date is female, or male based on just one or two pieces of data and  your assumptions.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907B0-48E5-7894-41B5-8CFF6BED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2426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33FF-BEF1-FEFE-E4CD-65F17131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6"/>
          </a:xfrm>
        </p:spPr>
        <p:txBody>
          <a:bodyPr>
            <a:normAutofit fontScale="90000"/>
          </a:bodyPr>
          <a:lstStyle/>
          <a:p>
            <a:r>
              <a:rPr lang="en-US" dirty="0"/>
              <a:t>Why this is a timely topic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E2D47-31F9-91EC-68B8-9655FB7B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71C4A-F718-6CA6-4C94-D4CEC127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78" y="857956"/>
            <a:ext cx="7955844" cy="490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8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2AE8-82FA-1D38-54A4-EAD087F0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idea…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DAB1-B4DE-5B36-9DAD-4A5F4A73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look at a model that simulates Bayesian Cognition.  It is called Naïve Bayes Classification.</a:t>
            </a:r>
          </a:p>
          <a:p>
            <a:r>
              <a:rPr lang="en-US" dirty="0"/>
              <a:t>It is a relatively small, efficient model that makes good estimations </a:t>
            </a:r>
            <a:r>
              <a:rPr lang="en-US" b="1" i="1" dirty="0"/>
              <a:t>with little information.</a:t>
            </a:r>
          </a:p>
          <a:p>
            <a:r>
              <a:rPr lang="en-US" dirty="0"/>
              <a:t>It can be applied to both the calculation of numeric probabilities, and also on the evaluation of text. (We’ll see that next class.)</a:t>
            </a:r>
          </a:p>
          <a:p>
            <a:r>
              <a:rPr lang="en-US" dirty="0"/>
              <a:t>Again… how does this relate to the last slide?</a:t>
            </a:r>
          </a:p>
          <a:p>
            <a:endParaRPr lang="en-US" b="1" i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70739-2BBD-B1C0-8D3D-899054E5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1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829B90-78F1-8513-FA92-A7006E76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So… what’s with the word “Bayesian”?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C9D433-DCD6-D602-5034-18E74311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67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5EC0-1A05-176C-BB61-AF4D9300F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200" dirty="0"/>
              <a:t>The term "Bayesian" in Bayesian analysis comes from the Reverend Thomas Bayes, an 18th-century British mathematician and theologian. Bayes developed the foundation of what would later be known as Bayesian probability theory, although his work was not widely recognized during his lifetime.</a:t>
            </a:r>
          </a:p>
          <a:p>
            <a:r>
              <a:rPr lang="en-US" sz="2200" dirty="0"/>
              <a:t>Bayes' most famous contribution is his theorem, now known as Bayes' theorem, which provides a way to update probabilities based on new evidence. The theorem is fundamental to Bayesian analysis, as it forms the basis for updating beliefs or probabilities in light of new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D275D-D3FA-0E05-88E1-845FD83C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7663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00273-4D8B-6D0B-166B-2407EDFC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key idea again … predictions can get better with just a little extra information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25B5C94F-F71F-90A2-AE33-43D2BEAC5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78753"/>
            <a:ext cx="7214616" cy="44730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4F54C-8AE3-9540-50B1-3D815697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C487655-AABA-4CA8-8EDF-7F823A468B89}" type="slidenum">
              <a:rPr lang="en-US" sz="1200" smtClean="0"/>
              <a:pPr>
                <a:spcAft>
                  <a:spcPts val="600"/>
                </a:spcAft>
              </a:pPr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0035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A78F-94CA-8996-64BD-18F39CC5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called “Naive”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65382-90CA-4AE8-7A29-577EA32DD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D0D0D"/>
                </a:solidFill>
                <a:latin typeface="Söhne"/>
              </a:rPr>
              <a:t>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aive Bayesian classification is called Naive because it assumes 2 things. First, it assumes that all the factors outside the test have remained constant, and second is assumes that the prior tests don't influence the current test.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531EC-2286-4EFC-5256-E944221F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82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10339</TotalTime>
  <Words>962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-apple-system</vt:lpstr>
      <vt:lpstr>Arial</vt:lpstr>
      <vt:lpstr>Calibri</vt:lpstr>
      <vt:lpstr>Corbel</vt:lpstr>
      <vt:lpstr>Segoe UI</vt:lpstr>
      <vt:lpstr>Söhne</vt:lpstr>
      <vt:lpstr>Office Theme</vt:lpstr>
      <vt:lpstr>Bayesian  Cognition</vt:lpstr>
      <vt:lpstr>Inspiration</vt:lpstr>
      <vt:lpstr>More from the Duhigg book</vt:lpstr>
      <vt:lpstr>For instance … </vt:lpstr>
      <vt:lpstr>Why this is a timely topic …</vt:lpstr>
      <vt:lpstr>The general idea…</vt:lpstr>
      <vt:lpstr>So… what’s with the word “Bayesian”?</vt:lpstr>
      <vt:lpstr>The key idea again … predictions can get better with just a little extra information</vt:lpstr>
      <vt:lpstr>Why is it called “Naive” </vt:lpstr>
      <vt:lpstr>Now, again, restated with the $5 words…</vt:lpstr>
      <vt:lpstr>Dramatic illustration  goes here </vt:lpstr>
      <vt:lpstr>Think about how this can be applied…</vt:lpstr>
      <vt:lpstr>Mistral</vt:lpstr>
      <vt:lpstr>Mixtral</vt:lpstr>
      <vt:lpstr>Reasons to be hopeful….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309</cp:revision>
  <dcterms:created xsi:type="dcterms:W3CDTF">2022-06-30T13:55:29Z</dcterms:created>
  <dcterms:modified xsi:type="dcterms:W3CDTF">2024-02-13T19:28:06Z</dcterms:modified>
</cp:coreProperties>
</file>