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645" r:id="rId3"/>
    <p:sldId id="646" r:id="rId4"/>
    <p:sldId id="647" r:id="rId5"/>
    <p:sldId id="648" r:id="rId6"/>
    <p:sldId id="649" r:id="rId7"/>
    <p:sldId id="650" r:id="rId8"/>
    <p:sldId id="651" r:id="rId9"/>
    <p:sldId id="658" r:id="rId10"/>
    <p:sldId id="659" r:id="rId11"/>
    <p:sldId id="657" r:id="rId12"/>
    <p:sldId id="652" r:id="rId13"/>
    <p:sldId id="653" r:id="rId14"/>
    <p:sldId id="660" r:id="rId15"/>
    <p:sldId id="655" r:id="rId16"/>
    <p:sldId id="6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0784" autoAdjust="0"/>
  </p:normalViewPr>
  <p:slideViewPr>
    <p:cSldViewPr snapToGrid="0">
      <p:cViewPr varScale="1">
        <p:scale>
          <a:sx n="66" d="100"/>
          <a:sy n="66" d="100"/>
        </p:scale>
        <p:origin x="898" y="38"/>
      </p:cViewPr>
      <p:guideLst/>
    </p:cSldViewPr>
  </p:slideViewPr>
  <p:outlineViewPr>
    <p:cViewPr>
      <p:scale>
        <a:sx n="33" d="100"/>
        <a:sy n="33" d="100"/>
      </p:scale>
      <p:origin x="0" y="-59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D9877D-9D5F-4821-9E4F-190C8F9CF1B6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4F3810E1-8853-4FEF-A84F-A321622405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br>
            <a:rPr lang="en-US" sz="2800" dirty="0"/>
          </a:br>
          <a:r>
            <a:rPr lang="en-US" sz="2800" dirty="0">
              <a:solidFill>
                <a:schemeClr val="bg1">
                  <a:lumMod val="95000"/>
                </a:schemeClr>
              </a:solidFill>
            </a:rPr>
            <a:t>Morals</a:t>
          </a:r>
        </a:p>
      </dgm:t>
    </dgm:pt>
    <dgm:pt modelId="{68B041E6-187E-4C27-A0D7-69347048A515}" type="parTrans" cxnId="{77874303-9159-4300-A45E-C7F8CA37C1D6}">
      <dgm:prSet/>
      <dgm:spPr/>
      <dgm:t>
        <a:bodyPr/>
        <a:lstStyle/>
        <a:p>
          <a:endParaRPr lang="en-US"/>
        </a:p>
      </dgm:t>
    </dgm:pt>
    <dgm:pt modelId="{21BE8157-0B1F-437D-B246-C977B8F94208}" type="sibTrans" cxnId="{77874303-9159-4300-A45E-C7F8CA37C1D6}">
      <dgm:prSet/>
      <dgm:spPr/>
      <dgm:t>
        <a:bodyPr/>
        <a:lstStyle/>
        <a:p>
          <a:endParaRPr lang="en-US"/>
        </a:p>
      </dgm:t>
    </dgm:pt>
    <dgm:pt modelId="{C19F0061-00CC-416C-AC4B-159D3F57E5CA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>
              <a:solidFill>
                <a:schemeClr val="bg1">
                  <a:lumMod val="95000"/>
                </a:schemeClr>
              </a:solidFill>
            </a:rPr>
            <a:t>Ethics</a:t>
          </a:r>
        </a:p>
      </dgm:t>
    </dgm:pt>
    <dgm:pt modelId="{B1987250-55C7-4EC0-97D8-67922D5E8A17}" type="parTrans" cxnId="{EA102DE0-7277-4E1C-8F1D-630987EF6DC3}">
      <dgm:prSet/>
      <dgm:spPr/>
      <dgm:t>
        <a:bodyPr/>
        <a:lstStyle/>
        <a:p>
          <a:endParaRPr lang="en-US"/>
        </a:p>
      </dgm:t>
    </dgm:pt>
    <dgm:pt modelId="{FCD18713-E384-4605-8A09-637C393E1F6D}" type="sibTrans" cxnId="{EA102DE0-7277-4E1C-8F1D-630987EF6DC3}">
      <dgm:prSet/>
      <dgm:spPr/>
      <dgm:t>
        <a:bodyPr/>
        <a:lstStyle/>
        <a:p>
          <a:endParaRPr lang="en-US"/>
        </a:p>
      </dgm:t>
    </dgm:pt>
    <dgm:pt modelId="{B316EDCC-C7DA-49A5-8157-30BBC7B446F4}">
      <dgm:prSet phldrT="[Text]" custT="1">
        <dgm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>
              <a:solidFill>
                <a:schemeClr val="bg1">
                  <a:lumMod val="95000"/>
                </a:schemeClr>
              </a:solidFill>
            </a:rPr>
            <a:t>Laws</a:t>
          </a:r>
          <a:br>
            <a:rPr lang="en-US" sz="2800" dirty="0">
              <a:solidFill>
                <a:schemeClr val="bg1">
                  <a:lumMod val="95000"/>
                </a:schemeClr>
              </a:solidFill>
            </a:rPr>
          </a:br>
          <a:br>
            <a:rPr lang="en-US" sz="2800" dirty="0">
              <a:solidFill>
                <a:schemeClr val="bg1">
                  <a:lumMod val="95000"/>
                </a:schemeClr>
              </a:solidFill>
            </a:rPr>
          </a:br>
          <a:endParaRPr lang="en-US" sz="2800" dirty="0">
            <a:solidFill>
              <a:schemeClr val="bg1">
                <a:lumMod val="95000"/>
              </a:schemeClr>
            </a:solidFill>
          </a:endParaRPr>
        </a:p>
      </dgm:t>
    </dgm:pt>
    <dgm:pt modelId="{A4EBD23D-8319-42B0-89AB-28DB028480B5}" type="parTrans" cxnId="{30A4597F-F674-4ABA-B02C-28D368895B2F}">
      <dgm:prSet/>
      <dgm:spPr/>
      <dgm:t>
        <a:bodyPr/>
        <a:lstStyle/>
        <a:p>
          <a:endParaRPr lang="en-US"/>
        </a:p>
      </dgm:t>
    </dgm:pt>
    <dgm:pt modelId="{4690E7FB-CE35-42E1-95EF-CD02CFB7297F}" type="sibTrans" cxnId="{30A4597F-F674-4ABA-B02C-28D368895B2F}">
      <dgm:prSet/>
      <dgm:spPr/>
      <dgm:t>
        <a:bodyPr/>
        <a:lstStyle/>
        <a:p>
          <a:endParaRPr lang="en-US"/>
        </a:p>
      </dgm:t>
    </dgm:pt>
    <dgm:pt modelId="{47469B1A-56AE-42C6-864E-B3EBA8F03038}" type="pres">
      <dgm:prSet presAssocID="{70D9877D-9D5F-4821-9E4F-190C8F9CF1B6}" presName="Name0" presStyleCnt="0">
        <dgm:presLayoutVars>
          <dgm:dir/>
          <dgm:animLvl val="lvl"/>
          <dgm:resizeHandles val="exact"/>
        </dgm:presLayoutVars>
      </dgm:prSet>
      <dgm:spPr/>
    </dgm:pt>
    <dgm:pt modelId="{A8160A7C-1CC4-42B6-BDBF-6020B3F9A8D9}" type="pres">
      <dgm:prSet presAssocID="{4F3810E1-8853-4FEF-A84F-A3216224057B}" presName="Name8" presStyleCnt="0"/>
      <dgm:spPr/>
    </dgm:pt>
    <dgm:pt modelId="{57B53F47-E800-47F5-BC59-C13C8E07AED4}" type="pres">
      <dgm:prSet presAssocID="{4F3810E1-8853-4FEF-A84F-A3216224057B}" presName="level" presStyleLbl="node1" presStyleIdx="0" presStyleCnt="3" custScaleY="76817" custLinFactNeighborX="11791" custLinFactNeighborY="-262">
        <dgm:presLayoutVars>
          <dgm:chMax val="1"/>
          <dgm:bulletEnabled val="1"/>
        </dgm:presLayoutVars>
      </dgm:prSet>
      <dgm:spPr/>
    </dgm:pt>
    <dgm:pt modelId="{0DEBEB4F-39BD-440A-806D-E2459E95A76A}" type="pres">
      <dgm:prSet presAssocID="{4F3810E1-8853-4FEF-A84F-A3216224057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749C853-B12C-4CC4-AAF3-580FC0EBC811}" type="pres">
      <dgm:prSet presAssocID="{C19F0061-00CC-416C-AC4B-159D3F57E5CA}" presName="Name8" presStyleCnt="0"/>
      <dgm:spPr/>
    </dgm:pt>
    <dgm:pt modelId="{2FBF03F9-B3E1-44D3-BC1A-6F0503C0721C}" type="pres">
      <dgm:prSet presAssocID="{C19F0061-00CC-416C-AC4B-159D3F57E5CA}" presName="level" presStyleLbl="node1" presStyleIdx="1" presStyleCnt="3">
        <dgm:presLayoutVars>
          <dgm:chMax val="1"/>
          <dgm:bulletEnabled val="1"/>
        </dgm:presLayoutVars>
      </dgm:prSet>
      <dgm:spPr/>
    </dgm:pt>
    <dgm:pt modelId="{D03E231F-2CE3-45CE-AF93-B3A31EBEEAE1}" type="pres">
      <dgm:prSet presAssocID="{C19F0061-00CC-416C-AC4B-159D3F57E5C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E41993C-FC00-4178-9F47-23D627432427}" type="pres">
      <dgm:prSet presAssocID="{B316EDCC-C7DA-49A5-8157-30BBC7B446F4}" presName="Name8" presStyleCnt="0"/>
      <dgm:spPr/>
    </dgm:pt>
    <dgm:pt modelId="{F07A53C7-9131-4393-AA7B-D12336E54CFD}" type="pres">
      <dgm:prSet presAssocID="{B316EDCC-C7DA-49A5-8157-30BBC7B446F4}" presName="level" presStyleLbl="node1" presStyleIdx="2" presStyleCnt="3">
        <dgm:presLayoutVars>
          <dgm:chMax val="1"/>
          <dgm:bulletEnabled val="1"/>
        </dgm:presLayoutVars>
      </dgm:prSet>
      <dgm:spPr/>
    </dgm:pt>
    <dgm:pt modelId="{A0D29B6A-4914-4B74-9ED5-9C9079DD86DC}" type="pres">
      <dgm:prSet presAssocID="{B316EDCC-C7DA-49A5-8157-30BBC7B446F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7874303-9159-4300-A45E-C7F8CA37C1D6}" srcId="{70D9877D-9D5F-4821-9E4F-190C8F9CF1B6}" destId="{4F3810E1-8853-4FEF-A84F-A3216224057B}" srcOrd="0" destOrd="0" parTransId="{68B041E6-187E-4C27-A0D7-69347048A515}" sibTransId="{21BE8157-0B1F-437D-B246-C977B8F94208}"/>
    <dgm:cxn modelId="{101E0308-6FC8-4434-BC16-B93AD241D3BD}" type="presOf" srcId="{B316EDCC-C7DA-49A5-8157-30BBC7B446F4}" destId="{A0D29B6A-4914-4B74-9ED5-9C9079DD86DC}" srcOrd="1" destOrd="0" presId="urn:microsoft.com/office/officeart/2005/8/layout/pyramid3"/>
    <dgm:cxn modelId="{ABD7ED0B-3766-4642-8C42-26318D664D57}" type="presOf" srcId="{C19F0061-00CC-416C-AC4B-159D3F57E5CA}" destId="{D03E231F-2CE3-45CE-AF93-B3A31EBEEAE1}" srcOrd="1" destOrd="0" presId="urn:microsoft.com/office/officeart/2005/8/layout/pyramid3"/>
    <dgm:cxn modelId="{BF4F3F1D-7792-4CAC-A385-6B9F40C50FFD}" type="presOf" srcId="{4F3810E1-8853-4FEF-A84F-A3216224057B}" destId="{57B53F47-E800-47F5-BC59-C13C8E07AED4}" srcOrd="0" destOrd="0" presId="urn:microsoft.com/office/officeart/2005/8/layout/pyramid3"/>
    <dgm:cxn modelId="{24B4564C-83E9-4C69-AEDF-15B039A5BD0F}" type="presOf" srcId="{70D9877D-9D5F-4821-9E4F-190C8F9CF1B6}" destId="{47469B1A-56AE-42C6-864E-B3EBA8F03038}" srcOrd="0" destOrd="0" presId="urn:microsoft.com/office/officeart/2005/8/layout/pyramid3"/>
    <dgm:cxn modelId="{30A4597F-F674-4ABA-B02C-28D368895B2F}" srcId="{70D9877D-9D5F-4821-9E4F-190C8F9CF1B6}" destId="{B316EDCC-C7DA-49A5-8157-30BBC7B446F4}" srcOrd="2" destOrd="0" parTransId="{A4EBD23D-8319-42B0-89AB-28DB028480B5}" sibTransId="{4690E7FB-CE35-42E1-95EF-CD02CFB7297F}"/>
    <dgm:cxn modelId="{4FCAA288-A2EA-4A70-AB3B-9BF5ABF64C14}" type="presOf" srcId="{B316EDCC-C7DA-49A5-8157-30BBC7B446F4}" destId="{F07A53C7-9131-4393-AA7B-D12336E54CFD}" srcOrd="0" destOrd="0" presId="urn:microsoft.com/office/officeart/2005/8/layout/pyramid3"/>
    <dgm:cxn modelId="{0B3423A8-1CBC-403A-9B65-CBC19A7B9283}" type="presOf" srcId="{C19F0061-00CC-416C-AC4B-159D3F57E5CA}" destId="{2FBF03F9-B3E1-44D3-BC1A-6F0503C0721C}" srcOrd="0" destOrd="0" presId="urn:microsoft.com/office/officeart/2005/8/layout/pyramid3"/>
    <dgm:cxn modelId="{158221AE-5445-4DA1-8559-B591CE45215B}" type="presOf" srcId="{4F3810E1-8853-4FEF-A84F-A3216224057B}" destId="{0DEBEB4F-39BD-440A-806D-E2459E95A76A}" srcOrd="1" destOrd="0" presId="urn:microsoft.com/office/officeart/2005/8/layout/pyramid3"/>
    <dgm:cxn modelId="{EA102DE0-7277-4E1C-8F1D-630987EF6DC3}" srcId="{70D9877D-9D5F-4821-9E4F-190C8F9CF1B6}" destId="{C19F0061-00CC-416C-AC4B-159D3F57E5CA}" srcOrd="1" destOrd="0" parTransId="{B1987250-55C7-4EC0-97D8-67922D5E8A17}" sibTransId="{FCD18713-E384-4605-8A09-637C393E1F6D}"/>
    <dgm:cxn modelId="{3052074A-8706-4080-B3B0-C000FA244458}" type="presParOf" srcId="{47469B1A-56AE-42C6-864E-B3EBA8F03038}" destId="{A8160A7C-1CC4-42B6-BDBF-6020B3F9A8D9}" srcOrd="0" destOrd="0" presId="urn:microsoft.com/office/officeart/2005/8/layout/pyramid3"/>
    <dgm:cxn modelId="{CBD3B41E-3B31-468B-8EAC-36383EBA5BD7}" type="presParOf" srcId="{A8160A7C-1CC4-42B6-BDBF-6020B3F9A8D9}" destId="{57B53F47-E800-47F5-BC59-C13C8E07AED4}" srcOrd="0" destOrd="0" presId="urn:microsoft.com/office/officeart/2005/8/layout/pyramid3"/>
    <dgm:cxn modelId="{47AA578E-1DC7-44A1-9D3B-9BE8884916B5}" type="presParOf" srcId="{A8160A7C-1CC4-42B6-BDBF-6020B3F9A8D9}" destId="{0DEBEB4F-39BD-440A-806D-E2459E95A76A}" srcOrd="1" destOrd="0" presId="urn:microsoft.com/office/officeart/2005/8/layout/pyramid3"/>
    <dgm:cxn modelId="{C505A9F1-6FC9-4AD5-9579-76DF43FEFAE0}" type="presParOf" srcId="{47469B1A-56AE-42C6-864E-B3EBA8F03038}" destId="{F749C853-B12C-4CC4-AAF3-580FC0EBC811}" srcOrd="1" destOrd="0" presId="urn:microsoft.com/office/officeart/2005/8/layout/pyramid3"/>
    <dgm:cxn modelId="{7F805DF2-669C-455F-B169-0AF85BB3D006}" type="presParOf" srcId="{F749C853-B12C-4CC4-AAF3-580FC0EBC811}" destId="{2FBF03F9-B3E1-44D3-BC1A-6F0503C0721C}" srcOrd="0" destOrd="0" presId="urn:microsoft.com/office/officeart/2005/8/layout/pyramid3"/>
    <dgm:cxn modelId="{4782947C-B0D5-41DD-8895-98455D4DC620}" type="presParOf" srcId="{F749C853-B12C-4CC4-AAF3-580FC0EBC811}" destId="{D03E231F-2CE3-45CE-AF93-B3A31EBEEAE1}" srcOrd="1" destOrd="0" presId="urn:microsoft.com/office/officeart/2005/8/layout/pyramid3"/>
    <dgm:cxn modelId="{BFF16AEE-6E58-4919-9BFA-7228072D479A}" type="presParOf" srcId="{47469B1A-56AE-42C6-864E-B3EBA8F03038}" destId="{9E41993C-FC00-4178-9F47-23D627432427}" srcOrd="2" destOrd="0" presId="urn:microsoft.com/office/officeart/2005/8/layout/pyramid3"/>
    <dgm:cxn modelId="{28479469-CEFB-454A-A377-2E7F1B399E2B}" type="presParOf" srcId="{9E41993C-FC00-4178-9F47-23D627432427}" destId="{F07A53C7-9131-4393-AA7B-D12336E54CFD}" srcOrd="0" destOrd="0" presId="urn:microsoft.com/office/officeart/2005/8/layout/pyramid3"/>
    <dgm:cxn modelId="{8024D393-8009-44A4-B197-74A7F720345F}" type="presParOf" srcId="{9E41993C-FC00-4178-9F47-23D627432427}" destId="{A0D29B6A-4914-4B74-9ED5-9C9079DD86D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D9877D-9D5F-4821-9E4F-190C8F9CF1B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F3810E1-8853-4FEF-A84F-A3216224057B}">
      <dgm:prSet phldrT="[Text]" custT="1"/>
      <dgm:spPr/>
      <dgm:t>
        <a:bodyPr/>
        <a:lstStyle/>
        <a:p>
          <a:br>
            <a:rPr lang="en-US" sz="2800" dirty="0"/>
          </a:br>
          <a:br>
            <a:rPr lang="en-US" sz="2800" dirty="0"/>
          </a:br>
          <a:br>
            <a:rPr lang="en-US" sz="2800" dirty="0"/>
          </a:br>
          <a:r>
            <a:rPr lang="en-US" sz="2800" dirty="0">
              <a:solidFill>
                <a:schemeClr val="bg1">
                  <a:lumMod val="95000"/>
                </a:schemeClr>
              </a:solidFill>
            </a:rPr>
            <a:t>Morals</a:t>
          </a:r>
        </a:p>
      </dgm:t>
    </dgm:pt>
    <dgm:pt modelId="{68B041E6-187E-4C27-A0D7-69347048A515}" type="parTrans" cxnId="{77874303-9159-4300-A45E-C7F8CA37C1D6}">
      <dgm:prSet/>
      <dgm:spPr/>
      <dgm:t>
        <a:bodyPr/>
        <a:lstStyle/>
        <a:p>
          <a:endParaRPr lang="en-US"/>
        </a:p>
      </dgm:t>
    </dgm:pt>
    <dgm:pt modelId="{21BE8157-0B1F-437D-B246-C977B8F94208}" type="sibTrans" cxnId="{77874303-9159-4300-A45E-C7F8CA37C1D6}">
      <dgm:prSet/>
      <dgm:spPr/>
      <dgm:t>
        <a:bodyPr/>
        <a:lstStyle/>
        <a:p>
          <a:endParaRPr lang="en-US"/>
        </a:p>
      </dgm:t>
    </dgm:pt>
    <dgm:pt modelId="{C19F0061-00CC-416C-AC4B-159D3F57E5CA}">
      <dgm:prSet phldrT="[Text]" custT="1"/>
      <dgm:spPr/>
      <dgm:t>
        <a:bodyPr/>
        <a:lstStyle/>
        <a:p>
          <a:r>
            <a:rPr lang="en-US" sz="2800" dirty="0">
              <a:solidFill>
                <a:schemeClr val="bg1">
                  <a:lumMod val="95000"/>
                </a:schemeClr>
              </a:solidFill>
            </a:rPr>
            <a:t>Ethics</a:t>
          </a:r>
        </a:p>
      </dgm:t>
    </dgm:pt>
    <dgm:pt modelId="{B1987250-55C7-4EC0-97D8-67922D5E8A17}" type="parTrans" cxnId="{EA102DE0-7277-4E1C-8F1D-630987EF6DC3}">
      <dgm:prSet/>
      <dgm:spPr/>
      <dgm:t>
        <a:bodyPr/>
        <a:lstStyle/>
        <a:p>
          <a:endParaRPr lang="en-US"/>
        </a:p>
      </dgm:t>
    </dgm:pt>
    <dgm:pt modelId="{FCD18713-E384-4605-8A09-637C393E1F6D}" type="sibTrans" cxnId="{EA102DE0-7277-4E1C-8F1D-630987EF6DC3}">
      <dgm:prSet/>
      <dgm:spPr/>
      <dgm:t>
        <a:bodyPr/>
        <a:lstStyle/>
        <a:p>
          <a:endParaRPr lang="en-US"/>
        </a:p>
      </dgm:t>
    </dgm:pt>
    <dgm:pt modelId="{B316EDCC-C7DA-49A5-8157-30BBC7B446F4}">
      <dgm:prSet phldrT="[Text]" custT="1"/>
      <dgm:spPr/>
      <dgm:t>
        <a:bodyPr/>
        <a:lstStyle/>
        <a:p>
          <a:r>
            <a:rPr lang="en-US" sz="2800" dirty="0">
              <a:solidFill>
                <a:schemeClr val="bg1">
                  <a:lumMod val="95000"/>
                </a:schemeClr>
              </a:solidFill>
            </a:rPr>
            <a:t>Laws</a:t>
          </a:r>
        </a:p>
      </dgm:t>
    </dgm:pt>
    <dgm:pt modelId="{A4EBD23D-8319-42B0-89AB-28DB028480B5}" type="parTrans" cxnId="{30A4597F-F674-4ABA-B02C-28D368895B2F}">
      <dgm:prSet/>
      <dgm:spPr/>
      <dgm:t>
        <a:bodyPr/>
        <a:lstStyle/>
        <a:p>
          <a:endParaRPr lang="en-US"/>
        </a:p>
      </dgm:t>
    </dgm:pt>
    <dgm:pt modelId="{4690E7FB-CE35-42E1-95EF-CD02CFB7297F}" type="sibTrans" cxnId="{30A4597F-F674-4ABA-B02C-28D368895B2F}">
      <dgm:prSet/>
      <dgm:spPr/>
      <dgm:t>
        <a:bodyPr/>
        <a:lstStyle/>
        <a:p>
          <a:endParaRPr lang="en-US"/>
        </a:p>
      </dgm:t>
    </dgm:pt>
    <dgm:pt modelId="{85A60009-00F9-4F07-8471-917D8ABB1618}" type="pres">
      <dgm:prSet presAssocID="{70D9877D-9D5F-4821-9E4F-190C8F9CF1B6}" presName="Name0" presStyleCnt="0">
        <dgm:presLayoutVars>
          <dgm:dir/>
          <dgm:animLvl val="lvl"/>
          <dgm:resizeHandles val="exact"/>
        </dgm:presLayoutVars>
      </dgm:prSet>
      <dgm:spPr/>
    </dgm:pt>
    <dgm:pt modelId="{AECF625E-8254-4591-8C96-3C5AEB623E32}" type="pres">
      <dgm:prSet presAssocID="{4F3810E1-8853-4FEF-A84F-A3216224057B}" presName="Name8" presStyleCnt="0"/>
      <dgm:spPr/>
    </dgm:pt>
    <dgm:pt modelId="{6BBBC983-A552-4EAF-A233-A778D88B7418}" type="pres">
      <dgm:prSet presAssocID="{4F3810E1-8853-4FEF-A84F-A3216224057B}" presName="level" presStyleLbl="node1" presStyleIdx="0" presStyleCnt="3" custScaleY="124381">
        <dgm:presLayoutVars>
          <dgm:chMax val="1"/>
          <dgm:bulletEnabled val="1"/>
        </dgm:presLayoutVars>
      </dgm:prSet>
      <dgm:spPr/>
    </dgm:pt>
    <dgm:pt modelId="{2139A937-A9FD-4B1C-8926-78EFC87CE74C}" type="pres">
      <dgm:prSet presAssocID="{4F3810E1-8853-4FEF-A84F-A3216224057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8E542B9-2C3C-470D-857F-2FD472F71DFD}" type="pres">
      <dgm:prSet presAssocID="{C19F0061-00CC-416C-AC4B-159D3F57E5CA}" presName="Name8" presStyleCnt="0"/>
      <dgm:spPr/>
    </dgm:pt>
    <dgm:pt modelId="{B7AD5B97-8B0C-48DA-945F-D5E442F5F57F}" type="pres">
      <dgm:prSet presAssocID="{C19F0061-00CC-416C-AC4B-159D3F57E5CA}" presName="level" presStyleLbl="node1" presStyleIdx="1" presStyleCnt="3">
        <dgm:presLayoutVars>
          <dgm:chMax val="1"/>
          <dgm:bulletEnabled val="1"/>
        </dgm:presLayoutVars>
      </dgm:prSet>
      <dgm:spPr/>
    </dgm:pt>
    <dgm:pt modelId="{65DF14B6-59A4-4F0A-9626-C6DC04C34C21}" type="pres">
      <dgm:prSet presAssocID="{C19F0061-00CC-416C-AC4B-159D3F57E5C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18D48AC-F639-4950-8A23-1BB456439C01}" type="pres">
      <dgm:prSet presAssocID="{B316EDCC-C7DA-49A5-8157-30BBC7B446F4}" presName="Name8" presStyleCnt="0"/>
      <dgm:spPr/>
    </dgm:pt>
    <dgm:pt modelId="{BFCCB1C7-8D48-4732-A957-8EB1B5F8F50E}" type="pres">
      <dgm:prSet presAssocID="{B316EDCC-C7DA-49A5-8157-30BBC7B446F4}" presName="level" presStyleLbl="node1" presStyleIdx="2" presStyleCnt="3" custScaleY="61841">
        <dgm:presLayoutVars>
          <dgm:chMax val="1"/>
          <dgm:bulletEnabled val="1"/>
        </dgm:presLayoutVars>
      </dgm:prSet>
      <dgm:spPr/>
    </dgm:pt>
    <dgm:pt modelId="{B0D8AB4A-2F9D-4789-BC3D-62F4F0DC2DB9}" type="pres">
      <dgm:prSet presAssocID="{B316EDCC-C7DA-49A5-8157-30BBC7B446F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7874303-9159-4300-A45E-C7F8CA37C1D6}" srcId="{70D9877D-9D5F-4821-9E4F-190C8F9CF1B6}" destId="{4F3810E1-8853-4FEF-A84F-A3216224057B}" srcOrd="0" destOrd="0" parTransId="{68B041E6-187E-4C27-A0D7-69347048A515}" sibTransId="{21BE8157-0B1F-437D-B246-C977B8F94208}"/>
    <dgm:cxn modelId="{5450B229-1E86-4E16-8940-A717EFF05C84}" type="presOf" srcId="{B316EDCC-C7DA-49A5-8157-30BBC7B446F4}" destId="{B0D8AB4A-2F9D-4789-BC3D-62F4F0DC2DB9}" srcOrd="1" destOrd="0" presId="urn:microsoft.com/office/officeart/2005/8/layout/pyramid1"/>
    <dgm:cxn modelId="{91F53064-E24A-4B9B-B4C6-D61F4D3D3134}" type="presOf" srcId="{70D9877D-9D5F-4821-9E4F-190C8F9CF1B6}" destId="{85A60009-00F9-4F07-8471-917D8ABB1618}" srcOrd="0" destOrd="0" presId="urn:microsoft.com/office/officeart/2005/8/layout/pyramid1"/>
    <dgm:cxn modelId="{FF26917D-38ED-4A77-BFAB-2C746C98DF9B}" type="presOf" srcId="{4F3810E1-8853-4FEF-A84F-A3216224057B}" destId="{6BBBC983-A552-4EAF-A233-A778D88B7418}" srcOrd="0" destOrd="0" presId="urn:microsoft.com/office/officeart/2005/8/layout/pyramid1"/>
    <dgm:cxn modelId="{30A4597F-F674-4ABA-B02C-28D368895B2F}" srcId="{70D9877D-9D5F-4821-9E4F-190C8F9CF1B6}" destId="{B316EDCC-C7DA-49A5-8157-30BBC7B446F4}" srcOrd="2" destOrd="0" parTransId="{A4EBD23D-8319-42B0-89AB-28DB028480B5}" sibTransId="{4690E7FB-CE35-42E1-95EF-CD02CFB7297F}"/>
    <dgm:cxn modelId="{17322D86-40D9-4D5A-ABF9-E987DF38F025}" type="presOf" srcId="{C19F0061-00CC-416C-AC4B-159D3F57E5CA}" destId="{65DF14B6-59A4-4F0A-9626-C6DC04C34C21}" srcOrd="1" destOrd="0" presId="urn:microsoft.com/office/officeart/2005/8/layout/pyramid1"/>
    <dgm:cxn modelId="{E41C4FCA-6ACB-4A1D-82A0-F8602E4AE098}" type="presOf" srcId="{4F3810E1-8853-4FEF-A84F-A3216224057B}" destId="{2139A937-A9FD-4B1C-8926-78EFC87CE74C}" srcOrd="1" destOrd="0" presId="urn:microsoft.com/office/officeart/2005/8/layout/pyramid1"/>
    <dgm:cxn modelId="{EA102DE0-7277-4E1C-8F1D-630987EF6DC3}" srcId="{70D9877D-9D5F-4821-9E4F-190C8F9CF1B6}" destId="{C19F0061-00CC-416C-AC4B-159D3F57E5CA}" srcOrd="1" destOrd="0" parTransId="{B1987250-55C7-4EC0-97D8-67922D5E8A17}" sibTransId="{FCD18713-E384-4605-8A09-637C393E1F6D}"/>
    <dgm:cxn modelId="{58105DF4-B9A5-431A-ACE1-3ADF8EA9DF48}" type="presOf" srcId="{B316EDCC-C7DA-49A5-8157-30BBC7B446F4}" destId="{BFCCB1C7-8D48-4732-A957-8EB1B5F8F50E}" srcOrd="0" destOrd="0" presId="urn:microsoft.com/office/officeart/2005/8/layout/pyramid1"/>
    <dgm:cxn modelId="{BAD9D4FA-489F-41CD-9AA3-7C72DC8CE828}" type="presOf" srcId="{C19F0061-00CC-416C-AC4B-159D3F57E5CA}" destId="{B7AD5B97-8B0C-48DA-945F-D5E442F5F57F}" srcOrd="0" destOrd="0" presId="urn:microsoft.com/office/officeart/2005/8/layout/pyramid1"/>
    <dgm:cxn modelId="{2B85FA79-30E2-49AA-9F9C-0ACBE91E65DC}" type="presParOf" srcId="{85A60009-00F9-4F07-8471-917D8ABB1618}" destId="{AECF625E-8254-4591-8C96-3C5AEB623E32}" srcOrd="0" destOrd="0" presId="urn:microsoft.com/office/officeart/2005/8/layout/pyramid1"/>
    <dgm:cxn modelId="{8C8AA3BA-330B-480C-9609-A889F46E27D7}" type="presParOf" srcId="{AECF625E-8254-4591-8C96-3C5AEB623E32}" destId="{6BBBC983-A552-4EAF-A233-A778D88B7418}" srcOrd="0" destOrd="0" presId="urn:microsoft.com/office/officeart/2005/8/layout/pyramid1"/>
    <dgm:cxn modelId="{88499E1B-A392-43C1-8D3E-D5CE93989889}" type="presParOf" srcId="{AECF625E-8254-4591-8C96-3C5AEB623E32}" destId="{2139A937-A9FD-4B1C-8926-78EFC87CE74C}" srcOrd="1" destOrd="0" presId="urn:microsoft.com/office/officeart/2005/8/layout/pyramid1"/>
    <dgm:cxn modelId="{CD4C53E5-3B91-4F91-B33F-10FEFC557D69}" type="presParOf" srcId="{85A60009-00F9-4F07-8471-917D8ABB1618}" destId="{C8E542B9-2C3C-470D-857F-2FD472F71DFD}" srcOrd="1" destOrd="0" presId="urn:microsoft.com/office/officeart/2005/8/layout/pyramid1"/>
    <dgm:cxn modelId="{01449E42-A4D4-4673-A35D-47585844BC0B}" type="presParOf" srcId="{C8E542B9-2C3C-470D-857F-2FD472F71DFD}" destId="{B7AD5B97-8B0C-48DA-945F-D5E442F5F57F}" srcOrd="0" destOrd="0" presId="urn:microsoft.com/office/officeart/2005/8/layout/pyramid1"/>
    <dgm:cxn modelId="{26A8A299-DE0C-4CE6-B6CE-D690F58CD9C9}" type="presParOf" srcId="{C8E542B9-2C3C-470D-857F-2FD472F71DFD}" destId="{65DF14B6-59A4-4F0A-9626-C6DC04C34C21}" srcOrd="1" destOrd="0" presId="urn:microsoft.com/office/officeart/2005/8/layout/pyramid1"/>
    <dgm:cxn modelId="{32112235-ABF6-4808-BE78-17CCA7349AEC}" type="presParOf" srcId="{85A60009-00F9-4F07-8471-917D8ABB1618}" destId="{018D48AC-F639-4950-8A23-1BB456439C01}" srcOrd="2" destOrd="0" presId="urn:microsoft.com/office/officeart/2005/8/layout/pyramid1"/>
    <dgm:cxn modelId="{FD9361D9-BF9F-4EBB-A1C5-26570F5F2FF0}" type="presParOf" srcId="{018D48AC-F639-4950-8A23-1BB456439C01}" destId="{BFCCB1C7-8D48-4732-A957-8EB1B5F8F50E}" srcOrd="0" destOrd="0" presId="urn:microsoft.com/office/officeart/2005/8/layout/pyramid1"/>
    <dgm:cxn modelId="{D4A2D3B8-3C94-4422-B66B-44EDDEA57979}" type="presParOf" srcId="{018D48AC-F639-4950-8A23-1BB456439C01}" destId="{B0D8AB4A-2F9D-4789-BC3D-62F4F0DC2DB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53F47-E800-47F5-BC59-C13C8E07AED4}">
      <dsp:nvSpPr>
        <dsp:cNvPr id="0" name=""/>
        <dsp:cNvSpPr/>
      </dsp:nvSpPr>
      <dsp:spPr>
        <a:xfrm rot="10800000">
          <a:off x="0" y="0"/>
          <a:ext cx="3733799" cy="1207500"/>
        </a:xfrm>
        <a:prstGeom prst="trapezoid">
          <a:avLst>
            <a:gd name="adj" fmla="val 42904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800" kern="1200" dirty="0"/>
          </a:br>
          <a:r>
            <a:rPr lang="en-US" sz="2800" kern="1200" dirty="0">
              <a:solidFill>
                <a:schemeClr val="bg1">
                  <a:lumMod val="95000"/>
                </a:schemeClr>
              </a:solidFill>
            </a:rPr>
            <a:t>Morals</a:t>
          </a:r>
        </a:p>
      </dsp:txBody>
      <dsp:txXfrm rot="-10800000">
        <a:off x="653414" y="0"/>
        <a:ext cx="2426969" cy="1207500"/>
      </dsp:txXfrm>
    </dsp:sp>
    <dsp:sp modelId="{2FBF03F9-B3E1-44D3-BC1A-6F0503C0721C}">
      <dsp:nvSpPr>
        <dsp:cNvPr id="0" name=""/>
        <dsp:cNvSpPr/>
      </dsp:nvSpPr>
      <dsp:spPr>
        <a:xfrm rot="10800000">
          <a:off x="518066" y="1207500"/>
          <a:ext cx="2697665" cy="1571918"/>
        </a:xfrm>
        <a:prstGeom prst="trapezoid">
          <a:avLst>
            <a:gd name="adj" fmla="val 42904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>
                  <a:lumMod val="95000"/>
                </a:schemeClr>
              </a:solidFill>
            </a:rPr>
            <a:t>Ethics</a:t>
          </a:r>
        </a:p>
      </dsp:txBody>
      <dsp:txXfrm rot="-10800000">
        <a:off x="990158" y="1207500"/>
        <a:ext cx="1753482" cy="1571918"/>
      </dsp:txXfrm>
    </dsp:sp>
    <dsp:sp modelId="{F07A53C7-9131-4393-AA7B-D12336E54CFD}">
      <dsp:nvSpPr>
        <dsp:cNvPr id="0" name=""/>
        <dsp:cNvSpPr/>
      </dsp:nvSpPr>
      <dsp:spPr>
        <a:xfrm rot="10800000">
          <a:off x="1192483" y="2779419"/>
          <a:ext cx="1348832" cy="1571918"/>
        </a:xfrm>
        <a:prstGeom prst="trapezoid">
          <a:avLst>
            <a:gd name="adj" fmla="val 5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15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>
                  <a:lumMod val="95000"/>
                </a:schemeClr>
              </a:solidFill>
            </a:rPr>
            <a:t>Laws</a:t>
          </a:r>
          <a:br>
            <a:rPr lang="en-US" sz="2800" kern="1200" dirty="0">
              <a:solidFill>
                <a:schemeClr val="bg1">
                  <a:lumMod val="95000"/>
                </a:schemeClr>
              </a:solidFill>
            </a:rPr>
          </a:br>
          <a:br>
            <a:rPr lang="en-US" sz="2800" kern="1200" dirty="0">
              <a:solidFill>
                <a:schemeClr val="bg1">
                  <a:lumMod val="95000"/>
                </a:schemeClr>
              </a:solidFill>
            </a:rPr>
          </a:br>
          <a:endParaRPr lang="en-US" sz="2800" kern="1200" dirty="0">
            <a:solidFill>
              <a:schemeClr val="bg1">
                <a:lumMod val="95000"/>
              </a:schemeClr>
            </a:solidFill>
          </a:endParaRPr>
        </a:p>
      </dsp:txBody>
      <dsp:txXfrm rot="-10800000">
        <a:off x="1192483" y="2779419"/>
        <a:ext cx="1348832" cy="1571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BC983-A552-4EAF-A233-A778D88B7418}">
      <dsp:nvSpPr>
        <dsp:cNvPr id="0" name=""/>
        <dsp:cNvSpPr/>
      </dsp:nvSpPr>
      <dsp:spPr>
        <a:xfrm>
          <a:off x="1055617" y="0"/>
          <a:ext cx="1622564" cy="1890923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800" kern="1200" dirty="0"/>
          </a:br>
          <a:br>
            <a:rPr lang="en-US" sz="2800" kern="1200" dirty="0"/>
          </a:br>
          <a:br>
            <a:rPr lang="en-US" sz="2800" kern="1200" dirty="0"/>
          </a:br>
          <a:r>
            <a:rPr lang="en-US" sz="2800" kern="1200" dirty="0">
              <a:solidFill>
                <a:schemeClr val="bg1">
                  <a:lumMod val="95000"/>
                </a:schemeClr>
              </a:solidFill>
            </a:rPr>
            <a:t>Morals</a:t>
          </a:r>
        </a:p>
      </dsp:txBody>
      <dsp:txXfrm>
        <a:off x="1055617" y="0"/>
        <a:ext cx="1622564" cy="1890923"/>
      </dsp:txXfrm>
    </dsp:sp>
    <dsp:sp modelId="{B7AD5B97-8B0C-48DA-945F-D5E442F5F57F}">
      <dsp:nvSpPr>
        <dsp:cNvPr id="0" name=""/>
        <dsp:cNvSpPr/>
      </dsp:nvSpPr>
      <dsp:spPr>
        <a:xfrm>
          <a:off x="403361" y="1890923"/>
          <a:ext cx="2927076" cy="1520266"/>
        </a:xfrm>
        <a:prstGeom prst="trapezoid">
          <a:avLst>
            <a:gd name="adj" fmla="val 4290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>
                  <a:lumMod val="95000"/>
                </a:schemeClr>
              </a:solidFill>
            </a:rPr>
            <a:t>Ethics</a:t>
          </a:r>
        </a:p>
      </dsp:txBody>
      <dsp:txXfrm>
        <a:off x="915599" y="1890923"/>
        <a:ext cx="1902599" cy="1520266"/>
      </dsp:txXfrm>
    </dsp:sp>
    <dsp:sp modelId="{BFCCB1C7-8D48-4732-A957-8EB1B5F8F50E}">
      <dsp:nvSpPr>
        <dsp:cNvPr id="0" name=""/>
        <dsp:cNvSpPr/>
      </dsp:nvSpPr>
      <dsp:spPr>
        <a:xfrm>
          <a:off x="0" y="3411189"/>
          <a:ext cx="3733799" cy="940148"/>
        </a:xfrm>
        <a:prstGeom prst="trapezoid">
          <a:avLst>
            <a:gd name="adj" fmla="val 4290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>
                  <a:lumMod val="95000"/>
                </a:schemeClr>
              </a:solidFill>
            </a:rPr>
            <a:t>Laws</a:t>
          </a:r>
        </a:p>
      </dsp:txBody>
      <dsp:txXfrm>
        <a:off x="653414" y="3411189"/>
        <a:ext cx="2426969" cy="940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“modern AI” I mean colossal neural networks that are designed to simulate human thought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18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70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8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2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riddle_/2793081482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andiedwomanire/3010058/in/photolist-gqMy-L9ucS-4eNwFi-4xfKAY-FHWnN-72UyL2-FHWaN-58twUg-6gRm5n-NGRsX-nkPcDR-4VirU-o54gg6-rkNQtG-4GiW48-cDphsb-6U6pBR-7GGCoD-uE1Cfh-6U6pot-qK9mki-o3j7oU-4xf1NS-4VmUDg-nz7Hr4-cyo7c7-aAirtu-8dw9Tn-7pYoPS-qvo2jR-qMJp4S-pQNz95-qMJoFs-qKvJJW-qvet5h-qvmHnx-pQNxwC-pR2wFc-qKvLoC-6x9TAT-8jCRNh-5dHKB5-6Uarvb-6Uas5h-6Uar11-6U6qyz-6UaqyA-6UarKd-5hxMe5-6Jofqr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em.com/category/emergency-medicine-clinical/system/trauma/page/9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en.wikipedia.org/wiki/Abel_Muta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artner_hype_cycl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7" y="1403184"/>
            <a:ext cx="5451389" cy="155450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Ethics and the future of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4304581"/>
            <a:ext cx="5036920" cy="2553420"/>
          </a:xfrm>
        </p:spPr>
        <p:txBody>
          <a:bodyPr>
            <a:normAutofit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r"/>
            <a:endParaRPr lang="sv-S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MIS3580: AL and ML in the Workplace</a:t>
            </a:r>
          </a:p>
        </p:txBody>
      </p:sp>
      <p:pic>
        <p:nvPicPr>
          <p:cNvPr id="5" name="Picture 4" descr="A black and white photo of a person wearing a helmet&#10;&#10;Description automatically generated">
            <a:extLst>
              <a:ext uri="{FF2B5EF4-FFF2-40B4-BE49-F238E27FC236}">
                <a16:creationId xmlns:a16="http://schemas.microsoft.com/office/drawing/2014/main" id="{1112BACB-5446-95D3-8D3D-5E32299EC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361543"/>
            <a:ext cx="6519786" cy="48768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44DF23-C54E-55CE-23F7-A7B3781A3623}"/>
              </a:ext>
            </a:extLst>
          </p:cNvPr>
          <p:cNvSpPr txBox="1"/>
          <p:nvPr/>
        </p:nvSpPr>
        <p:spPr>
          <a:xfrm>
            <a:off x="225778" y="6253146"/>
            <a:ext cx="116602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Unless otherwise noted, all images in this presentation are by Unknown Author and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EEFF8-5D54-0069-3D39-DDD6E4F3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AI + Ethics: Economic Inequities (C)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51F5-7FD8-CFD0-A9C3-4D61187A9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818150"/>
            <a:ext cx="10781307" cy="4372338"/>
          </a:xfrm>
        </p:spPr>
        <p:txBody>
          <a:bodyPr anchor="t"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Why would this be different than anything else?</a:t>
            </a:r>
          </a:p>
          <a:p>
            <a:pPr lvl="2"/>
            <a:r>
              <a:rPr lang="en-US" dirty="0"/>
              <a:t>Education</a:t>
            </a:r>
          </a:p>
          <a:p>
            <a:pPr lvl="2"/>
            <a:r>
              <a:rPr lang="en-US" dirty="0"/>
              <a:t>Resources</a:t>
            </a:r>
          </a:p>
          <a:p>
            <a:pPr lvl="2"/>
            <a:r>
              <a:rPr lang="en-US" dirty="0"/>
              <a:t>Scientific community &amp; individual efforts will always outpace government programs</a:t>
            </a:r>
          </a:p>
          <a:p>
            <a:pPr marL="514350" indent="-514350">
              <a:buFont typeface="+mj-lt"/>
              <a:buAutoNum type="alphaUcPeriod" startAt="3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C9916-D5D9-46AF-0AF2-E58A758E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0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6B896B-8127-6845-8212-8738B599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What are the controls?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9D0D2-A476-5CCC-8289-5935F8D86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Intellectual Property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Power consumption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Federation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Economic Sanctions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Military Action</a:t>
            </a:r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D50BCA-A36E-40E3-A7F9-638F4EE36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CF234-E453-C3A0-CFE9-8BDB48BD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C487655-AABA-4CA8-8EDF-7F823A468B89}" type="slidenum">
              <a:rPr 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73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EEFF8-5D54-0069-3D39-DDD6E4F3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AI + Ethics in the business arena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51F5-7FD8-CFD0-A9C3-4D61187A9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911493"/>
            <a:ext cx="10781307" cy="4278995"/>
          </a:xfrm>
        </p:spPr>
        <p:txBody>
          <a:bodyPr anchor="t"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/>
              <a:t>Corporate Responsibility and Advanced AI</a:t>
            </a:r>
          </a:p>
          <a:p>
            <a:pPr lvl="1"/>
            <a:r>
              <a:rPr lang="en-US" dirty="0"/>
              <a:t>Key idea: treat AI more like human employees that act as agents of the company</a:t>
            </a:r>
          </a:p>
          <a:p>
            <a:pPr lvl="1"/>
            <a:r>
              <a:rPr lang="en-US" dirty="0"/>
              <a:t>Visible public commitments to profit sharing with current employees </a:t>
            </a:r>
          </a:p>
          <a:p>
            <a:pPr lvl="1"/>
            <a:r>
              <a:rPr lang="en-US" sz="2400" dirty="0"/>
              <a:t>Regulation to ensure that there </a:t>
            </a:r>
            <a:r>
              <a:rPr lang="en-US" dirty="0"/>
              <a:t>is a</a:t>
            </a:r>
            <a:r>
              <a:rPr lang="en-US" sz="2400" dirty="0"/>
              <a:t> sufficient number of “humans in the loop”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US" sz="2400" dirty="0"/>
              <a:t>Transparency and Accountability</a:t>
            </a:r>
          </a:p>
          <a:p>
            <a:pPr lvl="1"/>
            <a:r>
              <a:rPr lang="en-US" dirty="0"/>
              <a:t>The challenge: develop systems that ensure ethical oversight over businesses, and even (potentially) independent AI … without destroying capitalism’s advantages</a:t>
            </a:r>
            <a:endParaRPr lang="en-US" sz="2400" dirty="0"/>
          </a:p>
          <a:p>
            <a:pPr marL="514350" indent="-514350">
              <a:buFont typeface="+mj-lt"/>
              <a:buAutoNum type="alphaUcPeriod" startAt="3"/>
            </a:pPr>
            <a:r>
              <a:rPr lang="en-US" sz="2400" dirty="0"/>
              <a:t>Consumer Data and Privacy</a:t>
            </a:r>
          </a:p>
          <a:p>
            <a:pPr lvl="1"/>
            <a:r>
              <a:rPr lang="en-US" dirty="0"/>
              <a:t>Now is the time for you (personally) to appraise the value of your privacy.</a:t>
            </a:r>
          </a:p>
          <a:p>
            <a:pPr lvl="1"/>
            <a:r>
              <a:rPr lang="en-US" dirty="0"/>
              <a:t>The NY Times lawsuit against OpenAI is playing out in real time… watch this!</a:t>
            </a:r>
          </a:p>
          <a:p>
            <a:pPr lvl="1"/>
            <a:endParaRPr lang="en-US" dirty="0">
              <a:highlight>
                <a:srgbClr val="FFFF00"/>
              </a:highlight>
            </a:endParaRPr>
          </a:p>
          <a:p>
            <a:pPr lvl="1"/>
            <a:endParaRPr lang="en-US" dirty="0">
              <a:highlight>
                <a:srgbClr val="FFFF00"/>
              </a:highlight>
            </a:endParaRPr>
          </a:p>
          <a:p>
            <a:pPr lvl="1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C9916-D5D9-46AF-0AF2-E58A758E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EEFF8-5D54-0069-3D39-DDD6E4F3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AI + Ethics in the personal arena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51F5-7FD8-CFD0-A9C3-4D61187A9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228844" cy="4119172"/>
          </a:xfrm>
        </p:spPr>
        <p:txBody>
          <a:bodyPr anchor="t"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000" dirty="0"/>
              <a:t>Individual Responsibility</a:t>
            </a:r>
          </a:p>
          <a:p>
            <a:pPr lvl="1"/>
            <a:r>
              <a:rPr lang="en-US" sz="2000" dirty="0"/>
              <a:t>Being honest about your AI use in your school or workplace</a:t>
            </a:r>
          </a:p>
          <a:p>
            <a:pPr lvl="1"/>
            <a:r>
              <a:rPr lang="en-US" sz="2000" dirty="0"/>
              <a:t>Understanding that what is expedient is not always profitable</a:t>
            </a:r>
          </a:p>
          <a:p>
            <a:pPr lvl="1"/>
            <a:r>
              <a:rPr lang="en-US" sz="2000" dirty="0"/>
              <a:t>Be strong enough to take personal inventory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/>
              <a:t>Embrace your social role</a:t>
            </a:r>
          </a:p>
          <a:p>
            <a:pPr lvl="1"/>
            <a:r>
              <a:rPr lang="en-US" sz="2000" dirty="0"/>
              <a:t>Recognize that “no man is an island”</a:t>
            </a:r>
          </a:p>
          <a:p>
            <a:pPr lvl="2"/>
            <a:r>
              <a:rPr lang="en-US" dirty="0"/>
              <a:t>You either make valuable contributions, or you don’t</a:t>
            </a:r>
          </a:p>
          <a:p>
            <a:pPr lvl="1"/>
            <a:r>
              <a:rPr lang="en-US" sz="2000" dirty="0"/>
              <a:t>Help others sort out fact from fiction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/>
              <a:t>Individual Values</a:t>
            </a:r>
          </a:p>
          <a:p>
            <a:pPr lvl="1"/>
            <a:r>
              <a:rPr lang="en-US" sz="2000" dirty="0"/>
              <a:t>Valuing people</a:t>
            </a:r>
          </a:p>
          <a:p>
            <a:pPr lvl="1"/>
            <a:r>
              <a:rPr lang="en-US" sz="2000" dirty="0"/>
              <a:t>Contribute to the needs of others</a:t>
            </a:r>
          </a:p>
          <a:p>
            <a:pPr lvl="1"/>
            <a:r>
              <a:rPr lang="en-US" sz="2000" dirty="0"/>
              <a:t>Embrace a tradition that is bigger than yourself</a:t>
            </a:r>
          </a:p>
        </p:txBody>
      </p:sp>
      <p:pic>
        <p:nvPicPr>
          <p:cNvPr id="6" name="Picture 5" descr="A close-up of a microphone on a wooden crate&#10;&#10;Description automatically generated">
            <a:extLst>
              <a:ext uri="{FF2B5EF4-FFF2-40B4-BE49-F238E27FC236}">
                <a16:creationId xmlns:a16="http://schemas.microsoft.com/office/drawing/2014/main" id="{F04A4ACA-7625-81DE-97DB-548CE748A9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855" r="14990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C9916-D5D9-46AF-0AF2-E58A758E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C487655-AABA-4CA8-8EDF-7F823A468B89}" type="slidenum">
              <a:rPr 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7265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E395A-2555-2E98-F6C0-52AD9788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3859933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Competition is good, but it is not everything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ED094-9483-E40F-7E3E-92A8F5B46274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hlinkClick r:id="rId2"/>
              </a:rPr>
              <a:t>https://en.wikipedia.org/wiki/Abel_Mutai</a:t>
            </a:r>
            <a:r>
              <a:rPr lang="en-US" sz="2200"/>
              <a:t>  </a:t>
            </a:r>
          </a:p>
        </p:txBody>
      </p:sp>
      <p:pic>
        <p:nvPicPr>
          <p:cNvPr id="8" name="Picture 7" descr="In January 2013 a video of fellow long-distance runner Iván Fernández shoving a lost Mutai towards the finish line during the Burlada Cross Country race, rather than passing Mutai and winning the race, went viral. Fernández was globally praised for his sportsmanship.">
            <a:extLst>
              <a:ext uri="{FF2B5EF4-FFF2-40B4-BE49-F238E27FC236}">
                <a16:creationId xmlns:a16="http://schemas.microsoft.com/office/drawing/2014/main" id="{350FE2D3-DB28-DC67-8AC2-D8011FD3C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27" y="160108"/>
            <a:ext cx="2952615" cy="65613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B9F5C-EA49-78BF-3F91-AC77F778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z="1200" smtClean="0"/>
              <a:pPr>
                <a:spcAft>
                  <a:spcPts val="600"/>
                </a:spcAft>
              </a:pPr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59334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EEFF8-5D54-0069-3D39-DDD6E4F3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DEAFCF-70A9-6470-8FE5-D8259DAD9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Don’t give up…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/>
              <a:t>Your freedoms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/>
              <a:t>Your morals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/>
              <a:t>Your potential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/>
              <a:t>Your legacy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C9916-D5D9-46AF-0AF2-E58A758E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C487655-AABA-4CA8-8EDF-7F823A468B89}" type="slidenum">
              <a:rPr 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18026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40E56-FACA-9074-D53F-BFFD0BD8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Quotable quotes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808F9-027C-E5BF-9C79-2C663736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70531-FBE1-D28E-B258-41D3E5EE4DD3}"/>
              </a:ext>
            </a:extLst>
          </p:cNvPr>
          <p:cNvSpPr txBox="1"/>
          <p:nvPr/>
        </p:nvSpPr>
        <p:spPr>
          <a:xfrm>
            <a:off x="948266" y="1569158"/>
            <a:ext cx="477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Magic</a:t>
            </a:r>
          </a:p>
          <a:p>
            <a:r>
              <a:rPr lang="en-US" sz="2400" dirty="0"/>
              <a:t>by Shel Silverstein</a:t>
            </a:r>
          </a:p>
          <a:p>
            <a:endParaRPr lang="en-US" sz="2400" dirty="0"/>
          </a:p>
          <a:p>
            <a:r>
              <a:rPr lang="en-US" sz="2400" dirty="0"/>
              <a:t>Sandra's seen a leprechaun,</a:t>
            </a:r>
          </a:p>
          <a:p>
            <a:r>
              <a:rPr lang="en-US" sz="2400" dirty="0"/>
              <a:t>Eddie touched a troll,</a:t>
            </a:r>
          </a:p>
          <a:p>
            <a:r>
              <a:rPr lang="en-US" sz="2400" dirty="0"/>
              <a:t>Laurie danced with witches once,</a:t>
            </a:r>
          </a:p>
          <a:p>
            <a:r>
              <a:rPr lang="en-US" sz="2400" dirty="0"/>
              <a:t>Charlie found some goblins' gold.</a:t>
            </a:r>
          </a:p>
          <a:p>
            <a:r>
              <a:rPr lang="en-US" sz="2400" dirty="0"/>
              <a:t>Donald heard a mermaid sing,</a:t>
            </a:r>
          </a:p>
          <a:p>
            <a:r>
              <a:rPr lang="en-US" sz="2400" dirty="0"/>
              <a:t>Susy spied an elf,</a:t>
            </a:r>
          </a:p>
          <a:p>
            <a:r>
              <a:rPr lang="en-US" sz="2400" dirty="0"/>
              <a:t>But all the magic I have known</a:t>
            </a:r>
          </a:p>
          <a:p>
            <a:r>
              <a:rPr lang="en-US" sz="2400" dirty="0"/>
              <a:t>I've had to make myself.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93A36-8320-3470-C1D0-8F815CB26A58}"/>
              </a:ext>
            </a:extLst>
          </p:cNvPr>
          <p:cNvSpPr txBox="1"/>
          <p:nvPr/>
        </p:nvSpPr>
        <p:spPr>
          <a:xfrm>
            <a:off x="6468534" y="1569158"/>
            <a:ext cx="477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Indy Serif"/>
              </a:rPr>
              <a:t>“Bad men need nothing more to compass their ends, than that good men should look on and do nothing.” –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Indy Serif"/>
              </a:rPr>
              <a:t>John Stuart Mill</a:t>
            </a:r>
          </a:p>
          <a:p>
            <a:endParaRPr lang="en-US" sz="2400" dirty="0">
              <a:solidFill>
                <a:srgbClr val="222222"/>
              </a:solidFill>
              <a:highlight>
                <a:srgbClr val="FFFFFF"/>
              </a:highlight>
              <a:latin typeface="Indy Serif"/>
            </a:endParaRPr>
          </a:p>
          <a:p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Indy Serif"/>
              </a:rPr>
              <a:t>“The only thing necessary for the triumph of evil is for good men to do nothing.”</a:t>
            </a:r>
          </a:p>
          <a:p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Indy Serif"/>
              </a:rPr>
              <a:t>-- John F. Kennedy</a:t>
            </a:r>
          </a:p>
          <a:p>
            <a:endParaRPr lang="en-US" sz="2400" dirty="0">
              <a:solidFill>
                <a:srgbClr val="222222"/>
              </a:solidFill>
              <a:highlight>
                <a:srgbClr val="FFFFFF"/>
              </a:highlight>
              <a:latin typeface="Indy Serif"/>
            </a:endParaRPr>
          </a:p>
          <a:p>
            <a:endParaRPr lang="en-US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BE4B33-D464-194A-3027-51B0166AF7AB}"/>
              </a:ext>
            </a:extLst>
          </p:cNvPr>
          <p:cNvCxnSpPr>
            <a:stCxn id="2" idx="2"/>
          </p:cNvCxnSpPr>
          <p:nvPr/>
        </p:nvCxnSpPr>
        <p:spPr>
          <a:xfrm>
            <a:off x="6096000" y="1690688"/>
            <a:ext cx="0" cy="4033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52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EEFF8-5D54-0069-3D39-DDD6E4F3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Agenda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51F5-7FD8-CFD0-A9C3-4D61187A9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11324038" cy="4119172"/>
          </a:xfrm>
        </p:spPr>
        <p:txBody>
          <a:bodyPr anchor="t">
            <a:normAutofit/>
          </a:bodyPr>
          <a:lstStyle/>
          <a:p>
            <a:r>
              <a:rPr lang="en-US" sz="3200" dirty="0"/>
              <a:t>Preface</a:t>
            </a:r>
          </a:p>
          <a:p>
            <a:pPr lvl="1"/>
            <a:r>
              <a:rPr lang="en-US" sz="2800" dirty="0"/>
              <a:t>How I spent my Saturday and my P.O.V.</a:t>
            </a:r>
          </a:p>
          <a:p>
            <a:pPr lvl="1"/>
            <a:r>
              <a:rPr lang="en-US" sz="2800" dirty="0"/>
              <a:t>One reason why this lecture is difficult</a:t>
            </a:r>
          </a:p>
          <a:p>
            <a:r>
              <a:rPr lang="en-US" sz="3200" dirty="0"/>
              <a:t>Definitions: Morals, Ethics, Law</a:t>
            </a:r>
          </a:p>
          <a:p>
            <a:r>
              <a:rPr lang="en-US" sz="3200" dirty="0"/>
              <a:t>AI in different ethical arenas</a:t>
            </a:r>
          </a:p>
          <a:p>
            <a:pPr lvl="1"/>
            <a:r>
              <a:rPr lang="en-US" sz="2800" dirty="0"/>
              <a:t>Geopolitical, Business, Personal</a:t>
            </a:r>
          </a:p>
          <a:p>
            <a:r>
              <a:rPr lang="en-US" sz="3200" dirty="0"/>
              <a:t>Conclusions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C9916-D5D9-46AF-0AF2-E58A758E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1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ay be an image of text">
            <a:extLst>
              <a:ext uri="{FF2B5EF4-FFF2-40B4-BE49-F238E27FC236}">
                <a16:creationId xmlns:a16="http://schemas.microsoft.com/office/drawing/2014/main" id="{CE2E1D67-D554-95BA-B761-ECD396CF1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0" r="2" b="2"/>
          <a:stretch/>
        </p:blipFill>
        <p:spPr bwMode="auto">
          <a:xfrm>
            <a:off x="-1" y="-3"/>
            <a:ext cx="4064316" cy="22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y be an image of 4 people, people smiling, Superman and text">
            <a:extLst>
              <a:ext uri="{FF2B5EF4-FFF2-40B4-BE49-F238E27FC236}">
                <a16:creationId xmlns:a16="http://schemas.microsoft.com/office/drawing/2014/main" id="{08744546-A00A-0B1E-374C-C62B326D7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889"/>
          <a:stretch/>
        </p:blipFill>
        <p:spPr bwMode="auto">
          <a:xfrm>
            <a:off x="4067494" y="-1357"/>
            <a:ext cx="3953242" cy="22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y be an image of 2 people, people smiling and text that says 'FOSTERING FOSTERINGHOPE adieos adas KINGH( HI ቅነህሽ ー 株州市 FOSTERING FOSTERINGHOPE HOPE 絆 MINKWL IINN RING RINGHOPE HOPE 納 ዳስ 介 እህበሽ FOSTERING HOPE TERING HERINGHOPE HOPE'">
            <a:extLst>
              <a:ext uri="{FF2B5EF4-FFF2-40B4-BE49-F238E27FC236}">
                <a16:creationId xmlns:a16="http://schemas.microsoft.com/office/drawing/2014/main" id="{46B77E9A-7F42-834A-9D0B-E0DDB3B84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8209"/>
          <a:stretch/>
        </p:blipFill>
        <p:spPr bwMode="auto">
          <a:xfrm>
            <a:off x="8027088" y="-1356"/>
            <a:ext cx="4161863" cy="22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y be an image of 2 people and text that says 'ለ FOSTERING HOP PHILLY NE 리'">
            <a:extLst>
              <a:ext uri="{FF2B5EF4-FFF2-40B4-BE49-F238E27FC236}">
                <a16:creationId xmlns:a16="http://schemas.microsoft.com/office/drawing/2014/main" id="{A271ECC9-309C-4927-7BB3-067AE2FC0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2" r="3" b="1821"/>
          <a:stretch/>
        </p:blipFill>
        <p:spPr bwMode="auto">
          <a:xfrm>
            <a:off x="20" y="2292876"/>
            <a:ext cx="4064292" cy="22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y be an image of 2 people, drink and text">
            <a:extLst>
              <a:ext uri="{FF2B5EF4-FFF2-40B4-BE49-F238E27FC236}">
                <a16:creationId xmlns:a16="http://schemas.microsoft.com/office/drawing/2014/main" id="{AC036FE2-6E1C-A88F-5726-5FEC06CB1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179"/>
          <a:stretch/>
        </p:blipFill>
        <p:spPr bwMode="auto">
          <a:xfrm>
            <a:off x="3" y="4585734"/>
            <a:ext cx="4061141" cy="22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EEFF8-5D54-0069-3D39-DDD6E4F3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256" y="2916520"/>
            <a:ext cx="6465287" cy="23093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Preface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(how I spent my Saturday)</a:t>
            </a:r>
          </a:p>
        </p:txBody>
      </p: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6931" y="5336249"/>
            <a:ext cx="5486400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C9916-D5D9-46AF-0AF2-E58A758E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9450" y="6080760"/>
            <a:ext cx="699637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z="1200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6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EEFF8-5D54-0069-3D39-DDD6E4F3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Preface (point of view)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51F5-7FD8-CFD0-A9C3-4D61187A9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911493"/>
            <a:ext cx="11246974" cy="4689680"/>
          </a:xfrm>
        </p:spPr>
        <p:txBody>
          <a:bodyPr anchor="t">
            <a:normAutofit/>
          </a:bodyPr>
          <a:lstStyle/>
          <a:p>
            <a:r>
              <a:rPr lang="en-US" b="1" i="1" dirty="0"/>
              <a:t>Capitalism</a:t>
            </a:r>
            <a:r>
              <a:rPr lang="en-US" dirty="0"/>
              <a:t> – In this system, private individuals own and control property and businesses. The production, distribution, and prices of goods and services are determined primarily by competition in a free market.  In my opinion, capitalism has done more to raise the global standard of living than any other economic system.</a:t>
            </a:r>
          </a:p>
          <a:p>
            <a:r>
              <a:rPr lang="en-US" b="1" i="1" dirty="0"/>
              <a:t>American Exceptionalism</a:t>
            </a:r>
            <a:r>
              <a:rPr lang="en-US" dirty="0"/>
              <a:t> –  American exceptionalism is the idea that the United States is inherently different from other nations, historically unique with a specific world mission to spread liberty and democracy. This belief is rooted in America's founding ideals, its democratic institutions, and its historical role as a leader in economic, political, and cultural aspects globally.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C9916-D5D9-46AF-0AF2-E58A758E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7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EEFF8-5D54-0069-3D39-DDD6E4F3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941064" cy="1719072"/>
          </a:xfrm>
        </p:spPr>
        <p:txBody>
          <a:bodyPr anchor="b">
            <a:normAutofit fontScale="90000"/>
          </a:bodyPr>
          <a:lstStyle/>
          <a:p>
            <a:r>
              <a:rPr lang="en-US" sz="4900" dirty="0"/>
              <a:t>Preface</a:t>
            </a:r>
            <a:r>
              <a:rPr lang="en-US" sz="4200" dirty="0"/>
              <a:t> </a:t>
            </a:r>
            <a:br>
              <a:rPr lang="en-US" sz="4200" dirty="0"/>
            </a:br>
            <a:r>
              <a:rPr lang="en-US" sz="4200" dirty="0"/>
              <a:t>(why this lecture is difficult)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51F5-7FD8-CFD0-A9C3-4D61187A9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/>
          </a:bodyPr>
          <a:lstStyle/>
          <a:p>
            <a:r>
              <a:rPr lang="en-US" sz="3600" dirty="0"/>
              <a:t>Where are is </a:t>
            </a:r>
            <a:r>
              <a:rPr lang="en-US" sz="3600" i="1" dirty="0"/>
              <a:t>modern</a:t>
            </a:r>
            <a:r>
              <a:rPr lang="en-US" sz="3600" dirty="0"/>
              <a:t> AI?</a:t>
            </a:r>
          </a:p>
          <a:p>
            <a:r>
              <a:rPr lang="en-US" sz="3600" dirty="0"/>
              <a:t>Are we at the top of the roller coaster?</a:t>
            </a:r>
          </a:p>
          <a:p>
            <a:r>
              <a:rPr lang="en-US" sz="3600" dirty="0"/>
              <a:t>“Shafer’s wager”</a:t>
            </a:r>
          </a:p>
        </p:txBody>
      </p:sp>
      <p:pic>
        <p:nvPicPr>
          <p:cNvPr id="6" name="Picture 5" descr="The Gartner hype cycle graph">
            <a:extLst>
              <a:ext uri="{FF2B5EF4-FFF2-40B4-BE49-F238E27FC236}">
                <a16:creationId xmlns:a16="http://schemas.microsoft.com/office/drawing/2014/main" id="{33B3CD03-F7F5-9A41-4912-98C77F45B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4296" y="1185291"/>
            <a:ext cx="6903720" cy="44874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C9916-D5D9-46AF-0AF2-E58A758E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C487655-AABA-4CA8-8EDF-7F823A468B89}" type="slidenum">
              <a:rPr 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25AAF-D490-F9C0-D9FD-ABD3EF8AB131}"/>
              </a:ext>
            </a:extLst>
          </p:cNvPr>
          <p:cNvSpPr txBox="1"/>
          <p:nvPr/>
        </p:nvSpPr>
        <p:spPr>
          <a:xfrm>
            <a:off x="4059936" y="3067291"/>
            <a:ext cx="268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DAF818-86DA-AFD0-16D8-350323BEAAC2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328932" y="2025570"/>
            <a:ext cx="968642" cy="133410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476BA4-B642-6458-15DC-8D8E0C00C2C5}"/>
              </a:ext>
            </a:extLst>
          </p:cNvPr>
          <p:cNvCxnSpPr>
            <a:cxnSpLocks/>
          </p:cNvCxnSpPr>
          <p:nvPr/>
        </p:nvCxnSpPr>
        <p:spPr>
          <a:xfrm>
            <a:off x="4328932" y="3543883"/>
            <a:ext cx="594360" cy="65607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94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EEFF8-5D54-0069-3D39-DDD6E4F3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Definitions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51F5-7FD8-CFD0-A9C3-4D61187A9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11324038" cy="4119172"/>
          </a:xfrm>
        </p:spPr>
        <p:txBody>
          <a:bodyPr anchor="t">
            <a:normAutofit/>
          </a:bodyPr>
          <a:lstStyle/>
          <a:p>
            <a:r>
              <a:rPr lang="en-US" sz="3200" dirty="0"/>
              <a:t>Morals – What you personally believe to be right</a:t>
            </a:r>
          </a:p>
          <a:p>
            <a:r>
              <a:rPr lang="en-US" sz="3200" dirty="0"/>
              <a:t>Ethics – What you believe to be right for society</a:t>
            </a:r>
          </a:p>
          <a:p>
            <a:r>
              <a:rPr lang="en-US" sz="3200" dirty="0"/>
              <a:t>Law – What is codified and (hopefully) enforced.</a:t>
            </a:r>
          </a:p>
          <a:p>
            <a:pPr lvl="1"/>
            <a:r>
              <a:rPr lang="en-US" sz="2800" dirty="0"/>
              <a:t>Criminal law - “have any rules been broken?”</a:t>
            </a:r>
          </a:p>
          <a:p>
            <a:pPr lvl="1"/>
            <a:r>
              <a:rPr lang="en-US" sz="2800" dirty="0"/>
              <a:t>Civil law – “how can we reconcile this conflict?” </a:t>
            </a:r>
          </a:p>
          <a:p>
            <a:pPr lvl="2"/>
            <a:r>
              <a:rPr lang="en-US" sz="2400" dirty="0"/>
              <a:t>The U.S. Legal System nurtures a particularly high rate of litigation, including civil lawsuits, compared to other countries.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C9916-D5D9-46AF-0AF2-E58A758E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6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EEFF8-5D54-0069-3D39-DDD6E4F3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Morals, Ethics, Law: a visual aid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ADD02BE-98E0-AF97-DC69-72FF68F60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601100"/>
              </p:ext>
            </p:extLst>
          </p:nvPr>
        </p:nvGraphicFramePr>
        <p:xfrm>
          <a:off x="1831624" y="1845133"/>
          <a:ext cx="373379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C9916-D5D9-46AF-0AF2-E58A758E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4B917D8D-F6D0-A6DE-0212-A472FB5AC7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680659"/>
              </p:ext>
            </p:extLst>
          </p:nvPr>
        </p:nvGraphicFramePr>
        <p:xfrm>
          <a:off x="7097890" y="1821511"/>
          <a:ext cx="373379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Arrow: Up-Down 8">
            <a:extLst>
              <a:ext uri="{FF2B5EF4-FFF2-40B4-BE49-F238E27FC236}">
                <a16:creationId xmlns:a16="http://schemas.microsoft.com/office/drawing/2014/main" id="{99D3A28A-A58C-4D06-9C0E-75C8180C4D2F}"/>
              </a:ext>
            </a:extLst>
          </p:cNvPr>
          <p:cNvSpPr/>
          <p:nvPr/>
        </p:nvSpPr>
        <p:spPr>
          <a:xfrm>
            <a:off x="3544711" y="2856089"/>
            <a:ext cx="293511" cy="451555"/>
          </a:xfrm>
          <a:prstGeom prst="up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2DA1ED72-D1A5-61B9-525D-BA88729508B5}"/>
              </a:ext>
            </a:extLst>
          </p:cNvPr>
          <p:cNvSpPr/>
          <p:nvPr/>
        </p:nvSpPr>
        <p:spPr>
          <a:xfrm>
            <a:off x="3544710" y="4397622"/>
            <a:ext cx="293511" cy="451555"/>
          </a:xfrm>
          <a:prstGeom prst="up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8D1E32AD-C6C5-2DB5-397C-F1EEA37EA45D}"/>
              </a:ext>
            </a:extLst>
          </p:cNvPr>
          <p:cNvSpPr/>
          <p:nvPr/>
        </p:nvSpPr>
        <p:spPr>
          <a:xfrm>
            <a:off x="8818033" y="3545625"/>
            <a:ext cx="293511" cy="451555"/>
          </a:xfrm>
          <a:prstGeom prst="up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B17BF2C0-D896-4309-0DA3-025625CC602A}"/>
              </a:ext>
            </a:extLst>
          </p:cNvPr>
          <p:cNvSpPr/>
          <p:nvPr/>
        </p:nvSpPr>
        <p:spPr>
          <a:xfrm>
            <a:off x="8818033" y="4950678"/>
            <a:ext cx="293511" cy="451555"/>
          </a:xfrm>
          <a:prstGeom prst="up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7FD005D-656B-CAC0-9323-DF53B7E539AE}"/>
              </a:ext>
            </a:extLst>
          </p:cNvPr>
          <p:cNvSpPr/>
          <p:nvPr/>
        </p:nvSpPr>
        <p:spPr>
          <a:xfrm>
            <a:off x="5619043" y="3383363"/>
            <a:ext cx="1478845" cy="8821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IMHO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0C0414-5C11-76B7-2A82-1081DE95D6F8}"/>
              </a:ext>
            </a:extLst>
          </p:cNvPr>
          <p:cNvCxnSpPr/>
          <p:nvPr/>
        </p:nvCxnSpPr>
        <p:spPr>
          <a:xfrm>
            <a:off x="1332089" y="1881600"/>
            <a:ext cx="0" cy="4231160"/>
          </a:xfrm>
          <a:prstGeom prst="straightConnector1">
            <a:avLst/>
          </a:prstGeom>
          <a:ln w="476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718CAE-8172-AD9D-DA0A-DC305D2E4080}"/>
              </a:ext>
            </a:extLst>
          </p:cNvPr>
          <p:cNvSpPr txBox="1"/>
          <p:nvPr/>
        </p:nvSpPr>
        <p:spPr>
          <a:xfrm rot="16200000">
            <a:off x="-1152455" y="3532223"/>
            <a:ext cx="3949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Quantity</a:t>
            </a:r>
          </a:p>
        </p:txBody>
      </p:sp>
    </p:spTree>
    <p:extLst>
      <p:ext uri="{BB962C8B-B14F-4D97-AF65-F5344CB8AC3E}">
        <p14:creationId xmlns:p14="http://schemas.microsoft.com/office/powerpoint/2010/main" val="36709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 animBg="1"/>
      <p:bldP spid="1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EEFF8-5D54-0069-3D39-DDD6E4F3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AI + Ethics and the geopolitical arena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51F5-7FD8-CFD0-A9C3-4D61187A9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818150"/>
            <a:ext cx="10781307" cy="4372338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/>
              <a:t>Global Governance of ANI, AGI and ASI</a:t>
            </a:r>
          </a:p>
          <a:p>
            <a:pPr lvl="1"/>
            <a:r>
              <a:rPr lang="en-US" dirty="0"/>
              <a:t>Is it even possible?</a:t>
            </a:r>
          </a:p>
          <a:p>
            <a:pPr lvl="1"/>
            <a:r>
              <a:rPr lang="en-US" dirty="0"/>
              <a:t>The necessity of global cooperation to manage superintelligent AI</a:t>
            </a:r>
          </a:p>
          <a:p>
            <a:pPr lvl="1"/>
            <a:r>
              <a:rPr lang="en-US" dirty="0"/>
              <a:t>What this implies: Strategy #1 – A democracy needs to get to AGI first.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AI in Warfare and Security 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lphaUcPeriod" startAt="3"/>
            </a:pPr>
            <a:r>
              <a:rPr lang="en-US" sz="2400" dirty="0"/>
              <a:t>Economic Disparities and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C9916-D5D9-46AF-0AF2-E58A758E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EEFF8-5D54-0069-3D39-DDD6E4F3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AI + Ethics: Warfare (B)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51F5-7FD8-CFD0-A9C3-4D61187A9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380" y="1847487"/>
            <a:ext cx="5296836" cy="4372338"/>
          </a:xfrm>
        </p:spPr>
        <p:txBody>
          <a:bodyPr anchor="t">
            <a:normAutofit fontScale="92500" lnSpcReduction="2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Lack of Accountability: When autonomous systems make decisions, who — or what — is to be held responsible?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Lowered Threshold for War: Autonomous systems could lower the human cost of entering a conflict, resulting in more conflict.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Ethical Decision Making: Machines lack human judgment and might not be capable of making ethical decisions in complex, rapidly evolving combat situations where the distinction between combatant and non-combatant is not clear-cut.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Autonomous Lethal Force: Should it even be allowed?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Security and Hacking: Autonomous systems could be hacked or malfunction</a:t>
            </a:r>
            <a:r>
              <a:rPr lang="en-US" dirty="0"/>
              <a:t>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C9916-D5D9-46AF-0AF2-E58A758E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93BCF-BEBC-FDA4-6F93-E2DA072E82C2}"/>
              </a:ext>
            </a:extLst>
          </p:cNvPr>
          <p:cNvSpPr txBox="1"/>
          <p:nvPr/>
        </p:nvSpPr>
        <p:spPr>
          <a:xfrm>
            <a:off x="6470247" y="1847487"/>
            <a:ext cx="52968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Just War Theory Adaptation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Jus ad bellum: Justly entering into war, including just cause, right intention, and proper authority.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Jus in bello: Justice in war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International Humanitarian Law Compliance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AI-driven defense systems must adhere to existing international laws, including the Geneva Conventions and the Hague Conventions, which regulate the conduct of armed conflicts.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Responsibility and Accountability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Establish clear lines of responsibility and accountability for the actions of AI systems. This includes legal frameworks to address potential war crimes committed by autonomous systems.</a:t>
            </a:r>
          </a:p>
        </p:txBody>
      </p:sp>
    </p:spTree>
    <p:extLst>
      <p:ext uri="{BB962C8B-B14F-4D97-AF65-F5344CB8AC3E}">
        <p14:creationId xmlns:p14="http://schemas.microsoft.com/office/powerpoint/2010/main" val="27053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10553</TotalTime>
  <Words>1031</Words>
  <Application>Microsoft Office PowerPoint</Application>
  <PresentationFormat>Widescreen</PresentationFormat>
  <Paragraphs>143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Indy Serif</vt:lpstr>
      <vt:lpstr>Segoe UI</vt:lpstr>
      <vt:lpstr>Wingdings</vt:lpstr>
      <vt:lpstr>Office Theme</vt:lpstr>
      <vt:lpstr>Ethics and the future of AI</vt:lpstr>
      <vt:lpstr>Agenda</vt:lpstr>
      <vt:lpstr>Preface  (how I spent my Saturday)</vt:lpstr>
      <vt:lpstr>Preface (point of view)</vt:lpstr>
      <vt:lpstr>Preface  (why this lecture is difficult)</vt:lpstr>
      <vt:lpstr>Definitions</vt:lpstr>
      <vt:lpstr>Morals, Ethics, Law: a visual aid</vt:lpstr>
      <vt:lpstr>AI + Ethics and the geopolitical arena</vt:lpstr>
      <vt:lpstr>AI + Ethics: Warfare (B)</vt:lpstr>
      <vt:lpstr>AI + Ethics: Economic Inequities (C)</vt:lpstr>
      <vt:lpstr>What are the controls?</vt:lpstr>
      <vt:lpstr>AI + Ethics in the business arena</vt:lpstr>
      <vt:lpstr>AI + Ethics in the personal arena</vt:lpstr>
      <vt:lpstr>Competition is good, but it is not everything</vt:lpstr>
      <vt:lpstr>Conclusions</vt:lpstr>
      <vt:lpstr>Quotable quotes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Shafer</cp:lastModifiedBy>
  <cp:revision>337</cp:revision>
  <dcterms:created xsi:type="dcterms:W3CDTF">2022-06-30T13:55:29Z</dcterms:created>
  <dcterms:modified xsi:type="dcterms:W3CDTF">2024-04-22T14:01:14Z</dcterms:modified>
</cp:coreProperties>
</file>