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3"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46355-0A4B-4D83-8248-6130C67916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DE1939-950D-489F-B321-C95099543B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A6A97D-BF91-4DC8-894E-C33A7DF3DED0}"/>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5" name="Footer Placeholder 4">
            <a:extLst>
              <a:ext uri="{FF2B5EF4-FFF2-40B4-BE49-F238E27FC236}">
                <a16:creationId xmlns:a16="http://schemas.microsoft.com/office/drawing/2014/main" id="{3B6F3736-5DCB-45AE-9458-8865C4FAF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85F77-C6C1-482F-8033-55AC9CE191F6}"/>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193951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CD2E8-45DA-4ADB-8750-BEE3570CF8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B2E63E-4E03-499F-9F13-C1E0081157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71195-1A6A-421C-9F31-0648F9050136}"/>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5" name="Footer Placeholder 4">
            <a:extLst>
              <a:ext uri="{FF2B5EF4-FFF2-40B4-BE49-F238E27FC236}">
                <a16:creationId xmlns:a16="http://schemas.microsoft.com/office/drawing/2014/main" id="{32A9FF40-8C81-4A40-A889-DC23E369F6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1B7A1-B8F6-4225-8282-79ABD792C79A}"/>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210363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BC157-B738-4CED-9924-5AADB2904D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2ABECB-C7E3-4D17-9EAA-CB831885C4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D7EBD9-378B-4087-A986-ED096FED617D}"/>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5" name="Footer Placeholder 4">
            <a:extLst>
              <a:ext uri="{FF2B5EF4-FFF2-40B4-BE49-F238E27FC236}">
                <a16:creationId xmlns:a16="http://schemas.microsoft.com/office/drawing/2014/main" id="{572302F0-C99A-45E7-9C35-C3FA7FA0B1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CAD0E-8EE6-4CC2-888B-E5D5F41D7B2D}"/>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427490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6F187-4671-45A5-BD30-A080185A0E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597F8-4F7C-4A22-98D2-F1647279E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C73C69-CABA-435F-A6D3-32306DA43B86}"/>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5" name="Footer Placeholder 4">
            <a:extLst>
              <a:ext uri="{FF2B5EF4-FFF2-40B4-BE49-F238E27FC236}">
                <a16:creationId xmlns:a16="http://schemas.microsoft.com/office/drawing/2014/main" id="{A7C358A9-86C9-481C-B71A-195E86A35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1EE4A-A587-423C-BEC6-3C82877F59F7}"/>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3369503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41B3-C944-4B60-A975-D2A13D8ECC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0FCE96-590B-4D02-944D-405B4A508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92A618-83FC-4B19-9908-F5365C55D847}"/>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5" name="Footer Placeholder 4">
            <a:extLst>
              <a:ext uri="{FF2B5EF4-FFF2-40B4-BE49-F238E27FC236}">
                <a16:creationId xmlns:a16="http://schemas.microsoft.com/office/drawing/2014/main" id="{3209CA78-C137-4EAD-B496-209719B44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3E5AD-62F0-427D-B9C6-63C07451BC90}"/>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266765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9EBC-B90A-4D2B-9854-DC2A5A5A2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4C58D6-7A18-4EDD-80E7-4380E3EE40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50D490-7033-4EC0-93D6-37E9850206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85DFF4-9D63-4D93-90C6-2A549AE42DD7}"/>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6" name="Footer Placeholder 5">
            <a:extLst>
              <a:ext uri="{FF2B5EF4-FFF2-40B4-BE49-F238E27FC236}">
                <a16:creationId xmlns:a16="http://schemas.microsoft.com/office/drawing/2014/main" id="{EA48DEC7-E292-4845-ACA5-265F4C6CBF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A5E34A-D786-4173-A9E2-560175E2A376}"/>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267180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E3B7-AF8B-4D2B-8FA9-5183F46E43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DE7859-4D20-4025-9E3C-5308E7F33A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0B81B9-1936-436A-8F6C-6C792AABD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BA2D86-03AF-4C69-968C-9FC8C2976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675AF7-5B34-4C19-88A6-28C9BBE36A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7198D4-F6A1-4A7C-8FA0-0BED3EAC81AC}"/>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8" name="Footer Placeholder 7">
            <a:extLst>
              <a:ext uri="{FF2B5EF4-FFF2-40B4-BE49-F238E27FC236}">
                <a16:creationId xmlns:a16="http://schemas.microsoft.com/office/drawing/2014/main" id="{720F43CE-BA69-41B3-9FA1-EE4BAF1336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DC0CF8-7247-43BE-8B0D-58A3F76102AF}"/>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215287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8800-893C-46AF-B6DF-1515E69EE3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3419E6-13A5-4ECF-B4A9-386540892EE7}"/>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4" name="Footer Placeholder 3">
            <a:extLst>
              <a:ext uri="{FF2B5EF4-FFF2-40B4-BE49-F238E27FC236}">
                <a16:creationId xmlns:a16="http://schemas.microsoft.com/office/drawing/2014/main" id="{DC57C005-827F-4142-9E81-DB6A5CE21F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C2487-F7F9-4340-8AA0-C382C61055D6}"/>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291520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987212-A8E4-4D53-B638-3C6EA6BE2459}"/>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3" name="Footer Placeholder 2">
            <a:extLst>
              <a:ext uri="{FF2B5EF4-FFF2-40B4-BE49-F238E27FC236}">
                <a16:creationId xmlns:a16="http://schemas.microsoft.com/office/drawing/2014/main" id="{B2DCD951-B29B-4871-B3D3-ABAFE64AE2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6C7DAB-3844-4997-9100-F07C87D2FC95}"/>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4212659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1BA95-41D6-4E40-AA4E-34EF7D423D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8B2640-F7FE-4610-91F5-B3EF9163B9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07D81D-0E9C-4E8D-AF52-1AEAFE6BE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30BB6E-7F92-4C9E-B9F6-6BA39B854798}"/>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6" name="Footer Placeholder 5">
            <a:extLst>
              <a:ext uri="{FF2B5EF4-FFF2-40B4-BE49-F238E27FC236}">
                <a16:creationId xmlns:a16="http://schemas.microsoft.com/office/drawing/2014/main" id="{2CC19693-2138-468D-A9DF-484EC7318D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C26859-6EA8-41E5-B5FA-C634AAD0437A}"/>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340826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295C-2CD4-4FC2-A8A5-EFAF3E3348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0BFEEF-126D-4F87-BEB0-88DD6FD15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23B5D6-A81B-4A88-AE08-B10B83F668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1F5864-D56A-4C4F-B3EF-6723132BA95E}"/>
              </a:ext>
            </a:extLst>
          </p:cNvPr>
          <p:cNvSpPr>
            <a:spLocks noGrp="1"/>
          </p:cNvSpPr>
          <p:nvPr>
            <p:ph type="dt" sz="half" idx="10"/>
          </p:nvPr>
        </p:nvSpPr>
        <p:spPr/>
        <p:txBody>
          <a:bodyPr/>
          <a:lstStyle/>
          <a:p>
            <a:fld id="{B595853D-0583-4F43-BA5F-3668C9FAB634}" type="datetimeFigureOut">
              <a:rPr lang="en-US" smtClean="0"/>
              <a:t>1/17/2021</a:t>
            </a:fld>
            <a:endParaRPr lang="en-US"/>
          </a:p>
        </p:txBody>
      </p:sp>
      <p:sp>
        <p:nvSpPr>
          <p:cNvPr id="6" name="Footer Placeholder 5">
            <a:extLst>
              <a:ext uri="{FF2B5EF4-FFF2-40B4-BE49-F238E27FC236}">
                <a16:creationId xmlns:a16="http://schemas.microsoft.com/office/drawing/2014/main" id="{43F88121-B5C8-4391-9D2E-126D92757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B61C6-47DC-41B0-8F19-B7D211AA6752}"/>
              </a:ext>
            </a:extLst>
          </p:cNvPr>
          <p:cNvSpPr>
            <a:spLocks noGrp="1"/>
          </p:cNvSpPr>
          <p:nvPr>
            <p:ph type="sldNum" sz="quarter" idx="12"/>
          </p:nvPr>
        </p:nvSpPr>
        <p:spPr/>
        <p:txBody>
          <a:bodyPr/>
          <a:lstStyle/>
          <a:p>
            <a:fld id="{944ECBD9-F671-4B13-8190-DF2BB4FF887A}" type="slidenum">
              <a:rPr lang="en-US" smtClean="0"/>
              <a:t>‹#›</a:t>
            </a:fld>
            <a:endParaRPr lang="en-US"/>
          </a:p>
        </p:txBody>
      </p:sp>
    </p:spTree>
    <p:extLst>
      <p:ext uri="{BB962C8B-B14F-4D97-AF65-F5344CB8AC3E}">
        <p14:creationId xmlns:p14="http://schemas.microsoft.com/office/powerpoint/2010/main" val="956723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3FE355-473A-4A65-A2C4-92176B7060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5D3D57-9935-4D79-B1A1-11761645F6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DA394-3673-4835-B238-E0EE2B3A3F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5853D-0583-4F43-BA5F-3668C9FAB634}" type="datetimeFigureOut">
              <a:rPr lang="en-US" smtClean="0"/>
              <a:t>1/17/2021</a:t>
            </a:fld>
            <a:endParaRPr lang="en-US"/>
          </a:p>
        </p:txBody>
      </p:sp>
      <p:sp>
        <p:nvSpPr>
          <p:cNvPr id="5" name="Footer Placeholder 4">
            <a:extLst>
              <a:ext uri="{FF2B5EF4-FFF2-40B4-BE49-F238E27FC236}">
                <a16:creationId xmlns:a16="http://schemas.microsoft.com/office/drawing/2014/main" id="{85854C8A-D1A0-4CCE-A8A9-7230EE2C4D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1924E5-6ACE-45A0-A2C3-C81CD19DBB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ECBD9-F671-4B13-8190-DF2BB4FF887A}" type="slidenum">
              <a:rPr lang="en-US" smtClean="0"/>
              <a:t>‹#›</a:t>
            </a:fld>
            <a:endParaRPr lang="en-US"/>
          </a:p>
        </p:txBody>
      </p:sp>
    </p:spTree>
    <p:extLst>
      <p:ext uri="{BB962C8B-B14F-4D97-AF65-F5344CB8AC3E}">
        <p14:creationId xmlns:p14="http://schemas.microsoft.com/office/powerpoint/2010/main" val="228202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eactj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ctoverse.github.com/2018/projects#repositor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eactnative.dev/docs/components-and-api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50985-8269-4508-9583-2FA985562687}"/>
              </a:ext>
            </a:extLst>
          </p:cNvPr>
          <p:cNvSpPr>
            <a:spLocks noGrp="1"/>
          </p:cNvSpPr>
          <p:nvPr>
            <p:ph type="ctrTitle"/>
          </p:nvPr>
        </p:nvSpPr>
        <p:spPr/>
        <p:txBody>
          <a:bodyPr/>
          <a:lstStyle/>
          <a:p>
            <a:r>
              <a:rPr lang="en-US" dirty="0"/>
              <a:t>Introduction to React Native</a:t>
            </a:r>
          </a:p>
        </p:txBody>
      </p:sp>
      <p:sp>
        <p:nvSpPr>
          <p:cNvPr id="3" name="Subtitle 2">
            <a:extLst>
              <a:ext uri="{FF2B5EF4-FFF2-40B4-BE49-F238E27FC236}">
                <a16:creationId xmlns:a16="http://schemas.microsoft.com/office/drawing/2014/main" id="{94E6A38E-4DDF-466F-AC60-79152AE171A3}"/>
              </a:ext>
            </a:extLst>
          </p:cNvPr>
          <p:cNvSpPr>
            <a:spLocks noGrp="1"/>
          </p:cNvSpPr>
          <p:nvPr>
            <p:ph type="subTitle" idx="1"/>
          </p:nvPr>
        </p:nvSpPr>
        <p:spPr/>
        <p:txBody>
          <a:bodyPr/>
          <a:lstStyle/>
          <a:p>
            <a:r>
              <a:rPr lang="en-US" dirty="0"/>
              <a:t>By: Dr. Taha Havakhor</a:t>
            </a:r>
          </a:p>
          <a:p>
            <a:r>
              <a:rPr lang="en-US" dirty="0"/>
              <a:t>Assistant Professor of MIS</a:t>
            </a:r>
          </a:p>
        </p:txBody>
      </p:sp>
    </p:spTree>
    <p:extLst>
      <p:ext uri="{BB962C8B-B14F-4D97-AF65-F5344CB8AC3E}">
        <p14:creationId xmlns:p14="http://schemas.microsoft.com/office/powerpoint/2010/main" val="2992871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4ABC0-23F8-4A11-8D6A-B353474DE43F}"/>
              </a:ext>
            </a:extLst>
          </p:cNvPr>
          <p:cNvSpPr>
            <a:spLocks noGrp="1"/>
          </p:cNvSpPr>
          <p:nvPr>
            <p:ph type="title"/>
          </p:nvPr>
        </p:nvSpPr>
        <p:spPr/>
        <p:txBody>
          <a:bodyPr/>
          <a:lstStyle/>
          <a:p>
            <a:r>
              <a:rPr lang="en-US" dirty="0"/>
              <a:t>Before we freak out…</a:t>
            </a:r>
          </a:p>
        </p:txBody>
      </p:sp>
      <p:sp>
        <p:nvSpPr>
          <p:cNvPr id="3" name="Content Placeholder 2">
            <a:extLst>
              <a:ext uri="{FF2B5EF4-FFF2-40B4-BE49-F238E27FC236}">
                <a16:creationId xmlns:a16="http://schemas.microsoft.com/office/drawing/2014/main" id="{9E921EBA-2639-4D1C-8432-6F7ED613A2EE}"/>
              </a:ext>
            </a:extLst>
          </p:cNvPr>
          <p:cNvSpPr>
            <a:spLocks noGrp="1"/>
          </p:cNvSpPr>
          <p:nvPr>
            <p:ph idx="1"/>
          </p:nvPr>
        </p:nvSpPr>
        <p:spPr/>
        <p:txBody>
          <a:bodyPr/>
          <a:lstStyle/>
          <a:p>
            <a:r>
              <a:rPr lang="en-US" dirty="0"/>
              <a:t>What on god’s earth is: const App = () =&gt; { …}</a:t>
            </a:r>
          </a:p>
          <a:p>
            <a:endParaRPr lang="en-US" dirty="0"/>
          </a:p>
          <a:p>
            <a:r>
              <a:rPr lang="en-US" dirty="0"/>
              <a:t>It is JS ES6 (2015) notation equivalent of a function!! (aka arrow </a:t>
            </a:r>
            <a:r>
              <a:rPr lang="en-US" dirty="0" err="1"/>
              <a:t>funcitons</a:t>
            </a:r>
            <a:r>
              <a:rPr lang="en-US" dirty="0"/>
              <a:t>)</a:t>
            </a:r>
          </a:p>
          <a:p>
            <a:pPr lvl="1"/>
            <a:r>
              <a:rPr lang="en-US" dirty="0"/>
              <a:t>Function App () {…}</a:t>
            </a:r>
          </a:p>
          <a:p>
            <a:pPr lvl="1"/>
            <a:endParaRPr lang="en-US" dirty="0"/>
          </a:p>
        </p:txBody>
      </p:sp>
    </p:spTree>
    <p:extLst>
      <p:ext uri="{BB962C8B-B14F-4D97-AF65-F5344CB8AC3E}">
        <p14:creationId xmlns:p14="http://schemas.microsoft.com/office/powerpoint/2010/main" val="383348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82A0A-7C90-4567-8708-8993934DE184}"/>
              </a:ext>
            </a:extLst>
          </p:cNvPr>
          <p:cNvSpPr>
            <a:spLocks noGrp="1"/>
          </p:cNvSpPr>
          <p:nvPr>
            <p:ph type="title"/>
          </p:nvPr>
        </p:nvSpPr>
        <p:spPr/>
        <p:txBody>
          <a:bodyPr/>
          <a:lstStyle/>
          <a:p>
            <a:r>
              <a:rPr lang="en-US" dirty="0"/>
              <a:t>What is React Native</a:t>
            </a:r>
          </a:p>
        </p:txBody>
      </p:sp>
      <p:sp>
        <p:nvSpPr>
          <p:cNvPr id="3" name="Content Placeholder 2">
            <a:extLst>
              <a:ext uri="{FF2B5EF4-FFF2-40B4-BE49-F238E27FC236}">
                <a16:creationId xmlns:a16="http://schemas.microsoft.com/office/drawing/2014/main" id="{95C3389C-3D40-4F71-B699-0C2D1118BC73}"/>
              </a:ext>
            </a:extLst>
          </p:cNvPr>
          <p:cNvSpPr>
            <a:spLocks noGrp="1"/>
          </p:cNvSpPr>
          <p:nvPr>
            <p:ph idx="1"/>
          </p:nvPr>
        </p:nvSpPr>
        <p:spPr/>
        <p:txBody>
          <a:bodyPr/>
          <a:lstStyle/>
          <a:p>
            <a:r>
              <a:rPr lang="en-US" dirty="0"/>
              <a:t>React Native is an open source framework for building Android and iOS applications using </a:t>
            </a:r>
            <a:r>
              <a:rPr lang="en-US" dirty="0">
                <a:hlinkClick r:id="rId2"/>
              </a:rPr>
              <a:t>React</a:t>
            </a:r>
            <a:r>
              <a:rPr lang="en-US" dirty="0"/>
              <a:t> (which is basically a JavaScript Library) and the app platform’s native capabilities.</a:t>
            </a:r>
          </a:p>
          <a:p>
            <a:endParaRPr lang="en-US" dirty="0"/>
          </a:p>
          <a:p>
            <a:r>
              <a:rPr lang="en-US" dirty="0"/>
              <a:t>With React Native, you use JavaScript to access your platform’s APIs as well as to describe the appearance and behavior of your UI using React components: bundles of reusable, nestable code.</a:t>
            </a:r>
          </a:p>
        </p:txBody>
      </p:sp>
    </p:spTree>
    <p:extLst>
      <p:ext uri="{BB962C8B-B14F-4D97-AF65-F5344CB8AC3E}">
        <p14:creationId xmlns:p14="http://schemas.microsoft.com/office/powerpoint/2010/main" val="133519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848-D66C-48AA-B2B1-EE1D8169CA67}"/>
              </a:ext>
            </a:extLst>
          </p:cNvPr>
          <p:cNvSpPr>
            <a:spLocks noGrp="1"/>
          </p:cNvSpPr>
          <p:nvPr>
            <p:ph type="title"/>
          </p:nvPr>
        </p:nvSpPr>
        <p:spPr/>
        <p:txBody>
          <a:bodyPr/>
          <a:lstStyle/>
          <a:p>
            <a:r>
              <a:rPr lang="en-US" dirty="0"/>
              <a:t>Cross Platform Technology</a:t>
            </a:r>
          </a:p>
        </p:txBody>
      </p:sp>
      <p:sp>
        <p:nvSpPr>
          <p:cNvPr id="3" name="Content Placeholder 2">
            <a:extLst>
              <a:ext uri="{FF2B5EF4-FFF2-40B4-BE49-F238E27FC236}">
                <a16:creationId xmlns:a16="http://schemas.microsoft.com/office/drawing/2014/main" id="{824F342C-3A19-4D07-A206-45971FF0E810}"/>
              </a:ext>
            </a:extLst>
          </p:cNvPr>
          <p:cNvSpPr>
            <a:spLocks noGrp="1"/>
          </p:cNvSpPr>
          <p:nvPr>
            <p:ph idx="1"/>
          </p:nvPr>
        </p:nvSpPr>
        <p:spPr/>
        <p:txBody>
          <a:bodyPr/>
          <a:lstStyle/>
          <a:p>
            <a:r>
              <a:rPr lang="en-US" dirty="0"/>
              <a:t>Create native apps for Android and iOS using React</a:t>
            </a:r>
          </a:p>
          <a:p>
            <a:r>
              <a:rPr lang="en-US" dirty="0"/>
              <a:t>Many platforms, one React. </a:t>
            </a:r>
          </a:p>
          <a:p>
            <a:pPr lvl="1"/>
            <a:r>
              <a:rPr lang="en-US" dirty="0"/>
              <a:t>Create platform-specific versions of components so a </a:t>
            </a:r>
            <a:r>
              <a:rPr lang="en-US" b="1" dirty="0"/>
              <a:t>single codebase </a:t>
            </a:r>
            <a:r>
              <a:rPr lang="en-US" dirty="0"/>
              <a:t>can share code across platforms. With React Native, one team can maintain two platforms and share a common technology—React. </a:t>
            </a:r>
          </a:p>
          <a:p>
            <a:r>
              <a:rPr lang="en-US" dirty="0"/>
              <a:t>Seamless Cross-Platform</a:t>
            </a:r>
          </a:p>
          <a:p>
            <a:pPr lvl="1"/>
            <a:r>
              <a:rPr lang="en-US" dirty="0"/>
              <a:t>React components wrap existing native code and interact with native APIs via </a:t>
            </a:r>
            <a:r>
              <a:rPr lang="en-US" dirty="0" err="1"/>
              <a:t>React’s</a:t>
            </a:r>
            <a:r>
              <a:rPr lang="en-US" dirty="0"/>
              <a:t> declarative UI paradigm and JavaScript. </a:t>
            </a:r>
          </a:p>
          <a:p>
            <a:endParaRPr lang="en-US" dirty="0"/>
          </a:p>
        </p:txBody>
      </p:sp>
    </p:spTree>
    <p:extLst>
      <p:ext uri="{BB962C8B-B14F-4D97-AF65-F5344CB8AC3E}">
        <p14:creationId xmlns:p14="http://schemas.microsoft.com/office/powerpoint/2010/main" val="1971777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E23C6-6AD6-43B5-97C2-71420BBE0715}"/>
              </a:ext>
            </a:extLst>
          </p:cNvPr>
          <p:cNvSpPr>
            <a:spLocks noGrp="1"/>
          </p:cNvSpPr>
          <p:nvPr>
            <p:ph type="title"/>
          </p:nvPr>
        </p:nvSpPr>
        <p:spPr/>
        <p:txBody>
          <a:bodyPr/>
          <a:lstStyle/>
          <a:p>
            <a:r>
              <a:rPr lang="en-US" dirty="0"/>
              <a:t> A Little Bit of History</a:t>
            </a:r>
          </a:p>
        </p:txBody>
      </p:sp>
      <p:sp>
        <p:nvSpPr>
          <p:cNvPr id="3" name="Content Placeholder 2">
            <a:extLst>
              <a:ext uri="{FF2B5EF4-FFF2-40B4-BE49-F238E27FC236}">
                <a16:creationId xmlns:a16="http://schemas.microsoft.com/office/drawing/2014/main" id="{9D3B9425-DBE6-4EB4-B806-680DDE2B638A}"/>
              </a:ext>
            </a:extLst>
          </p:cNvPr>
          <p:cNvSpPr>
            <a:spLocks noGrp="1"/>
          </p:cNvSpPr>
          <p:nvPr>
            <p:ph idx="1"/>
          </p:nvPr>
        </p:nvSpPr>
        <p:spPr/>
        <p:txBody>
          <a:bodyPr/>
          <a:lstStyle/>
          <a:p>
            <a:r>
              <a:rPr lang="en-US" dirty="0"/>
              <a:t>Facebook released React Native in 2015 and has been maintaining it ever since.</a:t>
            </a:r>
          </a:p>
          <a:p>
            <a:r>
              <a:rPr lang="en-US" dirty="0"/>
              <a:t>In 2018, React Native had the </a:t>
            </a:r>
            <a:r>
              <a:rPr lang="en-US" dirty="0">
                <a:hlinkClick r:id="rId2"/>
              </a:rPr>
              <a:t>2nd highest</a:t>
            </a:r>
            <a:r>
              <a:rPr lang="en-US" dirty="0"/>
              <a:t> number of contributors for any repository in GitHub. </a:t>
            </a:r>
          </a:p>
          <a:p>
            <a:endParaRPr lang="en-US" dirty="0"/>
          </a:p>
        </p:txBody>
      </p:sp>
    </p:spTree>
    <p:extLst>
      <p:ext uri="{BB962C8B-B14F-4D97-AF65-F5344CB8AC3E}">
        <p14:creationId xmlns:p14="http://schemas.microsoft.com/office/powerpoint/2010/main" val="279071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1E04-339D-4073-8AEE-22768F22B0D7}"/>
              </a:ext>
            </a:extLst>
          </p:cNvPr>
          <p:cNvSpPr>
            <a:spLocks noGrp="1"/>
          </p:cNvSpPr>
          <p:nvPr>
            <p:ph type="title"/>
          </p:nvPr>
        </p:nvSpPr>
        <p:spPr/>
        <p:txBody>
          <a:bodyPr/>
          <a:lstStyle/>
          <a:p>
            <a:r>
              <a:rPr lang="en-US" dirty="0"/>
              <a:t>Who uses it?</a:t>
            </a:r>
          </a:p>
        </p:txBody>
      </p:sp>
      <p:pic>
        <p:nvPicPr>
          <p:cNvPr id="7" name="Content Placeholder 6">
            <a:extLst>
              <a:ext uri="{FF2B5EF4-FFF2-40B4-BE49-F238E27FC236}">
                <a16:creationId xmlns:a16="http://schemas.microsoft.com/office/drawing/2014/main" id="{38110584-0EAB-409F-B563-7380729F4F34}"/>
              </a:ext>
            </a:extLst>
          </p:cNvPr>
          <p:cNvPicPr>
            <a:picLocks noGrp="1" noChangeAspect="1"/>
          </p:cNvPicPr>
          <p:nvPr>
            <p:ph idx="1"/>
          </p:nvPr>
        </p:nvPicPr>
        <p:blipFill>
          <a:blip r:embed="rId2"/>
          <a:stretch>
            <a:fillRect/>
          </a:stretch>
        </p:blipFill>
        <p:spPr>
          <a:xfrm>
            <a:off x="4292073" y="1825625"/>
            <a:ext cx="3607853" cy="4351338"/>
          </a:xfrm>
        </p:spPr>
      </p:pic>
    </p:spTree>
    <p:extLst>
      <p:ext uri="{BB962C8B-B14F-4D97-AF65-F5344CB8AC3E}">
        <p14:creationId xmlns:p14="http://schemas.microsoft.com/office/powerpoint/2010/main" val="397993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58835-377C-4A2B-B7FC-5F8865BF595C}"/>
              </a:ext>
            </a:extLst>
          </p:cNvPr>
          <p:cNvSpPr>
            <a:spLocks noGrp="1"/>
          </p:cNvSpPr>
          <p:nvPr>
            <p:ph type="title"/>
          </p:nvPr>
        </p:nvSpPr>
        <p:spPr>
          <a:xfrm>
            <a:off x="632927" y="43577"/>
            <a:ext cx="10515600" cy="1325563"/>
          </a:xfrm>
        </p:spPr>
        <p:txBody>
          <a:bodyPr/>
          <a:lstStyle/>
          <a:p>
            <a:r>
              <a:rPr lang="en-US" dirty="0"/>
              <a:t>Views and Mobile Development</a:t>
            </a:r>
          </a:p>
        </p:txBody>
      </p:sp>
      <p:sp>
        <p:nvSpPr>
          <p:cNvPr id="3" name="Content Placeholder 2">
            <a:extLst>
              <a:ext uri="{FF2B5EF4-FFF2-40B4-BE49-F238E27FC236}">
                <a16:creationId xmlns:a16="http://schemas.microsoft.com/office/drawing/2014/main" id="{71656F0F-34A9-4C47-85DF-D8E77E5E2A93}"/>
              </a:ext>
            </a:extLst>
          </p:cNvPr>
          <p:cNvSpPr>
            <a:spLocks noGrp="1"/>
          </p:cNvSpPr>
          <p:nvPr>
            <p:ph idx="1"/>
          </p:nvPr>
        </p:nvSpPr>
        <p:spPr>
          <a:xfrm>
            <a:off x="511628" y="1424409"/>
            <a:ext cx="10515600" cy="4351338"/>
          </a:xfrm>
        </p:spPr>
        <p:txBody>
          <a:bodyPr/>
          <a:lstStyle/>
          <a:p>
            <a:r>
              <a:rPr lang="en-US" dirty="0"/>
              <a:t>A </a:t>
            </a:r>
            <a:r>
              <a:rPr lang="en-US" b="1" dirty="0"/>
              <a:t>view</a:t>
            </a:r>
            <a:r>
              <a:rPr lang="en-US" dirty="0"/>
              <a:t> is the basic building block of UI: a small rectangular element on the screen which can be used to display text, images, or respond to user input. Even the smallest visual elements of an app, like a line of text or a button, are kinds of views. Some kinds of views can contain other views. It’s views all the way down! </a:t>
            </a:r>
          </a:p>
        </p:txBody>
      </p:sp>
      <p:pic>
        <p:nvPicPr>
          <p:cNvPr id="7" name="Graphic 6">
            <a:extLst>
              <a:ext uri="{FF2B5EF4-FFF2-40B4-BE49-F238E27FC236}">
                <a16:creationId xmlns:a16="http://schemas.microsoft.com/office/drawing/2014/main" id="{0074B350-F05B-4903-A472-CBCD8E0DC2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21691" y="3074437"/>
            <a:ext cx="3874654" cy="3429000"/>
          </a:xfrm>
          <a:prstGeom prst="rect">
            <a:avLst/>
          </a:prstGeom>
        </p:spPr>
      </p:pic>
    </p:spTree>
    <p:extLst>
      <p:ext uri="{BB962C8B-B14F-4D97-AF65-F5344CB8AC3E}">
        <p14:creationId xmlns:p14="http://schemas.microsoft.com/office/powerpoint/2010/main" val="308399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04CA-9647-48F5-8FB8-D6DBCDDD3F4D}"/>
              </a:ext>
            </a:extLst>
          </p:cNvPr>
          <p:cNvSpPr>
            <a:spLocks noGrp="1"/>
          </p:cNvSpPr>
          <p:nvPr>
            <p:ph type="title"/>
          </p:nvPr>
        </p:nvSpPr>
        <p:spPr/>
        <p:txBody>
          <a:bodyPr/>
          <a:lstStyle/>
          <a:p>
            <a:r>
              <a:rPr lang="en-US" b="1" dirty="0"/>
              <a:t>Native Components</a:t>
            </a:r>
            <a:endParaRPr lang="en-US" dirty="0"/>
          </a:p>
        </p:txBody>
      </p:sp>
      <p:sp>
        <p:nvSpPr>
          <p:cNvPr id="3" name="Content Placeholder 2">
            <a:extLst>
              <a:ext uri="{FF2B5EF4-FFF2-40B4-BE49-F238E27FC236}">
                <a16:creationId xmlns:a16="http://schemas.microsoft.com/office/drawing/2014/main" id="{A020D79E-7F0E-4221-A8F3-5AFC39B9C0D8}"/>
              </a:ext>
            </a:extLst>
          </p:cNvPr>
          <p:cNvSpPr>
            <a:spLocks noGrp="1"/>
          </p:cNvSpPr>
          <p:nvPr>
            <p:ph idx="1"/>
          </p:nvPr>
        </p:nvSpPr>
        <p:spPr/>
        <p:txBody>
          <a:bodyPr>
            <a:normAutofit fontScale="92500" lnSpcReduction="20000"/>
          </a:bodyPr>
          <a:lstStyle/>
          <a:p>
            <a:r>
              <a:rPr lang="en-US" dirty="0"/>
              <a:t>In Android development, you write views in Kotlin or Java; in iOS development, you use Swift or Objective-C. With React Native, you can invoke these views with JavaScript using React components. </a:t>
            </a:r>
          </a:p>
          <a:p>
            <a:endParaRPr lang="en-US" dirty="0"/>
          </a:p>
          <a:p>
            <a:r>
              <a:rPr lang="en-US" dirty="0"/>
              <a:t>At runtime, React Native creates the corresponding Android and iOS views for those components. Because React Native components are backed by the same views as Android and iOS, React Native apps look, feel, and perform like any other apps. We call these platform-backed components </a:t>
            </a:r>
            <a:r>
              <a:rPr lang="en-US" b="1" dirty="0"/>
              <a:t>Native Components.</a:t>
            </a:r>
          </a:p>
          <a:p>
            <a:endParaRPr lang="en-US" b="1" dirty="0"/>
          </a:p>
          <a:p>
            <a:r>
              <a:rPr lang="en-US" dirty="0"/>
              <a:t>React Native also includes a set of essential, </a:t>
            </a:r>
            <a:r>
              <a:rPr lang="en-US" b="1" dirty="0"/>
              <a:t>ready-to-use</a:t>
            </a:r>
            <a:r>
              <a:rPr lang="en-US" dirty="0"/>
              <a:t> Native Components you can use to start building your app today. These are React Native's </a:t>
            </a:r>
            <a:r>
              <a:rPr lang="en-US" b="1" dirty="0"/>
              <a:t>Core Components</a:t>
            </a:r>
            <a:r>
              <a:rPr lang="en-US" dirty="0"/>
              <a:t>.</a:t>
            </a:r>
          </a:p>
        </p:txBody>
      </p:sp>
    </p:spTree>
    <p:extLst>
      <p:ext uri="{BB962C8B-B14F-4D97-AF65-F5344CB8AC3E}">
        <p14:creationId xmlns:p14="http://schemas.microsoft.com/office/powerpoint/2010/main" val="332341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28094-DB02-4A11-9620-9C998426BB45}"/>
              </a:ext>
            </a:extLst>
          </p:cNvPr>
          <p:cNvSpPr>
            <a:spLocks noGrp="1"/>
          </p:cNvSpPr>
          <p:nvPr>
            <p:ph type="title"/>
          </p:nvPr>
        </p:nvSpPr>
        <p:spPr/>
        <p:txBody>
          <a:bodyPr/>
          <a:lstStyle/>
          <a:p>
            <a:r>
              <a:rPr lang="en-US" b="1" dirty="0"/>
              <a:t>Core Components</a:t>
            </a:r>
            <a:endParaRPr lang="en-US" dirty="0"/>
          </a:p>
        </p:txBody>
      </p:sp>
      <p:sp>
        <p:nvSpPr>
          <p:cNvPr id="3" name="Content Placeholder 2">
            <a:extLst>
              <a:ext uri="{FF2B5EF4-FFF2-40B4-BE49-F238E27FC236}">
                <a16:creationId xmlns:a16="http://schemas.microsoft.com/office/drawing/2014/main" id="{3B88C6CB-BE26-4845-8939-B5B3C28DAC65}"/>
              </a:ext>
            </a:extLst>
          </p:cNvPr>
          <p:cNvSpPr>
            <a:spLocks noGrp="1"/>
          </p:cNvSpPr>
          <p:nvPr>
            <p:ph idx="1"/>
          </p:nvPr>
        </p:nvSpPr>
        <p:spPr>
          <a:xfrm>
            <a:off x="838200" y="1825625"/>
            <a:ext cx="3295261" cy="4127306"/>
          </a:xfrm>
        </p:spPr>
        <p:txBody>
          <a:bodyPr>
            <a:normAutofit fontScale="92500" lnSpcReduction="20000"/>
          </a:bodyPr>
          <a:lstStyle/>
          <a:p>
            <a:r>
              <a:rPr lang="en-US" dirty="0"/>
              <a:t>React Native has many Core Components for everything from form controls to activity indicators. You can find them all </a:t>
            </a:r>
            <a:r>
              <a:rPr lang="en-US" dirty="0">
                <a:hlinkClick r:id="rId2"/>
              </a:rPr>
              <a:t>documented in the API section</a:t>
            </a:r>
            <a:r>
              <a:rPr lang="en-US" dirty="0"/>
              <a:t>. You will mostly work with the following Core Components (in this course):</a:t>
            </a:r>
          </a:p>
          <a:p>
            <a:endParaRPr lang="en-US" dirty="0"/>
          </a:p>
        </p:txBody>
      </p:sp>
      <p:graphicFrame>
        <p:nvGraphicFramePr>
          <p:cNvPr id="4" name="Table 3">
            <a:extLst>
              <a:ext uri="{FF2B5EF4-FFF2-40B4-BE49-F238E27FC236}">
                <a16:creationId xmlns:a16="http://schemas.microsoft.com/office/drawing/2014/main" id="{AE43681B-B08F-4D76-83EE-01FD5A7DB198}"/>
              </a:ext>
            </a:extLst>
          </p:cNvPr>
          <p:cNvGraphicFramePr>
            <a:graphicFrameLocks noGrp="1"/>
          </p:cNvGraphicFramePr>
          <p:nvPr>
            <p:extLst>
              <p:ext uri="{D42A27DB-BD31-4B8C-83A1-F6EECF244321}">
                <p14:modId xmlns:p14="http://schemas.microsoft.com/office/powerpoint/2010/main" val="3807203587"/>
              </p:ext>
            </p:extLst>
          </p:nvPr>
        </p:nvGraphicFramePr>
        <p:xfrm>
          <a:off x="4267603" y="1690688"/>
          <a:ext cx="7581875" cy="4357980"/>
        </p:xfrm>
        <a:graphic>
          <a:graphicData uri="http://schemas.openxmlformats.org/drawingml/2006/table">
            <a:tbl>
              <a:tblPr/>
              <a:tblGrid>
                <a:gridCol w="1516375">
                  <a:extLst>
                    <a:ext uri="{9D8B030D-6E8A-4147-A177-3AD203B41FA5}">
                      <a16:colId xmlns:a16="http://schemas.microsoft.com/office/drawing/2014/main" val="634355883"/>
                    </a:ext>
                  </a:extLst>
                </a:gridCol>
                <a:gridCol w="1516375">
                  <a:extLst>
                    <a:ext uri="{9D8B030D-6E8A-4147-A177-3AD203B41FA5}">
                      <a16:colId xmlns:a16="http://schemas.microsoft.com/office/drawing/2014/main" val="7737800"/>
                    </a:ext>
                  </a:extLst>
                </a:gridCol>
                <a:gridCol w="1516375">
                  <a:extLst>
                    <a:ext uri="{9D8B030D-6E8A-4147-A177-3AD203B41FA5}">
                      <a16:colId xmlns:a16="http://schemas.microsoft.com/office/drawing/2014/main" val="3216512769"/>
                    </a:ext>
                  </a:extLst>
                </a:gridCol>
                <a:gridCol w="1516375">
                  <a:extLst>
                    <a:ext uri="{9D8B030D-6E8A-4147-A177-3AD203B41FA5}">
                      <a16:colId xmlns:a16="http://schemas.microsoft.com/office/drawing/2014/main" val="3211287870"/>
                    </a:ext>
                  </a:extLst>
                </a:gridCol>
                <a:gridCol w="1516375">
                  <a:extLst>
                    <a:ext uri="{9D8B030D-6E8A-4147-A177-3AD203B41FA5}">
                      <a16:colId xmlns:a16="http://schemas.microsoft.com/office/drawing/2014/main" val="3295446679"/>
                    </a:ext>
                  </a:extLst>
                </a:gridCol>
              </a:tblGrid>
              <a:tr h="461506">
                <a:tc>
                  <a:txBody>
                    <a:bodyPr/>
                    <a:lstStyle/>
                    <a:p>
                      <a:r>
                        <a:rPr lang="en-US" sz="1300"/>
                        <a:t>React </a:t>
                      </a:r>
                      <a:r>
                        <a:rPr lang="en-US" sz="1300" dirty="0"/>
                        <a:t>Native UI Component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Android View</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iOS View</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Web Analog</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Description</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576395"/>
                  </a:ext>
                </a:extLst>
              </a:tr>
              <a:tr h="1054870">
                <a:tc>
                  <a:txBody>
                    <a:bodyPr/>
                    <a:lstStyle/>
                    <a:p>
                      <a:r>
                        <a:rPr lang="en-US" sz="1300"/>
                        <a:t>&lt;View&gt;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&lt;ViewGroup&gt;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t>&lt;</a:t>
                      </a:r>
                      <a:r>
                        <a:rPr lang="en-US" sz="1300" dirty="0" err="1"/>
                        <a:t>UIView</a:t>
                      </a:r>
                      <a:r>
                        <a:rPr lang="en-US" sz="1300" dirty="0"/>
                        <a:t>&gt;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A non-scrollling &lt;div&gt;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A container that supports layout with flexbox, style, some touch handling, and accessibility controls</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4475331"/>
                  </a:ext>
                </a:extLst>
              </a:tr>
              <a:tr h="857082">
                <a:tc>
                  <a:txBody>
                    <a:bodyPr/>
                    <a:lstStyle/>
                    <a:p>
                      <a:r>
                        <a:rPr lang="en-US" sz="1300"/>
                        <a:t>&lt;Text&gt;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&lt;TextView&gt;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&lt;UITextView&gt;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&lt;p&gt;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Displays, styles, and nests strings of text and even handles touch events</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3339735"/>
                  </a:ext>
                </a:extLst>
              </a:tr>
              <a:tr h="461506">
                <a:tc>
                  <a:txBody>
                    <a:bodyPr/>
                    <a:lstStyle/>
                    <a:p>
                      <a:r>
                        <a:rPr lang="en-US" sz="1300"/>
                        <a:t>&lt;Image&gt;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&lt;ImageView&gt;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t>&lt;</a:t>
                      </a:r>
                      <a:r>
                        <a:rPr lang="en-US" sz="1300" dirty="0" err="1"/>
                        <a:t>UIImageView</a:t>
                      </a:r>
                      <a:r>
                        <a:rPr lang="en-US" sz="1300" dirty="0"/>
                        <a:t>&gt;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&lt;img&gt;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Displays different types of images</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7570012"/>
                  </a:ext>
                </a:extLst>
              </a:tr>
              <a:tr h="1054870">
                <a:tc>
                  <a:txBody>
                    <a:bodyPr/>
                    <a:lstStyle/>
                    <a:p>
                      <a:r>
                        <a:rPr lang="en-US" sz="1300"/>
                        <a:t>&lt;ScrollView&gt;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&lt;ScrollView&gt;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&lt;UIScrollView&gt;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&lt;div&gt;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A generic scrolling container that can contain multiple components and views</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41604"/>
                  </a:ext>
                </a:extLst>
              </a:tr>
              <a:tr h="461506">
                <a:tc>
                  <a:txBody>
                    <a:bodyPr/>
                    <a:lstStyle/>
                    <a:p>
                      <a:r>
                        <a:rPr lang="en-US" sz="1300"/>
                        <a:t>&lt;TextInput&gt;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&lt;EditText&gt;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&lt;UITextField&gt;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a:t>&lt;input type="text"&gt;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t>Allows the user to enter text</a:t>
                      </a:r>
                    </a:p>
                  </a:txBody>
                  <a:tcPr marL="65929" marR="65929" marT="32965" marB="329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0369156"/>
                  </a:ext>
                </a:extLst>
              </a:tr>
            </a:tbl>
          </a:graphicData>
        </a:graphic>
      </p:graphicFrame>
    </p:spTree>
    <p:extLst>
      <p:ext uri="{BB962C8B-B14F-4D97-AF65-F5344CB8AC3E}">
        <p14:creationId xmlns:p14="http://schemas.microsoft.com/office/powerpoint/2010/main" val="1728934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21DF1-9DA4-4262-A254-8D3F1585B10F}"/>
              </a:ext>
            </a:extLst>
          </p:cNvPr>
          <p:cNvSpPr>
            <a:spLocks noGrp="1"/>
          </p:cNvSpPr>
          <p:nvPr>
            <p:ph type="title"/>
          </p:nvPr>
        </p:nvSpPr>
        <p:spPr/>
        <p:txBody>
          <a:bodyPr/>
          <a:lstStyle/>
          <a:p>
            <a:r>
              <a:rPr lang="en-US" dirty="0"/>
              <a:t>Ready-Set-Go! (aka Hello World!)</a:t>
            </a:r>
          </a:p>
        </p:txBody>
      </p:sp>
      <p:sp>
        <p:nvSpPr>
          <p:cNvPr id="3" name="Content Placeholder 2">
            <a:extLst>
              <a:ext uri="{FF2B5EF4-FFF2-40B4-BE49-F238E27FC236}">
                <a16:creationId xmlns:a16="http://schemas.microsoft.com/office/drawing/2014/main" id="{F90D46B6-3556-4DBC-929F-F7783E4770A7}"/>
              </a:ext>
            </a:extLst>
          </p:cNvPr>
          <p:cNvSpPr>
            <a:spLocks noGrp="1"/>
          </p:cNvSpPr>
          <p:nvPr>
            <p:ph idx="1"/>
          </p:nvPr>
        </p:nvSpPr>
        <p:spPr/>
        <p:txBody>
          <a:bodyPr>
            <a:normAutofit/>
          </a:bodyPr>
          <a:lstStyle/>
          <a:p>
            <a:pPr>
              <a:lnSpc>
                <a:spcPct val="120000"/>
              </a:lnSpc>
            </a:pPr>
            <a:r>
              <a:rPr lang="en-US" dirty="0"/>
              <a:t>Open the </a:t>
            </a:r>
            <a:r>
              <a:rPr lang="en-US" dirty="0" err="1"/>
              <a:t>Hello_World</a:t>
            </a:r>
            <a:r>
              <a:rPr lang="en-US" dirty="0"/>
              <a:t> file on the community page (time to cook!)</a:t>
            </a:r>
          </a:p>
          <a:p>
            <a:pPr>
              <a:lnSpc>
                <a:spcPct val="120000"/>
              </a:lnSpc>
            </a:pPr>
            <a:r>
              <a:rPr lang="en-US" dirty="0"/>
              <a:t>To quickly try it out go to: https://snack.expo.io/</a:t>
            </a:r>
          </a:p>
        </p:txBody>
      </p:sp>
    </p:spTree>
    <p:extLst>
      <p:ext uri="{BB962C8B-B14F-4D97-AF65-F5344CB8AC3E}">
        <p14:creationId xmlns:p14="http://schemas.microsoft.com/office/powerpoint/2010/main" val="3099347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643</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Introduction to React Native</vt:lpstr>
      <vt:lpstr>What is React Native</vt:lpstr>
      <vt:lpstr>Cross Platform Technology</vt:lpstr>
      <vt:lpstr> A Little Bit of History</vt:lpstr>
      <vt:lpstr>Who uses it?</vt:lpstr>
      <vt:lpstr>Views and Mobile Development</vt:lpstr>
      <vt:lpstr>Native Components</vt:lpstr>
      <vt:lpstr>Core Components</vt:lpstr>
      <vt:lpstr>Ready-Set-Go! (aka Hello World!)</vt:lpstr>
      <vt:lpstr>Before we freak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React Native</dc:title>
  <dc:creator>Taha Havakhor</dc:creator>
  <cp:lastModifiedBy>Taha Havakhor</cp:lastModifiedBy>
  <cp:revision>7</cp:revision>
  <dcterms:created xsi:type="dcterms:W3CDTF">2021-01-14T20:42:41Z</dcterms:created>
  <dcterms:modified xsi:type="dcterms:W3CDTF">2021-01-18T00:22:04Z</dcterms:modified>
</cp:coreProperties>
</file>