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B14F-1623-4E31-A1F5-A45F2A5A4F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F73FB0-967A-4503-910A-C8EFDAF98C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D97619-3866-431B-A78C-648708C9DC0F}"/>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5" name="Footer Placeholder 4">
            <a:extLst>
              <a:ext uri="{FF2B5EF4-FFF2-40B4-BE49-F238E27FC236}">
                <a16:creationId xmlns:a16="http://schemas.microsoft.com/office/drawing/2014/main" id="{28879E7E-A41D-4553-8E98-61C2442B2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339A8-E56A-4793-A9DF-277C3A4BAD05}"/>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4170531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86178-705E-4520-B40B-A16F73B810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38B48F-EFA8-45BA-A941-D7753DAA5B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B7C06-3F20-409D-9457-E70E01DEAD97}"/>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5" name="Footer Placeholder 4">
            <a:extLst>
              <a:ext uri="{FF2B5EF4-FFF2-40B4-BE49-F238E27FC236}">
                <a16:creationId xmlns:a16="http://schemas.microsoft.com/office/drawing/2014/main" id="{EF717977-05FF-49D3-B1FA-6146AA92D3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9F7286-7BC5-43B0-AE10-3BD456B3AA3C}"/>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15719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AF729D-4E19-488D-B2CE-3D5B4E2420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BB67D3-B776-4E96-BC69-6671A20320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3D1F71-F3C1-48D8-8FB7-2B9A4C3C8349}"/>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5" name="Footer Placeholder 4">
            <a:extLst>
              <a:ext uri="{FF2B5EF4-FFF2-40B4-BE49-F238E27FC236}">
                <a16:creationId xmlns:a16="http://schemas.microsoft.com/office/drawing/2014/main" id="{3CD5FAF0-BE1E-4775-A906-34ADD68041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6D8B91-D5A1-4BCC-9926-299B0987168D}"/>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1757388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338E2-DA18-40B4-B8C4-E368EE189B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C52ABE-2AD5-483D-AE2D-299695131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4066C6-A48E-49E8-A1F2-B859A879CAC6}"/>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5" name="Footer Placeholder 4">
            <a:extLst>
              <a:ext uri="{FF2B5EF4-FFF2-40B4-BE49-F238E27FC236}">
                <a16:creationId xmlns:a16="http://schemas.microsoft.com/office/drawing/2014/main" id="{3CA60687-A2C1-4C37-AE07-699213335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611D24-41F4-4AB5-BE21-5C5A736242F9}"/>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46484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85CD6-10E5-4340-BBEC-61ADB156D4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22F08C-7CF6-4D69-93B2-671F431B4D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F0571-E617-47FF-8BCA-256A2A45510A}"/>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5" name="Footer Placeholder 4">
            <a:extLst>
              <a:ext uri="{FF2B5EF4-FFF2-40B4-BE49-F238E27FC236}">
                <a16:creationId xmlns:a16="http://schemas.microsoft.com/office/drawing/2014/main" id="{2726638D-96E1-4193-8556-E1A4907C0D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F145E-13EC-46D3-8F5B-EDBA1562A7CF}"/>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331065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DDAE7-34C4-417B-A3AA-977393FD7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A962E6-4B2B-4914-BF96-81A07A2E36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6BE4C1-5B57-4508-BE06-89E5246F27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68B754-7DC5-46DF-A49F-34B0A0B77BBD}"/>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6" name="Footer Placeholder 5">
            <a:extLst>
              <a:ext uri="{FF2B5EF4-FFF2-40B4-BE49-F238E27FC236}">
                <a16:creationId xmlns:a16="http://schemas.microsoft.com/office/drawing/2014/main" id="{31991BA4-214D-4AC0-910F-1F7DFC72BE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CC53D-D47B-4D0A-B6EC-29D21E47FA34}"/>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122201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A54DA-9CC8-43D9-A183-E03F59EC73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B26CAE-6092-4559-86BD-95E205E48D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45FD8A-5693-4107-8E89-8D316AB6FB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83C0DC-46AD-4CCA-8748-EE32FDB896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2B0505-020C-4E00-A71E-67A5ED019A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AA8D99-2A29-419C-AB01-B5FE2D71A87F}"/>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8" name="Footer Placeholder 7">
            <a:extLst>
              <a:ext uri="{FF2B5EF4-FFF2-40B4-BE49-F238E27FC236}">
                <a16:creationId xmlns:a16="http://schemas.microsoft.com/office/drawing/2014/main" id="{BC64E155-F286-45D1-90E3-8F4E31FEA6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68BA7E-BF7B-4613-AFE5-FA93A8294E00}"/>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2590011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0A1EE-005C-4510-8D5C-2D03F10B32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8ACD3F-8D8B-4FA1-B29A-5E18C8241817}"/>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4" name="Footer Placeholder 3">
            <a:extLst>
              <a:ext uri="{FF2B5EF4-FFF2-40B4-BE49-F238E27FC236}">
                <a16:creationId xmlns:a16="http://schemas.microsoft.com/office/drawing/2014/main" id="{C487F9D6-A18F-4333-ADB0-52B6D5BCEE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4DEEDD-9B10-4B12-AA92-A2955E8792F7}"/>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84978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6C921C-2510-4FB1-8D62-B013C793DED8}"/>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3" name="Footer Placeholder 2">
            <a:extLst>
              <a:ext uri="{FF2B5EF4-FFF2-40B4-BE49-F238E27FC236}">
                <a16:creationId xmlns:a16="http://schemas.microsoft.com/office/drawing/2014/main" id="{B58097FD-2C23-4C0B-919A-FDA256AABE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C12EBB-E66A-45EC-8878-4BD87E9BE9A6}"/>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164288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15F45-6143-4E98-9948-D2E8B79226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98B387-947C-483A-A014-3651478B95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778322-5543-4A32-A606-2E3373E43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D0F3FE-7D4B-4217-87D3-06E3E8E27BD1}"/>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6" name="Footer Placeholder 5">
            <a:extLst>
              <a:ext uri="{FF2B5EF4-FFF2-40B4-BE49-F238E27FC236}">
                <a16:creationId xmlns:a16="http://schemas.microsoft.com/office/drawing/2014/main" id="{38938282-B493-4A44-A04A-CD402E0B48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221DAD-8A54-49D4-AE33-6EB016830723}"/>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229191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6604E-E7FC-46F5-B5C4-A7C7EF1D3C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31C8D3-CACF-4497-8CB1-F5095EE730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17A31D-2A3A-40A9-8864-62E1D12BD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1DD732-791A-4761-9C54-704DF77DE260}"/>
              </a:ext>
            </a:extLst>
          </p:cNvPr>
          <p:cNvSpPr>
            <a:spLocks noGrp="1"/>
          </p:cNvSpPr>
          <p:nvPr>
            <p:ph type="dt" sz="half" idx="10"/>
          </p:nvPr>
        </p:nvSpPr>
        <p:spPr/>
        <p:txBody>
          <a:bodyPr/>
          <a:lstStyle/>
          <a:p>
            <a:fld id="{C364C13A-886B-4AA1-A503-863205C69086}" type="datetimeFigureOut">
              <a:rPr lang="en-US" smtClean="0"/>
              <a:t>4/1/2021</a:t>
            </a:fld>
            <a:endParaRPr lang="en-US"/>
          </a:p>
        </p:txBody>
      </p:sp>
      <p:sp>
        <p:nvSpPr>
          <p:cNvPr id="6" name="Footer Placeholder 5">
            <a:extLst>
              <a:ext uri="{FF2B5EF4-FFF2-40B4-BE49-F238E27FC236}">
                <a16:creationId xmlns:a16="http://schemas.microsoft.com/office/drawing/2014/main" id="{D8D8F23C-8CF3-4D96-987F-ADBC5D148F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8A6997-5469-4AE8-A60C-66498A2EDAED}"/>
              </a:ext>
            </a:extLst>
          </p:cNvPr>
          <p:cNvSpPr>
            <a:spLocks noGrp="1"/>
          </p:cNvSpPr>
          <p:nvPr>
            <p:ph type="sldNum" sz="quarter" idx="12"/>
          </p:nvPr>
        </p:nvSpPr>
        <p:spPr/>
        <p:txBody>
          <a:bodyPr/>
          <a:lstStyle/>
          <a:p>
            <a:fld id="{52C18771-BE0C-4A18-ACF0-53A2A0640853}" type="slidenum">
              <a:rPr lang="en-US" smtClean="0"/>
              <a:t>‹#›</a:t>
            </a:fld>
            <a:endParaRPr lang="en-US"/>
          </a:p>
        </p:txBody>
      </p:sp>
    </p:spTree>
    <p:extLst>
      <p:ext uri="{BB962C8B-B14F-4D97-AF65-F5344CB8AC3E}">
        <p14:creationId xmlns:p14="http://schemas.microsoft.com/office/powerpoint/2010/main" val="247455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310694-CBB5-4FEF-9AC1-B73BBA6C5D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DCF7AE-048F-4E47-AD39-D7F0CACB4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D99687-08DA-4081-A102-54B399370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4C13A-886B-4AA1-A503-863205C69086}" type="datetimeFigureOut">
              <a:rPr lang="en-US" smtClean="0"/>
              <a:t>4/1/2021</a:t>
            </a:fld>
            <a:endParaRPr lang="en-US"/>
          </a:p>
        </p:txBody>
      </p:sp>
      <p:sp>
        <p:nvSpPr>
          <p:cNvPr id="5" name="Footer Placeholder 4">
            <a:extLst>
              <a:ext uri="{FF2B5EF4-FFF2-40B4-BE49-F238E27FC236}">
                <a16:creationId xmlns:a16="http://schemas.microsoft.com/office/drawing/2014/main" id="{C16F14D3-A7FD-46A2-BD50-3A57924DD1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64CFFC-E19E-443D-A96E-C4544F6F01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18771-BE0C-4A18-ACF0-53A2A0640853}" type="slidenum">
              <a:rPr lang="en-US" smtClean="0"/>
              <a:t>‹#›</a:t>
            </a:fld>
            <a:endParaRPr lang="en-US"/>
          </a:p>
        </p:txBody>
      </p:sp>
    </p:spTree>
    <p:extLst>
      <p:ext uri="{BB962C8B-B14F-4D97-AF65-F5344CB8AC3E}">
        <p14:creationId xmlns:p14="http://schemas.microsoft.com/office/powerpoint/2010/main" val="4037906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6F4E-58DC-4C8B-AF23-96103A787EF3}"/>
              </a:ext>
            </a:extLst>
          </p:cNvPr>
          <p:cNvSpPr>
            <a:spLocks noGrp="1"/>
          </p:cNvSpPr>
          <p:nvPr>
            <p:ph type="ctrTitle"/>
          </p:nvPr>
        </p:nvSpPr>
        <p:spPr/>
        <p:txBody>
          <a:bodyPr/>
          <a:lstStyle/>
          <a:p>
            <a:r>
              <a:rPr lang="en-US" dirty="0"/>
              <a:t>React versus Vanilla JS</a:t>
            </a:r>
          </a:p>
        </p:txBody>
      </p:sp>
      <p:sp>
        <p:nvSpPr>
          <p:cNvPr id="3" name="Subtitle 2">
            <a:extLst>
              <a:ext uri="{FF2B5EF4-FFF2-40B4-BE49-F238E27FC236}">
                <a16:creationId xmlns:a16="http://schemas.microsoft.com/office/drawing/2014/main" id="{8C600AD7-4E76-4D58-BCB7-E1B72455B56A}"/>
              </a:ext>
            </a:extLst>
          </p:cNvPr>
          <p:cNvSpPr>
            <a:spLocks noGrp="1"/>
          </p:cNvSpPr>
          <p:nvPr>
            <p:ph type="subTitle" idx="1"/>
          </p:nvPr>
        </p:nvSpPr>
        <p:spPr/>
        <p:txBody>
          <a:bodyPr/>
          <a:lstStyle/>
          <a:p>
            <a:r>
              <a:rPr lang="en-US" dirty="0"/>
              <a:t>By: Dr. Taha Havakhor</a:t>
            </a:r>
          </a:p>
          <a:p>
            <a:r>
              <a:rPr lang="en-US" dirty="0"/>
              <a:t>Assistant Professor of MIS</a:t>
            </a:r>
          </a:p>
        </p:txBody>
      </p:sp>
    </p:spTree>
    <p:extLst>
      <p:ext uri="{BB962C8B-B14F-4D97-AF65-F5344CB8AC3E}">
        <p14:creationId xmlns:p14="http://schemas.microsoft.com/office/powerpoint/2010/main" val="3214843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7E7D-22EE-4C77-ADF0-80E6FD7CCAB2}"/>
              </a:ext>
            </a:extLst>
          </p:cNvPr>
          <p:cNvSpPr>
            <a:spLocks noGrp="1"/>
          </p:cNvSpPr>
          <p:nvPr>
            <p:ph type="title"/>
          </p:nvPr>
        </p:nvSpPr>
        <p:spPr/>
        <p:txBody>
          <a:bodyPr/>
          <a:lstStyle/>
          <a:p>
            <a:r>
              <a:rPr lang="en-US" dirty="0"/>
              <a:t>How functionality is split up across the app</a:t>
            </a:r>
          </a:p>
        </p:txBody>
      </p:sp>
      <p:sp>
        <p:nvSpPr>
          <p:cNvPr id="3" name="Content Placeholder 2">
            <a:extLst>
              <a:ext uri="{FF2B5EF4-FFF2-40B4-BE49-F238E27FC236}">
                <a16:creationId xmlns:a16="http://schemas.microsoft.com/office/drawing/2014/main" id="{4744831B-F36D-413F-AC9A-66A2D8D3DF4D}"/>
              </a:ext>
            </a:extLst>
          </p:cNvPr>
          <p:cNvSpPr>
            <a:spLocks noGrp="1"/>
          </p:cNvSpPr>
          <p:nvPr>
            <p:ph idx="1"/>
          </p:nvPr>
        </p:nvSpPr>
        <p:spPr/>
        <p:txBody>
          <a:bodyPr>
            <a:normAutofit fontScale="55000" lnSpcReduction="20000"/>
          </a:bodyPr>
          <a:lstStyle/>
          <a:p>
            <a:r>
              <a:rPr lang="en-US" dirty="0"/>
              <a:t>In contrast, React enforces that your app is split into components and that each one of those components maintains all of the code needed to both display and update the UI:</a:t>
            </a:r>
          </a:p>
          <a:p>
            <a:pPr marL="914400" lvl="2" indent="0">
              <a:buNone/>
            </a:pPr>
            <a:r>
              <a:rPr lang="en-US" dirty="0"/>
              <a:t>function </a:t>
            </a:r>
            <a:r>
              <a:rPr lang="en-US" dirty="0" err="1"/>
              <a:t>GroceryList</a:t>
            </a:r>
            <a:r>
              <a:rPr lang="en-US" dirty="0"/>
              <a:t>(props) {</a:t>
            </a:r>
          </a:p>
          <a:p>
            <a:pPr marL="914400" lvl="2" indent="0">
              <a:buNone/>
            </a:pPr>
            <a:r>
              <a:rPr lang="en-US" dirty="0"/>
              <a:t>    function </a:t>
            </a:r>
            <a:r>
              <a:rPr lang="en-US" dirty="0" err="1"/>
              <a:t>addItem</a:t>
            </a:r>
            <a:r>
              <a:rPr lang="en-US" dirty="0"/>
              <a:t>() {</a:t>
            </a:r>
          </a:p>
          <a:p>
            <a:pPr marL="914400" lvl="2" indent="0">
              <a:buNone/>
            </a:pPr>
            <a:r>
              <a:rPr lang="en-US" dirty="0"/>
              <a:t>        // Add Item</a:t>
            </a:r>
          </a:p>
          <a:p>
            <a:pPr marL="914400" lvl="2" indent="0">
              <a:buNone/>
            </a:pPr>
            <a:r>
              <a:rPr lang="en-US" dirty="0"/>
              <a:t>    }</a:t>
            </a:r>
          </a:p>
          <a:p>
            <a:pPr marL="914400" lvl="2" indent="0">
              <a:buNone/>
            </a:pPr>
            <a:r>
              <a:rPr lang="en-US" dirty="0"/>
              <a:t> </a:t>
            </a:r>
          </a:p>
          <a:p>
            <a:pPr marL="914400" lvl="2" indent="0">
              <a:buNone/>
            </a:pPr>
            <a:r>
              <a:rPr lang="en-US" dirty="0"/>
              <a:t>    return (</a:t>
            </a:r>
          </a:p>
          <a:p>
            <a:pPr marL="914400" lvl="2" indent="0">
              <a:buNone/>
            </a:pPr>
            <a:r>
              <a:rPr lang="en-US" dirty="0"/>
              <a:t>        &lt;div&gt;</a:t>
            </a:r>
          </a:p>
          <a:p>
            <a:pPr marL="914400" lvl="2" indent="0">
              <a:buNone/>
            </a:pPr>
            <a:r>
              <a:rPr lang="en-US" dirty="0"/>
              <a:t>            &lt;h1&gt;Grocery List&lt;/h1&gt;</a:t>
            </a:r>
          </a:p>
          <a:p>
            <a:pPr marL="914400" lvl="2" indent="0">
              <a:buNone/>
            </a:pPr>
            <a:r>
              <a:rPr lang="en-US" dirty="0"/>
              <a:t>            &lt;ul&gt;</a:t>
            </a:r>
          </a:p>
          <a:p>
            <a:pPr marL="914400" lvl="2" indent="0">
              <a:buNone/>
            </a:pPr>
            <a:r>
              <a:rPr lang="en-US" dirty="0"/>
              <a:t>                &lt;li&gt;Milk&lt;/li&gt;</a:t>
            </a:r>
          </a:p>
          <a:p>
            <a:pPr marL="914400" lvl="2" indent="0">
              <a:buNone/>
            </a:pPr>
            <a:r>
              <a:rPr lang="en-US" dirty="0"/>
              <a:t>                &lt;li&gt;Bread&lt;/li&gt;</a:t>
            </a:r>
          </a:p>
          <a:p>
            <a:pPr marL="914400" lvl="2" indent="0">
              <a:buNone/>
            </a:pPr>
            <a:r>
              <a:rPr lang="en-US" dirty="0"/>
              <a:t>                &lt;li&gt;Eggs&lt;/li&gt;</a:t>
            </a:r>
          </a:p>
          <a:p>
            <a:pPr marL="914400" lvl="2" indent="0">
              <a:buNone/>
            </a:pPr>
            <a:r>
              <a:rPr lang="en-US" dirty="0"/>
              <a:t>            &lt;/ul&gt;</a:t>
            </a:r>
          </a:p>
          <a:p>
            <a:pPr marL="914400" lvl="2" indent="0">
              <a:buNone/>
            </a:pPr>
            <a:r>
              <a:rPr lang="en-US" dirty="0"/>
              <a:t>        &lt;/div&gt;</a:t>
            </a:r>
          </a:p>
          <a:p>
            <a:pPr marL="914400" lvl="2" indent="0">
              <a:buNone/>
            </a:pPr>
            <a:r>
              <a:rPr lang="en-US" dirty="0"/>
              <a:t>    )</a:t>
            </a:r>
          </a:p>
          <a:p>
            <a:pPr marL="914400" lvl="2" indent="0">
              <a:buNone/>
            </a:pPr>
            <a:r>
              <a:rPr lang="en-US" dirty="0"/>
              <a:t>};</a:t>
            </a:r>
          </a:p>
          <a:p>
            <a:r>
              <a:rPr lang="en-US" dirty="0"/>
              <a:t>This keeps the update code right next to the display code, and makes complicated apps easier to understand.</a:t>
            </a:r>
          </a:p>
          <a:p>
            <a:r>
              <a:rPr lang="en-US" dirty="0"/>
              <a:t>It also allows for greater code reuse since generic components can be made and shared across an app.</a:t>
            </a:r>
          </a:p>
        </p:txBody>
      </p:sp>
    </p:spTree>
    <p:extLst>
      <p:ext uri="{BB962C8B-B14F-4D97-AF65-F5344CB8AC3E}">
        <p14:creationId xmlns:p14="http://schemas.microsoft.com/office/powerpoint/2010/main" val="145934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C9140-B070-47D7-9CC4-865E821351E2}"/>
              </a:ext>
            </a:extLst>
          </p:cNvPr>
          <p:cNvSpPr>
            <a:spLocks noGrp="1"/>
          </p:cNvSpPr>
          <p:nvPr>
            <p:ph type="title"/>
          </p:nvPr>
        </p:nvSpPr>
        <p:spPr/>
        <p:txBody>
          <a:bodyPr/>
          <a:lstStyle/>
          <a:p>
            <a:r>
              <a:rPr lang="en-US" dirty="0"/>
              <a:t>How data is stored on the browser</a:t>
            </a:r>
          </a:p>
        </p:txBody>
      </p:sp>
      <p:sp>
        <p:nvSpPr>
          <p:cNvPr id="3" name="Content Placeholder 2">
            <a:extLst>
              <a:ext uri="{FF2B5EF4-FFF2-40B4-BE49-F238E27FC236}">
                <a16:creationId xmlns:a16="http://schemas.microsoft.com/office/drawing/2014/main" id="{EF9CB7EE-B7BB-4C5D-9967-4A9D33C7503A}"/>
              </a:ext>
            </a:extLst>
          </p:cNvPr>
          <p:cNvSpPr>
            <a:spLocks noGrp="1"/>
          </p:cNvSpPr>
          <p:nvPr>
            <p:ph idx="1"/>
          </p:nvPr>
        </p:nvSpPr>
        <p:spPr/>
        <p:txBody>
          <a:bodyPr>
            <a:normAutofit fontScale="85000" lnSpcReduction="20000"/>
          </a:bodyPr>
          <a:lstStyle/>
          <a:p>
            <a:r>
              <a:rPr lang="en-US" dirty="0"/>
              <a:t>Once the initial UI is loaded, the user will be able to interact with your app. For interactions like typing into an input box, that text has to be stored somewhere on the browser before it can be used later (to submit to the backend server, for example).</a:t>
            </a:r>
          </a:p>
          <a:p>
            <a:r>
              <a:rPr lang="en-US" dirty="0"/>
              <a:t>In a plain JS app, that user data is generally stored in the DOM (Document Object Model).</a:t>
            </a:r>
          </a:p>
          <a:p>
            <a:r>
              <a:rPr lang="en-US" dirty="0"/>
              <a:t>The Document Object Model (DOM) is created and maintained by the browser itself and represents all of the HTML nodes on the entire page. That includes any data stored on those nodes.</a:t>
            </a:r>
          </a:p>
          <a:p>
            <a:r>
              <a:rPr lang="en-US" dirty="0"/>
              <a:t>For example, a plain JS app might define an input textbox like this:</a:t>
            </a:r>
          </a:p>
          <a:p>
            <a:pPr marL="914400" lvl="2" indent="0">
              <a:buNone/>
            </a:pPr>
            <a:r>
              <a:rPr lang="en-US" dirty="0"/>
              <a:t>const input = </a:t>
            </a:r>
            <a:r>
              <a:rPr lang="en-US" dirty="0" err="1"/>
              <a:t>document.getElementById</a:t>
            </a:r>
            <a:r>
              <a:rPr lang="en-US" dirty="0"/>
              <a:t>("item-input"); console.log(</a:t>
            </a:r>
            <a:r>
              <a:rPr lang="en-US" dirty="0" err="1"/>
              <a:t>input.value</a:t>
            </a:r>
            <a:r>
              <a:rPr lang="en-US" dirty="0"/>
              <a:t>);</a:t>
            </a:r>
          </a:p>
          <a:p>
            <a:r>
              <a:rPr lang="en-US" dirty="0"/>
              <a:t>That may not seem like a very big deal for just one input, but it can get tedious for an entire form. Plus if the id of the input changes, you’ll have to make sure to change it in every single spot where you access that id as well.</a:t>
            </a:r>
          </a:p>
        </p:txBody>
      </p:sp>
    </p:spTree>
    <p:extLst>
      <p:ext uri="{BB962C8B-B14F-4D97-AF65-F5344CB8AC3E}">
        <p14:creationId xmlns:p14="http://schemas.microsoft.com/office/powerpoint/2010/main" val="196443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09CD9-D258-424F-988E-319E68F1DA4E}"/>
              </a:ext>
            </a:extLst>
          </p:cNvPr>
          <p:cNvSpPr>
            <a:spLocks noGrp="1"/>
          </p:cNvSpPr>
          <p:nvPr>
            <p:ph type="title"/>
          </p:nvPr>
        </p:nvSpPr>
        <p:spPr/>
        <p:txBody>
          <a:bodyPr/>
          <a:lstStyle/>
          <a:p>
            <a:r>
              <a:rPr lang="en-US" dirty="0"/>
              <a:t>How data is stored on the browser</a:t>
            </a:r>
          </a:p>
        </p:txBody>
      </p:sp>
      <p:sp>
        <p:nvSpPr>
          <p:cNvPr id="3" name="Content Placeholder 2">
            <a:extLst>
              <a:ext uri="{FF2B5EF4-FFF2-40B4-BE49-F238E27FC236}">
                <a16:creationId xmlns:a16="http://schemas.microsoft.com/office/drawing/2014/main" id="{BD2F60D7-080B-44FD-8DC4-D2A84DA73ADF}"/>
              </a:ext>
            </a:extLst>
          </p:cNvPr>
          <p:cNvSpPr>
            <a:spLocks noGrp="1"/>
          </p:cNvSpPr>
          <p:nvPr>
            <p:ph idx="1"/>
          </p:nvPr>
        </p:nvSpPr>
        <p:spPr/>
        <p:txBody>
          <a:bodyPr>
            <a:normAutofit fontScale="70000" lnSpcReduction="20000"/>
          </a:bodyPr>
          <a:lstStyle/>
          <a:p>
            <a:r>
              <a:rPr lang="en-US" dirty="0"/>
              <a:t>In contrast, React uses a technique called "controlled components" to set the text value in a JavaScript object as the user types it.</a:t>
            </a:r>
          </a:p>
          <a:p>
            <a:r>
              <a:rPr lang="en-US" dirty="0"/>
              <a:t>First, a bit of state has to be defined to hold the input value:</a:t>
            </a:r>
          </a:p>
          <a:p>
            <a:pPr marL="914400" lvl="2" indent="0">
              <a:buNone/>
            </a:pPr>
            <a:r>
              <a:rPr lang="en-US" dirty="0"/>
              <a:t>const [</a:t>
            </a:r>
            <a:r>
              <a:rPr lang="en-US" dirty="0" err="1"/>
              <a:t>itemInput</a:t>
            </a:r>
            <a:r>
              <a:rPr lang="en-US" dirty="0"/>
              <a:t>, </a:t>
            </a:r>
            <a:r>
              <a:rPr lang="en-US" dirty="0" err="1"/>
              <a:t>setItemInput</a:t>
            </a:r>
            <a:r>
              <a:rPr lang="en-US" dirty="0"/>
              <a:t>] = </a:t>
            </a:r>
            <a:r>
              <a:rPr lang="en-US" dirty="0" err="1"/>
              <a:t>useState</a:t>
            </a:r>
            <a:r>
              <a:rPr lang="en-US" dirty="0"/>
              <a:t>("");</a:t>
            </a:r>
          </a:p>
          <a:p>
            <a:r>
              <a:rPr lang="en-US" dirty="0"/>
              <a:t>And then that set has to be set whenever the input changes. That makes the input box code more complex:</a:t>
            </a:r>
          </a:p>
          <a:p>
            <a:pPr marL="914400" lvl="2" indent="0">
              <a:buNone/>
            </a:pPr>
            <a:r>
              <a:rPr lang="en-US" dirty="0"/>
              <a:t>&lt;input type="text" placeholder="Enter an item" value={</a:t>
            </a:r>
            <a:r>
              <a:rPr lang="en-US" dirty="0" err="1"/>
              <a:t>itemInput</a:t>
            </a:r>
            <a:r>
              <a:rPr lang="en-US" dirty="0"/>
              <a:t>} </a:t>
            </a:r>
            <a:r>
              <a:rPr lang="en-US" dirty="0" err="1"/>
              <a:t>onChange</a:t>
            </a:r>
            <a:r>
              <a:rPr lang="en-US" dirty="0"/>
              <a:t>={e =&gt; </a:t>
            </a:r>
            <a:r>
              <a:rPr lang="en-US" dirty="0" err="1"/>
              <a:t>setItemInput</a:t>
            </a:r>
            <a:r>
              <a:rPr lang="en-US" dirty="0"/>
              <a:t>(</a:t>
            </a:r>
            <a:r>
              <a:rPr lang="en-US" dirty="0" err="1"/>
              <a:t>e.target.value</a:t>
            </a:r>
            <a:r>
              <a:rPr lang="en-US" dirty="0"/>
              <a:t>)}</a:t>
            </a:r>
          </a:p>
          <a:p>
            <a:r>
              <a:rPr lang="en-US" dirty="0"/>
              <a:t>But it makes it much easier to know the current value of the input box in JavaScript, because it’s simply reading the value from memory:</a:t>
            </a:r>
          </a:p>
          <a:p>
            <a:pPr marL="914400" lvl="2" indent="0">
              <a:buNone/>
            </a:pPr>
            <a:r>
              <a:rPr lang="en-US" dirty="0"/>
              <a:t>console.log(</a:t>
            </a:r>
            <a:r>
              <a:rPr lang="en-US" dirty="0" err="1"/>
              <a:t>itemInput</a:t>
            </a:r>
            <a:r>
              <a:rPr lang="en-US" dirty="0"/>
              <a:t>);</a:t>
            </a:r>
          </a:p>
          <a:p>
            <a:r>
              <a:rPr lang="en-US" dirty="0"/>
              <a:t>So, by not relying on the DOM to store the current application state, React apps have an advantage when it comes to actually using the user data. And that advantage stacks up over time as the app grows.</a:t>
            </a:r>
          </a:p>
          <a:p>
            <a:r>
              <a:rPr lang="en-US" dirty="0"/>
              <a:t>Storing the entire current state of the app in JS variables (instead of the DOM) is one of the major benefits React apps have over plain JavaScript apps, especially as the complexity of your app grows.</a:t>
            </a:r>
          </a:p>
        </p:txBody>
      </p:sp>
    </p:spTree>
    <p:extLst>
      <p:ext uri="{BB962C8B-B14F-4D97-AF65-F5344CB8AC3E}">
        <p14:creationId xmlns:p14="http://schemas.microsoft.com/office/powerpoint/2010/main" val="297115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9BE8-39CF-47CA-BF06-5D598E147D7A}"/>
              </a:ext>
            </a:extLst>
          </p:cNvPr>
          <p:cNvSpPr>
            <a:spLocks noGrp="1"/>
          </p:cNvSpPr>
          <p:nvPr>
            <p:ph type="title"/>
          </p:nvPr>
        </p:nvSpPr>
        <p:spPr/>
        <p:txBody>
          <a:bodyPr/>
          <a:lstStyle/>
          <a:p>
            <a:r>
              <a:rPr lang="en-US" dirty="0"/>
              <a:t>How the UI is updated</a:t>
            </a:r>
          </a:p>
        </p:txBody>
      </p:sp>
      <p:sp>
        <p:nvSpPr>
          <p:cNvPr id="3" name="Content Placeholder 2">
            <a:extLst>
              <a:ext uri="{FF2B5EF4-FFF2-40B4-BE49-F238E27FC236}">
                <a16:creationId xmlns:a16="http://schemas.microsoft.com/office/drawing/2014/main" id="{5B536009-E30C-4633-B464-75A9302AC516}"/>
              </a:ext>
            </a:extLst>
          </p:cNvPr>
          <p:cNvSpPr>
            <a:spLocks noGrp="1"/>
          </p:cNvSpPr>
          <p:nvPr>
            <p:ph idx="1"/>
          </p:nvPr>
        </p:nvSpPr>
        <p:spPr/>
        <p:txBody>
          <a:bodyPr>
            <a:normAutofit fontScale="62500" lnSpcReduction="20000"/>
          </a:bodyPr>
          <a:lstStyle/>
          <a:p>
            <a:r>
              <a:rPr lang="en-US" dirty="0"/>
              <a:t>The third major difference between plain JS and React apps is how each app responds to user interaction—like a button press to actually add a new item to list—and then updates the UI to reflect that new change.</a:t>
            </a:r>
          </a:p>
          <a:p>
            <a:r>
              <a:rPr lang="en-US" dirty="0"/>
              <a:t>In a plain JS app, we could add a button next to the input box that has an id:</a:t>
            </a:r>
          </a:p>
          <a:p>
            <a:pPr marL="914400" lvl="2" indent="0">
              <a:buNone/>
            </a:pPr>
            <a:r>
              <a:rPr lang="en-US" dirty="0"/>
              <a:t>&lt;input type="text" placeholder="Enter an item" id="item-input" /&gt; &lt;button id="add-button"&gt;Add&lt;/button&gt;</a:t>
            </a:r>
          </a:p>
          <a:p>
            <a:r>
              <a:rPr lang="en-US" dirty="0"/>
              <a:t>and then to respond to that button press, we could first find the button in the DOM (in the same way that we found the input before):</a:t>
            </a:r>
          </a:p>
          <a:p>
            <a:pPr marL="914400" lvl="2" indent="0">
              <a:buNone/>
            </a:pPr>
            <a:r>
              <a:rPr lang="en-US" dirty="0"/>
              <a:t>const </a:t>
            </a:r>
            <a:r>
              <a:rPr lang="en-US" dirty="0" err="1"/>
              <a:t>addButton</a:t>
            </a:r>
            <a:r>
              <a:rPr lang="en-US" dirty="0"/>
              <a:t> = </a:t>
            </a:r>
            <a:r>
              <a:rPr lang="en-US" dirty="0" err="1"/>
              <a:t>document.getElementById</a:t>
            </a:r>
            <a:r>
              <a:rPr lang="en-US" dirty="0"/>
              <a:t>("add-button");</a:t>
            </a:r>
          </a:p>
          <a:p>
            <a:r>
              <a:rPr lang="en-US" dirty="0"/>
              <a:t>And then set a click listener on that button:</a:t>
            </a:r>
          </a:p>
          <a:p>
            <a:pPr marL="914400" lvl="2" indent="0">
              <a:buNone/>
            </a:pPr>
            <a:r>
              <a:rPr lang="en-US" dirty="0" err="1"/>
              <a:t>addButton.addEventListener</a:t>
            </a:r>
            <a:r>
              <a:rPr lang="en-US" dirty="0"/>
              <a:t>("click", function() {</a:t>
            </a:r>
          </a:p>
          <a:p>
            <a:pPr marL="914400" lvl="2" indent="0">
              <a:buNone/>
            </a:pPr>
            <a:r>
              <a:rPr lang="en-US" dirty="0"/>
              <a:t> </a:t>
            </a:r>
          </a:p>
          <a:p>
            <a:pPr marL="914400" lvl="2" indent="0">
              <a:buNone/>
            </a:pPr>
            <a:r>
              <a:rPr lang="en-US" dirty="0"/>
              <a:t>  // Append item</a:t>
            </a:r>
          </a:p>
          <a:p>
            <a:pPr marL="914400" lvl="2" indent="0">
              <a:buNone/>
            </a:pPr>
            <a:r>
              <a:rPr lang="en-US" dirty="0"/>
              <a:t> </a:t>
            </a:r>
          </a:p>
          <a:p>
            <a:pPr marL="914400" lvl="2" indent="0">
              <a:buNone/>
            </a:pPr>
            <a:r>
              <a:rPr lang="en-US" dirty="0"/>
              <a:t>})</a:t>
            </a:r>
          </a:p>
          <a:p>
            <a:r>
              <a:rPr lang="en-US" dirty="0"/>
              <a:t>And then inside of that click listener, we could first get the value of the input box using the same method as before. Then to append a new item to the grocery list, we have to find the list in the DOM, create the new item to append, and then finally append that to the end of the list:</a:t>
            </a:r>
          </a:p>
          <a:p>
            <a:r>
              <a:rPr lang="en-US" i="1" dirty="0"/>
              <a:t>(There are libraries that make this a bit easier to do - but this is how you can do it in just plain JavaScript code)</a:t>
            </a:r>
            <a:endParaRPr lang="en-US" dirty="0"/>
          </a:p>
          <a:p>
            <a:endParaRPr lang="en-US" dirty="0"/>
          </a:p>
        </p:txBody>
      </p:sp>
    </p:spTree>
    <p:extLst>
      <p:ext uri="{BB962C8B-B14F-4D97-AF65-F5344CB8AC3E}">
        <p14:creationId xmlns:p14="http://schemas.microsoft.com/office/powerpoint/2010/main" val="4261145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A854-3D7C-4900-AEBC-9F225CCF2ABF}"/>
              </a:ext>
            </a:extLst>
          </p:cNvPr>
          <p:cNvSpPr>
            <a:spLocks noGrp="1"/>
          </p:cNvSpPr>
          <p:nvPr>
            <p:ph type="title"/>
          </p:nvPr>
        </p:nvSpPr>
        <p:spPr/>
        <p:txBody>
          <a:bodyPr/>
          <a:lstStyle/>
          <a:p>
            <a:r>
              <a:rPr lang="en-US" dirty="0"/>
              <a:t>How the UI is updated</a:t>
            </a:r>
          </a:p>
        </p:txBody>
      </p:sp>
      <p:sp>
        <p:nvSpPr>
          <p:cNvPr id="3" name="Content Placeholder 2">
            <a:extLst>
              <a:ext uri="{FF2B5EF4-FFF2-40B4-BE49-F238E27FC236}">
                <a16:creationId xmlns:a16="http://schemas.microsoft.com/office/drawing/2014/main" id="{F2041A9B-F542-4FD1-8EC1-48256B26D552}"/>
              </a:ext>
            </a:extLst>
          </p:cNvPr>
          <p:cNvSpPr>
            <a:spLocks noGrp="1"/>
          </p:cNvSpPr>
          <p:nvPr>
            <p:ph idx="1"/>
          </p:nvPr>
        </p:nvSpPr>
        <p:spPr/>
        <p:txBody>
          <a:bodyPr>
            <a:normAutofit fontScale="85000" lnSpcReduction="20000"/>
          </a:bodyPr>
          <a:lstStyle/>
          <a:p>
            <a:pPr marL="0" indent="0">
              <a:buNone/>
            </a:pPr>
            <a:r>
              <a:rPr lang="en-US" dirty="0" err="1"/>
              <a:t>addButton.addEventListener</a:t>
            </a:r>
            <a:r>
              <a:rPr lang="en-US" dirty="0"/>
              <a:t>("click", function() {</a:t>
            </a:r>
          </a:p>
          <a:p>
            <a:pPr marL="0" indent="0">
              <a:buNone/>
            </a:pPr>
            <a:r>
              <a:rPr lang="en-US" dirty="0"/>
              <a:t>  const input = </a:t>
            </a:r>
            <a:r>
              <a:rPr lang="en-US" dirty="0" err="1"/>
              <a:t>document.getElementById</a:t>
            </a:r>
            <a:r>
              <a:rPr lang="en-US" dirty="0"/>
              <a:t>("item-input");</a:t>
            </a:r>
          </a:p>
          <a:p>
            <a:pPr marL="0" indent="0">
              <a:buNone/>
            </a:pPr>
            <a:r>
              <a:rPr lang="en-US" dirty="0"/>
              <a:t>  console.log(</a:t>
            </a:r>
            <a:r>
              <a:rPr lang="en-US" dirty="0" err="1"/>
              <a:t>input.value</a:t>
            </a:r>
            <a:r>
              <a:rPr lang="en-US" dirty="0"/>
              <a:t>);</a:t>
            </a:r>
          </a:p>
          <a:p>
            <a:pPr marL="0" indent="0">
              <a:buNone/>
            </a:pPr>
            <a:r>
              <a:rPr lang="en-US" dirty="0"/>
              <a:t> </a:t>
            </a:r>
          </a:p>
          <a:p>
            <a:pPr marL="0" indent="0">
              <a:buNone/>
            </a:pPr>
            <a:r>
              <a:rPr lang="en-US" dirty="0"/>
              <a:t>  const list = </a:t>
            </a:r>
            <a:r>
              <a:rPr lang="en-US" dirty="0" err="1"/>
              <a:t>document.getElementById</a:t>
            </a:r>
            <a:r>
              <a:rPr lang="en-US" dirty="0"/>
              <a:t>("grocery-list");</a:t>
            </a:r>
          </a:p>
          <a:p>
            <a:pPr marL="0" indent="0">
              <a:buNone/>
            </a:pPr>
            <a:r>
              <a:rPr lang="en-US" dirty="0"/>
              <a:t>  const </a:t>
            </a:r>
            <a:r>
              <a:rPr lang="en-US" dirty="0" err="1"/>
              <a:t>listNode</a:t>
            </a:r>
            <a:r>
              <a:rPr lang="en-US" dirty="0"/>
              <a:t> = </a:t>
            </a:r>
            <a:r>
              <a:rPr lang="en-US" dirty="0" err="1"/>
              <a:t>document.createElement</a:t>
            </a:r>
            <a:r>
              <a:rPr lang="en-US" dirty="0"/>
              <a:t>("li");</a:t>
            </a:r>
          </a:p>
          <a:p>
            <a:pPr marL="0" indent="0">
              <a:buNone/>
            </a:pPr>
            <a:r>
              <a:rPr lang="en-US" dirty="0"/>
              <a:t>  const </a:t>
            </a:r>
            <a:r>
              <a:rPr lang="en-US" dirty="0" err="1"/>
              <a:t>textNode</a:t>
            </a:r>
            <a:r>
              <a:rPr lang="en-US" dirty="0"/>
              <a:t> = </a:t>
            </a:r>
            <a:r>
              <a:rPr lang="en-US" dirty="0" err="1"/>
              <a:t>document.createTextNode</a:t>
            </a:r>
            <a:r>
              <a:rPr lang="en-US" dirty="0"/>
              <a:t>(</a:t>
            </a:r>
            <a:r>
              <a:rPr lang="en-US" dirty="0" err="1"/>
              <a:t>input.value</a:t>
            </a:r>
            <a:r>
              <a:rPr lang="en-US" dirty="0"/>
              <a:t>);</a:t>
            </a:r>
          </a:p>
          <a:p>
            <a:pPr marL="0" indent="0">
              <a:buNone/>
            </a:pPr>
            <a:r>
              <a:rPr lang="en-US" dirty="0"/>
              <a:t> </a:t>
            </a:r>
          </a:p>
          <a:p>
            <a:pPr marL="0" indent="0">
              <a:buNone/>
            </a:pPr>
            <a:r>
              <a:rPr lang="en-US" dirty="0"/>
              <a:t>  </a:t>
            </a:r>
            <a:r>
              <a:rPr lang="en-US" dirty="0" err="1"/>
              <a:t>listNode.appendChild</a:t>
            </a:r>
            <a:r>
              <a:rPr lang="en-US" dirty="0"/>
              <a:t>(</a:t>
            </a:r>
            <a:r>
              <a:rPr lang="en-US" dirty="0" err="1"/>
              <a:t>textNode</a:t>
            </a:r>
            <a:r>
              <a:rPr lang="en-US" dirty="0"/>
              <a:t>);</a:t>
            </a:r>
          </a:p>
          <a:p>
            <a:pPr marL="0" indent="0">
              <a:buNone/>
            </a:pPr>
            <a:r>
              <a:rPr lang="en-US" dirty="0"/>
              <a:t>  </a:t>
            </a:r>
            <a:r>
              <a:rPr lang="en-US" dirty="0" err="1"/>
              <a:t>list.appendChild</a:t>
            </a:r>
            <a:r>
              <a:rPr lang="en-US" dirty="0"/>
              <a:t>(</a:t>
            </a:r>
            <a:r>
              <a:rPr lang="en-US" dirty="0" err="1"/>
              <a:t>listNode</a:t>
            </a:r>
            <a:r>
              <a:rPr lang="en-US" dirty="0"/>
              <a:t>);</a:t>
            </a:r>
          </a:p>
          <a:p>
            <a:pPr marL="0" indent="0">
              <a:buNone/>
            </a:pPr>
            <a:r>
              <a:rPr lang="en-US" dirty="0"/>
              <a:t>});</a:t>
            </a:r>
          </a:p>
        </p:txBody>
      </p:sp>
    </p:spTree>
    <p:extLst>
      <p:ext uri="{BB962C8B-B14F-4D97-AF65-F5344CB8AC3E}">
        <p14:creationId xmlns:p14="http://schemas.microsoft.com/office/powerpoint/2010/main" val="3646265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FA575-5D3E-4691-8E1A-05B1900BBB69}"/>
              </a:ext>
            </a:extLst>
          </p:cNvPr>
          <p:cNvSpPr>
            <a:spLocks noGrp="1"/>
          </p:cNvSpPr>
          <p:nvPr>
            <p:ph type="title"/>
          </p:nvPr>
        </p:nvSpPr>
        <p:spPr/>
        <p:txBody>
          <a:bodyPr/>
          <a:lstStyle/>
          <a:p>
            <a:r>
              <a:rPr lang="en-US" dirty="0"/>
              <a:t>How the UI is updated</a:t>
            </a:r>
          </a:p>
        </p:txBody>
      </p:sp>
      <p:sp>
        <p:nvSpPr>
          <p:cNvPr id="3" name="Content Placeholder 2">
            <a:extLst>
              <a:ext uri="{FF2B5EF4-FFF2-40B4-BE49-F238E27FC236}">
                <a16:creationId xmlns:a16="http://schemas.microsoft.com/office/drawing/2014/main" id="{E0AEDC66-6BCD-48F5-AEBA-846B05EEF780}"/>
              </a:ext>
            </a:extLst>
          </p:cNvPr>
          <p:cNvSpPr>
            <a:spLocks noGrp="1"/>
          </p:cNvSpPr>
          <p:nvPr>
            <p:ph idx="1"/>
          </p:nvPr>
        </p:nvSpPr>
        <p:spPr/>
        <p:txBody>
          <a:bodyPr>
            <a:normAutofit fontScale="77500" lnSpcReduction="20000"/>
          </a:bodyPr>
          <a:lstStyle/>
          <a:p>
            <a:r>
              <a:rPr lang="en-US" dirty="0"/>
              <a:t>In contrast, a React app will be set up to keep the entire state of the list in a JS variable:</a:t>
            </a:r>
          </a:p>
          <a:p>
            <a:pPr marL="914400" lvl="2" indent="0">
              <a:buNone/>
            </a:pPr>
            <a:r>
              <a:rPr lang="en-US" dirty="0"/>
              <a:t>const [items, </a:t>
            </a:r>
            <a:r>
              <a:rPr lang="en-US" dirty="0" err="1"/>
              <a:t>setItems</a:t>
            </a:r>
            <a:r>
              <a:rPr lang="en-US" dirty="0"/>
              <a:t>] = </a:t>
            </a:r>
            <a:r>
              <a:rPr lang="en-US" dirty="0" err="1"/>
              <a:t>useState</a:t>
            </a:r>
            <a:r>
              <a:rPr lang="en-US" dirty="0"/>
              <a:t>(["Milk", "Bread", "Eggs"]);</a:t>
            </a:r>
          </a:p>
          <a:p>
            <a:r>
              <a:rPr lang="en-US" dirty="0"/>
              <a:t>Which will then be displayed in JSX by mapping (looping) over each item, and returning a list element for each one:</a:t>
            </a:r>
          </a:p>
          <a:p>
            <a:pPr marL="914400" lvl="2" indent="0">
              <a:buNone/>
            </a:pPr>
            <a:r>
              <a:rPr lang="en-US" dirty="0"/>
              <a:t>&lt;ul&gt;</a:t>
            </a:r>
          </a:p>
          <a:p>
            <a:pPr marL="914400" lvl="2" indent="0">
              <a:buNone/>
            </a:pPr>
            <a:r>
              <a:rPr lang="en-US" dirty="0"/>
              <a:t>    {</a:t>
            </a:r>
            <a:r>
              <a:rPr lang="en-US" dirty="0" err="1"/>
              <a:t>items.map</a:t>
            </a:r>
            <a:r>
              <a:rPr lang="en-US" dirty="0"/>
              <a:t>(item =&gt; (</a:t>
            </a:r>
          </a:p>
          <a:p>
            <a:pPr marL="914400" lvl="2" indent="0">
              <a:buNone/>
            </a:pPr>
            <a:r>
              <a:rPr lang="en-US" dirty="0"/>
              <a:t>        &lt;li key={item}&gt;{item}&lt;/li&gt;</a:t>
            </a:r>
          </a:p>
          <a:p>
            <a:pPr marL="914400" lvl="2" indent="0">
              <a:buNone/>
            </a:pPr>
            <a:r>
              <a:rPr lang="en-US" dirty="0"/>
              <a:t>    ))}</a:t>
            </a:r>
          </a:p>
          <a:p>
            <a:pPr marL="914400" lvl="2" indent="0">
              <a:buNone/>
            </a:pPr>
            <a:r>
              <a:rPr lang="en-US" dirty="0"/>
              <a:t>&lt;/ul&gt;</a:t>
            </a:r>
          </a:p>
          <a:p>
            <a:r>
              <a:rPr lang="en-US" dirty="0"/>
              <a:t>Then, the actual button press can be defined right in the function. That means there is no click listener needed, but an </a:t>
            </a:r>
            <a:r>
              <a:rPr lang="en-US" dirty="0" err="1"/>
              <a:t>onClick</a:t>
            </a:r>
            <a:r>
              <a:rPr lang="en-US" dirty="0"/>
              <a:t> attribute can be added to the button itself:</a:t>
            </a:r>
          </a:p>
          <a:p>
            <a:pPr marL="914400" lvl="2" indent="0">
              <a:buNone/>
            </a:pPr>
            <a:r>
              <a:rPr lang="en-US" dirty="0"/>
              <a:t>&lt;button </a:t>
            </a:r>
            <a:r>
              <a:rPr lang="en-US" dirty="0" err="1"/>
              <a:t>onClick</a:t>
            </a:r>
            <a:r>
              <a:rPr lang="en-US" dirty="0"/>
              <a:t>={</a:t>
            </a:r>
            <a:r>
              <a:rPr lang="en-US" dirty="0" err="1"/>
              <a:t>addItem</a:t>
            </a:r>
            <a:r>
              <a:rPr lang="en-US" dirty="0"/>
              <a:t>}&gt;Add React&lt;/button&gt;</a:t>
            </a:r>
          </a:p>
          <a:p>
            <a:r>
              <a:rPr lang="en-US" dirty="0"/>
              <a:t>And all that function has to do is append the new item (which is stored in JS memory) to the existing array of items, using the </a:t>
            </a:r>
            <a:r>
              <a:rPr lang="en-US" dirty="0" err="1"/>
              <a:t>setItems</a:t>
            </a:r>
            <a:r>
              <a:rPr lang="en-US" dirty="0"/>
              <a:t> updater function:</a:t>
            </a:r>
          </a:p>
          <a:p>
            <a:pPr marL="914400" lvl="2" indent="0">
              <a:buNone/>
            </a:pPr>
            <a:r>
              <a:rPr lang="en-US" dirty="0"/>
              <a:t>function </a:t>
            </a:r>
            <a:r>
              <a:rPr lang="en-US" dirty="0" err="1"/>
              <a:t>addItem</a:t>
            </a:r>
            <a:r>
              <a:rPr lang="en-US" dirty="0"/>
              <a:t>() { console.log(</a:t>
            </a:r>
            <a:r>
              <a:rPr lang="en-US" dirty="0" err="1"/>
              <a:t>itemInput</a:t>
            </a:r>
            <a:r>
              <a:rPr lang="en-US" dirty="0"/>
              <a:t>); </a:t>
            </a:r>
            <a:r>
              <a:rPr lang="en-US" dirty="0" err="1"/>
              <a:t>setItems</a:t>
            </a:r>
            <a:r>
              <a:rPr lang="en-US" dirty="0"/>
              <a:t>([...items, </a:t>
            </a:r>
            <a:r>
              <a:rPr lang="en-US" dirty="0" err="1"/>
              <a:t>itemInput</a:t>
            </a:r>
            <a:r>
              <a:rPr lang="en-US" dirty="0"/>
              <a:t>]); }</a:t>
            </a:r>
          </a:p>
        </p:txBody>
      </p:sp>
    </p:spTree>
    <p:extLst>
      <p:ext uri="{BB962C8B-B14F-4D97-AF65-F5344CB8AC3E}">
        <p14:creationId xmlns:p14="http://schemas.microsoft.com/office/powerpoint/2010/main" val="1404483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06A2-54F2-4592-A30C-808B97F496E0}"/>
              </a:ext>
            </a:extLst>
          </p:cNvPr>
          <p:cNvSpPr>
            <a:spLocks noGrp="1"/>
          </p:cNvSpPr>
          <p:nvPr>
            <p:ph type="title"/>
          </p:nvPr>
        </p:nvSpPr>
        <p:spPr/>
        <p:txBody>
          <a:bodyPr/>
          <a:lstStyle/>
          <a:p>
            <a:r>
              <a:rPr lang="en-US" dirty="0"/>
              <a:t>How the UI is updated</a:t>
            </a:r>
          </a:p>
        </p:txBody>
      </p:sp>
      <p:sp>
        <p:nvSpPr>
          <p:cNvPr id="3" name="Content Placeholder 2">
            <a:extLst>
              <a:ext uri="{FF2B5EF4-FFF2-40B4-BE49-F238E27FC236}">
                <a16:creationId xmlns:a16="http://schemas.microsoft.com/office/drawing/2014/main" id="{1909FC87-E4DE-40DF-B905-8DFE65013D0B}"/>
              </a:ext>
            </a:extLst>
          </p:cNvPr>
          <p:cNvSpPr>
            <a:spLocks noGrp="1"/>
          </p:cNvSpPr>
          <p:nvPr>
            <p:ph idx="1"/>
          </p:nvPr>
        </p:nvSpPr>
        <p:spPr/>
        <p:txBody>
          <a:bodyPr>
            <a:normAutofit fontScale="70000" lnSpcReduction="20000"/>
          </a:bodyPr>
          <a:lstStyle/>
          <a:p>
            <a:r>
              <a:rPr lang="en-US" dirty="0"/>
              <a:t>React will automatically register that there has been a change to the list, and update the UI automatically.</a:t>
            </a:r>
          </a:p>
          <a:p>
            <a:r>
              <a:rPr lang="en-US" dirty="0"/>
              <a:t>That updater function is the real magic of React. It takes a function from plain JS that looks like this:</a:t>
            </a:r>
          </a:p>
          <a:p>
            <a:pPr marL="914400" lvl="2" indent="0">
              <a:buNone/>
            </a:pPr>
            <a:r>
              <a:rPr lang="en-US" dirty="0" err="1"/>
              <a:t>addButton.addEventListener</a:t>
            </a:r>
            <a:r>
              <a:rPr lang="en-US" dirty="0"/>
              <a:t>("click", function() {</a:t>
            </a:r>
          </a:p>
          <a:p>
            <a:pPr marL="914400" lvl="2" indent="0">
              <a:buNone/>
            </a:pPr>
            <a:r>
              <a:rPr lang="en-US" dirty="0"/>
              <a:t>  const input = </a:t>
            </a:r>
            <a:r>
              <a:rPr lang="en-US" dirty="0" err="1"/>
              <a:t>document.getElementById</a:t>
            </a:r>
            <a:r>
              <a:rPr lang="en-US" dirty="0"/>
              <a:t>("item-input");</a:t>
            </a:r>
          </a:p>
          <a:p>
            <a:pPr marL="914400" lvl="2" indent="0">
              <a:buNone/>
            </a:pPr>
            <a:r>
              <a:rPr lang="en-US" dirty="0"/>
              <a:t>  const list = </a:t>
            </a:r>
            <a:r>
              <a:rPr lang="en-US" dirty="0" err="1"/>
              <a:t>document.getElementById</a:t>
            </a:r>
            <a:r>
              <a:rPr lang="en-US" dirty="0"/>
              <a:t>("grocery-list");</a:t>
            </a:r>
          </a:p>
          <a:p>
            <a:pPr marL="914400" lvl="2" indent="0">
              <a:buNone/>
            </a:pPr>
            <a:r>
              <a:rPr lang="en-US" dirty="0"/>
              <a:t> </a:t>
            </a:r>
          </a:p>
          <a:p>
            <a:pPr marL="914400" lvl="2" indent="0">
              <a:buNone/>
            </a:pPr>
            <a:r>
              <a:rPr lang="en-US" dirty="0"/>
              <a:t>  const </a:t>
            </a:r>
            <a:r>
              <a:rPr lang="en-US" dirty="0" err="1"/>
              <a:t>listNode</a:t>
            </a:r>
            <a:r>
              <a:rPr lang="en-US" dirty="0"/>
              <a:t> = </a:t>
            </a:r>
            <a:r>
              <a:rPr lang="en-US" dirty="0" err="1"/>
              <a:t>document.createElement</a:t>
            </a:r>
            <a:r>
              <a:rPr lang="en-US" dirty="0"/>
              <a:t>("li");</a:t>
            </a:r>
          </a:p>
          <a:p>
            <a:pPr marL="914400" lvl="2" indent="0">
              <a:buNone/>
            </a:pPr>
            <a:r>
              <a:rPr lang="en-US" dirty="0"/>
              <a:t>  const </a:t>
            </a:r>
            <a:r>
              <a:rPr lang="en-US" dirty="0" err="1"/>
              <a:t>textNode</a:t>
            </a:r>
            <a:r>
              <a:rPr lang="en-US" dirty="0"/>
              <a:t> = </a:t>
            </a:r>
            <a:r>
              <a:rPr lang="en-US" dirty="0" err="1"/>
              <a:t>document.createTextNode</a:t>
            </a:r>
            <a:r>
              <a:rPr lang="en-US" dirty="0"/>
              <a:t>(</a:t>
            </a:r>
            <a:r>
              <a:rPr lang="en-US" dirty="0" err="1"/>
              <a:t>input.value</a:t>
            </a:r>
            <a:r>
              <a:rPr lang="en-US" dirty="0"/>
              <a:t>);</a:t>
            </a:r>
          </a:p>
          <a:p>
            <a:pPr marL="914400" lvl="2" indent="0">
              <a:buNone/>
            </a:pPr>
            <a:r>
              <a:rPr lang="en-US" dirty="0"/>
              <a:t> </a:t>
            </a:r>
          </a:p>
          <a:p>
            <a:pPr marL="914400" lvl="2" indent="0">
              <a:buNone/>
            </a:pPr>
            <a:r>
              <a:rPr lang="en-US" dirty="0"/>
              <a:t>  </a:t>
            </a:r>
            <a:r>
              <a:rPr lang="en-US" dirty="0" err="1"/>
              <a:t>listNode.appendChild</a:t>
            </a:r>
            <a:r>
              <a:rPr lang="en-US" dirty="0"/>
              <a:t>(</a:t>
            </a:r>
            <a:r>
              <a:rPr lang="en-US" dirty="0" err="1"/>
              <a:t>textNode</a:t>
            </a:r>
            <a:r>
              <a:rPr lang="en-US" dirty="0"/>
              <a:t>);</a:t>
            </a:r>
          </a:p>
          <a:p>
            <a:pPr marL="914400" lvl="2" indent="0">
              <a:buNone/>
            </a:pPr>
            <a:r>
              <a:rPr lang="en-US" dirty="0"/>
              <a:t>  </a:t>
            </a:r>
            <a:r>
              <a:rPr lang="en-US" dirty="0" err="1"/>
              <a:t>list.appendChild</a:t>
            </a:r>
            <a:r>
              <a:rPr lang="en-US" dirty="0"/>
              <a:t>(</a:t>
            </a:r>
            <a:r>
              <a:rPr lang="en-US" dirty="0" err="1"/>
              <a:t>listNode</a:t>
            </a:r>
            <a:r>
              <a:rPr lang="en-US" dirty="0"/>
              <a:t>);</a:t>
            </a:r>
          </a:p>
          <a:p>
            <a:pPr marL="914400" lvl="2" indent="0">
              <a:buNone/>
            </a:pPr>
            <a:r>
              <a:rPr lang="en-US" dirty="0"/>
              <a:t>});</a:t>
            </a:r>
          </a:p>
          <a:p>
            <a:r>
              <a:rPr lang="en-US" dirty="0"/>
              <a:t>...and condenses it all the way down to a single directive:</a:t>
            </a:r>
          </a:p>
          <a:p>
            <a:pPr marL="914400" lvl="2" indent="0">
              <a:buNone/>
            </a:pPr>
            <a:r>
              <a:rPr lang="en-US" dirty="0"/>
              <a:t>function </a:t>
            </a:r>
            <a:r>
              <a:rPr lang="en-US" dirty="0" err="1"/>
              <a:t>addItem</a:t>
            </a:r>
            <a:r>
              <a:rPr lang="en-US" dirty="0"/>
              <a:t>() { </a:t>
            </a:r>
            <a:r>
              <a:rPr lang="en-US" dirty="0" err="1"/>
              <a:t>setItems</a:t>
            </a:r>
            <a:r>
              <a:rPr lang="en-US" dirty="0"/>
              <a:t>([...items, </a:t>
            </a:r>
            <a:r>
              <a:rPr lang="en-US" dirty="0" err="1"/>
              <a:t>itemInput</a:t>
            </a:r>
            <a:r>
              <a:rPr lang="en-US" dirty="0"/>
              <a:t>]); }</a:t>
            </a:r>
          </a:p>
          <a:p>
            <a:r>
              <a:rPr lang="en-US" dirty="0"/>
              <a:t>The automatically updating nature of React apps means that you don’t have to go into the DOM to find where to append your items—it just happens automatically for you.</a:t>
            </a:r>
          </a:p>
        </p:txBody>
      </p:sp>
    </p:spTree>
    <p:extLst>
      <p:ext uri="{BB962C8B-B14F-4D97-AF65-F5344CB8AC3E}">
        <p14:creationId xmlns:p14="http://schemas.microsoft.com/office/powerpoint/2010/main" val="889488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4179-CE7B-4FE3-9B24-CC4A59CD950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E7B9DBC-DC96-4B24-B104-13623692E384}"/>
              </a:ext>
            </a:extLst>
          </p:cNvPr>
          <p:cNvSpPr>
            <a:spLocks noGrp="1"/>
          </p:cNvSpPr>
          <p:nvPr>
            <p:ph idx="1"/>
          </p:nvPr>
        </p:nvSpPr>
        <p:spPr/>
        <p:txBody>
          <a:bodyPr>
            <a:normAutofit fontScale="92500" lnSpcReduction="10000"/>
          </a:bodyPr>
          <a:lstStyle/>
          <a:p>
            <a:r>
              <a:rPr lang="en-US" dirty="0"/>
              <a:t>    Plain JS apps usually start with the initial UI created on the server (as HTML), whereas React apps start with a blank HTML page, and dynamically create the initial state in JavaScript.</a:t>
            </a:r>
          </a:p>
          <a:p>
            <a:r>
              <a:rPr lang="en-US" dirty="0"/>
              <a:t>    React requires you to break your UI into components, but plain JS apps can be structured in any way you see fit.</a:t>
            </a:r>
          </a:p>
          <a:p>
            <a:r>
              <a:rPr lang="en-US" dirty="0"/>
              <a:t>    Data for plain JS apps are stored in the DOM itself and has to be found from the DOM before it can be used. React apps store data in regular JavaScript variables</a:t>
            </a:r>
          </a:p>
          <a:p>
            <a:r>
              <a:rPr lang="en-US" dirty="0"/>
              <a:t>    UI updates in plain JS have to happen by finding the DOM node to update and manually appending or removing elements. React automatically updates the UI based on setting and changing state within the component.</a:t>
            </a:r>
          </a:p>
        </p:txBody>
      </p:sp>
    </p:spTree>
    <p:extLst>
      <p:ext uri="{BB962C8B-B14F-4D97-AF65-F5344CB8AC3E}">
        <p14:creationId xmlns:p14="http://schemas.microsoft.com/office/powerpoint/2010/main" val="3722036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027BE-A805-49A4-AB9E-98C8EC4885A9}"/>
              </a:ext>
            </a:extLst>
          </p:cNvPr>
          <p:cNvSpPr>
            <a:spLocks noGrp="1"/>
          </p:cNvSpPr>
          <p:nvPr>
            <p:ph type="title"/>
          </p:nvPr>
        </p:nvSpPr>
        <p:spPr/>
        <p:txBody>
          <a:bodyPr/>
          <a:lstStyle/>
          <a:p>
            <a:r>
              <a:rPr lang="en-US" dirty="0"/>
              <a:t>Why React (and React </a:t>
            </a:r>
            <a:r>
              <a:rPr lang="en-US"/>
              <a:t>Native)?</a:t>
            </a:r>
            <a:endParaRPr lang="en-US" dirty="0"/>
          </a:p>
        </p:txBody>
      </p:sp>
      <p:sp>
        <p:nvSpPr>
          <p:cNvPr id="3" name="Content Placeholder 2">
            <a:extLst>
              <a:ext uri="{FF2B5EF4-FFF2-40B4-BE49-F238E27FC236}">
                <a16:creationId xmlns:a16="http://schemas.microsoft.com/office/drawing/2014/main" id="{20D63A9B-B3A9-4C50-AAC9-1A153777A700}"/>
              </a:ext>
            </a:extLst>
          </p:cNvPr>
          <p:cNvSpPr>
            <a:spLocks noGrp="1"/>
          </p:cNvSpPr>
          <p:nvPr>
            <p:ph idx="1"/>
          </p:nvPr>
        </p:nvSpPr>
        <p:spPr/>
        <p:txBody>
          <a:bodyPr>
            <a:normAutofit fontScale="85000" lnSpcReduction="20000"/>
          </a:bodyPr>
          <a:lstStyle/>
          <a:p>
            <a:r>
              <a:rPr lang="en-US" dirty="0"/>
              <a:t>The reason React was created is because it’s easy to get lost in a bit of maze of DOM searches and updates with plain JavaScript.</a:t>
            </a:r>
          </a:p>
          <a:p>
            <a:endParaRPr lang="en-US" dirty="0"/>
          </a:p>
          <a:p>
            <a:r>
              <a:rPr lang="en-US" dirty="0"/>
              <a:t>We saw how complicated it can become to simply append an item to a list with plain JS, and that just compounds across really complex applications.</a:t>
            </a:r>
          </a:p>
          <a:p>
            <a:endParaRPr lang="en-US" dirty="0"/>
          </a:p>
          <a:p>
            <a:r>
              <a:rPr lang="en-US" dirty="0"/>
              <a:t>Also, the way that React forces you to create components changes the way you approach software development. It helps you create your web applications in a more maintainable way.</a:t>
            </a:r>
          </a:p>
          <a:p>
            <a:endParaRPr lang="en-US" dirty="0"/>
          </a:p>
          <a:p>
            <a:r>
              <a:rPr lang="en-US" dirty="0"/>
              <a:t>So </a:t>
            </a:r>
            <a:r>
              <a:rPr lang="en-US" b="1" dirty="0"/>
              <a:t>for complex apps</a:t>
            </a:r>
            <a:r>
              <a:rPr lang="en-US" dirty="0"/>
              <a:t>, a library like React is definitely worth the extra learning curve at the start. It means you can write more maintainable apps with fewer bugs.</a:t>
            </a:r>
          </a:p>
          <a:p>
            <a:endParaRPr lang="en-US" dirty="0"/>
          </a:p>
        </p:txBody>
      </p:sp>
    </p:spTree>
    <p:extLst>
      <p:ext uri="{BB962C8B-B14F-4D97-AF65-F5344CB8AC3E}">
        <p14:creationId xmlns:p14="http://schemas.microsoft.com/office/powerpoint/2010/main" val="1016649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DCDFB-9C8D-4CDD-8568-76C2EEEF23DF}"/>
              </a:ext>
            </a:extLst>
          </p:cNvPr>
          <p:cNvSpPr>
            <a:spLocks noGrp="1"/>
          </p:cNvSpPr>
          <p:nvPr>
            <p:ph type="title"/>
          </p:nvPr>
        </p:nvSpPr>
        <p:spPr/>
        <p:txBody>
          <a:bodyPr/>
          <a:lstStyle/>
          <a:p>
            <a:r>
              <a:rPr lang="en-US" dirty="0"/>
              <a:t>What is the value of learning React? </a:t>
            </a:r>
            <a:r>
              <a:rPr lang="en-US" sz="1400" i="1" dirty="0"/>
              <a:t>(source: talent.com)</a:t>
            </a:r>
          </a:p>
        </p:txBody>
      </p:sp>
      <p:pic>
        <p:nvPicPr>
          <p:cNvPr id="5" name="Content Placeholder 4">
            <a:extLst>
              <a:ext uri="{FF2B5EF4-FFF2-40B4-BE49-F238E27FC236}">
                <a16:creationId xmlns:a16="http://schemas.microsoft.com/office/drawing/2014/main" id="{20BF4715-2779-406A-A260-704D8A7D1E1F}"/>
              </a:ext>
            </a:extLst>
          </p:cNvPr>
          <p:cNvPicPr>
            <a:picLocks noGrp="1" noChangeAspect="1"/>
          </p:cNvPicPr>
          <p:nvPr>
            <p:ph idx="1"/>
          </p:nvPr>
        </p:nvPicPr>
        <p:blipFill>
          <a:blip r:embed="rId2"/>
          <a:stretch>
            <a:fillRect/>
          </a:stretch>
        </p:blipFill>
        <p:spPr>
          <a:xfrm>
            <a:off x="285750" y="1690688"/>
            <a:ext cx="4748068" cy="2303895"/>
          </a:xfrm>
        </p:spPr>
      </p:pic>
      <p:pic>
        <p:nvPicPr>
          <p:cNvPr id="7" name="Picture 6">
            <a:extLst>
              <a:ext uri="{FF2B5EF4-FFF2-40B4-BE49-F238E27FC236}">
                <a16:creationId xmlns:a16="http://schemas.microsoft.com/office/drawing/2014/main" id="{C340DE7E-C6EA-4585-B446-5DB52A0B7A90}"/>
              </a:ext>
            </a:extLst>
          </p:cNvPr>
          <p:cNvPicPr>
            <a:picLocks noChangeAspect="1"/>
          </p:cNvPicPr>
          <p:nvPr/>
        </p:nvPicPr>
        <p:blipFill>
          <a:blip r:embed="rId3"/>
          <a:stretch>
            <a:fillRect/>
          </a:stretch>
        </p:blipFill>
        <p:spPr>
          <a:xfrm>
            <a:off x="7158184" y="1690687"/>
            <a:ext cx="4748068" cy="2303895"/>
          </a:xfrm>
          <a:prstGeom prst="rect">
            <a:avLst/>
          </a:prstGeom>
        </p:spPr>
      </p:pic>
      <p:pic>
        <p:nvPicPr>
          <p:cNvPr id="9" name="Picture 8">
            <a:extLst>
              <a:ext uri="{FF2B5EF4-FFF2-40B4-BE49-F238E27FC236}">
                <a16:creationId xmlns:a16="http://schemas.microsoft.com/office/drawing/2014/main" id="{DC5560E2-C789-4C62-950E-F3A891DB94F5}"/>
              </a:ext>
            </a:extLst>
          </p:cNvPr>
          <p:cNvPicPr>
            <a:picLocks noChangeAspect="1"/>
          </p:cNvPicPr>
          <p:nvPr/>
        </p:nvPicPr>
        <p:blipFill>
          <a:blip r:embed="rId4"/>
          <a:stretch>
            <a:fillRect/>
          </a:stretch>
        </p:blipFill>
        <p:spPr>
          <a:xfrm>
            <a:off x="3721966" y="4286105"/>
            <a:ext cx="4748068" cy="2303895"/>
          </a:xfrm>
          <a:prstGeom prst="rect">
            <a:avLst/>
          </a:prstGeom>
        </p:spPr>
      </p:pic>
    </p:spTree>
    <p:extLst>
      <p:ext uri="{BB962C8B-B14F-4D97-AF65-F5344CB8AC3E}">
        <p14:creationId xmlns:p14="http://schemas.microsoft.com/office/powerpoint/2010/main" val="997609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CAA50-F032-4DC4-9022-F6B23FE7802D}"/>
              </a:ext>
            </a:extLst>
          </p:cNvPr>
          <p:cNvSpPr>
            <a:spLocks noGrp="1"/>
          </p:cNvSpPr>
          <p:nvPr>
            <p:ph type="title"/>
          </p:nvPr>
        </p:nvSpPr>
        <p:spPr/>
        <p:txBody>
          <a:bodyPr/>
          <a:lstStyle/>
          <a:p>
            <a:r>
              <a:rPr lang="en-US" dirty="0"/>
              <a:t>React</a:t>
            </a:r>
          </a:p>
        </p:txBody>
      </p:sp>
      <p:sp>
        <p:nvSpPr>
          <p:cNvPr id="3" name="Content Placeholder 2">
            <a:extLst>
              <a:ext uri="{FF2B5EF4-FFF2-40B4-BE49-F238E27FC236}">
                <a16:creationId xmlns:a16="http://schemas.microsoft.com/office/drawing/2014/main" id="{72987520-F2E0-4B5B-985B-116A154DF4D2}"/>
              </a:ext>
            </a:extLst>
          </p:cNvPr>
          <p:cNvSpPr>
            <a:spLocks noGrp="1"/>
          </p:cNvSpPr>
          <p:nvPr>
            <p:ph idx="1"/>
          </p:nvPr>
        </p:nvSpPr>
        <p:spPr/>
        <p:txBody>
          <a:bodyPr/>
          <a:lstStyle/>
          <a:p>
            <a:r>
              <a:rPr lang="en-US" dirty="0"/>
              <a:t>React is a library that defines the way apps are written. </a:t>
            </a:r>
          </a:p>
          <a:p>
            <a:r>
              <a:rPr lang="en-US" dirty="0"/>
              <a:t>It does this by setting very clear rules about how data can flow through the app, and how the UI will adapt as a result of that changing data. </a:t>
            </a:r>
          </a:p>
          <a:p>
            <a:r>
              <a:rPr lang="en-US" dirty="0"/>
              <a:t>There are other libraries that set similar boundaries, such as </a:t>
            </a:r>
            <a:r>
              <a:rPr lang="en-US" i="1" dirty="0"/>
              <a:t>Angular</a:t>
            </a:r>
            <a:r>
              <a:rPr lang="en-US" dirty="0"/>
              <a:t> and </a:t>
            </a:r>
            <a:r>
              <a:rPr lang="en-US" i="1" dirty="0"/>
              <a:t>Vue</a:t>
            </a:r>
            <a:r>
              <a:rPr lang="en-US" dirty="0"/>
              <a:t>.</a:t>
            </a:r>
          </a:p>
        </p:txBody>
      </p:sp>
    </p:spTree>
    <p:extLst>
      <p:ext uri="{BB962C8B-B14F-4D97-AF65-F5344CB8AC3E}">
        <p14:creationId xmlns:p14="http://schemas.microsoft.com/office/powerpoint/2010/main" val="4705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A396-EAD4-4D0A-A04A-93BD2CC945E9}"/>
              </a:ext>
            </a:extLst>
          </p:cNvPr>
          <p:cNvSpPr>
            <a:spLocks noGrp="1"/>
          </p:cNvSpPr>
          <p:nvPr>
            <p:ph type="title"/>
          </p:nvPr>
        </p:nvSpPr>
        <p:spPr/>
        <p:txBody>
          <a:bodyPr/>
          <a:lstStyle/>
          <a:p>
            <a:r>
              <a:rPr lang="en-US" dirty="0"/>
              <a:t>Vanilla JS</a:t>
            </a:r>
          </a:p>
        </p:txBody>
      </p:sp>
      <p:sp>
        <p:nvSpPr>
          <p:cNvPr id="3" name="Content Placeholder 2">
            <a:extLst>
              <a:ext uri="{FF2B5EF4-FFF2-40B4-BE49-F238E27FC236}">
                <a16:creationId xmlns:a16="http://schemas.microsoft.com/office/drawing/2014/main" id="{5C601F83-339A-428E-A6DE-5D1646EA6483}"/>
              </a:ext>
            </a:extLst>
          </p:cNvPr>
          <p:cNvSpPr>
            <a:spLocks noGrp="1"/>
          </p:cNvSpPr>
          <p:nvPr>
            <p:ph idx="1"/>
          </p:nvPr>
        </p:nvSpPr>
        <p:spPr/>
        <p:txBody>
          <a:bodyPr>
            <a:normAutofit fontScale="92500" lnSpcReduction="10000"/>
          </a:bodyPr>
          <a:lstStyle/>
          <a:p>
            <a:r>
              <a:rPr lang="en-US" dirty="0"/>
              <a:t>Plain JavaScript code (that is, JavaScript written without libraries) on the other hand, can be thought of as a scripting language that </a:t>
            </a:r>
            <a:r>
              <a:rPr lang="en-US" i="1" dirty="0"/>
              <a:t>doesn’t</a:t>
            </a:r>
            <a:r>
              <a:rPr lang="en-US" dirty="0"/>
              <a:t> set any rules about how data can be defined, or how the UI can be changed. </a:t>
            </a:r>
          </a:p>
          <a:p>
            <a:r>
              <a:rPr lang="en-US" dirty="0"/>
              <a:t>That makes apps written without these libraries more freeform and customizable. But going this route can also lead to problems down the road.</a:t>
            </a:r>
          </a:p>
          <a:p>
            <a:r>
              <a:rPr lang="en-US" dirty="0"/>
              <a:t>The one library that we could be included under the umbrella of "plain JavaScript" would be jQuery. jQuery is a convenient wrapper that goes around existing JavaScript functionality to make it easy and consistent to use across browsers. It doesn’t set the same boundaries as a library like React though—so a jQuery app could fall into the same trap as apps written in plain JS.</a:t>
            </a:r>
          </a:p>
        </p:txBody>
      </p:sp>
    </p:spTree>
    <p:extLst>
      <p:ext uri="{BB962C8B-B14F-4D97-AF65-F5344CB8AC3E}">
        <p14:creationId xmlns:p14="http://schemas.microsoft.com/office/powerpoint/2010/main" val="364751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009F3-8C58-4C1B-BE1D-16E129DA592E}"/>
              </a:ext>
            </a:extLst>
          </p:cNvPr>
          <p:cNvSpPr>
            <a:spLocks noGrp="1"/>
          </p:cNvSpPr>
          <p:nvPr>
            <p:ph type="title"/>
          </p:nvPr>
        </p:nvSpPr>
        <p:spPr/>
        <p:txBody>
          <a:bodyPr/>
          <a:lstStyle/>
          <a:p>
            <a:r>
              <a:rPr lang="en-US" dirty="0"/>
              <a:t>The Major Differences</a:t>
            </a:r>
          </a:p>
        </p:txBody>
      </p:sp>
      <p:sp>
        <p:nvSpPr>
          <p:cNvPr id="3" name="Content Placeholder 2">
            <a:extLst>
              <a:ext uri="{FF2B5EF4-FFF2-40B4-BE49-F238E27FC236}">
                <a16:creationId xmlns:a16="http://schemas.microsoft.com/office/drawing/2014/main" id="{60D90758-EA81-450A-91C5-F6A24E4C2119}"/>
              </a:ext>
            </a:extLst>
          </p:cNvPr>
          <p:cNvSpPr>
            <a:spLocks noGrp="1"/>
          </p:cNvSpPr>
          <p:nvPr>
            <p:ph idx="1"/>
          </p:nvPr>
        </p:nvSpPr>
        <p:spPr/>
        <p:txBody>
          <a:bodyPr/>
          <a:lstStyle/>
          <a:p>
            <a:r>
              <a:rPr lang="en-US" dirty="0"/>
              <a:t>How the user interface is first created</a:t>
            </a:r>
          </a:p>
          <a:p>
            <a:r>
              <a:rPr lang="en-US" dirty="0"/>
              <a:t>How functionality is split up across the app</a:t>
            </a:r>
          </a:p>
          <a:p>
            <a:r>
              <a:rPr lang="en-US" dirty="0"/>
              <a:t>How data is stored on the browser</a:t>
            </a:r>
          </a:p>
          <a:p>
            <a:r>
              <a:rPr lang="en-US" dirty="0"/>
              <a:t>How the UI is updated</a:t>
            </a:r>
          </a:p>
        </p:txBody>
      </p:sp>
    </p:spTree>
    <p:extLst>
      <p:ext uri="{BB962C8B-B14F-4D97-AF65-F5344CB8AC3E}">
        <p14:creationId xmlns:p14="http://schemas.microsoft.com/office/powerpoint/2010/main" val="3869917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B88C-430E-429A-AD57-46BF7F6B5537}"/>
              </a:ext>
            </a:extLst>
          </p:cNvPr>
          <p:cNvSpPr>
            <a:spLocks noGrp="1"/>
          </p:cNvSpPr>
          <p:nvPr>
            <p:ph type="title"/>
          </p:nvPr>
        </p:nvSpPr>
        <p:spPr/>
        <p:txBody>
          <a:bodyPr/>
          <a:lstStyle/>
          <a:p>
            <a:r>
              <a:rPr lang="en-US" dirty="0"/>
              <a:t>How the user interface is first created</a:t>
            </a:r>
          </a:p>
        </p:txBody>
      </p:sp>
      <p:sp>
        <p:nvSpPr>
          <p:cNvPr id="3" name="Content Placeholder 2">
            <a:extLst>
              <a:ext uri="{FF2B5EF4-FFF2-40B4-BE49-F238E27FC236}">
                <a16:creationId xmlns:a16="http://schemas.microsoft.com/office/drawing/2014/main" id="{863D095E-D818-4720-BA67-24779B022DFC}"/>
              </a:ext>
            </a:extLst>
          </p:cNvPr>
          <p:cNvSpPr>
            <a:spLocks noGrp="1"/>
          </p:cNvSpPr>
          <p:nvPr>
            <p:ph idx="1"/>
          </p:nvPr>
        </p:nvSpPr>
        <p:spPr/>
        <p:txBody>
          <a:bodyPr>
            <a:normAutofit fontScale="92500" lnSpcReduction="10000"/>
          </a:bodyPr>
          <a:lstStyle/>
          <a:p>
            <a:r>
              <a:rPr lang="en-US" dirty="0"/>
              <a:t>In plain JS, the initial user interface is generally created in HTML on the server. Meaning, HTML is dynamically created on the server, and might look something like this:</a:t>
            </a:r>
          </a:p>
          <a:p>
            <a:pPr marL="914400" lvl="2" indent="0">
              <a:buNone/>
            </a:pPr>
            <a:r>
              <a:rPr lang="it-IT" dirty="0"/>
              <a:t>&lt;div&gt;</a:t>
            </a:r>
          </a:p>
          <a:p>
            <a:pPr marL="914400" lvl="2" indent="0">
              <a:buNone/>
            </a:pPr>
            <a:r>
              <a:rPr lang="it-IT" dirty="0"/>
              <a:t>    &lt;h1&gt;Grocery List&lt;/h1&gt;</a:t>
            </a:r>
          </a:p>
          <a:p>
            <a:pPr marL="914400" lvl="2" indent="0">
              <a:buNone/>
            </a:pPr>
            <a:r>
              <a:rPr lang="it-IT" dirty="0"/>
              <a:t>    &lt;ul&gt;</a:t>
            </a:r>
          </a:p>
          <a:p>
            <a:pPr marL="914400" lvl="2" indent="0">
              <a:buNone/>
            </a:pPr>
            <a:r>
              <a:rPr lang="it-IT" dirty="0"/>
              <a:t>        &lt;li&gt;Milk&lt;/li&gt;</a:t>
            </a:r>
          </a:p>
          <a:p>
            <a:pPr marL="914400" lvl="2" indent="0">
              <a:buNone/>
            </a:pPr>
            <a:r>
              <a:rPr lang="it-IT" dirty="0"/>
              <a:t>        &lt;li&gt;Bread&lt;/li&gt;</a:t>
            </a:r>
          </a:p>
          <a:p>
            <a:pPr marL="914400" lvl="2" indent="0">
              <a:buNone/>
            </a:pPr>
            <a:r>
              <a:rPr lang="it-IT" dirty="0"/>
              <a:t>        &lt;li&gt;Eggs&lt;/li&gt;</a:t>
            </a:r>
          </a:p>
          <a:p>
            <a:pPr marL="914400" lvl="2" indent="0">
              <a:buNone/>
            </a:pPr>
            <a:r>
              <a:rPr lang="it-IT" dirty="0"/>
              <a:t>    &lt;/ul&gt;</a:t>
            </a:r>
          </a:p>
          <a:p>
            <a:pPr marL="914400" lvl="2" indent="0">
              <a:buNone/>
            </a:pPr>
            <a:r>
              <a:rPr lang="it-IT" dirty="0"/>
              <a:t>&lt;/div&gt;</a:t>
            </a:r>
          </a:p>
          <a:p>
            <a:r>
              <a:rPr lang="en-US" dirty="0"/>
              <a:t>That gets sent to the web browser and displayed—no JavaScript needed yet!</a:t>
            </a:r>
          </a:p>
        </p:txBody>
      </p:sp>
    </p:spTree>
    <p:extLst>
      <p:ext uri="{BB962C8B-B14F-4D97-AF65-F5344CB8AC3E}">
        <p14:creationId xmlns:p14="http://schemas.microsoft.com/office/powerpoint/2010/main" val="3799265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86A92-2D94-4B9E-A750-5431A1E0F414}"/>
              </a:ext>
            </a:extLst>
          </p:cNvPr>
          <p:cNvSpPr>
            <a:spLocks noGrp="1"/>
          </p:cNvSpPr>
          <p:nvPr>
            <p:ph type="title"/>
          </p:nvPr>
        </p:nvSpPr>
        <p:spPr/>
        <p:txBody>
          <a:bodyPr/>
          <a:lstStyle/>
          <a:p>
            <a:r>
              <a:rPr lang="en-US" dirty="0"/>
              <a:t>How the user interface is first created</a:t>
            </a:r>
          </a:p>
        </p:txBody>
      </p:sp>
      <p:sp>
        <p:nvSpPr>
          <p:cNvPr id="3" name="Content Placeholder 2">
            <a:extLst>
              <a:ext uri="{FF2B5EF4-FFF2-40B4-BE49-F238E27FC236}">
                <a16:creationId xmlns:a16="http://schemas.microsoft.com/office/drawing/2014/main" id="{B29FFBF7-622F-475A-A88E-89D76254F9BE}"/>
              </a:ext>
            </a:extLst>
          </p:cNvPr>
          <p:cNvSpPr>
            <a:spLocks noGrp="1"/>
          </p:cNvSpPr>
          <p:nvPr>
            <p:ph idx="1"/>
          </p:nvPr>
        </p:nvSpPr>
        <p:spPr/>
        <p:txBody>
          <a:bodyPr>
            <a:normAutofit fontScale="62500" lnSpcReduction="20000"/>
          </a:bodyPr>
          <a:lstStyle/>
          <a:p>
            <a:r>
              <a:rPr lang="en-US" dirty="0"/>
              <a:t>A React app will start with a fixed HTML file that looks like this:</a:t>
            </a:r>
          </a:p>
          <a:p>
            <a:pPr marL="914400" lvl="2" indent="0">
              <a:buNone/>
            </a:pPr>
            <a:r>
              <a:rPr lang="en-US" dirty="0"/>
              <a:t>&lt;div id="root"&gt;&lt;/div&gt; (this is like your entry point index.js)</a:t>
            </a:r>
          </a:p>
          <a:p>
            <a:r>
              <a:rPr lang="en-US" dirty="0"/>
              <a:t>...which is blank! So how does the UI get created?</a:t>
            </a:r>
          </a:p>
          <a:p>
            <a:r>
              <a:rPr lang="en-US" dirty="0"/>
              <a:t>Instead of defining the initial UI on the server, the UI gets defined on the browser. So the app starts with a blank container (a div in this case), and then the UI gets loaded into that container.</a:t>
            </a:r>
          </a:p>
          <a:p>
            <a:r>
              <a:rPr lang="en-US" dirty="0"/>
              <a:t>The UI is defined by a component that returns JSX. JSX looks like HTML, but is actually JavaScript - and might look like this:</a:t>
            </a:r>
          </a:p>
          <a:p>
            <a:pPr marL="914400" lvl="2" indent="0">
              <a:buNone/>
            </a:pPr>
            <a:r>
              <a:rPr lang="en-US" dirty="0"/>
              <a:t>function </a:t>
            </a:r>
            <a:r>
              <a:rPr lang="en-US" dirty="0" err="1"/>
              <a:t>GroceryList</a:t>
            </a:r>
            <a:r>
              <a:rPr lang="en-US" dirty="0"/>
              <a:t>(props) {</a:t>
            </a:r>
          </a:p>
          <a:p>
            <a:pPr marL="914400" lvl="2" indent="0">
              <a:buNone/>
            </a:pPr>
            <a:r>
              <a:rPr lang="en-US" dirty="0"/>
              <a:t>    return (</a:t>
            </a:r>
          </a:p>
          <a:p>
            <a:pPr marL="914400" lvl="2" indent="0">
              <a:buNone/>
            </a:pPr>
            <a:r>
              <a:rPr lang="en-US" dirty="0"/>
              <a:t>        &lt;div&gt;</a:t>
            </a:r>
          </a:p>
          <a:p>
            <a:pPr marL="914400" lvl="2" indent="0">
              <a:buNone/>
            </a:pPr>
            <a:r>
              <a:rPr lang="en-US" dirty="0"/>
              <a:t>            &lt;h1&gt;Grocery List&lt;/h1&gt;</a:t>
            </a:r>
          </a:p>
          <a:p>
            <a:pPr marL="914400" lvl="2" indent="0">
              <a:buNone/>
            </a:pPr>
            <a:r>
              <a:rPr lang="en-US" dirty="0"/>
              <a:t>            &lt;ul&gt;</a:t>
            </a:r>
          </a:p>
          <a:p>
            <a:pPr marL="914400" lvl="2" indent="0">
              <a:buNone/>
            </a:pPr>
            <a:r>
              <a:rPr lang="en-US" dirty="0"/>
              <a:t>                &lt;li&gt;Milk&lt;/li&gt;</a:t>
            </a:r>
          </a:p>
          <a:p>
            <a:pPr marL="914400" lvl="2" indent="0">
              <a:buNone/>
            </a:pPr>
            <a:r>
              <a:rPr lang="en-US" dirty="0"/>
              <a:t>                &lt;li&gt;Bread&lt;/li&gt;</a:t>
            </a:r>
          </a:p>
          <a:p>
            <a:pPr marL="914400" lvl="2" indent="0">
              <a:buNone/>
            </a:pPr>
            <a:r>
              <a:rPr lang="en-US" dirty="0"/>
              <a:t>                &lt;li&gt;Eggs&lt;/li&gt;</a:t>
            </a:r>
          </a:p>
          <a:p>
            <a:pPr marL="914400" lvl="2" indent="0">
              <a:buNone/>
            </a:pPr>
            <a:r>
              <a:rPr lang="en-US" dirty="0"/>
              <a:t>            &lt;/ul&gt;</a:t>
            </a:r>
          </a:p>
          <a:p>
            <a:pPr marL="914400" lvl="2" indent="0">
              <a:buNone/>
            </a:pPr>
            <a:r>
              <a:rPr lang="en-US" dirty="0"/>
              <a:t>        &lt;/div&gt;</a:t>
            </a:r>
          </a:p>
          <a:p>
            <a:pPr marL="914400" lvl="2" indent="0">
              <a:buNone/>
            </a:pPr>
            <a:r>
              <a:rPr lang="en-US" dirty="0"/>
              <a:t>    )</a:t>
            </a:r>
          </a:p>
          <a:p>
            <a:pPr marL="914400" lvl="2" indent="0">
              <a:buNone/>
            </a:pPr>
            <a:r>
              <a:rPr lang="en-US" dirty="0"/>
              <a:t>};</a:t>
            </a:r>
          </a:p>
        </p:txBody>
      </p:sp>
    </p:spTree>
    <p:extLst>
      <p:ext uri="{BB962C8B-B14F-4D97-AF65-F5344CB8AC3E}">
        <p14:creationId xmlns:p14="http://schemas.microsoft.com/office/powerpoint/2010/main" val="218884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9D2CA-CD8C-4728-ADFA-F7A1811D089B}"/>
              </a:ext>
            </a:extLst>
          </p:cNvPr>
          <p:cNvSpPr>
            <a:spLocks noGrp="1"/>
          </p:cNvSpPr>
          <p:nvPr>
            <p:ph type="title"/>
          </p:nvPr>
        </p:nvSpPr>
        <p:spPr/>
        <p:txBody>
          <a:bodyPr/>
          <a:lstStyle/>
          <a:p>
            <a:r>
              <a:rPr lang="en-US" dirty="0"/>
              <a:t>How the user interface is first created</a:t>
            </a:r>
          </a:p>
        </p:txBody>
      </p:sp>
      <p:sp>
        <p:nvSpPr>
          <p:cNvPr id="3" name="Content Placeholder 2">
            <a:extLst>
              <a:ext uri="{FF2B5EF4-FFF2-40B4-BE49-F238E27FC236}">
                <a16:creationId xmlns:a16="http://schemas.microsoft.com/office/drawing/2014/main" id="{B8C5DAF5-2693-4538-A1E6-887A10FF61DD}"/>
              </a:ext>
            </a:extLst>
          </p:cNvPr>
          <p:cNvSpPr>
            <a:spLocks noGrp="1"/>
          </p:cNvSpPr>
          <p:nvPr>
            <p:ph idx="1"/>
          </p:nvPr>
        </p:nvSpPr>
        <p:spPr/>
        <p:txBody>
          <a:bodyPr/>
          <a:lstStyle/>
          <a:p>
            <a:r>
              <a:rPr lang="en-US" dirty="0"/>
              <a:t>And that new </a:t>
            </a:r>
            <a:r>
              <a:rPr lang="en-US" dirty="0" err="1"/>
              <a:t>GroceryList</a:t>
            </a:r>
            <a:r>
              <a:rPr lang="en-US" dirty="0"/>
              <a:t> component gets mounted (or "rendered") into the div container using a library called </a:t>
            </a:r>
            <a:r>
              <a:rPr lang="en-US" dirty="0" err="1"/>
              <a:t>ReactDOM</a:t>
            </a:r>
            <a:r>
              <a:rPr lang="en-US" dirty="0"/>
              <a:t>:</a:t>
            </a:r>
          </a:p>
          <a:p>
            <a:pPr marL="914400" lvl="2" indent="0">
              <a:buNone/>
            </a:pPr>
            <a:r>
              <a:rPr lang="en-US" dirty="0"/>
              <a:t>&lt;</a:t>
            </a:r>
            <a:r>
              <a:rPr lang="en-US" dirty="0" err="1"/>
              <a:t>GroceryList</a:t>
            </a:r>
            <a:r>
              <a:rPr lang="en-US" dirty="0"/>
              <a:t> /&gt;, &lt;</a:t>
            </a:r>
            <a:r>
              <a:rPr lang="en-US" dirty="0" err="1"/>
              <a:t>GroceryList</a:t>
            </a:r>
            <a:r>
              <a:rPr lang="en-US" dirty="0"/>
              <a:t> /&gt;, &lt;</a:t>
            </a:r>
            <a:r>
              <a:rPr lang="en-US" dirty="0" err="1"/>
              <a:t>GroceryList</a:t>
            </a:r>
            <a:r>
              <a:rPr lang="en-US" dirty="0"/>
              <a:t> /&gt;, </a:t>
            </a:r>
            <a:r>
              <a:rPr lang="en-US" dirty="0" err="1"/>
              <a:t>document.getElementById</a:t>
            </a:r>
            <a:r>
              <a:rPr lang="en-US" dirty="0"/>
              <a:t>("root") )</a:t>
            </a:r>
          </a:p>
          <a:p>
            <a:r>
              <a:rPr lang="en-US" dirty="0"/>
              <a:t>This results in the same initial UI as the plain JS example above except that happens on the browser, instead of beforehand on the server.</a:t>
            </a:r>
          </a:p>
        </p:txBody>
      </p:sp>
    </p:spTree>
    <p:extLst>
      <p:ext uri="{BB962C8B-B14F-4D97-AF65-F5344CB8AC3E}">
        <p14:creationId xmlns:p14="http://schemas.microsoft.com/office/powerpoint/2010/main" val="2418801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5D4E5-7B2D-4087-A1C5-9B4A9E0C2412}"/>
              </a:ext>
            </a:extLst>
          </p:cNvPr>
          <p:cNvSpPr>
            <a:spLocks noGrp="1"/>
          </p:cNvSpPr>
          <p:nvPr>
            <p:ph type="title"/>
          </p:nvPr>
        </p:nvSpPr>
        <p:spPr/>
        <p:txBody>
          <a:bodyPr/>
          <a:lstStyle/>
          <a:p>
            <a:r>
              <a:rPr lang="en-US" dirty="0"/>
              <a:t>How functionality is split up across the app</a:t>
            </a:r>
          </a:p>
        </p:txBody>
      </p:sp>
      <p:sp>
        <p:nvSpPr>
          <p:cNvPr id="3" name="Content Placeholder 2">
            <a:extLst>
              <a:ext uri="{FF2B5EF4-FFF2-40B4-BE49-F238E27FC236}">
                <a16:creationId xmlns:a16="http://schemas.microsoft.com/office/drawing/2014/main" id="{62E31F1F-CABE-43E3-8952-5A357B0B6C68}"/>
              </a:ext>
            </a:extLst>
          </p:cNvPr>
          <p:cNvSpPr>
            <a:spLocks noGrp="1"/>
          </p:cNvSpPr>
          <p:nvPr>
            <p:ph idx="1"/>
          </p:nvPr>
        </p:nvSpPr>
        <p:spPr/>
        <p:txBody>
          <a:bodyPr>
            <a:normAutofit fontScale="77500" lnSpcReduction="20000"/>
          </a:bodyPr>
          <a:lstStyle/>
          <a:p>
            <a:r>
              <a:rPr lang="en-US" dirty="0"/>
              <a:t>With a plain JS app, there are no requirements about how you split up functionality or UI components in an application.</a:t>
            </a:r>
          </a:p>
          <a:p>
            <a:r>
              <a:rPr lang="en-US" dirty="0"/>
              <a:t>For example, our initial grocery list can just be defined in a main index.html file:</a:t>
            </a:r>
          </a:p>
          <a:p>
            <a:pPr marL="914400" lvl="2" indent="0">
              <a:buNone/>
            </a:pPr>
            <a:r>
              <a:rPr lang="it-IT" dirty="0"/>
              <a:t>&lt;div&gt;</a:t>
            </a:r>
          </a:p>
          <a:p>
            <a:pPr marL="914400" lvl="2" indent="0">
              <a:buNone/>
            </a:pPr>
            <a:r>
              <a:rPr lang="it-IT" dirty="0"/>
              <a:t>    &lt;h1&gt;Grocery List&lt;/h1&gt;</a:t>
            </a:r>
          </a:p>
          <a:p>
            <a:pPr marL="914400" lvl="2" indent="0">
              <a:buNone/>
            </a:pPr>
            <a:r>
              <a:rPr lang="it-IT" dirty="0"/>
              <a:t>    &lt;ul id="grocery-list"&gt;</a:t>
            </a:r>
          </a:p>
          <a:p>
            <a:pPr marL="914400" lvl="2" indent="0">
              <a:buNone/>
            </a:pPr>
            <a:r>
              <a:rPr lang="it-IT" dirty="0"/>
              <a:t>        &lt;li&gt;Milk&lt;/li&gt;</a:t>
            </a:r>
          </a:p>
          <a:p>
            <a:pPr marL="914400" lvl="2" indent="0">
              <a:buNone/>
            </a:pPr>
            <a:r>
              <a:rPr lang="it-IT" dirty="0"/>
              <a:t>        &lt;li&gt;Bread&lt;/li&gt;</a:t>
            </a:r>
          </a:p>
          <a:p>
            <a:pPr marL="914400" lvl="2" indent="0">
              <a:buNone/>
            </a:pPr>
            <a:r>
              <a:rPr lang="it-IT" dirty="0"/>
              <a:t>        &lt;li&gt;Eggs&lt;/li&gt;</a:t>
            </a:r>
          </a:p>
          <a:p>
            <a:pPr marL="914400" lvl="2" indent="0">
              <a:buNone/>
            </a:pPr>
            <a:r>
              <a:rPr lang="it-IT" dirty="0"/>
              <a:t>    &lt;/ul&gt;</a:t>
            </a:r>
          </a:p>
          <a:p>
            <a:pPr marL="914400" lvl="2" indent="0">
              <a:buNone/>
            </a:pPr>
            <a:r>
              <a:rPr lang="it-IT" dirty="0"/>
              <a:t>&lt;/div&gt;</a:t>
            </a:r>
          </a:p>
          <a:p>
            <a:r>
              <a:rPr lang="en-US" dirty="0"/>
              <a:t>And the code that updates the list might be buried deep in a separate </a:t>
            </a:r>
            <a:r>
              <a:rPr lang="en-US" dirty="0" err="1"/>
              <a:t>javascript</a:t>
            </a:r>
            <a:r>
              <a:rPr lang="en-US" dirty="0"/>
              <a:t> file:</a:t>
            </a:r>
          </a:p>
          <a:p>
            <a:pPr marL="914400" lvl="2" indent="0">
              <a:buNone/>
            </a:pPr>
            <a:r>
              <a:rPr lang="en-US" dirty="0"/>
              <a:t>function </a:t>
            </a:r>
            <a:r>
              <a:rPr lang="en-US" dirty="0" err="1"/>
              <a:t>addItemToList</a:t>
            </a:r>
            <a:r>
              <a:rPr lang="en-US" dirty="0"/>
              <a:t>() {</a:t>
            </a:r>
          </a:p>
          <a:p>
            <a:pPr marL="914400" lvl="2" indent="0">
              <a:buNone/>
            </a:pPr>
            <a:r>
              <a:rPr lang="en-US" dirty="0"/>
              <a:t> </a:t>
            </a:r>
          </a:p>
          <a:p>
            <a:pPr marL="914400" lvl="2" indent="0">
              <a:buNone/>
            </a:pPr>
            <a:r>
              <a:rPr lang="en-US" dirty="0"/>
              <a:t>  // Add item</a:t>
            </a:r>
          </a:p>
          <a:p>
            <a:pPr marL="914400" lvl="2" indent="0">
              <a:buNone/>
            </a:pPr>
            <a:r>
              <a:rPr lang="en-US" dirty="0"/>
              <a:t> </a:t>
            </a:r>
          </a:p>
          <a:p>
            <a:pPr marL="914400" lvl="2" indent="0">
              <a:buNone/>
            </a:pPr>
            <a:r>
              <a:rPr lang="en-US" dirty="0"/>
              <a:t>}</a:t>
            </a:r>
          </a:p>
        </p:txBody>
      </p:sp>
    </p:spTree>
    <p:extLst>
      <p:ext uri="{BB962C8B-B14F-4D97-AF65-F5344CB8AC3E}">
        <p14:creationId xmlns:p14="http://schemas.microsoft.com/office/powerpoint/2010/main" val="886363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0A0D3-A7BF-411D-9F44-6D0221B40620}"/>
              </a:ext>
            </a:extLst>
          </p:cNvPr>
          <p:cNvSpPr>
            <a:spLocks noGrp="1"/>
          </p:cNvSpPr>
          <p:nvPr>
            <p:ph type="title"/>
          </p:nvPr>
        </p:nvSpPr>
        <p:spPr/>
        <p:txBody>
          <a:bodyPr/>
          <a:lstStyle/>
          <a:p>
            <a:r>
              <a:rPr lang="en-US" dirty="0"/>
              <a:t>How functionality is split up across the app</a:t>
            </a:r>
          </a:p>
        </p:txBody>
      </p:sp>
      <p:sp>
        <p:nvSpPr>
          <p:cNvPr id="3" name="Content Placeholder 2">
            <a:extLst>
              <a:ext uri="{FF2B5EF4-FFF2-40B4-BE49-F238E27FC236}">
                <a16:creationId xmlns:a16="http://schemas.microsoft.com/office/drawing/2014/main" id="{F255428E-5EC1-446D-9D4E-0BA6746CB06E}"/>
              </a:ext>
            </a:extLst>
          </p:cNvPr>
          <p:cNvSpPr>
            <a:spLocks noGrp="1"/>
          </p:cNvSpPr>
          <p:nvPr>
            <p:ph idx="1"/>
          </p:nvPr>
        </p:nvSpPr>
        <p:spPr/>
        <p:txBody>
          <a:bodyPr/>
          <a:lstStyle/>
          <a:p>
            <a:r>
              <a:rPr lang="en-US" dirty="0"/>
              <a:t>This has traditionally been done because splitting the HTML (markup) and JavaScript (functionality) was seen as a "separation of concerns".</a:t>
            </a:r>
          </a:p>
          <a:p>
            <a:r>
              <a:rPr lang="en-US" dirty="0"/>
              <a:t>However, as the complexity of JavaScript apps has grown, this has caused huge headaches. Because the code that updates a piece of HTML might live in several different JS files across the entire application, developers have to keep all of those files open at once - and they have to "hold in their head" each of those interactions at the same time.</a:t>
            </a:r>
          </a:p>
          <a:p>
            <a:endParaRPr lang="en-US" dirty="0"/>
          </a:p>
        </p:txBody>
      </p:sp>
    </p:spTree>
    <p:extLst>
      <p:ext uri="{BB962C8B-B14F-4D97-AF65-F5344CB8AC3E}">
        <p14:creationId xmlns:p14="http://schemas.microsoft.com/office/powerpoint/2010/main" val="316295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6839</TotalTime>
  <Words>2392</Words>
  <Application>Microsoft Office PowerPoint</Application>
  <PresentationFormat>Widescreen</PresentationFormat>
  <Paragraphs>175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React versus Vanilla JS</vt:lpstr>
      <vt:lpstr>React</vt:lpstr>
      <vt:lpstr>Vanilla JS</vt:lpstr>
      <vt:lpstr>The Major Differences</vt:lpstr>
      <vt:lpstr>How the user interface is first created</vt:lpstr>
      <vt:lpstr>How the user interface is first created</vt:lpstr>
      <vt:lpstr>How the user interface is first created</vt:lpstr>
      <vt:lpstr>How functionality is split up across the app</vt:lpstr>
      <vt:lpstr>How functionality is split up across the app</vt:lpstr>
      <vt:lpstr>How functionality is split up across the app</vt:lpstr>
      <vt:lpstr>How data is stored on the browser</vt:lpstr>
      <vt:lpstr>How data is stored on the browser</vt:lpstr>
      <vt:lpstr>How the UI is updated</vt:lpstr>
      <vt:lpstr>How the UI is updated</vt:lpstr>
      <vt:lpstr>How the UI is updated</vt:lpstr>
      <vt:lpstr>How the UI is updated</vt:lpstr>
      <vt:lpstr>Conclusion</vt:lpstr>
      <vt:lpstr>Why React (and React Native)?</vt:lpstr>
      <vt:lpstr>What is the value of learning React? (source: talent.com)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 versus Vanilla JS</dc:title>
  <dc:creator>Taha Havakhor</dc:creator>
  <cp:lastModifiedBy>Taha Havakhor</cp:lastModifiedBy>
  <cp:revision>6</cp:revision>
  <dcterms:created xsi:type="dcterms:W3CDTF">2021-04-01T14:09:57Z</dcterms:created>
  <dcterms:modified xsi:type="dcterms:W3CDTF">2021-04-06T18:17:28Z</dcterms:modified>
</cp:coreProperties>
</file>