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440" r:id="rId3"/>
    <p:sldId id="282" r:id="rId4"/>
    <p:sldId id="432" r:id="rId5"/>
    <p:sldId id="284" r:id="rId6"/>
    <p:sldId id="272" r:id="rId7"/>
    <p:sldId id="273" r:id="rId8"/>
    <p:sldId id="274" r:id="rId9"/>
    <p:sldId id="283" r:id="rId10"/>
    <p:sldId id="275" r:id="rId11"/>
    <p:sldId id="281" r:id="rId12"/>
    <p:sldId id="269" r:id="rId13"/>
    <p:sldId id="270" r:id="rId14"/>
    <p:sldId id="277" r:id="rId15"/>
    <p:sldId id="430" r:id="rId16"/>
    <p:sldId id="439" r:id="rId17"/>
    <p:sldId id="441" r:id="rId18"/>
    <p:sldId id="438" r:id="rId19"/>
    <p:sldId id="431" r:id="rId20"/>
    <p:sldId id="278" r:id="rId21"/>
    <p:sldId id="428" r:id="rId22"/>
    <p:sldId id="292" r:id="rId23"/>
    <p:sldId id="279" r:id="rId24"/>
    <p:sldId id="267" r:id="rId25"/>
    <p:sldId id="429" r:id="rId26"/>
    <p:sldId id="259" r:id="rId27"/>
    <p:sldId id="434" r:id="rId28"/>
    <p:sldId id="436" r:id="rId29"/>
    <p:sldId id="435" r:id="rId30"/>
    <p:sldId id="442" r:id="rId31"/>
    <p:sldId id="443" r:id="rId32"/>
    <p:sldId id="444" r:id="rId33"/>
    <p:sldId id="42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B2448A-6530-4468-9C5A-72404EC3EC4B}" v="5" dt="2024-10-10T17:42:44.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41" autoAdjust="0"/>
    <p:restoredTop sz="94660"/>
  </p:normalViewPr>
  <p:slideViewPr>
    <p:cSldViewPr snapToGrid="0">
      <p:cViewPr varScale="1">
        <p:scale>
          <a:sx n="79" d="100"/>
          <a:sy n="79" d="100"/>
        </p:scale>
        <p:origin x="81" y="5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in Bartholomew" userId="4311a273c03b4836" providerId="LiveId" clId="{B72ED123-5478-4F46-9D13-BCC2136108ED}"/>
    <pc:docChg chg="modSld">
      <pc:chgData name="Darin Bartholomew" userId="4311a273c03b4836" providerId="LiveId" clId="{B72ED123-5478-4F46-9D13-BCC2136108ED}" dt="2024-10-09T17:46:04.408" v="3" actId="20577"/>
      <pc:docMkLst>
        <pc:docMk/>
      </pc:docMkLst>
      <pc:sldChg chg="modSp mod">
        <pc:chgData name="Darin Bartholomew" userId="4311a273c03b4836" providerId="LiveId" clId="{B72ED123-5478-4F46-9D13-BCC2136108ED}" dt="2024-10-09T17:46:04.408" v="3" actId="20577"/>
        <pc:sldMkLst>
          <pc:docMk/>
          <pc:sldMk cId="2628386455" sldId="279"/>
        </pc:sldMkLst>
        <pc:spChg chg="mod">
          <ac:chgData name="Darin Bartholomew" userId="4311a273c03b4836" providerId="LiveId" clId="{B72ED123-5478-4F46-9D13-BCC2136108ED}" dt="2024-10-09T17:46:04.408" v="3" actId="20577"/>
          <ac:spMkLst>
            <pc:docMk/>
            <pc:sldMk cId="2628386455" sldId="279"/>
            <ac:spMk id="3" creationId="{4D518E95-EEFB-4B6B-AFB8-C7C060584F09}"/>
          </ac:spMkLst>
        </pc:spChg>
      </pc:sldChg>
    </pc:docChg>
  </pc:docChgLst>
  <pc:docChgLst>
    <pc:chgData name="David Lanter" userId="ffe310d6-75e8-40c5-b92a-0b49b26d9e52" providerId="ADAL" clId="{81614F73-2CA7-4C2E-B10E-461BD918C521}"/>
    <pc:docChg chg="custSel modSld">
      <pc:chgData name="David Lanter" userId="ffe310d6-75e8-40c5-b92a-0b49b26d9e52" providerId="ADAL" clId="{81614F73-2CA7-4C2E-B10E-461BD918C521}" dt="2024-02-29T14:22:51.989" v="3" actId="27636"/>
      <pc:docMkLst>
        <pc:docMk/>
      </pc:docMkLst>
      <pc:sldChg chg="modSp mod">
        <pc:chgData name="David Lanter" userId="ffe310d6-75e8-40c5-b92a-0b49b26d9e52" providerId="ADAL" clId="{81614F73-2CA7-4C2E-B10E-461BD918C521}" dt="2024-02-28T21:27:39.805" v="1" actId="20577"/>
        <pc:sldMkLst>
          <pc:docMk/>
          <pc:sldMk cId="8635155" sldId="267"/>
        </pc:sldMkLst>
        <pc:spChg chg="mod">
          <ac:chgData name="David Lanter" userId="ffe310d6-75e8-40c5-b92a-0b49b26d9e52" providerId="ADAL" clId="{81614F73-2CA7-4C2E-B10E-461BD918C521}" dt="2024-02-28T21:27:39.805" v="1" actId="20577"/>
          <ac:spMkLst>
            <pc:docMk/>
            <pc:sldMk cId="8635155" sldId="267"/>
            <ac:spMk id="2" creationId="{87E150E6-4E76-4935-944C-E30771F69678}"/>
          </ac:spMkLst>
        </pc:spChg>
      </pc:sldChg>
      <pc:sldChg chg="modSp mod">
        <pc:chgData name="David Lanter" userId="ffe310d6-75e8-40c5-b92a-0b49b26d9e52" providerId="ADAL" clId="{81614F73-2CA7-4C2E-B10E-461BD918C521}" dt="2024-02-29T14:22:51.989" v="3" actId="27636"/>
        <pc:sldMkLst>
          <pc:docMk/>
          <pc:sldMk cId="1508717397" sldId="282"/>
        </pc:sldMkLst>
        <pc:spChg chg="mod">
          <ac:chgData name="David Lanter" userId="ffe310d6-75e8-40c5-b92a-0b49b26d9e52" providerId="ADAL" clId="{81614F73-2CA7-4C2E-B10E-461BD918C521}" dt="2024-02-29T14:22:51.989" v="3" actId="27636"/>
          <ac:spMkLst>
            <pc:docMk/>
            <pc:sldMk cId="1508717397" sldId="282"/>
            <ac:spMk id="3" creationId="{5657CDD7-50E8-4AF5-85B8-DFE672EABF23}"/>
          </ac:spMkLst>
        </pc:spChg>
      </pc:sldChg>
    </pc:docChg>
  </pc:docChgLst>
  <pc:docChgLst>
    <pc:chgData name="Darin Bartholomew" userId="4311a273c03b4836" providerId="LiveId" clId="{7FB2448A-6530-4468-9C5A-72404EC3EC4B}"/>
    <pc:docChg chg="custSel addSld modSld">
      <pc:chgData name="Darin Bartholomew" userId="4311a273c03b4836" providerId="LiveId" clId="{7FB2448A-6530-4468-9C5A-72404EC3EC4B}" dt="2024-10-10T17:42:50.569" v="288" actId="26606"/>
      <pc:docMkLst>
        <pc:docMk/>
      </pc:docMkLst>
      <pc:sldChg chg="addSp modSp mod">
        <pc:chgData name="Darin Bartholomew" userId="4311a273c03b4836" providerId="LiveId" clId="{7FB2448A-6530-4468-9C5A-72404EC3EC4B}" dt="2024-10-10T17:29:54.916" v="222" actId="1076"/>
        <pc:sldMkLst>
          <pc:docMk/>
          <pc:sldMk cId="8635155" sldId="267"/>
        </pc:sldMkLst>
        <pc:spChg chg="add mod">
          <ac:chgData name="Darin Bartholomew" userId="4311a273c03b4836" providerId="LiveId" clId="{7FB2448A-6530-4468-9C5A-72404EC3EC4B}" dt="2024-10-10T17:29:54.916" v="222" actId="1076"/>
          <ac:spMkLst>
            <pc:docMk/>
            <pc:sldMk cId="8635155" sldId="267"/>
            <ac:spMk id="3" creationId="{B887A4C4-C515-7230-B62D-8F2ACE2493DC}"/>
          </ac:spMkLst>
        </pc:spChg>
      </pc:sldChg>
      <pc:sldChg chg="modSp mod">
        <pc:chgData name="Darin Bartholomew" userId="4311a273c03b4836" providerId="LiveId" clId="{7FB2448A-6530-4468-9C5A-72404EC3EC4B}" dt="2024-10-10T17:37:26.871" v="238" actId="20577"/>
        <pc:sldMkLst>
          <pc:docMk/>
          <pc:sldMk cId="2284379872" sldId="434"/>
        </pc:sldMkLst>
        <pc:spChg chg="mod">
          <ac:chgData name="Darin Bartholomew" userId="4311a273c03b4836" providerId="LiveId" clId="{7FB2448A-6530-4468-9C5A-72404EC3EC4B}" dt="2024-10-10T17:37:26.871" v="238" actId="20577"/>
          <ac:spMkLst>
            <pc:docMk/>
            <pc:sldMk cId="2284379872" sldId="434"/>
            <ac:spMk id="2" creationId="{8B6A2C55-868A-4B9C-B4C5-C20D80DC3B4B}"/>
          </ac:spMkLst>
        </pc:spChg>
      </pc:sldChg>
      <pc:sldChg chg="addSp modSp new mod setBg">
        <pc:chgData name="Darin Bartholomew" userId="4311a273c03b4836" providerId="LiveId" clId="{7FB2448A-6530-4468-9C5A-72404EC3EC4B}" dt="2024-10-10T16:55:08.867" v="70" actId="26606"/>
        <pc:sldMkLst>
          <pc:docMk/>
          <pc:sldMk cId="4267030183" sldId="440"/>
        </pc:sldMkLst>
        <pc:spChg chg="mod">
          <ac:chgData name="Darin Bartholomew" userId="4311a273c03b4836" providerId="LiveId" clId="{7FB2448A-6530-4468-9C5A-72404EC3EC4B}" dt="2024-10-10T16:55:08.867" v="70" actId="26606"/>
          <ac:spMkLst>
            <pc:docMk/>
            <pc:sldMk cId="4267030183" sldId="440"/>
            <ac:spMk id="2" creationId="{CB43E659-D8E4-D9C8-4FAF-C0A966B7F8C0}"/>
          </ac:spMkLst>
        </pc:spChg>
        <pc:spChg chg="mod">
          <ac:chgData name="Darin Bartholomew" userId="4311a273c03b4836" providerId="LiveId" clId="{7FB2448A-6530-4468-9C5A-72404EC3EC4B}" dt="2024-10-10T16:55:08.867" v="70" actId="26606"/>
          <ac:spMkLst>
            <pc:docMk/>
            <pc:sldMk cId="4267030183" sldId="440"/>
            <ac:spMk id="3" creationId="{BC568F48-B487-05BC-45F6-EFB9C4969605}"/>
          </ac:spMkLst>
        </pc:spChg>
        <pc:spChg chg="add">
          <ac:chgData name="Darin Bartholomew" userId="4311a273c03b4836" providerId="LiveId" clId="{7FB2448A-6530-4468-9C5A-72404EC3EC4B}" dt="2024-10-10T16:55:08.867" v="70" actId="26606"/>
          <ac:spMkLst>
            <pc:docMk/>
            <pc:sldMk cId="4267030183" sldId="440"/>
            <ac:spMk id="1031" creationId="{04812C46-200A-4DEB-A05E-3ED6C68C2387}"/>
          </ac:spMkLst>
        </pc:spChg>
        <pc:spChg chg="add">
          <ac:chgData name="Darin Bartholomew" userId="4311a273c03b4836" providerId="LiveId" clId="{7FB2448A-6530-4468-9C5A-72404EC3EC4B}" dt="2024-10-10T16:55:08.867" v="70" actId="26606"/>
          <ac:spMkLst>
            <pc:docMk/>
            <pc:sldMk cId="4267030183" sldId="440"/>
            <ac:spMk id="1033" creationId="{D1EA859B-E555-4109-94F3-6700E046E008}"/>
          </ac:spMkLst>
        </pc:spChg>
        <pc:picChg chg="add mod ord">
          <ac:chgData name="Darin Bartholomew" userId="4311a273c03b4836" providerId="LiveId" clId="{7FB2448A-6530-4468-9C5A-72404EC3EC4B}" dt="2024-10-10T16:55:08.867" v="70" actId="26606"/>
          <ac:picMkLst>
            <pc:docMk/>
            <pc:sldMk cId="4267030183" sldId="440"/>
            <ac:picMk id="1026" creationId="{64C9C65D-12B8-5761-9225-7DD7DC075E89}"/>
          </ac:picMkLst>
        </pc:picChg>
      </pc:sldChg>
      <pc:sldChg chg="addSp delSp modSp new mod setBg">
        <pc:chgData name="Darin Bartholomew" userId="4311a273c03b4836" providerId="LiveId" clId="{7FB2448A-6530-4468-9C5A-72404EC3EC4B}" dt="2024-10-10T17:07:58.167" v="73" actId="26606"/>
        <pc:sldMkLst>
          <pc:docMk/>
          <pc:sldMk cId="11341807" sldId="441"/>
        </pc:sldMkLst>
        <pc:spChg chg="del">
          <ac:chgData name="Darin Bartholomew" userId="4311a273c03b4836" providerId="LiveId" clId="{7FB2448A-6530-4468-9C5A-72404EC3EC4B}" dt="2024-10-10T17:07:58.167" v="73" actId="26606"/>
          <ac:spMkLst>
            <pc:docMk/>
            <pc:sldMk cId="11341807" sldId="441"/>
            <ac:spMk id="2" creationId="{B4CB8008-792B-C3E7-E7F7-D1E85FA1A302}"/>
          </ac:spMkLst>
        </pc:spChg>
        <pc:spChg chg="del">
          <ac:chgData name="Darin Bartholomew" userId="4311a273c03b4836" providerId="LiveId" clId="{7FB2448A-6530-4468-9C5A-72404EC3EC4B}" dt="2024-10-10T17:07:58.167" v="73" actId="26606"/>
          <ac:spMkLst>
            <pc:docMk/>
            <pc:sldMk cId="11341807" sldId="441"/>
            <ac:spMk id="3" creationId="{5A8C77E0-CAAE-BED9-68CB-988C88403B27}"/>
          </ac:spMkLst>
        </pc:spChg>
        <pc:spChg chg="add">
          <ac:chgData name="Darin Bartholomew" userId="4311a273c03b4836" providerId="LiveId" clId="{7FB2448A-6530-4468-9C5A-72404EC3EC4B}" dt="2024-10-10T17:07:58.167" v="73" actId="26606"/>
          <ac:spMkLst>
            <pc:docMk/>
            <pc:sldMk cId="11341807" sldId="441"/>
            <ac:spMk id="2055" creationId="{F3060C83-F051-4F0E-ABAD-AA0DFC48B218}"/>
          </ac:spMkLst>
        </pc:spChg>
        <pc:spChg chg="add">
          <ac:chgData name="Darin Bartholomew" userId="4311a273c03b4836" providerId="LiveId" clId="{7FB2448A-6530-4468-9C5A-72404EC3EC4B}" dt="2024-10-10T17:07:58.167" v="73" actId="26606"/>
          <ac:spMkLst>
            <pc:docMk/>
            <pc:sldMk cId="11341807" sldId="441"/>
            <ac:spMk id="2057" creationId="{83C98ABE-055B-441F-B07E-44F97F083C39}"/>
          </ac:spMkLst>
        </pc:spChg>
        <pc:spChg chg="add">
          <ac:chgData name="Darin Bartholomew" userId="4311a273c03b4836" providerId="LiveId" clId="{7FB2448A-6530-4468-9C5A-72404EC3EC4B}" dt="2024-10-10T17:07:58.167" v="73" actId="26606"/>
          <ac:spMkLst>
            <pc:docMk/>
            <pc:sldMk cId="11341807" sldId="441"/>
            <ac:spMk id="2059" creationId="{29FDB030-9B49-4CED-8CCD-4D99382388AC}"/>
          </ac:spMkLst>
        </pc:spChg>
        <pc:spChg chg="add">
          <ac:chgData name="Darin Bartholomew" userId="4311a273c03b4836" providerId="LiveId" clId="{7FB2448A-6530-4468-9C5A-72404EC3EC4B}" dt="2024-10-10T17:07:58.167" v="73" actId="26606"/>
          <ac:spMkLst>
            <pc:docMk/>
            <pc:sldMk cId="11341807" sldId="441"/>
            <ac:spMk id="2061" creationId="{3783CA14-24A1-485C-8B30-D6A5D87987AD}"/>
          </ac:spMkLst>
        </pc:spChg>
        <pc:spChg chg="add">
          <ac:chgData name="Darin Bartholomew" userId="4311a273c03b4836" providerId="LiveId" clId="{7FB2448A-6530-4468-9C5A-72404EC3EC4B}" dt="2024-10-10T17:07:58.167" v="73" actId="26606"/>
          <ac:spMkLst>
            <pc:docMk/>
            <pc:sldMk cId="11341807" sldId="441"/>
            <ac:spMk id="2063" creationId="{9A97C86A-04D6-40F7-AE84-31AB43E6A846}"/>
          </ac:spMkLst>
        </pc:spChg>
        <pc:spChg chg="add">
          <ac:chgData name="Darin Bartholomew" userId="4311a273c03b4836" providerId="LiveId" clId="{7FB2448A-6530-4468-9C5A-72404EC3EC4B}" dt="2024-10-10T17:07:58.167" v="73" actId="26606"/>
          <ac:spMkLst>
            <pc:docMk/>
            <pc:sldMk cId="11341807" sldId="441"/>
            <ac:spMk id="2065" creationId="{FF9F2414-84E8-453E-B1F3-389FDE8192D9}"/>
          </ac:spMkLst>
        </pc:spChg>
        <pc:spChg chg="add">
          <ac:chgData name="Darin Bartholomew" userId="4311a273c03b4836" providerId="LiveId" clId="{7FB2448A-6530-4468-9C5A-72404EC3EC4B}" dt="2024-10-10T17:07:58.167" v="73" actId="26606"/>
          <ac:spMkLst>
            <pc:docMk/>
            <pc:sldMk cId="11341807" sldId="441"/>
            <ac:spMk id="2067" creationId="{3ECA69A1-7536-43AC-85EF-C7106179F5ED}"/>
          </ac:spMkLst>
        </pc:spChg>
        <pc:picChg chg="add mod">
          <ac:chgData name="Darin Bartholomew" userId="4311a273c03b4836" providerId="LiveId" clId="{7FB2448A-6530-4468-9C5A-72404EC3EC4B}" dt="2024-10-10T17:07:58.167" v="73" actId="26606"/>
          <ac:picMkLst>
            <pc:docMk/>
            <pc:sldMk cId="11341807" sldId="441"/>
            <ac:picMk id="2050" creationId="{AB48A13F-5652-6283-0523-6AE082B5F83B}"/>
          </ac:picMkLst>
        </pc:picChg>
      </pc:sldChg>
      <pc:sldChg chg="addSp delSp modSp add mod">
        <pc:chgData name="Darin Bartholomew" userId="4311a273c03b4836" providerId="LiveId" clId="{7FB2448A-6530-4468-9C5A-72404EC3EC4B}" dt="2024-10-10T17:40:47.491" v="258" actId="478"/>
        <pc:sldMkLst>
          <pc:docMk/>
          <pc:sldMk cId="3931854320" sldId="442"/>
        </pc:sldMkLst>
        <pc:spChg chg="mod">
          <ac:chgData name="Darin Bartholomew" userId="4311a273c03b4836" providerId="LiveId" clId="{7FB2448A-6530-4468-9C5A-72404EC3EC4B}" dt="2024-10-10T17:39:47.300" v="255" actId="20577"/>
          <ac:spMkLst>
            <pc:docMk/>
            <pc:sldMk cId="3931854320" sldId="442"/>
            <ac:spMk id="4" creationId="{A20004B2-2CE8-44B7-8D65-887AE6A6BD7A}"/>
          </ac:spMkLst>
        </pc:spChg>
        <pc:picChg chg="add del mod">
          <ac:chgData name="Darin Bartholomew" userId="4311a273c03b4836" providerId="LiveId" clId="{7FB2448A-6530-4468-9C5A-72404EC3EC4B}" dt="2024-10-10T17:40:47.491" v="258" actId="478"/>
          <ac:picMkLst>
            <pc:docMk/>
            <pc:sldMk cId="3931854320" sldId="442"/>
            <ac:picMk id="5" creationId="{EDE118A5-3E95-B04C-A128-6135FF93C3E8}"/>
          </ac:picMkLst>
        </pc:picChg>
      </pc:sldChg>
      <pc:sldChg chg="addSp delSp modSp new mod setBg">
        <pc:chgData name="Darin Bartholomew" userId="4311a273c03b4836" providerId="LiveId" clId="{7FB2448A-6530-4468-9C5A-72404EC3EC4B}" dt="2024-10-10T17:40:55.064" v="261" actId="26606"/>
        <pc:sldMkLst>
          <pc:docMk/>
          <pc:sldMk cId="3828965289" sldId="443"/>
        </pc:sldMkLst>
        <pc:spChg chg="del">
          <ac:chgData name="Darin Bartholomew" userId="4311a273c03b4836" providerId="LiveId" clId="{7FB2448A-6530-4468-9C5A-72404EC3EC4B}" dt="2024-10-10T17:40:55.064" v="261" actId="26606"/>
          <ac:spMkLst>
            <pc:docMk/>
            <pc:sldMk cId="3828965289" sldId="443"/>
            <ac:spMk id="2" creationId="{1B78E50C-1FFB-D976-A2F6-0F2DC055759F}"/>
          </ac:spMkLst>
        </pc:spChg>
        <pc:spChg chg="del">
          <ac:chgData name="Darin Bartholomew" userId="4311a273c03b4836" providerId="LiveId" clId="{7FB2448A-6530-4468-9C5A-72404EC3EC4B}" dt="2024-10-10T17:40:55.064" v="261" actId="26606"/>
          <ac:spMkLst>
            <pc:docMk/>
            <pc:sldMk cId="3828965289" sldId="443"/>
            <ac:spMk id="3" creationId="{94701423-0D61-2703-09D0-359AA0665F2C}"/>
          </ac:spMkLst>
        </pc:spChg>
        <pc:picChg chg="add mod">
          <ac:chgData name="Darin Bartholomew" userId="4311a273c03b4836" providerId="LiveId" clId="{7FB2448A-6530-4468-9C5A-72404EC3EC4B}" dt="2024-10-10T17:40:55.064" v="261" actId="26606"/>
          <ac:picMkLst>
            <pc:docMk/>
            <pc:sldMk cId="3828965289" sldId="443"/>
            <ac:picMk id="5" creationId="{2E0DB0A4-D362-EF7D-C6C1-D05CF4359283}"/>
          </ac:picMkLst>
        </pc:picChg>
      </pc:sldChg>
      <pc:sldChg chg="addSp delSp modSp new mod setBg">
        <pc:chgData name="Darin Bartholomew" userId="4311a273c03b4836" providerId="LiveId" clId="{7FB2448A-6530-4468-9C5A-72404EC3EC4B}" dt="2024-10-10T17:42:50.569" v="288" actId="26606"/>
        <pc:sldMkLst>
          <pc:docMk/>
          <pc:sldMk cId="185596515" sldId="444"/>
        </pc:sldMkLst>
        <pc:spChg chg="mod">
          <ac:chgData name="Darin Bartholomew" userId="4311a273c03b4836" providerId="LiveId" clId="{7FB2448A-6530-4468-9C5A-72404EC3EC4B}" dt="2024-10-10T17:42:50.569" v="288" actId="26606"/>
          <ac:spMkLst>
            <pc:docMk/>
            <pc:sldMk cId="185596515" sldId="444"/>
            <ac:spMk id="2" creationId="{0F71F486-F1CF-6252-9A57-FB760DC3E77A}"/>
          </ac:spMkLst>
        </pc:spChg>
        <pc:spChg chg="del">
          <ac:chgData name="Darin Bartholomew" userId="4311a273c03b4836" providerId="LiveId" clId="{7FB2448A-6530-4468-9C5A-72404EC3EC4B}" dt="2024-10-10T17:42:50.569" v="288" actId="26606"/>
          <ac:spMkLst>
            <pc:docMk/>
            <pc:sldMk cId="185596515" sldId="444"/>
            <ac:spMk id="3" creationId="{51107AA4-11E3-AE49-F147-3E6DBF7B5B6D}"/>
          </ac:spMkLst>
        </pc:spChg>
        <pc:spChg chg="add">
          <ac:chgData name="Darin Bartholomew" userId="4311a273c03b4836" providerId="LiveId" clId="{7FB2448A-6530-4468-9C5A-72404EC3EC4B}" dt="2024-10-10T17:42:50.569" v="288" actId="26606"/>
          <ac:spMkLst>
            <pc:docMk/>
            <pc:sldMk cId="185596515" sldId="444"/>
            <ac:spMk id="3079" creationId="{E914257E-1E2A-4AC7-89EC-1FB65C9C0A0D}"/>
          </ac:spMkLst>
        </pc:spChg>
        <pc:spChg chg="add">
          <ac:chgData name="Darin Bartholomew" userId="4311a273c03b4836" providerId="LiveId" clId="{7FB2448A-6530-4468-9C5A-72404EC3EC4B}" dt="2024-10-10T17:42:50.569" v="288" actId="26606"/>
          <ac:spMkLst>
            <pc:docMk/>
            <pc:sldMk cId="185596515" sldId="444"/>
            <ac:spMk id="3081" creationId="{03E1C8F1-97F5-489C-8308-958F09657254}"/>
          </ac:spMkLst>
        </pc:spChg>
        <pc:spChg chg="add">
          <ac:chgData name="Darin Bartholomew" userId="4311a273c03b4836" providerId="LiveId" clId="{7FB2448A-6530-4468-9C5A-72404EC3EC4B}" dt="2024-10-10T17:42:50.569" v="288" actId="26606"/>
          <ac:spMkLst>
            <pc:docMk/>
            <pc:sldMk cId="185596515" sldId="444"/>
            <ac:spMk id="3083" creationId="{DEB62645-D4DA-4E99-8344-B1536F63D108}"/>
          </ac:spMkLst>
        </pc:spChg>
        <pc:picChg chg="add mod">
          <ac:chgData name="Darin Bartholomew" userId="4311a273c03b4836" providerId="LiveId" clId="{7FB2448A-6530-4468-9C5A-72404EC3EC4B}" dt="2024-10-10T17:42:50.569" v="288" actId="26606"/>
          <ac:picMkLst>
            <pc:docMk/>
            <pc:sldMk cId="185596515" sldId="444"/>
            <ac:picMk id="3074" creationId="{5ADBE538-8FD7-50B0-EC52-E0756EFE1CB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46F116-8D28-4333-845E-2E3C3E59315D}"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6C9B7-A800-40C3-AFE8-3CFE92FCBFD5}" type="slidenum">
              <a:rPr lang="en-US" smtClean="0"/>
              <a:t>‹#›</a:t>
            </a:fld>
            <a:endParaRPr lang="en-US"/>
          </a:p>
        </p:txBody>
      </p:sp>
    </p:spTree>
    <p:extLst>
      <p:ext uri="{BB962C8B-B14F-4D97-AF65-F5344CB8AC3E}">
        <p14:creationId xmlns:p14="http://schemas.microsoft.com/office/powerpoint/2010/main" val="1418766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4114E-E2ED-4DF1-98FC-E1E9F6C352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F3AFE0-97AC-41B0-B915-B20EEE7721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45983-DA28-4B64-9044-C9223B5CD510}"/>
              </a:ext>
            </a:extLst>
          </p:cNvPr>
          <p:cNvSpPr>
            <a:spLocks noGrp="1"/>
          </p:cNvSpPr>
          <p:nvPr>
            <p:ph type="dt" sz="half" idx="10"/>
          </p:nvPr>
        </p:nvSpPr>
        <p:spPr/>
        <p:txBody>
          <a:bodyPr/>
          <a:lstStyle/>
          <a:p>
            <a:fld id="{662953A2-7FFF-406D-B915-07F650A444A6}" type="datetimeFigureOut">
              <a:rPr lang="en-US" smtClean="0"/>
              <a:t>10/10/2024</a:t>
            </a:fld>
            <a:endParaRPr lang="en-US"/>
          </a:p>
        </p:txBody>
      </p:sp>
      <p:sp>
        <p:nvSpPr>
          <p:cNvPr id="5" name="Footer Placeholder 4">
            <a:extLst>
              <a:ext uri="{FF2B5EF4-FFF2-40B4-BE49-F238E27FC236}">
                <a16:creationId xmlns:a16="http://schemas.microsoft.com/office/drawing/2014/main" id="{58213835-C68A-4E7B-8C82-60509AB2C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3B339-B25C-46EA-BBCC-6078EE2D30D1}"/>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81268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A1236-CBB7-40B9-9907-918602C1EF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0C7D73-AE65-451F-B9DC-3157218BA0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1AEAC-0D99-4A16-BA3D-621C0EB31F1E}"/>
              </a:ext>
            </a:extLst>
          </p:cNvPr>
          <p:cNvSpPr>
            <a:spLocks noGrp="1"/>
          </p:cNvSpPr>
          <p:nvPr>
            <p:ph type="dt" sz="half" idx="10"/>
          </p:nvPr>
        </p:nvSpPr>
        <p:spPr/>
        <p:txBody>
          <a:bodyPr/>
          <a:lstStyle/>
          <a:p>
            <a:fld id="{662953A2-7FFF-406D-B915-07F650A444A6}" type="datetimeFigureOut">
              <a:rPr lang="en-US" smtClean="0"/>
              <a:t>10/10/2024</a:t>
            </a:fld>
            <a:endParaRPr lang="en-US"/>
          </a:p>
        </p:txBody>
      </p:sp>
      <p:sp>
        <p:nvSpPr>
          <p:cNvPr id="5" name="Footer Placeholder 4">
            <a:extLst>
              <a:ext uri="{FF2B5EF4-FFF2-40B4-BE49-F238E27FC236}">
                <a16:creationId xmlns:a16="http://schemas.microsoft.com/office/drawing/2014/main" id="{AD818BDE-27C7-4B22-BEE3-B7CFF9394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8AA81-9D31-4EF4-BCC0-87C07C2E5046}"/>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258939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279F8F-69AC-4F43-BEC2-E0D79E0CF1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304736-60C0-4A6A-B59C-66932410EA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5DC5-337E-4405-99B9-0C374D97E687}"/>
              </a:ext>
            </a:extLst>
          </p:cNvPr>
          <p:cNvSpPr>
            <a:spLocks noGrp="1"/>
          </p:cNvSpPr>
          <p:nvPr>
            <p:ph type="dt" sz="half" idx="10"/>
          </p:nvPr>
        </p:nvSpPr>
        <p:spPr/>
        <p:txBody>
          <a:bodyPr/>
          <a:lstStyle/>
          <a:p>
            <a:fld id="{662953A2-7FFF-406D-B915-07F650A444A6}" type="datetimeFigureOut">
              <a:rPr lang="en-US" smtClean="0"/>
              <a:t>10/10/2024</a:t>
            </a:fld>
            <a:endParaRPr lang="en-US"/>
          </a:p>
        </p:txBody>
      </p:sp>
      <p:sp>
        <p:nvSpPr>
          <p:cNvPr id="5" name="Footer Placeholder 4">
            <a:extLst>
              <a:ext uri="{FF2B5EF4-FFF2-40B4-BE49-F238E27FC236}">
                <a16:creationId xmlns:a16="http://schemas.microsoft.com/office/drawing/2014/main" id="{D7E52D0D-3AE5-460C-B70A-0A123A546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9E230-7444-4DB2-8E8B-C349E457CCAF}"/>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127513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ECB4-8014-472B-A321-AB36A9764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BAACA7-A044-4B00-98A4-0FED0E25D2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351F7-C27D-4762-81B2-9E08B4F45187}"/>
              </a:ext>
            </a:extLst>
          </p:cNvPr>
          <p:cNvSpPr>
            <a:spLocks noGrp="1"/>
          </p:cNvSpPr>
          <p:nvPr>
            <p:ph type="dt" sz="half" idx="10"/>
          </p:nvPr>
        </p:nvSpPr>
        <p:spPr/>
        <p:txBody>
          <a:bodyPr/>
          <a:lstStyle/>
          <a:p>
            <a:fld id="{662953A2-7FFF-406D-B915-07F650A444A6}" type="datetimeFigureOut">
              <a:rPr lang="en-US" smtClean="0"/>
              <a:t>10/10/2024</a:t>
            </a:fld>
            <a:endParaRPr lang="en-US"/>
          </a:p>
        </p:txBody>
      </p:sp>
      <p:sp>
        <p:nvSpPr>
          <p:cNvPr id="5" name="Footer Placeholder 4">
            <a:extLst>
              <a:ext uri="{FF2B5EF4-FFF2-40B4-BE49-F238E27FC236}">
                <a16:creationId xmlns:a16="http://schemas.microsoft.com/office/drawing/2014/main" id="{41A30043-E2A8-4C27-A4BF-ACB70C73F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D0680-3DD1-46D2-9FD8-DC4CE5F0EAAB}"/>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288677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1BD2-6074-4B53-9E1C-0C8B03EC92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07507B-7BF7-4D19-B5AD-322B939D0E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F2B7F7-EC1F-4E79-9083-30FFEF895D53}"/>
              </a:ext>
            </a:extLst>
          </p:cNvPr>
          <p:cNvSpPr>
            <a:spLocks noGrp="1"/>
          </p:cNvSpPr>
          <p:nvPr>
            <p:ph type="dt" sz="half" idx="10"/>
          </p:nvPr>
        </p:nvSpPr>
        <p:spPr/>
        <p:txBody>
          <a:bodyPr/>
          <a:lstStyle/>
          <a:p>
            <a:fld id="{662953A2-7FFF-406D-B915-07F650A444A6}" type="datetimeFigureOut">
              <a:rPr lang="en-US" smtClean="0"/>
              <a:t>10/10/2024</a:t>
            </a:fld>
            <a:endParaRPr lang="en-US"/>
          </a:p>
        </p:txBody>
      </p:sp>
      <p:sp>
        <p:nvSpPr>
          <p:cNvPr id="5" name="Footer Placeholder 4">
            <a:extLst>
              <a:ext uri="{FF2B5EF4-FFF2-40B4-BE49-F238E27FC236}">
                <a16:creationId xmlns:a16="http://schemas.microsoft.com/office/drawing/2014/main" id="{CC903925-7702-45C9-A47A-0DF847A9C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DFB14-885D-42C2-B262-4F5DC5851FD3}"/>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416547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8201-EC36-4A43-80D4-1311C21BA3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D20E0-4F54-4D99-8A5E-73917C3A71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F353EE-EF40-4494-8224-BE06651EE0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CB3C28-EEA1-4A6F-8C1D-BE7396E88E4D}"/>
              </a:ext>
            </a:extLst>
          </p:cNvPr>
          <p:cNvSpPr>
            <a:spLocks noGrp="1"/>
          </p:cNvSpPr>
          <p:nvPr>
            <p:ph type="dt" sz="half" idx="10"/>
          </p:nvPr>
        </p:nvSpPr>
        <p:spPr/>
        <p:txBody>
          <a:bodyPr/>
          <a:lstStyle/>
          <a:p>
            <a:fld id="{662953A2-7FFF-406D-B915-07F650A444A6}" type="datetimeFigureOut">
              <a:rPr lang="en-US" smtClean="0"/>
              <a:t>10/10/2024</a:t>
            </a:fld>
            <a:endParaRPr lang="en-US"/>
          </a:p>
        </p:txBody>
      </p:sp>
      <p:sp>
        <p:nvSpPr>
          <p:cNvPr id="6" name="Footer Placeholder 5">
            <a:extLst>
              <a:ext uri="{FF2B5EF4-FFF2-40B4-BE49-F238E27FC236}">
                <a16:creationId xmlns:a16="http://schemas.microsoft.com/office/drawing/2014/main" id="{3A43F971-BCF3-4451-A67D-34A9E9644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BBFA3-6E18-430E-855D-42EEE391B3FD}"/>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233946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A5457-E85E-4072-8300-44186D08D6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3FB637-B0C4-47CF-BED9-3CB5182027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2F94D7-43F2-45C9-8BAE-7510B75DF3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9BCF74-F1F2-4CAB-99F7-702C82BA2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EF7C0E-23C1-4439-9BD3-86013D27C8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97525C-EB24-4AF2-8643-AEDDACD141DD}"/>
              </a:ext>
            </a:extLst>
          </p:cNvPr>
          <p:cNvSpPr>
            <a:spLocks noGrp="1"/>
          </p:cNvSpPr>
          <p:nvPr>
            <p:ph type="dt" sz="half" idx="10"/>
          </p:nvPr>
        </p:nvSpPr>
        <p:spPr/>
        <p:txBody>
          <a:bodyPr/>
          <a:lstStyle/>
          <a:p>
            <a:fld id="{662953A2-7FFF-406D-B915-07F650A444A6}" type="datetimeFigureOut">
              <a:rPr lang="en-US" smtClean="0"/>
              <a:t>10/10/2024</a:t>
            </a:fld>
            <a:endParaRPr lang="en-US"/>
          </a:p>
        </p:txBody>
      </p:sp>
      <p:sp>
        <p:nvSpPr>
          <p:cNvPr id="8" name="Footer Placeholder 7">
            <a:extLst>
              <a:ext uri="{FF2B5EF4-FFF2-40B4-BE49-F238E27FC236}">
                <a16:creationId xmlns:a16="http://schemas.microsoft.com/office/drawing/2014/main" id="{F0CF7BAB-6847-4C6A-A9D1-14F9F682C2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D5CB18-1FCD-4462-A901-582BCB244B95}"/>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2830341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9DC38-DE94-4254-BA39-4475681F7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922B4D-D352-4637-AF5B-50A34CF9668B}"/>
              </a:ext>
            </a:extLst>
          </p:cNvPr>
          <p:cNvSpPr>
            <a:spLocks noGrp="1"/>
          </p:cNvSpPr>
          <p:nvPr>
            <p:ph type="dt" sz="half" idx="10"/>
          </p:nvPr>
        </p:nvSpPr>
        <p:spPr/>
        <p:txBody>
          <a:bodyPr/>
          <a:lstStyle/>
          <a:p>
            <a:fld id="{662953A2-7FFF-406D-B915-07F650A444A6}" type="datetimeFigureOut">
              <a:rPr lang="en-US" smtClean="0"/>
              <a:t>10/10/2024</a:t>
            </a:fld>
            <a:endParaRPr lang="en-US"/>
          </a:p>
        </p:txBody>
      </p:sp>
      <p:sp>
        <p:nvSpPr>
          <p:cNvPr id="4" name="Footer Placeholder 3">
            <a:extLst>
              <a:ext uri="{FF2B5EF4-FFF2-40B4-BE49-F238E27FC236}">
                <a16:creationId xmlns:a16="http://schemas.microsoft.com/office/drawing/2014/main" id="{ADF3DF60-ADEB-401B-BF2D-9723CC1A57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416A05-DEB6-47FD-A54B-D5A1F66BA323}"/>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1678607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794A5-CE53-4405-86BE-107F83D1318C}"/>
              </a:ext>
            </a:extLst>
          </p:cNvPr>
          <p:cNvSpPr>
            <a:spLocks noGrp="1"/>
          </p:cNvSpPr>
          <p:nvPr>
            <p:ph type="dt" sz="half" idx="10"/>
          </p:nvPr>
        </p:nvSpPr>
        <p:spPr/>
        <p:txBody>
          <a:bodyPr/>
          <a:lstStyle/>
          <a:p>
            <a:fld id="{662953A2-7FFF-406D-B915-07F650A444A6}" type="datetimeFigureOut">
              <a:rPr lang="en-US" smtClean="0"/>
              <a:t>10/10/2024</a:t>
            </a:fld>
            <a:endParaRPr lang="en-US"/>
          </a:p>
        </p:txBody>
      </p:sp>
      <p:sp>
        <p:nvSpPr>
          <p:cNvPr id="3" name="Footer Placeholder 2">
            <a:extLst>
              <a:ext uri="{FF2B5EF4-FFF2-40B4-BE49-F238E27FC236}">
                <a16:creationId xmlns:a16="http://schemas.microsoft.com/office/drawing/2014/main" id="{7D2CF777-1426-408D-BF2A-1065638E2E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CA124A-2530-40AE-9777-0E024EFEFA03}"/>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106897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6995-B7E4-4DC8-97E1-EDA5D74E7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1D6BCA-4EA8-4CEA-BA03-C7786850F6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068082-9A6C-4451-9C45-905685280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A48208-0865-4404-8F23-102D9E2C7146}"/>
              </a:ext>
            </a:extLst>
          </p:cNvPr>
          <p:cNvSpPr>
            <a:spLocks noGrp="1"/>
          </p:cNvSpPr>
          <p:nvPr>
            <p:ph type="dt" sz="half" idx="10"/>
          </p:nvPr>
        </p:nvSpPr>
        <p:spPr/>
        <p:txBody>
          <a:bodyPr/>
          <a:lstStyle/>
          <a:p>
            <a:fld id="{662953A2-7FFF-406D-B915-07F650A444A6}" type="datetimeFigureOut">
              <a:rPr lang="en-US" smtClean="0"/>
              <a:t>10/10/2024</a:t>
            </a:fld>
            <a:endParaRPr lang="en-US"/>
          </a:p>
        </p:txBody>
      </p:sp>
      <p:sp>
        <p:nvSpPr>
          <p:cNvPr id="6" name="Footer Placeholder 5">
            <a:extLst>
              <a:ext uri="{FF2B5EF4-FFF2-40B4-BE49-F238E27FC236}">
                <a16:creationId xmlns:a16="http://schemas.microsoft.com/office/drawing/2014/main" id="{7C641D4E-394D-44BE-8D58-4C0AF94D8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C5DEE-1813-4567-8854-06DFCB37CF68}"/>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151466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2EC6-0EC2-46E5-80D9-4A7A22EEDB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B2F43A-C5B8-42EC-A172-5AD167DE6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BDDD80-C994-4DED-B1CB-3745851E5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8C630-EE8B-4719-AAEA-34FC46289724}"/>
              </a:ext>
            </a:extLst>
          </p:cNvPr>
          <p:cNvSpPr>
            <a:spLocks noGrp="1"/>
          </p:cNvSpPr>
          <p:nvPr>
            <p:ph type="dt" sz="half" idx="10"/>
          </p:nvPr>
        </p:nvSpPr>
        <p:spPr/>
        <p:txBody>
          <a:bodyPr/>
          <a:lstStyle/>
          <a:p>
            <a:fld id="{662953A2-7FFF-406D-B915-07F650A444A6}" type="datetimeFigureOut">
              <a:rPr lang="en-US" smtClean="0"/>
              <a:t>10/10/2024</a:t>
            </a:fld>
            <a:endParaRPr lang="en-US"/>
          </a:p>
        </p:txBody>
      </p:sp>
      <p:sp>
        <p:nvSpPr>
          <p:cNvPr id="6" name="Footer Placeholder 5">
            <a:extLst>
              <a:ext uri="{FF2B5EF4-FFF2-40B4-BE49-F238E27FC236}">
                <a16:creationId xmlns:a16="http://schemas.microsoft.com/office/drawing/2014/main" id="{7E00BAEA-2D3F-4586-B436-D4B155DE52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F4F2E-D205-4732-BD87-6F9AE7072FF3}"/>
              </a:ext>
            </a:extLst>
          </p:cNvPr>
          <p:cNvSpPr>
            <a:spLocks noGrp="1"/>
          </p:cNvSpPr>
          <p:nvPr>
            <p:ph type="sldNum" sz="quarter" idx="12"/>
          </p:nvPr>
        </p:nvSpPr>
        <p:spPr/>
        <p:txBody>
          <a:bodyPr/>
          <a:lstStyle/>
          <a:p>
            <a:fld id="{3F3374D9-8949-4703-90F9-6BD6297865CB}" type="slidenum">
              <a:rPr lang="en-US" smtClean="0"/>
              <a:t>‹#›</a:t>
            </a:fld>
            <a:endParaRPr lang="en-US"/>
          </a:p>
        </p:txBody>
      </p:sp>
    </p:spTree>
    <p:extLst>
      <p:ext uri="{BB962C8B-B14F-4D97-AF65-F5344CB8AC3E}">
        <p14:creationId xmlns:p14="http://schemas.microsoft.com/office/powerpoint/2010/main" val="387694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58DD7D-0A35-4AE7-86D8-CD51702542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ED35A4-648C-46B7-B65C-D3077A322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6573F-477B-4161-B5DB-A16B98DB8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953A2-7FFF-406D-B915-07F650A444A6}" type="datetimeFigureOut">
              <a:rPr lang="en-US" smtClean="0"/>
              <a:t>10/10/2024</a:t>
            </a:fld>
            <a:endParaRPr lang="en-US"/>
          </a:p>
        </p:txBody>
      </p:sp>
      <p:sp>
        <p:nvSpPr>
          <p:cNvPr id="5" name="Footer Placeholder 4">
            <a:extLst>
              <a:ext uri="{FF2B5EF4-FFF2-40B4-BE49-F238E27FC236}">
                <a16:creationId xmlns:a16="http://schemas.microsoft.com/office/drawing/2014/main" id="{248B44FF-EB70-40BE-80F1-79D5BAF69E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09D418-8DB3-4417-A17B-48C1ED933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374D9-8949-4703-90F9-6BD6297865CB}" type="slidenum">
              <a:rPr lang="en-US" smtClean="0"/>
              <a:t>‹#›</a:t>
            </a:fld>
            <a:endParaRPr lang="en-US"/>
          </a:p>
        </p:txBody>
      </p:sp>
    </p:spTree>
    <p:extLst>
      <p:ext uri="{BB962C8B-B14F-4D97-AF65-F5344CB8AC3E}">
        <p14:creationId xmlns:p14="http://schemas.microsoft.com/office/powerpoint/2010/main" val="1041112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ounseling.temple.edu/"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en.wikipedia.org/wiki/L0phtCrack"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eff.org/files/2016/07/18/eff_large_wordlist.txt" TargetMode="External"/><Relationship Id="rId2" Type="http://schemas.openxmlformats.org/officeDocument/2006/relationships/hyperlink" Target="https://www.random.org/dice/"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hyperlink" Target="https://theintercept.com/2015/03/26/passphrases-can-memorize-attackers-cant-guess/"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community.mis.temple.edu/mis4596sec001spring2022/lecture-material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security-assignments.com/labs/lab_password_cracking.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65C76-C92D-46DB-8038-2A573B111EEF}"/>
              </a:ext>
            </a:extLst>
          </p:cNvPr>
          <p:cNvSpPr>
            <a:spLocks noGrp="1"/>
          </p:cNvSpPr>
          <p:nvPr>
            <p:ph type="ctrTitle"/>
          </p:nvPr>
        </p:nvSpPr>
        <p:spPr>
          <a:xfrm>
            <a:off x="687753" y="1122363"/>
            <a:ext cx="10800861" cy="2387600"/>
          </a:xfrm>
        </p:spPr>
        <p:txBody>
          <a:bodyPr>
            <a:normAutofit fontScale="90000"/>
          </a:bodyPr>
          <a:lstStyle/>
          <a:p>
            <a:r>
              <a:rPr lang="en-US" dirty="0"/>
              <a:t>Managing Enterprise Cybersecurity</a:t>
            </a:r>
            <a:br>
              <a:rPr lang="en-US" dirty="0"/>
            </a:br>
            <a:r>
              <a:rPr lang="en-US" dirty="0"/>
              <a:t>MIS 4596</a:t>
            </a:r>
          </a:p>
        </p:txBody>
      </p:sp>
      <p:sp>
        <p:nvSpPr>
          <p:cNvPr id="3" name="Subtitle 2">
            <a:extLst>
              <a:ext uri="{FF2B5EF4-FFF2-40B4-BE49-F238E27FC236}">
                <a16:creationId xmlns:a16="http://schemas.microsoft.com/office/drawing/2014/main" id="{4C34F1E9-EC10-4DBE-88BB-0B860F50ABB6}"/>
              </a:ext>
            </a:extLst>
          </p:cNvPr>
          <p:cNvSpPr>
            <a:spLocks noGrp="1"/>
          </p:cNvSpPr>
          <p:nvPr>
            <p:ph type="subTitle" idx="1"/>
          </p:nvPr>
        </p:nvSpPr>
        <p:spPr/>
        <p:txBody>
          <a:bodyPr/>
          <a:lstStyle/>
          <a:p>
            <a:r>
              <a:rPr lang="en-US" dirty="0"/>
              <a:t>Unit</a:t>
            </a:r>
            <a:r>
              <a:rPr lang="en-US"/>
              <a:t>#13</a:t>
            </a:r>
            <a:endParaRPr lang="en-US" dirty="0"/>
          </a:p>
        </p:txBody>
      </p:sp>
    </p:spTree>
    <p:extLst>
      <p:ext uri="{BB962C8B-B14F-4D97-AF65-F5344CB8AC3E}">
        <p14:creationId xmlns:p14="http://schemas.microsoft.com/office/powerpoint/2010/main" val="1658511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BCFFE-A1C3-4C07-B73F-73A639D00770}"/>
              </a:ext>
            </a:extLst>
          </p:cNvPr>
          <p:cNvSpPr>
            <a:spLocks noGrp="1"/>
          </p:cNvSpPr>
          <p:nvPr>
            <p:ph type="title"/>
          </p:nvPr>
        </p:nvSpPr>
        <p:spPr>
          <a:xfrm>
            <a:off x="0" y="0"/>
            <a:ext cx="10515600" cy="1325563"/>
          </a:xfrm>
        </p:spPr>
        <p:txBody>
          <a:bodyPr/>
          <a:lstStyle/>
          <a:p>
            <a:r>
              <a:rPr lang="en-US" dirty="0"/>
              <a:t>Additional Password Security Techniques </a:t>
            </a:r>
          </a:p>
        </p:txBody>
      </p:sp>
      <p:sp>
        <p:nvSpPr>
          <p:cNvPr id="3" name="Content Placeholder 2">
            <a:extLst>
              <a:ext uri="{FF2B5EF4-FFF2-40B4-BE49-F238E27FC236}">
                <a16:creationId xmlns:a16="http://schemas.microsoft.com/office/drawing/2014/main" id="{D43AFBE2-09EA-452C-81E8-C0DCCBF2BCEB}"/>
              </a:ext>
            </a:extLst>
          </p:cNvPr>
          <p:cNvSpPr>
            <a:spLocks noGrp="1"/>
          </p:cNvSpPr>
          <p:nvPr>
            <p:ph idx="1"/>
          </p:nvPr>
        </p:nvSpPr>
        <p:spPr>
          <a:xfrm>
            <a:off x="419450" y="1209675"/>
            <a:ext cx="10934350" cy="5115624"/>
          </a:xfrm>
        </p:spPr>
        <p:txBody>
          <a:bodyPr>
            <a:normAutofit fontScale="85000" lnSpcReduction="20000"/>
          </a:bodyPr>
          <a:lstStyle/>
          <a:p>
            <a:pPr marL="0" indent="0">
              <a:buNone/>
            </a:pPr>
            <a:r>
              <a:rPr lang="en-US" b="1" dirty="0"/>
              <a:t>A systems’ administrator can: </a:t>
            </a:r>
          </a:p>
          <a:p>
            <a:pPr lvl="1"/>
            <a:r>
              <a:rPr lang="en-US" dirty="0"/>
              <a:t>Set operating parameters to </a:t>
            </a:r>
            <a:r>
              <a:rPr lang="en-US" b="1" dirty="0"/>
              <a:t>test the strength of a password </a:t>
            </a:r>
            <a:r>
              <a:rPr lang="en-US" dirty="0"/>
              <a:t>and only accept new passwords that meet password strength rules</a:t>
            </a:r>
          </a:p>
          <a:p>
            <a:pPr lvl="1"/>
            <a:endParaRPr lang="en-US" dirty="0"/>
          </a:p>
          <a:p>
            <a:pPr lvl="1"/>
            <a:r>
              <a:rPr lang="en-US" dirty="0"/>
              <a:t>Set operating parameters to </a:t>
            </a:r>
            <a:r>
              <a:rPr lang="en-US" b="1" dirty="0"/>
              <a:t>lock the user out after a certain number of failed logon attempts </a:t>
            </a:r>
          </a:p>
          <a:p>
            <a:pPr lvl="2"/>
            <a:r>
              <a:rPr lang="en-US" dirty="0"/>
              <a:t> Users can be locked out for 5 minutes or a full day based on a threshold</a:t>
            </a:r>
          </a:p>
          <a:p>
            <a:pPr lvl="2"/>
            <a:endParaRPr lang="en-US" dirty="0"/>
          </a:p>
          <a:p>
            <a:pPr lvl="1"/>
            <a:r>
              <a:rPr lang="en-US" dirty="0"/>
              <a:t>Turn on </a:t>
            </a:r>
            <a:r>
              <a:rPr lang="en-US" b="1" dirty="0"/>
              <a:t>alerts sent to bring the user’s attention to logon attempts </a:t>
            </a:r>
            <a:r>
              <a:rPr lang="en-US" dirty="0"/>
              <a:t>using his/her credentials</a:t>
            </a:r>
          </a:p>
          <a:p>
            <a:pPr lvl="2"/>
            <a:r>
              <a:rPr lang="en-US" dirty="0"/>
              <a:t>After each successful logon, presenting the date and time of the last successful logon and if there were any unsuccessful logon attempts</a:t>
            </a:r>
          </a:p>
          <a:p>
            <a:pPr lvl="1"/>
            <a:endParaRPr lang="en-US" dirty="0"/>
          </a:p>
          <a:p>
            <a:pPr lvl="1"/>
            <a:r>
              <a:rPr lang="en-US" dirty="0"/>
              <a:t> Turn on an </a:t>
            </a:r>
            <a:r>
              <a:rPr lang="en-US" b="1" dirty="0"/>
              <a:t>audit trail to track password usage</a:t>
            </a:r>
            <a:r>
              <a:rPr lang="en-US" dirty="0"/>
              <a:t>, and both successful and unsuccessful logon attempts</a:t>
            </a:r>
          </a:p>
          <a:p>
            <a:pPr lvl="2"/>
            <a:r>
              <a:rPr lang="en-US" dirty="0"/>
              <a:t>This audit information should include: date, time, user ID, and workstation user logged in from</a:t>
            </a:r>
          </a:p>
          <a:p>
            <a:pPr lvl="2"/>
            <a:endParaRPr lang="en-US" dirty="0"/>
          </a:p>
          <a:p>
            <a:pPr lvl="1"/>
            <a:r>
              <a:rPr lang="en-US" b="1" dirty="0"/>
              <a:t>Force the user to change a password on a more frequent basis </a:t>
            </a:r>
            <a:r>
              <a:rPr lang="en-US" dirty="0"/>
              <a:t>to assure the password will not be guessed by an intruder, remembering the password history and blocking reuse of passwords (e.g. last 5 or 10)</a:t>
            </a:r>
          </a:p>
          <a:p>
            <a:pPr lvl="2"/>
            <a:r>
              <a:rPr lang="en-US" dirty="0"/>
              <a:t>A balance between protection and practicality must be enforced – too often may lead to users forgetting their passwords and unnecessary management overhead </a:t>
            </a:r>
          </a:p>
          <a:p>
            <a:endParaRPr lang="en-US" dirty="0"/>
          </a:p>
          <a:p>
            <a:endParaRPr lang="en-US" dirty="0"/>
          </a:p>
        </p:txBody>
      </p:sp>
    </p:spTree>
    <p:extLst>
      <p:ext uri="{BB962C8B-B14F-4D97-AF65-F5344CB8AC3E}">
        <p14:creationId xmlns:p14="http://schemas.microsoft.com/office/powerpoint/2010/main" val="18229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 calcmode="lin" valueType="num">
                                      <p:cBhvr additive="base">
                                        <p:cTn id="4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FBD2-3924-4A8D-83AB-5B0CEF6EED54}"/>
              </a:ext>
            </a:extLst>
          </p:cNvPr>
          <p:cNvSpPr>
            <a:spLocks noGrp="1"/>
          </p:cNvSpPr>
          <p:nvPr>
            <p:ph type="title"/>
          </p:nvPr>
        </p:nvSpPr>
        <p:spPr>
          <a:xfrm>
            <a:off x="0" y="18255"/>
            <a:ext cx="10515600" cy="996813"/>
          </a:xfrm>
        </p:spPr>
        <p:txBody>
          <a:bodyPr/>
          <a:lstStyle/>
          <a:p>
            <a:r>
              <a:rPr lang="en-US" dirty="0"/>
              <a:t>Additional Password Security Techniques… </a:t>
            </a:r>
          </a:p>
        </p:txBody>
      </p:sp>
      <p:sp>
        <p:nvSpPr>
          <p:cNvPr id="3" name="Content Placeholder 2">
            <a:extLst>
              <a:ext uri="{FF2B5EF4-FFF2-40B4-BE49-F238E27FC236}">
                <a16:creationId xmlns:a16="http://schemas.microsoft.com/office/drawing/2014/main" id="{8DABE6C3-112A-4FE9-BFB1-2DD06DDA4F79}"/>
              </a:ext>
            </a:extLst>
          </p:cNvPr>
          <p:cNvSpPr>
            <a:spLocks noGrp="1"/>
          </p:cNvSpPr>
          <p:nvPr>
            <p:ph idx="1"/>
          </p:nvPr>
        </p:nvSpPr>
        <p:spPr>
          <a:xfrm>
            <a:off x="584201" y="1015068"/>
            <a:ext cx="7947404" cy="2530104"/>
          </a:xfrm>
        </p:spPr>
        <p:txBody>
          <a:bodyPr>
            <a:normAutofit/>
          </a:bodyPr>
          <a:lstStyle/>
          <a:p>
            <a:pPr marL="0" indent="0">
              <a:buNone/>
            </a:pPr>
            <a:r>
              <a:rPr lang="en-US" sz="2000" dirty="0"/>
              <a:t>Password hashing</a:t>
            </a:r>
          </a:p>
          <a:p>
            <a:pPr lvl="1"/>
            <a:r>
              <a:rPr lang="en-US" sz="1800" dirty="0"/>
              <a:t>An attacker capturing (“sniffs”) a password from the network typically has more work to do before knowing the password value because many systems hash the password with a hashing algorithm to ensure passwords are not sent nor stored in cleartext</a:t>
            </a:r>
          </a:p>
          <a:p>
            <a:pPr lvl="1"/>
            <a:r>
              <a:rPr lang="en-US" sz="1800" dirty="0"/>
              <a:t>Linux and Unix systems do not store plaintext passwords but run the passwords through a hash algorithm and place the hashed passwords in a “shadow” file system</a:t>
            </a:r>
          </a:p>
        </p:txBody>
      </p:sp>
      <p:sp>
        <p:nvSpPr>
          <p:cNvPr id="4" name="Rectangle 3">
            <a:extLst>
              <a:ext uri="{FF2B5EF4-FFF2-40B4-BE49-F238E27FC236}">
                <a16:creationId xmlns:a16="http://schemas.microsoft.com/office/drawing/2014/main" id="{8DF9C9F6-AEF9-439A-ABDC-4FD36644F41C}"/>
              </a:ext>
            </a:extLst>
          </p:cNvPr>
          <p:cNvSpPr/>
          <p:nvPr/>
        </p:nvSpPr>
        <p:spPr>
          <a:xfrm>
            <a:off x="584200" y="3429000"/>
            <a:ext cx="6672277" cy="2893100"/>
          </a:xfrm>
          <a:prstGeom prst="rect">
            <a:avLst/>
          </a:prstGeom>
        </p:spPr>
        <p:txBody>
          <a:bodyPr wrap="square">
            <a:spAutoFit/>
          </a:bodyPr>
          <a:lstStyle/>
          <a:p>
            <a:r>
              <a:rPr lang="en-US" sz="2000" dirty="0"/>
              <a:t>Password hashing with “salt”</a:t>
            </a:r>
          </a:p>
          <a:p>
            <a:pPr marL="800100" lvl="1" indent="-342900">
              <a:buFont typeface="Arial" panose="020B0604020202020204" pitchFamily="34" charset="0"/>
              <a:buChar char="•"/>
            </a:pPr>
            <a:r>
              <a:rPr lang="en-US" dirty="0"/>
              <a:t>Unix systems can be set to add “salt” to its password hashing </a:t>
            </a:r>
          </a:p>
          <a:p>
            <a:pPr marL="800100" lvl="1" indent="-342900">
              <a:buFont typeface="Arial" panose="020B0604020202020204" pitchFamily="34" charset="0"/>
              <a:buChar char="•"/>
            </a:pPr>
            <a:r>
              <a:rPr lang="en-US" dirty="0"/>
              <a:t>A salt is a random value concatenated with the password before the hashing to add more randomness and complexity into the encryption process</a:t>
            </a:r>
          </a:p>
          <a:p>
            <a:pPr marL="800100" lvl="1" indent="-342900">
              <a:buFont typeface="Arial" panose="020B0604020202020204" pitchFamily="34" charset="0"/>
              <a:buChar char="•"/>
            </a:pPr>
            <a:r>
              <a:rPr lang="en-US" dirty="0"/>
              <a:t>This makes it harder for the hacker to decrypt and uncover the password</a:t>
            </a:r>
          </a:p>
          <a:p>
            <a:pPr marL="800100" lvl="1" indent="-342900">
              <a:buFont typeface="Arial" panose="020B0604020202020204" pitchFamily="34" charset="0"/>
              <a:buChar char="•"/>
            </a:pPr>
            <a:r>
              <a:rPr lang="en-US" dirty="0"/>
              <a:t>Adding different salts into the hashing of the same password can result in several thousand different hashes – making it much more difficult for a hacker to attack the passwords</a:t>
            </a:r>
          </a:p>
        </p:txBody>
      </p:sp>
      <p:pic>
        <p:nvPicPr>
          <p:cNvPr id="6" name="Picture 5">
            <a:extLst>
              <a:ext uri="{FF2B5EF4-FFF2-40B4-BE49-F238E27FC236}">
                <a16:creationId xmlns:a16="http://schemas.microsoft.com/office/drawing/2014/main" id="{10DA265F-7E96-45F9-B694-F99BAA3137E1}"/>
              </a:ext>
            </a:extLst>
          </p:cNvPr>
          <p:cNvPicPr>
            <a:picLocks noChangeAspect="1"/>
          </p:cNvPicPr>
          <p:nvPr/>
        </p:nvPicPr>
        <p:blipFill>
          <a:blip r:embed="rId2"/>
          <a:stretch>
            <a:fillRect/>
          </a:stretch>
        </p:blipFill>
        <p:spPr>
          <a:xfrm>
            <a:off x="7256476" y="3467910"/>
            <a:ext cx="4728431" cy="2261424"/>
          </a:xfrm>
          <a:prstGeom prst="rect">
            <a:avLst/>
          </a:prstGeom>
        </p:spPr>
      </p:pic>
      <p:pic>
        <p:nvPicPr>
          <p:cNvPr id="7" name="Picture 6">
            <a:extLst>
              <a:ext uri="{FF2B5EF4-FFF2-40B4-BE49-F238E27FC236}">
                <a16:creationId xmlns:a16="http://schemas.microsoft.com/office/drawing/2014/main" id="{E5D5CD7D-D73D-4682-B501-A3D04CC0C29E}"/>
              </a:ext>
            </a:extLst>
          </p:cNvPr>
          <p:cNvPicPr>
            <a:picLocks noChangeAspect="1"/>
          </p:cNvPicPr>
          <p:nvPr/>
        </p:nvPicPr>
        <p:blipFill>
          <a:blip r:embed="rId3"/>
          <a:stretch>
            <a:fillRect/>
          </a:stretch>
        </p:blipFill>
        <p:spPr>
          <a:xfrm>
            <a:off x="8464358" y="823839"/>
            <a:ext cx="3727642" cy="1657435"/>
          </a:xfrm>
          <a:prstGeom prst="rect">
            <a:avLst/>
          </a:prstGeom>
        </p:spPr>
      </p:pic>
      <p:sp>
        <p:nvSpPr>
          <p:cNvPr id="8" name="TextBox 7">
            <a:extLst>
              <a:ext uri="{FF2B5EF4-FFF2-40B4-BE49-F238E27FC236}">
                <a16:creationId xmlns:a16="http://schemas.microsoft.com/office/drawing/2014/main" id="{4C43B0C0-54D1-4A80-A5DA-523F63254713}"/>
              </a:ext>
            </a:extLst>
          </p:cNvPr>
          <p:cNvSpPr txBox="1"/>
          <p:nvPr/>
        </p:nvSpPr>
        <p:spPr>
          <a:xfrm>
            <a:off x="9185946" y="2408325"/>
            <a:ext cx="2351713" cy="369332"/>
          </a:xfrm>
          <a:prstGeom prst="rect">
            <a:avLst/>
          </a:prstGeom>
          <a:noFill/>
        </p:spPr>
        <p:txBody>
          <a:bodyPr wrap="square" rtlCol="0">
            <a:spAutoFit/>
          </a:bodyPr>
          <a:lstStyle/>
          <a:p>
            <a:r>
              <a:rPr lang="en-US" dirty="0"/>
              <a:t>Network Sniffer Types</a:t>
            </a:r>
          </a:p>
        </p:txBody>
      </p:sp>
    </p:spTree>
    <p:extLst>
      <p:ext uri="{BB962C8B-B14F-4D97-AF65-F5344CB8AC3E}">
        <p14:creationId xmlns:p14="http://schemas.microsoft.com/office/powerpoint/2010/main" val="19626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D611-2CF7-401F-85D7-0039036835F3}"/>
              </a:ext>
            </a:extLst>
          </p:cNvPr>
          <p:cNvSpPr>
            <a:spLocks noGrp="1"/>
          </p:cNvSpPr>
          <p:nvPr>
            <p:ph type="title"/>
          </p:nvPr>
        </p:nvSpPr>
        <p:spPr>
          <a:xfrm>
            <a:off x="0" y="1"/>
            <a:ext cx="10515600" cy="1053296"/>
          </a:xfrm>
        </p:spPr>
        <p:txBody>
          <a:bodyPr/>
          <a:lstStyle/>
          <a:p>
            <a:r>
              <a:rPr lang="en-US" dirty="0"/>
              <a:t>Hash without salt</a:t>
            </a:r>
          </a:p>
        </p:txBody>
      </p:sp>
      <p:pic>
        <p:nvPicPr>
          <p:cNvPr id="6" name="Picture 5">
            <a:extLst>
              <a:ext uri="{FF2B5EF4-FFF2-40B4-BE49-F238E27FC236}">
                <a16:creationId xmlns:a16="http://schemas.microsoft.com/office/drawing/2014/main" id="{8B5AF647-5D43-445E-8101-5E6C6BEEBADB}"/>
              </a:ext>
            </a:extLst>
          </p:cNvPr>
          <p:cNvPicPr>
            <a:picLocks noChangeAspect="1"/>
          </p:cNvPicPr>
          <p:nvPr/>
        </p:nvPicPr>
        <p:blipFill>
          <a:blip r:embed="rId2"/>
          <a:stretch>
            <a:fillRect/>
          </a:stretch>
        </p:blipFill>
        <p:spPr>
          <a:xfrm>
            <a:off x="159017" y="906258"/>
            <a:ext cx="11873966" cy="838610"/>
          </a:xfrm>
          <a:prstGeom prst="rect">
            <a:avLst/>
          </a:prstGeom>
        </p:spPr>
      </p:pic>
      <p:pic>
        <p:nvPicPr>
          <p:cNvPr id="8" name="Picture 7">
            <a:extLst>
              <a:ext uri="{FF2B5EF4-FFF2-40B4-BE49-F238E27FC236}">
                <a16:creationId xmlns:a16="http://schemas.microsoft.com/office/drawing/2014/main" id="{16EFCA65-D0B9-4D48-9ACE-51B4DC60F3D6}"/>
              </a:ext>
            </a:extLst>
          </p:cNvPr>
          <p:cNvPicPr>
            <a:picLocks noChangeAspect="1"/>
          </p:cNvPicPr>
          <p:nvPr/>
        </p:nvPicPr>
        <p:blipFill>
          <a:blip r:embed="rId3"/>
          <a:stretch>
            <a:fillRect/>
          </a:stretch>
        </p:blipFill>
        <p:spPr>
          <a:xfrm>
            <a:off x="6546222" y="1744869"/>
            <a:ext cx="5486761" cy="5109988"/>
          </a:xfrm>
          <a:prstGeom prst="rect">
            <a:avLst/>
          </a:prstGeom>
        </p:spPr>
      </p:pic>
    </p:spTree>
    <p:extLst>
      <p:ext uri="{BB962C8B-B14F-4D97-AF65-F5344CB8AC3E}">
        <p14:creationId xmlns:p14="http://schemas.microsoft.com/office/powerpoint/2010/main" val="83953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D611-2CF7-401F-85D7-0039036835F3}"/>
              </a:ext>
            </a:extLst>
          </p:cNvPr>
          <p:cNvSpPr>
            <a:spLocks noGrp="1"/>
          </p:cNvSpPr>
          <p:nvPr>
            <p:ph type="title"/>
          </p:nvPr>
        </p:nvSpPr>
        <p:spPr>
          <a:xfrm>
            <a:off x="0" y="0"/>
            <a:ext cx="10515600" cy="1325563"/>
          </a:xfrm>
        </p:spPr>
        <p:txBody>
          <a:bodyPr/>
          <a:lstStyle/>
          <a:p>
            <a:r>
              <a:rPr lang="en-US" dirty="0"/>
              <a:t>Hash with a salt</a:t>
            </a:r>
          </a:p>
        </p:txBody>
      </p:sp>
      <p:pic>
        <p:nvPicPr>
          <p:cNvPr id="3" name="Picture 2">
            <a:extLst>
              <a:ext uri="{FF2B5EF4-FFF2-40B4-BE49-F238E27FC236}">
                <a16:creationId xmlns:a16="http://schemas.microsoft.com/office/drawing/2014/main" id="{A171068C-5E69-4AFE-9967-BF0AC7F29CD6}"/>
              </a:ext>
            </a:extLst>
          </p:cNvPr>
          <p:cNvPicPr>
            <a:picLocks noChangeAspect="1"/>
          </p:cNvPicPr>
          <p:nvPr/>
        </p:nvPicPr>
        <p:blipFill>
          <a:blip r:embed="rId2"/>
          <a:stretch>
            <a:fillRect/>
          </a:stretch>
        </p:blipFill>
        <p:spPr>
          <a:xfrm>
            <a:off x="0" y="1325563"/>
            <a:ext cx="11900423" cy="646232"/>
          </a:xfrm>
          <a:prstGeom prst="rect">
            <a:avLst/>
          </a:prstGeom>
        </p:spPr>
      </p:pic>
      <p:pic>
        <p:nvPicPr>
          <p:cNvPr id="4" name="Picture 3">
            <a:extLst>
              <a:ext uri="{FF2B5EF4-FFF2-40B4-BE49-F238E27FC236}">
                <a16:creationId xmlns:a16="http://schemas.microsoft.com/office/drawing/2014/main" id="{C6458060-1FCC-4142-B6EE-A805D2F0171F}"/>
              </a:ext>
            </a:extLst>
          </p:cNvPr>
          <p:cNvPicPr>
            <a:picLocks noChangeAspect="1"/>
          </p:cNvPicPr>
          <p:nvPr/>
        </p:nvPicPr>
        <p:blipFill>
          <a:blip r:embed="rId3"/>
          <a:stretch>
            <a:fillRect/>
          </a:stretch>
        </p:blipFill>
        <p:spPr>
          <a:xfrm>
            <a:off x="3315599" y="2318043"/>
            <a:ext cx="8724132" cy="3853006"/>
          </a:xfrm>
          <a:prstGeom prst="rect">
            <a:avLst/>
          </a:prstGeom>
        </p:spPr>
      </p:pic>
    </p:spTree>
    <p:extLst>
      <p:ext uri="{BB962C8B-B14F-4D97-AF65-F5344CB8AC3E}">
        <p14:creationId xmlns:p14="http://schemas.microsoft.com/office/powerpoint/2010/main" val="29779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FBD2-3924-4A8D-83AB-5B0CEF6EED54}"/>
              </a:ext>
            </a:extLst>
          </p:cNvPr>
          <p:cNvSpPr>
            <a:spLocks noGrp="1"/>
          </p:cNvSpPr>
          <p:nvPr>
            <p:ph type="title"/>
          </p:nvPr>
        </p:nvSpPr>
        <p:spPr>
          <a:xfrm>
            <a:off x="0" y="18255"/>
            <a:ext cx="10515600" cy="1325563"/>
          </a:xfrm>
        </p:spPr>
        <p:txBody>
          <a:bodyPr/>
          <a:lstStyle/>
          <a:p>
            <a:r>
              <a:rPr lang="en-US" dirty="0"/>
              <a:t>Additional Password Security Techniques… </a:t>
            </a:r>
          </a:p>
        </p:txBody>
      </p:sp>
      <p:sp>
        <p:nvSpPr>
          <p:cNvPr id="3" name="Content Placeholder 2">
            <a:extLst>
              <a:ext uri="{FF2B5EF4-FFF2-40B4-BE49-F238E27FC236}">
                <a16:creationId xmlns:a16="http://schemas.microsoft.com/office/drawing/2014/main" id="{8DABE6C3-112A-4FE9-BFB1-2DD06DDA4F79}"/>
              </a:ext>
            </a:extLst>
          </p:cNvPr>
          <p:cNvSpPr>
            <a:spLocks noGrp="1"/>
          </p:cNvSpPr>
          <p:nvPr>
            <p:ph idx="1"/>
          </p:nvPr>
        </p:nvSpPr>
        <p:spPr>
          <a:xfrm>
            <a:off x="584200" y="1253331"/>
            <a:ext cx="10515600" cy="4351338"/>
          </a:xfrm>
        </p:spPr>
        <p:txBody>
          <a:bodyPr/>
          <a:lstStyle/>
          <a:p>
            <a:pPr marL="0" indent="0">
              <a:buNone/>
            </a:pPr>
            <a:r>
              <a:rPr lang="en-US" dirty="0"/>
              <a:t>Education is the key!</a:t>
            </a:r>
          </a:p>
          <a:p>
            <a:pPr lvl="1"/>
            <a:r>
              <a:rPr lang="en-US" dirty="0"/>
              <a:t>Users should be an extension of a security team, not the opposition</a:t>
            </a:r>
          </a:p>
          <a:p>
            <a:pPr lvl="1"/>
            <a:r>
              <a:rPr lang="en-US" dirty="0"/>
              <a:t>Security awareness programs should help users</a:t>
            </a:r>
          </a:p>
          <a:p>
            <a:pPr lvl="2"/>
            <a:r>
              <a:rPr lang="en-US" dirty="0"/>
              <a:t>Understand what is expected of them</a:t>
            </a:r>
          </a:p>
          <a:p>
            <a:pPr lvl="2"/>
            <a:r>
              <a:rPr lang="en-US" dirty="0"/>
              <a:t>Why they should protect their passwords</a:t>
            </a:r>
          </a:p>
          <a:p>
            <a:pPr lvl="2"/>
            <a:r>
              <a:rPr lang="en-US" dirty="0"/>
              <a:t>How passwords can be stolen</a:t>
            </a:r>
          </a:p>
          <a:p>
            <a:pPr lvl="2"/>
            <a:r>
              <a:rPr lang="en-US" dirty="0"/>
              <a:t>How to protect passwords</a:t>
            </a:r>
          </a:p>
        </p:txBody>
      </p:sp>
      <p:pic>
        <p:nvPicPr>
          <p:cNvPr id="4" name="Picture 3">
            <a:extLst>
              <a:ext uri="{FF2B5EF4-FFF2-40B4-BE49-F238E27FC236}">
                <a16:creationId xmlns:a16="http://schemas.microsoft.com/office/drawing/2014/main" id="{747EC20A-D536-459A-A91A-84774A167C2E}"/>
              </a:ext>
            </a:extLst>
          </p:cNvPr>
          <p:cNvPicPr>
            <a:picLocks noChangeAspect="1"/>
          </p:cNvPicPr>
          <p:nvPr/>
        </p:nvPicPr>
        <p:blipFill>
          <a:blip r:embed="rId2"/>
          <a:stretch>
            <a:fillRect/>
          </a:stretch>
        </p:blipFill>
        <p:spPr>
          <a:xfrm>
            <a:off x="7927597" y="2105560"/>
            <a:ext cx="3680203" cy="4571504"/>
          </a:xfrm>
          <a:prstGeom prst="rect">
            <a:avLst/>
          </a:prstGeom>
        </p:spPr>
      </p:pic>
    </p:spTree>
    <p:extLst>
      <p:ext uri="{BB962C8B-B14F-4D97-AF65-F5344CB8AC3E}">
        <p14:creationId xmlns:p14="http://schemas.microsoft.com/office/powerpoint/2010/main" val="351497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5E3B9A-F50C-4D29-99AA-2866E8C99354}"/>
              </a:ext>
            </a:extLst>
          </p:cNvPr>
          <p:cNvPicPr>
            <a:picLocks noChangeAspect="1"/>
          </p:cNvPicPr>
          <p:nvPr/>
        </p:nvPicPr>
        <p:blipFill>
          <a:blip r:embed="rId2"/>
          <a:stretch>
            <a:fillRect/>
          </a:stretch>
        </p:blipFill>
        <p:spPr>
          <a:xfrm>
            <a:off x="1671619" y="0"/>
            <a:ext cx="3772018" cy="3687134"/>
          </a:xfrm>
          <a:prstGeom prst="rect">
            <a:avLst/>
          </a:prstGeom>
        </p:spPr>
      </p:pic>
      <p:grpSp>
        <p:nvGrpSpPr>
          <p:cNvPr id="11" name="Group 10">
            <a:extLst>
              <a:ext uri="{FF2B5EF4-FFF2-40B4-BE49-F238E27FC236}">
                <a16:creationId xmlns:a16="http://schemas.microsoft.com/office/drawing/2014/main" id="{5ED23444-E60E-4C90-952F-A07A18B9D08D}"/>
              </a:ext>
            </a:extLst>
          </p:cNvPr>
          <p:cNvGrpSpPr/>
          <p:nvPr/>
        </p:nvGrpSpPr>
        <p:grpSpPr>
          <a:xfrm>
            <a:off x="265534" y="643500"/>
            <a:ext cx="6928380" cy="6214500"/>
            <a:chOff x="265534" y="643500"/>
            <a:chExt cx="6928380" cy="6214500"/>
          </a:xfrm>
        </p:grpSpPr>
        <p:pic>
          <p:nvPicPr>
            <p:cNvPr id="7" name="Picture 6">
              <a:extLst>
                <a:ext uri="{FF2B5EF4-FFF2-40B4-BE49-F238E27FC236}">
                  <a16:creationId xmlns:a16="http://schemas.microsoft.com/office/drawing/2014/main" id="{1E650A51-0E1F-4B58-B17C-D4A35539E382}"/>
                </a:ext>
              </a:extLst>
            </p:cNvPr>
            <p:cNvPicPr>
              <a:picLocks noChangeAspect="1"/>
            </p:cNvPicPr>
            <p:nvPr/>
          </p:nvPicPr>
          <p:blipFill>
            <a:blip r:embed="rId3"/>
            <a:stretch>
              <a:fillRect/>
            </a:stretch>
          </p:blipFill>
          <p:spPr>
            <a:xfrm>
              <a:off x="265534" y="3687134"/>
              <a:ext cx="6928380" cy="3170866"/>
            </a:xfrm>
            <a:prstGeom prst="rect">
              <a:avLst/>
            </a:prstGeom>
          </p:spPr>
        </p:pic>
        <p:sp>
          <p:nvSpPr>
            <p:cNvPr id="14" name="Arrow: Down 13">
              <a:extLst>
                <a:ext uri="{FF2B5EF4-FFF2-40B4-BE49-F238E27FC236}">
                  <a16:creationId xmlns:a16="http://schemas.microsoft.com/office/drawing/2014/main" id="{3C0744EA-36FE-4E5D-85BD-AF2C5E9CE063}"/>
                </a:ext>
              </a:extLst>
            </p:cNvPr>
            <p:cNvSpPr/>
            <p:nvPr/>
          </p:nvSpPr>
          <p:spPr>
            <a:xfrm rot="2883826">
              <a:off x="5073101" y="527622"/>
              <a:ext cx="471628" cy="70338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8" name="Arrow: Down 7">
            <a:extLst>
              <a:ext uri="{FF2B5EF4-FFF2-40B4-BE49-F238E27FC236}">
                <a16:creationId xmlns:a16="http://schemas.microsoft.com/office/drawing/2014/main" id="{07A8EB9D-3CEC-4382-B93E-E94E6006298B}"/>
              </a:ext>
            </a:extLst>
          </p:cNvPr>
          <p:cNvSpPr/>
          <p:nvPr/>
        </p:nvSpPr>
        <p:spPr>
          <a:xfrm rot="16200000">
            <a:off x="3598083" y="5919082"/>
            <a:ext cx="471628" cy="70338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A794D2A-B5D2-2D60-69EB-DA7D31B90D81}"/>
              </a:ext>
            </a:extLst>
          </p:cNvPr>
          <p:cNvPicPr>
            <a:picLocks noChangeAspect="1"/>
          </p:cNvPicPr>
          <p:nvPr/>
        </p:nvPicPr>
        <p:blipFill>
          <a:blip r:embed="rId4"/>
          <a:stretch>
            <a:fillRect/>
          </a:stretch>
        </p:blipFill>
        <p:spPr>
          <a:xfrm>
            <a:off x="8138161" y="196020"/>
            <a:ext cx="3870959" cy="5008022"/>
          </a:xfrm>
          <a:prstGeom prst="rect">
            <a:avLst/>
          </a:prstGeom>
        </p:spPr>
      </p:pic>
    </p:spTree>
    <p:extLst>
      <p:ext uri="{BB962C8B-B14F-4D97-AF65-F5344CB8AC3E}">
        <p14:creationId xmlns:p14="http://schemas.microsoft.com/office/powerpoint/2010/main" val="395141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2F60F3-A415-8BBA-EE30-CC4E53D7CD35}"/>
              </a:ext>
            </a:extLst>
          </p:cNvPr>
          <p:cNvSpPr>
            <a:spLocks noGrp="1"/>
          </p:cNvSpPr>
          <p:nvPr>
            <p:ph type="title"/>
          </p:nvPr>
        </p:nvSpPr>
        <p:spPr>
          <a:xfrm>
            <a:off x="0" y="0"/>
            <a:ext cx="12192000" cy="1099127"/>
          </a:xfrm>
        </p:spPr>
        <p:txBody>
          <a:bodyPr>
            <a:normAutofit fontScale="90000"/>
          </a:bodyPr>
          <a:lstStyle/>
          <a:p>
            <a:r>
              <a:rPr lang="en-US" dirty="0"/>
              <a:t>Security control class designations help clarify controls in preparation of system security plans</a:t>
            </a:r>
          </a:p>
        </p:txBody>
      </p:sp>
      <p:sp>
        <p:nvSpPr>
          <p:cNvPr id="6" name="TextBox 5">
            <a:extLst>
              <a:ext uri="{FF2B5EF4-FFF2-40B4-BE49-F238E27FC236}">
                <a16:creationId xmlns:a16="http://schemas.microsoft.com/office/drawing/2014/main" id="{C75F5EC4-C302-06A3-800E-D7C05785DB39}"/>
              </a:ext>
            </a:extLst>
          </p:cNvPr>
          <p:cNvSpPr txBox="1"/>
          <p:nvPr/>
        </p:nvSpPr>
        <p:spPr>
          <a:xfrm>
            <a:off x="139343" y="5590174"/>
            <a:ext cx="11570207" cy="1200329"/>
          </a:xfrm>
          <a:prstGeom prst="rect">
            <a:avLst/>
          </a:prstGeom>
          <a:solidFill>
            <a:schemeClr val="bg1"/>
          </a:solidFill>
        </p:spPr>
        <p:txBody>
          <a:bodyPr wrap="square" rtlCol="0">
            <a:spAutoFit/>
          </a:bodyPr>
          <a:lstStyle/>
          <a:p>
            <a:r>
              <a:rPr lang="en-US" b="1" dirty="0"/>
              <a:t>Management controls </a:t>
            </a:r>
            <a:r>
              <a:rPr lang="en-US" dirty="0"/>
              <a:t>focus on management of the information system and management of risk for a system</a:t>
            </a:r>
          </a:p>
          <a:p>
            <a:r>
              <a:rPr lang="en-US" b="1" dirty="0"/>
              <a:t>Operational controls </a:t>
            </a:r>
            <a:r>
              <a:rPr lang="en-US" dirty="0"/>
              <a:t>address security methods focusing on mechanisms primarily implemented and executed by people (as opposed to systems) with technical expertise and/or management expertise</a:t>
            </a:r>
          </a:p>
          <a:p>
            <a:r>
              <a:rPr lang="en-US" b="1" dirty="0"/>
              <a:t>Technical controls </a:t>
            </a:r>
            <a:r>
              <a:rPr lang="en-US" dirty="0"/>
              <a:t>focus on automated security controls that the computer system(s) executes</a:t>
            </a:r>
          </a:p>
        </p:txBody>
      </p:sp>
      <p:pic>
        <p:nvPicPr>
          <p:cNvPr id="7" name="Picture 6">
            <a:extLst>
              <a:ext uri="{FF2B5EF4-FFF2-40B4-BE49-F238E27FC236}">
                <a16:creationId xmlns:a16="http://schemas.microsoft.com/office/drawing/2014/main" id="{ADCA76E4-B672-217D-E1C3-E7977C9D6D0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4691587" y="1189671"/>
            <a:ext cx="6152778" cy="1078322"/>
          </a:xfrm>
          <a:prstGeom prst="rect">
            <a:avLst/>
          </a:prstGeom>
        </p:spPr>
      </p:pic>
      <p:pic>
        <p:nvPicPr>
          <p:cNvPr id="8" name="Picture 7">
            <a:extLst>
              <a:ext uri="{FF2B5EF4-FFF2-40B4-BE49-F238E27FC236}">
                <a16:creationId xmlns:a16="http://schemas.microsoft.com/office/drawing/2014/main" id="{180C0981-882B-943A-89D8-5589BA75CF5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4691587" y="2267993"/>
            <a:ext cx="6152778" cy="1766998"/>
          </a:xfrm>
          <a:prstGeom prst="rect">
            <a:avLst/>
          </a:prstGeom>
        </p:spPr>
      </p:pic>
      <p:pic>
        <p:nvPicPr>
          <p:cNvPr id="9" name="Picture 8">
            <a:extLst>
              <a:ext uri="{FF2B5EF4-FFF2-40B4-BE49-F238E27FC236}">
                <a16:creationId xmlns:a16="http://schemas.microsoft.com/office/drawing/2014/main" id="{5282DA48-BDA5-4BCF-00AF-9F8094AABAB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300"/>
                    </a14:imgEffect>
                  </a14:imgLayer>
                </a14:imgProps>
              </a:ext>
            </a:extLst>
          </a:blip>
          <a:stretch>
            <a:fillRect/>
          </a:stretch>
        </p:blipFill>
        <p:spPr>
          <a:xfrm>
            <a:off x="4691587" y="4034992"/>
            <a:ext cx="6152778" cy="1277675"/>
          </a:xfrm>
          <a:prstGeom prst="rect">
            <a:avLst/>
          </a:prstGeom>
        </p:spPr>
      </p:pic>
      <p:grpSp>
        <p:nvGrpSpPr>
          <p:cNvPr id="12" name="Group 11">
            <a:extLst>
              <a:ext uri="{FF2B5EF4-FFF2-40B4-BE49-F238E27FC236}">
                <a16:creationId xmlns:a16="http://schemas.microsoft.com/office/drawing/2014/main" id="{E7C786B3-C7F9-EB44-8D67-98C8684EEB54}"/>
              </a:ext>
            </a:extLst>
          </p:cNvPr>
          <p:cNvGrpSpPr/>
          <p:nvPr/>
        </p:nvGrpSpPr>
        <p:grpSpPr>
          <a:xfrm>
            <a:off x="4691587" y="3871715"/>
            <a:ext cx="6891200" cy="471628"/>
            <a:chOff x="4691587" y="3871715"/>
            <a:chExt cx="6891200" cy="471628"/>
          </a:xfrm>
        </p:grpSpPr>
        <p:sp>
          <p:nvSpPr>
            <p:cNvPr id="10" name="Arrow: Down 9">
              <a:extLst>
                <a:ext uri="{FF2B5EF4-FFF2-40B4-BE49-F238E27FC236}">
                  <a16:creationId xmlns:a16="http://schemas.microsoft.com/office/drawing/2014/main" id="{5AE8F6EA-8B1B-A201-0D50-CDDFFE428358}"/>
                </a:ext>
              </a:extLst>
            </p:cNvPr>
            <p:cNvSpPr/>
            <p:nvPr/>
          </p:nvSpPr>
          <p:spPr>
            <a:xfrm rot="5400000">
              <a:off x="10995281" y="3755837"/>
              <a:ext cx="471628" cy="703384"/>
            </a:xfrm>
            <a:prstGeom prst="down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0A0517-D45C-CFE3-8B5F-A8241EF65E74}"/>
                </a:ext>
              </a:extLst>
            </p:cNvPr>
            <p:cNvSpPr/>
            <p:nvPr/>
          </p:nvSpPr>
          <p:spPr>
            <a:xfrm>
              <a:off x="4691587" y="4034991"/>
              <a:ext cx="6083250" cy="20707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C5F4645C-2E18-FCE4-F773-D2AD5B33467A}"/>
              </a:ext>
            </a:extLst>
          </p:cNvPr>
          <p:cNvPicPr>
            <a:picLocks noChangeAspect="1"/>
          </p:cNvPicPr>
          <p:nvPr/>
        </p:nvPicPr>
        <p:blipFill>
          <a:blip r:embed="rId8"/>
          <a:stretch>
            <a:fillRect/>
          </a:stretch>
        </p:blipFill>
        <p:spPr>
          <a:xfrm>
            <a:off x="277367" y="1232511"/>
            <a:ext cx="3248153" cy="4202272"/>
          </a:xfrm>
          <a:prstGeom prst="rect">
            <a:avLst/>
          </a:prstGeom>
        </p:spPr>
      </p:pic>
    </p:spTree>
    <p:extLst>
      <p:ext uri="{BB962C8B-B14F-4D97-AF65-F5344CB8AC3E}">
        <p14:creationId xmlns:p14="http://schemas.microsoft.com/office/powerpoint/2010/main" val="6629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additive="base">
                                        <p:cTn id="3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Freeform: Shape 205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Freeform: Shape 206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5" name="Isosceles Triangle 206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ecurity by Tim Van Ryzin">
            <a:extLst>
              <a:ext uri="{FF2B5EF4-FFF2-40B4-BE49-F238E27FC236}">
                <a16:creationId xmlns:a16="http://schemas.microsoft.com/office/drawing/2014/main" id="{AB48A13F-5652-6283-0523-6AE082B5F8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81957" y="643467"/>
            <a:ext cx="7428086"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67" name="Isosceles Triangle 206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1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0D1FD7-66BE-5DFE-5246-45BA647667C1}"/>
              </a:ext>
            </a:extLst>
          </p:cNvPr>
          <p:cNvPicPr>
            <a:picLocks noChangeAspect="1"/>
          </p:cNvPicPr>
          <p:nvPr/>
        </p:nvPicPr>
        <p:blipFill>
          <a:blip r:embed="rId2"/>
          <a:stretch>
            <a:fillRect/>
          </a:stretch>
        </p:blipFill>
        <p:spPr>
          <a:xfrm>
            <a:off x="2664699" y="962901"/>
            <a:ext cx="4620971" cy="5353058"/>
          </a:xfrm>
          <a:prstGeom prst="rect">
            <a:avLst/>
          </a:prstGeom>
        </p:spPr>
      </p:pic>
      <p:sp>
        <p:nvSpPr>
          <p:cNvPr id="8" name="Title 1">
            <a:extLst>
              <a:ext uri="{FF2B5EF4-FFF2-40B4-BE49-F238E27FC236}">
                <a16:creationId xmlns:a16="http://schemas.microsoft.com/office/drawing/2014/main" id="{EA308047-269F-DA3C-DF82-EBA891E3AE0F}"/>
              </a:ext>
            </a:extLst>
          </p:cNvPr>
          <p:cNvSpPr txBox="1">
            <a:spLocks/>
          </p:cNvSpPr>
          <p:nvPr/>
        </p:nvSpPr>
        <p:spPr>
          <a:xfrm>
            <a:off x="0" y="101434"/>
            <a:ext cx="7183226" cy="98264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Identification and Authentication </a:t>
            </a:r>
          </a:p>
          <a:p>
            <a:r>
              <a:rPr lang="en-US" sz="4000" b="1" dirty="0"/>
              <a:t>Control Family</a:t>
            </a:r>
          </a:p>
        </p:txBody>
      </p:sp>
      <p:pic>
        <p:nvPicPr>
          <p:cNvPr id="11" name="Picture 10">
            <a:extLst>
              <a:ext uri="{FF2B5EF4-FFF2-40B4-BE49-F238E27FC236}">
                <a16:creationId xmlns:a16="http://schemas.microsoft.com/office/drawing/2014/main" id="{58457D06-4F60-04AA-232F-3DA241681C91}"/>
              </a:ext>
            </a:extLst>
          </p:cNvPr>
          <p:cNvPicPr>
            <a:picLocks noChangeAspect="1"/>
          </p:cNvPicPr>
          <p:nvPr/>
        </p:nvPicPr>
        <p:blipFill>
          <a:blip r:embed="rId3"/>
          <a:stretch>
            <a:fillRect/>
          </a:stretch>
        </p:blipFill>
        <p:spPr>
          <a:xfrm>
            <a:off x="7327155" y="0"/>
            <a:ext cx="4864845" cy="6669281"/>
          </a:xfrm>
          <a:prstGeom prst="rect">
            <a:avLst/>
          </a:prstGeom>
        </p:spPr>
      </p:pic>
      <p:pic>
        <p:nvPicPr>
          <p:cNvPr id="17" name="Picture 16">
            <a:extLst>
              <a:ext uri="{FF2B5EF4-FFF2-40B4-BE49-F238E27FC236}">
                <a16:creationId xmlns:a16="http://schemas.microsoft.com/office/drawing/2014/main" id="{9FEFAD69-174F-18A7-0073-89655DAC31FB}"/>
              </a:ext>
            </a:extLst>
          </p:cNvPr>
          <p:cNvPicPr>
            <a:picLocks noChangeAspect="1"/>
          </p:cNvPicPr>
          <p:nvPr/>
        </p:nvPicPr>
        <p:blipFill>
          <a:blip r:embed="rId4"/>
          <a:stretch>
            <a:fillRect/>
          </a:stretch>
        </p:blipFill>
        <p:spPr>
          <a:xfrm>
            <a:off x="29754" y="1234911"/>
            <a:ext cx="2604465" cy="3374043"/>
          </a:xfrm>
          <a:prstGeom prst="rect">
            <a:avLst/>
          </a:prstGeom>
          <a:ln>
            <a:solidFill>
              <a:schemeClr val="tx1"/>
            </a:solidFill>
          </a:ln>
        </p:spPr>
      </p:pic>
      <p:grpSp>
        <p:nvGrpSpPr>
          <p:cNvPr id="22" name="Group 21">
            <a:extLst>
              <a:ext uri="{FF2B5EF4-FFF2-40B4-BE49-F238E27FC236}">
                <a16:creationId xmlns:a16="http://schemas.microsoft.com/office/drawing/2014/main" id="{3335A5B2-1E07-846B-75F4-2F7C027DD6D7}"/>
              </a:ext>
            </a:extLst>
          </p:cNvPr>
          <p:cNvGrpSpPr/>
          <p:nvPr/>
        </p:nvGrpSpPr>
        <p:grpSpPr>
          <a:xfrm>
            <a:off x="1940573" y="5904675"/>
            <a:ext cx="5345097" cy="471628"/>
            <a:chOff x="1940573" y="5904675"/>
            <a:chExt cx="5345097" cy="471628"/>
          </a:xfrm>
        </p:grpSpPr>
        <p:sp>
          <p:nvSpPr>
            <p:cNvPr id="19" name="Arrow: Down 18">
              <a:extLst>
                <a:ext uri="{FF2B5EF4-FFF2-40B4-BE49-F238E27FC236}">
                  <a16:creationId xmlns:a16="http://schemas.microsoft.com/office/drawing/2014/main" id="{37F38C53-30A0-FF93-27B2-3B6CDCD95884}"/>
                </a:ext>
              </a:extLst>
            </p:cNvPr>
            <p:cNvSpPr/>
            <p:nvPr/>
          </p:nvSpPr>
          <p:spPr>
            <a:xfrm rot="16200000">
              <a:off x="2056451" y="5788797"/>
              <a:ext cx="471628" cy="703384"/>
            </a:xfrm>
            <a:prstGeom prst="down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AD8887C-AE0A-B738-B124-861D4A119217}"/>
                </a:ext>
              </a:extLst>
            </p:cNvPr>
            <p:cNvSpPr/>
            <p:nvPr/>
          </p:nvSpPr>
          <p:spPr>
            <a:xfrm>
              <a:off x="2664699" y="6014719"/>
              <a:ext cx="4620971" cy="3012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931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24A648-4EB2-443B-9081-A546F317B3DF}"/>
              </a:ext>
            </a:extLst>
          </p:cNvPr>
          <p:cNvPicPr>
            <a:picLocks noChangeAspect="1"/>
          </p:cNvPicPr>
          <p:nvPr/>
        </p:nvPicPr>
        <p:blipFill>
          <a:blip r:embed="rId2"/>
          <a:stretch>
            <a:fillRect/>
          </a:stretch>
        </p:blipFill>
        <p:spPr>
          <a:xfrm>
            <a:off x="159095" y="990815"/>
            <a:ext cx="6362301" cy="3906305"/>
          </a:xfrm>
          <a:prstGeom prst="rect">
            <a:avLst/>
          </a:prstGeom>
        </p:spPr>
      </p:pic>
      <p:sp>
        <p:nvSpPr>
          <p:cNvPr id="2" name="Title 1">
            <a:extLst>
              <a:ext uri="{FF2B5EF4-FFF2-40B4-BE49-F238E27FC236}">
                <a16:creationId xmlns:a16="http://schemas.microsoft.com/office/drawing/2014/main" id="{91862C5F-15CD-478C-BCC5-18133AEF8F4E}"/>
              </a:ext>
            </a:extLst>
          </p:cNvPr>
          <p:cNvSpPr>
            <a:spLocks noGrp="1"/>
          </p:cNvSpPr>
          <p:nvPr>
            <p:ph type="title"/>
          </p:nvPr>
        </p:nvSpPr>
        <p:spPr>
          <a:xfrm>
            <a:off x="0" y="1"/>
            <a:ext cx="10515600" cy="843506"/>
          </a:xfrm>
        </p:spPr>
        <p:txBody>
          <a:bodyPr/>
          <a:lstStyle/>
          <a:p>
            <a:r>
              <a:rPr lang="en-US" dirty="0"/>
              <a:t>NIST Special Publication 800-53</a:t>
            </a:r>
          </a:p>
        </p:txBody>
      </p:sp>
      <p:pic>
        <p:nvPicPr>
          <p:cNvPr id="15" name="Picture 14">
            <a:extLst>
              <a:ext uri="{FF2B5EF4-FFF2-40B4-BE49-F238E27FC236}">
                <a16:creationId xmlns:a16="http://schemas.microsoft.com/office/drawing/2014/main" id="{EA8BE682-4FC2-44B4-8385-D61711E954CB}"/>
              </a:ext>
            </a:extLst>
          </p:cNvPr>
          <p:cNvPicPr>
            <a:picLocks noChangeAspect="1"/>
          </p:cNvPicPr>
          <p:nvPr/>
        </p:nvPicPr>
        <p:blipFill>
          <a:blip r:embed="rId3"/>
          <a:stretch>
            <a:fillRect/>
          </a:stretch>
        </p:blipFill>
        <p:spPr>
          <a:xfrm>
            <a:off x="6796299" y="1712275"/>
            <a:ext cx="5164554" cy="3283931"/>
          </a:xfrm>
          <a:prstGeom prst="rect">
            <a:avLst/>
          </a:prstGeom>
        </p:spPr>
      </p:pic>
    </p:spTree>
    <p:extLst>
      <p:ext uri="{BB962C8B-B14F-4D97-AF65-F5344CB8AC3E}">
        <p14:creationId xmlns:p14="http://schemas.microsoft.com/office/powerpoint/2010/main" val="37306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or World Mental Health Day, Let’s Get to Work | Washington Behavioral ...">
            <a:extLst>
              <a:ext uri="{FF2B5EF4-FFF2-40B4-BE49-F238E27FC236}">
                <a16:creationId xmlns:a16="http://schemas.microsoft.com/office/drawing/2014/main" id="{64C9C65D-12B8-5761-9225-7DD7DC075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158" r="17975"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43E659-D8E4-D9C8-4FAF-C0A966B7F8C0}"/>
              </a:ext>
            </a:extLst>
          </p:cNvPr>
          <p:cNvSpPr>
            <a:spLocks noGrp="1"/>
          </p:cNvSpPr>
          <p:nvPr>
            <p:ph type="title"/>
          </p:nvPr>
        </p:nvSpPr>
        <p:spPr>
          <a:xfrm>
            <a:off x="838200" y="365125"/>
            <a:ext cx="3822189" cy="1899912"/>
          </a:xfrm>
        </p:spPr>
        <p:txBody>
          <a:bodyPr>
            <a:normAutofit/>
          </a:bodyPr>
          <a:lstStyle/>
          <a:p>
            <a:r>
              <a:rPr lang="en-US" sz="4000"/>
              <a:t>Mental Health Awareness Day</a:t>
            </a:r>
          </a:p>
        </p:txBody>
      </p:sp>
      <p:sp>
        <p:nvSpPr>
          <p:cNvPr id="3" name="Content Placeholder 2">
            <a:extLst>
              <a:ext uri="{FF2B5EF4-FFF2-40B4-BE49-F238E27FC236}">
                <a16:creationId xmlns:a16="http://schemas.microsoft.com/office/drawing/2014/main" id="{BC568F48-B487-05BC-45F6-EFB9C4969605}"/>
              </a:ext>
            </a:extLst>
          </p:cNvPr>
          <p:cNvSpPr>
            <a:spLocks noGrp="1"/>
          </p:cNvSpPr>
          <p:nvPr>
            <p:ph idx="1"/>
          </p:nvPr>
        </p:nvSpPr>
        <p:spPr>
          <a:xfrm>
            <a:off x="838200" y="2434201"/>
            <a:ext cx="3822189" cy="3742762"/>
          </a:xfrm>
        </p:spPr>
        <p:txBody>
          <a:bodyPr>
            <a:normAutofit/>
          </a:bodyPr>
          <a:lstStyle/>
          <a:p>
            <a:r>
              <a:rPr lang="en-US" sz="2000"/>
              <a:t>Tuttleman Counseling Services</a:t>
            </a:r>
          </a:p>
          <a:p>
            <a:pPr lvl="1"/>
            <a:r>
              <a:rPr lang="en-US" sz="2000">
                <a:hlinkClick r:id="rId3"/>
              </a:rPr>
              <a:t>Tuttleman Counseling Services (temple.edu)</a:t>
            </a:r>
            <a:endParaRPr lang="en-US" sz="2000"/>
          </a:p>
          <a:p>
            <a:endParaRPr lang="en-US" sz="2000"/>
          </a:p>
          <a:p>
            <a:endParaRPr lang="en-US" sz="2000"/>
          </a:p>
        </p:txBody>
      </p:sp>
    </p:spTree>
    <p:extLst>
      <p:ext uri="{BB962C8B-B14F-4D97-AF65-F5344CB8AC3E}">
        <p14:creationId xmlns:p14="http://schemas.microsoft.com/office/powerpoint/2010/main" val="4267030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FBD2-3924-4A8D-83AB-5B0CEF6EED54}"/>
              </a:ext>
            </a:extLst>
          </p:cNvPr>
          <p:cNvSpPr>
            <a:spLocks noGrp="1"/>
          </p:cNvSpPr>
          <p:nvPr>
            <p:ph type="title"/>
          </p:nvPr>
        </p:nvSpPr>
        <p:spPr>
          <a:xfrm>
            <a:off x="0" y="18255"/>
            <a:ext cx="10515600" cy="1325563"/>
          </a:xfrm>
        </p:spPr>
        <p:txBody>
          <a:bodyPr/>
          <a:lstStyle/>
          <a:p>
            <a:r>
              <a:rPr lang="en-US" dirty="0"/>
              <a:t>Additional Password Security Techniques </a:t>
            </a:r>
          </a:p>
        </p:txBody>
      </p:sp>
      <p:sp>
        <p:nvSpPr>
          <p:cNvPr id="3" name="Content Placeholder 2">
            <a:extLst>
              <a:ext uri="{FF2B5EF4-FFF2-40B4-BE49-F238E27FC236}">
                <a16:creationId xmlns:a16="http://schemas.microsoft.com/office/drawing/2014/main" id="{8DABE6C3-112A-4FE9-BFB1-2DD06DDA4F79}"/>
              </a:ext>
            </a:extLst>
          </p:cNvPr>
          <p:cNvSpPr>
            <a:spLocks noGrp="1"/>
          </p:cNvSpPr>
          <p:nvPr>
            <p:ph idx="1"/>
          </p:nvPr>
        </p:nvSpPr>
        <p:spPr>
          <a:xfrm>
            <a:off x="838200" y="1309133"/>
            <a:ext cx="10515600" cy="4351338"/>
          </a:xfrm>
        </p:spPr>
        <p:txBody>
          <a:bodyPr/>
          <a:lstStyle/>
          <a:p>
            <a:pPr marL="0" indent="0">
              <a:buNone/>
            </a:pPr>
            <a:r>
              <a:rPr lang="en-US" dirty="0"/>
              <a:t>Password Checker</a:t>
            </a:r>
          </a:p>
          <a:p>
            <a:pPr lvl="1"/>
            <a:r>
              <a:rPr lang="en-US" dirty="0"/>
              <a:t>Is a tool used by a security professional to test the strength of a password</a:t>
            </a:r>
          </a:p>
          <a:p>
            <a:pPr lvl="1"/>
            <a:r>
              <a:rPr lang="en-US" dirty="0"/>
              <a:t>Performs brute-force, dictionary attacks and/or hybrid techniques to detect weak passwords and fix them before an attacker find the vulnerabilities</a:t>
            </a:r>
          </a:p>
          <a:p>
            <a:pPr marL="0" indent="0">
              <a:buNone/>
            </a:pPr>
            <a:r>
              <a:rPr lang="en-US" dirty="0"/>
              <a:t>Password Cracker</a:t>
            </a:r>
          </a:p>
          <a:p>
            <a:pPr lvl="1"/>
            <a:r>
              <a:rPr lang="en-US" dirty="0"/>
              <a:t>Is the same tool (i.e. Password Checker) but used by a hacker to uncover vulnerabilities to exploit before the security professional can fix them</a:t>
            </a:r>
          </a:p>
          <a:p>
            <a:pPr marL="0" indent="0">
              <a:buNone/>
            </a:pPr>
            <a:r>
              <a:rPr lang="en-US" dirty="0"/>
              <a:t>Most security tools have this dual nature!</a:t>
            </a:r>
          </a:p>
        </p:txBody>
      </p:sp>
      <p:pic>
        <p:nvPicPr>
          <p:cNvPr id="4" name="Picture 3">
            <a:extLst>
              <a:ext uri="{FF2B5EF4-FFF2-40B4-BE49-F238E27FC236}">
                <a16:creationId xmlns:a16="http://schemas.microsoft.com/office/drawing/2014/main" id="{9850B191-A6FC-43BC-B48D-19DEF33ACE21}"/>
              </a:ext>
            </a:extLst>
          </p:cNvPr>
          <p:cNvPicPr>
            <a:picLocks noChangeAspect="1"/>
          </p:cNvPicPr>
          <p:nvPr/>
        </p:nvPicPr>
        <p:blipFill>
          <a:blip r:embed="rId2"/>
          <a:stretch>
            <a:fillRect/>
          </a:stretch>
        </p:blipFill>
        <p:spPr>
          <a:xfrm>
            <a:off x="3527300" y="5006387"/>
            <a:ext cx="4508732" cy="1308167"/>
          </a:xfrm>
          <a:prstGeom prst="rect">
            <a:avLst/>
          </a:prstGeom>
        </p:spPr>
      </p:pic>
      <p:pic>
        <p:nvPicPr>
          <p:cNvPr id="6" name="Picture 5">
            <a:extLst>
              <a:ext uri="{FF2B5EF4-FFF2-40B4-BE49-F238E27FC236}">
                <a16:creationId xmlns:a16="http://schemas.microsoft.com/office/drawing/2014/main" id="{EF97C4FF-518F-4253-81A9-905EDDDE3572}"/>
              </a:ext>
            </a:extLst>
          </p:cNvPr>
          <p:cNvPicPr>
            <a:picLocks noChangeAspect="1"/>
          </p:cNvPicPr>
          <p:nvPr/>
        </p:nvPicPr>
        <p:blipFill>
          <a:blip r:embed="rId3"/>
          <a:stretch>
            <a:fillRect/>
          </a:stretch>
        </p:blipFill>
        <p:spPr>
          <a:xfrm>
            <a:off x="460870" y="5006388"/>
            <a:ext cx="2945060" cy="1309353"/>
          </a:xfrm>
          <a:prstGeom prst="rect">
            <a:avLst/>
          </a:prstGeom>
        </p:spPr>
      </p:pic>
      <p:pic>
        <p:nvPicPr>
          <p:cNvPr id="8" name="Picture 7">
            <a:extLst>
              <a:ext uri="{FF2B5EF4-FFF2-40B4-BE49-F238E27FC236}">
                <a16:creationId xmlns:a16="http://schemas.microsoft.com/office/drawing/2014/main" id="{20D40DA5-91D6-F4B4-92F4-FBBCE76EA32B}"/>
              </a:ext>
            </a:extLst>
          </p:cNvPr>
          <p:cNvPicPr>
            <a:picLocks noChangeAspect="1"/>
          </p:cNvPicPr>
          <p:nvPr/>
        </p:nvPicPr>
        <p:blipFill>
          <a:blip r:embed="rId4"/>
          <a:stretch>
            <a:fillRect/>
          </a:stretch>
        </p:blipFill>
        <p:spPr>
          <a:xfrm>
            <a:off x="8157402" y="5006708"/>
            <a:ext cx="3573728" cy="1307846"/>
          </a:xfrm>
          <a:prstGeom prst="rect">
            <a:avLst/>
          </a:prstGeom>
        </p:spPr>
      </p:pic>
    </p:spTree>
    <p:extLst>
      <p:ext uri="{BB962C8B-B14F-4D97-AF65-F5344CB8AC3E}">
        <p14:creationId xmlns:p14="http://schemas.microsoft.com/office/powerpoint/2010/main" val="40899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8FAE-4EBC-4D02-B0A2-D56605BBB828}"/>
              </a:ext>
            </a:extLst>
          </p:cNvPr>
          <p:cNvSpPr>
            <a:spLocks noGrp="1"/>
          </p:cNvSpPr>
          <p:nvPr>
            <p:ph type="title"/>
          </p:nvPr>
        </p:nvSpPr>
        <p:spPr>
          <a:xfrm>
            <a:off x="0" y="0"/>
            <a:ext cx="10515600" cy="1325563"/>
          </a:xfrm>
        </p:spPr>
        <p:txBody>
          <a:bodyPr/>
          <a:lstStyle/>
          <a:p>
            <a:r>
              <a:rPr lang="en-US" dirty="0" err="1"/>
              <a:t>Brutalis</a:t>
            </a:r>
            <a:endParaRPr lang="en-US" dirty="0"/>
          </a:p>
        </p:txBody>
      </p:sp>
      <p:sp>
        <p:nvSpPr>
          <p:cNvPr id="3" name="Content Placeholder 2">
            <a:extLst>
              <a:ext uri="{FF2B5EF4-FFF2-40B4-BE49-F238E27FC236}">
                <a16:creationId xmlns:a16="http://schemas.microsoft.com/office/drawing/2014/main" id="{E2FCC48B-062F-4F6B-B10C-4AF97DF472FC}"/>
              </a:ext>
            </a:extLst>
          </p:cNvPr>
          <p:cNvSpPr>
            <a:spLocks noGrp="1"/>
          </p:cNvSpPr>
          <p:nvPr>
            <p:ph idx="1"/>
          </p:nvPr>
        </p:nvSpPr>
        <p:spPr>
          <a:xfrm>
            <a:off x="745211" y="1182444"/>
            <a:ext cx="10515600" cy="4544179"/>
          </a:xfrm>
        </p:spPr>
        <p:txBody>
          <a:bodyPr>
            <a:normAutofit fontScale="77500" lnSpcReduction="20000"/>
          </a:bodyPr>
          <a:lstStyle/>
          <a:p>
            <a:pPr marL="0" indent="0">
              <a:buNone/>
            </a:pPr>
            <a:r>
              <a:rPr lang="en-US" dirty="0"/>
              <a:t>At one time, this was the: “Fastest, meanest, most hardcore password cracker money can buy, …clawing through hashes at unprecedented speeds”</a:t>
            </a:r>
            <a:br>
              <a:rPr lang="en-US" dirty="0"/>
            </a:br>
            <a:endParaRPr lang="en-US" dirty="0"/>
          </a:p>
          <a:p>
            <a:r>
              <a:rPr lang="en-US" dirty="0"/>
              <a:t>Sold online for: $21,169</a:t>
            </a:r>
          </a:p>
          <a:p>
            <a:r>
              <a:rPr lang="en-US" dirty="0"/>
              <a:t>Shipped with 3-year warranty and full commercial support</a:t>
            </a:r>
          </a:p>
          <a:p>
            <a:endParaRPr lang="en-US" dirty="0"/>
          </a:p>
          <a:p>
            <a:r>
              <a:rPr lang="en-US" dirty="0"/>
              <a:t>Used Graphics Processing Units (GPU)</a:t>
            </a:r>
          </a:p>
          <a:p>
            <a:pPr lvl="1"/>
            <a:r>
              <a:rPr lang="en-US" b="0" i="0" dirty="0">
                <a:effectLst/>
                <a:latin typeface="Arial" panose="020B0604020202020204" pitchFamily="34" charset="0"/>
              </a:rPr>
              <a:t>Their highly </a:t>
            </a:r>
            <a:r>
              <a:rPr lang="en-US" b="0" i="0" u="none" strike="noStrike" dirty="0">
                <a:effectLst/>
                <a:latin typeface="Arial" panose="020B0604020202020204" pitchFamily="34" charset="0"/>
              </a:rPr>
              <a:t>parallel structure</a:t>
            </a:r>
            <a:r>
              <a:rPr lang="en-US" b="0" i="0" dirty="0">
                <a:effectLst/>
                <a:latin typeface="Arial" panose="020B0604020202020204" pitchFamily="34" charset="0"/>
              </a:rPr>
              <a:t> makes them more efficient than general-purpose </a:t>
            </a:r>
            <a:r>
              <a:rPr lang="en-US" b="0" i="0" u="none" strike="noStrike" dirty="0">
                <a:effectLst/>
                <a:latin typeface="Arial" panose="020B0604020202020204" pitchFamily="34" charset="0"/>
              </a:rPr>
              <a:t>central processing units</a:t>
            </a:r>
            <a:r>
              <a:rPr lang="en-US" b="0" i="0" dirty="0">
                <a:effectLst/>
                <a:latin typeface="Arial" panose="020B0604020202020204" pitchFamily="34" charset="0"/>
              </a:rPr>
              <a:t> (CPUs) for </a:t>
            </a:r>
            <a:r>
              <a:rPr lang="en-US" b="0" i="0" u="none" strike="noStrike" dirty="0">
                <a:effectLst/>
                <a:latin typeface="Arial" panose="020B0604020202020204" pitchFamily="34" charset="0"/>
              </a:rPr>
              <a:t>algorithms</a:t>
            </a:r>
            <a:r>
              <a:rPr lang="en-US" b="0" i="0" dirty="0">
                <a:effectLst/>
                <a:latin typeface="Arial" panose="020B0604020202020204" pitchFamily="34" charset="0"/>
              </a:rPr>
              <a:t> that process large blocks of data in parallel</a:t>
            </a:r>
          </a:p>
          <a:p>
            <a:pPr lvl="1"/>
            <a:endParaRPr lang="en-US" b="0" i="0" dirty="0">
              <a:effectLst/>
              <a:latin typeface="Arial" panose="020B0604020202020204" pitchFamily="34" charset="0"/>
            </a:endParaRPr>
          </a:p>
          <a:p>
            <a:r>
              <a:rPr lang="en-US" dirty="0"/>
              <a:t>Used</a:t>
            </a:r>
          </a:p>
          <a:p>
            <a:pPr lvl="1"/>
            <a:r>
              <a:rPr lang="en-US" dirty="0"/>
              <a:t>8 NVIDIA GTX GPUs</a:t>
            </a:r>
          </a:p>
          <a:p>
            <a:pPr lvl="1"/>
            <a:r>
              <a:rPr lang="en-US" dirty="0"/>
              <a:t> 2 Intel Xeon E5-2600 v4 CPUs</a:t>
            </a:r>
          </a:p>
          <a:p>
            <a:pPr lvl="1"/>
            <a:r>
              <a:rPr lang="en-US" dirty="0"/>
              <a:t>Up to 3 TB memory</a:t>
            </a:r>
          </a:p>
          <a:p>
            <a:pPr lvl="1"/>
            <a:r>
              <a:rPr lang="en-US" dirty="0"/>
              <a:t>18 TB Solid State Device storage</a:t>
            </a:r>
          </a:p>
        </p:txBody>
      </p:sp>
      <p:pic>
        <p:nvPicPr>
          <p:cNvPr id="5" name="Picture 4">
            <a:extLst>
              <a:ext uri="{FF2B5EF4-FFF2-40B4-BE49-F238E27FC236}">
                <a16:creationId xmlns:a16="http://schemas.microsoft.com/office/drawing/2014/main" id="{04C2BDFC-DE97-42BB-A6E6-6D1AD32DC654}"/>
              </a:ext>
            </a:extLst>
          </p:cNvPr>
          <p:cNvPicPr>
            <a:picLocks noChangeAspect="1"/>
          </p:cNvPicPr>
          <p:nvPr/>
        </p:nvPicPr>
        <p:blipFill>
          <a:blip r:embed="rId2"/>
          <a:stretch>
            <a:fillRect/>
          </a:stretch>
        </p:blipFill>
        <p:spPr>
          <a:xfrm>
            <a:off x="4753142" y="3957255"/>
            <a:ext cx="3291731" cy="2665839"/>
          </a:xfrm>
          <a:prstGeom prst="rect">
            <a:avLst/>
          </a:prstGeom>
        </p:spPr>
      </p:pic>
      <p:pic>
        <p:nvPicPr>
          <p:cNvPr id="7" name="Picture 6">
            <a:extLst>
              <a:ext uri="{FF2B5EF4-FFF2-40B4-BE49-F238E27FC236}">
                <a16:creationId xmlns:a16="http://schemas.microsoft.com/office/drawing/2014/main" id="{2B710396-B2AA-4D43-B7ED-11893B9E660D}"/>
              </a:ext>
            </a:extLst>
          </p:cNvPr>
          <p:cNvPicPr>
            <a:picLocks noChangeAspect="1"/>
          </p:cNvPicPr>
          <p:nvPr/>
        </p:nvPicPr>
        <p:blipFill>
          <a:blip r:embed="rId3"/>
          <a:stretch>
            <a:fillRect/>
          </a:stretch>
        </p:blipFill>
        <p:spPr>
          <a:xfrm>
            <a:off x="8398695" y="1569351"/>
            <a:ext cx="2598645" cy="1432684"/>
          </a:xfrm>
          <a:prstGeom prst="rect">
            <a:avLst/>
          </a:prstGeom>
        </p:spPr>
      </p:pic>
      <p:pic>
        <p:nvPicPr>
          <p:cNvPr id="9" name="Picture 8">
            <a:extLst>
              <a:ext uri="{FF2B5EF4-FFF2-40B4-BE49-F238E27FC236}">
                <a16:creationId xmlns:a16="http://schemas.microsoft.com/office/drawing/2014/main" id="{00D47104-0049-45DF-A106-D6C7688BB191}"/>
              </a:ext>
            </a:extLst>
          </p:cNvPr>
          <p:cNvPicPr>
            <a:picLocks noChangeAspect="1"/>
          </p:cNvPicPr>
          <p:nvPr/>
        </p:nvPicPr>
        <p:blipFill>
          <a:blip r:embed="rId4"/>
          <a:stretch>
            <a:fillRect/>
          </a:stretch>
        </p:blipFill>
        <p:spPr>
          <a:xfrm>
            <a:off x="9135103" y="3932171"/>
            <a:ext cx="2621507" cy="1356478"/>
          </a:xfrm>
          <a:prstGeom prst="rect">
            <a:avLst/>
          </a:prstGeom>
        </p:spPr>
      </p:pic>
      <p:pic>
        <p:nvPicPr>
          <p:cNvPr id="11" name="Picture 10">
            <a:extLst>
              <a:ext uri="{FF2B5EF4-FFF2-40B4-BE49-F238E27FC236}">
                <a16:creationId xmlns:a16="http://schemas.microsoft.com/office/drawing/2014/main" id="{430E58B9-3546-41DE-926D-51D3113F0406}"/>
              </a:ext>
            </a:extLst>
          </p:cNvPr>
          <p:cNvPicPr>
            <a:picLocks noChangeAspect="1"/>
          </p:cNvPicPr>
          <p:nvPr/>
        </p:nvPicPr>
        <p:blipFill>
          <a:blip r:embed="rId5"/>
          <a:stretch>
            <a:fillRect/>
          </a:stretch>
        </p:blipFill>
        <p:spPr>
          <a:xfrm>
            <a:off x="8989226" y="5475557"/>
            <a:ext cx="2629128" cy="1181202"/>
          </a:xfrm>
          <a:prstGeom prst="rect">
            <a:avLst/>
          </a:prstGeom>
        </p:spPr>
      </p:pic>
      <p:sp>
        <p:nvSpPr>
          <p:cNvPr id="4" name="TextBox 3">
            <a:extLst>
              <a:ext uri="{FF2B5EF4-FFF2-40B4-BE49-F238E27FC236}">
                <a16:creationId xmlns:a16="http://schemas.microsoft.com/office/drawing/2014/main" id="{AD23CFB4-9E3B-4AF8-9CA3-E75BDC9D71CB}"/>
              </a:ext>
            </a:extLst>
          </p:cNvPr>
          <p:cNvSpPr txBox="1"/>
          <p:nvPr/>
        </p:nvSpPr>
        <p:spPr>
          <a:xfrm>
            <a:off x="593969" y="6025662"/>
            <a:ext cx="3214820" cy="369332"/>
          </a:xfrm>
          <a:prstGeom prst="rect">
            <a:avLst/>
          </a:prstGeom>
          <a:noFill/>
        </p:spPr>
        <p:txBody>
          <a:bodyPr wrap="square" rtlCol="0">
            <a:spAutoFit/>
          </a:bodyPr>
          <a:lstStyle/>
          <a:p>
            <a:r>
              <a:rPr lang="en-US" dirty="0"/>
              <a:t>Open Source: </a:t>
            </a:r>
            <a:r>
              <a:rPr lang="en-US" dirty="0">
                <a:hlinkClick r:id="rId6"/>
              </a:rPr>
              <a:t>L0phtCrack</a:t>
            </a:r>
            <a:endParaRPr lang="en-US" dirty="0"/>
          </a:p>
        </p:txBody>
      </p:sp>
    </p:spTree>
    <p:extLst>
      <p:ext uri="{BB962C8B-B14F-4D97-AF65-F5344CB8AC3E}">
        <p14:creationId xmlns:p14="http://schemas.microsoft.com/office/powerpoint/2010/main" val="207152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 calcmode="lin" valueType="num">
                                      <p:cBhvr additive="base">
                                        <p:cTn id="4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vlc-record-2017-09-29-11h45m07s-DRM-free 12 Cybercrime (1080p HD) clip-2-254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1398827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BCC7-79D4-48E3-A181-E1DC7851BD87}"/>
              </a:ext>
            </a:extLst>
          </p:cNvPr>
          <p:cNvSpPr>
            <a:spLocks noGrp="1"/>
          </p:cNvSpPr>
          <p:nvPr>
            <p:ph type="title"/>
          </p:nvPr>
        </p:nvSpPr>
        <p:spPr>
          <a:xfrm>
            <a:off x="0" y="0"/>
            <a:ext cx="10515600" cy="1325563"/>
          </a:xfrm>
          <a:solidFill>
            <a:srgbClr val="FF0000"/>
          </a:solidFill>
        </p:spPr>
        <p:txBody>
          <a:bodyPr/>
          <a:lstStyle/>
          <a:p>
            <a:r>
              <a:rPr lang="en-US" b="1" dirty="0"/>
              <a:t>WARNING</a:t>
            </a:r>
          </a:p>
        </p:txBody>
      </p:sp>
      <p:sp>
        <p:nvSpPr>
          <p:cNvPr id="3" name="Content Placeholder 2">
            <a:extLst>
              <a:ext uri="{FF2B5EF4-FFF2-40B4-BE49-F238E27FC236}">
                <a16:creationId xmlns:a16="http://schemas.microsoft.com/office/drawing/2014/main" id="{4D518E95-EEFB-4B6B-AFB8-C7C060584F09}"/>
              </a:ext>
            </a:extLst>
          </p:cNvPr>
          <p:cNvSpPr>
            <a:spLocks noGrp="1"/>
          </p:cNvSpPr>
          <p:nvPr>
            <p:ph idx="1"/>
          </p:nvPr>
        </p:nvSpPr>
        <p:spPr>
          <a:xfrm>
            <a:off x="745067" y="1364721"/>
            <a:ext cx="10515600" cy="4351338"/>
          </a:xfrm>
          <a:solidFill>
            <a:srgbClr val="FF0000"/>
          </a:solidFill>
        </p:spPr>
        <p:txBody>
          <a:bodyPr/>
          <a:lstStyle/>
          <a:p>
            <a:pPr marL="0" indent="0">
              <a:buNone/>
            </a:pPr>
            <a:r>
              <a:rPr lang="en-US" dirty="0"/>
              <a:t>Never use the tools you learn in this class to test, attack, or break a computer that </a:t>
            </a:r>
            <a:r>
              <a:rPr lang="en-US"/>
              <a:t>you do not </a:t>
            </a:r>
            <a:r>
              <a:rPr lang="en-US" dirty="0"/>
              <a:t>own or have written permission to do so!</a:t>
            </a:r>
          </a:p>
          <a:p>
            <a:pPr marL="0" indent="0">
              <a:buNone/>
            </a:pPr>
            <a:endParaRPr lang="en-US" dirty="0"/>
          </a:p>
          <a:p>
            <a:pPr marL="0" indent="0">
              <a:buNone/>
            </a:pPr>
            <a:r>
              <a:rPr lang="en-US" dirty="0"/>
              <a:t>For example, you need to obtain management’s approval before attempting to test employees’ passwords with the intent of identifying weak passwords.</a:t>
            </a:r>
          </a:p>
          <a:p>
            <a:pPr marL="0" indent="0">
              <a:buNone/>
            </a:pPr>
            <a:r>
              <a:rPr lang="en-US" dirty="0"/>
              <a:t>Explaining you are trying to help the situation, and not hurt it, after the fact is not a good situation to be in.</a:t>
            </a:r>
          </a:p>
        </p:txBody>
      </p:sp>
    </p:spTree>
    <p:extLst>
      <p:ext uri="{BB962C8B-B14F-4D97-AF65-F5344CB8AC3E}">
        <p14:creationId xmlns:p14="http://schemas.microsoft.com/office/powerpoint/2010/main" val="2628386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150E6-4E76-4935-944C-E30771F69678}"/>
              </a:ext>
            </a:extLst>
          </p:cNvPr>
          <p:cNvSpPr>
            <a:spLocks noGrp="1"/>
          </p:cNvSpPr>
          <p:nvPr>
            <p:ph type="title"/>
          </p:nvPr>
        </p:nvSpPr>
        <p:spPr>
          <a:xfrm>
            <a:off x="-1" y="0"/>
            <a:ext cx="11979479" cy="1325563"/>
          </a:xfrm>
        </p:spPr>
        <p:txBody>
          <a:bodyPr/>
          <a:lstStyle/>
          <a:p>
            <a:r>
              <a:rPr lang="en-US"/>
              <a:t>Lab 5: </a:t>
            </a:r>
            <a:r>
              <a:rPr lang="en-US" dirty="0"/>
              <a:t>Online &amp; Offline password attacks</a:t>
            </a:r>
          </a:p>
        </p:txBody>
      </p:sp>
      <p:pic>
        <p:nvPicPr>
          <p:cNvPr id="4" name="Picture 3">
            <a:extLst>
              <a:ext uri="{FF2B5EF4-FFF2-40B4-BE49-F238E27FC236}">
                <a16:creationId xmlns:a16="http://schemas.microsoft.com/office/drawing/2014/main" id="{BB1A9DA5-9BAC-4218-B6AF-F7B12B16EA3F}"/>
              </a:ext>
            </a:extLst>
          </p:cNvPr>
          <p:cNvPicPr>
            <a:picLocks noChangeAspect="1"/>
          </p:cNvPicPr>
          <p:nvPr/>
        </p:nvPicPr>
        <p:blipFill>
          <a:blip r:embed="rId2"/>
          <a:stretch>
            <a:fillRect/>
          </a:stretch>
        </p:blipFill>
        <p:spPr>
          <a:xfrm>
            <a:off x="4376655" y="1325563"/>
            <a:ext cx="7804488" cy="3787613"/>
          </a:xfrm>
          <a:prstGeom prst="rect">
            <a:avLst/>
          </a:prstGeom>
        </p:spPr>
      </p:pic>
      <p:pic>
        <p:nvPicPr>
          <p:cNvPr id="5" name="Picture 4">
            <a:extLst>
              <a:ext uri="{FF2B5EF4-FFF2-40B4-BE49-F238E27FC236}">
                <a16:creationId xmlns:a16="http://schemas.microsoft.com/office/drawing/2014/main" id="{58748BC2-A376-4FCE-8550-323EC56102BA}"/>
              </a:ext>
            </a:extLst>
          </p:cNvPr>
          <p:cNvPicPr>
            <a:picLocks noChangeAspect="1"/>
          </p:cNvPicPr>
          <p:nvPr/>
        </p:nvPicPr>
        <p:blipFill>
          <a:blip r:embed="rId3"/>
          <a:stretch>
            <a:fillRect/>
          </a:stretch>
        </p:blipFill>
        <p:spPr>
          <a:xfrm>
            <a:off x="10207690" y="1325563"/>
            <a:ext cx="1973453" cy="2258283"/>
          </a:xfrm>
          <a:prstGeom prst="rect">
            <a:avLst/>
          </a:prstGeom>
        </p:spPr>
      </p:pic>
      <p:pic>
        <p:nvPicPr>
          <p:cNvPr id="8" name="Picture 7">
            <a:extLst>
              <a:ext uri="{FF2B5EF4-FFF2-40B4-BE49-F238E27FC236}">
                <a16:creationId xmlns:a16="http://schemas.microsoft.com/office/drawing/2014/main" id="{9EC839C8-B4BA-4931-BAC7-7CAF5876C362}"/>
              </a:ext>
            </a:extLst>
          </p:cNvPr>
          <p:cNvPicPr>
            <a:picLocks noChangeAspect="1"/>
          </p:cNvPicPr>
          <p:nvPr/>
        </p:nvPicPr>
        <p:blipFill>
          <a:blip r:embed="rId4"/>
          <a:stretch>
            <a:fillRect/>
          </a:stretch>
        </p:blipFill>
        <p:spPr>
          <a:xfrm>
            <a:off x="0" y="1065199"/>
            <a:ext cx="4134062" cy="520727"/>
          </a:xfrm>
          <a:prstGeom prst="rect">
            <a:avLst/>
          </a:prstGeom>
        </p:spPr>
      </p:pic>
      <p:pic>
        <p:nvPicPr>
          <p:cNvPr id="7" name="Picture 6">
            <a:extLst>
              <a:ext uri="{FF2B5EF4-FFF2-40B4-BE49-F238E27FC236}">
                <a16:creationId xmlns:a16="http://schemas.microsoft.com/office/drawing/2014/main" id="{A4A7BE40-1F60-4686-BA28-85B4A86B0CAB}"/>
              </a:ext>
            </a:extLst>
          </p:cNvPr>
          <p:cNvPicPr>
            <a:picLocks noChangeAspect="1"/>
          </p:cNvPicPr>
          <p:nvPr/>
        </p:nvPicPr>
        <p:blipFill>
          <a:blip r:embed="rId5"/>
          <a:stretch>
            <a:fillRect/>
          </a:stretch>
        </p:blipFill>
        <p:spPr>
          <a:xfrm>
            <a:off x="868647" y="1703773"/>
            <a:ext cx="2704978" cy="3659677"/>
          </a:xfrm>
          <a:prstGeom prst="rect">
            <a:avLst/>
          </a:prstGeom>
        </p:spPr>
      </p:pic>
      <p:sp>
        <p:nvSpPr>
          <p:cNvPr id="3" name="TextBox 2">
            <a:extLst>
              <a:ext uri="{FF2B5EF4-FFF2-40B4-BE49-F238E27FC236}">
                <a16:creationId xmlns:a16="http://schemas.microsoft.com/office/drawing/2014/main" id="{B887A4C4-C515-7230-B62D-8F2ACE2493DC}"/>
              </a:ext>
            </a:extLst>
          </p:cNvPr>
          <p:cNvSpPr txBox="1"/>
          <p:nvPr/>
        </p:nvSpPr>
        <p:spPr>
          <a:xfrm>
            <a:off x="364782" y="5783916"/>
            <a:ext cx="11614696" cy="646331"/>
          </a:xfrm>
          <a:prstGeom prst="rect">
            <a:avLst/>
          </a:prstGeom>
          <a:noFill/>
        </p:spPr>
        <p:txBody>
          <a:bodyPr wrap="square" rtlCol="0">
            <a:spAutoFit/>
          </a:bodyPr>
          <a:lstStyle/>
          <a:p>
            <a:r>
              <a:rPr lang="en-US" dirty="0"/>
              <a:t>I recommend you look at the questions in the quiz while doing the lab might be hard to go back and get some answers after it’s all done</a:t>
            </a:r>
          </a:p>
        </p:txBody>
      </p:sp>
    </p:spTree>
    <p:extLst>
      <p:ext uri="{BB962C8B-B14F-4D97-AF65-F5344CB8AC3E}">
        <p14:creationId xmlns:p14="http://schemas.microsoft.com/office/powerpoint/2010/main" val="8635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03F44-A4E5-415D-8743-C2AE08DCCED5}"/>
              </a:ext>
            </a:extLst>
          </p:cNvPr>
          <p:cNvSpPr>
            <a:spLocks noGrp="1"/>
          </p:cNvSpPr>
          <p:nvPr>
            <p:ph type="title"/>
          </p:nvPr>
        </p:nvSpPr>
        <p:spPr>
          <a:xfrm>
            <a:off x="0" y="0"/>
            <a:ext cx="10515600" cy="1325563"/>
          </a:xfrm>
        </p:spPr>
        <p:txBody>
          <a:bodyPr/>
          <a:lstStyle/>
          <a:p>
            <a:r>
              <a:rPr lang="en-US" dirty="0"/>
              <a:t>Use Caution!</a:t>
            </a:r>
          </a:p>
        </p:txBody>
      </p:sp>
      <p:sp>
        <p:nvSpPr>
          <p:cNvPr id="3" name="Content Placeholder 2">
            <a:extLst>
              <a:ext uri="{FF2B5EF4-FFF2-40B4-BE49-F238E27FC236}">
                <a16:creationId xmlns:a16="http://schemas.microsoft.com/office/drawing/2014/main" id="{FBBFC776-4B35-477A-8F32-B572716387FE}"/>
              </a:ext>
            </a:extLst>
          </p:cNvPr>
          <p:cNvSpPr>
            <a:spLocks noGrp="1"/>
          </p:cNvSpPr>
          <p:nvPr>
            <p:ph idx="1"/>
          </p:nvPr>
        </p:nvSpPr>
        <p:spPr>
          <a:xfrm>
            <a:off x="241041" y="1153821"/>
            <a:ext cx="5777204" cy="4351338"/>
          </a:xfrm>
        </p:spPr>
        <p:txBody>
          <a:bodyPr/>
          <a:lstStyle/>
          <a:p>
            <a:r>
              <a:rPr lang="en-US" dirty="0"/>
              <a:t>Never test a password you are currently using and dependent on!</a:t>
            </a:r>
          </a:p>
          <a:p>
            <a:r>
              <a:rPr lang="en-US" dirty="0"/>
              <a:t>If you wish to test your password’s strength, try a “similarly structured” password</a:t>
            </a:r>
          </a:p>
          <a:p>
            <a:pPr lvl="1"/>
            <a:r>
              <a:rPr lang="en-US" dirty="0"/>
              <a:t>Similar length</a:t>
            </a:r>
          </a:p>
          <a:p>
            <a:pPr lvl="1"/>
            <a:r>
              <a:rPr lang="en-US" dirty="0"/>
              <a:t>Similar structured use of letters, capitals, special characters, numbers… </a:t>
            </a:r>
          </a:p>
        </p:txBody>
      </p:sp>
      <p:pic>
        <p:nvPicPr>
          <p:cNvPr id="5" name="Picture 4">
            <a:extLst>
              <a:ext uri="{FF2B5EF4-FFF2-40B4-BE49-F238E27FC236}">
                <a16:creationId xmlns:a16="http://schemas.microsoft.com/office/drawing/2014/main" id="{B73A25C2-619F-4806-8DA8-A78B865A80E2}"/>
              </a:ext>
            </a:extLst>
          </p:cNvPr>
          <p:cNvPicPr>
            <a:picLocks noChangeAspect="1"/>
          </p:cNvPicPr>
          <p:nvPr/>
        </p:nvPicPr>
        <p:blipFill>
          <a:blip r:embed="rId2"/>
          <a:stretch>
            <a:fillRect/>
          </a:stretch>
        </p:blipFill>
        <p:spPr>
          <a:xfrm>
            <a:off x="5898570" y="0"/>
            <a:ext cx="6506492" cy="6858000"/>
          </a:xfrm>
          <a:prstGeom prst="rect">
            <a:avLst/>
          </a:prstGeom>
        </p:spPr>
      </p:pic>
    </p:spTree>
    <p:extLst>
      <p:ext uri="{BB962C8B-B14F-4D97-AF65-F5344CB8AC3E}">
        <p14:creationId xmlns:p14="http://schemas.microsoft.com/office/powerpoint/2010/main" val="79321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EAAB-C81D-4771-B070-EE5D2B00F760}"/>
              </a:ext>
            </a:extLst>
          </p:cNvPr>
          <p:cNvSpPr>
            <a:spLocks noGrp="1"/>
          </p:cNvSpPr>
          <p:nvPr>
            <p:ph type="title"/>
          </p:nvPr>
        </p:nvSpPr>
        <p:spPr>
          <a:xfrm>
            <a:off x="0" y="1"/>
            <a:ext cx="10515600" cy="984738"/>
          </a:xfrm>
        </p:spPr>
        <p:txBody>
          <a:bodyPr/>
          <a:lstStyle/>
          <a:p>
            <a:r>
              <a:rPr lang="en-US" dirty="0"/>
              <a:t>Password Entropy</a:t>
            </a:r>
          </a:p>
        </p:txBody>
      </p:sp>
      <p:sp>
        <p:nvSpPr>
          <p:cNvPr id="3" name="Content Placeholder 2">
            <a:extLst>
              <a:ext uri="{FF2B5EF4-FFF2-40B4-BE49-F238E27FC236}">
                <a16:creationId xmlns:a16="http://schemas.microsoft.com/office/drawing/2014/main" id="{8DA6ED58-58A8-49D7-8032-B26A7229734A}"/>
              </a:ext>
            </a:extLst>
          </p:cNvPr>
          <p:cNvSpPr>
            <a:spLocks noGrp="1"/>
          </p:cNvSpPr>
          <p:nvPr>
            <p:ph idx="1"/>
          </p:nvPr>
        </p:nvSpPr>
        <p:spPr>
          <a:xfrm>
            <a:off x="785419" y="984739"/>
            <a:ext cx="11335046" cy="4650167"/>
          </a:xfrm>
        </p:spPr>
        <p:txBody>
          <a:bodyPr>
            <a:normAutofit/>
          </a:bodyPr>
          <a:lstStyle/>
          <a:p>
            <a:pPr marL="0" indent="0">
              <a:buNone/>
            </a:pPr>
            <a:r>
              <a:rPr lang="en-US" dirty="0"/>
              <a:t>Password entropy is a measurement of how unpredictable a password is</a:t>
            </a:r>
          </a:p>
          <a:p>
            <a:pPr lvl="1"/>
            <a:r>
              <a:rPr lang="en-US" dirty="0"/>
              <a:t>Password strength is usually expressed in terms of ”information entropy” </a:t>
            </a:r>
          </a:p>
          <a:p>
            <a:pPr lvl="1"/>
            <a:r>
              <a:rPr lang="en-US" dirty="0"/>
              <a:t>A password based on a random selection of 64 bits (8 8-bit ASCII characters) would require 2</a:t>
            </a:r>
            <a:r>
              <a:rPr lang="en-US" baseline="30000" dirty="0"/>
              <a:t>64</a:t>
            </a:r>
            <a:r>
              <a:rPr lang="en-US" dirty="0"/>
              <a:t> (18,446,744,073,709,551,616) attempts to exhaust all possibilities during a brute force search</a:t>
            </a:r>
          </a:p>
          <a:p>
            <a:pPr lvl="2"/>
            <a:r>
              <a:rPr lang="en-US" dirty="0"/>
              <a:t>Thus, by increasing the entropy of the password by one more randomly selected bit doubles the number of guesses, making an attacker's task twice as difficult</a:t>
            </a:r>
          </a:p>
          <a:p>
            <a:pPr lvl="2"/>
            <a:r>
              <a:rPr lang="en-US" dirty="0"/>
              <a:t>On average, an attacker will have to try half the possible number of passwords before finding the correct one</a:t>
            </a:r>
          </a:p>
        </p:txBody>
      </p:sp>
      <p:pic>
        <p:nvPicPr>
          <p:cNvPr id="4" name="Picture 3">
            <a:extLst>
              <a:ext uri="{FF2B5EF4-FFF2-40B4-BE49-F238E27FC236}">
                <a16:creationId xmlns:a16="http://schemas.microsoft.com/office/drawing/2014/main" id="{76CADD94-5A48-4779-8B82-E4171832656B}"/>
              </a:ext>
            </a:extLst>
          </p:cNvPr>
          <p:cNvPicPr>
            <a:picLocks noChangeAspect="1"/>
          </p:cNvPicPr>
          <p:nvPr/>
        </p:nvPicPr>
        <p:blipFill>
          <a:blip r:embed="rId2"/>
          <a:stretch>
            <a:fillRect/>
          </a:stretch>
        </p:blipFill>
        <p:spPr>
          <a:xfrm>
            <a:off x="5988233" y="4301412"/>
            <a:ext cx="5986887" cy="2248677"/>
          </a:xfrm>
          <a:prstGeom prst="rect">
            <a:avLst/>
          </a:prstGeom>
        </p:spPr>
      </p:pic>
    </p:spTree>
    <p:extLst>
      <p:ext uri="{BB962C8B-B14F-4D97-AF65-F5344CB8AC3E}">
        <p14:creationId xmlns:p14="http://schemas.microsoft.com/office/powerpoint/2010/main" val="151536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2C55-868A-4B9C-B4C5-C20D80DC3B4B}"/>
              </a:ext>
            </a:extLst>
          </p:cNvPr>
          <p:cNvSpPr>
            <a:spLocks noGrp="1"/>
          </p:cNvSpPr>
          <p:nvPr>
            <p:ph type="title"/>
          </p:nvPr>
        </p:nvSpPr>
        <p:spPr>
          <a:xfrm>
            <a:off x="0" y="1"/>
            <a:ext cx="10515600" cy="1028578"/>
          </a:xfrm>
        </p:spPr>
        <p:txBody>
          <a:bodyPr/>
          <a:lstStyle/>
          <a:p>
            <a:r>
              <a:rPr lang="en-US" dirty="0" err="1"/>
              <a:t>Diceware</a:t>
            </a:r>
            <a:r>
              <a:rPr lang="en-US" dirty="0"/>
              <a:t> Exercise</a:t>
            </a:r>
          </a:p>
        </p:txBody>
      </p:sp>
      <p:sp>
        <p:nvSpPr>
          <p:cNvPr id="4" name="Content Placeholder 2">
            <a:extLst>
              <a:ext uri="{FF2B5EF4-FFF2-40B4-BE49-F238E27FC236}">
                <a16:creationId xmlns:a16="http://schemas.microsoft.com/office/drawing/2014/main" id="{A20004B2-2CE8-44B7-8D65-887AE6A6BD7A}"/>
              </a:ext>
            </a:extLst>
          </p:cNvPr>
          <p:cNvSpPr>
            <a:spLocks noGrp="1"/>
          </p:cNvSpPr>
          <p:nvPr>
            <p:ph idx="1"/>
          </p:nvPr>
        </p:nvSpPr>
        <p:spPr>
          <a:xfrm>
            <a:off x="611912" y="903531"/>
            <a:ext cx="11322180" cy="4351338"/>
          </a:xfrm>
        </p:spPr>
        <p:txBody>
          <a:bodyPr>
            <a:normAutofit/>
          </a:bodyPr>
          <a:lstStyle/>
          <a:p>
            <a:pPr marL="0" indent="0">
              <a:buNone/>
            </a:pPr>
            <a:r>
              <a:rPr lang="en-US" dirty="0"/>
              <a:t>In teams of 2:</a:t>
            </a:r>
          </a:p>
          <a:p>
            <a:r>
              <a:rPr lang="en-US" dirty="0"/>
              <a:t>Role the 5 dice to generate a random 5-digit number</a:t>
            </a:r>
          </a:p>
          <a:p>
            <a:pPr lvl="1"/>
            <a:r>
              <a:rPr lang="en-US" sz="1900" u="sng" dirty="0">
                <a:solidFill>
                  <a:srgbClr val="0000FF"/>
                </a:solidFill>
                <a:effectLst/>
                <a:latin typeface="Arial" panose="020B0604020202020204" pitchFamily="34" charset="0"/>
                <a:ea typeface="Calibri" panose="020F0502020204030204" pitchFamily="34" charset="0"/>
                <a:hlinkClick r:id="rId2"/>
              </a:rPr>
              <a:t>https://www.random.org/dice/</a:t>
            </a:r>
            <a:endParaRPr lang="en-US" sz="1900" u="sng" dirty="0">
              <a:solidFill>
                <a:srgbClr val="0000FF"/>
              </a:solidFill>
              <a:effectLst/>
              <a:latin typeface="Arial" panose="020B0604020202020204" pitchFamily="34" charset="0"/>
              <a:ea typeface="Calibri" panose="020F0502020204030204" pitchFamily="34" charset="0"/>
            </a:endParaRPr>
          </a:p>
          <a:p>
            <a:pPr lvl="1"/>
            <a:endParaRPr lang="en-US" sz="1900" u="sng" dirty="0">
              <a:solidFill>
                <a:srgbClr val="0000FF"/>
              </a:solidFill>
              <a:latin typeface="Arial" panose="020B0604020202020204" pitchFamily="34" charset="0"/>
            </a:endParaRPr>
          </a:p>
          <a:p>
            <a:pPr lvl="1"/>
            <a:endParaRPr lang="en-US" sz="1900" u="sng" dirty="0">
              <a:solidFill>
                <a:srgbClr val="0000FF"/>
              </a:solidFill>
              <a:latin typeface="Arial" panose="020B0604020202020204" pitchFamily="34" charset="0"/>
            </a:endParaRPr>
          </a:p>
          <a:p>
            <a:pPr lvl="1"/>
            <a:endParaRPr lang="en-US" sz="1900" u="sng" dirty="0">
              <a:solidFill>
                <a:srgbClr val="0000FF"/>
              </a:solidFill>
              <a:latin typeface="Arial" panose="020B0604020202020204" pitchFamily="34" charset="0"/>
            </a:endParaRPr>
          </a:p>
          <a:p>
            <a:pPr lvl="1"/>
            <a:endParaRPr lang="en-US" sz="2800" dirty="0"/>
          </a:p>
          <a:p>
            <a:r>
              <a:rPr lang="en-US" dirty="0"/>
              <a:t>Use the 5-digit to select a “random” word from: </a:t>
            </a:r>
          </a:p>
          <a:p>
            <a:pPr lvl="1"/>
            <a:r>
              <a:rPr lang="en-US" sz="1900" dirty="0">
                <a:hlinkClick r:id="rId3"/>
              </a:rPr>
              <a:t>https://www.eff.org/files/2016/07/18/eff_large_wordlist.txt</a:t>
            </a:r>
            <a:endParaRPr lang="en-US" sz="1900" dirty="0"/>
          </a:p>
          <a:p>
            <a:pPr lvl="1"/>
            <a:endParaRPr lang="en-US" dirty="0"/>
          </a:p>
          <a:p>
            <a:pPr marL="914400" lvl="1" indent="-457200">
              <a:buFont typeface="+mj-lt"/>
              <a:buAutoNum type="arabicPeriod"/>
            </a:pPr>
            <a:endParaRPr lang="en-US" sz="18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457200" lvl="1" indent="0">
              <a:buNone/>
            </a:pPr>
            <a:endParaRPr lang="en-US" sz="2200" i="1" dirty="0">
              <a:effectLst/>
              <a:latin typeface="Helvetica" panose="020B0604020202020204" pitchFamily="34" charset="0"/>
              <a:ea typeface="Calibri" panose="020F0502020204030204" pitchFamily="34" charset="0"/>
              <a:cs typeface="Times New Roman" panose="02020603050405020304" pitchFamily="18" charset="0"/>
            </a:endParaRPr>
          </a:p>
          <a:p>
            <a:pPr marL="1371600" lvl="2" indent="-457200">
              <a:buFont typeface="+mj-lt"/>
              <a:buAutoNum type="arabicPeriod"/>
            </a:pPr>
            <a:endParaRPr lang="en-US" sz="1400" dirty="0">
              <a:effectLst/>
              <a:latin typeface="Helvetica" panose="020B0604020202020204" pitchFamily="34" charset="0"/>
              <a:ea typeface="Calibri" panose="020F0502020204030204" pitchFamily="34" charset="0"/>
              <a:cs typeface="Times New Roman" panose="02020603050405020304" pitchFamily="18" charset="0"/>
            </a:endParaRPr>
          </a:p>
          <a:p>
            <a:pPr marL="914400" lvl="1" indent="-457200">
              <a:buFont typeface="+mj-lt"/>
              <a:buAutoNum type="arabicPeriod"/>
            </a:pPr>
            <a:endParaRPr lang="en-US" dirty="0"/>
          </a:p>
        </p:txBody>
      </p:sp>
      <p:grpSp>
        <p:nvGrpSpPr>
          <p:cNvPr id="9" name="Group 8">
            <a:extLst>
              <a:ext uri="{FF2B5EF4-FFF2-40B4-BE49-F238E27FC236}">
                <a16:creationId xmlns:a16="http://schemas.microsoft.com/office/drawing/2014/main" id="{CD4E9CE1-C6CF-4890-BB23-8BAD6E6328B8}"/>
              </a:ext>
            </a:extLst>
          </p:cNvPr>
          <p:cNvGrpSpPr/>
          <p:nvPr/>
        </p:nvGrpSpPr>
        <p:grpSpPr>
          <a:xfrm>
            <a:off x="10469587" y="148874"/>
            <a:ext cx="1553566" cy="6668078"/>
            <a:chOff x="10469587" y="148874"/>
            <a:chExt cx="1553566" cy="6668078"/>
          </a:xfrm>
        </p:grpSpPr>
        <p:pic>
          <p:nvPicPr>
            <p:cNvPr id="7" name="Picture 6">
              <a:extLst>
                <a:ext uri="{FF2B5EF4-FFF2-40B4-BE49-F238E27FC236}">
                  <a16:creationId xmlns:a16="http://schemas.microsoft.com/office/drawing/2014/main" id="{AA87740C-F43D-4812-B71D-C254DFA8A697}"/>
                </a:ext>
              </a:extLst>
            </p:cNvPr>
            <p:cNvPicPr>
              <a:picLocks noChangeAspect="1"/>
            </p:cNvPicPr>
            <p:nvPr/>
          </p:nvPicPr>
          <p:blipFill>
            <a:blip r:embed="rId4"/>
            <a:stretch>
              <a:fillRect/>
            </a:stretch>
          </p:blipFill>
          <p:spPr>
            <a:xfrm>
              <a:off x="10514262" y="2724657"/>
              <a:ext cx="1508891" cy="4092295"/>
            </a:xfrm>
            <a:prstGeom prst="rect">
              <a:avLst/>
            </a:prstGeom>
          </p:spPr>
        </p:pic>
        <p:pic>
          <p:nvPicPr>
            <p:cNvPr id="8" name="Picture 7">
              <a:extLst>
                <a:ext uri="{FF2B5EF4-FFF2-40B4-BE49-F238E27FC236}">
                  <a16:creationId xmlns:a16="http://schemas.microsoft.com/office/drawing/2014/main" id="{A4D76CE8-FDCB-4584-B5EC-DC6571E418A5}"/>
                </a:ext>
              </a:extLst>
            </p:cNvPr>
            <p:cNvPicPr>
              <a:picLocks noChangeAspect="1"/>
            </p:cNvPicPr>
            <p:nvPr/>
          </p:nvPicPr>
          <p:blipFill>
            <a:blip r:embed="rId5"/>
            <a:stretch>
              <a:fillRect/>
            </a:stretch>
          </p:blipFill>
          <p:spPr>
            <a:xfrm>
              <a:off x="10469587" y="148874"/>
              <a:ext cx="1463167" cy="3566469"/>
            </a:xfrm>
            <a:prstGeom prst="rect">
              <a:avLst/>
            </a:prstGeom>
          </p:spPr>
        </p:pic>
      </p:grpSp>
      <p:pic>
        <p:nvPicPr>
          <p:cNvPr id="6" name="Picture 5">
            <a:extLst>
              <a:ext uri="{FF2B5EF4-FFF2-40B4-BE49-F238E27FC236}">
                <a16:creationId xmlns:a16="http://schemas.microsoft.com/office/drawing/2014/main" id="{F992608C-D151-28FD-7D57-62A62CF5C332}"/>
              </a:ext>
            </a:extLst>
          </p:cNvPr>
          <p:cNvPicPr>
            <a:picLocks noChangeAspect="1"/>
          </p:cNvPicPr>
          <p:nvPr/>
        </p:nvPicPr>
        <p:blipFill>
          <a:blip r:embed="rId6"/>
          <a:stretch>
            <a:fillRect/>
          </a:stretch>
        </p:blipFill>
        <p:spPr>
          <a:xfrm>
            <a:off x="4818343" y="1921614"/>
            <a:ext cx="2772901" cy="1686610"/>
          </a:xfrm>
          <a:prstGeom prst="rect">
            <a:avLst/>
          </a:prstGeom>
        </p:spPr>
      </p:pic>
    </p:spTree>
    <p:extLst>
      <p:ext uri="{BB962C8B-B14F-4D97-AF65-F5344CB8AC3E}">
        <p14:creationId xmlns:p14="http://schemas.microsoft.com/office/powerpoint/2010/main" val="22843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 calcmode="lin" valueType="num">
                                      <p:cBhvr additive="base">
                                        <p:cTn id="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anim calcmode="lin" valueType="num">
                                      <p:cBhvr additive="base">
                                        <p:cTn id="1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2C55-868A-4B9C-B4C5-C20D80DC3B4B}"/>
              </a:ext>
            </a:extLst>
          </p:cNvPr>
          <p:cNvSpPr>
            <a:spLocks noGrp="1"/>
          </p:cNvSpPr>
          <p:nvPr>
            <p:ph type="title"/>
          </p:nvPr>
        </p:nvSpPr>
        <p:spPr>
          <a:xfrm>
            <a:off x="0" y="1"/>
            <a:ext cx="10515600" cy="1028578"/>
          </a:xfrm>
        </p:spPr>
        <p:txBody>
          <a:bodyPr/>
          <a:lstStyle/>
          <a:p>
            <a:r>
              <a:rPr lang="en-US" dirty="0" err="1"/>
              <a:t>Diceware</a:t>
            </a:r>
            <a:r>
              <a:rPr lang="en-US" dirty="0"/>
              <a:t> Exercise</a:t>
            </a:r>
          </a:p>
        </p:txBody>
      </p:sp>
      <p:pic>
        <p:nvPicPr>
          <p:cNvPr id="11" name="Picture 10">
            <a:extLst>
              <a:ext uri="{FF2B5EF4-FFF2-40B4-BE49-F238E27FC236}">
                <a16:creationId xmlns:a16="http://schemas.microsoft.com/office/drawing/2014/main" id="{D6C0EB3C-87CB-4246-8431-F7A4804C8FF8}"/>
              </a:ext>
            </a:extLst>
          </p:cNvPr>
          <p:cNvPicPr>
            <a:picLocks noChangeAspect="1"/>
          </p:cNvPicPr>
          <p:nvPr/>
        </p:nvPicPr>
        <p:blipFill>
          <a:blip r:embed="rId2"/>
          <a:stretch>
            <a:fillRect/>
          </a:stretch>
        </p:blipFill>
        <p:spPr>
          <a:xfrm>
            <a:off x="151885" y="1028579"/>
            <a:ext cx="5944115" cy="3340898"/>
          </a:xfrm>
          <a:prstGeom prst="rect">
            <a:avLst/>
          </a:prstGeom>
        </p:spPr>
      </p:pic>
      <p:sp>
        <p:nvSpPr>
          <p:cNvPr id="13" name="TextBox 12">
            <a:extLst>
              <a:ext uri="{FF2B5EF4-FFF2-40B4-BE49-F238E27FC236}">
                <a16:creationId xmlns:a16="http://schemas.microsoft.com/office/drawing/2014/main" id="{DC274B97-3ED7-4A31-A4DD-711B105BE8A3}"/>
              </a:ext>
            </a:extLst>
          </p:cNvPr>
          <p:cNvSpPr txBox="1"/>
          <p:nvPr/>
        </p:nvSpPr>
        <p:spPr>
          <a:xfrm>
            <a:off x="6096000" y="96321"/>
            <a:ext cx="6220046" cy="2031325"/>
          </a:xfrm>
          <a:prstGeom prst="rect">
            <a:avLst/>
          </a:prstGeom>
          <a:noFill/>
        </p:spPr>
        <p:txBody>
          <a:bodyPr wrap="square">
            <a:spAutoFit/>
          </a:bodyPr>
          <a:lstStyle/>
          <a:p>
            <a:r>
              <a:rPr lang="en-US" dirty="0"/>
              <a:t>The strength of a </a:t>
            </a:r>
            <a:r>
              <a:rPr lang="en-US" dirty="0" err="1"/>
              <a:t>Diceware</a:t>
            </a:r>
            <a:r>
              <a:rPr lang="en-US" dirty="0"/>
              <a:t> passphrase depends on how many words it contains. If you choose one word (out of a list of 7,776 words), an attacker has a 1 in 7,776 chance of guessing your word on the first try. To guess your word it will take an attacker at least one try, at most 7,776 tries, and on average 3,888 tries (because there’s a 50 percent chance that an attacker will guess your word by the time they are halfway through the word list).</a:t>
            </a:r>
          </a:p>
        </p:txBody>
      </p:sp>
      <p:sp>
        <p:nvSpPr>
          <p:cNvPr id="15" name="TextBox 14">
            <a:extLst>
              <a:ext uri="{FF2B5EF4-FFF2-40B4-BE49-F238E27FC236}">
                <a16:creationId xmlns:a16="http://schemas.microsoft.com/office/drawing/2014/main" id="{6DC50122-2385-4B81-B864-449514601936}"/>
              </a:ext>
            </a:extLst>
          </p:cNvPr>
          <p:cNvSpPr txBox="1"/>
          <p:nvPr/>
        </p:nvSpPr>
        <p:spPr>
          <a:xfrm>
            <a:off x="6065548" y="2181128"/>
            <a:ext cx="6280950" cy="2308324"/>
          </a:xfrm>
          <a:prstGeom prst="rect">
            <a:avLst/>
          </a:prstGeom>
          <a:noFill/>
        </p:spPr>
        <p:txBody>
          <a:bodyPr wrap="square">
            <a:spAutoFit/>
          </a:bodyPr>
          <a:lstStyle/>
          <a:p>
            <a:r>
              <a:rPr lang="en-US" dirty="0"/>
              <a:t>This means that with two words, there are 7,776</a:t>
            </a:r>
            <a:r>
              <a:rPr lang="en-US" baseline="30000" dirty="0"/>
              <a:t>2</a:t>
            </a:r>
            <a:r>
              <a:rPr lang="en-US" dirty="0"/>
              <a:t>, or 60,466,176 different potential passphrases. On average, a two-word </a:t>
            </a:r>
            <a:r>
              <a:rPr lang="en-US" dirty="0" err="1"/>
              <a:t>Diceware</a:t>
            </a:r>
            <a:r>
              <a:rPr lang="en-US" dirty="0"/>
              <a:t> passphrase could be guessed after the first 30 million tries.</a:t>
            </a:r>
          </a:p>
          <a:p>
            <a:endParaRPr lang="en-US" dirty="0"/>
          </a:p>
          <a:p>
            <a:r>
              <a:rPr lang="en-US" dirty="0"/>
              <a:t> And a five-word passphrase, which would have 7,776</a:t>
            </a:r>
            <a:r>
              <a:rPr lang="en-US" baseline="30000" dirty="0"/>
              <a:t>5</a:t>
            </a:r>
            <a:r>
              <a:rPr lang="en-US" dirty="0"/>
              <a:t> possible passphrases, could be guessed after an average of 14 quintillion tries (a 14 with 18 zeroes).</a:t>
            </a:r>
          </a:p>
        </p:txBody>
      </p:sp>
      <p:sp>
        <p:nvSpPr>
          <p:cNvPr id="17" name="TextBox 16">
            <a:extLst>
              <a:ext uri="{FF2B5EF4-FFF2-40B4-BE49-F238E27FC236}">
                <a16:creationId xmlns:a16="http://schemas.microsoft.com/office/drawing/2014/main" id="{ECBFC8E2-B46D-4AA6-A49A-91836747B3EB}"/>
              </a:ext>
            </a:extLst>
          </p:cNvPr>
          <p:cNvSpPr txBox="1"/>
          <p:nvPr/>
        </p:nvSpPr>
        <p:spPr>
          <a:xfrm>
            <a:off x="151884" y="4542934"/>
            <a:ext cx="11903991" cy="1477328"/>
          </a:xfrm>
          <a:prstGeom prst="rect">
            <a:avLst/>
          </a:prstGeom>
          <a:noFill/>
        </p:spPr>
        <p:txBody>
          <a:bodyPr wrap="square">
            <a:spAutoFit/>
          </a:bodyPr>
          <a:lstStyle/>
          <a:p>
            <a:r>
              <a:rPr lang="en-US" dirty="0"/>
              <a:t>The amount of uncertainty in a passphrase (or in an encryption key, or in any other type of information) is measured in bits of entropy. You can measure how secure your random passphrase is by how many bits of entropy it contains. </a:t>
            </a:r>
          </a:p>
          <a:p>
            <a:endParaRPr lang="en-US" dirty="0"/>
          </a:p>
          <a:p>
            <a:r>
              <a:rPr lang="en-US" dirty="0"/>
              <a:t>Each word from the </a:t>
            </a:r>
            <a:r>
              <a:rPr lang="en-US" dirty="0" err="1"/>
              <a:t>Diceware</a:t>
            </a:r>
            <a:r>
              <a:rPr lang="en-US" dirty="0"/>
              <a:t> list is worth about 12.92 bits of entropy (because 2</a:t>
            </a:r>
            <a:r>
              <a:rPr lang="en-US" baseline="30000" dirty="0"/>
              <a:t>12.92</a:t>
            </a:r>
            <a:r>
              <a:rPr lang="en-US" dirty="0"/>
              <a:t> is about 7,776). Therefore, if you choose seven words – you will end up with a passphrase with about 90.5 bits of entropy (because 12.92 times seven is about 90.5).</a:t>
            </a:r>
          </a:p>
        </p:txBody>
      </p:sp>
      <p:sp>
        <p:nvSpPr>
          <p:cNvPr id="19" name="TextBox 18">
            <a:extLst>
              <a:ext uri="{FF2B5EF4-FFF2-40B4-BE49-F238E27FC236}">
                <a16:creationId xmlns:a16="http://schemas.microsoft.com/office/drawing/2014/main" id="{4C5129BE-508D-4448-ADAF-56B27047CFF5}"/>
              </a:ext>
            </a:extLst>
          </p:cNvPr>
          <p:cNvSpPr txBox="1"/>
          <p:nvPr/>
        </p:nvSpPr>
        <p:spPr>
          <a:xfrm>
            <a:off x="838939" y="6115348"/>
            <a:ext cx="10267025" cy="369332"/>
          </a:xfrm>
          <a:prstGeom prst="rect">
            <a:avLst/>
          </a:prstGeom>
          <a:noFill/>
        </p:spPr>
        <p:txBody>
          <a:bodyPr wrap="square">
            <a:spAutoFit/>
          </a:bodyPr>
          <a:lstStyle/>
          <a:p>
            <a:r>
              <a:rPr lang="en-US" dirty="0">
                <a:hlinkClick r:id="rId3"/>
              </a:rPr>
              <a:t>https://theintercept.com/2015/03/26/passphrases-can-memorize-attackers-cant-guess/</a:t>
            </a:r>
            <a:endParaRPr lang="en-US" dirty="0"/>
          </a:p>
        </p:txBody>
      </p:sp>
    </p:spTree>
    <p:extLst>
      <p:ext uri="{BB962C8B-B14F-4D97-AF65-F5344CB8AC3E}">
        <p14:creationId xmlns:p14="http://schemas.microsoft.com/office/powerpoint/2010/main" val="15835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 calcmode="lin" valueType="num">
                                      <p:cBhvr additive="base">
                                        <p:cTn id="1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 calcmode="lin" valueType="num">
                                      <p:cBhvr additive="base">
                                        <p:cTn id="2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2C55-868A-4B9C-B4C5-C20D80DC3B4B}"/>
              </a:ext>
            </a:extLst>
          </p:cNvPr>
          <p:cNvSpPr>
            <a:spLocks noGrp="1"/>
          </p:cNvSpPr>
          <p:nvPr>
            <p:ph type="title"/>
          </p:nvPr>
        </p:nvSpPr>
        <p:spPr>
          <a:xfrm>
            <a:off x="0" y="1"/>
            <a:ext cx="10515600" cy="1028578"/>
          </a:xfrm>
        </p:spPr>
        <p:txBody>
          <a:bodyPr/>
          <a:lstStyle/>
          <a:p>
            <a:r>
              <a:rPr lang="en-US" dirty="0" err="1"/>
              <a:t>Diceware</a:t>
            </a:r>
            <a:r>
              <a:rPr lang="en-US" dirty="0"/>
              <a:t> Exercise – Part 2</a:t>
            </a:r>
          </a:p>
        </p:txBody>
      </p:sp>
      <p:sp>
        <p:nvSpPr>
          <p:cNvPr id="4" name="Content Placeholder 2">
            <a:extLst>
              <a:ext uri="{FF2B5EF4-FFF2-40B4-BE49-F238E27FC236}">
                <a16:creationId xmlns:a16="http://schemas.microsoft.com/office/drawing/2014/main" id="{A20004B2-2CE8-44B7-8D65-887AE6A6BD7A}"/>
              </a:ext>
            </a:extLst>
          </p:cNvPr>
          <p:cNvSpPr>
            <a:spLocks noGrp="1"/>
          </p:cNvSpPr>
          <p:nvPr>
            <p:ph idx="1"/>
          </p:nvPr>
        </p:nvSpPr>
        <p:spPr>
          <a:xfrm>
            <a:off x="611912" y="903531"/>
            <a:ext cx="11322180" cy="4351338"/>
          </a:xfrm>
        </p:spPr>
        <p:txBody>
          <a:bodyPr>
            <a:normAutofit/>
          </a:bodyPr>
          <a:lstStyle/>
          <a:p>
            <a:r>
              <a:rPr lang="en-US" dirty="0"/>
              <a:t>Answer the following questions:</a:t>
            </a:r>
          </a:p>
          <a:p>
            <a:pPr marL="914400" lvl="1" indent="-457200">
              <a:buFont typeface="+mj-lt"/>
              <a:buAutoNum type="arabicPeriod"/>
            </a:pP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Using dice, create </a:t>
            </a:r>
            <a:r>
              <a:rPr lang="en-US" sz="18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a:t>
            </a: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five-word </a:t>
            </a:r>
            <a:r>
              <a:rPr lang="en-US" sz="1800" dirty="0" err="1">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Diceware</a:t>
            </a: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passphrases. What passphrases did you create?</a:t>
            </a:r>
          </a:p>
          <a:p>
            <a:pPr marL="914400" lvl="1" indent="-457200">
              <a:buFont typeface="+mj-lt"/>
              <a:buAutoNum type="arabicPeriod"/>
            </a:pPr>
            <a:endParaRPr lang="en-US" sz="18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endParaRPr>
          </a:p>
          <a:p>
            <a:pPr marL="914400" lvl="1" indent="-457200">
              <a:buFont typeface="+mj-lt"/>
              <a:buAutoNum type="arabicPeriod"/>
            </a:pPr>
            <a:r>
              <a:rPr lang="en-US" sz="18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What is the amount of entropy in bits for your five-word </a:t>
            </a:r>
            <a:r>
              <a:rPr lang="en-US" sz="1800" dirty="0" err="1">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Diceware</a:t>
            </a:r>
            <a:r>
              <a:rPr lang="en-US" sz="18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passphrases? How many possible passwords does that represent? </a:t>
            </a:r>
          </a:p>
          <a:p>
            <a:pPr marL="914400" lvl="2" indent="0">
              <a:buNone/>
            </a:pPr>
            <a:r>
              <a:rPr lang="en-US" sz="1300" b="1" i="1"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Note</a:t>
            </a:r>
            <a:r>
              <a:rPr lang="en-US" sz="1300" i="1"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Each </a:t>
            </a:r>
            <a:r>
              <a:rPr lang="en-US" sz="1300" i="1" dirty="0" err="1">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Diceware</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word is worth an additional </a:t>
            </a:r>
            <a:r>
              <a:rPr lang="en-US" sz="1300" i="1" dirty="0">
                <a:solidFill>
                  <a:srgbClr val="000000"/>
                </a:solidFill>
                <a:effectLst/>
                <a:latin typeface="Helvetica" panose="020B0604020202020204" pitchFamily="34" charset="0"/>
                <a:ea typeface="Times New Roman" panose="02020603050405020304" pitchFamily="18" charset="0"/>
                <a:cs typeface="Menlo"/>
              </a:rPr>
              <a:t>12.9</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bits of entropy. This is because 2</a:t>
            </a:r>
            <a:r>
              <a:rPr lang="en-US" sz="1300" i="1" baseline="30000" dirty="0">
                <a:solidFill>
                  <a:srgbClr val="000000"/>
                </a:solidFill>
                <a:effectLst/>
                <a:latin typeface="Helvetica" panose="020B0604020202020204" pitchFamily="34" charset="0"/>
                <a:ea typeface="Times New Roman" panose="02020603050405020304" pitchFamily="18" charset="0"/>
                <a:cs typeface="Menlo"/>
              </a:rPr>
              <a:t>12.9</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 7776, the length of the </a:t>
            </a:r>
            <a:r>
              <a:rPr lang="en-US" sz="1300" i="1" dirty="0" err="1">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Diceware</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word list.</a:t>
            </a:r>
          </a:p>
          <a:p>
            <a:pPr marL="457200" lvl="1" indent="0">
              <a:buNone/>
            </a:pPr>
            <a:endParaRPr lang="en-US" sz="18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914400" lvl="1" indent="-457200">
              <a:buFont typeface="+mj-lt"/>
              <a:buAutoNum type="arabicPeriod"/>
            </a:pP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On average, how long in hours would it take to guess a five-word </a:t>
            </a:r>
            <a:r>
              <a:rPr lang="en-US" sz="1800" dirty="0" err="1">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Diceware</a:t>
            </a: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passphrase if you could try 1 billion passwords a second? How many years? Show your work.</a:t>
            </a:r>
          </a:p>
          <a:p>
            <a:pPr marL="914400" lvl="2" indent="0">
              <a:buNone/>
            </a:pPr>
            <a:r>
              <a:rPr lang="en-US" sz="1300" b="1"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Note: </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The average of a uniform distribution is half the numbers in a set.</a:t>
            </a:r>
          </a:p>
          <a:p>
            <a:pPr marL="914400" lvl="1" indent="-457200">
              <a:buFont typeface="+mj-lt"/>
              <a:buAutoNum type="arabicPeriod"/>
            </a:pPr>
            <a:endParaRPr lang="en-US" sz="18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457200" lvl="1" indent="0">
              <a:buNone/>
            </a:pPr>
            <a:endParaRPr lang="en-US" sz="2200" i="1" dirty="0">
              <a:effectLst/>
              <a:latin typeface="Helvetica" panose="020B0604020202020204" pitchFamily="34" charset="0"/>
              <a:ea typeface="Calibri" panose="020F0502020204030204" pitchFamily="34" charset="0"/>
              <a:cs typeface="Times New Roman" panose="02020603050405020304" pitchFamily="18" charset="0"/>
            </a:endParaRPr>
          </a:p>
          <a:p>
            <a:pPr marL="1371600" lvl="2" indent="-457200">
              <a:buFont typeface="+mj-lt"/>
              <a:buAutoNum type="arabicPeriod"/>
            </a:pPr>
            <a:endParaRPr lang="en-US" sz="1400" dirty="0">
              <a:effectLst/>
              <a:latin typeface="Helvetica" panose="020B0604020202020204" pitchFamily="34" charset="0"/>
              <a:ea typeface="Calibri" panose="020F0502020204030204" pitchFamily="34" charset="0"/>
              <a:cs typeface="Times New Roman" panose="02020603050405020304" pitchFamily="18" charset="0"/>
            </a:endParaRPr>
          </a:p>
          <a:p>
            <a:pPr marL="914400" lvl="1" indent="-457200">
              <a:buFont typeface="+mj-lt"/>
              <a:buAutoNum type="arabicPeriod"/>
            </a:pPr>
            <a:endParaRPr lang="en-US" dirty="0"/>
          </a:p>
        </p:txBody>
      </p:sp>
    </p:spTree>
    <p:extLst>
      <p:ext uri="{BB962C8B-B14F-4D97-AF65-F5344CB8AC3E}">
        <p14:creationId xmlns:p14="http://schemas.microsoft.com/office/powerpoint/2010/main" val="4095067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75A4C-5169-4073-9D6A-D25A62E37395}"/>
              </a:ext>
            </a:extLst>
          </p:cNvPr>
          <p:cNvSpPr>
            <a:spLocks noGrp="1"/>
          </p:cNvSpPr>
          <p:nvPr>
            <p:ph type="title"/>
          </p:nvPr>
        </p:nvSpPr>
        <p:spPr>
          <a:xfrm>
            <a:off x="0" y="0"/>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5657CDD7-50E8-4AF5-85B8-DFE672EABF23}"/>
              </a:ext>
            </a:extLst>
          </p:cNvPr>
          <p:cNvSpPr>
            <a:spLocks noGrp="1"/>
          </p:cNvSpPr>
          <p:nvPr>
            <p:ph idx="1"/>
          </p:nvPr>
        </p:nvSpPr>
        <p:spPr>
          <a:xfrm>
            <a:off x="736600" y="1253331"/>
            <a:ext cx="10515600" cy="4351338"/>
          </a:xfrm>
        </p:spPr>
        <p:txBody>
          <a:bodyPr>
            <a:normAutofit fontScale="92500" lnSpcReduction="20000"/>
          </a:bodyPr>
          <a:lstStyle/>
          <a:p>
            <a:r>
              <a:rPr lang="en-US" dirty="0"/>
              <a:t>Introduction</a:t>
            </a:r>
          </a:p>
          <a:p>
            <a:r>
              <a:rPr lang="en-US" dirty="0"/>
              <a:t>Hacker’s workflow</a:t>
            </a:r>
          </a:p>
          <a:p>
            <a:r>
              <a:rPr lang="en-US" dirty="0"/>
              <a:t>Password vulnerabilities</a:t>
            </a:r>
          </a:p>
          <a:p>
            <a:r>
              <a:rPr lang="en-US" dirty="0"/>
              <a:t>Password security techniques</a:t>
            </a:r>
          </a:p>
          <a:p>
            <a:r>
              <a:rPr lang="en-US" dirty="0"/>
              <a:t>Password cracking</a:t>
            </a:r>
          </a:p>
          <a:p>
            <a:r>
              <a:rPr lang="en-US" dirty="0"/>
              <a:t>Warning</a:t>
            </a:r>
          </a:p>
          <a:p>
            <a:r>
              <a:rPr lang="en-US" dirty="0"/>
              <a:t>Lab 5: Password cracking</a:t>
            </a:r>
          </a:p>
          <a:p>
            <a:r>
              <a:rPr lang="en-US" dirty="0"/>
              <a:t>Password entropy</a:t>
            </a:r>
          </a:p>
          <a:p>
            <a:endParaRPr lang="en-US" dirty="0"/>
          </a:p>
          <a:p>
            <a:r>
              <a:rPr lang="en-US" dirty="0"/>
              <a:t>Note: An </a:t>
            </a:r>
            <a:r>
              <a:rPr lang="en-US" dirty="0" err="1"/>
              <a:t>openssl</a:t>
            </a:r>
            <a:r>
              <a:rPr lang="en-US" dirty="0"/>
              <a:t> manual – </a:t>
            </a:r>
            <a:r>
              <a:rPr lang="en-US" dirty="0">
                <a:hlinkClick r:id="rId2"/>
              </a:rPr>
              <a:t>chapter 2 </a:t>
            </a:r>
            <a:r>
              <a:rPr lang="en-US" dirty="0"/>
              <a:t>shows hashing commands</a:t>
            </a:r>
          </a:p>
        </p:txBody>
      </p:sp>
    </p:spTree>
    <p:extLst>
      <p:ext uri="{BB962C8B-B14F-4D97-AF65-F5344CB8AC3E}">
        <p14:creationId xmlns:p14="http://schemas.microsoft.com/office/powerpoint/2010/main" val="1508717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2C55-868A-4B9C-B4C5-C20D80DC3B4B}"/>
              </a:ext>
            </a:extLst>
          </p:cNvPr>
          <p:cNvSpPr>
            <a:spLocks noGrp="1"/>
          </p:cNvSpPr>
          <p:nvPr>
            <p:ph type="title"/>
          </p:nvPr>
        </p:nvSpPr>
        <p:spPr>
          <a:xfrm>
            <a:off x="0" y="1"/>
            <a:ext cx="10515600" cy="1028578"/>
          </a:xfrm>
        </p:spPr>
        <p:txBody>
          <a:bodyPr/>
          <a:lstStyle/>
          <a:p>
            <a:r>
              <a:rPr lang="en-US" dirty="0" err="1"/>
              <a:t>Diceware</a:t>
            </a:r>
            <a:r>
              <a:rPr lang="en-US" dirty="0"/>
              <a:t> Exercise – Part 2</a:t>
            </a:r>
          </a:p>
        </p:txBody>
      </p:sp>
      <p:sp>
        <p:nvSpPr>
          <p:cNvPr id="4" name="Content Placeholder 2">
            <a:extLst>
              <a:ext uri="{FF2B5EF4-FFF2-40B4-BE49-F238E27FC236}">
                <a16:creationId xmlns:a16="http://schemas.microsoft.com/office/drawing/2014/main" id="{A20004B2-2CE8-44B7-8D65-887AE6A6BD7A}"/>
              </a:ext>
            </a:extLst>
          </p:cNvPr>
          <p:cNvSpPr>
            <a:spLocks noGrp="1"/>
          </p:cNvSpPr>
          <p:nvPr>
            <p:ph idx="1"/>
          </p:nvPr>
        </p:nvSpPr>
        <p:spPr>
          <a:xfrm>
            <a:off x="611912" y="903531"/>
            <a:ext cx="11322180" cy="4351338"/>
          </a:xfrm>
        </p:spPr>
        <p:txBody>
          <a:bodyPr>
            <a:normAutofit/>
          </a:bodyPr>
          <a:lstStyle/>
          <a:p>
            <a:r>
              <a:rPr lang="en-US" dirty="0"/>
              <a:t>Answer the following questions:</a:t>
            </a:r>
          </a:p>
          <a:p>
            <a:pPr marL="914400" lvl="1" indent="-457200">
              <a:buFont typeface="+mj-lt"/>
              <a:buAutoNum type="arabicPeriod"/>
            </a:pP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Using dice, create </a:t>
            </a:r>
            <a:r>
              <a:rPr lang="en-US" sz="18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a:t>
            </a: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five-word </a:t>
            </a:r>
            <a:r>
              <a:rPr lang="en-US" sz="1800" dirty="0" err="1">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Diceware</a:t>
            </a: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passphrases. What passphrases did you create?</a:t>
            </a:r>
          </a:p>
          <a:p>
            <a:pPr marL="914400" lvl="1" indent="-457200">
              <a:buFont typeface="+mj-lt"/>
              <a:buAutoNum type="arabicPeriod"/>
            </a:pPr>
            <a:endParaRPr lang="en-US" sz="18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endParaRPr>
          </a:p>
          <a:p>
            <a:pPr marL="914400" lvl="1" indent="-457200">
              <a:buFont typeface="+mj-lt"/>
              <a:buAutoNum type="arabicPeriod"/>
            </a:pPr>
            <a:r>
              <a:rPr lang="en-US" sz="18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What is the amount of entropy in bits for your five-word </a:t>
            </a:r>
            <a:r>
              <a:rPr lang="en-US" sz="1800" dirty="0" err="1">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Diceware</a:t>
            </a:r>
            <a:r>
              <a:rPr lang="en-US" sz="18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passphrases? How many possible passwords does that represent? </a:t>
            </a:r>
          </a:p>
          <a:p>
            <a:pPr marL="914400" lvl="2" indent="0">
              <a:buNone/>
            </a:pPr>
            <a:r>
              <a:rPr lang="en-US" sz="1300" b="1" i="1"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Note</a:t>
            </a:r>
            <a:r>
              <a:rPr lang="en-US" sz="1300" i="1"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Each </a:t>
            </a:r>
            <a:r>
              <a:rPr lang="en-US" sz="1300" i="1" dirty="0" err="1">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Diceware</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word is worth an additional </a:t>
            </a:r>
            <a:r>
              <a:rPr lang="en-US" sz="1300" i="1" dirty="0">
                <a:solidFill>
                  <a:srgbClr val="000000"/>
                </a:solidFill>
                <a:effectLst/>
                <a:latin typeface="Helvetica" panose="020B0604020202020204" pitchFamily="34" charset="0"/>
                <a:ea typeface="Times New Roman" panose="02020603050405020304" pitchFamily="18" charset="0"/>
                <a:cs typeface="Menlo"/>
              </a:rPr>
              <a:t>12.9</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bits of entropy. This is because 2</a:t>
            </a:r>
            <a:r>
              <a:rPr lang="en-US" sz="1300" i="1" baseline="30000" dirty="0">
                <a:solidFill>
                  <a:srgbClr val="000000"/>
                </a:solidFill>
                <a:effectLst/>
                <a:latin typeface="Helvetica" panose="020B0604020202020204" pitchFamily="34" charset="0"/>
                <a:ea typeface="Times New Roman" panose="02020603050405020304" pitchFamily="18" charset="0"/>
                <a:cs typeface="Menlo"/>
              </a:rPr>
              <a:t>12.9</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 7776, the length of the </a:t>
            </a:r>
            <a:r>
              <a:rPr lang="en-US" sz="1300" i="1" dirty="0" err="1">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Diceware</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word list.</a:t>
            </a:r>
          </a:p>
          <a:p>
            <a:pPr marL="914400" lvl="2" indent="0">
              <a:buNone/>
            </a:pPr>
            <a:endParaRPr lang="en-US" sz="1300" i="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914400" lvl="2" indent="0">
              <a:buNone/>
            </a:pP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64.6</a:t>
            </a:r>
          </a:p>
          <a:p>
            <a:pPr marL="457200" lvl="1" indent="0">
              <a:buNone/>
            </a:pPr>
            <a:endParaRPr lang="en-US" sz="18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914400" lvl="1" indent="-457200">
              <a:buFont typeface="+mj-lt"/>
              <a:buAutoNum type="arabicPeriod"/>
            </a:pP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On average, how long in hours would it take to guess a five-word </a:t>
            </a:r>
            <a:r>
              <a:rPr lang="en-US" sz="1800" dirty="0" err="1">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Diceware</a:t>
            </a: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passphrase if you could try 1 billion passwords a second? How many years? Show your work.</a:t>
            </a:r>
          </a:p>
          <a:p>
            <a:pPr marL="914400" lvl="2" indent="0">
              <a:buNone/>
            </a:pPr>
            <a:r>
              <a:rPr lang="en-US" sz="1300" b="1"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Note: </a:t>
            </a: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The average of a uniform distribution is half the numbers in a set.</a:t>
            </a:r>
          </a:p>
          <a:p>
            <a:pPr marL="914400" lvl="2" indent="0">
              <a:buNone/>
            </a:pPr>
            <a:endParaRPr lang="en-US" sz="1300" i="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914400" lvl="2" indent="0">
              <a:buNone/>
            </a:pPr>
            <a:r>
              <a:rPr lang="en-US" sz="13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1,108 years</a:t>
            </a:r>
          </a:p>
          <a:p>
            <a:pPr marL="914400" lvl="1" indent="-457200">
              <a:buFont typeface="+mj-lt"/>
              <a:buAutoNum type="arabicPeriod"/>
            </a:pPr>
            <a:endParaRPr lang="en-US" sz="18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457200" lvl="1" indent="0">
              <a:buNone/>
            </a:pPr>
            <a:endParaRPr lang="en-US" sz="2200" i="1" dirty="0">
              <a:effectLst/>
              <a:latin typeface="Helvetica" panose="020B0604020202020204" pitchFamily="34" charset="0"/>
              <a:ea typeface="Calibri" panose="020F0502020204030204" pitchFamily="34" charset="0"/>
              <a:cs typeface="Times New Roman" panose="02020603050405020304" pitchFamily="18" charset="0"/>
            </a:endParaRPr>
          </a:p>
          <a:p>
            <a:pPr marL="1371600" lvl="2" indent="-457200">
              <a:buFont typeface="+mj-lt"/>
              <a:buAutoNum type="arabicPeriod"/>
            </a:pPr>
            <a:endParaRPr lang="en-US" sz="1400" dirty="0">
              <a:effectLst/>
              <a:latin typeface="Helvetica" panose="020B0604020202020204" pitchFamily="34" charset="0"/>
              <a:ea typeface="Calibri" panose="020F0502020204030204" pitchFamily="34" charset="0"/>
              <a:cs typeface="Times New Roman" panose="02020603050405020304" pitchFamily="18" charset="0"/>
            </a:endParaRPr>
          </a:p>
          <a:p>
            <a:pPr marL="914400" lvl="1" indent="-457200">
              <a:buFont typeface="+mj-lt"/>
              <a:buAutoNum type="arabicPeriod"/>
            </a:pPr>
            <a:endParaRPr lang="en-US" dirty="0"/>
          </a:p>
        </p:txBody>
      </p:sp>
    </p:spTree>
    <p:extLst>
      <p:ext uri="{BB962C8B-B14F-4D97-AF65-F5344CB8AC3E}">
        <p14:creationId xmlns:p14="http://schemas.microsoft.com/office/powerpoint/2010/main" val="3931854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0DB0A4-D362-EF7D-C6C1-D05CF4359283}"/>
              </a:ext>
            </a:extLst>
          </p:cNvPr>
          <p:cNvPicPr>
            <a:picLocks noGrp="1" noChangeAspect="1"/>
          </p:cNvPicPr>
          <p:nvPr>
            <p:ph idx="1"/>
          </p:nvPr>
        </p:nvPicPr>
        <p:blipFill>
          <a:blip r:embed="rId2"/>
          <a:stretch>
            <a:fillRect/>
          </a:stretch>
        </p:blipFill>
        <p:spPr>
          <a:xfrm>
            <a:off x="1953943" y="643466"/>
            <a:ext cx="8284113" cy="5571067"/>
          </a:xfrm>
          <a:prstGeom prst="rect">
            <a:avLst/>
          </a:prstGeom>
        </p:spPr>
      </p:pic>
    </p:spTree>
    <p:extLst>
      <p:ext uri="{BB962C8B-B14F-4D97-AF65-F5344CB8AC3E}">
        <p14:creationId xmlns:p14="http://schemas.microsoft.com/office/powerpoint/2010/main" val="3828965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eeform: Shape 3080">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0F71F486-F1CF-6252-9A57-FB760DC3E77A}"/>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sz="3600" kern="1200">
                <a:solidFill>
                  <a:schemeClr val="tx1"/>
                </a:solidFill>
                <a:latin typeface="+mj-lt"/>
                <a:ea typeface="+mj-ea"/>
                <a:cs typeface="+mj-cs"/>
              </a:rPr>
              <a:t>Single Sign On (SSO)</a:t>
            </a:r>
          </a:p>
        </p:txBody>
      </p:sp>
      <p:pic>
        <p:nvPicPr>
          <p:cNvPr id="3074" name="Picture 2" descr="Introduction of Single Sign On (SSO)">
            <a:extLst>
              <a:ext uri="{FF2B5EF4-FFF2-40B4-BE49-F238E27FC236}">
                <a16:creationId xmlns:a16="http://schemas.microsoft.com/office/drawing/2014/main" id="{5ADBE538-8FD7-50B0-EC52-E0756EFE1C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05972" y="2116906"/>
            <a:ext cx="10768181" cy="4039602"/>
          </a:xfrm>
          <a:prstGeom prst="rect">
            <a:avLst/>
          </a:prstGeom>
          <a:noFill/>
          <a:extLst>
            <a:ext uri="{909E8E84-426E-40DD-AFC4-6F175D3DCCD1}">
              <a14:hiddenFill xmlns:a14="http://schemas.microsoft.com/office/drawing/2010/main">
                <a:solidFill>
                  <a:srgbClr val="FFFFFF"/>
                </a:solidFill>
              </a14:hiddenFill>
            </a:ext>
          </a:extLst>
        </p:spPr>
      </p:pic>
      <p:sp>
        <p:nvSpPr>
          <p:cNvPr id="3083" name="Freeform: Shape 3082">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96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75A4C-5169-4073-9D6A-D25A62E37395}"/>
              </a:ext>
            </a:extLst>
          </p:cNvPr>
          <p:cNvSpPr>
            <a:spLocks noGrp="1"/>
          </p:cNvSpPr>
          <p:nvPr>
            <p:ph type="title"/>
          </p:nvPr>
        </p:nvSpPr>
        <p:spPr>
          <a:xfrm>
            <a:off x="0" y="0"/>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5657CDD7-50E8-4AF5-85B8-DFE672EABF23}"/>
              </a:ext>
            </a:extLst>
          </p:cNvPr>
          <p:cNvSpPr>
            <a:spLocks noGrp="1"/>
          </p:cNvSpPr>
          <p:nvPr>
            <p:ph idx="1"/>
          </p:nvPr>
        </p:nvSpPr>
        <p:spPr>
          <a:xfrm>
            <a:off x="838200" y="1325563"/>
            <a:ext cx="10515600" cy="4351338"/>
          </a:xfrm>
        </p:spPr>
        <p:txBody>
          <a:bodyPr>
            <a:normAutofit lnSpcReduction="10000"/>
          </a:bodyPr>
          <a:lstStyle/>
          <a:p>
            <a:pPr>
              <a:buFont typeface="Wingdings" panose="05000000000000000000" pitchFamily="2" charset="2"/>
              <a:buChar char="ü"/>
            </a:pPr>
            <a:r>
              <a:rPr lang="en-US" dirty="0"/>
              <a:t>Introduction</a:t>
            </a:r>
          </a:p>
          <a:p>
            <a:pPr>
              <a:buFont typeface="Wingdings" panose="05000000000000000000" pitchFamily="2" charset="2"/>
              <a:buChar char="ü"/>
            </a:pPr>
            <a:r>
              <a:rPr lang="en-US" dirty="0"/>
              <a:t>Hacker’s workflow</a:t>
            </a:r>
          </a:p>
          <a:p>
            <a:pPr>
              <a:buFont typeface="Wingdings" panose="05000000000000000000" pitchFamily="2" charset="2"/>
              <a:buChar char="ü"/>
            </a:pPr>
            <a:r>
              <a:rPr lang="en-US" dirty="0"/>
              <a:t>Password vulnerabilities</a:t>
            </a:r>
          </a:p>
          <a:p>
            <a:pPr>
              <a:buFont typeface="Wingdings" panose="05000000000000000000" pitchFamily="2" charset="2"/>
              <a:buChar char="ü"/>
            </a:pPr>
            <a:r>
              <a:rPr lang="en-US" dirty="0"/>
              <a:t>Password security techniques</a:t>
            </a:r>
          </a:p>
          <a:p>
            <a:pPr>
              <a:buFont typeface="Wingdings" panose="05000000000000000000" pitchFamily="2" charset="2"/>
              <a:buChar char="ü"/>
            </a:pPr>
            <a:r>
              <a:rPr lang="en-US" dirty="0"/>
              <a:t>Password cracking</a:t>
            </a:r>
          </a:p>
          <a:p>
            <a:pPr>
              <a:buFont typeface="Wingdings" panose="05000000000000000000" pitchFamily="2" charset="2"/>
              <a:buChar char="ü"/>
            </a:pPr>
            <a:r>
              <a:rPr lang="en-US" dirty="0"/>
              <a:t>Warning</a:t>
            </a:r>
          </a:p>
          <a:p>
            <a:pPr>
              <a:buFont typeface="Wingdings" panose="05000000000000000000" pitchFamily="2" charset="2"/>
              <a:buChar char="ü"/>
            </a:pPr>
            <a:r>
              <a:rPr lang="en-US" dirty="0"/>
              <a:t>Lab 5: Password cracking</a:t>
            </a:r>
          </a:p>
          <a:p>
            <a:pPr lvl="1">
              <a:buFont typeface="Wingdings" panose="05000000000000000000" pitchFamily="2" charset="2"/>
              <a:buChar char="ü"/>
            </a:pPr>
            <a:r>
              <a:rPr lang="en-US" dirty="0"/>
              <a:t>Caution</a:t>
            </a:r>
          </a:p>
          <a:p>
            <a:pPr>
              <a:buFont typeface="Wingdings" panose="05000000000000000000" pitchFamily="2" charset="2"/>
              <a:buChar char="ü"/>
            </a:pPr>
            <a:r>
              <a:rPr lang="en-US" dirty="0"/>
              <a:t>Password entropy</a:t>
            </a:r>
          </a:p>
        </p:txBody>
      </p:sp>
    </p:spTree>
    <p:extLst>
      <p:ext uri="{BB962C8B-B14F-4D97-AF65-F5344CB8AC3E}">
        <p14:creationId xmlns:p14="http://schemas.microsoft.com/office/powerpoint/2010/main" val="3175445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78F8A-F8B8-43D6-98FF-7F02BD3AAB5E}"/>
              </a:ext>
            </a:extLst>
          </p:cNvPr>
          <p:cNvSpPr>
            <a:spLocks noGrp="1"/>
          </p:cNvSpPr>
          <p:nvPr>
            <p:ph type="title"/>
          </p:nvPr>
        </p:nvSpPr>
        <p:spPr>
          <a:xfrm>
            <a:off x="0" y="18255"/>
            <a:ext cx="10515600" cy="1325563"/>
          </a:xfrm>
        </p:spPr>
        <p:txBody>
          <a:bodyPr/>
          <a:lstStyle/>
          <a:p>
            <a:r>
              <a:rPr lang="en-US" dirty="0"/>
              <a:t>Password Cracking…</a:t>
            </a:r>
          </a:p>
        </p:txBody>
      </p:sp>
      <p:sp>
        <p:nvSpPr>
          <p:cNvPr id="3" name="Content Placeholder 2">
            <a:extLst>
              <a:ext uri="{FF2B5EF4-FFF2-40B4-BE49-F238E27FC236}">
                <a16:creationId xmlns:a16="http://schemas.microsoft.com/office/drawing/2014/main" id="{9E1196BB-A5A8-46A2-95AD-A976B138331F}"/>
              </a:ext>
            </a:extLst>
          </p:cNvPr>
          <p:cNvSpPr>
            <a:spLocks noGrp="1"/>
          </p:cNvSpPr>
          <p:nvPr>
            <p:ph idx="1"/>
          </p:nvPr>
        </p:nvSpPr>
        <p:spPr>
          <a:xfrm>
            <a:off x="728784" y="1343818"/>
            <a:ext cx="11314724" cy="4351338"/>
          </a:xfrm>
        </p:spPr>
        <p:txBody>
          <a:bodyPr>
            <a:normAutofit/>
          </a:bodyPr>
          <a:lstStyle/>
          <a:p>
            <a:pPr marL="0" marR="0" indent="0">
              <a:spcBef>
                <a:spcPts val="0"/>
              </a:spcBef>
              <a:spcAft>
                <a:spcPts val="0"/>
              </a:spcAft>
              <a:buNone/>
            </a:pPr>
            <a:r>
              <a:rPr lang="en-US" sz="2400" dirty="0">
                <a:effectLst/>
                <a:ea typeface="Times New Roman" panose="02020603050405020304" pitchFamily="18" charset="0"/>
                <a:cs typeface="Times New Roman" panose="02020603050405020304" pitchFamily="18" charset="0"/>
              </a:rPr>
              <a:t>This week begins offensive security (e.g., ethical hacking &amp; penetration testing) </a:t>
            </a:r>
          </a:p>
          <a:p>
            <a:pPr marL="514350" lvl="1" indent="-285750">
              <a:spcBef>
                <a:spcPts val="0"/>
              </a:spcBef>
            </a:pPr>
            <a:r>
              <a:rPr lang="en-US" sz="2000" dirty="0">
                <a:ea typeface="Times New Roman" panose="02020603050405020304" pitchFamily="18" charset="0"/>
                <a:cs typeface="Times New Roman" panose="02020603050405020304" pitchFamily="18" charset="0"/>
              </a:rPr>
              <a:t>E</a:t>
            </a:r>
            <a:r>
              <a:rPr lang="en-US" sz="2000" dirty="0">
                <a:effectLst/>
                <a:ea typeface="Times New Roman" panose="02020603050405020304" pitchFamily="18" charset="0"/>
                <a:cs typeface="Times New Roman" panose="02020603050405020304" pitchFamily="18" charset="0"/>
              </a:rPr>
              <a:t>xplains techniques to crack (i.e., guess) passwords using a variety of techniques</a:t>
            </a:r>
          </a:p>
          <a:p>
            <a:pPr marL="514350" lvl="1" indent="-285750">
              <a:spcBef>
                <a:spcPts val="0"/>
              </a:spcBef>
            </a:pPr>
            <a:r>
              <a:rPr lang="en-US" sz="2000" dirty="0">
                <a:effectLst/>
                <a:ea typeface="Times New Roman" panose="02020603050405020304" pitchFamily="18" charset="0"/>
                <a:cs typeface="Times New Roman" panose="02020603050405020304" pitchFamily="18" charset="0"/>
              </a:rPr>
              <a:t>This lecture and the associated </a:t>
            </a:r>
            <a:r>
              <a:rPr lang="en-US" sz="2000" u="sng" dirty="0">
                <a:solidFill>
                  <a:srgbClr val="0563C1"/>
                </a:solidFill>
                <a:effectLst/>
                <a:ea typeface="Times New Roman" panose="02020603050405020304" pitchFamily="18" charset="0"/>
                <a:cs typeface="Times New Roman" panose="02020603050405020304" pitchFamily="18" charset="0"/>
                <a:hlinkClick r:id="rId2"/>
              </a:rPr>
              <a:t>Lab: Password Cracking</a:t>
            </a:r>
            <a:r>
              <a:rPr lang="en-US" sz="2000" dirty="0">
                <a:effectLst/>
                <a:ea typeface="Times New Roman" panose="02020603050405020304" pitchFamily="18" charset="0"/>
                <a:cs typeface="Times New Roman" panose="02020603050405020304" pitchFamily="18" charset="0"/>
                <a:hlinkClick r:id="rId2"/>
              </a:rPr>
              <a:t> </a:t>
            </a:r>
            <a:r>
              <a:rPr lang="en-US" sz="2000" dirty="0">
                <a:effectLst/>
                <a:ea typeface="Times New Roman" panose="02020603050405020304" pitchFamily="18" charset="0"/>
                <a:cs typeface="Times New Roman" panose="02020603050405020304" pitchFamily="18" charset="0"/>
              </a:rPr>
              <a:t>provides you with what you need to know to crack passwords on Milestone 3: Penetration Test</a:t>
            </a:r>
          </a:p>
          <a:p>
            <a:pPr marL="0" marR="0" indent="0">
              <a:spcBef>
                <a:spcPts val="0"/>
              </a:spcBef>
              <a:spcAft>
                <a:spcPts val="0"/>
              </a:spcAft>
              <a:buNone/>
            </a:pPr>
            <a:endParaRPr lang="en-US" sz="2000" dirty="0">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dirty="0">
                <a:ea typeface="Times New Roman" panose="02020603050405020304" pitchFamily="18" charset="0"/>
                <a:cs typeface="Times New Roman" panose="02020603050405020304" pitchFamily="18" charset="0"/>
              </a:rPr>
              <a:t>In Milestone 3, you may </a:t>
            </a:r>
            <a:r>
              <a:rPr lang="en-US" sz="2400" dirty="0">
                <a:effectLst/>
                <a:ea typeface="Times New Roman" panose="02020603050405020304" pitchFamily="18" charset="0"/>
                <a:cs typeface="Times New Roman" panose="02020603050405020304" pitchFamily="18" charset="0"/>
              </a:rPr>
              <a:t>have the opportunity to crack passwords in:  </a:t>
            </a:r>
          </a:p>
          <a:p>
            <a:pPr lvl="1">
              <a:spcBef>
                <a:spcPts val="0"/>
              </a:spcBef>
            </a:pPr>
            <a:r>
              <a:rPr lang="en-US" sz="1800" dirty="0">
                <a:ea typeface="Times New Roman" panose="02020603050405020304" pitchFamily="18" charset="0"/>
                <a:cs typeface="Times New Roman" panose="02020603050405020304" pitchFamily="18" charset="0"/>
              </a:rPr>
              <a:t>A cryptographic protocol for operating network services securely over an unsecured network </a:t>
            </a:r>
          </a:p>
          <a:p>
            <a:pPr lvl="1">
              <a:spcBef>
                <a:spcPts val="0"/>
              </a:spcBef>
            </a:pPr>
            <a:r>
              <a:rPr lang="en-US" sz="1800" dirty="0">
                <a:effectLst/>
                <a:ea typeface="Times New Roman" panose="02020603050405020304" pitchFamily="18" charset="0"/>
                <a:cs typeface="Times New Roman" panose="02020603050405020304" pitchFamily="18" charset="0"/>
              </a:rPr>
              <a:t>A local Linux server’s user accounts from the hashes found in /</a:t>
            </a:r>
            <a:r>
              <a:rPr lang="en-US" sz="1800" dirty="0" err="1">
                <a:effectLst/>
                <a:ea typeface="Times New Roman" panose="02020603050405020304" pitchFamily="18" charset="0"/>
                <a:cs typeface="Times New Roman" panose="02020603050405020304" pitchFamily="18" charset="0"/>
              </a:rPr>
              <a:t>etc</a:t>
            </a:r>
            <a:r>
              <a:rPr lang="en-US" sz="1800" dirty="0">
                <a:effectLst/>
                <a:ea typeface="Times New Roman" panose="02020603050405020304" pitchFamily="18" charset="0"/>
                <a:cs typeface="Times New Roman" panose="02020603050405020304" pitchFamily="18" charset="0"/>
              </a:rPr>
              <a:t>/shadow, </a:t>
            </a:r>
          </a:p>
          <a:p>
            <a:pPr lvl="1">
              <a:spcBef>
                <a:spcPts val="0"/>
              </a:spcBef>
            </a:pPr>
            <a:r>
              <a:rPr lang="en-US" sz="1800" dirty="0">
                <a:ea typeface="Times New Roman" panose="02020603050405020304" pitchFamily="18" charset="0"/>
                <a:cs typeface="Times New Roman" panose="02020603050405020304" pitchFamily="18" charset="0"/>
              </a:rPr>
              <a:t>U</a:t>
            </a:r>
            <a:r>
              <a:rPr lang="en-US" sz="1800" dirty="0">
                <a:effectLst/>
                <a:ea typeface="Times New Roman" panose="02020603050405020304" pitchFamily="18" charset="0"/>
                <a:cs typeface="Times New Roman" panose="02020603050405020304" pitchFamily="18" charset="0"/>
              </a:rPr>
              <a:t>nsalted MD5 hashes in a local database</a:t>
            </a:r>
          </a:p>
          <a:p>
            <a:pPr lvl="1">
              <a:spcBef>
                <a:spcPts val="0"/>
              </a:spcBef>
            </a:pPr>
            <a:r>
              <a:rPr lang="en-US" sz="1800" dirty="0">
                <a:ea typeface="Times New Roman" panose="02020603050405020304" pitchFamily="18" charset="0"/>
                <a:cs typeface="Times New Roman" panose="02020603050405020304" pitchFamily="18" charset="0"/>
              </a:rPr>
              <a:t>A</a:t>
            </a:r>
            <a:r>
              <a:rPr lang="en-US" sz="1800" dirty="0">
                <a:effectLst/>
                <a:ea typeface="Times New Roman" panose="02020603050405020304" pitchFamily="18" charset="0"/>
                <a:cs typeface="Times New Roman" panose="02020603050405020304" pitchFamily="18" charset="0"/>
              </a:rPr>
              <a:t>nd you will have the opportunity to decrypt an encrypted file by guessing its password</a:t>
            </a:r>
            <a:endParaRPr lang="en-US" sz="1800" dirty="0">
              <a:ea typeface="Times New Roman" panose="02020603050405020304" pitchFamily="18" charset="0"/>
              <a:cs typeface="Times New Roman" panose="02020603050405020304" pitchFamily="18" charset="0"/>
            </a:endParaRPr>
          </a:p>
          <a:p>
            <a:pPr lvl="1">
              <a:spcBef>
                <a:spcPts val="0"/>
              </a:spcBef>
            </a:pPr>
            <a:r>
              <a:rPr lang="en-US" sz="1800" dirty="0">
                <a:effectLst/>
                <a:ea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84102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44137-8D61-4537-9C5F-57F037EDF1AE}"/>
              </a:ext>
            </a:extLst>
          </p:cNvPr>
          <p:cNvSpPr>
            <a:spLocks noGrp="1"/>
          </p:cNvSpPr>
          <p:nvPr>
            <p:ph type="title"/>
          </p:nvPr>
        </p:nvSpPr>
        <p:spPr>
          <a:xfrm>
            <a:off x="-1" y="0"/>
            <a:ext cx="12113703" cy="1325563"/>
          </a:xfrm>
        </p:spPr>
        <p:txBody>
          <a:bodyPr>
            <a:normAutofit/>
          </a:bodyPr>
          <a:lstStyle/>
          <a:p>
            <a:r>
              <a:rPr lang="en-US" sz="4000" dirty="0"/>
              <a:t>Hacker’s workflow – </a:t>
            </a:r>
            <a:r>
              <a:rPr lang="en-US" sz="4000" i="1" dirty="0"/>
              <a:t>Where Password Cracking fits in…</a:t>
            </a:r>
          </a:p>
        </p:txBody>
      </p:sp>
      <p:pic>
        <p:nvPicPr>
          <p:cNvPr id="4" name="Picture 3">
            <a:extLst>
              <a:ext uri="{FF2B5EF4-FFF2-40B4-BE49-F238E27FC236}">
                <a16:creationId xmlns:a16="http://schemas.microsoft.com/office/drawing/2014/main" id="{90FA7F41-C591-40AF-A78C-FCC57D446A9E}"/>
              </a:ext>
            </a:extLst>
          </p:cNvPr>
          <p:cNvPicPr>
            <a:picLocks noChangeAspect="1"/>
          </p:cNvPicPr>
          <p:nvPr/>
        </p:nvPicPr>
        <p:blipFill>
          <a:blip r:embed="rId2"/>
          <a:stretch>
            <a:fillRect/>
          </a:stretch>
        </p:blipFill>
        <p:spPr>
          <a:xfrm>
            <a:off x="1400961" y="1541053"/>
            <a:ext cx="3824376" cy="3101527"/>
          </a:xfrm>
          <a:prstGeom prst="rect">
            <a:avLst/>
          </a:prstGeom>
        </p:spPr>
      </p:pic>
      <p:sp>
        <p:nvSpPr>
          <p:cNvPr id="5" name="TextBox 4">
            <a:extLst>
              <a:ext uri="{FF2B5EF4-FFF2-40B4-BE49-F238E27FC236}">
                <a16:creationId xmlns:a16="http://schemas.microsoft.com/office/drawing/2014/main" id="{A6567067-4DFC-4D01-8516-691BE2016A30}"/>
              </a:ext>
            </a:extLst>
          </p:cNvPr>
          <p:cNvSpPr txBox="1"/>
          <p:nvPr/>
        </p:nvSpPr>
        <p:spPr>
          <a:xfrm>
            <a:off x="4286774" y="1459684"/>
            <a:ext cx="2306973" cy="646331"/>
          </a:xfrm>
          <a:prstGeom prst="rect">
            <a:avLst/>
          </a:prstGeom>
          <a:noFill/>
        </p:spPr>
        <p:txBody>
          <a:bodyPr wrap="square" rtlCol="0">
            <a:spAutoFit/>
          </a:bodyPr>
          <a:lstStyle/>
          <a:p>
            <a:r>
              <a:rPr lang="en-US" dirty="0"/>
              <a:t>Background research</a:t>
            </a:r>
          </a:p>
          <a:p>
            <a:r>
              <a:rPr lang="en-US" dirty="0"/>
              <a:t>Vulnerability scanning</a:t>
            </a:r>
          </a:p>
        </p:txBody>
      </p:sp>
      <p:sp>
        <p:nvSpPr>
          <p:cNvPr id="6" name="TextBox 5">
            <a:extLst>
              <a:ext uri="{FF2B5EF4-FFF2-40B4-BE49-F238E27FC236}">
                <a16:creationId xmlns:a16="http://schemas.microsoft.com/office/drawing/2014/main" id="{2BA3252B-9A7F-47A3-A443-A0AFB99A3964}"/>
              </a:ext>
            </a:extLst>
          </p:cNvPr>
          <p:cNvSpPr txBox="1"/>
          <p:nvPr/>
        </p:nvSpPr>
        <p:spPr>
          <a:xfrm>
            <a:off x="5276675" y="2513858"/>
            <a:ext cx="2634144" cy="369332"/>
          </a:xfrm>
          <a:prstGeom prst="rect">
            <a:avLst/>
          </a:prstGeom>
          <a:noFill/>
        </p:spPr>
        <p:txBody>
          <a:bodyPr wrap="square" rtlCol="0">
            <a:spAutoFit/>
          </a:bodyPr>
          <a:lstStyle/>
          <a:p>
            <a:r>
              <a:rPr lang="en-US" dirty="0"/>
              <a:t>Vulnerability exploitation</a:t>
            </a:r>
          </a:p>
        </p:txBody>
      </p:sp>
      <p:sp>
        <p:nvSpPr>
          <p:cNvPr id="7" name="TextBox 6">
            <a:extLst>
              <a:ext uri="{FF2B5EF4-FFF2-40B4-BE49-F238E27FC236}">
                <a16:creationId xmlns:a16="http://schemas.microsoft.com/office/drawing/2014/main" id="{26E6C2F0-B18E-472E-A6E7-5D8342588526}"/>
              </a:ext>
            </a:extLst>
          </p:cNvPr>
          <p:cNvSpPr txBox="1"/>
          <p:nvPr/>
        </p:nvSpPr>
        <p:spPr>
          <a:xfrm>
            <a:off x="4592470" y="4257098"/>
            <a:ext cx="2634144" cy="369332"/>
          </a:xfrm>
          <a:prstGeom prst="rect">
            <a:avLst/>
          </a:prstGeom>
          <a:noFill/>
        </p:spPr>
        <p:txBody>
          <a:bodyPr wrap="square" rtlCol="0">
            <a:spAutoFit/>
          </a:bodyPr>
          <a:lstStyle/>
          <a:p>
            <a:r>
              <a:rPr lang="en-US" dirty="0"/>
              <a:t>Internal reconnaissance</a:t>
            </a:r>
          </a:p>
        </p:txBody>
      </p:sp>
      <p:sp>
        <p:nvSpPr>
          <p:cNvPr id="8" name="TextBox 7">
            <a:extLst>
              <a:ext uri="{FF2B5EF4-FFF2-40B4-BE49-F238E27FC236}">
                <a16:creationId xmlns:a16="http://schemas.microsoft.com/office/drawing/2014/main" id="{98D8220B-6A79-4807-BD93-32E8CB926B16}"/>
              </a:ext>
            </a:extLst>
          </p:cNvPr>
          <p:cNvSpPr txBox="1"/>
          <p:nvPr/>
        </p:nvSpPr>
        <p:spPr>
          <a:xfrm>
            <a:off x="324374" y="4257098"/>
            <a:ext cx="2634144" cy="369332"/>
          </a:xfrm>
          <a:prstGeom prst="rect">
            <a:avLst/>
          </a:prstGeom>
          <a:noFill/>
        </p:spPr>
        <p:txBody>
          <a:bodyPr wrap="square" rtlCol="0">
            <a:spAutoFit/>
          </a:bodyPr>
          <a:lstStyle/>
          <a:p>
            <a:r>
              <a:rPr lang="en-US" dirty="0"/>
              <a:t>Password cracking</a:t>
            </a:r>
          </a:p>
        </p:txBody>
      </p:sp>
      <p:sp>
        <p:nvSpPr>
          <p:cNvPr id="9" name="Rectangle 8">
            <a:extLst>
              <a:ext uri="{FF2B5EF4-FFF2-40B4-BE49-F238E27FC236}">
                <a16:creationId xmlns:a16="http://schemas.microsoft.com/office/drawing/2014/main" id="{4409134E-F129-43EC-BB93-ABA44DCA0A71}"/>
              </a:ext>
            </a:extLst>
          </p:cNvPr>
          <p:cNvSpPr/>
          <p:nvPr/>
        </p:nvSpPr>
        <p:spPr>
          <a:xfrm>
            <a:off x="7943370" y="1498195"/>
            <a:ext cx="3894392" cy="1200329"/>
          </a:xfrm>
          <a:prstGeom prst="rect">
            <a:avLst/>
          </a:prstGeom>
        </p:spPr>
        <p:txBody>
          <a:bodyPr wrap="square">
            <a:spAutoFit/>
          </a:bodyPr>
          <a:lstStyle/>
          <a:p>
            <a:r>
              <a:rPr lang="en-US" dirty="0">
                <a:solidFill>
                  <a:srgbClr val="222222"/>
                </a:solidFill>
                <a:latin typeface="Roboto" panose="02000000000000000000" pitchFamily="2" charset="0"/>
              </a:rPr>
              <a:t>A penetration test is an authorized simulated cyberattack on a computer system, performed to evaluate the security of the system</a:t>
            </a:r>
            <a:endParaRPr lang="en-US" dirty="0"/>
          </a:p>
        </p:txBody>
      </p:sp>
      <p:sp>
        <p:nvSpPr>
          <p:cNvPr id="10" name="Rectangle 9">
            <a:extLst>
              <a:ext uri="{FF2B5EF4-FFF2-40B4-BE49-F238E27FC236}">
                <a16:creationId xmlns:a16="http://schemas.microsoft.com/office/drawing/2014/main" id="{E7780780-57DC-415E-BA48-B92A40D95838}"/>
              </a:ext>
            </a:extLst>
          </p:cNvPr>
          <p:cNvSpPr/>
          <p:nvPr/>
        </p:nvSpPr>
        <p:spPr>
          <a:xfrm>
            <a:off x="7943370" y="2782669"/>
            <a:ext cx="3961612" cy="646331"/>
          </a:xfrm>
          <a:prstGeom prst="rect">
            <a:avLst/>
          </a:prstGeom>
        </p:spPr>
        <p:txBody>
          <a:bodyPr wrap="square">
            <a:spAutoFit/>
          </a:bodyPr>
          <a:lstStyle/>
          <a:p>
            <a:r>
              <a:rPr lang="en-US" dirty="0"/>
              <a:t>Colloquially known as a “pen test”, “</a:t>
            </a:r>
            <a:r>
              <a:rPr lang="en-US" dirty="0" err="1"/>
              <a:t>pentest</a:t>
            </a:r>
            <a:r>
              <a:rPr lang="en-US" dirty="0"/>
              <a:t>” or ethical hacking, </a:t>
            </a:r>
          </a:p>
        </p:txBody>
      </p:sp>
      <p:pic>
        <p:nvPicPr>
          <p:cNvPr id="11" name="Picture 10">
            <a:extLst>
              <a:ext uri="{FF2B5EF4-FFF2-40B4-BE49-F238E27FC236}">
                <a16:creationId xmlns:a16="http://schemas.microsoft.com/office/drawing/2014/main" id="{C735D42F-465E-4027-AFC8-BFDB05064BD0}"/>
              </a:ext>
            </a:extLst>
          </p:cNvPr>
          <p:cNvPicPr>
            <a:picLocks noChangeAspect="1"/>
          </p:cNvPicPr>
          <p:nvPr/>
        </p:nvPicPr>
        <p:blipFill>
          <a:blip r:embed="rId3"/>
          <a:stretch>
            <a:fillRect/>
          </a:stretch>
        </p:blipFill>
        <p:spPr>
          <a:xfrm>
            <a:off x="503338" y="1339745"/>
            <a:ext cx="1492795" cy="1031785"/>
          </a:xfrm>
          <a:prstGeom prst="rect">
            <a:avLst/>
          </a:prstGeom>
        </p:spPr>
      </p:pic>
      <p:sp>
        <p:nvSpPr>
          <p:cNvPr id="3" name="TextBox 2">
            <a:extLst>
              <a:ext uri="{FF2B5EF4-FFF2-40B4-BE49-F238E27FC236}">
                <a16:creationId xmlns:a16="http://schemas.microsoft.com/office/drawing/2014/main" id="{CBF0B590-76B1-47BC-8291-19AE90AA5E1B}"/>
              </a:ext>
            </a:extLst>
          </p:cNvPr>
          <p:cNvSpPr txBox="1"/>
          <p:nvPr/>
        </p:nvSpPr>
        <p:spPr>
          <a:xfrm>
            <a:off x="5595457" y="4974672"/>
            <a:ext cx="5251508" cy="1477328"/>
          </a:xfrm>
          <a:prstGeom prst="rect">
            <a:avLst/>
          </a:prstGeom>
          <a:noFill/>
        </p:spPr>
        <p:txBody>
          <a:bodyPr wrap="square" rtlCol="0">
            <a:spAutoFit/>
          </a:bodyPr>
          <a:lstStyle/>
          <a:p>
            <a:r>
              <a:rPr lang="en-US" i="1" dirty="0"/>
              <a:t>Note: We are teaching Password Cracking now (before vulnerability scanning </a:t>
            </a:r>
            <a:r>
              <a:rPr lang="en-US" i="1"/>
              <a:t>and exploitation), </a:t>
            </a:r>
            <a:r>
              <a:rPr lang="en-US" i="1" dirty="0"/>
              <a:t>because knowing how to secure your passwords as soon as possible is essential to providing you personally relevant secure awareness training</a:t>
            </a:r>
          </a:p>
        </p:txBody>
      </p:sp>
    </p:spTree>
    <p:extLst>
      <p:ext uri="{BB962C8B-B14F-4D97-AF65-F5344CB8AC3E}">
        <p14:creationId xmlns:p14="http://schemas.microsoft.com/office/powerpoint/2010/main" val="31986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3D98-291C-41AE-8739-B65D29729A76}"/>
              </a:ext>
            </a:extLst>
          </p:cNvPr>
          <p:cNvSpPr>
            <a:spLocks noGrp="1"/>
          </p:cNvSpPr>
          <p:nvPr>
            <p:ph type="title"/>
          </p:nvPr>
        </p:nvSpPr>
        <p:spPr>
          <a:xfrm>
            <a:off x="0" y="0"/>
            <a:ext cx="10515600" cy="1325563"/>
          </a:xfrm>
        </p:spPr>
        <p:txBody>
          <a:bodyPr/>
          <a:lstStyle/>
          <a:p>
            <a:r>
              <a:rPr lang="en-US" dirty="0"/>
              <a:t>Password</a:t>
            </a:r>
          </a:p>
        </p:txBody>
      </p:sp>
      <p:sp>
        <p:nvSpPr>
          <p:cNvPr id="3" name="Content Placeholder 2">
            <a:extLst>
              <a:ext uri="{FF2B5EF4-FFF2-40B4-BE49-F238E27FC236}">
                <a16:creationId xmlns:a16="http://schemas.microsoft.com/office/drawing/2014/main" id="{4ED00A10-8C9B-4028-A03B-E8F9A74B7407}"/>
              </a:ext>
            </a:extLst>
          </p:cNvPr>
          <p:cNvSpPr>
            <a:spLocks noGrp="1"/>
          </p:cNvSpPr>
          <p:nvPr>
            <p:ph idx="1"/>
          </p:nvPr>
        </p:nvSpPr>
        <p:spPr>
          <a:xfrm>
            <a:off x="360727" y="1124125"/>
            <a:ext cx="11652308" cy="4552776"/>
          </a:xfrm>
        </p:spPr>
        <p:txBody>
          <a:bodyPr/>
          <a:lstStyle/>
          <a:p>
            <a:r>
              <a:rPr lang="en-US" dirty="0"/>
              <a:t>A (hopefully) protected string of characters used to authenticate an individual</a:t>
            </a:r>
          </a:p>
          <a:p>
            <a:r>
              <a:rPr lang="en-US" dirty="0"/>
              <a:t>Authentication factor based on what a person knows </a:t>
            </a:r>
          </a:p>
          <a:p>
            <a:r>
              <a:rPr lang="en-US" dirty="0"/>
              <a:t>Is one of the most often used authentication mechanism</a:t>
            </a:r>
          </a:p>
        </p:txBody>
      </p:sp>
      <p:pic>
        <p:nvPicPr>
          <p:cNvPr id="5" name="Picture 4">
            <a:extLst>
              <a:ext uri="{FF2B5EF4-FFF2-40B4-BE49-F238E27FC236}">
                <a16:creationId xmlns:a16="http://schemas.microsoft.com/office/drawing/2014/main" id="{3EDBD824-F99C-4AA4-9898-1604FACEE8A3}"/>
              </a:ext>
            </a:extLst>
          </p:cNvPr>
          <p:cNvPicPr>
            <a:picLocks noChangeAspect="1"/>
          </p:cNvPicPr>
          <p:nvPr/>
        </p:nvPicPr>
        <p:blipFill>
          <a:blip r:embed="rId2"/>
          <a:stretch>
            <a:fillRect/>
          </a:stretch>
        </p:blipFill>
        <p:spPr>
          <a:xfrm>
            <a:off x="0" y="2990675"/>
            <a:ext cx="5137414" cy="3410125"/>
          </a:xfrm>
          <a:prstGeom prst="rect">
            <a:avLst/>
          </a:prstGeom>
        </p:spPr>
      </p:pic>
      <p:pic>
        <p:nvPicPr>
          <p:cNvPr id="6" name="Picture 5">
            <a:extLst>
              <a:ext uri="{FF2B5EF4-FFF2-40B4-BE49-F238E27FC236}">
                <a16:creationId xmlns:a16="http://schemas.microsoft.com/office/drawing/2014/main" id="{A04D5704-BD79-4875-876A-F9055261681C}"/>
              </a:ext>
            </a:extLst>
          </p:cNvPr>
          <p:cNvPicPr>
            <a:picLocks noChangeAspect="1"/>
          </p:cNvPicPr>
          <p:nvPr/>
        </p:nvPicPr>
        <p:blipFill>
          <a:blip r:embed="rId3"/>
          <a:stretch>
            <a:fillRect/>
          </a:stretch>
        </p:blipFill>
        <p:spPr>
          <a:xfrm>
            <a:off x="7560818" y="2990675"/>
            <a:ext cx="2954782" cy="3410125"/>
          </a:xfrm>
          <a:prstGeom prst="rect">
            <a:avLst/>
          </a:prstGeom>
        </p:spPr>
      </p:pic>
    </p:spTree>
    <p:extLst>
      <p:ext uri="{BB962C8B-B14F-4D97-AF65-F5344CB8AC3E}">
        <p14:creationId xmlns:p14="http://schemas.microsoft.com/office/powerpoint/2010/main" val="895919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5C1AD-731F-4D30-950A-CE0AFEE79622}"/>
              </a:ext>
            </a:extLst>
          </p:cNvPr>
          <p:cNvSpPr>
            <a:spLocks noGrp="1"/>
          </p:cNvSpPr>
          <p:nvPr>
            <p:ph type="title"/>
          </p:nvPr>
        </p:nvSpPr>
        <p:spPr>
          <a:xfrm>
            <a:off x="0" y="0"/>
            <a:ext cx="10515600" cy="1325563"/>
          </a:xfrm>
        </p:spPr>
        <p:txBody>
          <a:bodyPr/>
          <a:lstStyle/>
          <a:p>
            <a:r>
              <a:rPr lang="en-US" dirty="0"/>
              <a:t>Password vulnerabilities</a:t>
            </a:r>
          </a:p>
        </p:txBody>
      </p:sp>
      <p:pic>
        <p:nvPicPr>
          <p:cNvPr id="5" name="Picture 4">
            <a:extLst>
              <a:ext uri="{FF2B5EF4-FFF2-40B4-BE49-F238E27FC236}">
                <a16:creationId xmlns:a16="http://schemas.microsoft.com/office/drawing/2014/main" id="{CE2CE69D-ECA3-4764-9C41-73E1DAB65C35}"/>
              </a:ext>
            </a:extLst>
          </p:cNvPr>
          <p:cNvPicPr>
            <a:picLocks noChangeAspect="1"/>
          </p:cNvPicPr>
          <p:nvPr/>
        </p:nvPicPr>
        <p:blipFill>
          <a:blip r:embed="rId2"/>
          <a:stretch>
            <a:fillRect/>
          </a:stretch>
        </p:blipFill>
        <p:spPr>
          <a:xfrm>
            <a:off x="10737775" y="8667"/>
            <a:ext cx="1454225" cy="2489328"/>
          </a:xfrm>
          <a:prstGeom prst="rect">
            <a:avLst/>
          </a:prstGeom>
        </p:spPr>
      </p:pic>
      <p:sp>
        <p:nvSpPr>
          <p:cNvPr id="3" name="Content Placeholder 2">
            <a:extLst>
              <a:ext uri="{FF2B5EF4-FFF2-40B4-BE49-F238E27FC236}">
                <a16:creationId xmlns:a16="http://schemas.microsoft.com/office/drawing/2014/main" id="{64C0781D-6156-4E9D-B001-B92839E9700B}"/>
              </a:ext>
            </a:extLst>
          </p:cNvPr>
          <p:cNvSpPr>
            <a:spLocks noGrp="1"/>
          </p:cNvSpPr>
          <p:nvPr>
            <p:ph idx="1"/>
          </p:nvPr>
        </p:nvSpPr>
        <p:spPr>
          <a:xfrm>
            <a:off x="714374" y="1253331"/>
            <a:ext cx="10753725" cy="4351338"/>
          </a:xfrm>
        </p:spPr>
        <p:txBody>
          <a:bodyPr>
            <a:normAutofit lnSpcReduction="10000"/>
          </a:bodyPr>
          <a:lstStyle/>
          <a:p>
            <a:pPr marL="0" indent="0">
              <a:buNone/>
            </a:pPr>
            <a:r>
              <a:rPr lang="en-US" dirty="0"/>
              <a:t>Although passwords are the most common authentication mechanism, they are one of the weakest security mechanisms available</a:t>
            </a:r>
          </a:p>
          <a:p>
            <a:pPr marL="0" indent="0">
              <a:buNone/>
            </a:pPr>
            <a:r>
              <a:rPr lang="en-US" dirty="0"/>
              <a:t>Why? </a:t>
            </a:r>
          </a:p>
          <a:p>
            <a:pPr lvl="1"/>
            <a:r>
              <a:rPr lang="en-US" dirty="0"/>
              <a:t>Users choose words easily guessed</a:t>
            </a:r>
          </a:p>
          <a:p>
            <a:pPr lvl="1"/>
            <a:r>
              <a:rPr lang="en-US" dirty="0"/>
              <a:t>Users tell others their passwords</a:t>
            </a:r>
          </a:p>
          <a:p>
            <a:pPr lvl="1"/>
            <a:r>
              <a:rPr lang="en-US" dirty="0"/>
              <a:t>Users write passwords down on a sticky note and hide it under the keyboard</a:t>
            </a:r>
          </a:p>
          <a:p>
            <a:pPr lvl="1"/>
            <a:r>
              <a:rPr lang="en-US" dirty="0"/>
              <a:t>Many users consider security an unimportant uninteresting part of using computers – until someone steals their confidential information…</a:t>
            </a:r>
          </a:p>
          <a:p>
            <a:r>
              <a:rPr lang="en-US" dirty="0"/>
              <a:t>This is why password policies are needed</a:t>
            </a:r>
          </a:p>
          <a:p>
            <a:pPr lvl="1"/>
            <a:r>
              <a:rPr lang="en-US" dirty="0"/>
              <a:t>With good policies passwords can provide effective security, if they are: </a:t>
            </a:r>
          </a:p>
          <a:p>
            <a:pPr lvl="2"/>
            <a:r>
              <a:rPr lang="en-US" dirty="0"/>
              <a:t>Properly generated, updated, and kept secret</a:t>
            </a:r>
          </a:p>
        </p:txBody>
      </p:sp>
    </p:spTree>
    <p:extLst>
      <p:ext uri="{BB962C8B-B14F-4D97-AF65-F5344CB8AC3E}">
        <p14:creationId xmlns:p14="http://schemas.microsoft.com/office/powerpoint/2010/main" val="234969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additive="base">
                                        <p:cTn id="4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56C33-5120-4E38-8871-74CDF422DB45}"/>
              </a:ext>
            </a:extLst>
          </p:cNvPr>
          <p:cNvSpPr>
            <a:spLocks noGrp="1"/>
          </p:cNvSpPr>
          <p:nvPr>
            <p:ph type="title"/>
          </p:nvPr>
        </p:nvSpPr>
        <p:spPr>
          <a:xfrm>
            <a:off x="0" y="0"/>
            <a:ext cx="11353800" cy="1325563"/>
          </a:xfrm>
        </p:spPr>
        <p:txBody>
          <a:bodyPr/>
          <a:lstStyle/>
          <a:p>
            <a:r>
              <a:rPr lang="en-US" dirty="0"/>
              <a:t>Techniques used to attack a password</a:t>
            </a:r>
          </a:p>
        </p:txBody>
      </p:sp>
      <p:sp>
        <p:nvSpPr>
          <p:cNvPr id="3" name="Content Placeholder 2">
            <a:extLst>
              <a:ext uri="{FF2B5EF4-FFF2-40B4-BE49-F238E27FC236}">
                <a16:creationId xmlns:a16="http://schemas.microsoft.com/office/drawing/2014/main" id="{C12B8EB7-6A48-4E11-8F89-D106134F6615}"/>
              </a:ext>
            </a:extLst>
          </p:cNvPr>
          <p:cNvSpPr>
            <a:spLocks noGrp="1"/>
          </p:cNvSpPr>
          <p:nvPr>
            <p:ph idx="1"/>
          </p:nvPr>
        </p:nvSpPr>
        <p:spPr>
          <a:xfrm>
            <a:off x="761999" y="1257299"/>
            <a:ext cx="10925175" cy="4714875"/>
          </a:xfrm>
        </p:spPr>
        <p:txBody>
          <a:bodyPr>
            <a:normAutofit fontScale="70000" lnSpcReduction="20000"/>
          </a:bodyPr>
          <a:lstStyle/>
          <a:p>
            <a:r>
              <a:rPr lang="en-US" dirty="0"/>
              <a:t>Electronic monitoring – Replay Attack</a:t>
            </a:r>
          </a:p>
          <a:p>
            <a:pPr lvl="1"/>
            <a:r>
              <a:rPr lang="en-US" dirty="0"/>
              <a:t>Listening to network traffic to capture data when a user is sending her password to an authentication server</a:t>
            </a:r>
          </a:p>
          <a:p>
            <a:pPr lvl="1"/>
            <a:r>
              <a:rPr lang="en-US" dirty="0"/>
              <a:t> The password can be copied and reused by the attacker at another time</a:t>
            </a:r>
          </a:p>
          <a:p>
            <a:r>
              <a:rPr lang="en-US" dirty="0"/>
              <a:t>Access the password file</a:t>
            </a:r>
          </a:p>
          <a:p>
            <a:pPr lvl="1"/>
            <a:r>
              <a:rPr lang="en-US" dirty="0"/>
              <a:t>Usually done on an authentication server</a:t>
            </a:r>
          </a:p>
          <a:p>
            <a:pPr lvl="1"/>
            <a:r>
              <a:rPr lang="en-US" dirty="0"/>
              <a:t>Password file contains many users’ passwords – if compromised can be a source of much damage</a:t>
            </a:r>
          </a:p>
          <a:p>
            <a:pPr lvl="1"/>
            <a:r>
              <a:rPr lang="en-US" dirty="0"/>
              <a:t>File should be protected with encryption and access control</a:t>
            </a:r>
          </a:p>
          <a:p>
            <a:r>
              <a:rPr lang="en-US" dirty="0"/>
              <a:t> Brute-force attack</a:t>
            </a:r>
          </a:p>
          <a:p>
            <a:pPr lvl="1"/>
            <a:r>
              <a:rPr lang="en-US" dirty="0"/>
              <a:t>Performed with tools that cycle through many possible character, number, and symbol combinations to uncover a password</a:t>
            </a:r>
          </a:p>
          <a:p>
            <a:r>
              <a:rPr lang="en-US" dirty="0"/>
              <a:t>Dictionary attack</a:t>
            </a:r>
          </a:p>
          <a:p>
            <a:pPr lvl="1"/>
            <a:r>
              <a:rPr lang="en-US" dirty="0"/>
              <a:t>Files of thousands of words are compared to the user’s password until a match if found</a:t>
            </a:r>
          </a:p>
          <a:p>
            <a:r>
              <a:rPr lang="en-US" dirty="0"/>
              <a:t>Rainbow table</a:t>
            </a:r>
          </a:p>
          <a:p>
            <a:pPr lvl="1"/>
            <a:r>
              <a:rPr lang="en-US" dirty="0"/>
              <a:t>An attacker uses a table that contains all possible passwords already in a hash format </a:t>
            </a:r>
          </a:p>
          <a:p>
            <a:r>
              <a:rPr lang="en-US" dirty="0"/>
              <a:t>Social engineering</a:t>
            </a:r>
          </a:p>
          <a:p>
            <a:pPr lvl="1"/>
            <a:r>
              <a:rPr lang="en-US" dirty="0"/>
              <a:t>An attacker falsely convinces an individual that she has the necessary authorization to access specific resources</a:t>
            </a:r>
          </a:p>
        </p:txBody>
      </p:sp>
    </p:spTree>
    <p:extLst>
      <p:ext uri="{BB962C8B-B14F-4D97-AF65-F5344CB8AC3E}">
        <p14:creationId xmlns:p14="http://schemas.microsoft.com/office/powerpoint/2010/main" val="135431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 calcmode="lin" valueType="num">
                                      <p:cBhvr additive="base">
                                        <p:cTn id="6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xEl>
                                              <p:pRg st="13" end="13"/>
                                            </p:txEl>
                                          </p:spTgt>
                                        </p:tgtEl>
                                        <p:attrNameLst>
                                          <p:attrName>style.visibility</p:attrName>
                                        </p:attrNameLst>
                                      </p:cBhvr>
                                      <p:to>
                                        <p:strVal val="visible"/>
                                      </p:to>
                                    </p:set>
                                    <p:anim calcmode="lin" valueType="num">
                                      <p:cBhvr additive="base">
                                        <p:cTn id="6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
                                            <p:txEl>
                                              <p:pRg st="14" end="14"/>
                                            </p:txEl>
                                          </p:spTgt>
                                        </p:tgtEl>
                                        <p:attrNameLst>
                                          <p:attrName>style.visibility</p:attrName>
                                        </p:attrNameLst>
                                      </p:cBhvr>
                                      <p:to>
                                        <p:strVal val="visible"/>
                                      </p:to>
                                    </p:set>
                                    <p:anim calcmode="lin" valueType="num">
                                      <p:cBhvr additive="base">
                                        <p:cTn id="7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CC29-7F2D-42AE-84FD-D54EAADB31F3}"/>
              </a:ext>
            </a:extLst>
          </p:cNvPr>
          <p:cNvSpPr>
            <a:spLocks noGrp="1"/>
          </p:cNvSpPr>
          <p:nvPr>
            <p:ph type="title"/>
          </p:nvPr>
        </p:nvSpPr>
        <p:spPr>
          <a:xfrm>
            <a:off x="0" y="0"/>
            <a:ext cx="10515600" cy="1325563"/>
          </a:xfrm>
        </p:spPr>
        <p:txBody>
          <a:bodyPr/>
          <a:lstStyle/>
          <a:p>
            <a:r>
              <a:rPr lang="en-US" dirty="0"/>
              <a:t>Password Policy</a:t>
            </a:r>
          </a:p>
        </p:txBody>
      </p:sp>
      <p:sp>
        <p:nvSpPr>
          <p:cNvPr id="3" name="Content Placeholder 2">
            <a:extLst>
              <a:ext uri="{FF2B5EF4-FFF2-40B4-BE49-F238E27FC236}">
                <a16:creationId xmlns:a16="http://schemas.microsoft.com/office/drawing/2014/main" id="{10C1E1BB-1580-4E2A-8DC8-8EB2AADC8AFD}"/>
              </a:ext>
            </a:extLst>
          </p:cNvPr>
          <p:cNvSpPr>
            <a:spLocks noGrp="1"/>
          </p:cNvSpPr>
          <p:nvPr>
            <p:ph idx="1"/>
          </p:nvPr>
        </p:nvSpPr>
        <p:spPr>
          <a:xfrm>
            <a:off x="200637" y="1253331"/>
            <a:ext cx="4938873" cy="4351338"/>
          </a:xfrm>
        </p:spPr>
        <p:txBody>
          <a:bodyPr>
            <a:normAutofit fontScale="92500" lnSpcReduction="20000"/>
          </a:bodyPr>
          <a:lstStyle/>
          <a:p>
            <a:pPr marL="0" indent="0">
              <a:buNone/>
            </a:pPr>
            <a:r>
              <a:rPr lang="en-US" dirty="0"/>
              <a:t>Is a set of rules designed to enhance computer security by encouraging users to employ strong passwords and use them properly</a:t>
            </a:r>
          </a:p>
          <a:p>
            <a:r>
              <a:rPr lang="en-US" dirty="0"/>
              <a:t>Is often part of an organization's official regulations and may be taught as part of security awareness training</a:t>
            </a:r>
          </a:p>
          <a:p>
            <a:r>
              <a:rPr lang="en-US" dirty="0"/>
              <a:t>Either the password policy is merely advisory, or the computer systems force users to comply with it</a:t>
            </a:r>
          </a:p>
        </p:txBody>
      </p:sp>
      <p:pic>
        <p:nvPicPr>
          <p:cNvPr id="6" name="Picture 5">
            <a:extLst>
              <a:ext uri="{FF2B5EF4-FFF2-40B4-BE49-F238E27FC236}">
                <a16:creationId xmlns:a16="http://schemas.microsoft.com/office/drawing/2014/main" id="{E955472A-94FF-4D00-A52C-DCFF4FBBB029}"/>
              </a:ext>
            </a:extLst>
          </p:cNvPr>
          <p:cNvPicPr>
            <a:picLocks noChangeAspect="1"/>
          </p:cNvPicPr>
          <p:nvPr/>
        </p:nvPicPr>
        <p:blipFill>
          <a:blip r:embed="rId2"/>
          <a:stretch>
            <a:fillRect/>
          </a:stretch>
        </p:blipFill>
        <p:spPr>
          <a:xfrm>
            <a:off x="10950000" y="0"/>
            <a:ext cx="1242000" cy="6858000"/>
          </a:xfrm>
          <a:prstGeom prst="rect">
            <a:avLst/>
          </a:prstGeom>
        </p:spPr>
      </p:pic>
      <p:pic>
        <p:nvPicPr>
          <p:cNvPr id="8" name="Picture 7">
            <a:extLst>
              <a:ext uri="{FF2B5EF4-FFF2-40B4-BE49-F238E27FC236}">
                <a16:creationId xmlns:a16="http://schemas.microsoft.com/office/drawing/2014/main" id="{7D88011F-865A-471A-9DCF-686E5C952262}"/>
              </a:ext>
            </a:extLst>
          </p:cNvPr>
          <p:cNvPicPr>
            <a:picLocks noChangeAspect="1"/>
          </p:cNvPicPr>
          <p:nvPr/>
        </p:nvPicPr>
        <p:blipFill>
          <a:blip r:embed="rId3"/>
          <a:stretch>
            <a:fillRect/>
          </a:stretch>
        </p:blipFill>
        <p:spPr>
          <a:xfrm>
            <a:off x="5265617" y="74019"/>
            <a:ext cx="5558277" cy="1803493"/>
          </a:xfrm>
          <a:prstGeom prst="rect">
            <a:avLst/>
          </a:prstGeom>
        </p:spPr>
      </p:pic>
      <p:pic>
        <p:nvPicPr>
          <p:cNvPr id="1028" name="Picture 4">
            <a:extLst>
              <a:ext uri="{FF2B5EF4-FFF2-40B4-BE49-F238E27FC236}">
                <a16:creationId xmlns:a16="http://schemas.microsoft.com/office/drawing/2014/main" id="{1A16330A-0E14-4B6C-B5B7-76F8A9E63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1701" y="2018129"/>
            <a:ext cx="5195427" cy="486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6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2968</TotalTime>
  <Words>2183</Words>
  <Application>Microsoft Office PowerPoint</Application>
  <PresentationFormat>Widescreen</PresentationFormat>
  <Paragraphs>210</Paragraphs>
  <Slides>33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Helvetica</vt:lpstr>
      <vt:lpstr>Roboto</vt:lpstr>
      <vt:lpstr>Times New Roman</vt:lpstr>
      <vt:lpstr>Wingdings</vt:lpstr>
      <vt:lpstr>Office Theme</vt:lpstr>
      <vt:lpstr>Managing Enterprise Cybersecurity MIS 4596</vt:lpstr>
      <vt:lpstr>Mental Health Awareness Day</vt:lpstr>
      <vt:lpstr>Agenda</vt:lpstr>
      <vt:lpstr>Password Cracking…</vt:lpstr>
      <vt:lpstr>Hacker’s workflow – Where Password Cracking fits in…</vt:lpstr>
      <vt:lpstr>Password</vt:lpstr>
      <vt:lpstr>Password vulnerabilities</vt:lpstr>
      <vt:lpstr>Techniques used to attack a password</vt:lpstr>
      <vt:lpstr>Password Policy</vt:lpstr>
      <vt:lpstr>Additional Password Security Techniques </vt:lpstr>
      <vt:lpstr>Additional Password Security Techniques… </vt:lpstr>
      <vt:lpstr>Hash without salt</vt:lpstr>
      <vt:lpstr>Hash with a salt</vt:lpstr>
      <vt:lpstr>Additional Password Security Techniques… </vt:lpstr>
      <vt:lpstr>PowerPoint Presentation</vt:lpstr>
      <vt:lpstr>Security control class designations help clarify controls in preparation of system security plans</vt:lpstr>
      <vt:lpstr>PowerPoint Presentation</vt:lpstr>
      <vt:lpstr>PowerPoint Presentation</vt:lpstr>
      <vt:lpstr>NIST Special Publication 800-53</vt:lpstr>
      <vt:lpstr>Additional Password Security Techniques </vt:lpstr>
      <vt:lpstr>Brutalis</vt:lpstr>
      <vt:lpstr>PowerPoint Presentation</vt:lpstr>
      <vt:lpstr>WARNING</vt:lpstr>
      <vt:lpstr>Lab 5: Online &amp; Offline password attacks</vt:lpstr>
      <vt:lpstr>Use Caution!</vt:lpstr>
      <vt:lpstr>Password Entropy</vt:lpstr>
      <vt:lpstr>Diceware Exercise</vt:lpstr>
      <vt:lpstr>Diceware Exercise</vt:lpstr>
      <vt:lpstr>Diceware Exercise – Part 2</vt:lpstr>
      <vt:lpstr>Diceware Exercise – Part 2</vt:lpstr>
      <vt:lpstr>PowerPoint Presentation</vt:lpstr>
      <vt:lpstr>Single Sign On (SSO)</vt:lpstr>
      <vt:lpstr>Agenda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Lanter</dc:creator>
  <cp:lastModifiedBy>Darin Bartholomew</cp:lastModifiedBy>
  <cp:revision>52</cp:revision>
  <dcterms:created xsi:type="dcterms:W3CDTF">2020-02-12T22:25:36Z</dcterms:created>
  <dcterms:modified xsi:type="dcterms:W3CDTF">2024-10-10T17:42:53Z</dcterms:modified>
</cp:coreProperties>
</file>