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319" r:id="rId3"/>
    <p:sldId id="311" r:id="rId4"/>
    <p:sldId id="315" r:id="rId5"/>
    <p:sldId id="401" r:id="rId6"/>
    <p:sldId id="395" r:id="rId7"/>
    <p:sldId id="313" r:id="rId8"/>
    <p:sldId id="389" r:id="rId9"/>
    <p:sldId id="396" r:id="rId10"/>
    <p:sldId id="375" r:id="rId11"/>
    <p:sldId id="378" r:id="rId12"/>
    <p:sldId id="379" r:id="rId13"/>
    <p:sldId id="268" r:id="rId14"/>
    <p:sldId id="269" r:id="rId15"/>
    <p:sldId id="309" r:id="rId16"/>
    <p:sldId id="270" r:id="rId17"/>
    <p:sldId id="274" r:id="rId18"/>
    <p:sldId id="380" r:id="rId19"/>
    <p:sldId id="272" r:id="rId20"/>
    <p:sldId id="391" r:id="rId21"/>
    <p:sldId id="392" r:id="rId22"/>
    <p:sldId id="276" r:id="rId23"/>
    <p:sldId id="278" r:id="rId24"/>
    <p:sldId id="280" r:id="rId25"/>
    <p:sldId id="281" r:id="rId26"/>
    <p:sldId id="282" r:id="rId27"/>
    <p:sldId id="283" r:id="rId28"/>
    <p:sldId id="284" r:id="rId29"/>
    <p:sldId id="287" r:id="rId30"/>
    <p:sldId id="318" r:id="rId31"/>
    <p:sldId id="393" r:id="rId32"/>
    <p:sldId id="288" r:id="rId33"/>
    <p:sldId id="381" r:id="rId34"/>
    <p:sldId id="290" r:id="rId35"/>
    <p:sldId id="291" r:id="rId36"/>
    <p:sldId id="382" r:id="rId37"/>
    <p:sldId id="292" r:id="rId38"/>
    <p:sldId id="394" r:id="rId39"/>
    <p:sldId id="293" r:id="rId40"/>
    <p:sldId id="296" r:id="rId41"/>
    <p:sldId id="297" r:id="rId42"/>
    <p:sldId id="383" r:id="rId43"/>
    <p:sldId id="299" r:id="rId44"/>
    <p:sldId id="398" r:id="rId45"/>
    <p:sldId id="300" r:id="rId46"/>
    <p:sldId id="298" r:id="rId47"/>
    <p:sldId id="400" r:id="rId48"/>
    <p:sldId id="306" r:id="rId49"/>
    <p:sldId id="307" r:id="rId50"/>
    <p:sldId id="376" r:id="rId51"/>
    <p:sldId id="386" r:id="rId52"/>
    <p:sldId id="387" r:id="rId53"/>
    <p:sldId id="385" r:id="rId54"/>
    <p:sldId id="377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9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Lanter" userId="ffe310d6-75e8-40c5-b92a-0b49b26d9e52" providerId="ADAL" clId="{2340DFF2-2D94-4199-90BE-11E4D6FCD6C2}"/>
    <pc:docChg chg="modSld">
      <pc:chgData name="David Lanter" userId="ffe310d6-75e8-40c5-b92a-0b49b26d9e52" providerId="ADAL" clId="{2340DFF2-2D94-4199-90BE-11E4D6FCD6C2}" dt="2023-10-19T16:51:58.583" v="1" actId="20577"/>
      <pc:docMkLst>
        <pc:docMk/>
      </pc:docMkLst>
      <pc:sldChg chg="modSp mod">
        <pc:chgData name="David Lanter" userId="ffe310d6-75e8-40c5-b92a-0b49b26d9e52" providerId="ADAL" clId="{2340DFF2-2D94-4199-90BE-11E4D6FCD6C2}" dt="2023-10-19T16:51:58.583" v="1" actId="20577"/>
        <pc:sldMkLst>
          <pc:docMk/>
          <pc:sldMk cId="2415191233" sldId="256"/>
        </pc:sldMkLst>
        <pc:spChg chg="mod">
          <ac:chgData name="David Lanter" userId="ffe310d6-75e8-40c5-b92a-0b49b26d9e52" providerId="ADAL" clId="{2340DFF2-2D94-4199-90BE-11E4D6FCD6C2}" dt="2023-10-19T16:51:58.583" v="1" actId="20577"/>
          <ac:spMkLst>
            <pc:docMk/>
            <pc:sldMk cId="2415191233" sldId="256"/>
            <ac:spMk id="3" creationId="{03413B9B-80FA-449A-9429-B9958B9994C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6CDE8-9A7D-4456-9349-A157696E3EED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69164-1914-44AD-93CA-959016C108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076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F7190-452C-496A-A8BA-B9DC5A64B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108456-0868-40C0-A75E-AF329589E0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3DEC9-D64E-42C4-B3CD-984B723A3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DE3F-80FA-4015-B557-D85541B5A6BC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DAF9D-8FC3-483C-A9AC-07B8DEE1C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5A9D3-5101-4A46-A223-00F396028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63440-A480-434C-B84B-21D81108B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789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D690C-05D0-4E4C-AF66-F9E5706B4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CEC020-8A63-4DC0-8C31-33778C903E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3EECA-E226-4068-B37F-6EB6328A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DE3F-80FA-4015-B557-D85541B5A6BC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D975F-51B6-4A82-829C-B718F8FF1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E2C62-C95E-4784-8553-B43DE9C9C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63440-A480-434C-B84B-21D81108B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8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4DBFD0-CC90-4916-B63D-BCCF17B644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6EE90D-683D-45D5-915A-3BC3B4B5F5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C1DCB-5597-40AA-8948-385FF20F9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DE3F-80FA-4015-B557-D85541B5A6BC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8C414-A6BB-4230-BB97-2F0E5D5DD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A3686-718C-491A-B3D2-20156D4C5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63440-A480-434C-B84B-21D81108B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372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C90C8-0103-472B-B4BF-EF0019526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900EE-2A58-4DCC-9DDD-6BF251882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B55F77-5304-4BBE-925A-526AF7103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DE3F-80FA-4015-B557-D85541B5A6BC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CE096E-31A8-415E-8040-0ED013AF9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FABAF-96FF-469B-A38A-55CB19939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63440-A480-434C-B84B-21D81108B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18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8692A-DF95-4D1D-BEC4-BC92F914E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FFB86A-151E-40AC-81F1-50E5FE0948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C527C4-75A7-4E12-AD6F-CE835A7CB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DE3F-80FA-4015-B557-D85541B5A6BC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BF003-D22D-493B-A449-930A22E42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25B8C-BF39-4E2F-BF4E-7812DFDE3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63440-A480-434C-B84B-21D81108B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956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59FB0-1745-4393-A8F6-71A2AA68D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C5D0C-4A7E-4C1A-9785-586CFF38DC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5AF02E-E9ED-48AF-979C-3A7D277D91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3DBE1A-F92A-4AB1-BADE-488D25E9F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DE3F-80FA-4015-B557-D85541B5A6BC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CBC80-C131-4AEF-9209-83A897C4D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ABC531-CB8A-47EC-AB78-45E53AE57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63440-A480-434C-B84B-21D81108B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34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551E0-2B81-4AA2-87EB-E1B65B421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C27500-C944-4E41-A7C7-6FED65D1C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B9F697-3ADF-4118-841B-7018F6BA6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0EB34E-100C-4351-B609-EFE0C792C6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B0FE26-50EF-4854-B01E-1CECD00043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4C0277-67C0-4303-81DF-95FD56BE9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DE3F-80FA-4015-B557-D85541B5A6BC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27C6A8-9998-4E01-95F2-37DF183E6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40E1C9-338E-45D8-95EE-55C1B14D0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63440-A480-434C-B84B-21D81108B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543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2FBCC-3DDC-4755-BDC8-4CBF72323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A363D9-7D98-4CB6-9B73-32F30C257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DE3F-80FA-4015-B557-D85541B5A6BC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AEC064-C90C-439A-91F6-24E6A6DB7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2DC484-58A9-408C-A7C3-5D225CED6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63440-A480-434C-B84B-21D81108B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06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1727F9-ECB1-494A-97B0-DB529613B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DE3F-80FA-4015-B557-D85541B5A6BC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DCF3FD-71F1-48B9-90A4-A09D69FE4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9D3AD-4332-42E6-BEB7-32C94A50C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63440-A480-434C-B84B-21D81108B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64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9EC82-82AD-4DCE-A16F-ACAF43B7E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0732D-A3D1-458A-A8EA-81F19C197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E3A58B-AC3E-4DD0-8811-30752341F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C81AAE-D263-43C7-93B0-B5ACE20A4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DE3F-80FA-4015-B557-D85541B5A6BC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EAF67-566A-4DA2-A6B3-91DDCC77E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BE25D5-AA6E-4FCC-8826-E5FE715AB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63440-A480-434C-B84B-21D81108B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46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1F828-AB65-434A-9E23-E8DD30637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B7EA29-39D9-484D-A521-765367BDB2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F5EC51-B587-42DE-906A-4995955E4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67BDE0-253B-4901-AC5F-7793CA33C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DE3F-80FA-4015-B557-D85541B5A6BC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356C32-47D2-479C-B8E1-AFB46928C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8A65C6-5A27-4722-973C-CDA6D9079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63440-A480-434C-B84B-21D81108B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171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8C8E4D-30F4-4BF8-B20B-A7076A758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C1099-CBF5-470E-90BC-0D4EE1186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48BE4-2FF1-4DD8-9ABF-04A9CE7D7E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2DE3F-80FA-4015-B557-D85541B5A6BC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BDB42-4FC9-4CE9-9235-F6BA9FE475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83E43-17D8-43AD-B8C3-D658D2E822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63440-A480-434C-B84B-21D81108B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7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entest-standard.org/index.php/Main_Page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icecast.org/" TargetMode="External"/><Relationship Id="rId2" Type="http://schemas.openxmlformats.org/officeDocument/2006/relationships/hyperlink" Target="https://en.wikipedia.org/wiki/Icecas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nvd.nist.gov/vuln/search/results?form_type=Basic&amp;results_type=overview&amp;query=IceCast&amp;search_type=all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luigi.altervista.org/adv/iceexec-adv.txt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metasploit.help.rapid7.com/docs/working-with-payloads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zerodium.com/program.htm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ADA17-F94F-405F-8F73-B380D16A79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7423" y="1122363"/>
            <a:ext cx="10779071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Managing Enterprise Cybersecurity</a:t>
            </a:r>
            <a:br>
              <a:rPr lang="en-US" dirty="0"/>
            </a:br>
            <a:r>
              <a:rPr lang="en-US" dirty="0"/>
              <a:t>MIS 4596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413B9B-80FA-449A-9429-B9958B9994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Unit</a:t>
            </a:r>
            <a:r>
              <a:rPr lang="en-US"/>
              <a:t># 15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191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5FC16-4EDA-4C7A-A49C-E3AF0CD72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EFBD1-C34E-42DA-99F9-E37BE883B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945" y="1825625"/>
            <a:ext cx="11647055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Zero-Day Vulnerabilities</a:t>
            </a:r>
          </a:p>
          <a:p>
            <a:r>
              <a:rPr lang="en-US" dirty="0"/>
              <a:t>Introduction to the Exploitation Lab, continued…</a:t>
            </a:r>
          </a:p>
          <a:p>
            <a:pPr marL="0" indent="0">
              <a:buNone/>
            </a:pPr>
            <a:r>
              <a:rPr lang="en-US" dirty="0"/>
              <a:t>The bigger picture</a:t>
            </a:r>
          </a:p>
          <a:p>
            <a:pPr lvl="1"/>
            <a:r>
              <a:rPr lang="en-US" dirty="0"/>
              <a:t>NIST Risk Management Framework</a:t>
            </a:r>
          </a:p>
          <a:p>
            <a:pPr lvl="1"/>
            <a:r>
              <a:rPr lang="en-US" dirty="0"/>
              <a:t>Categorizing information systems to select the right amount of cybersecurity</a:t>
            </a:r>
          </a:p>
        </p:txBody>
      </p:sp>
    </p:spTree>
    <p:extLst>
      <p:ext uri="{BB962C8B-B14F-4D97-AF65-F5344CB8AC3E}">
        <p14:creationId xmlns:p14="http://schemas.microsoft.com/office/powerpoint/2010/main" val="3325804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166B3-C9DE-4052-BC46-D26A51D92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Caution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A1DAA-E10C-4F74-9A8A-363765ED9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032" y="1325563"/>
            <a:ext cx="10515600" cy="4351338"/>
          </a:xfrm>
          <a:solidFill>
            <a:srgbClr val="FF0000"/>
          </a:solidFill>
        </p:spPr>
        <p:txBody>
          <a:bodyPr/>
          <a:lstStyle/>
          <a:p>
            <a:r>
              <a:rPr lang="en-US" dirty="0"/>
              <a:t>The tools and techniques discussed and used in this course should only be used on systems you personally own, or have written permission to use</a:t>
            </a:r>
          </a:p>
          <a:p>
            <a:r>
              <a:rPr lang="en-US" dirty="0"/>
              <a:t>Some of the tools used have potential to disrupt or break computer systems</a:t>
            </a:r>
          </a:p>
        </p:txBody>
      </p:sp>
    </p:spTree>
    <p:extLst>
      <p:ext uri="{BB962C8B-B14F-4D97-AF65-F5344CB8AC3E}">
        <p14:creationId xmlns:p14="http://schemas.microsoft.com/office/powerpoint/2010/main" val="2622787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BECD989-EBC8-4225-A399-712698874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903" y="2622335"/>
            <a:ext cx="6602431" cy="15792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167D44-569B-457C-8C7E-FCE20E0EC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Penetration Testing Execution Standard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275C39-CD2D-4F40-AC44-DAC0A355D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2063" y="11113"/>
            <a:ext cx="1499937" cy="12856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9158032-B631-4C6D-BD48-63E44DCCF55D}"/>
              </a:ext>
            </a:extLst>
          </p:cNvPr>
          <p:cNvSpPr/>
          <p:nvPr/>
        </p:nvSpPr>
        <p:spPr>
          <a:xfrm>
            <a:off x="2441961" y="1296772"/>
            <a:ext cx="5494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http://www.pentest-standard.org/index.php/Main_Page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1D9D600-E0C7-4E2C-81F3-20001AC43D0B}"/>
              </a:ext>
            </a:extLst>
          </p:cNvPr>
          <p:cNvSpPr txBox="1">
            <a:spLocks/>
          </p:cNvSpPr>
          <p:nvPr/>
        </p:nvSpPr>
        <p:spPr>
          <a:xfrm>
            <a:off x="249940" y="2122415"/>
            <a:ext cx="10639926" cy="3850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Penetration Testing’s main activities: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Pre-engagement Interactions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Intelligence Gathering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Threat Modeling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Vulnerability Analysis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Exploitation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Post Exploitation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Reporting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DB266EA0-BB94-498F-8D02-B5AB929F86C9}"/>
              </a:ext>
            </a:extLst>
          </p:cNvPr>
          <p:cNvSpPr/>
          <p:nvPr/>
        </p:nvSpPr>
        <p:spPr>
          <a:xfrm>
            <a:off x="3888853" y="3829131"/>
            <a:ext cx="587230" cy="687898"/>
          </a:xfrm>
          <a:prstGeom prst="righ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5C3FDC-C30B-483A-8EA6-BCF84F44FBE5}"/>
              </a:ext>
            </a:extLst>
          </p:cNvPr>
          <p:cNvSpPr txBox="1"/>
          <p:nvPr/>
        </p:nvSpPr>
        <p:spPr>
          <a:xfrm>
            <a:off x="4678547" y="3911470"/>
            <a:ext cx="2834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Exploitation Lab</a:t>
            </a:r>
          </a:p>
        </p:txBody>
      </p:sp>
    </p:spTree>
    <p:extLst>
      <p:ext uri="{BB962C8B-B14F-4D97-AF65-F5344CB8AC3E}">
        <p14:creationId xmlns:p14="http://schemas.microsoft.com/office/powerpoint/2010/main" val="205403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EDC0D-37D5-4258-9A17-2FD4BA265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94080"/>
          </a:xfrm>
        </p:spPr>
        <p:txBody>
          <a:bodyPr/>
          <a:lstStyle/>
          <a:p>
            <a:r>
              <a:rPr lang="en-US" dirty="0"/>
              <a:t>Lab: Exploitation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B88C4E-188A-462E-9916-659355A14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930" y="894081"/>
            <a:ext cx="10780435" cy="578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38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60C85-CE6A-4034-99E7-494D0AA7F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dirty="0"/>
              <a:t>Part 1: Exploit Windows 7 via </a:t>
            </a:r>
            <a:r>
              <a:rPr lang="en-US" dirty="0" err="1"/>
              <a:t>Icecast</a:t>
            </a:r>
            <a:r>
              <a:rPr lang="en-US" dirty="0"/>
              <a:t> Vulnerability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8F874-5689-4A1E-9326-00A26FB8B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194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Simple logical network diagram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4078C4-A5D6-41E0-B732-8378A35EF6BF}"/>
              </a:ext>
            </a:extLst>
          </p:cNvPr>
          <p:cNvSpPr/>
          <p:nvPr/>
        </p:nvSpPr>
        <p:spPr>
          <a:xfrm>
            <a:off x="1219201" y="2283730"/>
            <a:ext cx="3007742" cy="2639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800" dirty="0"/>
              <a:t>Kali Linux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7F3A8F-141C-4FDE-933B-8449B665B663}"/>
              </a:ext>
            </a:extLst>
          </p:cNvPr>
          <p:cNvSpPr/>
          <p:nvPr/>
        </p:nvSpPr>
        <p:spPr>
          <a:xfrm>
            <a:off x="6772810" y="2283730"/>
            <a:ext cx="2777591" cy="2639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800" dirty="0"/>
              <a:t>Windows 7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81893DE-EAE8-41B2-A365-1C8EF0816E6D}"/>
              </a:ext>
            </a:extLst>
          </p:cNvPr>
          <p:cNvSpPr/>
          <p:nvPr/>
        </p:nvSpPr>
        <p:spPr>
          <a:xfrm>
            <a:off x="1626184" y="2885813"/>
            <a:ext cx="2193774" cy="161831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Metasploit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C5A2CD3-8386-45CE-9477-0034F9ADCC94}"/>
              </a:ext>
            </a:extLst>
          </p:cNvPr>
          <p:cNvSpPr/>
          <p:nvPr/>
        </p:nvSpPr>
        <p:spPr>
          <a:xfrm>
            <a:off x="7064718" y="2885813"/>
            <a:ext cx="2193774" cy="12147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Icecast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1663728-893F-4ACE-9A1C-92DC5A3D3EE7}"/>
              </a:ext>
            </a:extLst>
          </p:cNvPr>
          <p:cNvCxnSpPr/>
          <p:nvPr/>
        </p:nvCxnSpPr>
        <p:spPr>
          <a:xfrm>
            <a:off x="3819958" y="3603356"/>
            <a:ext cx="324476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6E0D435-2CA4-4F90-B507-EA796D7C9DD1}"/>
              </a:ext>
            </a:extLst>
          </p:cNvPr>
          <p:cNvCxnSpPr>
            <a:cxnSpLocks/>
          </p:cNvCxnSpPr>
          <p:nvPr/>
        </p:nvCxnSpPr>
        <p:spPr>
          <a:xfrm flipH="1">
            <a:off x="3816378" y="3893502"/>
            <a:ext cx="332223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7AAB287-C756-47CE-B7CF-5FA3069A5206}"/>
              </a:ext>
            </a:extLst>
          </p:cNvPr>
          <p:cNvSpPr txBox="1"/>
          <p:nvPr/>
        </p:nvSpPr>
        <p:spPr>
          <a:xfrm>
            <a:off x="4518851" y="3255144"/>
            <a:ext cx="2142620" cy="400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Exploit + Payload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1682CA-D5EA-49A9-B11F-1DD9B2722ACC}"/>
              </a:ext>
            </a:extLst>
          </p:cNvPr>
          <p:cNvSpPr txBox="1"/>
          <p:nvPr/>
        </p:nvSpPr>
        <p:spPr>
          <a:xfrm>
            <a:off x="4169012" y="3893500"/>
            <a:ext cx="2777591" cy="610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Reverse Shell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073B02-9DA2-49C9-AA05-9602719E4D97}"/>
              </a:ext>
            </a:extLst>
          </p:cNvPr>
          <p:cNvSpPr txBox="1"/>
          <p:nvPr/>
        </p:nvSpPr>
        <p:spPr>
          <a:xfrm>
            <a:off x="4111081" y="4263790"/>
            <a:ext cx="2777591" cy="610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Command &amp; Control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E3D584B-2E74-47AB-907D-3AFF15AFB65F}"/>
              </a:ext>
            </a:extLst>
          </p:cNvPr>
          <p:cNvCxnSpPr>
            <a:cxnSpLocks/>
          </p:cNvCxnSpPr>
          <p:nvPr/>
        </p:nvCxnSpPr>
        <p:spPr>
          <a:xfrm flipH="1">
            <a:off x="3816378" y="3893500"/>
            <a:ext cx="3322230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CA4681C-64B6-44C5-B567-80F524E77025}"/>
              </a:ext>
            </a:extLst>
          </p:cNvPr>
          <p:cNvCxnSpPr>
            <a:cxnSpLocks/>
          </p:cNvCxnSpPr>
          <p:nvPr/>
        </p:nvCxnSpPr>
        <p:spPr>
          <a:xfrm>
            <a:off x="3643912" y="3142382"/>
            <a:ext cx="3128898" cy="121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12CCAF3-44DE-4175-9157-307A1B1C0BED}"/>
              </a:ext>
            </a:extLst>
          </p:cNvPr>
          <p:cNvSpPr txBox="1"/>
          <p:nvPr/>
        </p:nvSpPr>
        <p:spPr>
          <a:xfrm>
            <a:off x="4226940" y="2743488"/>
            <a:ext cx="2661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Vulnerability Scanning</a:t>
            </a:r>
          </a:p>
        </p:txBody>
      </p:sp>
    </p:spTree>
    <p:extLst>
      <p:ext uri="{BB962C8B-B14F-4D97-AF65-F5344CB8AC3E}">
        <p14:creationId xmlns:p14="http://schemas.microsoft.com/office/powerpoint/2010/main" val="80347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3" grpId="0"/>
      <p:bldP spid="14" grpId="0"/>
      <p:bldP spid="18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F44C2-9BE0-4CEC-9540-E7D79ED49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34189"/>
          </a:xfrm>
        </p:spPr>
        <p:txBody>
          <a:bodyPr/>
          <a:lstStyle/>
          <a:p>
            <a:r>
              <a:rPr lang="en-US" dirty="0" err="1">
                <a:hlinkClick r:id="rId2"/>
              </a:rPr>
              <a:t>Icecast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69AF5-8A30-46E7-B2E9-2CB3F7CF7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408" y="667603"/>
            <a:ext cx="11164557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Free server software for streaming multimedia</a:t>
            </a:r>
          </a:p>
          <a:p>
            <a:pPr lvl="1"/>
            <a:r>
              <a:rPr lang="en-US" dirty="0"/>
              <a:t>Supports </a:t>
            </a:r>
            <a:r>
              <a:rPr lang="en-US" dirty="0" err="1"/>
              <a:t>Ogg</a:t>
            </a:r>
            <a:r>
              <a:rPr lang="en-US" dirty="0"/>
              <a:t> (</a:t>
            </a:r>
            <a:r>
              <a:rPr lang="en-US" dirty="0" err="1"/>
              <a:t>Vorbis</a:t>
            </a:r>
            <a:r>
              <a:rPr lang="en-US" dirty="0"/>
              <a:t> and Theora), Opus, </a:t>
            </a:r>
            <a:r>
              <a:rPr lang="en-US" dirty="0" err="1"/>
              <a:t>WebM</a:t>
            </a:r>
            <a:r>
              <a:rPr lang="en-US" dirty="0"/>
              <a:t> and MP3 streams</a:t>
            </a:r>
          </a:p>
          <a:p>
            <a:pPr lvl="1"/>
            <a:r>
              <a:rPr lang="en-US" dirty="0"/>
              <a:t>For creating an Internet radio station, private jukebox, or something in between </a:t>
            </a:r>
          </a:p>
          <a:p>
            <a:pPr lvl="1"/>
            <a:r>
              <a:rPr lang="en-US" dirty="0"/>
              <a:t>Very versatile - new sound data file formats added relatively easily based on open standards for communication and interaction</a:t>
            </a: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BE19A5D5-9912-4DE8-AEC0-8088668876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8683" y="0"/>
            <a:ext cx="1763317" cy="15169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34AAFF-57C8-40B1-A773-F4C550A62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6257" y="2712202"/>
            <a:ext cx="8101370" cy="407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4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C9CFF-C430-4305-A2BF-987738A42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Start Windows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96D591-EAE9-4AFC-8FC0-31BE6B8F9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055709"/>
            <a:ext cx="10607040" cy="538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9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A3551-B7C3-46F5-A4F5-2F47316E3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On Win7, run </a:t>
            </a:r>
            <a:r>
              <a:rPr lang="en-US" dirty="0" err="1"/>
              <a:t>Icecast</a:t>
            </a:r>
            <a:r>
              <a:rPr lang="en-US" dirty="0"/>
              <a:t> as administrator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F82B8-38FC-4369-BC8F-727771290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04459" y="1440731"/>
            <a:ext cx="2082692" cy="48331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Start Server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B5A717-CB4B-47BD-B2C4-21A34494A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671" y="1155625"/>
            <a:ext cx="5726612" cy="3940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FC0313-B408-4661-ADB7-8F111F43C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5625"/>
            <a:ext cx="2952750" cy="47203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B1E940-5CF3-4C64-B3E0-665DB457B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7147" y="2847975"/>
            <a:ext cx="5321911" cy="371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3E643-7124-4063-8053-BFE6D2C5A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0234569" cy="1382959"/>
          </a:xfrm>
        </p:spPr>
        <p:txBody>
          <a:bodyPr>
            <a:normAutofit/>
          </a:bodyPr>
          <a:lstStyle/>
          <a:p>
            <a:r>
              <a:rPr lang="en-US" dirty="0"/>
              <a:t>What is running on the Win7 box in our lab?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DE827B-73A6-445E-BE04-26BB2FBF2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123" y="-1"/>
            <a:ext cx="2074877" cy="26542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C85C7-6A96-4C09-8134-2307D6F11C10}"/>
              </a:ext>
            </a:extLst>
          </p:cNvPr>
          <p:cNvSpPr/>
          <p:nvPr/>
        </p:nvSpPr>
        <p:spPr>
          <a:xfrm>
            <a:off x="1219201" y="2283730"/>
            <a:ext cx="3007742" cy="2639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800" dirty="0"/>
              <a:t>Kali Linux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37717A-3C62-4BDB-844B-3839B069A972}"/>
              </a:ext>
            </a:extLst>
          </p:cNvPr>
          <p:cNvSpPr/>
          <p:nvPr/>
        </p:nvSpPr>
        <p:spPr>
          <a:xfrm>
            <a:off x="6772810" y="2283730"/>
            <a:ext cx="2777591" cy="2639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800" dirty="0"/>
              <a:t>Windows 7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B836094-CC2E-4A93-94DD-5C28EFE7F141}"/>
              </a:ext>
            </a:extLst>
          </p:cNvPr>
          <p:cNvSpPr/>
          <p:nvPr/>
        </p:nvSpPr>
        <p:spPr>
          <a:xfrm>
            <a:off x="1626184" y="2885813"/>
            <a:ext cx="2193774" cy="161831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Metasploit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5C3EB10-493A-40C9-B9E9-137DD5F9C83A}"/>
              </a:ext>
            </a:extLst>
          </p:cNvPr>
          <p:cNvSpPr/>
          <p:nvPr/>
        </p:nvSpPr>
        <p:spPr>
          <a:xfrm>
            <a:off x="7064718" y="2885813"/>
            <a:ext cx="2193774" cy="12147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Icecast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C207584-C8B6-45AA-8CBE-76AB2BEBF8E5}"/>
              </a:ext>
            </a:extLst>
          </p:cNvPr>
          <p:cNvCxnSpPr>
            <a:cxnSpLocks/>
          </p:cNvCxnSpPr>
          <p:nvPr/>
        </p:nvCxnSpPr>
        <p:spPr>
          <a:xfrm>
            <a:off x="3643912" y="3142382"/>
            <a:ext cx="3128898" cy="121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16C189E-1FF4-4A72-BD6E-AE9FDEFFB22F}"/>
              </a:ext>
            </a:extLst>
          </p:cNvPr>
          <p:cNvSpPr txBox="1"/>
          <p:nvPr/>
        </p:nvSpPr>
        <p:spPr>
          <a:xfrm>
            <a:off x="4226940" y="2743488"/>
            <a:ext cx="2661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Vulnerability Scanning</a:t>
            </a:r>
          </a:p>
        </p:txBody>
      </p:sp>
    </p:spTree>
    <p:extLst>
      <p:ext uri="{BB962C8B-B14F-4D97-AF65-F5344CB8AC3E}">
        <p14:creationId xmlns:p14="http://schemas.microsoft.com/office/powerpoint/2010/main" val="200827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3B8D53-3431-410B-A265-B549E3C5B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08" y="1935778"/>
            <a:ext cx="11921032" cy="484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B3E643-7124-4063-8053-BFE6D2C5A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0435905" cy="1084881"/>
          </a:xfrm>
        </p:spPr>
        <p:txBody>
          <a:bodyPr>
            <a:normAutofit/>
          </a:bodyPr>
          <a:lstStyle/>
          <a:p>
            <a:r>
              <a:rPr lang="en-US" dirty="0"/>
              <a:t>What is running on the Win7 box in our lab?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96F36F-2B8F-4F2D-B89F-42F3B23DACB8}"/>
              </a:ext>
            </a:extLst>
          </p:cNvPr>
          <p:cNvSpPr txBox="1"/>
          <p:nvPr/>
        </p:nvSpPr>
        <p:spPr>
          <a:xfrm>
            <a:off x="2540214" y="877099"/>
            <a:ext cx="6825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Nmap flag -</a:t>
            </a:r>
            <a:r>
              <a:rPr lang="en-US" sz="2800" dirty="0" err="1"/>
              <a:t>sV</a:t>
            </a:r>
            <a:r>
              <a:rPr lang="en-US" sz="2800" dirty="0"/>
              <a:t> is for service version scanning 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B959B79D-1579-4DA8-9997-F060D32C61C7}"/>
              </a:ext>
            </a:extLst>
          </p:cNvPr>
          <p:cNvSpPr/>
          <p:nvPr/>
        </p:nvSpPr>
        <p:spPr>
          <a:xfrm>
            <a:off x="-1" y="4161515"/>
            <a:ext cx="847725" cy="3905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DE827B-73A6-445E-BE04-26BB2FBF2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9164" y="-1"/>
            <a:ext cx="1682836" cy="21527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11729A-6167-4EFD-B676-CAF821D73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826" y="1785918"/>
            <a:ext cx="7307210" cy="3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9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5FC16-4EDA-4C7A-A49C-E3AF0CD72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EFBD1-C34E-42DA-99F9-E37BE883B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764" y="1825625"/>
            <a:ext cx="11693236" cy="4351338"/>
          </a:xfrm>
        </p:spPr>
        <p:txBody>
          <a:bodyPr/>
          <a:lstStyle/>
          <a:p>
            <a:r>
              <a:rPr lang="en-US" dirty="0"/>
              <a:t>Zero-Day Vulnerabilities</a:t>
            </a:r>
          </a:p>
          <a:p>
            <a:r>
              <a:rPr lang="en-US" dirty="0"/>
              <a:t>Introduction to the Exploitation Lab, continued…</a:t>
            </a:r>
          </a:p>
          <a:p>
            <a:pPr marL="0" indent="0">
              <a:buNone/>
            </a:pPr>
            <a:r>
              <a:rPr lang="en-US" dirty="0"/>
              <a:t>The </a:t>
            </a:r>
            <a:r>
              <a:rPr lang="en-US"/>
              <a:t>bigger context…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1638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B8D07-3668-4C5D-88AC-7A1F33965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91153"/>
          </a:xfrm>
        </p:spPr>
        <p:txBody>
          <a:bodyPr>
            <a:normAutofit/>
          </a:bodyPr>
          <a:lstStyle/>
          <a:p>
            <a:r>
              <a:rPr lang="en-US" sz="3600" dirty="0"/>
              <a:t>Where do you find information on </a:t>
            </a:r>
            <a:r>
              <a:rPr lang="en-US" sz="3600" dirty="0" err="1"/>
              <a:t>IceCast’s</a:t>
            </a:r>
            <a:r>
              <a:rPr lang="en-US" sz="3600" dirty="0"/>
              <a:t> vulnerabilities?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8DA8D9-F585-447B-9274-13B9290C8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2508" y="976714"/>
            <a:ext cx="4709492" cy="5703055"/>
          </a:xfrm>
          <a:prstGeom prst="rect">
            <a:avLst/>
          </a:prstGeom>
        </p:spPr>
      </p:pic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EFA32D13-A309-4F93-8077-D6E9413EA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462" y="976714"/>
            <a:ext cx="7132808" cy="4393769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78C35902-2CC2-45B0-8B4B-B8A323C7BB35}"/>
              </a:ext>
            </a:extLst>
          </p:cNvPr>
          <p:cNvSpPr/>
          <p:nvPr/>
        </p:nvSpPr>
        <p:spPr>
          <a:xfrm>
            <a:off x="7826645" y="4316598"/>
            <a:ext cx="317715" cy="240224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9884CD-F8A5-4984-BF09-07F89E1D9A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937" y="2931927"/>
            <a:ext cx="11538126" cy="78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44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B8D07-3668-4C5D-88AC-7A1F33965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91153"/>
          </a:xfrm>
        </p:spPr>
        <p:txBody>
          <a:bodyPr>
            <a:normAutofit/>
          </a:bodyPr>
          <a:lstStyle/>
          <a:p>
            <a:r>
              <a:rPr lang="en-US" sz="3600" dirty="0"/>
              <a:t>Where do you find information on </a:t>
            </a:r>
            <a:r>
              <a:rPr lang="en-US" sz="3600" dirty="0" err="1"/>
              <a:t>IceCast’s</a:t>
            </a:r>
            <a:r>
              <a:rPr lang="en-US" sz="3600" dirty="0"/>
              <a:t> vulnerabilities?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8A3F0C-F120-4575-A2C6-4FCDE783C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7456"/>
            <a:ext cx="12192000" cy="4563088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4625061A-DBAF-4B57-8803-DC1C32DA065F}"/>
              </a:ext>
            </a:extLst>
          </p:cNvPr>
          <p:cNvSpPr/>
          <p:nvPr/>
        </p:nvSpPr>
        <p:spPr>
          <a:xfrm rot="10800000">
            <a:off x="5730498" y="4804475"/>
            <a:ext cx="844658" cy="581186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60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BC0A9-6113-4BC2-9100-C25F2A3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19150"/>
          </a:xfrm>
        </p:spPr>
        <p:txBody>
          <a:bodyPr/>
          <a:lstStyle/>
          <a:p>
            <a:r>
              <a:rPr lang="en-US" dirty="0"/>
              <a:t>Metasploit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DF8D3-19B6-445B-AFB4-D0DF07122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5" y="1253331"/>
            <a:ext cx="10515600" cy="4351338"/>
          </a:xfrm>
        </p:spPr>
        <p:txBody>
          <a:bodyPr/>
          <a:lstStyle/>
          <a:p>
            <a:r>
              <a:rPr lang="en-US" dirty="0"/>
              <a:t>Start Metasploit’s database: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Start Metasploit: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044298-773C-4A1D-A538-627DF78D9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276" y="1777959"/>
            <a:ext cx="9602462" cy="10977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368245-54C9-4D1C-91F9-9AFB0CFFA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191" y="3090432"/>
            <a:ext cx="3070359" cy="36057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E0B0FE-8D0C-4959-8A1C-FB0579C1B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8913" y="2987391"/>
            <a:ext cx="2843087" cy="370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7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BC0A9-6113-4BC2-9100-C25F2A3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19150"/>
          </a:xfrm>
        </p:spPr>
        <p:txBody>
          <a:bodyPr/>
          <a:lstStyle/>
          <a:p>
            <a:r>
              <a:rPr lang="en-US" dirty="0"/>
              <a:t>Metasploit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DF8D3-19B6-445B-AFB4-D0DF07122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81915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Start Metasploit: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E7E336-E826-4BF6-8E93-150CB5912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8549" y="90686"/>
            <a:ext cx="5214678" cy="57957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E4845A-0098-4380-B459-AE3A487A6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76" y="2749008"/>
            <a:ext cx="6058934" cy="2088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04B1DB-CBBE-4386-B9D5-B8081B789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788" y="1422389"/>
            <a:ext cx="3864012" cy="117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0099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BC0A9-6113-4BC2-9100-C25F2A3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19150"/>
          </a:xfrm>
        </p:spPr>
        <p:txBody>
          <a:bodyPr/>
          <a:lstStyle/>
          <a:p>
            <a:r>
              <a:rPr lang="en-US" dirty="0"/>
              <a:t>Metasploit basics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1BD70C-88E8-4CE7-8792-9542890E1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1932" y="0"/>
            <a:ext cx="2300068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3090B6-7B2C-400D-993F-56A80FC03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225" y="1107977"/>
            <a:ext cx="7086600" cy="52862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F07A03-823A-4817-982A-935BE8E28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2525" y="168202"/>
            <a:ext cx="2463057" cy="79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20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BC0A9-6113-4BC2-9100-C25F2A3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19150"/>
          </a:xfrm>
        </p:spPr>
        <p:txBody>
          <a:bodyPr/>
          <a:lstStyle/>
          <a:p>
            <a:r>
              <a:rPr lang="en-US" dirty="0"/>
              <a:t>Metasploit basics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1BD70C-88E8-4CE7-8792-9542890E1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1932" y="0"/>
            <a:ext cx="230006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AC8191-8CE2-4B07-8E20-5A29A31F3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1654113"/>
            <a:ext cx="8566946" cy="3832287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3E448394-11C6-4111-9530-C47AAA1582A2}"/>
              </a:ext>
            </a:extLst>
          </p:cNvPr>
          <p:cNvSpPr/>
          <p:nvPr/>
        </p:nvSpPr>
        <p:spPr>
          <a:xfrm>
            <a:off x="475114" y="4752014"/>
            <a:ext cx="857250" cy="371475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CD1CD3-4BED-46F5-8D6E-C512EEBCB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2525" y="168202"/>
            <a:ext cx="3443484" cy="111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6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BC0A9-6113-4BC2-9100-C25F2A3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19150"/>
          </a:xfrm>
        </p:spPr>
        <p:txBody>
          <a:bodyPr/>
          <a:lstStyle/>
          <a:p>
            <a:r>
              <a:rPr lang="en-US" dirty="0"/>
              <a:t>Metasploit basics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E8E150-6618-4F04-A4A1-1956A7607055}"/>
              </a:ext>
            </a:extLst>
          </p:cNvPr>
          <p:cNvSpPr txBox="1"/>
          <p:nvPr/>
        </p:nvSpPr>
        <p:spPr>
          <a:xfrm>
            <a:off x="302875" y="946176"/>
            <a:ext cx="8926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can show all the exploits, but there are many…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231853-FE80-432C-8992-30CFA23DC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990" y="148310"/>
            <a:ext cx="3952910" cy="8211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608DF6-805C-4CD8-98FC-536E03E2C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40" y="1444519"/>
            <a:ext cx="11867310" cy="480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1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BC0A9-6113-4BC2-9100-C25F2A3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19150"/>
          </a:xfrm>
        </p:spPr>
        <p:txBody>
          <a:bodyPr/>
          <a:lstStyle/>
          <a:p>
            <a:r>
              <a:rPr lang="en-US" dirty="0"/>
              <a:t>Metasploit basics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E8E150-6618-4F04-A4A1-1956A7607055}"/>
              </a:ext>
            </a:extLst>
          </p:cNvPr>
          <p:cNvSpPr txBox="1"/>
          <p:nvPr/>
        </p:nvSpPr>
        <p:spPr>
          <a:xfrm>
            <a:off x="7544534" y="2129790"/>
            <a:ext cx="4647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You can search for a </a:t>
            </a:r>
            <a:r>
              <a:rPr lang="en-US" sz="2000" dirty="0" err="1"/>
              <a:t>Metasploits</a:t>
            </a:r>
            <a:r>
              <a:rPr lang="en-US" sz="2000" dirty="0"/>
              <a:t>’ database of exploits for specific exploits by name 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3E448394-11C6-4111-9530-C47AAA1582A2}"/>
              </a:ext>
            </a:extLst>
          </p:cNvPr>
          <p:cNvSpPr/>
          <p:nvPr/>
        </p:nvSpPr>
        <p:spPr>
          <a:xfrm>
            <a:off x="485332" y="3617118"/>
            <a:ext cx="583331" cy="2714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117117-0284-418A-9E2E-09BEEC2EF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092" y="736272"/>
            <a:ext cx="6085348" cy="6099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982FD7-4006-467E-914E-F2CF7F497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039" y="1640196"/>
            <a:ext cx="4046587" cy="44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6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BC0A9-6113-4BC2-9100-C25F2A3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19150"/>
          </a:xfrm>
        </p:spPr>
        <p:txBody>
          <a:bodyPr/>
          <a:lstStyle/>
          <a:p>
            <a:r>
              <a:rPr lang="en-US" dirty="0"/>
              <a:t>Metasploit basics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E8E150-6618-4F04-A4A1-1956A7607055}"/>
              </a:ext>
            </a:extLst>
          </p:cNvPr>
          <p:cNvSpPr txBox="1"/>
          <p:nvPr/>
        </p:nvSpPr>
        <p:spPr>
          <a:xfrm>
            <a:off x="674350" y="895350"/>
            <a:ext cx="8926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You can search Metasploit’s database for specific exploits by name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009064-8019-476F-B73B-99DF054F4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225" y="214306"/>
            <a:ext cx="4684580" cy="4667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2E9422-F858-4356-B4E1-E8A90EAA2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590" y="1433214"/>
            <a:ext cx="10971940" cy="278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6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BC0A9-6113-4BC2-9100-C25F2A3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19150"/>
          </a:xfrm>
        </p:spPr>
        <p:txBody>
          <a:bodyPr/>
          <a:lstStyle/>
          <a:p>
            <a:r>
              <a:rPr lang="en-US" dirty="0"/>
              <a:t>Metasploit basics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9AF27D-9592-4387-AAA7-69484F4BE862}"/>
              </a:ext>
            </a:extLst>
          </p:cNvPr>
          <p:cNvSpPr txBox="1"/>
          <p:nvPr/>
        </p:nvSpPr>
        <p:spPr>
          <a:xfrm>
            <a:off x="340975" y="780930"/>
            <a:ext cx="4916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You can find out more about the exploit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9186D4-F53C-4FC1-9A2C-B8460D059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721" y="0"/>
            <a:ext cx="7447280" cy="6811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5EEEF2-FF23-4F4B-8BB5-99192F242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75" y="1184770"/>
            <a:ext cx="5341453" cy="5487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389F4F-AA47-4C7B-A239-0456C00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69" y="3781586"/>
            <a:ext cx="8159859" cy="271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3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161FC-9CC7-45C5-A493-5E200099D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946728"/>
          </a:xfrm>
        </p:spPr>
        <p:txBody>
          <a:bodyPr/>
          <a:lstStyle/>
          <a:p>
            <a:r>
              <a:rPr lang="en-US" dirty="0"/>
              <a:t>Zero-Day Vulnerabilities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D3AEF-DF7A-4DCA-A12A-C2257CAE8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490" y="928787"/>
            <a:ext cx="11889510" cy="2544473"/>
          </a:xfrm>
        </p:spPr>
        <p:txBody>
          <a:bodyPr>
            <a:normAutofit/>
          </a:bodyPr>
          <a:lstStyle/>
          <a:p>
            <a:r>
              <a:rPr lang="en-US" dirty="0"/>
              <a:t>Zero day (0-day) is a vulnerability for which there is no software patch available</a:t>
            </a:r>
          </a:p>
          <a:p>
            <a:pPr marL="914400" lvl="2" indent="0">
              <a:buNone/>
            </a:pPr>
            <a:r>
              <a:rPr lang="en-US" sz="2400" b="1" i="1" dirty="0"/>
              <a:t>Bug &gt; Vulnerability &gt; Proof of concept &gt; weaponized exploit</a:t>
            </a:r>
          </a:p>
          <a:p>
            <a:r>
              <a:rPr lang="en-US" dirty="0"/>
              <a:t>First day a software patch is released, is Day 1 of the patch</a:t>
            </a:r>
          </a:p>
          <a:p>
            <a:r>
              <a:rPr lang="en-US" b="1" dirty="0"/>
              <a:t>Day 0 - no patch available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8EF962-0100-4E64-85D7-D5782E07C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611" y="3528534"/>
            <a:ext cx="6761129" cy="23827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F059BB-1B09-485B-A9B0-E41E453F5F3C}"/>
              </a:ext>
            </a:extLst>
          </p:cNvPr>
          <p:cNvSpPr txBox="1"/>
          <p:nvPr/>
        </p:nvSpPr>
        <p:spPr>
          <a:xfrm>
            <a:off x="2632364" y="5966546"/>
            <a:ext cx="4313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90ABFB7-22D2-446B-A326-5C50F8990AF9}"/>
              </a:ext>
            </a:extLst>
          </p:cNvPr>
          <p:cNvCxnSpPr>
            <a:cxnSpLocks/>
          </p:cNvCxnSpPr>
          <p:nvPr/>
        </p:nvCxnSpPr>
        <p:spPr>
          <a:xfrm>
            <a:off x="3241964" y="6169891"/>
            <a:ext cx="476596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43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C77EBB-9B05-4056-AFB9-248720F2C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8121" y="-1"/>
            <a:ext cx="2753880" cy="21705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AA1C27-43B7-4D15-8089-138334CAF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err="1"/>
              <a:t>Icecast</a:t>
            </a:r>
            <a:r>
              <a:rPr lang="en-US" dirty="0"/>
              <a:t> – HTTP Headers Exploit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01D66-CBB1-46FF-B890-AF67DA102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836" y="1631662"/>
            <a:ext cx="9769764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 2004, Luigi Auriemma discovered that sending 32 HTTP headers will cause </a:t>
            </a:r>
            <a:r>
              <a:rPr lang="en-US" dirty="0" err="1"/>
              <a:t>Icecast</a:t>
            </a:r>
            <a:r>
              <a:rPr lang="en-US" dirty="0"/>
              <a:t> versions 2.0.1 and earlier running on Windows will cause a write one past the end of an instruction pointer array (“command buffer”)…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71A228-B57A-43EE-A0D2-F54D10EB9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165" y="3297913"/>
            <a:ext cx="8169669" cy="213850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07D4366-AEF0-41DB-A7D0-4371B194E4F9}"/>
              </a:ext>
            </a:extLst>
          </p:cNvPr>
          <p:cNvSpPr/>
          <p:nvPr/>
        </p:nvSpPr>
        <p:spPr>
          <a:xfrm>
            <a:off x="627258" y="5458102"/>
            <a:ext cx="111768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…resulting in the ability to get </a:t>
            </a:r>
            <a:r>
              <a:rPr lang="en-US" sz="2400" dirty="0" err="1"/>
              <a:t>Icecast</a:t>
            </a:r>
            <a:r>
              <a:rPr lang="en-US" sz="2400" dirty="0"/>
              <a:t> to run arbitrary code (i.e. the Meterpreter payload) placed by the exploit </a:t>
            </a:r>
          </a:p>
        </p:txBody>
      </p:sp>
    </p:spTree>
    <p:extLst>
      <p:ext uri="{BB962C8B-B14F-4D97-AF65-F5344CB8AC3E}">
        <p14:creationId xmlns:p14="http://schemas.microsoft.com/office/powerpoint/2010/main" val="12971148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4E2B1-6833-4824-9B2F-D1CE7ACF4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929897"/>
          </a:xfrm>
        </p:spPr>
        <p:txBody>
          <a:bodyPr/>
          <a:lstStyle/>
          <a:p>
            <a:r>
              <a:rPr lang="en-US" dirty="0"/>
              <a:t>NIST: CVE-2004-1561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979C1-069A-4971-A9B7-1356F5B7C3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3BD513-9DBE-4201-84DB-9E6CA0D7F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868" y="735281"/>
            <a:ext cx="9723963" cy="35893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69284C-ACFB-41A9-B405-149AD24A4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087" y="4324612"/>
            <a:ext cx="5858671" cy="24294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9FEAD0-CE37-4766-817B-752195DEF15D}"/>
              </a:ext>
            </a:extLst>
          </p:cNvPr>
          <p:cNvSpPr txBox="1"/>
          <p:nvPr/>
        </p:nvSpPr>
        <p:spPr>
          <a:xfrm>
            <a:off x="6848645" y="5410222"/>
            <a:ext cx="45051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http://aluigi.altervista.org/adv/iceexec-adv.txt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38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BC0A9-6113-4BC2-9100-C25F2A3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19150"/>
          </a:xfrm>
        </p:spPr>
        <p:txBody>
          <a:bodyPr/>
          <a:lstStyle/>
          <a:p>
            <a:r>
              <a:rPr lang="en-US" dirty="0"/>
              <a:t>Metasploit basics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9AF27D-9592-4387-AAA7-69484F4BE862}"/>
              </a:ext>
            </a:extLst>
          </p:cNvPr>
          <p:cNvSpPr txBox="1"/>
          <p:nvPr/>
        </p:nvSpPr>
        <p:spPr>
          <a:xfrm>
            <a:off x="340975" y="780930"/>
            <a:ext cx="5755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You can find out about the exploit’s runtime options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82BED0-DBC8-444B-828B-43C098E9D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" y="1418653"/>
            <a:ext cx="10988040" cy="507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862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60C85-CE6A-4034-99E7-494D0AA7F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dirty="0"/>
              <a:t>Part 1: Exploit Windows 7 via </a:t>
            </a:r>
            <a:r>
              <a:rPr lang="en-US" dirty="0" err="1"/>
              <a:t>Icecast</a:t>
            </a:r>
            <a:r>
              <a:rPr lang="en-US" dirty="0"/>
              <a:t> Vulnerability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8F874-5689-4A1E-9326-00A26FB8B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194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Simple logical network diagram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4078C4-A5D6-41E0-B732-8378A35EF6BF}"/>
              </a:ext>
            </a:extLst>
          </p:cNvPr>
          <p:cNvSpPr/>
          <p:nvPr/>
        </p:nvSpPr>
        <p:spPr>
          <a:xfrm>
            <a:off x="1219201" y="2283730"/>
            <a:ext cx="3007742" cy="2639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800" dirty="0"/>
              <a:t>Kali Linux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7F3A8F-141C-4FDE-933B-8449B665B663}"/>
              </a:ext>
            </a:extLst>
          </p:cNvPr>
          <p:cNvSpPr/>
          <p:nvPr/>
        </p:nvSpPr>
        <p:spPr>
          <a:xfrm>
            <a:off x="6772810" y="2283730"/>
            <a:ext cx="2777591" cy="2639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800" dirty="0"/>
              <a:t>Windows 7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81893DE-EAE8-41B2-A365-1C8EF0816E6D}"/>
              </a:ext>
            </a:extLst>
          </p:cNvPr>
          <p:cNvSpPr/>
          <p:nvPr/>
        </p:nvSpPr>
        <p:spPr>
          <a:xfrm>
            <a:off x="1626184" y="2885813"/>
            <a:ext cx="2193774" cy="161831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Metasploit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C5A2CD3-8386-45CE-9477-0034F9ADCC94}"/>
              </a:ext>
            </a:extLst>
          </p:cNvPr>
          <p:cNvSpPr/>
          <p:nvPr/>
        </p:nvSpPr>
        <p:spPr>
          <a:xfrm>
            <a:off x="7064718" y="2885813"/>
            <a:ext cx="2193774" cy="12147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Icecast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1663728-893F-4ACE-9A1C-92DC5A3D3EE7}"/>
              </a:ext>
            </a:extLst>
          </p:cNvPr>
          <p:cNvCxnSpPr/>
          <p:nvPr/>
        </p:nvCxnSpPr>
        <p:spPr>
          <a:xfrm>
            <a:off x="3819958" y="3603356"/>
            <a:ext cx="324476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7AAB287-C756-47CE-B7CF-5FA3069A5206}"/>
              </a:ext>
            </a:extLst>
          </p:cNvPr>
          <p:cNvSpPr txBox="1"/>
          <p:nvPr/>
        </p:nvSpPr>
        <p:spPr>
          <a:xfrm>
            <a:off x="4518851" y="3255144"/>
            <a:ext cx="2142620" cy="400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Exploit + Payload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CA4681C-64B6-44C5-B567-80F524E77025}"/>
              </a:ext>
            </a:extLst>
          </p:cNvPr>
          <p:cNvCxnSpPr>
            <a:cxnSpLocks/>
          </p:cNvCxnSpPr>
          <p:nvPr/>
        </p:nvCxnSpPr>
        <p:spPr>
          <a:xfrm>
            <a:off x="3643912" y="3142382"/>
            <a:ext cx="3128898" cy="1216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12CCAF3-44DE-4175-9157-307A1B1C0BED}"/>
              </a:ext>
            </a:extLst>
          </p:cNvPr>
          <p:cNvSpPr txBox="1"/>
          <p:nvPr/>
        </p:nvSpPr>
        <p:spPr>
          <a:xfrm>
            <a:off x="4226940" y="2743488"/>
            <a:ext cx="2661731" cy="40011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Vulnerability Scanning</a:t>
            </a:r>
          </a:p>
        </p:txBody>
      </p:sp>
    </p:spTree>
    <p:extLst>
      <p:ext uri="{BB962C8B-B14F-4D97-AF65-F5344CB8AC3E}">
        <p14:creationId xmlns:p14="http://schemas.microsoft.com/office/powerpoint/2010/main" val="93892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7B127D-1C4D-47DC-B92A-6A9369AAF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25" y="1279635"/>
            <a:ext cx="11627713" cy="42987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2BC0A9-6113-4BC2-9100-C25F2A3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19150"/>
          </a:xfrm>
        </p:spPr>
        <p:txBody>
          <a:bodyPr/>
          <a:lstStyle/>
          <a:p>
            <a:r>
              <a:rPr lang="en-US" dirty="0"/>
              <a:t>Metasploit basics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9AF27D-9592-4387-AAA7-69484F4BE862}"/>
              </a:ext>
            </a:extLst>
          </p:cNvPr>
          <p:cNvSpPr txBox="1"/>
          <p:nvPr/>
        </p:nvSpPr>
        <p:spPr>
          <a:xfrm>
            <a:off x="4541500" y="295155"/>
            <a:ext cx="6974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You can find out about the exploit’s payloads for this exploit…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F233D390-35B1-48CE-A8B5-C7E1A45B4EBA}"/>
              </a:ext>
            </a:extLst>
          </p:cNvPr>
          <p:cNvSpPr/>
          <p:nvPr/>
        </p:nvSpPr>
        <p:spPr>
          <a:xfrm>
            <a:off x="0" y="4594056"/>
            <a:ext cx="583331" cy="2714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957B4AF-0531-46E9-9371-C113D2323AC3}"/>
              </a:ext>
            </a:extLst>
          </p:cNvPr>
          <p:cNvSpPr/>
          <p:nvPr/>
        </p:nvSpPr>
        <p:spPr>
          <a:xfrm>
            <a:off x="8096634" y="4579624"/>
            <a:ext cx="1983996" cy="3407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47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BC0A9-6113-4BC2-9100-C25F2A3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19150"/>
          </a:xfrm>
        </p:spPr>
        <p:txBody>
          <a:bodyPr/>
          <a:lstStyle/>
          <a:p>
            <a:r>
              <a:rPr lang="en-US" dirty="0"/>
              <a:t>Metasploit basics – reverse shell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E93A04-1040-4A9D-93C1-98F08651E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48" y="819151"/>
            <a:ext cx="11502703" cy="8858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50045B2-DA74-4752-AB15-53848F4E3EA0}"/>
              </a:ext>
            </a:extLst>
          </p:cNvPr>
          <p:cNvSpPr/>
          <p:nvPr/>
        </p:nvSpPr>
        <p:spPr>
          <a:xfrm>
            <a:off x="2242655" y="1716224"/>
            <a:ext cx="7706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https://metasploit.help.rapid7.com/docs/working-with-payloads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36D5F1-8FBE-43F7-A793-E8D91C53104F}"/>
              </a:ext>
            </a:extLst>
          </p:cNvPr>
          <p:cNvSpPr/>
          <p:nvPr/>
        </p:nvSpPr>
        <p:spPr>
          <a:xfrm>
            <a:off x="1409699" y="3656347"/>
            <a:ext cx="96532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Reverse shell </a:t>
            </a:r>
            <a:r>
              <a:rPr lang="en-US" sz="2000" dirty="0"/>
              <a:t>in an interpreter that runs on one computer, but its command input/output is from another computer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This will enable you to reach Windows from Kali, and Kali from Windows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 reverse shell is usually a “first choice” exploit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There are many different reverse shells available, and the most commonly known and stable has been the windows/</a:t>
            </a:r>
            <a:r>
              <a:rPr lang="en-US" sz="2000" dirty="0" err="1"/>
              <a:t>meterpreter</a:t>
            </a:r>
            <a:r>
              <a:rPr lang="en-US" sz="2000" dirty="0"/>
              <a:t>/</a:t>
            </a:r>
            <a:r>
              <a:rPr lang="en-US" sz="2000" dirty="0" err="1"/>
              <a:t>reverse_tcp</a:t>
            </a:r>
            <a:r>
              <a:rPr lang="en-US" sz="2000" dirty="0"/>
              <a:t> payload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0AE7D2-565F-4599-931E-6EBBEA3DAAB0}"/>
              </a:ext>
            </a:extLst>
          </p:cNvPr>
          <p:cNvSpPr/>
          <p:nvPr/>
        </p:nvSpPr>
        <p:spPr>
          <a:xfrm>
            <a:off x="1409699" y="3010016"/>
            <a:ext cx="100304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Reflective DLL injection </a:t>
            </a:r>
            <a:r>
              <a:rPr lang="en-US" dirty="0"/>
              <a:t>is employed to load a library (e.g. reverse shell) into memory and then into a host process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A1E2EC-3306-41CC-9801-17C2F3837A46}"/>
              </a:ext>
            </a:extLst>
          </p:cNvPr>
          <p:cNvSpPr/>
          <p:nvPr/>
        </p:nvSpPr>
        <p:spPr>
          <a:xfrm>
            <a:off x="1409699" y="2184374"/>
            <a:ext cx="9933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Reflective programming: </a:t>
            </a:r>
            <a:r>
              <a:rPr lang="en-US" dirty="0"/>
              <a:t>Is a </a:t>
            </a:r>
            <a:r>
              <a:rPr lang="en-US" u="sng" dirty="0"/>
              <a:t>metaprogramming</a:t>
            </a:r>
            <a:r>
              <a:rPr lang="en-US" dirty="0"/>
              <a:t> strategy, the provides a process the ability to modify its own structure and behavior at runtime</a:t>
            </a:r>
          </a:p>
        </p:txBody>
      </p:sp>
    </p:spTree>
    <p:extLst>
      <p:ext uri="{BB962C8B-B14F-4D97-AF65-F5344CB8AC3E}">
        <p14:creationId xmlns:p14="http://schemas.microsoft.com/office/powerpoint/2010/main" val="285062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60C85-CE6A-4034-99E7-494D0AA7F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dirty="0"/>
              <a:t>Part 1: Exploit Windows 7 via </a:t>
            </a:r>
            <a:r>
              <a:rPr lang="en-US" dirty="0" err="1"/>
              <a:t>Icecast</a:t>
            </a:r>
            <a:r>
              <a:rPr lang="en-US" dirty="0"/>
              <a:t> Vulnerability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8F874-5689-4A1E-9326-00A26FB8B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194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Simple logical network diagram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4078C4-A5D6-41E0-B732-8378A35EF6BF}"/>
              </a:ext>
            </a:extLst>
          </p:cNvPr>
          <p:cNvSpPr/>
          <p:nvPr/>
        </p:nvSpPr>
        <p:spPr>
          <a:xfrm>
            <a:off x="1219201" y="2283730"/>
            <a:ext cx="3007742" cy="2639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800" dirty="0"/>
              <a:t>Kali Linux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7F3A8F-141C-4FDE-933B-8449B665B663}"/>
              </a:ext>
            </a:extLst>
          </p:cNvPr>
          <p:cNvSpPr/>
          <p:nvPr/>
        </p:nvSpPr>
        <p:spPr>
          <a:xfrm>
            <a:off x="6772810" y="2283730"/>
            <a:ext cx="2777591" cy="2639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800" dirty="0"/>
              <a:t>Windows 7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81893DE-EAE8-41B2-A365-1C8EF0816E6D}"/>
              </a:ext>
            </a:extLst>
          </p:cNvPr>
          <p:cNvSpPr/>
          <p:nvPr/>
        </p:nvSpPr>
        <p:spPr>
          <a:xfrm>
            <a:off x="1626184" y="2885813"/>
            <a:ext cx="2193774" cy="161831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Metasploit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C5A2CD3-8386-45CE-9477-0034F9ADCC94}"/>
              </a:ext>
            </a:extLst>
          </p:cNvPr>
          <p:cNvSpPr/>
          <p:nvPr/>
        </p:nvSpPr>
        <p:spPr>
          <a:xfrm>
            <a:off x="7064718" y="2885813"/>
            <a:ext cx="2193774" cy="12147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Icecast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1663728-893F-4ACE-9A1C-92DC5A3D3EE7}"/>
              </a:ext>
            </a:extLst>
          </p:cNvPr>
          <p:cNvCxnSpPr/>
          <p:nvPr/>
        </p:nvCxnSpPr>
        <p:spPr>
          <a:xfrm>
            <a:off x="3819958" y="3603356"/>
            <a:ext cx="324476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6E0D435-2CA4-4F90-B507-EA796D7C9DD1}"/>
              </a:ext>
            </a:extLst>
          </p:cNvPr>
          <p:cNvCxnSpPr>
            <a:cxnSpLocks/>
          </p:cNvCxnSpPr>
          <p:nvPr/>
        </p:nvCxnSpPr>
        <p:spPr>
          <a:xfrm flipH="1">
            <a:off x="3816378" y="3893502"/>
            <a:ext cx="332223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7AAB287-C756-47CE-B7CF-5FA3069A5206}"/>
              </a:ext>
            </a:extLst>
          </p:cNvPr>
          <p:cNvSpPr txBox="1"/>
          <p:nvPr/>
        </p:nvSpPr>
        <p:spPr>
          <a:xfrm>
            <a:off x="4518851" y="3255144"/>
            <a:ext cx="2142620" cy="400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Exploit + Payload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1682CA-D5EA-49A9-B11F-1DD9B2722ACC}"/>
              </a:ext>
            </a:extLst>
          </p:cNvPr>
          <p:cNvSpPr txBox="1"/>
          <p:nvPr/>
        </p:nvSpPr>
        <p:spPr>
          <a:xfrm>
            <a:off x="4169012" y="3893500"/>
            <a:ext cx="2777591" cy="610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Reverse Shell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073B02-9DA2-49C9-AA05-9602719E4D97}"/>
              </a:ext>
            </a:extLst>
          </p:cNvPr>
          <p:cNvSpPr txBox="1"/>
          <p:nvPr/>
        </p:nvSpPr>
        <p:spPr>
          <a:xfrm>
            <a:off x="4111081" y="4263790"/>
            <a:ext cx="2777591" cy="610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Command &amp; Control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E3D584B-2E74-47AB-907D-3AFF15AFB65F}"/>
              </a:ext>
            </a:extLst>
          </p:cNvPr>
          <p:cNvCxnSpPr>
            <a:cxnSpLocks/>
          </p:cNvCxnSpPr>
          <p:nvPr/>
        </p:nvCxnSpPr>
        <p:spPr>
          <a:xfrm flipH="1">
            <a:off x="3816378" y="3893500"/>
            <a:ext cx="3322230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CA4681C-64B6-44C5-B567-80F524E77025}"/>
              </a:ext>
            </a:extLst>
          </p:cNvPr>
          <p:cNvCxnSpPr>
            <a:cxnSpLocks/>
          </p:cNvCxnSpPr>
          <p:nvPr/>
        </p:nvCxnSpPr>
        <p:spPr>
          <a:xfrm>
            <a:off x="3643912" y="3142382"/>
            <a:ext cx="3128898" cy="1216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12CCAF3-44DE-4175-9157-307A1B1C0BED}"/>
              </a:ext>
            </a:extLst>
          </p:cNvPr>
          <p:cNvSpPr txBox="1"/>
          <p:nvPr/>
        </p:nvSpPr>
        <p:spPr>
          <a:xfrm>
            <a:off x="4226940" y="2743488"/>
            <a:ext cx="2661731" cy="40011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Vulnerability Scanning</a:t>
            </a:r>
          </a:p>
        </p:txBody>
      </p:sp>
    </p:spTree>
    <p:extLst>
      <p:ext uri="{BB962C8B-B14F-4D97-AF65-F5344CB8AC3E}">
        <p14:creationId xmlns:p14="http://schemas.microsoft.com/office/powerpoint/2010/main" val="21737943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BC0A9-6113-4BC2-9100-C25F2A3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19150"/>
          </a:xfrm>
        </p:spPr>
        <p:txBody>
          <a:bodyPr/>
          <a:lstStyle/>
          <a:p>
            <a:r>
              <a:rPr lang="en-US" dirty="0"/>
              <a:t>Metasploit basics – reverse shell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F1CC29-087A-4C0E-BA75-96C4C679F848}"/>
              </a:ext>
            </a:extLst>
          </p:cNvPr>
          <p:cNvSpPr txBox="1"/>
          <p:nvPr/>
        </p:nvSpPr>
        <p:spPr>
          <a:xfrm>
            <a:off x="212719" y="2315360"/>
            <a:ext cx="1796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Remote host: Win7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2ACC69-D707-4F92-8796-EBEEED37D553}"/>
              </a:ext>
            </a:extLst>
          </p:cNvPr>
          <p:cNvSpPr txBox="1"/>
          <p:nvPr/>
        </p:nvSpPr>
        <p:spPr>
          <a:xfrm>
            <a:off x="212718" y="3814847"/>
            <a:ext cx="1796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Local host: </a:t>
            </a:r>
          </a:p>
          <a:p>
            <a:r>
              <a:rPr lang="en-US" b="1" dirty="0"/>
              <a:t>Kali Linux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877790-DEAC-491E-9B6F-29DD8CDAE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488" y="1187668"/>
            <a:ext cx="10446435" cy="526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2DC544-A2F2-4993-A27E-935CCA07D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2682"/>
            <a:ext cx="9435394" cy="37604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709386-2A40-485C-961A-D357F045B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8386"/>
          </a:xfrm>
        </p:spPr>
        <p:txBody>
          <a:bodyPr>
            <a:normAutofit/>
          </a:bodyPr>
          <a:lstStyle/>
          <a:p>
            <a:r>
              <a:rPr lang="en-US" sz="3600" b="1" dirty="0"/>
              <a:t>Remember: </a:t>
            </a:r>
            <a:r>
              <a:rPr lang="en-US" sz="3600" dirty="0"/>
              <a:t>Where do you find IP addresses of your machines?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40AA9B-F9F0-4A9E-B7D0-4DBB628BF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706" y="3429000"/>
            <a:ext cx="4590457" cy="319998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6981084-B2CF-4CBF-9A77-C211E8B8BFCD}"/>
              </a:ext>
            </a:extLst>
          </p:cNvPr>
          <p:cNvSpPr/>
          <p:nvPr/>
        </p:nvSpPr>
        <p:spPr>
          <a:xfrm>
            <a:off x="2336800" y="2123440"/>
            <a:ext cx="1778000" cy="7518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2964A1-7B5B-416E-9CBB-C95FDE3D3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826" y="3648212"/>
            <a:ext cx="4905559" cy="297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5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BC0A9-6113-4BC2-9100-C25F2A3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1153775" cy="1038224"/>
          </a:xfrm>
        </p:spPr>
        <p:txBody>
          <a:bodyPr>
            <a:normAutofit/>
          </a:bodyPr>
          <a:lstStyle/>
          <a:p>
            <a:r>
              <a:rPr lang="en-US" dirty="0"/>
              <a:t>Metasploit basics – setting up the reverse shell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26E248-3F97-406A-9447-2CA8E3AB6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24" y="1075951"/>
            <a:ext cx="10931257" cy="39374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FA5205-854A-4C6B-BC95-089E44E506F9}"/>
              </a:ext>
            </a:extLst>
          </p:cNvPr>
          <p:cNvSpPr txBox="1"/>
          <p:nvPr/>
        </p:nvSpPr>
        <p:spPr>
          <a:xfrm>
            <a:off x="-1" y="2122234"/>
            <a:ext cx="1796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Remote </a:t>
            </a:r>
          </a:p>
          <a:p>
            <a:r>
              <a:rPr lang="en-US" b="1" dirty="0"/>
              <a:t>host: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BF5313-3EFE-441B-A3AE-4E3B27295150}"/>
              </a:ext>
            </a:extLst>
          </p:cNvPr>
          <p:cNvSpPr txBox="1"/>
          <p:nvPr/>
        </p:nvSpPr>
        <p:spPr>
          <a:xfrm>
            <a:off x="200619" y="4089436"/>
            <a:ext cx="1796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Local </a:t>
            </a:r>
          </a:p>
          <a:p>
            <a:r>
              <a:rPr lang="en-US" b="1" dirty="0"/>
              <a:t>host: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F0A36B-2B0E-4462-935B-F7F1141C6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6137" y="5129351"/>
            <a:ext cx="2598738" cy="164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6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820007-2216-400B-8C3A-AA0C768DD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146" y="73891"/>
            <a:ext cx="6637228" cy="67841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54DFA3-0E1D-45F0-BA8E-BBB9D99BA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236"/>
            <a:ext cx="10515600" cy="1325563"/>
          </a:xfrm>
        </p:spPr>
        <p:txBody>
          <a:bodyPr/>
          <a:lstStyle/>
          <a:p>
            <a:r>
              <a:rPr lang="en-US" dirty="0"/>
              <a:t>Zero-day exploit market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7383B-F8FC-48CA-B689-40A69D28F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92" y="1530061"/>
            <a:ext cx="5889199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1</a:t>
            </a:r>
            <a:r>
              <a:rPr lang="en-US" b="1" baseline="30000" dirty="0"/>
              <a:t>st</a:t>
            </a:r>
            <a:r>
              <a:rPr lang="en-US" b="1" dirty="0"/>
              <a:t> Exploit sold in-public </a:t>
            </a:r>
            <a:r>
              <a:rPr lang="en-US" dirty="0"/>
              <a:t>was a Microsoft Excel exploit posted on eBay in 2005 </a:t>
            </a:r>
          </a:p>
          <a:p>
            <a:pPr lvl="1"/>
            <a:r>
              <a:rPr lang="en-US" sz="2800" dirty="0"/>
              <a:t>Subsequently discontinued</a:t>
            </a:r>
          </a:p>
          <a:p>
            <a:pPr lvl="2"/>
            <a:r>
              <a:rPr lang="en-US" sz="2400" dirty="0"/>
              <a:t>It violated eBay’s policy against encouraging illegal activity</a:t>
            </a:r>
          </a:p>
          <a:p>
            <a:pPr marL="0" indent="0">
              <a:buNone/>
            </a:pPr>
            <a:r>
              <a:rPr lang="en-US" b="1" dirty="0"/>
              <a:t>Today: </a:t>
            </a:r>
            <a:r>
              <a:rPr lang="en-US" dirty="0" err="1">
                <a:hlinkClick r:id="rId3"/>
              </a:rPr>
              <a:t>Zerodium</a:t>
            </a:r>
            <a:r>
              <a:rPr lang="en-US" dirty="0"/>
              <a:t> is a zero-day purchaser and researcher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8047B2-F9A2-4040-BB6E-98C304796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2446" y="0"/>
            <a:ext cx="1917799" cy="55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48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BC0A9-6113-4BC2-9100-C25F2A3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1153775" cy="1038224"/>
          </a:xfrm>
        </p:spPr>
        <p:txBody>
          <a:bodyPr>
            <a:normAutofit/>
          </a:bodyPr>
          <a:lstStyle/>
          <a:p>
            <a:r>
              <a:rPr lang="en-US" dirty="0"/>
              <a:t>Metasploit basics – setting up the reverse shell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CC1C0E-D3EE-4EF3-B77C-879F596F3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614" y="866692"/>
            <a:ext cx="11344436" cy="582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571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BC0A9-6113-4BC2-9100-C25F2A3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1153775" cy="1038224"/>
          </a:xfrm>
        </p:spPr>
        <p:txBody>
          <a:bodyPr>
            <a:normAutofit/>
          </a:bodyPr>
          <a:lstStyle/>
          <a:p>
            <a:r>
              <a:rPr lang="en-US" dirty="0"/>
              <a:t>Metasploit basics – run the exploit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3FCA65-F967-416E-BB2E-4034BFBFA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09" y="812372"/>
            <a:ext cx="11917762" cy="168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289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152A8-4AEB-4742-B047-469C7DBCB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53800" cy="1325563"/>
          </a:xfrm>
        </p:spPr>
        <p:txBody>
          <a:bodyPr/>
          <a:lstStyle/>
          <a:p>
            <a:r>
              <a:rPr lang="en-US" dirty="0"/>
              <a:t>Metasploit Framework’s Meterpreter workflow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FBDB1E-E56C-4601-90A5-71A265C68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2364" y="1325563"/>
            <a:ext cx="4225667" cy="5158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E2F4F3-D90B-4E41-B57F-982CD192F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492" y="1325563"/>
            <a:ext cx="5524979" cy="8306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D85D87-C83C-431A-85EE-96EDF3D1B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492" y="2156215"/>
            <a:ext cx="5524979" cy="8230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278049-E22A-4771-86D2-078FF1CC0B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2491" y="2968063"/>
            <a:ext cx="5524979" cy="7620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4EECC0-02D7-451A-A088-3EEAEF7A70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2491" y="3732438"/>
            <a:ext cx="5524979" cy="7392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A04811-6D93-48B0-818E-122724B073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2490" y="4453260"/>
            <a:ext cx="5524979" cy="73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6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BC0A9-6113-4BC2-9100-C25F2A3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1153775" cy="2438399"/>
          </a:xfrm>
        </p:spPr>
        <p:txBody>
          <a:bodyPr>
            <a:normAutofit/>
          </a:bodyPr>
          <a:lstStyle/>
          <a:p>
            <a:r>
              <a:rPr lang="en-US" dirty="0"/>
              <a:t>Metasploit basics</a:t>
            </a:r>
            <a:br>
              <a:rPr lang="en-US" dirty="0"/>
            </a:br>
            <a:br>
              <a:rPr lang="en-US" sz="3600" dirty="0"/>
            </a:br>
            <a:r>
              <a:rPr lang="en-US" sz="3200" dirty="0"/>
              <a:t>Meterpreter commands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4CC5D-C1F8-4224-ADFB-7515E3085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324" y="114081"/>
            <a:ext cx="7035916" cy="669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298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BC0A9-6113-4BC2-9100-C25F2A3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1153775" cy="2438399"/>
          </a:xfrm>
        </p:spPr>
        <p:txBody>
          <a:bodyPr>
            <a:normAutofit/>
          </a:bodyPr>
          <a:lstStyle/>
          <a:p>
            <a:r>
              <a:rPr lang="en-US" dirty="0"/>
              <a:t>Metasploit basics</a:t>
            </a:r>
            <a:br>
              <a:rPr lang="en-US" dirty="0"/>
            </a:br>
            <a:br>
              <a:rPr lang="en-US" sz="3600" dirty="0"/>
            </a:br>
            <a:r>
              <a:rPr lang="en-US" sz="3200" dirty="0"/>
              <a:t>Meterpreter commands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1C6DD6-42A1-47FF-8463-784343F65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753" y="0"/>
            <a:ext cx="7510247" cy="4664146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1ECFE9E3-8F16-4483-AED2-D403C1AA5BD3}"/>
              </a:ext>
            </a:extLst>
          </p:cNvPr>
          <p:cNvSpPr/>
          <p:nvPr/>
        </p:nvSpPr>
        <p:spPr>
          <a:xfrm>
            <a:off x="4402353" y="4196082"/>
            <a:ext cx="558800" cy="447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1458C4-868F-48A3-9989-E3874D1C7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06" y="4762501"/>
            <a:ext cx="5341729" cy="190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1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D401F8-6044-49D2-B8B3-E7EA48A09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554" y="0"/>
            <a:ext cx="8052446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24B70F0-E48B-4CD1-B7E8-366EA01D6D4B}"/>
              </a:ext>
            </a:extLst>
          </p:cNvPr>
          <p:cNvSpPr txBox="1">
            <a:spLocks/>
          </p:cNvSpPr>
          <p:nvPr/>
        </p:nvSpPr>
        <p:spPr>
          <a:xfrm>
            <a:off x="0" y="-161636"/>
            <a:ext cx="11153775" cy="2438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Metasploit basics</a:t>
            </a:r>
            <a:br>
              <a:rPr lang="en-US" dirty="0"/>
            </a:br>
            <a:br>
              <a:rPr lang="en-US" sz="3600" dirty="0"/>
            </a:br>
            <a:r>
              <a:rPr lang="en-US" sz="3200" dirty="0"/>
              <a:t>Meterpreter commands </a:t>
            </a:r>
            <a:endParaRPr lang="en-US" dirty="0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2B1A0985-5933-434B-9349-51907F85EE63}"/>
              </a:ext>
            </a:extLst>
          </p:cNvPr>
          <p:cNvSpPr/>
          <p:nvPr/>
        </p:nvSpPr>
        <p:spPr>
          <a:xfrm>
            <a:off x="4139554" y="2392217"/>
            <a:ext cx="497100" cy="2770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2194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BC0A9-6113-4BC2-9100-C25F2A3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1153775" cy="1038224"/>
          </a:xfrm>
        </p:spPr>
        <p:txBody>
          <a:bodyPr>
            <a:normAutofit/>
          </a:bodyPr>
          <a:lstStyle/>
          <a:p>
            <a:r>
              <a:rPr lang="en-US" dirty="0"/>
              <a:t>Metasploit basics – run the exploit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FC1AAD-2A70-464E-A15E-0D8F26E38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08" y="1178560"/>
            <a:ext cx="9841477" cy="565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0554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BC0A9-6113-4BC2-9100-C25F2A3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1153775" cy="1038224"/>
          </a:xfrm>
        </p:spPr>
        <p:txBody>
          <a:bodyPr>
            <a:normAutofit/>
          </a:bodyPr>
          <a:lstStyle/>
          <a:p>
            <a:r>
              <a:rPr lang="en-US" dirty="0"/>
              <a:t>Metasploit basics – run the exploit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EDC1E9-4AFF-4885-9121-6E860FC4E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410" y="914400"/>
            <a:ext cx="9674088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751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25660-D791-4781-85C3-C3BB09F1E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r>
              <a:rPr lang="en-US" dirty="0"/>
              <a:t>Metasploit basics – </a:t>
            </a:r>
            <a:r>
              <a:rPr lang="en-US" sz="3600" dirty="0"/>
              <a:t>Meterpreter commands</a:t>
            </a:r>
            <a:br>
              <a:rPr lang="en-US" dirty="0"/>
            </a:br>
            <a:r>
              <a:rPr lang="en-US" dirty="0"/>
              <a:t>	</a:t>
            </a:r>
            <a:r>
              <a:rPr lang="en-US" sz="2800" dirty="0"/>
              <a:t>Working with the Windows command prompt through Meterpreter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1248E6-8437-458B-9E94-1002EC139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152" y="1415333"/>
            <a:ext cx="7186408" cy="524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910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25660-D791-4781-85C3-C3BB09F1E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dirty="0"/>
              <a:t>Metasploit basics – Exiting Meterpreter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748DC7-F771-4797-A7E5-C1B060371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33" y="1325563"/>
            <a:ext cx="11521616" cy="162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77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B81CB-F272-E680-F751-C405A6A58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err="1"/>
              <a:t>Zerodium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BA5FE-73F2-2767-D997-8372A27C1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3331"/>
            <a:ext cx="454985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0" i="0" dirty="0">
                <a:effectLst/>
              </a:rPr>
              <a:t>An American </a:t>
            </a:r>
            <a:r>
              <a:rPr lang="en-US" b="0" i="0" u="none" strike="noStrike" dirty="0">
                <a:effectLst/>
              </a:rPr>
              <a:t>information security</a:t>
            </a:r>
            <a:r>
              <a:rPr lang="en-US" b="0" i="0" dirty="0">
                <a:effectLst/>
              </a:rPr>
              <a:t> company founded in 2015 with operations in </a:t>
            </a:r>
            <a:r>
              <a:rPr lang="en-US" b="0" i="0" u="none" strike="noStrike" dirty="0">
                <a:effectLst/>
              </a:rPr>
              <a:t>Washington D.C.</a:t>
            </a:r>
            <a:endParaRPr lang="en-US" b="0" i="0" dirty="0">
              <a:effectLst/>
            </a:endParaRPr>
          </a:p>
          <a:p>
            <a:pPr marL="0" indent="0">
              <a:buNone/>
            </a:pPr>
            <a:r>
              <a:rPr lang="en-US" b="0" i="0" dirty="0">
                <a:effectLst/>
              </a:rPr>
              <a:t>and </a:t>
            </a:r>
            <a:r>
              <a:rPr lang="en-US" b="0" i="0" u="none" strike="noStrike" dirty="0">
                <a:effectLst/>
              </a:rPr>
              <a:t>Europe</a:t>
            </a:r>
            <a:endParaRPr lang="en-US" u="none" strike="noStrik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D7CC4D-B886-8D39-3324-C479B287677A}"/>
              </a:ext>
            </a:extLst>
          </p:cNvPr>
          <p:cNvSpPr txBox="1"/>
          <p:nvPr/>
        </p:nvSpPr>
        <p:spPr>
          <a:xfrm>
            <a:off x="7646502" y="6021159"/>
            <a:ext cx="3982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https://en.wikipedia.org/wiki/Zerodium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A86A8A-84E0-C4E8-C353-E65C7AE30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858" y="37926"/>
            <a:ext cx="7525137" cy="33910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15C5EC-CA9A-CD16-E56F-4BECAF7BAF59}"/>
              </a:ext>
            </a:extLst>
          </p:cNvPr>
          <p:cNvSpPr txBox="1"/>
          <p:nvPr/>
        </p:nvSpPr>
        <p:spPr>
          <a:xfrm>
            <a:off x="563219" y="3466926"/>
            <a:ext cx="11436626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Its main business is developing and acquiring premium zero-day exploits from security researchers and reporting the research, along with protective measures and security recommendations to its government clients as part of the ZERODIUM Zero Day Research Feed</a:t>
            </a:r>
          </a:p>
          <a:p>
            <a:endParaRPr lang="en-US" sz="2400" dirty="0"/>
          </a:p>
          <a:p>
            <a:r>
              <a:rPr lang="en-US" sz="2400" dirty="0"/>
              <a:t>The company has reportedly more than 1,500 researchers and has paid more than $50,000,000 in bounties between 2015 and 2021</a:t>
            </a:r>
          </a:p>
        </p:txBody>
      </p:sp>
    </p:spTree>
    <p:extLst>
      <p:ext uri="{BB962C8B-B14F-4D97-AF65-F5344CB8AC3E}">
        <p14:creationId xmlns:p14="http://schemas.microsoft.com/office/powerpoint/2010/main" val="20704036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5FC16-4EDA-4C7A-A49C-E3AF0CD72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EFBD1-C34E-42DA-99F9-E37BE883B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402455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Zero-Day Vulnerabilities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Introduction to the Exploitation Lab, continued…</a:t>
            </a:r>
          </a:p>
          <a:p>
            <a:pPr marL="0" indent="0">
              <a:buNone/>
            </a:pPr>
            <a:r>
              <a:rPr lang="en-US" dirty="0"/>
              <a:t>The bigger context…</a:t>
            </a:r>
          </a:p>
        </p:txBody>
      </p:sp>
    </p:spTree>
    <p:extLst>
      <p:ext uri="{BB962C8B-B14F-4D97-AF65-F5344CB8AC3E}">
        <p14:creationId xmlns:p14="http://schemas.microsoft.com/office/powerpoint/2010/main" val="39832422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3" y="1"/>
            <a:ext cx="11099963" cy="925822"/>
          </a:xfrm>
        </p:spPr>
        <p:txBody>
          <a:bodyPr>
            <a:normAutofit/>
          </a:bodyPr>
          <a:lstStyle/>
          <a:p>
            <a:r>
              <a:rPr lang="en-US" dirty="0"/>
              <a:t>Risk Management Framework (RMF)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5FB44-7746-41C3-A2F8-A34E863EED2F}" type="slidenum">
              <a:rPr lang="en-US" smtClean="0"/>
              <a:t>51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6964F5-2693-4697-A592-714487522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92" y="1325563"/>
            <a:ext cx="3596054" cy="3517559"/>
          </a:xfrm>
          <a:prstGeom prst="rect">
            <a:avLst/>
          </a:prstGeom>
        </p:spPr>
      </p:pic>
      <p:sp>
        <p:nvSpPr>
          <p:cNvPr id="13" name="Right Arrow 2">
            <a:extLst>
              <a:ext uri="{FF2B5EF4-FFF2-40B4-BE49-F238E27FC236}">
                <a16:creationId xmlns:a16="http://schemas.microsoft.com/office/drawing/2014/main" id="{6A74EF4C-6A9D-4C9E-AB39-CD21FDB68C35}"/>
              </a:ext>
            </a:extLst>
          </p:cNvPr>
          <p:cNvSpPr/>
          <p:nvPr/>
        </p:nvSpPr>
        <p:spPr>
          <a:xfrm rot="8378394">
            <a:off x="3453777" y="1852688"/>
            <a:ext cx="718457" cy="32703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76226F-5DC9-48EF-AE40-065278766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943" y="868487"/>
            <a:ext cx="4062363" cy="5967962"/>
          </a:xfrm>
          <a:prstGeom prst="rect">
            <a:avLst/>
          </a:prstGeom>
        </p:spPr>
      </p:pic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951800B6-CD59-445E-AF97-FCBB9646DD2F}"/>
              </a:ext>
            </a:extLst>
          </p:cNvPr>
          <p:cNvSpPr/>
          <p:nvPr/>
        </p:nvSpPr>
        <p:spPr>
          <a:xfrm>
            <a:off x="6660859" y="925822"/>
            <a:ext cx="1864447" cy="49158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04C89B-E3AF-4DBF-8775-33B33E9BC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5016" y="3852468"/>
            <a:ext cx="2419232" cy="29250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F4C887-6A2E-4725-8D6B-39497C530D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5655" y="100965"/>
            <a:ext cx="2419232" cy="3419631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905781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3" y="0"/>
            <a:ext cx="11099963" cy="1325563"/>
          </a:xfrm>
        </p:spPr>
        <p:txBody>
          <a:bodyPr>
            <a:normAutofit/>
          </a:bodyPr>
          <a:lstStyle/>
          <a:p>
            <a:r>
              <a:rPr lang="en-US" dirty="0"/>
              <a:t>Where does vulnerability scanning and penetration testing fit in the RMF?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5FB44-7746-41C3-A2F8-A34E863EED2F}" type="slidenum">
              <a:rPr lang="en-US" smtClean="0"/>
              <a:t>52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6964F5-2693-4697-A592-714487522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92" y="1325563"/>
            <a:ext cx="3596054" cy="35175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EF83E1-1ACB-4853-99E1-3B6DC9128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157" y="1775856"/>
            <a:ext cx="6095529" cy="3984864"/>
          </a:xfrm>
          <a:prstGeom prst="rect">
            <a:avLst/>
          </a:prstGeom>
        </p:spPr>
      </p:pic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41EA21FD-95EC-4113-B488-304597B463AB}"/>
              </a:ext>
            </a:extLst>
          </p:cNvPr>
          <p:cNvSpPr/>
          <p:nvPr/>
        </p:nvSpPr>
        <p:spPr>
          <a:xfrm>
            <a:off x="3438957" y="2039469"/>
            <a:ext cx="5981880" cy="20738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03319782-5196-4948-87DE-87673FA91461}"/>
              </a:ext>
            </a:extLst>
          </p:cNvPr>
          <p:cNvSpPr/>
          <p:nvPr/>
        </p:nvSpPr>
        <p:spPr>
          <a:xfrm>
            <a:off x="3438956" y="2622533"/>
            <a:ext cx="6065729" cy="21995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74560A1F-6477-4A96-8DF8-54C5FA689175}"/>
              </a:ext>
            </a:extLst>
          </p:cNvPr>
          <p:cNvSpPr/>
          <p:nvPr/>
        </p:nvSpPr>
        <p:spPr>
          <a:xfrm rot="3096703">
            <a:off x="2457294" y="1325461"/>
            <a:ext cx="478173" cy="73823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75ED5738-8AFB-43CD-B684-B595EC3E4BF3}"/>
              </a:ext>
            </a:extLst>
          </p:cNvPr>
          <p:cNvSpPr/>
          <p:nvPr/>
        </p:nvSpPr>
        <p:spPr>
          <a:xfrm rot="12561375">
            <a:off x="938037" y="4474006"/>
            <a:ext cx="478173" cy="73823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A49A99-1570-49C4-B1E8-3660E2D78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0657" y="47490"/>
            <a:ext cx="2456901" cy="34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6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9" grpId="0" animBg="1"/>
      <p:bldP spid="1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65724DB-6365-4817-9E0E-10148B6C8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113" y="1158240"/>
            <a:ext cx="5055323" cy="57299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E0641B-5220-4EA1-AA73-21DF87E4C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For what kinds of information systems do organizations employ vulnerability scanning &amp; penetration testing ?</a:t>
            </a:r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3F3E4827-AEB9-496A-A19E-9FA875404911}"/>
              </a:ext>
            </a:extLst>
          </p:cNvPr>
          <p:cNvSpPr/>
          <p:nvPr/>
        </p:nvSpPr>
        <p:spPr>
          <a:xfrm>
            <a:off x="6028888" y="5956445"/>
            <a:ext cx="5375246" cy="5554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AF7F56-4C0A-44D9-A05F-0EB62925A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75" y="1357356"/>
            <a:ext cx="5175981" cy="5220069"/>
          </a:xfrm>
          <a:prstGeom prst="rect">
            <a:avLst/>
          </a:prstGeom>
        </p:spPr>
      </p:pic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7F9FA651-833F-4C7E-9FBA-D0B9A739B7E5}"/>
              </a:ext>
            </a:extLst>
          </p:cNvPr>
          <p:cNvSpPr/>
          <p:nvPr/>
        </p:nvSpPr>
        <p:spPr>
          <a:xfrm>
            <a:off x="426720" y="3809899"/>
            <a:ext cx="5463300" cy="147330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2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5FC16-4EDA-4C7A-A49C-E3AF0CD72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EFBD1-C34E-42DA-99F9-E37BE883B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746" y="1825625"/>
            <a:ext cx="11850254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Zero-Day Vulnerabilities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Introduction to the Exploitation Lab, continued…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The bigger context…</a:t>
            </a:r>
          </a:p>
        </p:txBody>
      </p:sp>
    </p:spTree>
    <p:extLst>
      <p:ext uri="{BB962C8B-B14F-4D97-AF65-F5344CB8AC3E}">
        <p14:creationId xmlns:p14="http://schemas.microsoft.com/office/powerpoint/2010/main" val="2664639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17EDB7-96E9-432C-811E-A841D565E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46"/>
            <a:ext cx="2714946" cy="7211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45D3DB-9495-4BD2-AEC4-B41934C20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86" y="725702"/>
            <a:ext cx="11333864" cy="7211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EA840D-AD72-4CDA-9F7D-9E55A6B1B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529" y="1446859"/>
            <a:ext cx="9502178" cy="47225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1FE346-300D-4ACF-B8E6-4E2E3ADD0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382" y="6391563"/>
            <a:ext cx="10406014" cy="36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1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CAA10D-E098-457C-98E5-D5700B8F9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450" y="0"/>
            <a:ext cx="8173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05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2D6DC-56CA-4228-B76A-743E64055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48ED8-8184-471E-8951-03CC4BF0F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AA630D-BF45-4EB7-95A5-DB3CF077D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392" y="92364"/>
            <a:ext cx="9438063" cy="676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65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53F812-EB6A-45B2-8886-C2F87C26B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55" y="2141537"/>
            <a:ext cx="11319428" cy="4351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E1A5EA-F67C-4A1C-82E5-78B8B8A1E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00" y="129000"/>
            <a:ext cx="11711683" cy="124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29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977</TotalTime>
  <Words>1001</Words>
  <Application>Microsoft Office PowerPoint</Application>
  <PresentationFormat>Widescreen</PresentationFormat>
  <Paragraphs>162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9" baseType="lpstr">
      <vt:lpstr>Arial</vt:lpstr>
      <vt:lpstr>Calibri</vt:lpstr>
      <vt:lpstr>Calibri Light</vt:lpstr>
      <vt:lpstr>Wingdings</vt:lpstr>
      <vt:lpstr>Office Theme</vt:lpstr>
      <vt:lpstr>Managing Enterprise Cybersecurity MIS 4596</vt:lpstr>
      <vt:lpstr>Agenda</vt:lpstr>
      <vt:lpstr>Zero-Day Vulnerabilities</vt:lpstr>
      <vt:lpstr>Zero-day exploit market</vt:lpstr>
      <vt:lpstr>Zerodium</vt:lpstr>
      <vt:lpstr>PowerPoint Presentation</vt:lpstr>
      <vt:lpstr>PowerPoint Presentation</vt:lpstr>
      <vt:lpstr>PowerPoint Presentation</vt:lpstr>
      <vt:lpstr>PowerPoint Presentation</vt:lpstr>
      <vt:lpstr>Agenda</vt:lpstr>
      <vt:lpstr>Caution</vt:lpstr>
      <vt:lpstr>Penetration Testing Execution Standard</vt:lpstr>
      <vt:lpstr>Lab: Exploitation</vt:lpstr>
      <vt:lpstr>Part 1: Exploit Windows 7 via Icecast Vulnerability</vt:lpstr>
      <vt:lpstr>Icecast</vt:lpstr>
      <vt:lpstr>Start Windows</vt:lpstr>
      <vt:lpstr>On Win7, run Icecast as administrator</vt:lpstr>
      <vt:lpstr>What is running on the Win7 box in our lab?</vt:lpstr>
      <vt:lpstr>What is running on the Win7 box in our lab?</vt:lpstr>
      <vt:lpstr>Where do you find information on IceCast’s vulnerabilities?</vt:lpstr>
      <vt:lpstr>Where do you find information on IceCast’s vulnerabilities?</vt:lpstr>
      <vt:lpstr>Metasploit basics</vt:lpstr>
      <vt:lpstr>Metasploit basics</vt:lpstr>
      <vt:lpstr>Metasploit basics</vt:lpstr>
      <vt:lpstr>Metasploit basics</vt:lpstr>
      <vt:lpstr>Metasploit basics</vt:lpstr>
      <vt:lpstr>Metasploit basics</vt:lpstr>
      <vt:lpstr>Metasploit basics</vt:lpstr>
      <vt:lpstr>Metasploit basics</vt:lpstr>
      <vt:lpstr>Icecast – HTTP Headers Exploit </vt:lpstr>
      <vt:lpstr>NIST: CVE-2004-1561</vt:lpstr>
      <vt:lpstr>Metasploit basics</vt:lpstr>
      <vt:lpstr>Part 1: Exploit Windows 7 via Icecast Vulnerability</vt:lpstr>
      <vt:lpstr>Metasploit basics</vt:lpstr>
      <vt:lpstr>Metasploit basics – reverse shell</vt:lpstr>
      <vt:lpstr>Part 1: Exploit Windows 7 via Icecast Vulnerability</vt:lpstr>
      <vt:lpstr>Metasploit basics – reverse shell</vt:lpstr>
      <vt:lpstr>Remember: Where do you find IP addresses of your machines?</vt:lpstr>
      <vt:lpstr>Metasploit basics – setting up the reverse shell</vt:lpstr>
      <vt:lpstr>Metasploit basics – setting up the reverse shell</vt:lpstr>
      <vt:lpstr>Metasploit basics – run the exploit</vt:lpstr>
      <vt:lpstr>Metasploit Framework’s Meterpreter workflow</vt:lpstr>
      <vt:lpstr>Metasploit basics  Meterpreter commands </vt:lpstr>
      <vt:lpstr>Metasploit basics  Meterpreter commands </vt:lpstr>
      <vt:lpstr>PowerPoint Presentation</vt:lpstr>
      <vt:lpstr>Metasploit basics – run the exploit</vt:lpstr>
      <vt:lpstr>Metasploit basics – run the exploit</vt:lpstr>
      <vt:lpstr>Metasploit basics – Meterpreter commands  Working with the Windows command prompt through Meterpreter</vt:lpstr>
      <vt:lpstr>Metasploit basics – Exiting Meterpreter</vt:lpstr>
      <vt:lpstr>Agenda</vt:lpstr>
      <vt:lpstr>Risk Management Framework (RMF)</vt:lpstr>
      <vt:lpstr>Where does vulnerability scanning and penetration testing fit in the RMF?</vt:lpstr>
      <vt:lpstr>For what kinds of information systems do organizations employ vulnerability scanning &amp; penetration testing ?</vt:lpstr>
      <vt:lpstr>Agenda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Lanter</dc:creator>
  <cp:lastModifiedBy>David Lanter</cp:lastModifiedBy>
  <cp:revision>85</cp:revision>
  <dcterms:created xsi:type="dcterms:W3CDTF">2020-02-25T12:27:04Z</dcterms:created>
  <dcterms:modified xsi:type="dcterms:W3CDTF">2023-10-19T16:52:00Z</dcterms:modified>
</cp:coreProperties>
</file>