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7" r:id="rId2"/>
    <p:sldId id="799" r:id="rId3"/>
    <p:sldId id="812" r:id="rId4"/>
    <p:sldId id="810" r:id="rId5"/>
    <p:sldId id="809" r:id="rId6"/>
    <p:sldId id="375" r:id="rId7"/>
    <p:sldId id="395" r:id="rId8"/>
    <p:sldId id="786" r:id="rId9"/>
    <p:sldId id="429" r:id="rId10"/>
    <p:sldId id="707" r:id="rId11"/>
    <p:sldId id="496" r:id="rId12"/>
    <p:sldId id="722" r:id="rId13"/>
    <p:sldId id="441" r:id="rId14"/>
    <p:sldId id="442" r:id="rId15"/>
    <p:sldId id="790" r:id="rId16"/>
    <p:sldId id="791" r:id="rId17"/>
    <p:sldId id="436" r:id="rId18"/>
    <p:sldId id="333" r:id="rId19"/>
    <p:sldId id="452" r:id="rId20"/>
    <p:sldId id="432" r:id="rId21"/>
    <p:sldId id="433" r:id="rId22"/>
    <p:sldId id="260" r:id="rId23"/>
    <p:sldId id="261" r:id="rId24"/>
    <p:sldId id="744" r:id="rId25"/>
    <p:sldId id="268" r:id="rId26"/>
    <p:sldId id="269" r:id="rId27"/>
    <p:sldId id="283" r:id="rId28"/>
    <p:sldId id="284" r:id="rId29"/>
    <p:sldId id="351" r:id="rId30"/>
    <p:sldId id="286" r:id="rId31"/>
    <p:sldId id="359" r:id="rId32"/>
    <p:sldId id="292" r:id="rId33"/>
    <p:sldId id="353" r:id="rId34"/>
    <p:sldId id="811" r:id="rId35"/>
    <p:sldId id="758" r:id="rId36"/>
    <p:sldId id="497" r:id="rId37"/>
    <p:sldId id="760" r:id="rId38"/>
    <p:sldId id="808" r:id="rId39"/>
    <p:sldId id="440" r:id="rId40"/>
    <p:sldId id="795" r:id="rId41"/>
    <p:sldId id="806" r:id="rId42"/>
    <p:sldId id="80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8" autoAdjust="0"/>
    <p:restoredTop sz="85956" autoAdjust="0"/>
  </p:normalViewPr>
  <p:slideViewPr>
    <p:cSldViewPr snapToGrid="0">
      <p:cViewPr varScale="1">
        <p:scale>
          <a:sx n="87" d="100"/>
          <a:sy n="87" d="100"/>
        </p:scale>
        <p:origin x="1506"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in Bartholomew" userId="4311a273c03b4836" providerId="LiveId" clId="{84ABE3CE-E3BD-4402-B465-AB0FBC4AA7AE}"/>
    <pc:docChg chg="modSld">
      <pc:chgData name="Darin Bartholomew" userId="4311a273c03b4836" providerId="LiveId" clId="{84ABE3CE-E3BD-4402-B465-AB0FBC4AA7AE}" dt="2024-09-05T18:58:37.007" v="7" actId="729"/>
      <pc:docMkLst>
        <pc:docMk/>
      </pc:docMkLst>
      <pc:sldChg chg="mod modShow">
        <pc:chgData name="Darin Bartholomew" userId="4311a273c03b4836" providerId="LiveId" clId="{84ABE3CE-E3BD-4402-B465-AB0FBC4AA7AE}" dt="2024-09-05T18:58:00.026" v="6" actId="729"/>
        <pc:sldMkLst>
          <pc:docMk/>
          <pc:sldMk cId="353056626" sldId="283"/>
        </pc:sldMkLst>
      </pc:sldChg>
      <pc:sldChg chg="mod modShow">
        <pc:chgData name="Darin Bartholomew" userId="4311a273c03b4836" providerId="LiveId" clId="{84ABE3CE-E3BD-4402-B465-AB0FBC4AA7AE}" dt="2024-09-05T18:58:37.007" v="7" actId="729"/>
        <pc:sldMkLst>
          <pc:docMk/>
          <pc:sldMk cId="1019355647" sldId="351"/>
        </pc:sldMkLst>
      </pc:sldChg>
      <pc:sldChg chg="modSp mod">
        <pc:chgData name="Darin Bartholomew" userId="4311a273c03b4836" providerId="LiveId" clId="{84ABE3CE-E3BD-4402-B465-AB0FBC4AA7AE}" dt="2024-09-05T18:53:57.068" v="5" actId="20577"/>
        <pc:sldMkLst>
          <pc:docMk/>
          <pc:sldMk cId="3105915264" sldId="436"/>
        </pc:sldMkLst>
      </pc:sldChg>
      <pc:sldChg chg="mod modShow">
        <pc:chgData name="Darin Bartholomew" userId="4311a273c03b4836" providerId="LiveId" clId="{84ABE3CE-E3BD-4402-B465-AB0FBC4AA7AE}" dt="2024-09-05T18:40:04.320" v="0" actId="729"/>
        <pc:sldMkLst>
          <pc:docMk/>
          <pc:sldMk cId="2611024051" sldId="495"/>
        </pc:sldMkLst>
      </pc:sldChg>
      <pc:sldChg chg="modSp mod modShow">
        <pc:chgData name="Darin Bartholomew" userId="4311a273c03b4836" providerId="LiveId" clId="{84ABE3CE-E3BD-4402-B465-AB0FBC4AA7AE}" dt="2024-09-05T18:40:23.516" v="3" actId="20577"/>
        <pc:sldMkLst>
          <pc:docMk/>
          <pc:sldMk cId="2617047915" sldId="799"/>
        </pc:sldMkLst>
      </pc:sldChg>
      <pc:sldChg chg="mod modShow">
        <pc:chgData name="Darin Bartholomew" userId="4311a273c03b4836" providerId="LiveId" clId="{84ABE3CE-E3BD-4402-B465-AB0FBC4AA7AE}" dt="2024-09-05T18:40:39.709" v="4" actId="729"/>
        <pc:sldMkLst>
          <pc:docMk/>
          <pc:sldMk cId="1447856405" sldId="810"/>
        </pc:sldMkLst>
      </pc:sldChg>
      <pc:sldChg chg="modSp mod">
        <pc:chgData name="Darin Bartholomew" userId="4311a273c03b4836" providerId="LiveId" clId="{84ABE3CE-E3BD-4402-B465-AB0FBC4AA7AE}" dt="2024-09-05T18:40:17.441" v="2" actId="20577"/>
        <pc:sldMkLst>
          <pc:docMk/>
          <pc:sldMk cId="2086118425" sldId="812"/>
        </pc:sldMkLst>
      </pc:sldChg>
    </pc:docChg>
  </pc:docChgLst>
  <pc:docChgLst>
    <pc:chgData name="David Lanter" userId="ffe310d6-75e8-40c5-b92a-0b49b26d9e52" providerId="ADAL" clId="{2983E4D4-0DC2-4E6E-8753-1623F0D10A2B}"/>
    <pc:docChg chg="custSel delSld modSld">
      <pc:chgData name="David Lanter" userId="ffe310d6-75e8-40c5-b92a-0b49b26d9e52" providerId="ADAL" clId="{2983E4D4-0DC2-4E6E-8753-1623F0D10A2B}" dt="2023-09-05T18:56:42.900" v="155" actId="20577"/>
      <pc:docMkLst>
        <pc:docMk/>
      </pc:docMkLst>
      <pc:sldChg chg="addSp delSp modSp mod">
        <pc:chgData name="David Lanter" userId="ffe310d6-75e8-40c5-b92a-0b49b26d9e52" providerId="ADAL" clId="{2983E4D4-0DC2-4E6E-8753-1623F0D10A2B}" dt="2023-09-05T18:56:42.900" v="155" actId="20577"/>
        <pc:sldMkLst>
          <pc:docMk/>
          <pc:sldMk cId="2411619415" sldId="452"/>
        </pc:sldMkLst>
      </pc:sldChg>
      <pc:sldChg chg="modSp mod modAnim">
        <pc:chgData name="David Lanter" userId="ffe310d6-75e8-40c5-b92a-0b49b26d9e52" providerId="ADAL" clId="{2983E4D4-0DC2-4E6E-8753-1623F0D10A2B}" dt="2023-09-05T18:50:36.139" v="65" actId="21"/>
        <pc:sldMkLst>
          <pc:docMk/>
          <pc:sldMk cId="2611024051" sldId="495"/>
        </pc:sldMkLst>
      </pc:sldChg>
      <pc:sldChg chg="delSp mod">
        <pc:chgData name="David Lanter" userId="ffe310d6-75e8-40c5-b92a-0b49b26d9e52" providerId="ADAL" clId="{2983E4D4-0DC2-4E6E-8753-1623F0D10A2B}" dt="2023-09-05T18:55:13.947" v="69" actId="478"/>
        <pc:sldMkLst>
          <pc:docMk/>
          <pc:sldMk cId="3082046664" sldId="496"/>
        </pc:sldMkLst>
      </pc:sldChg>
      <pc:sldChg chg="delSp mod">
        <pc:chgData name="David Lanter" userId="ffe310d6-75e8-40c5-b92a-0b49b26d9e52" providerId="ADAL" clId="{2983E4D4-0DC2-4E6E-8753-1623F0D10A2B}" dt="2023-09-05T18:55:09.704" v="68" actId="478"/>
        <pc:sldMkLst>
          <pc:docMk/>
          <pc:sldMk cId="3186122812" sldId="722"/>
        </pc:sldMkLst>
      </pc:sldChg>
      <pc:sldChg chg="modSp mod">
        <pc:chgData name="David Lanter" userId="ffe310d6-75e8-40c5-b92a-0b49b26d9e52" providerId="ADAL" clId="{2983E4D4-0DC2-4E6E-8753-1623F0D10A2B}" dt="2023-09-05T18:48:30.748" v="30" actId="20577"/>
        <pc:sldMkLst>
          <pc:docMk/>
          <pc:sldMk cId="2617047915" sldId="799"/>
        </pc:sldMkLst>
      </pc:sldChg>
      <pc:sldChg chg="modSp del mod modAnim">
        <pc:chgData name="David Lanter" userId="ffe310d6-75e8-40c5-b92a-0b49b26d9e52" providerId="ADAL" clId="{2983E4D4-0DC2-4E6E-8753-1623F0D10A2B}" dt="2023-09-05T18:50:45.357" v="66" actId="47"/>
        <pc:sldMkLst>
          <pc:docMk/>
          <pc:sldMk cId="960013723" sldId="812"/>
        </pc:sldMkLst>
      </pc:sldChg>
    </pc:docChg>
  </pc:docChgLst>
  <pc:docChgLst>
    <pc:chgData name="David Lanter" userId="ffe310d6-75e8-40c5-b92a-0b49b26d9e52" providerId="ADAL" clId="{3D50DCCC-0EF3-416D-8A16-C6408B3137EE}"/>
    <pc:docChg chg="custSel delSld modSld">
      <pc:chgData name="David Lanter" userId="ffe310d6-75e8-40c5-b92a-0b49b26d9e52" providerId="ADAL" clId="{3D50DCCC-0EF3-416D-8A16-C6408B3137EE}" dt="2024-01-25T14:00:35.875" v="1106" actId="20577"/>
      <pc:docMkLst>
        <pc:docMk/>
      </pc:docMkLst>
      <pc:sldChg chg="del">
        <pc:chgData name="David Lanter" userId="ffe310d6-75e8-40c5-b92a-0b49b26d9e52" providerId="ADAL" clId="{3D50DCCC-0EF3-416D-8A16-C6408B3137EE}" dt="2024-01-25T13:53:03.419" v="504" actId="47"/>
        <pc:sldMkLst>
          <pc:docMk/>
          <pc:sldMk cId="4250645810" sldId="262"/>
        </pc:sldMkLst>
      </pc:sldChg>
      <pc:sldChg chg="del">
        <pc:chgData name="David Lanter" userId="ffe310d6-75e8-40c5-b92a-0b49b26d9e52" providerId="ADAL" clId="{3D50DCCC-0EF3-416D-8A16-C6408B3137EE}" dt="2024-01-25T13:53:06.319" v="505" actId="47"/>
        <pc:sldMkLst>
          <pc:docMk/>
          <pc:sldMk cId="2923682415" sldId="264"/>
        </pc:sldMkLst>
      </pc:sldChg>
      <pc:sldChg chg="addSp delSp modSp mod">
        <pc:chgData name="David Lanter" userId="ffe310d6-75e8-40c5-b92a-0b49b26d9e52" providerId="ADAL" clId="{3D50DCCC-0EF3-416D-8A16-C6408B3137EE}" dt="2024-01-25T13:39:12.782" v="28" actId="478"/>
        <pc:sldMkLst>
          <pc:docMk/>
          <pc:sldMk cId="2071709180" sldId="432"/>
        </pc:sldMkLst>
      </pc:sldChg>
      <pc:sldChg chg="modSp mod modAnim">
        <pc:chgData name="David Lanter" userId="ffe310d6-75e8-40c5-b92a-0b49b26d9e52" providerId="ADAL" clId="{3D50DCCC-0EF3-416D-8A16-C6408B3137EE}" dt="2024-01-25T13:47:16.044" v="464" actId="20577"/>
        <pc:sldMkLst>
          <pc:docMk/>
          <pc:sldMk cId="4025665020" sldId="440"/>
        </pc:sldMkLst>
      </pc:sldChg>
      <pc:sldChg chg="addSp modSp mod">
        <pc:chgData name="David Lanter" userId="ffe310d6-75e8-40c5-b92a-0b49b26d9e52" providerId="ADAL" clId="{3D50DCCC-0EF3-416D-8A16-C6408B3137EE}" dt="2024-01-25T13:34:09.312" v="25" actId="1076"/>
        <pc:sldMkLst>
          <pc:docMk/>
          <pc:sldMk cId="3186122812" sldId="722"/>
        </pc:sldMkLst>
      </pc:sldChg>
      <pc:sldChg chg="del">
        <pc:chgData name="David Lanter" userId="ffe310d6-75e8-40c5-b92a-0b49b26d9e52" providerId="ADAL" clId="{3D50DCCC-0EF3-416D-8A16-C6408B3137EE}" dt="2024-01-25T13:53:03.419" v="504" actId="47"/>
        <pc:sldMkLst>
          <pc:docMk/>
          <pc:sldMk cId="6543506" sldId="792"/>
        </pc:sldMkLst>
      </pc:sldChg>
      <pc:sldChg chg="delSp modSp mod delAnim">
        <pc:chgData name="David Lanter" userId="ffe310d6-75e8-40c5-b92a-0b49b26d9e52" providerId="ADAL" clId="{3D50DCCC-0EF3-416D-8A16-C6408B3137EE}" dt="2024-01-25T13:47:54.287" v="500" actId="21"/>
        <pc:sldMkLst>
          <pc:docMk/>
          <pc:sldMk cId="2222096929" sldId="795"/>
        </pc:sldMkLst>
      </pc:sldChg>
      <pc:sldChg chg="del">
        <pc:chgData name="David Lanter" userId="ffe310d6-75e8-40c5-b92a-0b49b26d9e52" providerId="ADAL" clId="{3D50DCCC-0EF3-416D-8A16-C6408B3137EE}" dt="2024-01-25T13:53:03.419" v="504" actId="47"/>
        <pc:sldMkLst>
          <pc:docMk/>
          <pc:sldMk cId="1713679867" sldId="804"/>
        </pc:sldMkLst>
      </pc:sldChg>
      <pc:sldChg chg="del">
        <pc:chgData name="David Lanter" userId="ffe310d6-75e8-40c5-b92a-0b49b26d9e52" providerId="ADAL" clId="{3D50DCCC-0EF3-416D-8A16-C6408B3137EE}" dt="2024-01-25T13:53:03.419" v="504" actId="47"/>
        <pc:sldMkLst>
          <pc:docMk/>
          <pc:sldMk cId="4058851773" sldId="805"/>
        </pc:sldMkLst>
      </pc:sldChg>
      <pc:sldChg chg="addSp delSp modSp mod modAnim">
        <pc:chgData name="David Lanter" userId="ffe310d6-75e8-40c5-b92a-0b49b26d9e52" providerId="ADAL" clId="{3D50DCCC-0EF3-416D-8A16-C6408B3137EE}" dt="2024-01-25T13:57:40.810" v="1044" actId="1076"/>
        <pc:sldMkLst>
          <pc:docMk/>
          <pc:sldMk cId="756465985" sldId="806"/>
        </pc:sldMkLst>
      </pc:sldChg>
      <pc:sldChg chg="modSp mod">
        <pc:chgData name="David Lanter" userId="ffe310d6-75e8-40c5-b92a-0b49b26d9e52" providerId="ADAL" clId="{3D50DCCC-0EF3-416D-8A16-C6408B3137EE}" dt="2024-01-25T14:00:35.875" v="1106" actId="20577"/>
        <pc:sldMkLst>
          <pc:docMk/>
          <pc:sldMk cId="2232225892" sldId="807"/>
        </pc:sldMkLst>
      </pc:sldChg>
      <pc:sldChg chg="del">
        <pc:chgData name="David Lanter" userId="ffe310d6-75e8-40c5-b92a-0b49b26d9e52" providerId="ADAL" clId="{3D50DCCC-0EF3-416D-8A16-C6408B3137EE}" dt="2024-01-25T14:00:31.148" v="1105" actId="47"/>
        <pc:sldMkLst>
          <pc:docMk/>
          <pc:sldMk cId="1742659307" sldId="813"/>
        </pc:sldMkLst>
      </pc:sldChg>
      <pc:sldChg chg="del">
        <pc:chgData name="David Lanter" userId="ffe310d6-75e8-40c5-b92a-0b49b26d9e52" providerId="ADAL" clId="{3D50DCCC-0EF3-416D-8A16-C6408B3137EE}" dt="2024-01-25T14:00:31.148" v="1105" actId="47"/>
        <pc:sldMkLst>
          <pc:docMk/>
          <pc:sldMk cId="3359746154" sldId="814"/>
        </pc:sldMkLst>
      </pc:sldChg>
      <pc:sldChg chg="del">
        <pc:chgData name="David Lanter" userId="ffe310d6-75e8-40c5-b92a-0b49b26d9e52" providerId="ADAL" clId="{3D50DCCC-0EF3-416D-8A16-C6408B3137EE}" dt="2024-01-25T14:00:31.148" v="1105" actId="47"/>
        <pc:sldMkLst>
          <pc:docMk/>
          <pc:sldMk cId="2614390656" sldId="815"/>
        </pc:sldMkLst>
      </pc:sldChg>
      <pc:sldChg chg="del">
        <pc:chgData name="David Lanter" userId="ffe310d6-75e8-40c5-b92a-0b49b26d9e52" providerId="ADAL" clId="{3D50DCCC-0EF3-416D-8A16-C6408B3137EE}" dt="2024-01-25T14:00:31.148" v="1105" actId="47"/>
        <pc:sldMkLst>
          <pc:docMk/>
          <pc:sldMk cId="4133772110" sldId="816"/>
        </pc:sldMkLst>
      </pc:sldChg>
    </pc:docChg>
  </pc:docChgLst>
  <pc:docChgLst>
    <pc:chgData name="David Lanter" userId="ffe310d6-75e8-40c5-b92a-0b49b26d9e52" providerId="ADAL" clId="{2C307C31-F84A-4023-A8E5-FB18C747E7AF}"/>
    <pc:docChg chg="custSel modSld">
      <pc:chgData name="David Lanter" userId="ffe310d6-75e8-40c5-b92a-0b49b26d9e52" providerId="ADAL" clId="{2C307C31-F84A-4023-A8E5-FB18C747E7AF}" dt="2023-01-26T14:17:47.235" v="123" actId="404"/>
      <pc:docMkLst>
        <pc:docMk/>
      </pc:docMkLst>
      <pc:sldChg chg="modAnim">
        <pc:chgData name="David Lanter" userId="ffe310d6-75e8-40c5-b92a-0b49b26d9e52" providerId="ADAL" clId="{2C307C31-F84A-4023-A8E5-FB18C747E7AF}" dt="2023-01-25T20:38:34.190" v="0"/>
        <pc:sldMkLst>
          <pc:docMk/>
          <pc:sldMk cId="3901741126" sldId="261"/>
        </pc:sldMkLst>
      </pc:sldChg>
      <pc:sldChg chg="modSp mod">
        <pc:chgData name="David Lanter" userId="ffe310d6-75e8-40c5-b92a-0b49b26d9e52" providerId="ADAL" clId="{2C307C31-F84A-4023-A8E5-FB18C747E7AF}" dt="2023-01-25T21:20:50.078" v="7" actId="3626"/>
        <pc:sldMkLst>
          <pc:docMk/>
          <pc:sldMk cId="1356363845" sldId="269"/>
        </pc:sldMkLst>
      </pc:sldChg>
      <pc:sldChg chg="modSp">
        <pc:chgData name="David Lanter" userId="ffe310d6-75e8-40c5-b92a-0b49b26d9e52" providerId="ADAL" clId="{2C307C31-F84A-4023-A8E5-FB18C747E7AF}" dt="2023-01-25T20:52:20.045" v="4"/>
        <pc:sldMkLst>
          <pc:docMk/>
          <pc:sldMk cId="2411619415" sldId="452"/>
        </pc:sldMkLst>
      </pc:sldChg>
      <pc:sldChg chg="modSp mod modAnim">
        <pc:chgData name="David Lanter" userId="ffe310d6-75e8-40c5-b92a-0b49b26d9e52" providerId="ADAL" clId="{2C307C31-F84A-4023-A8E5-FB18C747E7AF}" dt="2023-01-25T21:22:04.125" v="10"/>
        <pc:sldMkLst>
          <pc:docMk/>
          <pc:sldMk cId="3692056222" sldId="497"/>
        </pc:sldMkLst>
      </pc:sldChg>
      <pc:sldChg chg="addSp delSp modSp mod delAnim">
        <pc:chgData name="David Lanter" userId="ffe310d6-75e8-40c5-b92a-0b49b26d9e52" providerId="ADAL" clId="{2C307C31-F84A-4023-A8E5-FB18C747E7AF}" dt="2023-01-26T14:17:47.235" v="123" actId="404"/>
        <pc:sldMkLst>
          <pc:docMk/>
          <pc:sldMk cId="2222096929" sldId="795"/>
        </pc:sldMkLst>
      </pc:sldChg>
    </pc:docChg>
  </pc:docChgLst>
  <pc:docChgLst>
    <pc:chgData name="Darin Bartholomew" userId="4311a273c03b4836" providerId="LiveId" clId="{17556675-DF20-45BA-9277-86109F3EA40C}"/>
    <pc:docChg chg="delSld">
      <pc:chgData name="Darin Bartholomew" userId="4311a273c03b4836" providerId="LiveId" clId="{17556675-DF20-45BA-9277-86109F3EA40C}" dt="2025-01-22T00:15:54.032" v="1" actId="47"/>
      <pc:docMkLst>
        <pc:docMk/>
      </pc:docMkLst>
      <pc:sldChg chg="del">
        <pc:chgData name="Darin Bartholomew" userId="4311a273c03b4836" providerId="LiveId" clId="{17556675-DF20-45BA-9277-86109F3EA40C}" dt="2025-01-22T00:15:54.032" v="1" actId="47"/>
        <pc:sldMkLst>
          <pc:docMk/>
          <pc:sldMk cId="3758358877" sldId="285"/>
        </pc:sldMkLst>
      </pc:sldChg>
      <pc:sldChg chg="del">
        <pc:chgData name="Darin Bartholomew" userId="4311a273c03b4836" providerId="LiveId" clId="{17556675-DF20-45BA-9277-86109F3EA40C}" dt="2025-01-22T00:12:05.065" v="0" actId="2696"/>
        <pc:sldMkLst>
          <pc:docMk/>
          <pc:sldMk cId="2611024051" sldId="495"/>
        </pc:sldMkLst>
      </pc:sldChg>
    </pc:docChg>
  </pc:docChgLst>
  <pc:docChgLst>
    <pc:chgData name="Darin Bartholomew" userId="4311a273c03b4836" providerId="LiveId" clId="{8E55CC1D-F72B-4E40-A8A7-B0208C386D76}"/>
    <pc:docChg chg="custSel modSld">
      <pc:chgData name="Darin Bartholomew" userId="4311a273c03b4836" providerId="LiveId" clId="{8E55CC1D-F72B-4E40-A8A7-B0208C386D76}" dt="2025-08-31T16:41:02.759" v="0" actId="34807"/>
      <pc:docMkLst>
        <pc:docMk/>
      </pc:docMkLst>
      <pc:sldChg chg="modNotesTx">
        <pc:chgData name="Darin Bartholomew" userId="4311a273c03b4836" providerId="LiveId" clId="{8E55CC1D-F72B-4E40-A8A7-B0208C386D76}" dt="2025-08-31T16:41:02.759" v="0" actId="34807"/>
        <pc:sldMkLst>
          <pc:docMk/>
          <pc:sldMk cId="931510052" sldId="257"/>
        </pc:sldMkLst>
      </pc:sldChg>
      <pc:sldChg chg="modNotesTx">
        <pc:chgData name="Darin Bartholomew" userId="4311a273c03b4836" providerId="LiveId" clId="{8E55CC1D-F72B-4E40-A8A7-B0208C386D76}" dt="2025-08-31T16:41:02.759" v="0" actId="34807"/>
        <pc:sldMkLst>
          <pc:docMk/>
          <pc:sldMk cId="1613826734" sldId="260"/>
        </pc:sldMkLst>
      </pc:sldChg>
      <pc:sldChg chg="modNotesTx">
        <pc:chgData name="Darin Bartholomew" userId="4311a273c03b4836" providerId="LiveId" clId="{8E55CC1D-F72B-4E40-A8A7-B0208C386D76}" dt="2025-08-31T16:41:02.759" v="0" actId="34807"/>
        <pc:sldMkLst>
          <pc:docMk/>
          <pc:sldMk cId="3901741126" sldId="261"/>
        </pc:sldMkLst>
      </pc:sldChg>
      <pc:sldChg chg="modNotesTx">
        <pc:chgData name="Darin Bartholomew" userId="4311a273c03b4836" providerId="LiveId" clId="{8E55CC1D-F72B-4E40-A8A7-B0208C386D76}" dt="2025-08-31T16:41:02.759" v="0" actId="34807"/>
        <pc:sldMkLst>
          <pc:docMk/>
          <pc:sldMk cId="2865556076" sldId="268"/>
        </pc:sldMkLst>
      </pc:sldChg>
      <pc:sldChg chg="modNotesTx">
        <pc:chgData name="Darin Bartholomew" userId="4311a273c03b4836" providerId="LiveId" clId="{8E55CC1D-F72B-4E40-A8A7-B0208C386D76}" dt="2025-08-31T16:41:02.759" v="0" actId="34807"/>
        <pc:sldMkLst>
          <pc:docMk/>
          <pc:sldMk cId="1356363845" sldId="269"/>
        </pc:sldMkLst>
      </pc:sldChg>
      <pc:sldChg chg="modNotesTx">
        <pc:chgData name="Darin Bartholomew" userId="4311a273c03b4836" providerId="LiveId" clId="{8E55CC1D-F72B-4E40-A8A7-B0208C386D76}" dt="2025-08-31T16:41:02.759" v="0" actId="34807"/>
        <pc:sldMkLst>
          <pc:docMk/>
          <pc:sldMk cId="353056626" sldId="283"/>
        </pc:sldMkLst>
      </pc:sldChg>
      <pc:sldChg chg="modNotesTx">
        <pc:chgData name="Darin Bartholomew" userId="4311a273c03b4836" providerId="LiveId" clId="{8E55CC1D-F72B-4E40-A8A7-B0208C386D76}" dt="2025-08-31T16:41:02.759" v="0" actId="34807"/>
        <pc:sldMkLst>
          <pc:docMk/>
          <pc:sldMk cId="808197424" sldId="284"/>
        </pc:sldMkLst>
      </pc:sldChg>
      <pc:sldChg chg="modNotesTx">
        <pc:chgData name="Darin Bartholomew" userId="4311a273c03b4836" providerId="LiveId" clId="{8E55CC1D-F72B-4E40-A8A7-B0208C386D76}" dt="2025-08-31T16:41:02.759" v="0" actId="34807"/>
        <pc:sldMkLst>
          <pc:docMk/>
          <pc:sldMk cId="2274227595" sldId="286"/>
        </pc:sldMkLst>
      </pc:sldChg>
      <pc:sldChg chg="modNotesTx">
        <pc:chgData name="Darin Bartholomew" userId="4311a273c03b4836" providerId="LiveId" clId="{8E55CC1D-F72B-4E40-A8A7-B0208C386D76}" dt="2025-08-31T16:41:02.759" v="0" actId="34807"/>
        <pc:sldMkLst>
          <pc:docMk/>
          <pc:sldMk cId="3894398600" sldId="292"/>
        </pc:sldMkLst>
      </pc:sldChg>
      <pc:sldChg chg="modNotesTx">
        <pc:chgData name="Darin Bartholomew" userId="4311a273c03b4836" providerId="LiveId" clId="{8E55CC1D-F72B-4E40-A8A7-B0208C386D76}" dt="2025-08-31T16:41:02.759" v="0" actId="34807"/>
        <pc:sldMkLst>
          <pc:docMk/>
          <pc:sldMk cId="372656132" sldId="333"/>
        </pc:sldMkLst>
      </pc:sldChg>
      <pc:sldChg chg="modNotesTx">
        <pc:chgData name="Darin Bartholomew" userId="4311a273c03b4836" providerId="LiveId" clId="{8E55CC1D-F72B-4E40-A8A7-B0208C386D76}" dt="2025-08-31T16:41:02.759" v="0" actId="34807"/>
        <pc:sldMkLst>
          <pc:docMk/>
          <pc:sldMk cId="1019355647" sldId="351"/>
        </pc:sldMkLst>
      </pc:sldChg>
      <pc:sldChg chg="modNotesTx">
        <pc:chgData name="Darin Bartholomew" userId="4311a273c03b4836" providerId="LiveId" clId="{8E55CC1D-F72B-4E40-A8A7-B0208C386D76}" dt="2025-08-31T16:41:02.759" v="0" actId="34807"/>
        <pc:sldMkLst>
          <pc:docMk/>
          <pc:sldMk cId="3938872665" sldId="353"/>
        </pc:sldMkLst>
      </pc:sldChg>
      <pc:sldChg chg="modNotesTx">
        <pc:chgData name="Darin Bartholomew" userId="4311a273c03b4836" providerId="LiveId" clId="{8E55CC1D-F72B-4E40-A8A7-B0208C386D76}" dt="2025-08-31T16:41:02.759" v="0" actId="34807"/>
        <pc:sldMkLst>
          <pc:docMk/>
          <pc:sldMk cId="500518679" sldId="359"/>
        </pc:sldMkLst>
      </pc:sldChg>
      <pc:sldChg chg="modNotesTx">
        <pc:chgData name="Darin Bartholomew" userId="4311a273c03b4836" providerId="LiveId" clId="{8E55CC1D-F72B-4E40-A8A7-B0208C386D76}" dt="2025-08-31T16:41:02.759" v="0" actId="34807"/>
        <pc:sldMkLst>
          <pc:docMk/>
          <pc:sldMk cId="1106456605" sldId="375"/>
        </pc:sldMkLst>
      </pc:sldChg>
      <pc:sldChg chg="modNotesTx">
        <pc:chgData name="Darin Bartholomew" userId="4311a273c03b4836" providerId="LiveId" clId="{8E55CC1D-F72B-4E40-A8A7-B0208C386D76}" dt="2025-08-31T16:41:02.759" v="0" actId="34807"/>
        <pc:sldMkLst>
          <pc:docMk/>
          <pc:sldMk cId="2094855039" sldId="395"/>
        </pc:sldMkLst>
      </pc:sldChg>
      <pc:sldChg chg="modNotesTx">
        <pc:chgData name="Darin Bartholomew" userId="4311a273c03b4836" providerId="LiveId" clId="{8E55CC1D-F72B-4E40-A8A7-B0208C386D76}" dt="2025-08-31T16:41:02.759" v="0" actId="34807"/>
        <pc:sldMkLst>
          <pc:docMk/>
          <pc:sldMk cId="1290659618" sldId="429"/>
        </pc:sldMkLst>
      </pc:sldChg>
      <pc:sldChg chg="modNotesTx">
        <pc:chgData name="Darin Bartholomew" userId="4311a273c03b4836" providerId="LiveId" clId="{8E55CC1D-F72B-4E40-A8A7-B0208C386D76}" dt="2025-08-31T16:41:02.759" v="0" actId="34807"/>
        <pc:sldMkLst>
          <pc:docMk/>
          <pc:sldMk cId="2071709180" sldId="432"/>
        </pc:sldMkLst>
      </pc:sldChg>
      <pc:sldChg chg="modNotesTx">
        <pc:chgData name="Darin Bartholomew" userId="4311a273c03b4836" providerId="LiveId" clId="{8E55CC1D-F72B-4E40-A8A7-B0208C386D76}" dt="2025-08-31T16:41:02.759" v="0" actId="34807"/>
        <pc:sldMkLst>
          <pc:docMk/>
          <pc:sldMk cId="4024399718" sldId="433"/>
        </pc:sldMkLst>
      </pc:sldChg>
      <pc:sldChg chg="modNotesTx">
        <pc:chgData name="Darin Bartholomew" userId="4311a273c03b4836" providerId="LiveId" clId="{8E55CC1D-F72B-4E40-A8A7-B0208C386D76}" dt="2025-08-31T16:41:02.759" v="0" actId="34807"/>
        <pc:sldMkLst>
          <pc:docMk/>
          <pc:sldMk cId="3105915264" sldId="436"/>
        </pc:sldMkLst>
      </pc:sldChg>
      <pc:sldChg chg="modNotesTx">
        <pc:chgData name="Darin Bartholomew" userId="4311a273c03b4836" providerId="LiveId" clId="{8E55CC1D-F72B-4E40-A8A7-B0208C386D76}" dt="2025-08-31T16:41:02.759" v="0" actId="34807"/>
        <pc:sldMkLst>
          <pc:docMk/>
          <pc:sldMk cId="4025665020" sldId="440"/>
        </pc:sldMkLst>
      </pc:sldChg>
      <pc:sldChg chg="modNotesTx">
        <pc:chgData name="Darin Bartholomew" userId="4311a273c03b4836" providerId="LiveId" clId="{8E55CC1D-F72B-4E40-A8A7-B0208C386D76}" dt="2025-08-31T16:41:02.759" v="0" actId="34807"/>
        <pc:sldMkLst>
          <pc:docMk/>
          <pc:sldMk cId="787907580" sldId="441"/>
        </pc:sldMkLst>
      </pc:sldChg>
      <pc:sldChg chg="modNotesTx">
        <pc:chgData name="Darin Bartholomew" userId="4311a273c03b4836" providerId="LiveId" clId="{8E55CC1D-F72B-4E40-A8A7-B0208C386D76}" dt="2025-08-31T16:41:02.759" v="0" actId="34807"/>
        <pc:sldMkLst>
          <pc:docMk/>
          <pc:sldMk cId="2059661955" sldId="442"/>
        </pc:sldMkLst>
      </pc:sldChg>
      <pc:sldChg chg="modNotesTx">
        <pc:chgData name="Darin Bartholomew" userId="4311a273c03b4836" providerId="LiveId" clId="{8E55CC1D-F72B-4E40-A8A7-B0208C386D76}" dt="2025-08-31T16:41:02.759" v="0" actId="34807"/>
        <pc:sldMkLst>
          <pc:docMk/>
          <pc:sldMk cId="2411619415" sldId="452"/>
        </pc:sldMkLst>
      </pc:sldChg>
      <pc:sldChg chg="modNotesTx">
        <pc:chgData name="Darin Bartholomew" userId="4311a273c03b4836" providerId="LiveId" clId="{8E55CC1D-F72B-4E40-A8A7-B0208C386D76}" dt="2025-08-31T16:41:02.759" v="0" actId="34807"/>
        <pc:sldMkLst>
          <pc:docMk/>
          <pc:sldMk cId="3082046664" sldId="496"/>
        </pc:sldMkLst>
      </pc:sldChg>
      <pc:sldChg chg="modNotesTx">
        <pc:chgData name="Darin Bartholomew" userId="4311a273c03b4836" providerId="LiveId" clId="{8E55CC1D-F72B-4E40-A8A7-B0208C386D76}" dt="2025-08-31T16:41:02.759" v="0" actId="34807"/>
        <pc:sldMkLst>
          <pc:docMk/>
          <pc:sldMk cId="3692056222" sldId="497"/>
        </pc:sldMkLst>
      </pc:sldChg>
      <pc:sldChg chg="modNotesTx">
        <pc:chgData name="Darin Bartholomew" userId="4311a273c03b4836" providerId="LiveId" clId="{8E55CC1D-F72B-4E40-A8A7-B0208C386D76}" dt="2025-08-31T16:41:02.759" v="0" actId="34807"/>
        <pc:sldMkLst>
          <pc:docMk/>
          <pc:sldMk cId="3159137710" sldId="707"/>
        </pc:sldMkLst>
      </pc:sldChg>
      <pc:sldChg chg="modNotesTx">
        <pc:chgData name="Darin Bartholomew" userId="4311a273c03b4836" providerId="LiveId" clId="{8E55CC1D-F72B-4E40-A8A7-B0208C386D76}" dt="2025-08-31T16:41:02.759" v="0" actId="34807"/>
        <pc:sldMkLst>
          <pc:docMk/>
          <pc:sldMk cId="3186122812" sldId="722"/>
        </pc:sldMkLst>
      </pc:sldChg>
      <pc:sldChg chg="modNotesTx">
        <pc:chgData name="Darin Bartholomew" userId="4311a273c03b4836" providerId="LiveId" clId="{8E55CC1D-F72B-4E40-A8A7-B0208C386D76}" dt="2025-08-31T16:41:02.759" v="0" actId="34807"/>
        <pc:sldMkLst>
          <pc:docMk/>
          <pc:sldMk cId="3650932335" sldId="744"/>
        </pc:sldMkLst>
      </pc:sldChg>
      <pc:sldChg chg="modNotesTx">
        <pc:chgData name="Darin Bartholomew" userId="4311a273c03b4836" providerId="LiveId" clId="{8E55CC1D-F72B-4E40-A8A7-B0208C386D76}" dt="2025-08-31T16:41:02.759" v="0" actId="34807"/>
        <pc:sldMkLst>
          <pc:docMk/>
          <pc:sldMk cId="695943226" sldId="758"/>
        </pc:sldMkLst>
      </pc:sldChg>
      <pc:sldChg chg="modNotesTx">
        <pc:chgData name="Darin Bartholomew" userId="4311a273c03b4836" providerId="LiveId" clId="{8E55CC1D-F72B-4E40-A8A7-B0208C386D76}" dt="2025-08-31T16:41:02.759" v="0" actId="34807"/>
        <pc:sldMkLst>
          <pc:docMk/>
          <pc:sldMk cId="2179788781" sldId="760"/>
        </pc:sldMkLst>
      </pc:sldChg>
      <pc:sldChg chg="modNotesTx">
        <pc:chgData name="Darin Bartholomew" userId="4311a273c03b4836" providerId="LiveId" clId="{8E55CC1D-F72B-4E40-A8A7-B0208C386D76}" dt="2025-08-31T16:41:02.759" v="0" actId="34807"/>
        <pc:sldMkLst>
          <pc:docMk/>
          <pc:sldMk cId="1048979308" sldId="786"/>
        </pc:sldMkLst>
      </pc:sldChg>
      <pc:sldChg chg="modNotesTx">
        <pc:chgData name="Darin Bartholomew" userId="4311a273c03b4836" providerId="LiveId" clId="{8E55CC1D-F72B-4E40-A8A7-B0208C386D76}" dt="2025-08-31T16:41:02.759" v="0" actId="34807"/>
        <pc:sldMkLst>
          <pc:docMk/>
          <pc:sldMk cId="2195265138" sldId="790"/>
        </pc:sldMkLst>
      </pc:sldChg>
      <pc:sldChg chg="modNotesTx">
        <pc:chgData name="Darin Bartholomew" userId="4311a273c03b4836" providerId="LiveId" clId="{8E55CC1D-F72B-4E40-A8A7-B0208C386D76}" dt="2025-08-31T16:41:02.759" v="0" actId="34807"/>
        <pc:sldMkLst>
          <pc:docMk/>
          <pc:sldMk cId="2107079628" sldId="791"/>
        </pc:sldMkLst>
      </pc:sldChg>
      <pc:sldChg chg="modNotesTx">
        <pc:chgData name="Darin Bartholomew" userId="4311a273c03b4836" providerId="LiveId" clId="{8E55CC1D-F72B-4E40-A8A7-B0208C386D76}" dt="2025-08-31T16:41:02.759" v="0" actId="34807"/>
        <pc:sldMkLst>
          <pc:docMk/>
          <pc:sldMk cId="2222096929" sldId="795"/>
        </pc:sldMkLst>
      </pc:sldChg>
      <pc:sldChg chg="modNotesTx">
        <pc:chgData name="Darin Bartholomew" userId="4311a273c03b4836" providerId="LiveId" clId="{8E55CC1D-F72B-4E40-A8A7-B0208C386D76}" dt="2025-08-31T16:41:02.759" v="0" actId="34807"/>
        <pc:sldMkLst>
          <pc:docMk/>
          <pc:sldMk cId="2617047915" sldId="799"/>
        </pc:sldMkLst>
      </pc:sldChg>
      <pc:sldChg chg="modNotesTx">
        <pc:chgData name="Darin Bartholomew" userId="4311a273c03b4836" providerId="LiveId" clId="{8E55CC1D-F72B-4E40-A8A7-B0208C386D76}" dt="2025-08-31T16:41:02.759" v="0" actId="34807"/>
        <pc:sldMkLst>
          <pc:docMk/>
          <pc:sldMk cId="756465985" sldId="806"/>
        </pc:sldMkLst>
      </pc:sldChg>
      <pc:sldChg chg="modNotesTx">
        <pc:chgData name="Darin Bartholomew" userId="4311a273c03b4836" providerId="LiveId" clId="{8E55CC1D-F72B-4E40-A8A7-B0208C386D76}" dt="2025-08-31T16:41:02.759" v="0" actId="34807"/>
        <pc:sldMkLst>
          <pc:docMk/>
          <pc:sldMk cId="2232225892" sldId="807"/>
        </pc:sldMkLst>
      </pc:sldChg>
      <pc:sldChg chg="modNotesTx">
        <pc:chgData name="Darin Bartholomew" userId="4311a273c03b4836" providerId="LiveId" clId="{8E55CC1D-F72B-4E40-A8A7-B0208C386D76}" dt="2025-08-31T16:41:02.759" v="0" actId="34807"/>
        <pc:sldMkLst>
          <pc:docMk/>
          <pc:sldMk cId="2611860537" sldId="808"/>
        </pc:sldMkLst>
      </pc:sldChg>
      <pc:sldChg chg="modNotesTx">
        <pc:chgData name="Darin Bartholomew" userId="4311a273c03b4836" providerId="LiveId" clId="{8E55CC1D-F72B-4E40-A8A7-B0208C386D76}" dt="2025-08-31T16:41:02.759" v="0" actId="34807"/>
        <pc:sldMkLst>
          <pc:docMk/>
          <pc:sldMk cId="2137831339" sldId="809"/>
        </pc:sldMkLst>
      </pc:sldChg>
      <pc:sldChg chg="modNotesTx">
        <pc:chgData name="Darin Bartholomew" userId="4311a273c03b4836" providerId="LiveId" clId="{8E55CC1D-F72B-4E40-A8A7-B0208C386D76}" dt="2025-08-31T16:41:02.759" v="0" actId="34807"/>
        <pc:sldMkLst>
          <pc:docMk/>
          <pc:sldMk cId="1447856405" sldId="810"/>
        </pc:sldMkLst>
      </pc:sldChg>
      <pc:sldChg chg="modNotesTx">
        <pc:chgData name="Darin Bartholomew" userId="4311a273c03b4836" providerId="LiveId" clId="{8E55CC1D-F72B-4E40-A8A7-B0208C386D76}" dt="2025-08-31T16:41:02.759" v="0" actId="34807"/>
        <pc:sldMkLst>
          <pc:docMk/>
          <pc:sldMk cId="211497906" sldId="811"/>
        </pc:sldMkLst>
      </pc:sldChg>
      <pc:sldChg chg="modNotesTx">
        <pc:chgData name="Darin Bartholomew" userId="4311a273c03b4836" providerId="LiveId" clId="{8E55CC1D-F72B-4E40-A8A7-B0208C386D76}" dt="2025-08-31T16:41:02.759" v="0" actId="34807"/>
        <pc:sldMkLst>
          <pc:docMk/>
          <pc:sldMk cId="2086118425" sldId="81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96F3E9-A873-4774-A66F-F8CFB9B5FAEA}" type="datetimeFigureOut">
              <a:rPr lang="en-US" smtClean="0"/>
              <a:t>8/31/2025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D654D8-F96F-4A56-BDBA-007E473E77F7}" type="slidenum">
              <a:rPr lang="en-US" smtClean="0"/>
              <a:t>‹#›</a:t>
            </a:fld>
            <a:endParaRPr lang="en-US"/>
          </a:p>
        </p:txBody>
      </p:sp>
    </p:spTree>
    <p:extLst>
      <p:ext uri="{BB962C8B-B14F-4D97-AF65-F5344CB8AC3E}">
        <p14:creationId xmlns:p14="http://schemas.microsoft.com/office/powerpoint/2010/main" val="780473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t>Generated by Copilot</a:t>
            </a:r>
            <a:br>
              <a:rPr lang="en-US"/>
            </a:br>
            <a:br>
              <a:rPr lang="en-US"/>
            </a:br>
            <a:r>
              <a:rPr lang="en-US"/>
              <a:t>This slide introduces the topic of managing enterprise cybersecurity within the context of the MIS 4596 course, specifically for Class 3. It sets the stage for a detailed exploration of cybersecurity principles and frameworks relevant to enterprise environments. </a:t>
            </a:r>
            <a:br>
              <a:rPr lang="en-US"/>
            </a:br>
            <a:r>
              <a:rPr lang="en-US"/>
              <a:t>______</a:t>
            </a:r>
          </a:p>
          <a:p>
            <a:pPr>
              <a:buNone/>
            </a:pPr>
            <a:br>
              <a:rPr lang="en-US"/>
            </a:br>
            <a:endParaRPr lang="en-US"/>
          </a:p>
        </p:txBody>
      </p:sp>
      <p:sp>
        <p:nvSpPr>
          <p:cNvPr id="4" name="Slide Number Placeholder 3"/>
          <p:cNvSpPr>
            <a:spLocks noGrp="1"/>
          </p:cNvSpPr>
          <p:nvPr>
            <p:ph type="sldNum" sz="quarter" idx="5"/>
          </p:nvPr>
        </p:nvSpPr>
        <p:spPr/>
        <p:txBody>
          <a:bodyPr/>
          <a:lstStyle/>
          <a:p>
            <a:fld id="{72D654D8-F96F-4A56-BDBA-007E473E77F7}" type="slidenum">
              <a:rPr lang="en-US" smtClean="0"/>
              <a:t>1</a:t>
            </a:fld>
            <a:endParaRPr lang="en-US"/>
          </a:p>
        </p:txBody>
      </p:sp>
    </p:spTree>
    <p:extLst>
      <p:ext uri="{BB962C8B-B14F-4D97-AF65-F5344CB8AC3E}">
        <p14:creationId xmlns:p14="http://schemas.microsoft.com/office/powerpoint/2010/main" val="1920963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t>Generated by Copilot</a:t>
            </a:r>
            <a:br>
              <a:rPr lang="en-US"/>
            </a:br>
            <a:br>
              <a:rPr lang="en-US"/>
            </a:br>
            <a:r>
              <a:rPr lang="en-US"/>
              <a:t>This slide focuses on security categorization and selecting baseline cybersecurity controls. The circular diagram outlines the risk management steps, emphasizing preparation, categorization, control selection, implementation, authorization, and monitoring. It highlights the importance of aligning security controls with the organization's risk profile and relevant standards to ensure effective protection. </a:t>
            </a:r>
            <a:br>
              <a:rPr lang="en-US"/>
            </a:br>
            <a:r>
              <a:rPr lang="en-US"/>
              <a:t>______</a:t>
            </a:r>
          </a:p>
          <a:p>
            <a:pPr>
              <a:buNone/>
            </a:pPr>
            <a:br>
              <a:rPr lang="en-US"/>
            </a:br>
            <a:endParaRPr lang="en-US"/>
          </a:p>
        </p:txBody>
      </p:sp>
      <p:sp>
        <p:nvSpPr>
          <p:cNvPr id="4" name="Slide Number Placeholder 3"/>
          <p:cNvSpPr>
            <a:spLocks noGrp="1"/>
          </p:cNvSpPr>
          <p:nvPr>
            <p:ph type="sldNum" sz="quarter" idx="5"/>
          </p:nvPr>
        </p:nvSpPr>
        <p:spPr/>
        <p:txBody>
          <a:bodyPr/>
          <a:lstStyle/>
          <a:p>
            <a:fld id="{72D654D8-F96F-4A56-BDBA-007E473E77F7}" type="slidenum">
              <a:rPr lang="en-US" smtClean="0"/>
              <a:t>10</a:t>
            </a:fld>
            <a:endParaRPr lang="en-US"/>
          </a:p>
        </p:txBody>
      </p:sp>
    </p:spTree>
    <p:extLst>
      <p:ext uri="{BB962C8B-B14F-4D97-AF65-F5344CB8AC3E}">
        <p14:creationId xmlns:p14="http://schemas.microsoft.com/office/powerpoint/2010/main" val="3220454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t>Generated by Copilot</a:t>
            </a:r>
            <a:br>
              <a:rPr lang="en-US"/>
            </a:br>
            <a:br>
              <a:rPr lang="en-US"/>
            </a:br>
            <a:r>
              <a:rPr lang="en-US"/>
              <a:t>Security categorization is the foundational step in cybersecurity risk management. It involves inventorying the data within an information system and determining its security category based on potential impacts to confidentiality, integrity, and availability. This process follows the FIPS 199 standard and sets the stage for selecting appropriate security controls tailored to the system's risk level. </a:t>
            </a:r>
            <a:br>
              <a:rPr lang="en-US"/>
            </a:br>
            <a:r>
              <a:rPr lang="en-US"/>
              <a:t>______</a:t>
            </a:r>
          </a:p>
          <a:p>
            <a:pPr>
              <a:buNone/>
            </a:pPr>
            <a:br>
              <a:rPr lang="en-US"/>
            </a:br>
            <a:endParaRPr lang="en-US"/>
          </a:p>
        </p:txBody>
      </p:sp>
      <p:sp>
        <p:nvSpPr>
          <p:cNvPr id="4" name="Slide Number Placeholder 3"/>
          <p:cNvSpPr>
            <a:spLocks noGrp="1"/>
          </p:cNvSpPr>
          <p:nvPr>
            <p:ph type="sldNum" sz="quarter" idx="5"/>
          </p:nvPr>
        </p:nvSpPr>
        <p:spPr/>
        <p:txBody>
          <a:bodyPr/>
          <a:lstStyle/>
          <a:p>
            <a:fld id="{72D654D8-F96F-4A56-BDBA-007E473E77F7}" type="slidenum">
              <a:rPr lang="en-US" smtClean="0"/>
              <a:t>11</a:t>
            </a:fld>
            <a:endParaRPr lang="en-US"/>
          </a:p>
        </p:txBody>
      </p:sp>
    </p:spTree>
    <p:extLst>
      <p:ext uri="{BB962C8B-B14F-4D97-AF65-F5344CB8AC3E}">
        <p14:creationId xmlns:p14="http://schemas.microsoft.com/office/powerpoint/2010/main" val="322012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t>Generated by Copilot</a:t>
            </a:r>
            <a:br>
              <a:rPr lang="en-US"/>
            </a:br>
            <a:br>
              <a:rPr lang="en-US"/>
            </a:br>
            <a:r>
              <a:rPr lang="en-US"/>
              <a:t>Risk assessment here is centered on the impact of a security breach, with the Risk Management Framework assuming a breach likelihood of 100%. The table categorizes impacts as low, moderate, or high across confidentiality, integrity, and availability. This approach ensures that organizations focus on the severity of potential impacts when prioritizing security measures. </a:t>
            </a:r>
            <a:br>
              <a:rPr lang="en-US"/>
            </a:br>
            <a:r>
              <a:rPr lang="en-US"/>
              <a:t>______</a:t>
            </a:r>
          </a:p>
          <a:p>
            <a:pPr>
              <a:buNone/>
            </a:pPr>
            <a:br>
              <a:rPr lang="en-US"/>
            </a:br>
            <a:endParaRPr lang="en-US"/>
          </a:p>
        </p:txBody>
      </p:sp>
      <p:sp>
        <p:nvSpPr>
          <p:cNvPr id="4" name="Slide Number Placeholder 3"/>
          <p:cNvSpPr>
            <a:spLocks noGrp="1"/>
          </p:cNvSpPr>
          <p:nvPr>
            <p:ph type="sldNum" sz="quarter" idx="5"/>
          </p:nvPr>
        </p:nvSpPr>
        <p:spPr/>
        <p:txBody>
          <a:bodyPr/>
          <a:lstStyle/>
          <a:p>
            <a:fld id="{72D654D8-F96F-4A56-BDBA-007E473E77F7}" type="slidenum">
              <a:rPr lang="en-US" smtClean="0"/>
              <a:t>12</a:t>
            </a:fld>
            <a:endParaRPr lang="en-US"/>
          </a:p>
        </p:txBody>
      </p:sp>
    </p:spTree>
    <p:extLst>
      <p:ext uri="{BB962C8B-B14F-4D97-AF65-F5344CB8AC3E}">
        <p14:creationId xmlns:p14="http://schemas.microsoft.com/office/powerpoint/2010/main" val="2787635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t>Generated by Copilot</a:t>
            </a:r>
            <a:br>
              <a:rPr lang="en-US"/>
            </a:br>
            <a:br>
              <a:rPr lang="en-US"/>
            </a:br>
            <a:r>
              <a:rPr lang="en-US"/>
              <a:t>FIPS Publication 199 provides standards for security categorization by evaluating confidentiality, integrity, and availability impacts. This slide illustrates how multiple information types within a system can have different impact ratings, which combine to determine the overall security category. Understanding these ratings helps in accurately assessing and managing system risks. </a:t>
            </a:r>
            <a:br>
              <a:rPr lang="en-US"/>
            </a:br>
            <a:r>
              <a:rPr lang="en-US"/>
              <a:t>______</a:t>
            </a:r>
          </a:p>
          <a:p>
            <a:pPr>
              <a:buNone/>
            </a:pPr>
            <a:br>
              <a:rPr lang="en-US"/>
            </a:br>
            <a:endParaRPr lang="en-US" dirty="0"/>
          </a:p>
        </p:txBody>
      </p:sp>
      <p:sp>
        <p:nvSpPr>
          <p:cNvPr id="4" name="Slide Number Placeholder 3"/>
          <p:cNvSpPr>
            <a:spLocks noGrp="1"/>
          </p:cNvSpPr>
          <p:nvPr>
            <p:ph type="sldNum" sz="quarter" idx="10"/>
          </p:nvPr>
        </p:nvSpPr>
        <p:spPr/>
        <p:txBody>
          <a:bodyPr/>
          <a:lstStyle/>
          <a:p>
            <a:fld id="{5384F546-A39D-46DA-A102-8A1A203CE33C}" type="slidenum">
              <a:rPr lang="en-US" smtClean="0"/>
              <a:t>13</a:t>
            </a:fld>
            <a:endParaRPr lang="en-US"/>
          </a:p>
        </p:txBody>
      </p:sp>
    </p:spTree>
    <p:extLst>
      <p:ext uri="{BB962C8B-B14F-4D97-AF65-F5344CB8AC3E}">
        <p14:creationId xmlns:p14="http://schemas.microsoft.com/office/powerpoint/2010/main" val="1168107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t>Generated by Copilot</a:t>
            </a:r>
            <a:br>
              <a:rPr lang="en-US"/>
            </a:br>
            <a:br>
              <a:rPr lang="en-US"/>
            </a:br>
            <a:r>
              <a:rPr lang="en-US"/>
              <a:t>This slide presents a table for evaluating the security categorizations of various datasets, considering confidentiality, integrity, availability, and overall impact. The diverse ratings across datasets highlight the need for tailored security approaches depending on the sensitivity and criticality of each data type within an organization. </a:t>
            </a:r>
            <a:br>
              <a:rPr lang="en-US"/>
            </a:br>
            <a:r>
              <a:rPr lang="en-US"/>
              <a:t>______</a:t>
            </a:r>
          </a:p>
          <a:p>
            <a:pPr>
              <a:buNone/>
            </a:pPr>
            <a:br>
              <a:rPr lang="en-US"/>
            </a:br>
            <a:endParaRPr lang="en-US"/>
          </a:p>
        </p:txBody>
      </p:sp>
      <p:sp>
        <p:nvSpPr>
          <p:cNvPr id="4" name="Slide Number Placeholder 3"/>
          <p:cNvSpPr>
            <a:spLocks noGrp="1"/>
          </p:cNvSpPr>
          <p:nvPr>
            <p:ph type="sldNum" sz="quarter" idx="5"/>
          </p:nvPr>
        </p:nvSpPr>
        <p:spPr/>
        <p:txBody>
          <a:bodyPr/>
          <a:lstStyle/>
          <a:p>
            <a:fld id="{72D654D8-F96F-4A56-BDBA-007E473E77F7}" type="slidenum">
              <a:rPr lang="en-US" smtClean="0"/>
              <a:t>14</a:t>
            </a:fld>
            <a:endParaRPr lang="en-US"/>
          </a:p>
        </p:txBody>
      </p:sp>
    </p:spTree>
    <p:extLst>
      <p:ext uri="{BB962C8B-B14F-4D97-AF65-F5344CB8AC3E}">
        <p14:creationId xmlns:p14="http://schemas.microsoft.com/office/powerpoint/2010/main" val="2994892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t>Generated by Copilot</a:t>
            </a:r>
            <a:br>
              <a:rPr lang="en-US"/>
            </a:br>
            <a:br>
              <a:rPr lang="en-US"/>
            </a:br>
            <a:r>
              <a:rPr lang="en-US"/>
              <a:t>Focusing on geodatabases, this slide categorizes their security requirements. For example, the Comm_Electric Geodatabase shows high confidentiality and integrity needs, reflecting its critical nature. Other geodatabases have varying levels of security needs, emphasizing the importance of assessing each system individually to apply appropriate controls. </a:t>
            </a:r>
            <a:br>
              <a:rPr lang="en-US"/>
            </a:br>
            <a:r>
              <a:rPr lang="en-US"/>
              <a:t>______</a:t>
            </a:r>
          </a:p>
          <a:p>
            <a:pPr>
              <a:buNone/>
            </a:pPr>
            <a:br>
              <a:rPr lang="en-US"/>
            </a:br>
            <a:endParaRPr lang="en-US"/>
          </a:p>
        </p:txBody>
      </p:sp>
      <p:sp>
        <p:nvSpPr>
          <p:cNvPr id="4" name="Slide Number Placeholder 3"/>
          <p:cNvSpPr>
            <a:spLocks noGrp="1"/>
          </p:cNvSpPr>
          <p:nvPr>
            <p:ph type="sldNum" sz="quarter" idx="5"/>
          </p:nvPr>
        </p:nvSpPr>
        <p:spPr/>
        <p:txBody>
          <a:bodyPr/>
          <a:lstStyle/>
          <a:p>
            <a:fld id="{72D654D8-F96F-4A56-BDBA-007E473E77F7}" type="slidenum">
              <a:rPr lang="en-US" smtClean="0"/>
              <a:t>15</a:t>
            </a:fld>
            <a:endParaRPr lang="en-US"/>
          </a:p>
        </p:txBody>
      </p:sp>
    </p:spTree>
    <p:extLst>
      <p:ext uri="{BB962C8B-B14F-4D97-AF65-F5344CB8AC3E}">
        <p14:creationId xmlns:p14="http://schemas.microsoft.com/office/powerpoint/2010/main" val="7971638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t>Generated by Copilot</a:t>
            </a:r>
            <a:br>
              <a:rPr lang="en-US"/>
            </a:br>
            <a:br>
              <a:rPr lang="en-US"/>
            </a:br>
            <a:r>
              <a:rPr lang="en-US"/>
              <a:t>This slide assesses the overall security categorization of an information system containing multiple datasets. It shows that some systems, like Communication and Comm_Electric Geodatabase, require high security, while others have lower requirements. This comprehensive view aids in prioritizing security efforts and resource allocation across the system. </a:t>
            </a:r>
            <a:br>
              <a:rPr lang="en-US"/>
            </a:br>
            <a:r>
              <a:rPr lang="en-US"/>
              <a:t>______</a:t>
            </a:r>
          </a:p>
          <a:p>
            <a:pPr>
              <a:buNone/>
            </a:pPr>
            <a:br>
              <a:rPr lang="en-US"/>
            </a:br>
            <a:endParaRPr lang="en-US"/>
          </a:p>
        </p:txBody>
      </p:sp>
      <p:sp>
        <p:nvSpPr>
          <p:cNvPr id="4" name="Slide Number Placeholder 3"/>
          <p:cNvSpPr>
            <a:spLocks noGrp="1"/>
          </p:cNvSpPr>
          <p:nvPr>
            <p:ph type="sldNum" sz="quarter" idx="5"/>
          </p:nvPr>
        </p:nvSpPr>
        <p:spPr/>
        <p:txBody>
          <a:bodyPr/>
          <a:lstStyle/>
          <a:p>
            <a:fld id="{72D654D8-F96F-4A56-BDBA-007E473E77F7}" type="slidenum">
              <a:rPr lang="en-US" smtClean="0"/>
              <a:t>16</a:t>
            </a:fld>
            <a:endParaRPr lang="en-US"/>
          </a:p>
        </p:txBody>
      </p:sp>
    </p:spTree>
    <p:extLst>
      <p:ext uri="{BB962C8B-B14F-4D97-AF65-F5344CB8AC3E}">
        <p14:creationId xmlns:p14="http://schemas.microsoft.com/office/powerpoint/2010/main" val="2786618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t>Generated by Copilot</a:t>
            </a:r>
            <a:br>
              <a:rPr lang="en-US"/>
            </a:br>
            <a:br>
              <a:rPr lang="en-US"/>
            </a:br>
            <a:r>
              <a:rPr lang="en-US"/>
              <a:t>Reiterating the agenda, this slide prepares us to delve deeper into NIST's Cybersecurity Framework and Risk Management Framework. It also sets the context for applying these frameworks practically and completing the Milestone 1 assignment, reinforcing the session's learning objectives. </a:t>
            </a:r>
            <a:br>
              <a:rPr lang="en-US"/>
            </a:br>
            <a:r>
              <a:rPr lang="en-US"/>
              <a:t>______</a:t>
            </a:r>
          </a:p>
          <a:p>
            <a:pPr>
              <a:buNone/>
            </a:pPr>
            <a:br>
              <a:rPr lang="en-US"/>
            </a:br>
            <a:endParaRPr lang="en-US"/>
          </a:p>
        </p:txBody>
      </p:sp>
      <p:sp>
        <p:nvSpPr>
          <p:cNvPr id="4" name="Slide Number Placeholder 3"/>
          <p:cNvSpPr>
            <a:spLocks noGrp="1"/>
          </p:cNvSpPr>
          <p:nvPr>
            <p:ph type="sldNum" sz="quarter" idx="5"/>
          </p:nvPr>
        </p:nvSpPr>
        <p:spPr/>
        <p:txBody>
          <a:bodyPr/>
          <a:lstStyle/>
          <a:p>
            <a:fld id="{72D654D8-F96F-4A56-BDBA-007E473E77F7}" type="slidenum">
              <a:rPr lang="en-US" smtClean="0"/>
              <a:t>17</a:t>
            </a:fld>
            <a:endParaRPr lang="en-US"/>
          </a:p>
        </p:txBody>
      </p:sp>
    </p:spTree>
    <p:extLst>
      <p:ext uri="{BB962C8B-B14F-4D97-AF65-F5344CB8AC3E}">
        <p14:creationId xmlns:p14="http://schemas.microsoft.com/office/powerpoint/2010/main" val="1437151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t>Generated by Copilot</a:t>
            </a:r>
            <a:br>
              <a:rPr lang="en-US"/>
            </a:br>
            <a:br>
              <a:rPr lang="en-US"/>
            </a:br>
            <a:r>
              <a:rPr lang="en-US"/>
              <a:t>The NIST Risk Management Framework lifecycle is outlined here, detailing stages such as categorizing information systems, selecting and implementing security controls, and continuous monitoring. The emphasis on the 'Categorize' step highlights its critical role in understanding system risks and guiding subsequent security decisions. </a:t>
            </a:r>
            <a:br>
              <a:rPr lang="en-US"/>
            </a:br>
            <a:r>
              <a:rPr lang="en-US"/>
              <a:t>______</a:t>
            </a:r>
          </a:p>
          <a:p>
            <a:pPr>
              <a:buNone/>
            </a:pPr>
            <a:br>
              <a:rPr lang="en-US"/>
            </a:br>
            <a:endParaRPr lang="en-US"/>
          </a:p>
        </p:txBody>
      </p:sp>
      <p:sp>
        <p:nvSpPr>
          <p:cNvPr id="4" name="Slide Number Placeholder 3"/>
          <p:cNvSpPr>
            <a:spLocks noGrp="1"/>
          </p:cNvSpPr>
          <p:nvPr>
            <p:ph type="sldNum" sz="quarter" idx="5"/>
          </p:nvPr>
        </p:nvSpPr>
        <p:spPr/>
        <p:txBody>
          <a:bodyPr/>
          <a:lstStyle/>
          <a:p>
            <a:fld id="{72D654D8-F96F-4A56-BDBA-007E473E77F7}" type="slidenum">
              <a:rPr lang="en-US" smtClean="0"/>
              <a:t>18</a:t>
            </a:fld>
            <a:endParaRPr lang="en-US"/>
          </a:p>
        </p:txBody>
      </p:sp>
    </p:spTree>
    <p:extLst>
      <p:ext uri="{BB962C8B-B14F-4D97-AF65-F5344CB8AC3E}">
        <p14:creationId xmlns:p14="http://schemas.microsoft.com/office/powerpoint/2010/main" val="12106919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t>Generated by Copilot</a:t>
            </a:r>
            <a:br>
              <a:rPr lang="en-US"/>
            </a:br>
            <a:br>
              <a:rPr lang="en-US"/>
            </a:br>
            <a:r>
              <a:rPr lang="en-US"/>
              <a:t>This slide offers a guide for provisional security categorization, referencing key NIST publications and resources available on the MIS Community website. The circular diagram illustrates the iterative nature of risk management, emphasizing categorization, authorization, and monitoring as ongoing processes essential for maintaining security posture. </a:t>
            </a:r>
            <a:br>
              <a:rPr lang="en-US"/>
            </a:br>
            <a:r>
              <a:rPr lang="en-US"/>
              <a:t>______</a:t>
            </a:r>
          </a:p>
          <a:p>
            <a:pPr>
              <a:buNone/>
            </a:pPr>
            <a:br>
              <a:rPr lang="en-US"/>
            </a:br>
            <a:endParaRPr lang="en-US"/>
          </a:p>
        </p:txBody>
      </p:sp>
      <p:sp>
        <p:nvSpPr>
          <p:cNvPr id="4" name="Slide Number Placeholder 3"/>
          <p:cNvSpPr>
            <a:spLocks noGrp="1"/>
          </p:cNvSpPr>
          <p:nvPr>
            <p:ph type="sldNum" sz="quarter" idx="5"/>
          </p:nvPr>
        </p:nvSpPr>
        <p:spPr/>
        <p:txBody>
          <a:bodyPr/>
          <a:lstStyle/>
          <a:p>
            <a:fld id="{72D654D8-F96F-4A56-BDBA-007E473E77F7}" type="slidenum">
              <a:rPr lang="en-US" smtClean="0"/>
              <a:t>19</a:t>
            </a:fld>
            <a:endParaRPr lang="en-US"/>
          </a:p>
        </p:txBody>
      </p:sp>
    </p:spTree>
    <p:extLst>
      <p:ext uri="{BB962C8B-B14F-4D97-AF65-F5344CB8AC3E}">
        <p14:creationId xmlns:p14="http://schemas.microsoft.com/office/powerpoint/2010/main" val="1001261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t>Generated by Copilot</a:t>
            </a:r>
            <a:br>
              <a:rPr lang="en-US"/>
            </a:br>
            <a:br>
              <a:rPr lang="en-US"/>
            </a:br>
            <a:r>
              <a:rPr lang="en-US"/>
              <a:t>Today's agenda covers key frameworks and methodologies from the National Institute of Standards and Technology (NIST). We'll explore the Cybersecurity Framework and the Risk Management Framework, focusing on how to apply these frameworks effectively. The session will also include details about the Milestone 1 assignment, which will require practical application of these concepts. </a:t>
            </a:r>
            <a:br>
              <a:rPr lang="en-US"/>
            </a:br>
            <a:r>
              <a:rPr lang="en-US"/>
              <a:t>______</a:t>
            </a:r>
          </a:p>
          <a:p>
            <a:pPr>
              <a:buNone/>
            </a:pPr>
            <a:br>
              <a:rPr lang="en-US"/>
            </a:br>
            <a:endParaRPr lang="en-US"/>
          </a:p>
        </p:txBody>
      </p:sp>
      <p:sp>
        <p:nvSpPr>
          <p:cNvPr id="4" name="Slide Number Placeholder 3"/>
          <p:cNvSpPr>
            <a:spLocks noGrp="1"/>
          </p:cNvSpPr>
          <p:nvPr>
            <p:ph type="sldNum" sz="quarter" idx="5"/>
          </p:nvPr>
        </p:nvSpPr>
        <p:spPr/>
        <p:txBody>
          <a:bodyPr/>
          <a:lstStyle/>
          <a:p>
            <a:fld id="{72D654D8-F96F-4A56-BDBA-007E473E77F7}" type="slidenum">
              <a:rPr lang="en-US" smtClean="0"/>
              <a:t>2</a:t>
            </a:fld>
            <a:endParaRPr lang="en-US"/>
          </a:p>
        </p:txBody>
      </p:sp>
    </p:spTree>
    <p:extLst>
      <p:ext uri="{BB962C8B-B14F-4D97-AF65-F5344CB8AC3E}">
        <p14:creationId xmlns:p14="http://schemas.microsoft.com/office/powerpoint/2010/main" val="2504065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t>Generated by Copilot</a:t>
            </a:r>
            <a:br>
              <a:rPr lang="en-US"/>
            </a:br>
            <a:br>
              <a:rPr lang="en-US"/>
            </a:br>
            <a:r>
              <a:rPr lang="en-US"/>
              <a:t>The flowchart details the SP 800-60 process for security categorization, starting with identifying information types and selecting provisional impact levels. It shows the review and adjustment steps leading to final security category assignment. This structured approach ensures accurate and consistent categorization aligned with organizational risk management. </a:t>
            </a:r>
            <a:br>
              <a:rPr lang="en-US"/>
            </a:br>
            <a:r>
              <a:rPr lang="en-US"/>
              <a:t>______</a:t>
            </a:r>
          </a:p>
          <a:p>
            <a:pPr>
              <a:buNone/>
            </a:pPr>
            <a:br>
              <a:rPr lang="en-US"/>
            </a:br>
            <a:endParaRPr lang="en-US"/>
          </a:p>
        </p:txBody>
      </p:sp>
      <p:sp>
        <p:nvSpPr>
          <p:cNvPr id="4" name="Slide Number Placeholder 3"/>
          <p:cNvSpPr>
            <a:spLocks noGrp="1"/>
          </p:cNvSpPr>
          <p:nvPr>
            <p:ph type="sldNum" sz="quarter" idx="5"/>
          </p:nvPr>
        </p:nvSpPr>
        <p:spPr/>
        <p:txBody>
          <a:bodyPr/>
          <a:lstStyle/>
          <a:p>
            <a:fld id="{72D654D8-F96F-4A56-BDBA-007E473E77F7}" type="slidenum">
              <a:rPr lang="en-US" smtClean="0"/>
              <a:t>20</a:t>
            </a:fld>
            <a:endParaRPr lang="en-US"/>
          </a:p>
        </p:txBody>
      </p:sp>
    </p:spTree>
    <p:extLst>
      <p:ext uri="{BB962C8B-B14F-4D97-AF65-F5344CB8AC3E}">
        <p14:creationId xmlns:p14="http://schemas.microsoft.com/office/powerpoint/2010/main" val="9293935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t>Generated by Copilot</a:t>
            </a:r>
            <a:br>
              <a:rPr lang="en-US"/>
            </a:br>
            <a:br>
              <a:rPr lang="en-US"/>
            </a:br>
            <a:r>
              <a:rPr lang="en-US"/>
              <a:t>Information and information systems broadly fall into two categories: mission-based and management/support. Mission-based systems support core organizational objectives, while management and support systems facilitate operational functions. Recognizing these distinctions helps in applying appropriate security measures tailored to the system's role and criticality. </a:t>
            </a:r>
            <a:br>
              <a:rPr lang="en-US"/>
            </a:br>
            <a:r>
              <a:rPr lang="en-US"/>
              <a:t>______</a:t>
            </a:r>
          </a:p>
          <a:p>
            <a:pPr>
              <a:buNone/>
            </a:pPr>
            <a:br>
              <a:rPr lang="en-US"/>
            </a:br>
            <a:endParaRPr lang="en-US"/>
          </a:p>
        </p:txBody>
      </p:sp>
      <p:sp>
        <p:nvSpPr>
          <p:cNvPr id="4" name="Slide Number Placeholder 3"/>
          <p:cNvSpPr>
            <a:spLocks noGrp="1"/>
          </p:cNvSpPr>
          <p:nvPr>
            <p:ph type="sldNum" sz="quarter" idx="5"/>
          </p:nvPr>
        </p:nvSpPr>
        <p:spPr/>
        <p:txBody>
          <a:bodyPr/>
          <a:lstStyle/>
          <a:p>
            <a:fld id="{72D654D8-F96F-4A56-BDBA-007E473E77F7}" type="slidenum">
              <a:rPr lang="en-US" smtClean="0"/>
              <a:t>21</a:t>
            </a:fld>
            <a:endParaRPr lang="en-US"/>
          </a:p>
        </p:txBody>
      </p:sp>
    </p:spTree>
    <p:extLst>
      <p:ext uri="{BB962C8B-B14F-4D97-AF65-F5344CB8AC3E}">
        <p14:creationId xmlns:p14="http://schemas.microsoft.com/office/powerpoint/2010/main" val="37955985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t>Generated by Copilot</a:t>
            </a:r>
            <a:br>
              <a:rPr lang="en-US"/>
            </a:br>
            <a:br>
              <a:rPr lang="en-US"/>
            </a:br>
            <a:r>
              <a:rPr lang="en-US"/>
              <a:t>This slide lists various mission-based information systems across sectors such as defense, homeland security, intelligence, disaster management, and more. The highlighted focus on Intelligence Operations underscores its importance. Understanding these mission areas helps in mapping security requirements to the specific functions and risks associated with each domain. </a:t>
            </a:r>
            <a:br>
              <a:rPr lang="en-US"/>
            </a:br>
            <a:r>
              <a:rPr lang="en-US"/>
              <a:t>______</a:t>
            </a:r>
          </a:p>
          <a:p>
            <a:pPr>
              <a:buNone/>
            </a:pPr>
            <a:br>
              <a:rPr lang="en-US"/>
            </a:br>
            <a:endParaRPr lang="en-US"/>
          </a:p>
        </p:txBody>
      </p:sp>
      <p:sp>
        <p:nvSpPr>
          <p:cNvPr id="4" name="Slide Number Placeholder 3"/>
          <p:cNvSpPr>
            <a:spLocks noGrp="1"/>
          </p:cNvSpPr>
          <p:nvPr>
            <p:ph type="sldNum" sz="quarter" idx="5"/>
          </p:nvPr>
        </p:nvSpPr>
        <p:spPr/>
        <p:txBody>
          <a:bodyPr/>
          <a:lstStyle/>
          <a:p>
            <a:fld id="{72D654D8-F96F-4A56-BDBA-007E473E77F7}" type="slidenum">
              <a:rPr lang="en-US" smtClean="0"/>
              <a:t>22</a:t>
            </a:fld>
            <a:endParaRPr lang="en-US"/>
          </a:p>
        </p:txBody>
      </p:sp>
    </p:spTree>
    <p:extLst>
      <p:ext uri="{BB962C8B-B14F-4D97-AF65-F5344CB8AC3E}">
        <p14:creationId xmlns:p14="http://schemas.microsoft.com/office/powerpoint/2010/main" val="553341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t>Generated by Copilot</a:t>
            </a:r>
            <a:br>
              <a:rPr lang="en-US"/>
            </a:br>
            <a:br>
              <a:rPr lang="en-US"/>
            </a:br>
            <a:r>
              <a:rPr lang="en-US"/>
              <a:t>Disaster management information types are categorized here, covering monitoring and prediction, preparedness and planning, repair and restoration, and emergency response. Each category supports different phases of disaster management, requiring tailored security considerations to ensure timely and effective response while protecting critical information. </a:t>
            </a:r>
            <a:br>
              <a:rPr lang="en-US"/>
            </a:br>
            <a:r>
              <a:rPr lang="en-US"/>
              <a:t>______</a:t>
            </a:r>
          </a:p>
          <a:p>
            <a:pPr>
              <a:buNone/>
            </a:pPr>
            <a:br>
              <a:rPr lang="en-US"/>
            </a:br>
            <a:endParaRPr lang="en-US"/>
          </a:p>
        </p:txBody>
      </p:sp>
      <p:sp>
        <p:nvSpPr>
          <p:cNvPr id="4" name="Slide Number Placeholder 3"/>
          <p:cNvSpPr>
            <a:spLocks noGrp="1"/>
          </p:cNvSpPr>
          <p:nvPr>
            <p:ph type="sldNum" sz="quarter" idx="5"/>
          </p:nvPr>
        </p:nvSpPr>
        <p:spPr/>
        <p:txBody>
          <a:bodyPr/>
          <a:lstStyle/>
          <a:p>
            <a:fld id="{72D654D8-F96F-4A56-BDBA-007E473E77F7}" type="slidenum">
              <a:rPr lang="en-US" smtClean="0"/>
              <a:t>23</a:t>
            </a:fld>
            <a:endParaRPr lang="en-US"/>
          </a:p>
        </p:txBody>
      </p:sp>
    </p:spTree>
    <p:extLst>
      <p:ext uri="{BB962C8B-B14F-4D97-AF65-F5344CB8AC3E}">
        <p14:creationId xmlns:p14="http://schemas.microsoft.com/office/powerpoint/2010/main" val="26319379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t>Generated by Copilot</a:t>
            </a:r>
            <a:br>
              <a:rPr lang="en-US"/>
            </a:br>
            <a:br>
              <a:rPr lang="en-US"/>
            </a:br>
            <a:r>
              <a:rPr lang="en-US"/>
              <a:t>The National Levee Database example illustrates a disaster management information system that integrates geographic data to monitor levee systems across the U.S. The map and interface demonstrate how such systems support disaster preparedness and response by providing critical infrastructure information to stakeholders. </a:t>
            </a:r>
            <a:br>
              <a:rPr lang="en-US"/>
            </a:br>
            <a:r>
              <a:rPr lang="en-US"/>
              <a:t>______</a:t>
            </a:r>
          </a:p>
          <a:p>
            <a:pPr>
              <a:buNone/>
            </a:pPr>
            <a:br>
              <a:rPr lang="en-US"/>
            </a:br>
            <a:endParaRPr lang="en-US"/>
          </a:p>
        </p:txBody>
      </p:sp>
      <p:sp>
        <p:nvSpPr>
          <p:cNvPr id="4" name="Slide Number Placeholder 3"/>
          <p:cNvSpPr>
            <a:spLocks noGrp="1"/>
          </p:cNvSpPr>
          <p:nvPr>
            <p:ph type="sldNum" sz="quarter" idx="5"/>
          </p:nvPr>
        </p:nvSpPr>
        <p:spPr/>
        <p:txBody>
          <a:bodyPr/>
          <a:lstStyle/>
          <a:p>
            <a:fld id="{72D654D8-F96F-4A56-BDBA-007E473E77F7}" type="slidenum">
              <a:rPr lang="en-US" smtClean="0"/>
              <a:t>24</a:t>
            </a:fld>
            <a:endParaRPr lang="en-US"/>
          </a:p>
        </p:txBody>
      </p:sp>
    </p:spTree>
    <p:extLst>
      <p:ext uri="{BB962C8B-B14F-4D97-AF65-F5344CB8AC3E}">
        <p14:creationId xmlns:p14="http://schemas.microsoft.com/office/powerpoint/2010/main" val="33507956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t>Generated by Copilot</a:t>
            </a:r>
            <a:br>
              <a:rPr lang="en-US"/>
            </a:br>
            <a:br>
              <a:rPr lang="en-US"/>
            </a:br>
            <a:r>
              <a:rPr lang="en-US"/>
              <a:t>Selecting provisional impact levels is a key step in security categorization. This slide shows the process flow and references NIST guidance, emphasizing the importance of accurately assessing potential impacts to assign appropriate security categories that inform control selection and risk management strategies. </a:t>
            </a:r>
            <a:br>
              <a:rPr lang="en-US"/>
            </a:br>
            <a:r>
              <a:rPr lang="en-US"/>
              <a:t>______</a:t>
            </a:r>
          </a:p>
          <a:p>
            <a:pPr>
              <a:buNone/>
            </a:pPr>
            <a:br>
              <a:rPr lang="en-US"/>
            </a:br>
            <a:endParaRPr lang="en-US"/>
          </a:p>
        </p:txBody>
      </p:sp>
      <p:sp>
        <p:nvSpPr>
          <p:cNvPr id="4" name="Slide Number Placeholder 3"/>
          <p:cNvSpPr>
            <a:spLocks noGrp="1"/>
          </p:cNvSpPr>
          <p:nvPr>
            <p:ph type="sldNum" sz="quarter" idx="5"/>
          </p:nvPr>
        </p:nvSpPr>
        <p:spPr/>
        <p:txBody>
          <a:bodyPr/>
          <a:lstStyle/>
          <a:p>
            <a:fld id="{72D654D8-F96F-4A56-BDBA-007E473E77F7}" type="slidenum">
              <a:rPr lang="en-US" smtClean="0"/>
              <a:t>25</a:t>
            </a:fld>
            <a:endParaRPr lang="en-US"/>
          </a:p>
        </p:txBody>
      </p:sp>
    </p:spTree>
    <p:extLst>
      <p:ext uri="{BB962C8B-B14F-4D97-AF65-F5344CB8AC3E}">
        <p14:creationId xmlns:p14="http://schemas.microsoft.com/office/powerpoint/2010/main" val="874617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t>Generated by Copilot</a:t>
            </a:r>
            <a:br>
              <a:rPr lang="en-US"/>
            </a:br>
            <a:br>
              <a:rPr lang="en-US"/>
            </a:br>
            <a:r>
              <a:rPr lang="en-US"/>
              <a:t>This slide references a NIST publication detailing disaster management information types. It provides authoritative guidance on categorizing and securing information critical to disaster management missions, supporting informed decision-making and effective risk mitigation in emergency scenarios. </a:t>
            </a:r>
            <a:br>
              <a:rPr lang="en-US"/>
            </a:br>
            <a:r>
              <a:rPr lang="en-US"/>
              <a:t>______</a:t>
            </a:r>
          </a:p>
          <a:p>
            <a:pPr>
              <a:buNone/>
            </a:pPr>
            <a:br>
              <a:rPr lang="en-US"/>
            </a:br>
            <a:endParaRPr lang="en-US"/>
          </a:p>
        </p:txBody>
      </p:sp>
      <p:sp>
        <p:nvSpPr>
          <p:cNvPr id="4" name="Slide Number Placeholder 3"/>
          <p:cNvSpPr>
            <a:spLocks noGrp="1"/>
          </p:cNvSpPr>
          <p:nvPr>
            <p:ph type="sldNum" sz="quarter" idx="5"/>
          </p:nvPr>
        </p:nvSpPr>
        <p:spPr/>
        <p:txBody>
          <a:bodyPr/>
          <a:lstStyle/>
          <a:p>
            <a:fld id="{72D654D8-F96F-4A56-BDBA-007E473E77F7}" type="slidenum">
              <a:rPr lang="en-US" smtClean="0"/>
              <a:t>26</a:t>
            </a:fld>
            <a:endParaRPr lang="en-US"/>
          </a:p>
        </p:txBody>
      </p:sp>
    </p:spTree>
    <p:extLst>
      <p:ext uri="{BB962C8B-B14F-4D97-AF65-F5344CB8AC3E}">
        <p14:creationId xmlns:p14="http://schemas.microsoft.com/office/powerpoint/2010/main" val="39779447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t>Generated by Copilot</a:t>
            </a:r>
            <a:br>
              <a:rPr lang="en-US"/>
            </a:br>
            <a:br>
              <a:rPr lang="en-US"/>
            </a:br>
            <a:r>
              <a:rPr lang="en-US"/>
              <a:t>Disaster management information is vital for preparing, mitigating, responding to, and recovering from disasters. Compromise of this information can severely impact critical infrastructure and national security. This slide highlights the high stakes involved and the need for robust security measures to protect disaster-related data. </a:t>
            </a:r>
            <a:br>
              <a:rPr lang="en-US"/>
            </a:br>
            <a:r>
              <a:rPr lang="en-US"/>
              <a:t>______</a:t>
            </a:r>
          </a:p>
          <a:p>
            <a:pPr>
              <a:buNone/>
            </a:pPr>
            <a:br>
              <a:rPr lang="en-US"/>
            </a:br>
            <a:endParaRPr lang="en-US"/>
          </a:p>
        </p:txBody>
      </p:sp>
      <p:sp>
        <p:nvSpPr>
          <p:cNvPr id="4" name="Slide Number Placeholder 3"/>
          <p:cNvSpPr>
            <a:spLocks noGrp="1"/>
          </p:cNvSpPr>
          <p:nvPr>
            <p:ph type="sldNum" sz="quarter" idx="5"/>
          </p:nvPr>
        </p:nvSpPr>
        <p:spPr/>
        <p:txBody>
          <a:bodyPr/>
          <a:lstStyle/>
          <a:p>
            <a:fld id="{72D654D8-F96F-4A56-BDBA-007E473E77F7}" type="slidenum">
              <a:rPr lang="en-US" smtClean="0"/>
              <a:t>27</a:t>
            </a:fld>
            <a:endParaRPr lang="en-US"/>
          </a:p>
        </p:txBody>
      </p:sp>
    </p:spTree>
    <p:extLst>
      <p:ext uri="{BB962C8B-B14F-4D97-AF65-F5344CB8AC3E}">
        <p14:creationId xmlns:p14="http://schemas.microsoft.com/office/powerpoint/2010/main" val="12741977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t>Generated by Copilot</a:t>
            </a:r>
            <a:br>
              <a:rPr lang="en-US"/>
            </a:br>
            <a:br>
              <a:rPr lang="en-US"/>
            </a:br>
            <a:r>
              <a:rPr lang="en-US"/>
              <a:t>This slide categorizes disaster management information into monitoring and prediction, preparedness and planning, and repair and restoration. It emphasizes the importance of confidentiality, integrity, and availability in each category, guiding the selection of security controls to protect information throughout the disaster management lifecycle. </a:t>
            </a:r>
            <a:br>
              <a:rPr lang="en-US"/>
            </a:br>
            <a:r>
              <a:rPr lang="en-US"/>
              <a:t>______</a:t>
            </a:r>
          </a:p>
          <a:p>
            <a:pPr>
              <a:buNone/>
            </a:pPr>
            <a:br>
              <a:rPr lang="en-US"/>
            </a:br>
            <a:endParaRPr lang="en-US"/>
          </a:p>
        </p:txBody>
      </p:sp>
      <p:sp>
        <p:nvSpPr>
          <p:cNvPr id="4" name="Slide Number Placeholder 3"/>
          <p:cNvSpPr>
            <a:spLocks noGrp="1"/>
          </p:cNvSpPr>
          <p:nvPr>
            <p:ph type="sldNum" sz="quarter" idx="5"/>
          </p:nvPr>
        </p:nvSpPr>
        <p:spPr/>
        <p:txBody>
          <a:bodyPr/>
          <a:lstStyle/>
          <a:p>
            <a:fld id="{72D654D8-F96F-4A56-BDBA-007E473E77F7}" type="slidenum">
              <a:rPr lang="en-US" smtClean="0"/>
              <a:t>28</a:t>
            </a:fld>
            <a:endParaRPr lang="en-US"/>
          </a:p>
        </p:txBody>
      </p:sp>
    </p:spTree>
    <p:extLst>
      <p:ext uri="{BB962C8B-B14F-4D97-AF65-F5344CB8AC3E}">
        <p14:creationId xmlns:p14="http://schemas.microsoft.com/office/powerpoint/2010/main" val="20819624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t>Generated by Copilot</a:t>
            </a:r>
            <a:br>
              <a:rPr lang="en-US"/>
            </a:br>
            <a:br>
              <a:rPr lang="en-US"/>
            </a:br>
            <a:r>
              <a:rPr lang="en-US"/>
              <a:t>Focusing on emergency response, this slide explains the critical nature of timely and accurate information. It outlines the security categorization recommended for emergency response information, prioritizing high integrity and availability to ensure effective coordination and minimize negative impacts during disasters. </a:t>
            </a:r>
            <a:br>
              <a:rPr lang="en-US"/>
            </a:br>
            <a:r>
              <a:rPr lang="en-US"/>
              <a:t>______</a:t>
            </a:r>
          </a:p>
          <a:p>
            <a:pPr>
              <a:buNone/>
            </a:pPr>
            <a:br>
              <a:rPr lang="en-US"/>
            </a:br>
            <a:endParaRPr lang="en-US"/>
          </a:p>
        </p:txBody>
      </p:sp>
      <p:sp>
        <p:nvSpPr>
          <p:cNvPr id="4" name="Slide Number Placeholder 3"/>
          <p:cNvSpPr>
            <a:spLocks noGrp="1"/>
          </p:cNvSpPr>
          <p:nvPr>
            <p:ph type="sldNum" sz="quarter" idx="5"/>
          </p:nvPr>
        </p:nvSpPr>
        <p:spPr/>
        <p:txBody>
          <a:bodyPr/>
          <a:lstStyle/>
          <a:p>
            <a:fld id="{72D654D8-F96F-4A56-BDBA-007E473E77F7}" type="slidenum">
              <a:rPr lang="en-US" smtClean="0"/>
              <a:t>29</a:t>
            </a:fld>
            <a:endParaRPr lang="en-US"/>
          </a:p>
        </p:txBody>
      </p:sp>
    </p:spTree>
    <p:extLst>
      <p:ext uri="{BB962C8B-B14F-4D97-AF65-F5344CB8AC3E}">
        <p14:creationId xmlns:p14="http://schemas.microsoft.com/office/powerpoint/2010/main" val="738767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t>Generated by Copilot</a:t>
            </a:r>
            <a:br>
              <a:rPr lang="en-US"/>
            </a:br>
            <a:br>
              <a:rPr lang="en-US"/>
            </a:br>
            <a:r>
              <a:rPr lang="en-US"/>
              <a:t>This slide reiterates the agenda, emphasizing the importance of understanding NIST's Cybersecurity Framework and Risk Management Framework. It highlights the practical application of these frameworks and prepares you for the Milestone 1 assignment, ensuring a comprehensive grasp of risk management in cybersecurity. </a:t>
            </a:r>
            <a:br>
              <a:rPr lang="en-US"/>
            </a:br>
            <a:r>
              <a:rPr lang="en-US"/>
              <a:t>______</a:t>
            </a:r>
          </a:p>
          <a:p>
            <a:pPr>
              <a:buNone/>
            </a:pPr>
            <a:br>
              <a:rPr lang="en-US"/>
            </a:br>
            <a:endParaRPr lang="en-US"/>
          </a:p>
        </p:txBody>
      </p:sp>
      <p:sp>
        <p:nvSpPr>
          <p:cNvPr id="4" name="Slide Number Placeholder 3"/>
          <p:cNvSpPr>
            <a:spLocks noGrp="1"/>
          </p:cNvSpPr>
          <p:nvPr>
            <p:ph type="sldNum" sz="quarter" idx="5"/>
          </p:nvPr>
        </p:nvSpPr>
        <p:spPr/>
        <p:txBody>
          <a:bodyPr/>
          <a:lstStyle/>
          <a:p>
            <a:fld id="{72D654D8-F96F-4A56-BDBA-007E473E77F7}" type="slidenum">
              <a:rPr lang="en-US" smtClean="0"/>
              <a:t>3</a:t>
            </a:fld>
            <a:endParaRPr lang="en-US"/>
          </a:p>
        </p:txBody>
      </p:sp>
    </p:spTree>
    <p:extLst>
      <p:ext uri="{BB962C8B-B14F-4D97-AF65-F5344CB8AC3E}">
        <p14:creationId xmlns:p14="http://schemas.microsoft.com/office/powerpoint/2010/main" val="31272455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t>Generated by Copilot</a:t>
            </a:r>
            <a:br>
              <a:rPr lang="en-US"/>
            </a:br>
            <a:br>
              <a:rPr lang="en-US"/>
            </a:br>
            <a:r>
              <a:rPr lang="en-US"/>
              <a:t>This exercise challenges you to determine summary impact levels for various disaster information types. By evaluating confidentiality, integrity, and availability, you can practice applying security categorization principles to real-world scenarios, reinforcing your understanding of risk assessment in disaster management contexts. </a:t>
            </a:r>
            <a:br>
              <a:rPr lang="en-US"/>
            </a:br>
            <a:r>
              <a:rPr lang="en-US"/>
              <a:t>______</a:t>
            </a:r>
          </a:p>
          <a:p>
            <a:pPr>
              <a:buNone/>
            </a:pPr>
            <a:br>
              <a:rPr lang="en-US"/>
            </a:br>
            <a:endParaRPr lang="en-US"/>
          </a:p>
        </p:txBody>
      </p:sp>
      <p:sp>
        <p:nvSpPr>
          <p:cNvPr id="4" name="Slide Number Placeholder 3"/>
          <p:cNvSpPr>
            <a:spLocks noGrp="1"/>
          </p:cNvSpPr>
          <p:nvPr>
            <p:ph type="sldNum" sz="quarter" idx="5"/>
          </p:nvPr>
        </p:nvSpPr>
        <p:spPr/>
        <p:txBody>
          <a:bodyPr/>
          <a:lstStyle/>
          <a:p>
            <a:fld id="{72D654D8-F96F-4A56-BDBA-007E473E77F7}" type="slidenum">
              <a:rPr lang="en-US" smtClean="0"/>
              <a:t>30</a:t>
            </a:fld>
            <a:endParaRPr lang="en-US"/>
          </a:p>
        </p:txBody>
      </p:sp>
    </p:spTree>
    <p:extLst>
      <p:ext uri="{BB962C8B-B14F-4D97-AF65-F5344CB8AC3E}">
        <p14:creationId xmlns:p14="http://schemas.microsoft.com/office/powerpoint/2010/main" val="13112709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t>Generated by Copilot</a:t>
            </a:r>
            <a:br>
              <a:rPr lang="en-US"/>
            </a:br>
            <a:br>
              <a:rPr lang="en-US"/>
            </a:br>
            <a:r>
              <a:rPr lang="en-US"/>
              <a:t>The slide presents overall impact levels for disaster management information systems, showing that while confidentiality and integrity may be low, availability is consistently high. This reflects the critical need for these systems to remain operational during emergencies, guiding prioritization of security controls accordingly. </a:t>
            </a:r>
            <a:br>
              <a:rPr lang="en-US"/>
            </a:br>
            <a:r>
              <a:rPr lang="en-US"/>
              <a:t>______</a:t>
            </a:r>
          </a:p>
          <a:p>
            <a:pPr>
              <a:buNone/>
            </a:pPr>
            <a:br>
              <a:rPr lang="en-US"/>
            </a:br>
            <a:endParaRPr lang="en-US"/>
          </a:p>
        </p:txBody>
      </p:sp>
      <p:sp>
        <p:nvSpPr>
          <p:cNvPr id="4" name="Slide Number Placeholder 3"/>
          <p:cNvSpPr>
            <a:spLocks noGrp="1"/>
          </p:cNvSpPr>
          <p:nvPr>
            <p:ph type="sldNum" sz="quarter" idx="5"/>
          </p:nvPr>
        </p:nvSpPr>
        <p:spPr/>
        <p:txBody>
          <a:bodyPr/>
          <a:lstStyle/>
          <a:p>
            <a:fld id="{72D654D8-F96F-4A56-BDBA-007E473E77F7}" type="slidenum">
              <a:rPr lang="en-US" smtClean="0"/>
              <a:t>31</a:t>
            </a:fld>
            <a:endParaRPr lang="en-US"/>
          </a:p>
        </p:txBody>
      </p:sp>
    </p:spTree>
    <p:extLst>
      <p:ext uri="{BB962C8B-B14F-4D97-AF65-F5344CB8AC3E}">
        <p14:creationId xmlns:p14="http://schemas.microsoft.com/office/powerpoint/2010/main" val="39769734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t>Generated by Copilot</a:t>
            </a:r>
            <a:br>
              <a:rPr lang="en-US"/>
            </a:br>
            <a:br>
              <a:rPr lang="en-US"/>
            </a:br>
            <a:r>
              <a:rPr lang="en-US"/>
              <a:t>Here, the overall security categorization of a disaster information system is assessed, considering confidentiality, integrity, and availability. The color-coded table helps visualize the varying levels of impact across different information types, supporting informed decisions on security requirements and resource allocation. </a:t>
            </a:r>
            <a:br>
              <a:rPr lang="en-US"/>
            </a:br>
            <a:r>
              <a:rPr lang="en-US"/>
              <a:t>______</a:t>
            </a:r>
          </a:p>
          <a:p>
            <a:pPr>
              <a:buNone/>
            </a:pPr>
            <a:br>
              <a:rPr lang="en-US"/>
            </a:br>
            <a:endParaRPr lang="en-US"/>
          </a:p>
        </p:txBody>
      </p:sp>
      <p:sp>
        <p:nvSpPr>
          <p:cNvPr id="4" name="Slide Number Placeholder 3"/>
          <p:cNvSpPr>
            <a:spLocks noGrp="1"/>
          </p:cNvSpPr>
          <p:nvPr>
            <p:ph type="sldNum" sz="quarter" idx="5"/>
          </p:nvPr>
        </p:nvSpPr>
        <p:spPr/>
        <p:txBody>
          <a:bodyPr/>
          <a:lstStyle/>
          <a:p>
            <a:fld id="{72D654D8-F96F-4A56-BDBA-007E473E77F7}" type="slidenum">
              <a:rPr lang="en-US" smtClean="0"/>
              <a:t>32</a:t>
            </a:fld>
            <a:endParaRPr lang="en-US"/>
          </a:p>
        </p:txBody>
      </p:sp>
    </p:spTree>
    <p:extLst>
      <p:ext uri="{BB962C8B-B14F-4D97-AF65-F5344CB8AC3E}">
        <p14:creationId xmlns:p14="http://schemas.microsoft.com/office/powerpoint/2010/main" val="24530081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t>Generated by Copilot</a:t>
            </a:r>
            <a:br>
              <a:rPr lang="en-US"/>
            </a:br>
            <a:br>
              <a:rPr lang="en-US"/>
            </a:br>
            <a:r>
              <a:rPr lang="en-US"/>
              <a:t>This slide further analyzes the overall security categorization of disaster information systems. It highlights that certain information types, like monitoring and emergency response, require high security across all dimensions, while others have lower requirements. This differentiation is crucial for effective risk management and control implementation. </a:t>
            </a:r>
            <a:br>
              <a:rPr lang="en-US"/>
            </a:br>
            <a:r>
              <a:rPr lang="en-US"/>
              <a:t>______</a:t>
            </a:r>
          </a:p>
          <a:p>
            <a:pPr>
              <a:buNone/>
            </a:pPr>
            <a:br>
              <a:rPr lang="en-US"/>
            </a:br>
            <a:endParaRPr lang="en-US"/>
          </a:p>
        </p:txBody>
      </p:sp>
      <p:sp>
        <p:nvSpPr>
          <p:cNvPr id="4" name="Slide Number Placeholder 3"/>
          <p:cNvSpPr>
            <a:spLocks noGrp="1"/>
          </p:cNvSpPr>
          <p:nvPr>
            <p:ph type="sldNum" sz="quarter" idx="5"/>
          </p:nvPr>
        </p:nvSpPr>
        <p:spPr/>
        <p:txBody>
          <a:bodyPr/>
          <a:lstStyle/>
          <a:p>
            <a:fld id="{72D654D8-F96F-4A56-BDBA-007E473E77F7}" type="slidenum">
              <a:rPr lang="en-US" smtClean="0"/>
              <a:t>33</a:t>
            </a:fld>
            <a:endParaRPr lang="en-US"/>
          </a:p>
        </p:txBody>
      </p:sp>
    </p:spTree>
    <p:extLst>
      <p:ext uri="{BB962C8B-B14F-4D97-AF65-F5344CB8AC3E}">
        <p14:creationId xmlns:p14="http://schemas.microsoft.com/office/powerpoint/2010/main" val="38601659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Generated by Copilot</a:t>
            </a:r>
            <a:br>
              <a:rPr lang="en-US" dirty="0"/>
            </a:br>
            <a:br>
              <a:rPr lang="en-US" dirty="0"/>
            </a:br>
            <a:r>
              <a:rPr lang="en-US" dirty="0"/>
              <a:t>Understanding and communicating the meaning of low, moderate, and high impact breaches is essential. This slide provides synonyms and descriptions to help explain the potential adverse effects on organizational operations, assets, and individuals, facilitating clearer risk communication with stakeholders. </a:t>
            </a:r>
            <a:br>
              <a:rPr lang="en-US" dirty="0"/>
            </a:br>
            <a:r>
              <a:rPr lang="en-US" dirty="0"/>
              <a:t>______</a:t>
            </a:r>
          </a:p>
          <a:p>
            <a:pPr>
              <a:buNone/>
            </a:pPr>
            <a:br>
              <a:rPr lang="en-US" dirty="0"/>
            </a:br>
            <a:endParaRPr lang="en-US" dirty="0"/>
          </a:p>
        </p:txBody>
      </p:sp>
      <p:sp>
        <p:nvSpPr>
          <p:cNvPr id="4" name="Slide Number Placeholder 3"/>
          <p:cNvSpPr>
            <a:spLocks noGrp="1"/>
          </p:cNvSpPr>
          <p:nvPr>
            <p:ph type="sldNum" sz="quarter" idx="5"/>
          </p:nvPr>
        </p:nvSpPr>
        <p:spPr/>
        <p:txBody>
          <a:bodyPr/>
          <a:lstStyle/>
          <a:p>
            <a:fld id="{72D654D8-F96F-4A56-BDBA-007E473E77F7}" type="slidenum">
              <a:rPr lang="en-US" smtClean="0"/>
              <a:t>34</a:t>
            </a:fld>
            <a:endParaRPr lang="en-US"/>
          </a:p>
        </p:txBody>
      </p:sp>
    </p:spTree>
    <p:extLst>
      <p:ext uri="{BB962C8B-B14F-4D97-AF65-F5344CB8AC3E}">
        <p14:creationId xmlns:p14="http://schemas.microsoft.com/office/powerpoint/2010/main" val="5948377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t>Generated by Copilot</a:t>
            </a:r>
            <a:br>
              <a:rPr lang="en-US"/>
            </a:br>
            <a:br>
              <a:rPr lang="en-US"/>
            </a:br>
            <a:r>
              <a:rPr lang="en-US"/>
              <a:t>After categorizing information systems, selecting an appropriate security control baseline is the next step. This slide outlines the process flow for finalizing security categories and emphasizes the importance of aligning controls with the system's risk profile to ensure effective protection. </a:t>
            </a:r>
            <a:br>
              <a:rPr lang="en-US"/>
            </a:br>
            <a:r>
              <a:rPr lang="en-US"/>
              <a:t>______</a:t>
            </a:r>
          </a:p>
          <a:p>
            <a:pPr>
              <a:buNone/>
            </a:pPr>
            <a:br>
              <a:rPr lang="en-US"/>
            </a:br>
            <a:endParaRPr lang="en-US"/>
          </a:p>
        </p:txBody>
      </p:sp>
      <p:sp>
        <p:nvSpPr>
          <p:cNvPr id="4" name="Slide Number Placeholder 3"/>
          <p:cNvSpPr>
            <a:spLocks noGrp="1"/>
          </p:cNvSpPr>
          <p:nvPr>
            <p:ph type="sldNum" sz="quarter" idx="5"/>
          </p:nvPr>
        </p:nvSpPr>
        <p:spPr/>
        <p:txBody>
          <a:bodyPr/>
          <a:lstStyle/>
          <a:p>
            <a:fld id="{72D654D8-F96F-4A56-BDBA-007E473E77F7}" type="slidenum">
              <a:rPr lang="en-US" smtClean="0"/>
              <a:t>35</a:t>
            </a:fld>
            <a:endParaRPr lang="en-US"/>
          </a:p>
        </p:txBody>
      </p:sp>
    </p:spTree>
    <p:extLst>
      <p:ext uri="{BB962C8B-B14F-4D97-AF65-F5344CB8AC3E}">
        <p14:creationId xmlns:p14="http://schemas.microsoft.com/office/powerpoint/2010/main" val="3132464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t>Generated by Copilot</a:t>
            </a:r>
            <a:br>
              <a:rPr lang="en-US"/>
            </a:br>
            <a:br>
              <a:rPr lang="en-US"/>
            </a:br>
            <a:r>
              <a:rPr lang="en-US"/>
              <a:t>Selecting cybersecurity risk controls involves following the Risk Management Framework steps, particularly focusing on selecting and implementing controls. The slide references key NIST publications (SP 800-53 and SP 800-53B) that provide comprehensive guidance on security and privacy controls, supporting organizations in building robust cybersecurity programs. </a:t>
            </a:r>
            <a:br>
              <a:rPr lang="en-US"/>
            </a:br>
            <a:r>
              <a:rPr lang="en-US"/>
              <a:t>______</a:t>
            </a:r>
          </a:p>
          <a:p>
            <a:pPr>
              <a:buNone/>
            </a:pPr>
            <a:br>
              <a:rPr lang="en-US"/>
            </a:br>
            <a:endParaRPr lang="en-US"/>
          </a:p>
        </p:txBody>
      </p:sp>
      <p:sp>
        <p:nvSpPr>
          <p:cNvPr id="4" name="Slide Number Placeholder 3"/>
          <p:cNvSpPr>
            <a:spLocks noGrp="1"/>
          </p:cNvSpPr>
          <p:nvPr>
            <p:ph type="sldNum" sz="quarter" idx="5"/>
          </p:nvPr>
        </p:nvSpPr>
        <p:spPr/>
        <p:txBody>
          <a:bodyPr/>
          <a:lstStyle/>
          <a:p>
            <a:fld id="{72D654D8-F96F-4A56-BDBA-007E473E77F7}" type="slidenum">
              <a:rPr lang="en-US" smtClean="0"/>
              <a:t>36</a:t>
            </a:fld>
            <a:endParaRPr lang="en-US"/>
          </a:p>
        </p:txBody>
      </p:sp>
    </p:spTree>
    <p:extLst>
      <p:ext uri="{BB962C8B-B14F-4D97-AF65-F5344CB8AC3E}">
        <p14:creationId xmlns:p14="http://schemas.microsoft.com/office/powerpoint/2010/main" val="29041044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t>Generated by Copilot</a:t>
            </a:r>
            <a:br>
              <a:rPr lang="en-US"/>
            </a:br>
            <a:br>
              <a:rPr lang="en-US"/>
            </a:br>
            <a:r>
              <a:rPr lang="en-US"/>
              <a:t>FIPS 199 categorization guides the selection among three impact-based baselines of security controls: low, moderate, and high. This slide illustrates how categorization informs control selection, ensuring that security measures are commensurate with the potential impact of security breaches, thereby optimizing resource use and risk mitigation. </a:t>
            </a:r>
            <a:br>
              <a:rPr lang="en-US"/>
            </a:br>
            <a:r>
              <a:rPr lang="en-US"/>
              <a:t>______</a:t>
            </a:r>
          </a:p>
          <a:p>
            <a:pPr>
              <a:buNone/>
            </a:pPr>
            <a:br>
              <a:rPr lang="en-US"/>
            </a:br>
            <a:endParaRPr lang="en-US"/>
          </a:p>
        </p:txBody>
      </p:sp>
      <p:sp>
        <p:nvSpPr>
          <p:cNvPr id="4" name="Slide Number Placeholder 3"/>
          <p:cNvSpPr>
            <a:spLocks noGrp="1"/>
          </p:cNvSpPr>
          <p:nvPr>
            <p:ph type="sldNum" sz="quarter" idx="5"/>
          </p:nvPr>
        </p:nvSpPr>
        <p:spPr/>
        <p:txBody>
          <a:bodyPr/>
          <a:lstStyle/>
          <a:p>
            <a:fld id="{72D654D8-F96F-4A56-BDBA-007E473E77F7}" type="slidenum">
              <a:rPr lang="en-US" smtClean="0"/>
              <a:t>37</a:t>
            </a:fld>
            <a:endParaRPr lang="en-US"/>
          </a:p>
        </p:txBody>
      </p:sp>
    </p:spTree>
    <p:extLst>
      <p:ext uri="{BB962C8B-B14F-4D97-AF65-F5344CB8AC3E}">
        <p14:creationId xmlns:p14="http://schemas.microsoft.com/office/powerpoint/2010/main" val="24120990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t>Generated by Copilot</a:t>
            </a:r>
            <a:br>
              <a:rPr lang="en-US"/>
            </a:br>
            <a:br>
              <a:rPr lang="en-US"/>
            </a:br>
            <a:r>
              <a:rPr lang="en-US"/>
              <a:t>The agenda here includes a quiz on the 100 digits of Pi, followed by a review of NIST's Cybersecurity Framework and Risk Management Framework. It also covers applying the NIST Risk Management Framework and details about the Milestone 1 assignment, setting expectations for the session's activities. </a:t>
            </a:r>
            <a:br>
              <a:rPr lang="en-US"/>
            </a:br>
            <a:r>
              <a:rPr lang="en-US"/>
              <a:t>______</a:t>
            </a:r>
          </a:p>
          <a:p>
            <a:pPr>
              <a:buNone/>
            </a:pPr>
            <a:br>
              <a:rPr lang="en-US"/>
            </a:br>
            <a:endParaRPr lang="en-US"/>
          </a:p>
        </p:txBody>
      </p:sp>
      <p:sp>
        <p:nvSpPr>
          <p:cNvPr id="4" name="Slide Number Placeholder 3"/>
          <p:cNvSpPr>
            <a:spLocks noGrp="1"/>
          </p:cNvSpPr>
          <p:nvPr>
            <p:ph type="sldNum" sz="quarter" idx="5"/>
          </p:nvPr>
        </p:nvSpPr>
        <p:spPr/>
        <p:txBody>
          <a:bodyPr/>
          <a:lstStyle/>
          <a:p>
            <a:fld id="{72D654D8-F96F-4A56-BDBA-007E473E77F7}" type="slidenum">
              <a:rPr lang="en-US" smtClean="0"/>
              <a:t>38</a:t>
            </a:fld>
            <a:endParaRPr lang="en-US"/>
          </a:p>
        </p:txBody>
      </p:sp>
    </p:spTree>
    <p:extLst>
      <p:ext uri="{BB962C8B-B14F-4D97-AF65-F5344CB8AC3E}">
        <p14:creationId xmlns:p14="http://schemas.microsoft.com/office/powerpoint/2010/main" val="5022851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t>Generated by Copilot</a:t>
            </a:r>
            <a:br>
              <a:rPr lang="en-US"/>
            </a:br>
            <a:br>
              <a:rPr lang="en-US"/>
            </a:br>
            <a:r>
              <a:rPr lang="en-US"/>
              <a:t>Milestone 1 requires applying the NIST Risk Management Framework to create a risk assessment report for a fictitious company's financial management system. The assignment involves defining security objectives, assigning impact levels based on federal standards, and determining overall security categorization, providing practical experience in cybersecurity risk assessment. </a:t>
            </a:r>
            <a:br>
              <a:rPr lang="en-US"/>
            </a:br>
            <a:r>
              <a:rPr lang="en-US"/>
              <a:t>______</a:t>
            </a:r>
          </a:p>
          <a:p>
            <a:pPr>
              <a:buNone/>
            </a:pPr>
            <a:br>
              <a:rPr lang="en-US"/>
            </a:br>
            <a:endParaRPr lang="en-US"/>
          </a:p>
        </p:txBody>
      </p:sp>
      <p:sp>
        <p:nvSpPr>
          <p:cNvPr id="4" name="Slide Number Placeholder 3"/>
          <p:cNvSpPr>
            <a:spLocks noGrp="1"/>
          </p:cNvSpPr>
          <p:nvPr>
            <p:ph type="sldNum" sz="quarter" idx="5"/>
          </p:nvPr>
        </p:nvSpPr>
        <p:spPr/>
        <p:txBody>
          <a:bodyPr/>
          <a:lstStyle/>
          <a:p>
            <a:fld id="{72D654D8-F96F-4A56-BDBA-007E473E77F7}" type="slidenum">
              <a:rPr lang="en-US" smtClean="0"/>
              <a:t>39</a:t>
            </a:fld>
            <a:endParaRPr lang="en-US"/>
          </a:p>
        </p:txBody>
      </p:sp>
    </p:spTree>
    <p:extLst>
      <p:ext uri="{BB962C8B-B14F-4D97-AF65-F5344CB8AC3E}">
        <p14:creationId xmlns:p14="http://schemas.microsoft.com/office/powerpoint/2010/main" val="4061408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t>Generated by Copilot</a:t>
            </a:r>
            <a:br>
              <a:rPr lang="en-US"/>
            </a:br>
            <a:br>
              <a:rPr lang="en-US"/>
            </a:br>
            <a:r>
              <a:rPr lang="en-US"/>
              <a:t>This diagram breaks down business cybersecurity risk into its fundamental components. It starts with a threat source and traces how threats exploit vulnerabilities within an organization, influenced by predisposing conditions. The resulting adverse impact is a combination of organizational risk and the likelihood and severity of incidents. Understanding this flow helps in identifying where controls can be most effective to mitigate risk. </a:t>
            </a:r>
            <a:br>
              <a:rPr lang="en-US"/>
            </a:br>
            <a:r>
              <a:rPr lang="en-US"/>
              <a:t>______</a:t>
            </a:r>
          </a:p>
          <a:p>
            <a:pPr>
              <a:buNone/>
            </a:pPr>
            <a:br>
              <a:rPr lang="en-US"/>
            </a:br>
            <a:endParaRPr lang="en-US"/>
          </a:p>
        </p:txBody>
      </p:sp>
      <p:sp>
        <p:nvSpPr>
          <p:cNvPr id="4" name="Slide Number Placeholder 3"/>
          <p:cNvSpPr>
            <a:spLocks noGrp="1"/>
          </p:cNvSpPr>
          <p:nvPr>
            <p:ph type="sldNum" sz="quarter" idx="5"/>
          </p:nvPr>
        </p:nvSpPr>
        <p:spPr/>
        <p:txBody>
          <a:bodyPr/>
          <a:lstStyle/>
          <a:p>
            <a:fld id="{72D654D8-F96F-4A56-BDBA-007E473E77F7}" type="slidenum">
              <a:rPr lang="en-US" smtClean="0"/>
              <a:t>4</a:t>
            </a:fld>
            <a:endParaRPr lang="en-US"/>
          </a:p>
        </p:txBody>
      </p:sp>
    </p:spTree>
    <p:extLst>
      <p:ext uri="{BB962C8B-B14F-4D97-AF65-F5344CB8AC3E}">
        <p14:creationId xmlns:p14="http://schemas.microsoft.com/office/powerpoint/2010/main" val="10705732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t>Generated by Copilot</a:t>
            </a:r>
            <a:br>
              <a:rPr lang="en-US"/>
            </a:br>
            <a:br>
              <a:rPr lang="en-US"/>
            </a:br>
            <a:r>
              <a:rPr lang="en-US"/>
              <a:t>To start Milestone 1, inventory the information content within the Financial Information Management System using NIST SP 800-60 volumes. Determine the security categorization of this information and the overall system. Finally, translate these technical categorizations into language that senior managers can understand, linking cybersecurity risk to organizational impact. </a:t>
            </a:r>
            <a:br>
              <a:rPr lang="en-US"/>
            </a:br>
            <a:r>
              <a:rPr lang="en-US"/>
              <a:t>______</a:t>
            </a:r>
          </a:p>
          <a:p>
            <a:pPr>
              <a:buNone/>
            </a:pPr>
            <a:br>
              <a:rPr lang="en-US"/>
            </a:br>
            <a:endParaRPr lang="en-US"/>
          </a:p>
        </p:txBody>
      </p:sp>
      <p:sp>
        <p:nvSpPr>
          <p:cNvPr id="4" name="Slide Number Placeholder 3"/>
          <p:cNvSpPr>
            <a:spLocks noGrp="1"/>
          </p:cNvSpPr>
          <p:nvPr>
            <p:ph type="sldNum" sz="quarter" idx="5"/>
          </p:nvPr>
        </p:nvSpPr>
        <p:spPr/>
        <p:txBody>
          <a:bodyPr/>
          <a:lstStyle/>
          <a:p>
            <a:fld id="{72D654D8-F96F-4A56-BDBA-007E473E77F7}" type="slidenum">
              <a:rPr lang="en-US" smtClean="0"/>
              <a:t>40</a:t>
            </a:fld>
            <a:endParaRPr lang="en-US"/>
          </a:p>
        </p:txBody>
      </p:sp>
    </p:spTree>
    <p:extLst>
      <p:ext uri="{BB962C8B-B14F-4D97-AF65-F5344CB8AC3E}">
        <p14:creationId xmlns:p14="http://schemas.microsoft.com/office/powerpoint/2010/main" val="161603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t>Generated by Copilot</a:t>
            </a:r>
            <a:br>
              <a:rPr lang="en-US"/>
            </a:br>
            <a:br>
              <a:rPr lang="en-US"/>
            </a:br>
            <a:r>
              <a:rPr lang="en-US"/>
              <a:t>NIST SP 800-60 Volume I includes tables that identify broad types of information stored in various systems, divided into mission-based and management/support categories. This slide advises using Volume I to locate relevant sections in Volume II, which contains detailed security categorizations needed for assessing your organization's financial information systems. </a:t>
            </a:r>
            <a:br>
              <a:rPr lang="en-US"/>
            </a:br>
            <a:r>
              <a:rPr lang="en-US"/>
              <a:t>______</a:t>
            </a:r>
          </a:p>
          <a:p>
            <a:pPr>
              <a:buNone/>
            </a:pPr>
            <a:br>
              <a:rPr lang="en-US"/>
            </a:br>
            <a:endParaRPr lang="en-US"/>
          </a:p>
        </p:txBody>
      </p:sp>
      <p:sp>
        <p:nvSpPr>
          <p:cNvPr id="4" name="Slide Number Placeholder 3"/>
          <p:cNvSpPr>
            <a:spLocks noGrp="1"/>
          </p:cNvSpPr>
          <p:nvPr>
            <p:ph type="sldNum" sz="quarter" idx="5"/>
          </p:nvPr>
        </p:nvSpPr>
        <p:spPr/>
        <p:txBody>
          <a:bodyPr/>
          <a:lstStyle/>
          <a:p>
            <a:fld id="{72D654D8-F96F-4A56-BDBA-007E473E77F7}" type="slidenum">
              <a:rPr lang="en-US" smtClean="0"/>
              <a:t>41</a:t>
            </a:fld>
            <a:endParaRPr lang="en-US"/>
          </a:p>
        </p:txBody>
      </p:sp>
    </p:spTree>
    <p:extLst>
      <p:ext uri="{BB962C8B-B14F-4D97-AF65-F5344CB8AC3E}">
        <p14:creationId xmlns:p14="http://schemas.microsoft.com/office/powerpoint/2010/main" val="41955522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t>Generated by Copilot</a:t>
            </a:r>
            <a:br>
              <a:rPr lang="en-US"/>
            </a:br>
            <a:br>
              <a:rPr lang="en-US"/>
            </a:br>
            <a:r>
              <a:rPr lang="en-US"/>
              <a:t>This agenda slide summarizes the key topics: NIST's Cybersecurity Framework, Risk Management Framework, applying the Risk Management Framework, and the Milestone 1 assignment. It reinforces the focus areas for the session and prepares participants for the practical application of these cybersecurity concepts. </a:t>
            </a:r>
            <a:br>
              <a:rPr lang="en-US"/>
            </a:br>
            <a:r>
              <a:rPr lang="en-US"/>
              <a:t>______</a:t>
            </a:r>
          </a:p>
          <a:p>
            <a:pPr>
              <a:buNone/>
            </a:pPr>
            <a:br>
              <a:rPr lang="en-US"/>
            </a:br>
            <a:endParaRPr lang="en-US"/>
          </a:p>
        </p:txBody>
      </p:sp>
      <p:sp>
        <p:nvSpPr>
          <p:cNvPr id="4" name="Slide Number Placeholder 3"/>
          <p:cNvSpPr>
            <a:spLocks noGrp="1"/>
          </p:cNvSpPr>
          <p:nvPr>
            <p:ph type="sldNum" sz="quarter" idx="5"/>
          </p:nvPr>
        </p:nvSpPr>
        <p:spPr/>
        <p:txBody>
          <a:bodyPr/>
          <a:lstStyle/>
          <a:p>
            <a:fld id="{72D654D8-F96F-4A56-BDBA-007E473E77F7}" type="slidenum">
              <a:rPr lang="en-US" smtClean="0"/>
              <a:t>42</a:t>
            </a:fld>
            <a:endParaRPr lang="en-US"/>
          </a:p>
        </p:txBody>
      </p:sp>
    </p:spTree>
    <p:extLst>
      <p:ext uri="{BB962C8B-B14F-4D97-AF65-F5344CB8AC3E}">
        <p14:creationId xmlns:p14="http://schemas.microsoft.com/office/powerpoint/2010/main" val="75404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t>Generated by Copilot</a:t>
            </a:r>
            <a:br>
              <a:rPr lang="en-US"/>
            </a:br>
            <a:br>
              <a:rPr lang="en-US"/>
            </a:br>
            <a:r>
              <a:rPr lang="en-US"/>
              <a:t>Here, cybersecurity risk is expressed as a function of threats, vulnerabilities, and assets, factoring in the lack of controls and dependencies. The formula underscores that risk arises not just from threats but also from how vulnerable assets are and the controls in place. The slide also points out that these risks can adversely affect organizational operations, assets, and individuals, highlighting the broad impact of cybersecurity incidents. </a:t>
            </a:r>
            <a:br>
              <a:rPr lang="en-US"/>
            </a:br>
            <a:r>
              <a:rPr lang="en-US"/>
              <a:t>______</a:t>
            </a:r>
          </a:p>
          <a:p>
            <a:pPr>
              <a:buNone/>
            </a:pPr>
            <a:br>
              <a:rPr lang="en-US"/>
            </a:br>
            <a:endParaRPr lang="en-US"/>
          </a:p>
        </p:txBody>
      </p:sp>
      <p:sp>
        <p:nvSpPr>
          <p:cNvPr id="4" name="Slide Number Placeholder 3"/>
          <p:cNvSpPr>
            <a:spLocks noGrp="1"/>
          </p:cNvSpPr>
          <p:nvPr>
            <p:ph type="sldNum" sz="quarter" idx="5"/>
          </p:nvPr>
        </p:nvSpPr>
        <p:spPr/>
        <p:txBody>
          <a:bodyPr/>
          <a:lstStyle/>
          <a:p>
            <a:fld id="{72D654D8-F96F-4A56-BDBA-007E473E77F7}" type="slidenum">
              <a:rPr lang="en-US" smtClean="0"/>
              <a:t>5</a:t>
            </a:fld>
            <a:endParaRPr lang="en-US"/>
          </a:p>
        </p:txBody>
      </p:sp>
    </p:spTree>
    <p:extLst>
      <p:ext uri="{BB962C8B-B14F-4D97-AF65-F5344CB8AC3E}">
        <p14:creationId xmlns:p14="http://schemas.microsoft.com/office/powerpoint/2010/main" val="2301521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t>Generated by Copilot</a:t>
            </a:r>
            <a:br>
              <a:rPr lang="en-US"/>
            </a:br>
            <a:br>
              <a:rPr lang="en-US"/>
            </a:br>
            <a:r>
              <a:rPr lang="en-US"/>
              <a:t>This slide reviews the Federal Information Security Management Act (FISMA) of 2002 and its 2014 modernization. FISMA underscores the critical role of information security in national security and the economy. It mandates government agencies to secure their information systems, including those managed by contractors. NIST is tasked with developing the standards and guidelines to ensure adequate security across federal agencies, excluding national security systems. </a:t>
            </a:r>
            <a:br>
              <a:rPr lang="en-US"/>
            </a:br>
            <a:r>
              <a:rPr lang="en-US"/>
              <a:t>______</a:t>
            </a:r>
          </a:p>
          <a:p>
            <a:pPr>
              <a:buNone/>
            </a:pPr>
            <a:br>
              <a:rPr lang="en-US"/>
            </a:br>
            <a:endParaRPr lang="en-US"/>
          </a:p>
        </p:txBody>
      </p:sp>
      <p:sp>
        <p:nvSpPr>
          <p:cNvPr id="4" name="Slide Number Placeholder 3"/>
          <p:cNvSpPr>
            <a:spLocks noGrp="1"/>
          </p:cNvSpPr>
          <p:nvPr>
            <p:ph type="sldNum" sz="quarter" idx="5"/>
          </p:nvPr>
        </p:nvSpPr>
        <p:spPr/>
        <p:txBody>
          <a:bodyPr/>
          <a:lstStyle/>
          <a:p>
            <a:fld id="{72D654D8-F96F-4A56-BDBA-007E473E77F7}" type="slidenum">
              <a:rPr lang="en-US" smtClean="0"/>
              <a:t>6</a:t>
            </a:fld>
            <a:endParaRPr lang="en-US"/>
          </a:p>
        </p:txBody>
      </p:sp>
    </p:spTree>
    <p:extLst>
      <p:ext uri="{BB962C8B-B14F-4D97-AF65-F5344CB8AC3E}">
        <p14:creationId xmlns:p14="http://schemas.microsoft.com/office/powerpoint/2010/main" val="464849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t>Generated by Copilot</a:t>
            </a:r>
            <a:br>
              <a:rPr lang="en-US"/>
            </a:br>
            <a:br>
              <a:rPr lang="en-US"/>
            </a:br>
            <a:r>
              <a:rPr lang="en-US"/>
              <a:t>NIST’s Cybersecurity Framework is structured around five core functions: Identify, Protect, Detect, Respond, and Recover. Each function represents a critical area of cybersecurity management, guiding organizations to understand their risks, implement safeguards, detect incidents, respond effectively, and recover from disruptions. This framework provides a comprehensive approach to managing cybersecurity risk. </a:t>
            </a:r>
            <a:br>
              <a:rPr lang="en-US"/>
            </a:br>
            <a:r>
              <a:rPr lang="en-US"/>
              <a:t>______</a:t>
            </a:r>
          </a:p>
          <a:p>
            <a:pPr>
              <a:buNone/>
            </a:pPr>
            <a:br>
              <a:rPr lang="en-US"/>
            </a:br>
            <a:endParaRPr lang="en-US"/>
          </a:p>
        </p:txBody>
      </p:sp>
      <p:sp>
        <p:nvSpPr>
          <p:cNvPr id="4" name="Slide Number Placeholder 3"/>
          <p:cNvSpPr>
            <a:spLocks noGrp="1"/>
          </p:cNvSpPr>
          <p:nvPr>
            <p:ph type="sldNum" sz="quarter" idx="5"/>
          </p:nvPr>
        </p:nvSpPr>
        <p:spPr/>
        <p:txBody>
          <a:bodyPr/>
          <a:lstStyle/>
          <a:p>
            <a:fld id="{72D654D8-F96F-4A56-BDBA-007E473E77F7}" type="slidenum">
              <a:rPr lang="en-US" smtClean="0"/>
              <a:t>7</a:t>
            </a:fld>
            <a:endParaRPr lang="en-US"/>
          </a:p>
        </p:txBody>
      </p:sp>
    </p:spTree>
    <p:extLst>
      <p:ext uri="{BB962C8B-B14F-4D97-AF65-F5344CB8AC3E}">
        <p14:creationId xmlns:p14="http://schemas.microsoft.com/office/powerpoint/2010/main" val="3635460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t>Generated by Copilot</a:t>
            </a:r>
            <a:br>
              <a:rPr lang="en-US"/>
            </a:br>
            <a:br>
              <a:rPr lang="en-US"/>
            </a:br>
            <a:r>
              <a:rPr lang="en-US"/>
              <a:t>This slide explains how the NIST Cybersecurity Framework is used to assess an organization's cybersecurity maturity and guide improvements. It introduces the Cybersecurity Maturity Model Certification (CMMC) levels, ranging from basic performed processes to optimized practices. Understanding these levels helps organizations benchmark their cybersecurity capabilities and plan for progressive enhancements. </a:t>
            </a:r>
            <a:br>
              <a:rPr lang="en-US"/>
            </a:br>
            <a:r>
              <a:rPr lang="en-US"/>
              <a:t>______</a:t>
            </a:r>
          </a:p>
          <a:p>
            <a:pPr>
              <a:buNone/>
            </a:pPr>
            <a:br>
              <a:rPr lang="en-US"/>
            </a:br>
            <a:endParaRPr lang="en-US"/>
          </a:p>
        </p:txBody>
      </p:sp>
      <p:sp>
        <p:nvSpPr>
          <p:cNvPr id="4" name="Slide Number Placeholder 3"/>
          <p:cNvSpPr>
            <a:spLocks noGrp="1"/>
          </p:cNvSpPr>
          <p:nvPr>
            <p:ph type="sldNum" sz="quarter" idx="5"/>
          </p:nvPr>
        </p:nvSpPr>
        <p:spPr/>
        <p:txBody>
          <a:bodyPr/>
          <a:lstStyle/>
          <a:p>
            <a:fld id="{72D654D8-F96F-4A56-BDBA-007E473E77F7}" type="slidenum">
              <a:rPr lang="en-US" smtClean="0"/>
              <a:t>8</a:t>
            </a:fld>
            <a:endParaRPr lang="en-US"/>
          </a:p>
        </p:txBody>
      </p:sp>
    </p:spTree>
    <p:extLst>
      <p:ext uri="{BB962C8B-B14F-4D97-AF65-F5344CB8AC3E}">
        <p14:creationId xmlns:p14="http://schemas.microsoft.com/office/powerpoint/2010/main" val="3924113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t>Generated by Copilot</a:t>
            </a:r>
            <a:br>
              <a:rPr lang="en-US"/>
            </a:br>
            <a:br>
              <a:rPr lang="en-US"/>
            </a:br>
            <a:r>
              <a:rPr lang="en-US"/>
              <a:t>The NIST Risk Management Framework is depicted here with its organizational context. The pyramid illustrates the hierarchy from organizational risk to system-level controls, while the layered diagram shows how enterprise architecture integrates with information security architecture and systems. This framework provides a structured approach to managing risk across all levels of an organization. </a:t>
            </a:r>
            <a:br>
              <a:rPr lang="en-US"/>
            </a:br>
            <a:r>
              <a:rPr lang="en-US"/>
              <a:t>______</a:t>
            </a:r>
          </a:p>
          <a:p>
            <a:pPr>
              <a:buNone/>
            </a:pPr>
            <a:br>
              <a:rPr lang="en-US"/>
            </a:br>
            <a:endParaRPr lang="en-US"/>
          </a:p>
        </p:txBody>
      </p:sp>
      <p:sp>
        <p:nvSpPr>
          <p:cNvPr id="4" name="Slide Number Placeholder 3"/>
          <p:cNvSpPr>
            <a:spLocks noGrp="1"/>
          </p:cNvSpPr>
          <p:nvPr>
            <p:ph type="sldNum" sz="quarter" idx="5"/>
          </p:nvPr>
        </p:nvSpPr>
        <p:spPr/>
        <p:txBody>
          <a:bodyPr/>
          <a:lstStyle/>
          <a:p>
            <a:fld id="{72D654D8-F96F-4A56-BDBA-007E473E77F7}" type="slidenum">
              <a:rPr lang="en-US" smtClean="0"/>
              <a:t>9</a:t>
            </a:fld>
            <a:endParaRPr lang="en-US"/>
          </a:p>
        </p:txBody>
      </p:sp>
    </p:spTree>
    <p:extLst>
      <p:ext uri="{BB962C8B-B14F-4D97-AF65-F5344CB8AC3E}">
        <p14:creationId xmlns:p14="http://schemas.microsoft.com/office/powerpoint/2010/main" val="783049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799D9-77CA-46D7-A524-6033F024DB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0B61D2F-D3C4-464A-8C41-AC50FE11BA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561ADC-2AE6-4272-BA9C-F7D7F1024CEB}"/>
              </a:ext>
            </a:extLst>
          </p:cNvPr>
          <p:cNvSpPr>
            <a:spLocks noGrp="1"/>
          </p:cNvSpPr>
          <p:nvPr>
            <p:ph type="dt" sz="half" idx="10"/>
          </p:nvPr>
        </p:nvSpPr>
        <p:spPr/>
        <p:txBody>
          <a:bodyPr/>
          <a:lstStyle/>
          <a:p>
            <a:fld id="{14BBDF75-C4D2-415B-8F29-8B888DC33A2C}" type="datetimeFigureOut">
              <a:rPr lang="en-US" smtClean="0"/>
              <a:t>8/31/2025</a:t>
            </a:fld>
            <a:endParaRPr lang="en-US"/>
          </a:p>
        </p:txBody>
      </p:sp>
      <p:sp>
        <p:nvSpPr>
          <p:cNvPr id="5" name="Footer Placeholder 4">
            <a:extLst>
              <a:ext uri="{FF2B5EF4-FFF2-40B4-BE49-F238E27FC236}">
                <a16:creationId xmlns:a16="http://schemas.microsoft.com/office/drawing/2014/main" id="{71AA6F51-D618-427F-A5B8-01167881F5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5DD66F-F1FB-4164-B3FB-A3AEADE5160D}"/>
              </a:ext>
            </a:extLst>
          </p:cNvPr>
          <p:cNvSpPr>
            <a:spLocks noGrp="1"/>
          </p:cNvSpPr>
          <p:nvPr>
            <p:ph type="sldNum" sz="quarter" idx="12"/>
          </p:nvPr>
        </p:nvSpPr>
        <p:spPr/>
        <p:txBody>
          <a:bodyPr/>
          <a:lstStyle/>
          <a:p>
            <a:fld id="{EBDDBEBD-91C9-44BE-A20B-528476E7F862}" type="slidenum">
              <a:rPr lang="en-US" smtClean="0"/>
              <a:t>‹#›</a:t>
            </a:fld>
            <a:endParaRPr lang="en-US"/>
          </a:p>
        </p:txBody>
      </p:sp>
    </p:spTree>
    <p:extLst>
      <p:ext uri="{BB962C8B-B14F-4D97-AF65-F5344CB8AC3E}">
        <p14:creationId xmlns:p14="http://schemas.microsoft.com/office/powerpoint/2010/main" val="1379987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B360B-F77A-4911-A54C-8896F4A061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EFE516-0BFD-4486-A3F0-A9D6F1C801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3BB74D-06E5-4163-8BE3-F145ED4DD042}"/>
              </a:ext>
            </a:extLst>
          </p:cNvPr>
          <p:cNvSpPr>
            <a:spLocks noGrp="1"/>
          </p:cNvSpPr>
          <p:nvPr>
            <p:ph type="dt" sz="half" idx="10"/>
          </p:nvPr>
        </p:nvSpPr>
        <p:spPr/>
        <p:txBody>
          <a:bodyPr/>
          <a:lstStyle/>
          <a:p>
            <a:fld id="{14BBDF75-C4D2-415B-8F29-8B888DC33A2C}" type="datetimeFigureOut">
              <a:rPr lang="en-US" smtClean="0"/>
              <a:t>8/31/2025</a:t>
            </a:fld>
            <a:endParaRPr lang="en-US"/>
          </a:p>
        </p:txBody>
      </p:sp>
      <p:sp>
        <p:nvSpPr>
          <p:cNvPr id="5" name="Footer Placeholder 4">
            <a:extLst>
              <a:ext uri="{FF2B5EF4-FFF2-40B4-BE49-F238E27FC236}">
                <a16:creationId xmlns:a16="http://schemas.microsoft.com/office/drawing/2014/main" id="{F035DAD0-5059-45EB-9096-D6E977A700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E7C4B-E3B6-4894-A6AC-16D989DB7ECA}"/>
              </a:ext>
            </a:extLst>
          </p:cNvPr>
          <p:cNvSpPr>
            <a:spLocks noGrp="1"/>
          </p:cNvSpPr>
          <p:nvPr>
            <p:ph type="sldNum" sz="quarter" idx="12"/>
          </p:nvPr>
        </p:nvSpPr>
        <p:spPr/>
        <p:txBody>
          <a:bodyPr/>
          <a:lstStyle/>
          <a:p>
            <a:fld id="{EBDDBEBD-91C9-44BE-A20B-528476E7F862}" type="slidenum">
              <a:rPr lang="en-US" smtClean="0"/>
              <a:t>‹#›</a:t>
            </a:fld>
            <a:endParaRPr lang="en-US"/>
          </a:p>
        </p:txBody>
      </p:sp>
    </p:spTree>
    <p:extLst>
      <p:ext uri="{BB962C8B-B14F-4D97-AF65-F5344CB8AC3E}">
        <p14:creationId xmlns:p14="http://schemas.microsoft.com/office/powerpoint/2010/main" val="3059587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B32324-ABEE-4909-8A10-9B717021F1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8CBDB0-73B2-4C14-A6D1-ED27E24515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5931D5-39D3-4874-895A-4A0A1F3FBF12}"/>
              </a:ext>
            </a:extLst>
          </p:cNvPr>
          <p:cNvSpPr>
            <a:spLocks noGrp="1"/>
          </p:cNvSpPr>
          <p:nvPr>
            <p:ph type="dt" sz="half" idx="10"/>
          </p:nvPr>
        </p:nvSpPr>
        <p:spPr/>
        <p:txBody>
          <a:bodyPr/>
          <a:lstStyle/>
          <a:p>
            <a:fld id="{14BBDF75-C4D2-415B-8F29-8B888DC33A2C}" type="datetimeFigureOut">
              <a:rPr lang="en-US" smtClean="0"/>
              <a:t>8/31/2025</a:t>
            </a:fld>
            <a:endParaRPr lang="en-US"/>
          </a:p>
        </p:txBody>
      </p:sp>
      <p:sp>
        <p:nvSpPr>
          <p:cNvPr id="5" name="Footer Placeholder 4">
            <a:extLst>
              <a:ext uri="{FF2B5EF4-FFF2-40B4-BE49-F238E27FC236}">
                <a16:creationId xmlns:a16="http://schemas.microsoft.com/office/drawing/2014/main" id="{7511F7F7-767B-43F9-899A-1898048E12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C800D7-2B19-4978-B94E-903A5AC88246}"/>
              </a:ext>
            </a:extLst>
          </p:cNvPr>
          <p:cNvSpPr>
            <a:spLocks noGrp="1"/>
          </p:cNvSpPr>
          <p:nvPr>
            <p:ph type="sldNum" sz="quarter" idx="12"/>
          </p:nvPr>
        </p:nvSpPr>
        <p:spPr/>
        <p:txBody>
          <a:bodyPr/>
          <a:lstStyle/>
          <a:p>
            <a:fld id="{EBDDBEBD-91C9-44BE-A20B-528476E7F862}" type="slidenum">
              <a:rPr lang="en-US" smtClean="0"/>
              <a:t>‹#›</a:t>
            </a:fld>
            <a:endParaRPr lang="en-US"/>
          </a:p>
        </p:txBody>
      </p:sp>
    </p:spTree>
    <p:extLst>
      <p:ext uri="{BB962C8B-B14F-4D97-AF65-F5344CB8AC3E}">
        <p14:creationId xmlns:p14="http://schemas.microsoft.com/office/powerpoint/2010/main" val="3120488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1697C-2EB0-4283-935D-5D26D492A6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9D10E6-9681-4E61-9D48-C8CBEC4A88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EC9D6A-28F8-4141-8172-2891E5B59E2E}"/>
              </a:ext>
            </a:extLst>
          </p:cNvPr>
          <p:cNvSpPr>
            <a:spLocks noGrp="1"/>
          </p:cNvSpPr>
          <p:nvPr>
            <p:ph type="dt" sz="half" idx="10"/>
          </p:nvPr>
        </p:nvSpPr>
        <p:spPr/>
        <p:txBody>
          <a:bodyPr/>
          <a:lstStyle/>
          <a:p>
            <a:fld id="{14BBDF75-C4D2-415B-8F29-8B888DC33A2C}" type="datetimeFigureOut">
              <a:rPr lang="en-US" smtClean="0"/>
              <a:t>8/31/2025</a:t>
            </a:fld>
            <a:endParaRPr lang="en-US"/>
          </a:p>
        </p:txBody>
      </p:sp>
      <p:sp>
        <p:nvSpPr>
          <p:cNvPr id="5" name="Footer Placeholder 4">
            <a:extLst>
              <a:ext uri="{FF2B5EF4-FFF2-40B4-BE49-F238E27FC236}">
                <a16:creationId xmlns:a16="http://schemas.microsoft.com/office/drawing/2014/main" id="{14E6711C-470E-4361-918C-AB9789337A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2F6370-44A8-4E54-8EE0-F04DC60FC6C1}"/>
              </a:ext>
            </a:extLst>
          </p:cNvPr>
          <p:cNvSpPr>
            <a:spLocks noGrp="1"/>
          </p:cNvSpPr>
          <p:nvPr>
            <p:ph type="sldNum" sz="quarter" idx="12"/>
          </p:nvPr>
        </p:nvSpPr>
        <p:spPr/>
        <p:txBody>
          <a:bodyPr/>
          <a:lstStyle/>
          <a:p>
            <a:fld id="{EBDDBEBD-91C9-44BE-A20B-528476E7F862}" type="slidenum">
              <a:rPr lang="en-US" smtClean="0"/>
              <a:t>‹#›</a:t>
            </a:fld>
            <a:endParaRPr lang="en-US"/>
          </a:p>
        </p:txBody>
      </p:sp>
    </p:spTree>
    <p:extLst>
      <p:ext uri="{BB962C8B-B14F-4D97-AF65-F5344CB8AC3E}">
        <p14:creationId xmlns:p14="http://schemas.microsoft.com/office/powerpoint/2010/main" val="2638763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51FED-9C9D-44CB-8DBE-6EEA902BA4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5751ED1-0ADD-4588-B941-9CDD67302B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E8064E-68AA-4D9E-9C01-4B1C2B3D35CC}"/>
              </a:ext>
            </a:extLst>
          </p:cNvPr>
          <p:cNvSpPr>
            <a:spLocks noGrp="1"/>
          </p:cNvSpPr>
          <p:nvPr>
            <p:ph type="dt" sz="half" idx="10"/>
          </p:nvPr>
        </p:nvSpPr>
        <p:spPr/>
        <p:txBody>
          <a:bodyPr/>
          <a:lstStyle/>
          <a:p>
            <a:fld id="{14BBDF75-C4D2-415B-8F29-8B888DC33A2C}" type="datetimeFigureOut">
              <a:rPr lang="en-US" smtClean="0"/>
              <a:t>8/31/2025</a:t>
            </a:fld>
            <a:endParaRPr lang="en-US"/>
          </a:p>
        </p:txBody>
      </p:sp>
      <p:sp>
        <p:nvSpPr>
          <p:cNvPr id="5" name="Footer Placeholder 4">
            <a:extLst>
              <a:ext uri="{FF2B5EF4-FFF2-40B4-BE49-F238E27FC236}">
                <a16:creationId xmlns:a16="http://schemas.microsoft.com/office/drawing/2014/main" id="{5F6E8C06-DC10-4921-94CF-CC55FDE5AA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B9BE44-15EC-4E61-81D9-87EC4FD36195}"/>
              </a:ext>
            </a:extLst>
          </p:cNvPr>
          <p:cNvSpPr>
            <a:spLocks noGrp="1"/>
          </p:cNvSpPr>
          <p:nvPr>
            <p:ph type="sldNum" sz="quarter" idx="12"/>
          </p:nvPr>
        </p:nvSpPr>
        <p:spPr/>
        <p:txBody>
          <a:bodyPr/>
          <a:lstStyle/>
          <a:p>
            <a:fld id="{EBDDBEBD-91C9-44BE-A20B-528476E7F862}" type="slidenum">
              <a:rPr lang="en-US" smtClean="0"/>
              <a:t>‹#›</a:t>
            </a:fld>
            <a:endParaRPr lang="en-US"/>
          </a:p>
        </p:txBody>
      </p:sp>
    </p:spTree>
    <p:extLst>
      <p:ext uri="{BB962C8B-B14F-4D97-AF65-F5344CB8AC3E}">
        <p14:creationId xmlns:p14="http://schemas.microsoft.com/office/powerpoint/2010/main" val="2035799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EFCD2-79E5-44BE-920F-30272988EF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414022-D4A3-4736-8B45-2530FCE22E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8BADFF-1F8D-4920-9A87-E98B9C2DF0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0CFF51-6D3B-40A5-95DB-A30122B57D51}"/>
              </a:ext>
            </a:extLst>
          </p:cNvPr>
          <p:cNvSpPr>
            <a:spLocks noGrp="1"/>
          </p:cNvSpPr>
          <p:nvPr>
            <p:ph type="dt" sz="half" idx="10"/>
          </p:nvPr>
        </p:nvSpPr>
        <p:spPr/>
        <p:txBody>
          <a:bodyPr/>
          <a:lstStyle/>
          <a:p>
            <a:fld id="{14BBDF75-C4D2-415B-8F29-8B888DC33A2C}" type="datetimeFigureOut">
              <a:rPr lang="en-US" smtClean="0"/>
              <a:t>8/31/2025</a:t>
            </a:fld>
            <a:endParaRPr lang="en-US"/>
          </a:p>
        </p:txBody>
      </p:sp>
      <p:sp>
        <p:nvSpPr>
          <p:cNvPr id="6" name="Footer Placeholder 5">
            <a:extLst>
              <a:ext uri="{FF2B5EF4-FFF2-40B4-BE49-F238E27FC236}">
                <a16:creationId xmlns:a16="http://schemas.microsoft.com/office/drawing/2014/main" id="{CE14B2B6-1CE0-4267-A3FA-7D00EE874F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9F2C29-BB8D-4934-BA5B-978063FDE7F3}"/>
              </a:ext>
            </a:extLst>
          </p:cNvPr>
          <p:cNvSpPr>
            <a:spLocks noGrp="1"/>
          </p:cNvSpPr>
          <p:nvPr>
            <p:ph type="sldNum" sz="quarter" idx="12"/>
          </p:nvPr>
        </p:nvSpPr>
        <p:spPr/>
        <p:txBody>
          <a:bodyPr/>
          <a:lstStyle/>
          <a:p>
            <a:fld id="{EBDDBEBD-91C9-44BE-A20B-528476E7F862}" type="slidenum">
              <a:rPr lang="en-US" smtClean="0"/>
              <a:t>‹#›</a:t>
            </a:fld>
            <a:endParaRPr lang="en-US"/>
          </a:p>
        </p:txBody>
      </p:sp>
    </p:spTree>
    <p:extLst>
      <p:ext uri="{BB962C8B-B14F-4D97-AF65-F5344CB8AC3E}">
        <p14:creationId xmlns:p14="http://schemas.microsoft.com/office/powerpoint/2010/main" val="4267996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61839-CCCE-466E-842B-C0A326CF3D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246912-4C0E-4B08-9E62-5FEBCB02AD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9A0343-5107-4502-A594-8F349877D8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86F56C-ED30-47A2-807B-F12049E02D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BDC545-B207-4BD1-A597-BE0F600343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0DC020-C926-4B39-8D80-22F32B181693}"/>
              </a:ext>
            </a:extLst>
          </p:cNvPr>
          <p:cNvSpPr>
            <a:spLocks noGrp="1"/>
          </p:cNvSpPr>
          <p:nvPr>
            <p:ph type="dt" sz="half" idx="10"/>
          </p:nvPr>
        </p:nvSpPr>
        <p:spPr/>
        <p:txBody>
          <a:bodyPr/>
          <a:lstStyle/>
          <a:p>
            <a:fld id="{14BBDF75-C4D2-415B-8F29-8B888DC33A2C}" type="datetimeFigureOut">
              <a:rPr lang="en-US" smtClean="0"/>
              <a:t>8/31/2025</a:t>
            </a:fld>
            <a:endParaRPr lang="en-US"/>
          </a:p>
        </p:txBody>
      </p:sp>
      <p:sp>
        <p:nvSpPr>
          <p:cNvPr id="8" name="Footer Placeholder 7">
            <a:extLst>
              <a:ext uri="{FF2B5EF4-FFF2-40B4-BE49-F238E27FC236}">
                <a16:creationId xmlns:a16="http://schemas.microsoft.com/office/drawing/2014/main" id="{70D1657E-2488-40D1-8B6B-56D7E8B5C2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9B621B-CF76-41DC-999A-50A2886B7833}"/>
              </a:ext>
            </a:extLst>
          </p:cNvPr>
          <p:cNvSpPr>
            <a:spLocks noGrp="1"/>
          </p:cNvSpPr>
          <p:nvPr>
            <p:ph type="sldNum" sz="quarter" idx="12"/>
          </p:nvPr>
        </p:nvSpPr>
        <p:spPr/>
        <p:txBody>
          <a:bodyPr/>
          <a:lstStyle/>
          <a:p>
            <a:fld id="{EBDDBEBD-91C9-44BE-A20B-528476E7F862}" type="slidenum">
              <a:rPr lang="en-US" smtClean="0"/>
              <a:t>‹#›</a:t>
            </a:fld>
            <a:endParaRPr lang="en-US"/>
          </a:p>
        </p:txBody>
      </p:sp>
    </p:spTree>
    <p:extLst>
      <p:ext uri="{BB962C8B-B14F-4D97-AF65-F5344CB8AC3E}">
        <p14:creationId xmlns:p14="http://schemas.microsoft.com/office/powerpoint/2010/main" val="395322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63C36-9CAC-4ADB-B7B8-E78B6D77D2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1E8302-F6BA-4639-B93B-8D9E979F2D4B}"/>
              </a:ext>
            </a:extLst>
          </p:cNvPr>
          <p:cNvSpPr>
            <a:spLocks noGrp="1"/>
          </p:cNvSpPr>
          <p:nvPr>
            <p:ph type="dt" sz="half" idx="10"/>
          </p:nvPr>
        </p:nvSpPr>
        <p:spPr/>
        <p:txBody>
          <a:bodyPr/>
          <a:lstStyle/>
          <a:p>
            <a:fld id="{14BBDF75-C4D2-415B-8F29-8B888DC33A2C}" type="datetimeFigureOut">
              <a:rPr lang="en-US" smtClean="0"/>
              <a:t>8/31/2025</a:t>
            </a:fld>
            <a:endParaRPr lang="en-US"/>
          </a:p>
        </p:txBody>
      </p:sp>
      <p:sp>
        <p:nvSpPr>
          <p:cNvPr id="4" name="Footer Placeholder 3">
            <a:extLst>
              <a:ext uri="{FF2B5EF4-FFF2-40B4-BE49-F238E27FC236}">
                <a16:creationId xmlns:a16="http://schemas.microsoft.com/office/drawing/2014/main" id="{7EB62F00-5082-482E-B48E-E023945B9D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B6F73E-4D64-4FD4-98D0-8D4BF3537D2C}"/>
              </a:ext>
            </a:extLst>
          </p:cNvPr>
          <p:cNvSpPr>
            <a:spLocks noGrp="1"/>
          </p:cNvSpPr>
          <p:nvPr>
            <p:ph type="sldNum" sz="quarter" idx="12"/>
          </p:nvPr>
        </p:nvSpPr>
        <p:spPr/>
        <p:txBody>
          <a:bodyPr/>
          <a:lstStyle/>
          <a:p>
            <a:fld id="{EBDDBEBD-91C9-44BE-A20B-528476E7F862}" type="slidenum">
              <a:rPr lang="en-US" smtClean="0"/>
              <a:t>‹#›</a:t>
            </a:fld>
            <a:endParaRPr lang="en-US"/>
          </a:p>
        </p:txBody>
      </p:sp>
    </p:spTree>
    <p:extLst>
      <p:ext uri="{BB962C8B-B14F-4D97-AF65-F5344CB8AC3E}">
        <p14:creationId xmlns:p14="http://schemas.microsoft.com/office/powerpoint/2010/main" val="1972122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AA09E1-1485-4D77-8306-3EB1395E5CFD}"/>
              </a:ext>
            </a:extLst>
          </p:cNvPr>
          <p:cNvSpPr>
            <a:spLocks noGrp="1"/>
          </p:cNvSpPr>
          <p:nvPr>
            <p:ph type="dt" sz="half" idx="10"/>
          </p:nvPr>
        </p:nvSpPr>
        <p:spPr/>
        <p:txBody>
          <a:bodyPr/>
          <a:lstStyle/>
          <a:p>
            <a:fld id="{14BBDF75-C4D2-415B-8F29-8B888DC33A2C}" type="datetimeFigureOut">
              <a:rPr lang="en-US" smtClean="0"/>
              <a:t>8/31/2025</a:t>
            </a:fld>
            <a:endParaRPr lang="en-US"/>
          </a:p>
        </p:txBody>
      </p:sp>
      <p:sp>
        <p:nvSpPr>
          <p:cNvPr id="3" name="Footer Placeholder 2">
            <a:extLst>
              <a:ext uri="{FF2B5EF4-FFF2-40B4-BE49-F238E27FC236}">
                <a16:creationId xmlns:a16="http://schemas.microsoft.com/office/drawing/2014/main" id="{88511509-CB99-4BF9-BC76-EC2FB02D40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49DAC1-BDAA-4B0C-82C1-AF220D44E83D}"/>
              </a:ext>
            </a:extLst>
          </p:cNvPr>
          <p:cNvSpPr>
            <a:spLocks noGrp="1"/>
          </p:cNvSpPr>
          <p:nvPr>
            <p:ph type="sldNum" sz="quarter" idx="12"/>
          </p:nvPr>
        </p:nvSpPr>
        <p:spPr/>
        <p:txBody>
          <a:bodyPr/>
          <a:lstStyle/>
          <a:p>
            <a:fld id="{EBDDBEBD-91C9-44BE-A20B-528476E7F862}" type="slidenum">
              <a:rPr lang="en-US" smtClean="0"/>
              <a:t>‹#›</a:t>
            </a:fld>
            <a:endParaRPr lang="en-US"/>
          </a:p>
        </p:txBody>
      </p:sp>
    </p:spTree>
    <p:extLst>
      <p:ext uri="{BB962C8B-B14F-4D97-AF65-F5344CB8AC3E}">
        <p14:creationId xmlns:p14="http://schemas.microsoft.com/office/powerpoint/2010/main" val="1098457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5A95E-0EDB-4F2A-B56B-827836B7EB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7CB663-8B78-41D5-8C6D-577FC996A2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3CCADA-D909-44D3-92AB-BD29F79AC1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5E3C97-33A0-48DF-B1B4-02959B3324F1}"/>
              </a:ext>
            </a:extLst>
          </p:cNvPr>
          <p:cNvSpPr>
            <a:spLocks noGrp="1"/>
          </p:cNvSpPr>
          <p:nvPr>
            <p:ph type="dt" sz="half" idx="10"/>
          </p:nvPr>
        </p:nvSpPr>
        <p:spPr/>
        <p:txBody>
          <a:bodyPr/>
          <a:lstStyle/>
          <a:p>
            <a:fld id="{14BBDF75-C4D2-415B-8F29-8B888DC33A2C}" type="datetimeFigureOut">
              <a:rPr lang="en-US" smtClean="0"/>
              <a:t>8/31/2025</a:t>
            </a:fld>
            <a:endParaRPr lang="en-US"/>
          </a:p>
        </p:txBody>
      </p:sp>
      <p:sp>
        <p:nvSpPr>
          <p:cNvPr id="6" name="Footer Placeholder 5">
            <a:extLst>
              <a:ext uri="{FF2B5EF4-FFF2-40B4-BE49-F238E27FC236}">
                <a16:creationId xmlns:a16="http://schemas.microsoft.com/office/drawing/2014/main" id="{09CDB55C-0CF2-4410-B183-71C2C19DA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E0889F-D13E-4238-8636-3715568608FD}"/>
              </a:ext>
            </a:extLst>
          </p:cNvPr>
          <p:cNvSpPr>
            <a:spLocks noGrp="1"/>
          </p:cNvSpPr>
          <p:nvPr>
            <p:ph type="sldNum" sz="quarter" idx="12"/>
          </p:nvPr>
        </p:nvSpPr>
        <p:spPr/>
        <p:txBody>
          <a:bodyPr/>
          <a:lstStyle/>
          <a:p>
            <a:fld id="{EBDDBEBD-91C9-44BE-A20B-528476E7F862}" type="slidenum">
              <a:rPr lang="en-US" smtClean="0"/>
              <a:t>‹#›</a:t>
            </a:fld>
            <a:endParaRPr lang="en-US"/>
          </a:p>
        </p:txBody>
      </p:sp>
    </p:spTree>
    <p:extLst>
      <p:ext uri="{BB962C8B-B14F-4D97-AF65-F5344CB8AC3E}">
        <p14:creationId xmlns:p14="http://schemas.microsoft.com/office/powerpoint/2010/main" val="4219678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ADF90-40A6-4170-944E-81D907E9EE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3D1407-B9E4-428C-8155-A7185FD19B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167CC1-AF19-4B4F-BB71-5D09F556E0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CB6DAB-BDE2-4476-9D64-81BAF6A0375D}"/>
              </a:ext>
            </a:extLst>
          </p:cNvPr>
          <p:cNvSpPr>
            <a:spLocks noGrp="1"/>
          </p:cNvSpPr>
          <p:nvPr>
            <p:ph type="dt" sz="half" idx="10"/>
          </p:nvPr>
        </p:nvSpPr>
        <p:spPr/>
        <p:txBody>
          <a:bodyPr/>
          <a:lstStyle/>
          <a:p>
            <a:fld id="{14BBDF75-C4D2-415B-8F29-8B888DC33A2C}" type="datetimeFigureOut">
              <a:rPr lang="en-US" smtClean="0"/>
              <a:t>8/31/2025</a:t>
            </a:fld>
            <a:endParaRPr lang="en-US"/>
          </a:p>
        </p:txBody>
      </p:sp>
      <p:sp>
        <p:nvSpPr>
          <p:cNvPr id="6" name="Footer Placeholder 5">
            <a:extLst>
              <a:ext uri="{FF2B5EF4-FFF2-40B4-BE49-F238E27FC236}">
                <a16:creationId xmlns:a16="http://schemas.microsoft.com/office/drawing/2014/main" id="{84246A0E-B52A-4B6C-B10C-F1AF6F48FB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903BCA-046D-4808-AE51-E8D4BB7925A6}"/>
              </a:ext>
            </a:extLst>
          </p:cNvPr>
          <p:cNvSpPr>
            <a:spLocks noGrp="1"/>
          </p:cNvSpPr>
          <p:nvPr>
            <p:ph type="sldNum" sz="quarter" idx="12"/>
          </p:nvPr>
        </p:nvSpPr>
        <p:spPr/>
        <p:txBody>
          <a:bodyPr/>
          <a:lstStyle/>
          <a:p>
            <a:fld id="{EBDDBEBD-91C9-44BE-A20B-528476E7F862}" type="slidenum">
              <a:rPr lang="en-US" smtClean="0"/>
              <a:t>‹#›</a:t>
            </a:fld>
            <a:endParaRPr lang="en-US"/>
          </a:p>
        </p:txBody>
      </p:sp>
    </p:spTree>
    <p:extLst>
      <p:ext uri="{BB962C8B-B14F-4D97-AF65-F5344CB8AC3E}">
        <p14:creationId xmlns:p14="http://schemas.microsoft.com/office/powerpoint/2010/main" val="841091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534A42-9211-4DFC-BBE0-70E3A37260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6DC3A7-F450-460F-80E1-18512278E7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E59A8A-3F96-4E18-B88F-718C6F9674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BDF75-C4D2-415B-8F29-8B888DC33A2C}" type="datetimeFigureOut">
              <a:rPr lang="en-US" smtClean="0"/>
              <a:t>8/31/2025</a:t>
            </a:fld>
            <a:endParaRPr lang="en-US"/>
          </a:p>
        </p:txBody>
      </p:sp>
      <p:sp>
        <p:nvSpPr>
          <p:cNvPr id="5" name="Footer Placeholder 4">
            <a:extLst>
              <a:ext uri="{FF2B5EF4-FFF2-40B4-BE49-F238E27FC236}">
                <a16:creationId xmlns:a16="http://schemas.microsoft.com/office/drawing/2014/main" id="{7386DC33-ED9B-424C-A79E-76465E4D73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92A975-BD60-4E9E-B1E1-B3A473233E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DDBEBD-91C9-44BE-A20B-528476E7F862}" type="slidenum">
              <a:rPr lang="en-US" smtClean="0"/>
              <a:t>‹#›</a:t>
            </a:fld>
            <a:endParaRPr lang="en-US"/>
          </a:p>
        </p:txBody>
      </p:sp>
    </p:spTree>
    <p:extLst>
      <p:ext uri="{BB962C8B-B14F-4D97-AF65-F5344CB8AC3E}">
        <p14:creationId xmlns:p14="http://schemas.microsoft.com/office/powerpoint/2010/main" val="1223371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5.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hyperlink" Target="https://nvlpubs.nist.gov/nistpubs/FIPS/NIST.FIPS.199.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7.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community.mis.temple.edu/mis4596sec001spring2024/lecture-materials/" TargetMode="External"/><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community.mis.temple.edu/mis5214sec001spring2023/files/2019/01/nistspecialpublication800-60v2r1.pdf" TargetMode="External"/><Relationship Id="rId5" Type="http://schemas.openxmlformats.org/officeDocument/2006/relationships/image" Target="../media/image32.png"/><Relationship Id="rId4" Type="http://schemas.openxmlformats.org/officeDocument/2006/relationships/hyperlink" Target="https://community.mis.temple.edu/mis5214sec001spring2021/files/2020/12/nistspecialpublication800-60v1r1.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nvlpubs.nist.gov/nistpubs/Legacy/SP/nistspecialpublication800-60v1r1.pdf" TargetMode="Externa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hyperlink" Target="https://levees.sec.usace.army.mil/#/" TargetMode="Externa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community.mis.temple.edu/mis5214sec001spring2023/files/2019/01/nistspecialpublication800-60v2r1.pdf" TargetMode="External"/><Relationship Id="rId5" Type="http://schemas.openxmlformats.org/officeDocument/2006/relationships/image" Target="../media/image46.png"/><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microsoft.com/office/2007/relationships/hdphoto" Target="../media/hdphoto2.wdp"/></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62.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community.mis.temple.edu/mis5214sec001spring2023/files/2022/01/NIST.SP_.800-53B.pdf" TargetMode="External"/><Relationship Id="rId5" Type="http://schemas.openxmlformats.org/officeDocument/2006/relationships/image" Target="../media/image61.png"/><Relationship Id="rId4" Type="http://schemas.openxmlformats.org/officeDocument/2006/relationships/hyperlink" Target="https://community.mis.temple.edu/mis5214sec001spring2023/files/2022/01/NIST.SP_.800-53r5.pdf" TargetMode="External"/></Relationships>
</file>

<file path=ppt/slides/_rels/slide37.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png"/><Relationship Id="rId3" Type="http://schemas.openxmlformats.org/officeDocument/2006/relationships/image" Target="../media/image63.png"/><Relationship Id="rId7" Type="http://schemas.openxmlformats.org/officeDocument/2006/relationships/image" Target="../media/image65.png"/><Relationship Id="rId12" Type="http://schemas.openxmlformats.org/officeDocument/2006/relationships/image" Target="../media/image70.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hyperlink" Target="https://nvlpubs.nist.gov/nistpubs/SpecialPublications/NIST.SP.800-53r5.pdf" TargetMode="External"/><Relationship Id="rId10" Type="http://schemas.openxmlformats.org/officeDocument/2006/relationships/image" Target="../media/image68.png"/><Relationship Id="rId4" Type="http://schemas.openxmlformats.org/officeDocument/2006/relationships/hyperlink" Target="https://nvlpubs.nist.gov/nistpubs/SpecialPublications/NIST.SP.800-53B.pdf" TargetMode="External"/><Relationship Id="rId9" Type="http://schemas.openxmlformats.org/officeDocument/2006/relationships/image" Target="../media/image67.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security-assignments.com/projects/risk-assessment-report.html"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s://nvlpubs.nist.gov/nistpubs/Legacy/SP/nistspecialpublication800-60v2r1.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community.mis.temple.edu/mis5214sec001spring2023/files/2019/01/nistspecialpublication800-60v2r1.pdf"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hyperlink" Target="https://nvlpubs.nist.gov/nistpubs/Legacy/SP/nistspecialpublication800-60v2r1.pdf" TargetMode="External"/><Relationship Id="rId4" Type="http://schemas.openxmlformats.org/officeDocument/2006/relationships/hyperlink" Target="https://nvlpubs.nist.gov/nistpubs/Legacy/SP/nistspecialpublication800-60v1r1.pdf"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dhs.gov/fisma"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s://nvlpubs.nist.gov/nistpubs/CSWP/NIST.CSWP.04162018.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E9C77-A7C7-4CED-84CE-9D06B6F985DB}"/>
              </a:ext>
            </a:extLst>
          </p:cNvPr>
          <p:cNvSpPr>
            <a:spLocks noGrp="1"/>
          </p:cNvSpPr>
          <p:nvPr>
            <p:ph type="ctrTitle"/>
          </p:nvPr>
        </p:nvSpPr>
        <p:spPr>
          <a:xfrm>
            <a:off x="1014663" y="1130384"/>
            <a:ext cx="10162674" cy="2387600"/>
          </a:xfrm>
        </p:spPr>
        <p:txBody>
          <a:bodyPr>
            <a:normAutofit fontScale="90000"/>
          </a:bodyPr>
          <a:lstStyle/>
          <a:p>
            <a:r>
              <a:rPr lang="en-US" dirty="0"/>
              <a:t>Managing Enterprise Cybersecurity</a:t>
            </a:r>
            <a:br>
              <a:rPr lang="en-US" dirty="0"/>
            </a:br>
            <a:r>
              <a:rPr lang="en-US" dirty="0"/>
              <a:t>MIS 4596</a:t>
            </a:r>
          </a:p>
        </p:txBody>
      </p:sp>
      <p:sp>
        <p:nvSpPr>
          <p:cNvPr id="3" name="Subtitle 2">
            <a:extLst>
              <a:ext uri="{FF2B5EF4-FFF2-40B4-BE49-F238E27FC236}">
                <a16:creationId xmlns:a16="http://schemas.microsoft.com/office/drawing/2014/main" id="{6A12E588-3D3E-4FC9-B2EF-740B02A329D8}"/>
              </a:ext>
            </a:extLst>
          </p:cNvPr>
          <p:cNvSpPr>
            <a:spLocks noGrp="1"/>
          </p:cNvSpPr>
          <p:nvPr>
            <p:ph type="subTitle" idx="1"/>
          </p:nvPr>
        </p:nvSpPr>
        <p:spPr/>
        <p:txBody>
          <a:bodyPr/>
          <a:lstStyle/>
          <a:p>
            <a:r>
              <a:rPr lang="en-US" dirty="0"/>
              <a:t>Class 3</a:t>
            </a:r>
          </a:p>
        </p:txBody>
      </p:sp>
      <p:sp>
        <p:nvSpPr>
          <p:cNvPr id="5" name="Slide Number Placeholder 4">
            <a:extLst>
              <a:ext uri="{FF2B5EF4-FFF2-40B4-BE49-F238E27FC236}">
                <a16:creationId xmlns:a16="http://schemas.microsoft.com/office/drawing/2014/main" id="{3C2F5705-E9B6-4E08-B179-B771577952DC}"/>
              </a:ext>
            </a:extLst>
          </p:cNvPr>
          <p:cNvSpPr>
            <a:spLocks noGrp="1"/>
          </p:cNvSpPr>
          <p:nvPr>
            <p:ph type="sldNum" sz="quarter" idx="12"/>
          </p:nvPr>
        </p:nvSpPr>
        <p:spPr/>
        <p:txBody>
          <a:bodyPr/>
          <a:lstStyle/>
          <a:p>
            <a:fld id="{0F100A88-6ED8-4E6F-9C4D-937DAE3E442F}" type="slidenum">
              <a:rPr lang="en-US" smtClean="0"/>
              <a:t>1</a:t>
            </a:fld>
            <a:endParaRPr lang="en-US"/>
          </a:p>
        </p:txBody>
      </p:sp>
    </p:spTree>
    <p:extLst>
      <p:ext uri="{BB962C8B-B14F-4D97-AF65-F5344CB8AC3E}">
        <p14:creationId xmlns:p14="http://schemas.microsoft.com/office/powerpoint/2010/main" val="931510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03E1A-829E-4BE5-8B3D-00E4FC4EE091}"/>
              </a:ext>
            </a:extLst>
          </p:cNvPr>
          <p:cNvSpPr>
            <a:spLocks noGrp="1"/>
          </p:cNvSpPr>
          <p:nvPr>
            <p:ph type="title"/>
          </p:nvPr>
        </p:nvSpPr>
        <p:spPr>
          <a:xfrm>
            <a:off x="0" y="0"/>
            <a:ext cx="11582400" cy="1143000"/>
          </a:xfrm>
        </p:spPr>
        <p:txBody>
          <a:bodyPr>
            <a:normAutofit fontScale="90000"/>
          </a:bodyPr>
          <a:lstStyle/>
          <a:p>
            <a:r>
              <a:rPr lang="en-US" dirty="0"/>
              <a:t>Security Categorization &amp; Selecting a Baseline of Cybersecurity Risk Controls</a:t>
            </a:r>
          </a:p>
        </p:txBody>
      </p:sp>
      <p:sp>
        <p:nvSpPr>
          <p:cNvPr id="6" name="Slide Number Placeholder 5">
            <a:extLst>
              <a:ext uri="{FF2B5EF4-FFF2-40B4-BE49-F238E27FC236}">
                <a16:creationId xmlns:a16="http://schemas.microsoft.com/office/drawing/2014/main" id="{A401B5A9-EC1E-413F-A082-277CDAFF39DF}"/>
              </a:ext>
            </a:extLst>
          </p:cNvPr>
          <p:cNvSpPr>
            <a:spLocks noGrp="1"/>
          </p:cNvSpPr>
          <p:nvPr>
            <p:ph type="sldNum" sz="quarter" idx="12"/>
          </p:nvPr>
        </p:nvSpPr>
        <p:spPr/>
        <p:txBody>
          <a:bodyPr/>
          <a:lstStyle/>
          <a:p>
            <a:fld id="{F1E3E244-1FFA-4943-9AA3-125FD988A3B5}" type="slidenum">
              <a:rPr lang="en-US" smtClean="0"/>
              <a:t>10</a:t>
            </a:fld>
            <a:endParaRPr lang="en-US"/>
          </a:p>
        </p:txBody>
      </p:sp>
      <p:pic>
        <p:nvPicPr>
          <p:cNvPr id="7" name="Picture 6">
            <a:extLst>
              <a:ext uri="{FF2B5EF4-FFF2-40B4-BE49-F238E27FC236}">
                <a16:creationId xmlns:a16="http://schemas.microsoft.com/office/drawing/2014/main" id="{B3402696-D750-4775-9FE9-97A5FF8C6F79}"/>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5300"/>
                    </a14:imgEffect>
                  </a14:imgLayer>
                </a14:imgProps>
              </a:ext>
            </a:extLst>
          </a:blip>
          <a:stretch>
            <a:fillRect/>
          </a:stretch>
        </p:blipFill>
        <p:spPr>
          <a:xfrm>
            <a:off x="3642124" y="1336259"/>
            <a:ext cx="3594263" cy="4626657"/>
          </a:xfrm>
          <a:prstGeom prst="rect">
            <a:avLst/>
          </a:prstGeom>
        </p:spPr>
      </p:pic>
      <p:pic>
        <p:nvPicPr>
          <p:cNvPr id="8" name="Picture 7">
            <a:extLst>
              <a:ext uri="{FF2B5EF4-FFF2-40B4-BE49-F238E27FC236}">
                <a16:creationId xmlns:a16="http://schemas.microsoft.com/office/drawing/2014/main" id="{2B4736A6-5BFB-4FDA-A46A-73AFAED5987C}"/>
              </a:ext>
            </a:extLst>
          </p:cNvPr>
          <p:cNvPicPr>
            <a:picLocks noChangeAspect="1"/>
          </p:cNvPicPr>
          <p:nvPr/>
        </p:nvPicPr>
        <p:blipFill>
          <a:blip r:embed="rId5"/>
          <a:stretch>
            <a:fillRect/>
          </a:stretch>
        </p:blipFill>
        <p:spPr>
          <a:xfrm>
            <a:off x="7467600" y="1468152"/>
            <a:ext cx="4355538" cy="4362869"/>
          </a:xfrm>
          <a:prstGeom prst="rect">
            <a:avLst/>
          </a:prstGeom>
        </p:spPr>
      </p:pic>
      <p:pic>
        <p:nvPicPr>
          <p:cNvPr id="9" name="Picture 8">
            <a:extLst>
              <a:ext uri="{FF2B5EF4-FFF2-40B4-BE49-F238E27FC236}">
                <a16:creationId xmlns:a16="http://schemas.microsoft.com/office/drawing/2014/main" id="{5E13055D-F457-4F26-8164-3A627E07B6EF}"/>
              </a:ext>
            </a:extLst>
          </p:cNvPr>
          <p:cNvPicPr>
            <a:picLocks noChangeAspect="1"/>
          </p:cNvPicPr>
          <p:nvPr/>
        </p:nvPicPr>
        <p:blipFill>
          <a:blip r:embed="rId6"/>
          <a:stretch>
            <a:fillRect/>
          </a:stretch>
        </p:blipFill>
        <p:spPr>
          <a:xfrm>
            <a:off x="219111" y="1278843"/>
            <a:ext cx="3235289" cy="1400927"/>
          </a:xfrm>
          <a:prstGeom prst="rect">
            <a:avLst/>
          </a:prstGeom>
        </p:spPr>
      </p:pic>
    </p:spTree>
    <p:extLst>
      <p:ext uri="{BB962C8B-B14F-4D97-AF65-F5344CB8AC3E}">
        <p14:creationId xmlns:p14="http://schemas.microsoft.com/office/powerpoint/2010/main" val="3159137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B5C671-2630-4D5F-AC5B-090C66126E79}"/>
              </a:ext>
            </a:extLst>
          </p:cNvPr>
          <p:cNvPicPr>
            <a:picLocks noChangeAspect="1"/>
          </p:cNvPicPr>
          <p:nvPr/>
        </p:nvPicPr>
        <p:blipFill>
          <a:blip r:embed="rId3"/>
          <a:stretch>
            <a:fillRect/>
          </a:stretch>
        </p:blipFill>
        <p:spPr>
          <a:xfrm>
            <a:off x="304800" y="1143000"/>
            <a:ext cx="4837749" cy="4845892"/>
          </a:xfrm>
          <a:prstGeom prst="rect">
            <a:avLst/>
          </a:prstGeom>
        </p:spPr>
      </p:pic>
      <p:sp>
        <p:nvSpPr>
          <p:cNvPr id="2" name="Title 1">
            <a:extLst>
              <a:ext uri="{FF2B5EF4-FFF2-40B4-BE49-F238E27FC236}">
                <a16:creationId xmlns:a16="http://schemas.microsoft.com/office/drawing/2014/main" id="{9D02699A-08F0-489E-B425-8CBB24E24A54}"/>
              </a:ext>
            </a:extLst>
          </p:cNvPr>
          <p:cNvSpPr>
            <a:spLocks noGrp="1"/>
          </p:cNvSpPr>
          <p:nvPr>
            <p:ph type="title"/>
          </p:nvPr>
        </p:nvSpPr>
        <p:spPr>
          <a:xfrm>
            <a:off x="0" y="0"/>
            <a:ext cx="12192000" cy="1345498"/>
          </a:xfrm>
        </p:spPr>
        <p:txBody>
          <a:bodyPr>
            <a:normAutofit/>
          </a:bodyPr>
          <a:lstStyle/>
          <a:p>
            <a:pPr algn="l"/>
            <a:r>
              <a:rPr lang="en-US" dirty="0"/>
              <a:t>1</a:t>
            </a:r>
            <a:r>
              <a:rPr lang="en-US" baseline="30000" dirty="0"/>
              <a:t>st</a:t>
            </a:r>
            <a:r>
              <a:rPr lang="en-US" dirty="0"/>
              <a:t> Step in cybersecurity is security categorization (i.e. risk assessment)</a:t>
            </a:r>
          </a:p>
        </p:txBody>
      </p:sp>
      <p:sp>
        <p:nvSpPr>
          <p:cNvPr id="4" name="Slide Number Placeholder 3">
            <a:extLst>
              <a:ext uri="{FF2B5EF4-FFF2-40B4-BE49-F238E27FC236}">
                <a16:creationId xmlns:a16="http://schemas.microsoft.com/office/drawing/2014/main" id="{7B4963EE-6955-4ADA-AF35-FCF7ABD5CC33}"/>
              </a:ext>
            </a:extLst>
          </p:cNvPr>
          <p:cNvSpPr>
            <a:spLocks noGrp="1"/>
          </p:cNvSpPr>
          <p:nvPr>
            <p:ph type="sldNum" sz="quarter" idx="12"/>
          </p:nvPr>
        </p:nvSpPr>
        <p:spPr/>
        <p:txBody>
          <a:bodyPr/>
          <a:lstStyle/>
          <a:p>
            <a:fld id="{F79937AE-ED00-4F40-8B91-274E1D71B248}" type="slidenum">
              <a:rPr lang="en-US" smtClean="0"/>
              <a:t>11</a:t>
            </a:fld>
            <a:endParaRPr lang="en-US"/>
          </a:p>
        </p:txBody>
      </p:sp>
      <p:sp>
        <p:nvSpPr>
          <p:cNvPr id="13" name="Arrow: Right 12">
            <a:extLst>
              <a:ext uri="{FF2B5EF4-FFF2-40B4-BE49-F238E27FC236}">
                <a16:creationId xmlns:a16="http://schemas.microsoft.com/office/drawing/2014/main" id="{CD47CF2D-E222-45EA-B964-482B661F0AAF}"/>
              </a:ext>
            </a:extLst>
          </p:cNvPr>
          <p:cNvSpPr/>
          <p:nvPr/>
        </p:nvSpPr>
        <p:spPr>
          <a:xfrm rot="8614894">
            <a:off x="3091041" y="1900987"/>
            <a:ext cx="911414" cy="523219"/>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a:extLst>
              <a:ext uri="{FF2B5EF4-FFF2-40B4-BE49-F238E27FC236}">
                <a16:creationId xmlns:a16="http://schemas.microsoft.com/office/drawing/2014/main" id="{6175D756-6DC8-421F-A411-1A8F4754847C}"/>
              </a:ext>
            </a:extLst>
          </p:cNvPr>
          <p:cNvSpPr>
            <a:spLocks noGrp="1"/>
          </p:cNvSpPr>
          <p:nvPr>
            <p:ph type="dt" sz="half" idx="10"/>
          </p:nvPr>
        </p:nvSpPr>
        <p:spPr>
          <a:xfrm>
            <a:off x="762000" y="6324600"/>
            <a:ext cx="2844800" cy="365125"/>
          </a:xfrm>
        </p:spPr>
        <p:txBody>
          <a:bodyPr/>
          <a:lstStyle/>
          <a:p>
            <a:fld id="{4B92232A-24E9-4129-83B2-8B33D61B633C}" type="datetime1">
              <a:rPr lang="en-US" smtClean="0"/>
              <a:t>8/31/2025</a:t>
            </a:fld>
            <a:endParaRPr lang="en-US" dirty="0"/>
          </a:p>
        </p:txBody>
      </p:sp>
      <p:sp>
        <p:nvSpPr>
          <p:cNvPr id="3" name="TextBox 2">
            <a:extLst>
              <a:ext uri="{FF2B5EF4-FFF2-40B4-BE49-F238E27FC236}">
                <a16:creationId xmlns:a16="http://schemas.microsoft.com/office/drawing/2014/main" id="{599436BD-3030-4C8B-AFE8-71DCD0FA7F16}"/>
              </a:ext>
            </a:extLst>
          </p:cNvPr>
          <p:cNvSpPr txBox="1"/>
          <p:nvPr/>
        </p:nvSpPr>
        <p:spPr>
          <a:xfrm>
            <a:off x="5334000" y="1600200"/>
            <a:ext cx="6400800" cy="1938992"/>
          </a:xfrm>
          <a:prstGeom prst="rect">
            <a:avLst/>
          </a:prstGeom>
          <a:noFill/>
        </p:spPr>
        <p:txBody>
          <a:bodyPr wrap="square" rtlCol="0">
            <a:spAutoFit/>
          </a:bodyPr>
          <a:lstStyle/>
          <a:p>
            <a:pPr marL="400050" indent="-400050">
              <a:buFont typeface="+mj-lt"/>
              <a:buAutoNum type="romanLcPeriod"/>
            </a:pPr>
            <a:r>
              <a:rPr lang="en-US" sz="2000" dirty="0"/>
              <a:t>Inventory the data content of the information system</a:t>
            </a:r>
          </a:p>
          <a:p>
            <a:pPr marL="400050" indent="-400050">
              <a:buFont typeface="+mj-lt"/>
              <a:buAutoNum type="romanLcPeriod"/>
            </a:pPr>
            <a:r>
              <a:rPr lang="en-US" sz="2000" dirty="0"/>
              <a:t>Determine the security categorization of the information based on potential impacts a breach of confidentiality, integrity and availability will have on organizational operations, assets, or individuals based FIPS 199 standard</a:t>
            </a:r>
          </a:p>
        </p:txBody>
      </p:sp>
    </p:spTree>
    <p:extLst>
      <p:ext uri="{BB962C8B-B14F-4D97-AF65-F5344CB8AC3E}">
        <p14:creationId xmlns:p14="http://schemas.microsoft.com/office/powerpoint/2010/main" val="308204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additive="base">
                                        <p:cTn id="2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164"/>
            <a:ext cx="12192000" cy="1194015"/>
          </a:xfrm>
        </p:spPr>
        <p:txBody>
          <a:bodyPr>
            <a:normAutofit/>
          </a:bodyPr>
          <a:lstStyle/>
          <a:p>
            <a:r>
              <a:rPr lang="en-US" dirty="0"/>
              <a:t>Risk is based on impact of a security breach</a:t>
            </a: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228600" y="1094746"/>
            <a:ext cx="5638800" cy="4938760"/>
          </a:xfrm>
          <a:prstGeom prst="rect">
            <a:avLst/>
          </a:prstGeom>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Lst>
          </a:blip>
          <a:stretch>
            <a:fillRect/>
          </a:stretch>
        </p:blipFill>
        <p:spPr>
          <a:xfrm>
            <a:off x="6063421" y="1104271"/>
            <a:ext cx="3650423" cy="4717894"/>
          </a:xfrm>
          <a:prstGeom prst="rect">
            <a:avLst/>
          </a:prstGeom>
          <a:effectLst>
            <a:outerShdw blurRad="50800" dist="38100" dir="2700000" algn="tl" rotWithShape="0">
              <a:prstClr val="black">
                <a:alpha val="40000"/>
              </a:prstClr>
            </a:outerShdw>
          </a:effectLst>
        </p:spPr>
      </p:pic>
      <p:sp>
        <p:nvSpPr>
          <p:cNvPr id="3" name="Slide Number Placeholder 2"/>
          <p:cNvSpPr>
            <a:spLocks noGrp="1"/>
          </p:cNvSpPr>
          <p:nvPr>
            <p:ph type="sldNum" sz="quarter" idx="12"/>
          </p:nvPr>
        </p:nvSpPr>
        <p:spPr/>
        <p:txBody>
          <a:bodyPr/>
          <a:lstStyle/>
          <a:p>
            <a:fld id="{9E95FB44-7746-41C3-A2F8-A34E863EED2F}" type="slidenum">
              <a:rPr lang="en-US" smtClean="0"/>
              <a:t>12</a:t>
            </a:fld>
            <a:endParaRPr lang="en-US"/>
          </a:p>
        </p:txBody>
      </p:sp>
      <p:sp>
        <p:nvSpPr>
          <p:cNvPr id="8" name="Date Placeholder 3">
            <a:extLst>
              <a:ext uri="{FF2B5EF4-FFF2-40B4-BE49-F238E27FC236}">
                <a16:creationId xmlns:a16="http://schemas.microsoft.com/office/drawing/2014/main" id="{1866391B-66B2-44A2-AC5A-DF3D38852546}"/>
              </a:ext>
            </a:extLst>
          </p:cNvPr>
          <p:cNvSpPr txBox="1">
            <a:spLocks/>
          </p:cNvSpPr>
          <p:nvPr/>
        </p:nvSpPr>
        <p:spPr>
          <a:xfrm>
            <a:off x="762000" y="6324600"/>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B92232A-24E9-4129-83B2-8B33D61B633C}" type="datetime1">
              <a:rPr lang="en-US" sz="1200" smtClean="0">
                <a:solidFill>
                  <a:schemeClr val="bg1">
                    <a:lumMod val="50000"/>
                  </a:schemeClr>
                </a:solidFill>
              </a:rPr>
              <a:pPr/>
              <a:t>8/31/2025</a:t>
            </a:fld>
            <a:endParaRPr lang="en-US" sz="1200" dirty="0">
              <a:solidFill>
                <a:schemeClr val="bg1">
                  <a:lumMod val="50000"/>
                </a:schemeClr>
              </a:solidFill>
            </a:endParaRPr>
          </a:p>
        </p:txBody>
      </p:sp>
      <p:sp>
        <p:nvSpPr>
          <p:cNvPr id="4" name="TextBox 3">
            <a:extLst>
              <a:ext uri="{FF2B5EF4-FFF2-40B4-BE49-F238E27FC236}">
                <a16:creationId xmlns:a16="http://schemas.microsoft.com/office/drawing/2014/main" id="{30977956-9825-4786-8503-32CAFB4D632B}"/>
              </a:ext>
            </a:extLst>
          </p:cNvPr>
          <p:cNvSpPr txBox="1"/>
          <p:nvPr/>
        </p:nvSpPr>
        <p:spPr>
          <a:xfrm>
            <a:off x="9909865" y="1865016"/>
            <a:ext cx="2139950" cy="1754326"/>
          </a:xfrm>
          <a:prstGeom prst="rect">
            <a:avLst/>
          </a:prstGeom>
          <a:noFill/>
        </p:spPr>
        <p:txBody>
          <a:bodyPr wrap="square" rtlCol="0">
            <a:spAutoFit/>
          </a:bodyPr>
          <a:lstStyle/>
          <a:p>
            <a:r>
              <a:rPr lang="en-US" i="1" dirty="0"/>
              <a:t>In the Risk Management Framework (RMF) likelihood of a breach is treated as 100%</a:t>
            </a:r>
          </a:p>
        </p:txBody>
      </p:sp>
      <p:sp>
        <p:nvSpPr>
          <p:cNvPr id="9" name="TextBox 8">
            <a:extLst>
              <a:ext uri="{FF2B5EF4-FFF2-40B4-BE49-F238E27FC236}">
                <a16:creationId xmlns:a16="http://schemas.microsoft.com/office/drawing/2014/main" id="{2392AC45-9A3F-6A96-D510-478E30C2E5D4}"/>
              </a:ext>
            </a:extLst>
          </p:cNvPr>
          <p:cNvSpPr txBox="1"/>
          <p:nvPr/>
        </p:nvSpPr>
        <p:spPr>
          <a:xfrm>
            <a:off x="3581401" y="6033506"/>
            <a:ext cx="6216976" cy="369332"/>
          </a:xfrm>
          <a:prstGeom prst="rect">
            <a:avLst/>
          </a:prstGeom>
          <a:noFill/>
        </p:spPr>
        <p:txBody>
          <a:bodyPr wrap="square">
            <a:spAutoFit/>
          </a:bodyPr>
          <a:lstStyle/>
          <a:p>
            <a:r>
              <a:rPr lang="en-US" dirty="0">
                <a:hlinkClick r:id="rId7"/>
              </a:rPr>
              <a:t>https://nvlpubs.nist.gov/nistpubs/FIPS/NIST.FIPS.199.pdf</a:t>
            </a:r>
            <a:endParaRPr lang="en-US" dirty="0"/>
          </a:p>
        </p:txBody>
      </p:sp>
    </p:spTree>
    <p:extLst>
      <p:ext uri="{BB962C8B-B14F-4D97-AF65-F5344CB8AC3E}">
        <p14:creationId xmlns:p14="http://schemas.microsoft.com/office/powerpoint/2010/main" val="318612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90" y="-18249"/>
            <a:ext cx="12173310" cy="803538"/>
          </a:xfrm>
        </p:spPr>
        <p:txBody>
          <a:bodyPr>
            <a:noAutofit/>
          </a:bodyPr>
          <a:lstStyle/>
          <a:p>
            <a:pPr algn="l"/>
            <a:r>
              <a:rPr lang="en-US" sz="2800" b="1" dirty="0"/>
              <a:t>FIPS Pub 199 Standards for Security Categorization</a:t>
            </a:r>
          </a:p>
        </p:txBody>
      </p:sp>
      <p:sp>
        <p:nvSpPr>
          <p:cNvPr id="7" name="Slide Number Placeholder 6"/>
          <p:cNvSpPr>
            <a:spLocks noGrp="1"/>
          </p:cNvSpPr>
          <p:nvPr>
            <p:ph type="sldNum" sz="quarter" idx="12"/>
          </p:nvPr>
        </p:nvSpPr>
        <p:spPr/>
        <p:txBody>
          <a:bodyPr/>
          <a:lstStyle/>
          <a:p>
            <a:fld id="{CEB89193-0E86-4CFE-9A43-E73A8D27FD7C}" type="slidenum">
              <a:rPr lang="en-US" smtClean="0"/>
              <a:t>13</a:t>
            </a:fld>
            <a:endParaRPr lang="en-US"/>
          </a:p>
        </p:txBody>
      </p:sp>
      <p:pic>
        <p:nvPicPr>
          <p:cNvPr id="11" name="Picture 10"/>
          <p:cNvPicPr>
            <a:picLocks noChangeAspect="1"/>
          </p:cNvPicPr>
          <p:nvPr/>
        </p:nvPicPr>
        <p:blipFill>
          <a:blip r:embed="rId3"/>
          <a:stretch>
            <a:fillRect/>
          </a:stretch>
        </p:blipFill>
        <p:spPr>
          <a:xfrm>
            <a:off x="492509" y="1546846"/>
            <a:ext cx="9195338" cy="1296045"/>
          </a:xfrm>
          <a:prstGeom prst="rect">
            <a:avLst/>
          </a:prstGeom>
        </p:spPr>
      </p:pic>
      <p:pic>
        <p:nvPicPr>
          <p:cNvPr id="15" name="Picture 14"/>
          <p:cNvPicPr>
            <a:picLocks noChangeAspect="1"/>
          </p:cNvPicPr>
          <p:nvPr/>
        </p:nvPicPr>
        <p:blipFill>
          <a:blip r:embed="rId4"/>
          <a:stretch>
            <a:fillRect/>
          </a:stretch>
        </p:blipFill>
        <p:spPr>
          <a:xfrm>
            <a:off x="484007" y="3677312"/>
            <a:ext cx="9593406" cy="2485499"/>
          </a:xfrm>
          <a:prstGeom prst="rect">
            <a:avLst/>
          </a:prstGeom>
        </p:spPr>
      </p:pic>
      <p:sp>
        <p:nvSpPr>
          <p:cNvPr id="16" name="TextBox 15"/>
          <p:cNvSpPr txBox="1"/>
          <p:nvPr/>
        </p:nvSpPr>
        <p:spPr>
          <a:xfrm>
            <a:off x="484007" y="3135991"/>
            <a:ext cx="8549762" cy="336580"/>
          </a:xfrm>
          <a:prstGeom prst="rect">
            <a:avLst/>
          </a:prstGeom>
          <a:noFill/>
        </p:spPr>
        <p:txBody>
          <a:bodyPr wrap="square" rtlCol="0">
            <a:spAutoFit/>
          </a:bodyPr>
          <a:lstStyle/>
          <a:p>
            <a:r>
              <a:rPr lang="en-US" sz="1350" dirty="0"/>
              <a:t>Example with multiple information types:</a:t>
            </a:r>
          </a:p>
        </p:txBody>
      </p:sp>
      <p:sp>
        <p:nvSpPr>
          <p:cNvPr id="10" name="Rectangle 9"/>
          <p:cNvSpPr/>
          <p:nvPr/>
        </p:nvSpPr>
        <p:spPr>
          <a:xfrm>
            <a:off x="7430813" y="233705"/>
            <a:ext cx="4656083" cy="1015663"/>
          </a:xfrm>
          <a:prstGeom prst="rect">
            <a:avLst/>
          </a:prstGeom>
        </p:spPr>
        <p:txBody>
          <a:bodyPr wrap="square">
            <a:spAutoFit/>
          </a:bodyPr>
          <a:lstStyle/>
          <a:p>
            <a:r>
              <a:rPr lang="en-US" sz="2000" b="1" dirty="0">
                <a:latin typeface="Calibri" panose="020F0502020204030204" pitchFamily="34" charset="0"/>
                <a:ea typeface="Calibri" panose="020F0502020204030204" pitchFamily="34" charset="0"/>
                <a:cs typeface="Times New Roman" panose="02020603050405020304" pitchFamily="18" charset="0"/>
              </a:rPr>
              <a:t>Low: </a:t>
            </a:r>
            <a:r>
              <a:rPr lang="en-US" sz="2000" dirty="0">
                <a:latin typeface="Calibri" panose="020F0502020204030204" pitchFamily="34" charset="0"/>
                <a:ea typeface="Calibri" panose="020F0502020204030204" pitchFamily="34" charset="0"/>
                <a:cs typeface="Times New Roman" panose="02020603050405020304" pitchFamily="18" charset="0"/>
              </a:rPr>
              <a:t>Limited adverse effect </a:t>
            </a:r>
          </a:p>
          <a:p>
            <a:r>
              <a:rPr lang="en-US" sz="2000" b="1" dirty="0">
                <a:latin typeface="Calibri" panose="020F0502020204030204" pitchFamily="34" charset="0"/>
                <a:ea typeface="Calibri" panose="020F0502020204030204" pitchFamily="34" charset="0"/>
                <a:cs typeface="Times New Roman" panose="02020603050405020304" pitchFamily="18" charset="0"/>
              </a:rPr>
              <a:t>Medium: </a:t>
            </a:r>
            <a:r>
              <a:rPr lang="en-US" sz="2000" dirty="0">
                <a:latin typeface="Calibri" panose="020F0502020204030204" pitchFamily="34" charset="0"/>
                <a:ea typeface="Calibri" panose="020F0502020204030204" pitchFamily="34" charset="0"/>
                <a:cs typeface="Times New Roman" panose="02020603050405020304" pitchFamily="18" charset="0"/>
              </a:rPr>
              <a:t>Serious adverse effect</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r>
              <a:rPr lang="en-US" sz="2000" b="1" dirty="0">
                <a:latin typeface="Calibri" panose="020F0502020204030204" pitchFamily="34" charset="0"/>
                <a:ea typeface="Calibri" panose="020F0502020204030204" pitchFamily="34" charset="0"/>
                <a:cs typeface="Times New Roman" panose="02020603050405020304" pitchFamily="18" charset="0"/>
              </a:rPr>
              <a:t>High: </a:t>
            </a:r>
            <a:r>
              <a:rPr lang="en-US" sz="2000" dirty="0">
                <a:latin typeface="Calibri" panose="020F0502020204030204" pitchFamily="34" charset="0"/>
                <a:ea typeface="Calibri" panose="020F0502020204030204" pitchFamily="34" charset="0"/>
                <a:cs typeface="Times New Roman" panose="02020603050405020304" pitchFamily="18" charset="0"/>
              </a:rPr>
              <a:t>Severe or catastrophic adverse effect</a:t>
            </a:r>
          </a:p>
        </p:txBody>
      </p:sp>
      <p:sp>
        <p:nvSpPr>
          <p:cNvPr id="3" name="TextBox 2"/>
          <p:cNvSpPr txBox="1"/>
          <p:nvPr/>
        </p:nvSpPr>
        <p:spPr>
          <a:xfrm>
            <a:off x="9687847" y="3710352"/>
            <a:ext cx="2543504" cy="369332"/>
          </a:xfrm>
          <a:prstGeom prst="rect">
            <a:avLst/>
          </a:prstGeom>
          <a:noFill/>
        </p:spPr>
        <p:txBody>
          <a:bodyPr wrap="square" rtlCol="0">
            <a:spAutoFit/>
          </a:bodyPr>
          <a:lstStyle/>
          <a:p>
            <a:r>
              <a:rPr lang="en-US" dirty="0"/>
              <a:t>= MODERATE rating</a:t>
            </a:r>
          </a:p>
        </p:txBody>
      </p:sp>
      <p:sp>
        <p:nvSpPr>
          <p:cNvPr id="12" name="TextBox 11"/>
          <p:cNvSpPr txBox="1"/>
          <p:nvPr/>
        </p:nvSpPr>
        <p:spPr>
          <a:xfrm>
            <a:off x="9669520" y="4677691"/>
            <a:ext cx="2543504" cy="369332"/>
          </a:xfrm>
          <a:prstGeom prst="rect">
            <a:avLst/>
          </a:prstGeom>
          <a:noFill/>
        </p:spPr>
        <p:txBody>
          <a:bodyPr wrap="square" rtlCol="0">
            <a:spAutoFit/>
          </a:bodyPr>
          <a:lstStyle/>
          <a:p>
            <a:r>
              <a:rPr lang="en-US" dirty="0"/>
              <a:t>= LOW rating</a:t>
            </a:r>
          </a:p>
        </p:txBody>
      </p:sp>
      <p:sp>
        <p:nvSpPr>
          <p:cNvPr id="13" name="TextBox 12"/>
          <p:cNvSpPr txBox="1"/>
          <p:nvPr/>
        </p:nvSpPr>
        <p:spPr>
          <a:xfrm>
            <a:off x="9680022" y="5705583"/>
            <a:ext cx="2057338" cy="369332"/>
          </a:xfrm>
          <a:prstGeom prst="rect">
            <a:avLst/>
          </a:prstGeom>
          <a:noFill/>
        </p:spPr>
        <p:txBody>
          <a:bodyPr wrap="square" rtlCol="0">
            <a:spAutoFit/>
          </a:bodyPr>
          <a:lstStyle/>
          <a:p>
            <a:r>
              <a:rPr lang="en-US" dirty="0"/>
              <a:t>= MODERATE rating</a:t>
            </a:r>
          </a:p>
        </p:txBody>
      </p:sp>
      <p:cxnSp>
        <p:nvCxnSpPr>
          <p:cNvPr id="6" name="Straight Connector 5"/>
          <p:cNvCxnSpPr/>
          <p:nvPr/>
        </p:nvCxnSpPr>
        <p:spPr>
          <a:xfrm>
            <a:off x="3549806" y="4035736"/>
            <a:ext cx="8050924"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12" idx="2"/>
          </p:cNvCxnSpPr>
          <p:nvPr/>
        </p:nvCxnSpPr>
        <p:spPr>
          <a:xfrm>
            <a:off x="3954520" y="5036153"/>
            <a:ext cx="6986752" cy="1087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271344" y="6058872"/>
            <a:ext cx="8329386" cy="16043"/>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7907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fill="hold"/>
                                        <p:tgtEl>
                                          <p:spTgt spid="17"/>
                                        </p:tgtEl>
                                        <p:attrNameLst>
                                          <p:attrName>ppt_x</p:attrName>
                                        </p:attrNameLst>
                                      </p:cBhvr>
                                      <p:tavLst>
                                        <p:tav tm="0">
                                          <p:val>
                                            <p:strVal val="#ppt_x"/>
                                          </p:val>
                                        </p:tav>
                                        <p:tav tm="100000">
                                          <p:val>
                                            <p:strVal val="#ppt_x"/>
                                          </p:val>
                                        </p:tav>
                                      </p:tavLst>
                                    </p:anim>
                                    <p:anim calcmode="lin" valueType="num">
                                      <p:cBhvr additive="base">
                                        <p:cTn id="5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0" grpId="0"/>
      <p:bldP spid="3"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ormAutofit/>
          </a:bodyPr>
          <a:lstStyle/>
          <a:p>
            <a:r>
              <a:rPr lang="en-US" sz="4000" b="1" i="1" dirty="0"/>
              <a:t>What are the security categorizations of these datasets?</a:t>
            </a:r>
          </a:p>
        </p:txBody>
      </p:sp>
      <p:pic>
        <p:nvPicPr>
          <p:cNvPr id="4" name="Picture 3"/>
          <p:cNvPicPr>
            <a:picLocks noChangeAspect="1"/>
          </p:cNvPicPr>
          <p:nvPr/>
        </p:nvPicPr>
        <p:blipFill>
          <a:blip r:embed="rId3"/>
          <a:stretch>
            <a:fillRect/>
          </a:stretch>
        </p:blipFill>
        <p:spPr>
          <a:xfrm>
            <a:off x="594358" y="1333312"/>
            <a:ext cx="10653790" cy="4582274"/>
          </a:xfrm>
          <a:prstGeom prst="rect">
            <a:avLst/>
          </a:prstGeom>
        </p:spPr>
      </p:pic>
      <p:sp>
        <p:nvSpPr>
          <p:cNvPr id="5" name="Slide Number Placeholder 4">
            <a:extLst>
              <a:ext uri="{FF2B5EF4-FFF2-40B4-BE49-F238E27FC236}">
                <a16:creationId xmlns:a16="http://schemas.microsoft.com/office/drawing/2014/main" id="{7795378F-1564-4297-9D2E-E727A6861525}"/>
              </a:ext>
            </a:extLst>
          </p:cNvPr>
          <p:cNvSpPr>
            <a:spLocks noGrp="1"/>
          </p:cNvSpPr>
          <p:nvPr>
            <p:ph type="sldNum" sz="quarter" idx="12"/>
          </p:nvPr>
        </p:nvSpPr>
        <p:spPr/>
        <p:txBody>
          <a:bodyPr/>
          <a:lstStyle/>
          <a:p>
            <a:fld id="{897A1499-6B4C-4387-B469-C39F01BECDDF}" type="slidenum">
              <a:rPr lang="en-US" smtClean="0"/>
              <a:t>14</a:t>
            </a:fld>
            <a:endParaRPr lang="en-US"/>
          </a:p>
        </p:txBody>
      </p:sp>
      <p:sp>
        <p:nvSpPr>
          <p:cNvPr id="6" name="TextBox 5">
            <a:extLst>
              <a:ext uri="{FF2B5EF4-FFF2-40B4-BE49-F238E27FC236}">
                <a16:creationId xmlns:a16="http://schemas.microsoft.com/office/drawing/2014/main" id="{5A109F89-F486-405A-91FF-C42702E61F07}"/>
              </a:ext>
            </a:extLst>
          </p:cNvPr>
          <p:cNvSpPr txBox="1"/>
          <p:nvPr/>
        </p:nvSpPr>
        <p:spPr>
          <a:xfrm>
            <a:off x="9766572" y="1712066"/>
            <a:ext cx="330740" cy="461665"/>
          </a:xfrm>
          <a:prstGeom prst="rect">
            <a:avLst/>
          </a:prstGeom>
          <a:noFill/>
        </p:spPr>
        <p:txBody>
          <a:bodyPr wrap="square" rtlCol="0">
            <a:spAutoFit/>
          </a:bodyPr>
          <a:lstStyle/>
          <a:p>
            <a:pPr algn="ctr"/>
            <a:r>
              <a:rPr lang="en-US" sz="2400" b="1" dirty="0">
                <a:solidFill>
                  <a:srgbClr val="FF0000"/>
                </a:solidFill>
              </a:rPr>
              <a:t>?</a:t>
            </a:r>
          </a:p>
        </p:txBody>
      </p:sp>
      <p:sp>
        <p:nvSpPr>
          <p:cNvPr id="7" name="TextBox 6">
            <a:extLst>
              <a:ext uri="{FF2B5EF4-FFF2-40B4-BE49-F238E27FC236}">
                <a16:creationId xmlns:a16="http://schemas.microsoft.com/office/drawing/2014/main" id="{CD086299-84BD-4674-B604-0A55BC60B269}"/>
              </a:ext>
            </a:extLst>
          </p:cNvPr>
          <p:cNvSpPr txBox="1"/>
          <p:nvPr/>
        </p:nvSpPr>
        <p:spPr>
          <a:xfrm>
            <a:off x="9766572" y="2098569"/>
            <a:ext cx="330740" cy="461665"/>
          </a:xfrm>
          <a:prstGeom prst="rect">
            <a:avLst/>
          </a:prstGeom>
          <a:noFill/>
        </p:spPr>
        <p:txBody>
          <a:bodyPr wrap="square" rtlCol="0">
            <a:spAutoFit/>
          </a:bodyPr>
          <a:lstStyle/>
          <a:p>
            <a:pPr algn="ctr"/>
            <a:r>
              <a:rPr lang="en-US" sz="2400" b="1" dirty="0">
                <a:solidFill>
                  <a:srgbClr val="FF0000"/>
                </a:solidFill>
              </a:rPr>
              <a:t>?</a:t>
            </a:r>
          </a:p>
        </p:txBody>
      </p:sp>
      <p:sp>
        <p:nvSpPr>
          <p:cNvPr id="8" name="TextBox 7">
            <a:extLst>
              <a:ext uri="{FF2B5EF4-FFF2-40B4-BE49-F238E27FC236}">
                <a16:creationId xmlns:a16="http://schemas.microsoft.com/office/drawing/2014/main" id="{39F1ADAA-EE68-45FF-B567-4C4AD04A4B0D}"/>
              </a:ext>
            </a:extLst>
          </p:cNvPr>
          <p:cNvSpPr txBox="1"/>
          <p:nvPr/>
        </p:nvSpPr>
        <p:spPr>
          <a:xfrm>
            <a:off x="9776301" y="2440897"/>
            <a:ext cx="330740" cy="461665"/>
          </a:xfrm>
          <a:prstGeom prst="rect">
            <a:avLst/>
          </a:prstGeom>
          <a:noFill/>
        </p:spPr>
        <p:txBody>
          <a:bodyPr wrap="square" rtlCol="0">
            <a:spAutoFit/>
          </a:bodyPr>
          <a:lstStyle/>
          <a:p>
            <a:pPr algn="ctr"/>
            <a:r>
              <a:rPr lang="en-US" sz="2400" b="1" dirty="0">
                <a:solidFill>
                  <a:srgbClr val="FF0000"/>
                </a:solidFill>
              </a:rPr>
              <a:t>?</a:t>
            </a:r>
          </a:p>
        </p:txBody>
      </p:sp>
      <p:sp>
        <p:nvSpPr>
          <p:cNvPr id="9" name="TextBox 8">
            <a:extLst>
              <a:ext uri="{FF2B5EF4-FFF2-40B4-BE49-F238E27FC236}">
                <a16:creationId xmlns:a16="http://schemas.microsoft.com/office/drawing/2014/main" id="{B25849DA-BE8F-4B96-8EEE-2AEABE5E0534}"/>
              </a:ext>
            </a:extLst>
          </p:cNvPr>
          <p:cNvSpPr txBox="1"/>
          <p:nvPr/>
        </p:nvSpPr>
        <p:spPr>
          <a:xfrm>
            <a:off x="9766572" y="3592528"/>
            <a:ext cx="330740" cy="461665"/>
          </a:xfrm>
          <a:prstGeom prst="rect">
            <a:avLst/>
          </a:prstGeom>
          <a:noFill/>
        </p:spPr>
        <p:txBody>
          <a:bodyPr wrap="square" rtlCol="0">
            <a:spAutoFit/>
          </a:bodyPr>
          <a:lstStyle/>
          <a:p>
            <a:pPr algn="ctr"/>
            <a:r>
              <a:rPr lang="en-US" sz="2400" b="1" dirty="0">
                <a:solidFill>
                  <a:srgbClr val="FF0000"/>
                </a:solidFill>
              </a:rPr>
              <a:t>?</a:t>
            </a:r>
          </a:p>
        </p:txBody>
      </p:sp>
      <p:sp>
        <p:nvSpPr>
          <p:cNvPr id="10" name="TextBox 9">
            <a:extLst>
              <a:ext uri="{FF2B5EF4-FFF2-40B4-BE49-F238E27FC236}">
                <a16:creationId xmlns:a16="http://schemas.microsoft.com/office/drawing/2014/main" id="{D00B861F-9665-4A32-B768-326F0C2DDB3F}"/>
              </a:ext>
            </a:extLst>
          </p:cNvPr>
          <p:cNvSpPr txBox="1"/>
          <p:nvPr/>
        </p:nvSpPr>
        <p:spPr>
          <a:xfrm>
            <a:off x="9766572" y="3943534"/>
            <a:ext cx="330740" cy="461665"/>
          </a:xfrm>
          <a:prstGeom prst="rect">
            <a:avLst/>
          </a:prstGeom>
          <a:noFill/>
        </p:spPr>
        <p:txBody>
          <a:bodyPr wrap="square" rtlCol="0">
            <a:spAutoFit/>
          </a:bodyPr>
          <a:lstStyle/>
          <a:p>
            <a:pPr algn="ctr"/>
            <a:r>
              <a:rPr lang="en-US" sz="2400" b="1" dirty="0">
                <a:solidFill>
                  <a:srgbClr val="FF0000"/>
                </a:solidFill>
              </a:rPr>
              <a:t>?</a:t>
            </a:r>
          </a:p>
        </p:txBody>
      </p:sp>
      <p:sp>
        <p:nvSpPr>
          <p:cNvPr id="11" name="TextBox 10">
            <a:extLst>
              <a:ext uri="{FF2B5EF4-FFF2-40B4-BE49-F238E27FC236}">
                <a16:creationId xmlns:a16="http://schemas.microsoft.com/office/drawing/2014/main" id="{77CE934B-6DF8-491A-8471-E96562632000}"/>
              </a:ext>
            </a:extLst>
          </p:cNvPr>
          <p:cNvSpPr txBox="1"/>
          <p:nvPr/>
        </p:nvSpPr>
        <p:spPr>
          <a:xfrm>
            <a:off x="9766572" y="4294540"/>
            <a:ext cx="330740" cy="461665"/>
          </a:xfrm>
          <a:prstGeom prst="rect">
            <a:avLst/>
          </a:prstGeom>
          <a:noFill/>
        </p:spPr>
        <p:txBody>
          <a:bodyPr wrap="square" rtlCol="0">
            <a:spAutoFit/>
          </a:bodyPr>
          <a:lstStyle/>
          <a:p>
            <a:pPr algn="ctr"/>
            <a:r>
              <a:rPr lang="en-US" sz="2400" b="1" dirty="0">
                <a:solidFill>
                  <a:srgbClr val="FF0000"/>
                </a:solidFill>
              </a:rPr>
              <a:t>?</a:t>
            </a:r>
          </a:p>
        </p:txBody>
      </p:sp>
      <p:sp>
        <p:nvSpPr>
          <p:cNvPr id="12" name="TextBox 11">
            <a:extLst>
              <a:ext uri="{FF2B5EF4-FFF2-40B4-BE49-F238E27FC236}">
                <a16:creationId xmlns:a16="http://schemas.microsoft.com/office/drawing/2014/main" id="{3AFC1635-F90F-4416-9507-8F9A3B625BCD}"/>
              </a:ext>
            </a:extLst>
          </p:cNvPr>
          <p:cNvSpPr txBox="1"/>
          <p:nvPr/>
        </p:nvSpPr>
        <p:spPr>
          <a:xfrm>
            <a:off x="9816830" y="5447893"/>
            <a:ext cx="330740" cy="461665"/>
          </a:xfrm>
          <a:prstGeom prst="rect">
            <a:avLst/>
          </a:prstGeom>
          <a:noFill/>
        </p:spPr>
        <p:txBody>
          <a:bodyPr wrap="square" rtlCol="0">
            <a:spAutoFit/>
          </a:bodyPr>
          <a:lstStyle/>
          <a:p>
            <a:pPr algn="ctr"/>
            <a:r>
              <a:rPr lang="en-US" sz="2400" b="1" dirty="0">
                <a:solidFill>
                  <a:srgbClr val="FF0000"/>
                </a:solidFill>
              </a:rPr>
              <a:t>?</a:t>
            </a:r>
          </a:p>
        </p:txBody>
      </p:sp>
      <p:pic>
        <p:nvPicPr>
          <p:cNvPr id="18" name="Picture 17">
            <a:extLst>
              <a:ext uri="{FF2B5EF4-FFF2-40B4-BE49-F238E27FC236}">
                <a16:creationId xmlns:a16="http://schemas.microsoft.com/office/drawing/2014/main" id="{BC88935D-0D77-4622-98A2-7AF05D724A2F}"/>
              </a:ext>
            </a:extLst>
          </p:cNvPr>
          <p:cNvPicPr>
            <a:picLocks noChangeAspect="1"/>
          </p:cNvPicPr>
          <p:nvPr/>
        </p:nvPicPr>
        <p:blipFill>
          <a:blip r:embed="rId4"/>
          <a:stretch>
            <a:fillRect/>
          </a:stretch>
        </p:blipFill>
        <p:spPr>
          <a:xfrm>
            <a:off x="9149426" y="1772355"/>
            <a:ext cx="1823721" cy="286448"/>
          </a:xfrm>
          <a:prstGeom prst="rect">
            <a:avLst/>
          </a:prstGeom>
        </p:spPr>
      </p:pic>
      <p:pic>
        <p:nvPicPr>
          <p:cNvPr id="20" name="Picture 19">
            <a:extLst>
              <a:ext uri="{FF2B5EF4-FFF2-40B4-BE49-F238E27FC236}">
                <a16:creationId xmlns:a16="http://schemas.microsoft.com/office/drawing/2014/main" id="{283DEC20-B81E-412B-9398-DFD65B8C8C4B}"/>
              </a:ext>
            </a:extLst>
          </p:cNvPr>
          <p:cNvPicPr>
            <a:picLocks noChangeAspect="1"/>
          </p:cNvPicPr>
          <p:nvPr/>
        </p:nvPicPr>
        <p:blipFill>
          <a:blip r:embed="rId5"/>
          <a:stretch>
            <a:fillRect/>
          </a:stretch>
        </p:blipFill>
        <p:spPr>
          <a:xfrm>
            <a:off x="9182001" y="2137464"/>
            <a:ext cx="1820330" cy="301712"/>
          </a:xfrm>
          <a:prstGeom prst="rect">
            <a:avLst/>
          </a:prstGeom>
        </p:spPr>
      </p:pic>
      <p:pic>
        <p:nvPicPr>
          <p:cNvPr id="22" name="Picture 21">
            <a:extLst>
              <a:ext uri="{FF2B5EF4-FFF2-40B4-BE49-F238E27FC236}">
                <a16:creationId xmlns:a16="http://schemas.microsoft.com/office/drawing/2014/main" id="{B338BB55-AF04-41F1-81D6-1395B66170BE}"/>
              </a:ext>
            </a:extLst>
          </p:cNvPr>
          <p:cNvPicPr>
            <a:picLocks noChangeAspect="1"/>
          </p:cNvPicPr>
          <p:nvPr/>
        </p:nvPicPr>
        <p:blipFill>
          <a:blip r:embed="rId6"/>
          <a:stretch>
            <a:fillRect/>
          </a:stretch>
        </p:blipFill>
        <p:spPr>
          <a:xfrm>
            <a:off x="9308465" y="2521237"/>
            <a:ext cx="1596246" cy="279343"/>
          </a:xfrm>
          <a:prstGeom prst="rect">
            <a:avLst/>
          </a:prstGeom>
        </p:spPr>
      </p:pic>
      <p:pic>
        <p:nvPicPr>
          <p:cNvPr id="23" name="Picture 22">
            <a:extLst>
              <a:ext uri="{FF2B5EF4-FFF2-40B4-BE49-F238E27FC236}">
                <a16:creationId xmlns:a16="http://schemas.microsoft.com/office/drawing/2014/main" id="{CB754AEC-A459-4DDA-93AC-E2B9C249437D}"/>
              </a:ext>
            </a:extLst>
          </p:cNvPr>
          <p:cNvPicPr>
            <a:picLocks noChangeAspect="1"/>
          </p:cNvPicPr>
          <p:nvPr/>
        </p:nvPicPr>
        <p:blipFill>
          <a:blip r:embed="rId5"/>
          <a:stretch>
            <a:fillRect/>
          </a:stretch>
        </p:blipFill>
        <p:spPr>
          <a:xfrm>
            <a:off x="9237405" y="3622337"/>
            <a:ext cx="1820330" cy="301712"/>
          </a:xfrm>
          <a:prstGeom prst="rect">
            <a:avLst/>
          </a:prstGeom>
        </p:spPr>
      </p:pic>
      <p:pic>
        <p:nvPicPr>
          <p:cNvPr id="24" name="Picture 23">
            <a:extLst>
              <a:ext uri="{FF2B5EF4-FFF2-40B4-BE49-F238E27FC236}">
                <a16:creationId xmlns:a16="http://schemas.microsoft.com/office/drawing/2014/main" id="{EF14FACB-67B0-4654-A402-0976BEE14AE9}"/>
              </a:ext>
            </a:extLst>
          </p:cNvPr>
          <p:cNvPicPr>
            <a:picLocks noChangeAspect="1"/>
          </p:cNvPicPr>
          <p:nvPr/>
        </p:nvPicPr>
        <p:blipFill>
          <a:blip r:embed="rId6"/>
          <a:stretch>
            <a:fillRect/>
          </a:stretch>
        </p:blipFill>
        <p:spPr>
          <a:xfrm>
            <a:off x="9294043" y="4007773"/>
            <a:ext cx="1596246" cy="279343"/>
          </a:xfrm>
          <a:prstGeom prst="rect">
            <a:avLst/>
          </a:prstGeom>
        </p:spPr>
      </p:pic>
      <p:pic>
        <p:nvPicPr>
          <p:cNvPr id="25" name="Picture 24">
            <a:extLst>
              <a:ext uri="{FF2B5EF4-FFF2-40B4-BE49-F238E27FC236}">
                <a16:creationId xmlns:a16="http://schemas.microsoft.com/office/drawing/2014/main" id="{9F2F3B24-19F9-4440-ADEB-F977AABB55D6}"/>
              </a:ext>
            </a:extLst>
          </p:cNvPr>
          <p:cNvPicPr>
            <a:picLocks noChangeAspect="1"/>
          </p:cNvPicPr>
          <p:nvPr/>
        </p:nvPicPr>
        <p:blipFill>
          <a:blip r:embed="rId6"/>
          <a:stretch>
            <a:fillRect/>
          </a:stretch>
        </p:blipFill>
        <p:spPr>
          <a:xfrm>
            <a:off x="9308465" y="4368707"/>
            <a:ext cx="1596246" cy="279343"/>
          </a:xfrm>
          <a:prstGeom prst="rect">
            <a:avLst/>
          </a:prstGeom>
        </p:spPr>
      </p:pic>
      <p:pic>
        <p:nvPicPr>
          <p:cNvPr id="26" name="Picture 25">
            <a:extLst>
              <a:ext uri="{FF2B5EF4-FFF2-40B4-BE49-F238E27FC236}">
                <a16:creationId xmlns:a16="http://schemas.microsoft.com/office/drawing/2014/main" id="{95A5EA42-F195-4C2A-88AB-66088449EBD0}"/>
              </a:ext>
            </a:extLst>
          </p:cNvPr>
          <p:cNvPicPr>
            <a:picLocks noChangeAspect="1"/>
          </p:cNvPicPr>
          <p:nvPr/>
        </p:nvPicPr>
        <p:blipFill>
          <a:blip r:embed="rId6"/>
          <a:stretch>
            <a:fillRect/>
          </a:stretch>
        </p:blipFill>
        <p:spPr>
          <a:xfrm>
            <a:off x="9308465" y="5508293"/>
            <a:ext cx="1596246" cy="279343"/>
          </a:xfrm>
          <a:prstGeom prst="rect">
            <a:avLst/>
          </a:prstGeom>
        </p:spPr>
      </p:pic>
    </p:spTree>
    <p:extLst>
      <p:ext uri="{BB962C8B-B14F-4D97-AF65-F5344CB8AC3E}">
        <p14:creationId xmlns:p14="http://schemas.microsoft.com/office/powerpoint/2010/main" val="205966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94358" y="1325563"/>
            <a:ext cx="10653790" cy="4582274"/>
          </a:xfrm>
          <a:prstGeom prst="rect">
            <a:avLst/>
          </a:prstGeom>
        </p:spPr>
      </p:pic>
      <p:sp>
        <p:nvSpPr>
          <p:cNvPr id="34" name="TextBox 33">
            <a:extLst>
              <a:ext uri="{FF2B5EF4-FFF2-40B4-BE49-F238E27FC236}">
                <a16:creationId xmlns:a16="http://schemas.microsoft.com/office/drawing/2014/main" id="{E78A5E53-0E3F-4283-B072-F5C6FB0A92F2}"/>
              </a:ext>
            </a:extLst>
          </p:cNvPr>
          <p:cNvSpPr txBox="1"/>
          <p:nvPr/>
        </p:nvSpPr>
        <p:spPr>
          <a:xfrm>
            <a:off x="10065073" y="4696915"/>
            <a:ext cx="276150" cy="369332"/>
          </a:xfrm>
          <a:prstGeom prst="rect">
            <a:avLst/>
          </a:prstGeom>
          <a:noFill/>
        </p:spPr>
        <p:txBody>
          <a:bodyPr wrap="square" rtlCol="0">
            <a:spAutoFit/>
          </a:bodyPr>
          <a:lstStyle/>
          <a:p>
            <a:r>
              <a:rPr lang="en-US" b="1" dirty="0">
                <a:solidFill>
                  <a:srgbClr val="FF0000"/>
                </a:solidFill>
              </a:rPr>
              <a:t>?</a:t>
            </a:r>
          </a:p>
        </p:txBody>
      </p:sp>
      <p:sp>
        <p:nvSpPr>
          <p:cNvPr id="33" name="TextBox 32">
            <a:extLst>
              <a:ext uri="{FF2B5EF4-FFF2-40B4-BE49-F238E27FC236}">
                <a16:creationId xmlns:a16="http://schemas.microsoft.com/office/drawing/2014/main" id="{346ADBC3-1873-4451-8EA3-FB4E0F0D8049}"/>
              </a:ext>
            </a:extLst>
          </p:cNvPr>
          <p:cNvSpPr txBox="1"/>
          <p:nvPr/>
        </p:nvSpPr>
        <p:spPr>
          <a:xfrm>
            <a:off x="8268762" y="4703974"/>
            <a:ext cx="276150" cy="369332"/>
          </a:xfrm>
          <a:prstGeom prst="rect">
            <a:avLst/>
          </a:prstGeom>
          <a:noFill/>
        </p:spPr>
        <p:txBody>
          <a:bodyPr wrap="square" rtlCol="0">
            <a:spAutoFit/>
          </a:bodyPr>
          <a:lstStyle/>
          <a:p>
            <a:r>
              <a:rPr lang="en-US" b="1" dirty="0">
                <a:solidFill>
                  <a:srgbClr val="FF0000"/>
                </a:solidFill>
              </a:rPr>
              <a:t>?</a:t>
            </a:r>
          </a:p>
        </p:txBody>
      </p:sp>
      <p:sp>
        <p:nvSpPr>
          <p:cNvPr id="7" name="TextBox 6">
            <a:extLst>
              <a:ext uri="{FF2B5EF4-FFF2-40B4-BE49-F238E27FC236}">
                <a16:creationId xmlns:a16="http://schemas.microsoft.com/office/drawing/2014/main" id="{A45DE50E-467B-40D0-80CF-DB4D9D572310}"/>
              </a:ext>
            </a:extLst>
          </p:cNvPr>
          <p:cNvSpPr txBox="1"/>
          <p:nvPr/>
        </p:nvSpPr>
        <p:spPr>
          <a:xfrm>
            <a:off x="6862489" y="4722677"/>
            <a:ext cx="276150" cy="369332"/>
          </a:xfrm>
          <a:prstGeom prst="rect">
            <a:avLst/>
          </a:prstGeom>
          <a:noFill/>
        </p:spPr>
        <p:txBody>
          <a:bodyPr wrap="square" rtlCol="0">
            <a:spAutoFit/>
          </a:bodyPr>
          <a:lstStyle/>
          <a:p>
            <a:r>
              <a:rPr lang="en-US" b="1" dirty="0">
                <a:solidFill>
                  <a:srgbClr val="FF0000"/>
                </a:solidFill>
              </a:rPr>
              <a:t>?</a:t>
            </a:r>
          </a:p>
        </p:txBody>
      </p:sp>
      <p:sp>
        <p:nvSpPr>
          <p:cNvPr id="31" name="TextBox 30">
            <a:extLst>
              <a:ext uri="{FF2B5EF4-FFF2-40B4-BE49-F238E27FC236}">
                <a16:creationId xmlns:a16="http://schemas.microsoft.com/office/drawing/2014/main" id="{708802F8-377F-478F-AD0E-BBF3AED9818A}"/>
              </a:ext>
            </a:extLst>
          </p:cNvPr>
          <p:cNvSpPr txBox="1"/>
          <p:nvPr/>
        </p:nvSpPr>
        <p:spPr>
          <a:xfrm>
            <a:off x="5201495" y="4701444"/>
            <a:ext cx="276150" cy="369332"/>
          </a:xfrm>
          <a:prstGeom prst="rect">
            <a:avLst/>
          </a:prstGeom>
          <a:noFill/>
        </p:spPr>
        <p:txBody>
          <a:bodyPr wrap="square" rtlCol="0">
            <a:spAutoFit/>
          </a:bodyPr>
          <a:lstStyle/>
          <a:p>
            <a:r>
              <a:rPr lang="en-US" b="1" dirty="0">
                <a:solidFill>
                  <a:srgbClr val="FF0000"/>
                </a:solidFill>
              </a:rPr>
              <a:t>?</a:t>
            </a:r>
          </a:p>
        </p:txBody>
      </p:sp>
      <p:sp>
        <p:nvSpPr>
          <p:cNvPr id="27" name="TextBox 26">
            <a:extLst>
              <a:ext uri="{FF2B5EF4-FFF2-40B4-BE49-F238E27FC236}">
                <a16:creationId xmlns:a16="http://schemas.microsoft.com/office/drawing/2014/main" id="{8EAC2C60-7827-4EDD-B5AC-7E2333B7E0F6}"/>
              </a:ext>
            </a:extLst>
          </p:cNvPr>
          <p:cNvSpPr txBox="1"/>
          <p:nvPr/>
        </p:nvSpPr>
        <p:spPr>
          <a:xfrm>
            <a:off x="10103372" y="2837266"/>
            <a:ext cx="199552" cy="369332"/>
          </a:xfrm>
          <a:prstGeom prst="rect">
            <a:avLst/>
          </a:prstGeom>
          <a:noFill/>
        </p:spPr>
        <p:txBody>
          <a:bodyPr wrap="square" rtlCol="0">
            <a:spAutoFit/>
          </a:bodyPr>
          <a:lstStyle/>
          <a:p>
            <a:pPr algn="ctr"/>
            <a:r>
              <a:rPr lang="en-US" b="1" dirty="0">
                <a:solidFill>
                  <a:srgbClr val="FF0000"/>
                </a:solidFill>
              </a:rPr>
              <a:t>?</a:t>
            </a:r>
          </a:p>
        </p:txBody>
      </p:sp>
      <p:sp>
        <p:nvSpPr>
          <p:cNvPr id="25" name="TextBox 24">
            <a:extLst>
              <a:ext uri="{FF2B5EF4-FFF2-40B4-BE49-F238E27FC236}">
                <a16:creationId xmlns:a16="http://schemas.microsoft.com/office/drawing/2014/main" id="{07E0744C-3C65-4ADA-B61D-F2E0B35D4A43}"/>
              </a:ext>
            </a:extLst>
          </p:cNvPr>
          <p:cNvSpPr txBox="1"/>
          <p:nvPr/>
        </p:nvSpPr>
        <p:spPr>
          <a:xfrm>
            <a:off x="8329049" y="2845141"/>
            <a:ext cx="199552" cy="369332"/>
          </a:xfrm>
          <a:prstGeom prst="rect">
            <a:avLst/>
          </a:prstGeom>
          <a:noFill/>
        </p:spPr>
        <p:txBody>
          <a:bodyPr wrap="square" rtlCol="0">
            <a:spAutoFit/>
          </a:bodyPr>
          <a:lstStyle/>
          <a:p>
            <a:pPr algn="ctr"/>
            <a:r>
              <a:rPr lang="en-US" b="1" dirty="0">
                <a:solidFill>
                  <a:srgbClr val="FF0000"/>
                </a:solidFill>
              </a:rPr>
              <a:t>?</a:t>
            </a:r>
          </a:p>
        </p:txBody>
      </p:sp>
      <p:sp>
        <p:nvSpPr>
          <p:cNvPr id="24" name="TextBox 23">
            <a:extLst>
              <a:ext uri="{FF2B5EF4-FFF2-40B4-BE49-F238E27FC236}">
                <a16:creationId xmlns:a16="http://schemas.microsoft.com/office/drawing/2014/main" id="{003C6F74-9CAC-4905-BF10-1B3968409447}"/>
              </a:ext>
            </a:extLst>
          </p:cNvPr>
          <p:cNvSpPr txBox="1"/>
          <p:nvPr/>
        </p:nvSpPr>
        <p:spPr>
          <a:xfrm>
            <a:off x="6873057" y="2845141"/>
            <a:ext cx="199552" cy="369332"/>
          </a:xfrm>
          <a:prstGeom prst="rect">
            <a:avLst/>
          </a:prstGeom>
          <a:noFill/>
        </p:spPr>
        <p:txBody>
          <a:bodyPr wrap="square" rtlCol="0">
            <a:spAutoFit/>
          </a:bodyPr>
          <a:lstStyle/>
          <a:p>
            <a:pPr algn="ctr"/>
            <a:r>
              <a:rPr lang="en-US" b="1" dirty="0">
                <a:solidFill>
                  <a:srgbClr val="FF0000"/>
                </a:solidFill>
              </a:rPr>
              <a:t>?</a:t>
            </a:r>
          </a:p>
        </p:txBody>
      </p:sp>
      <p:sp>
        <p:nvSpPr>
          <p:cNvPr id="6" name="TextBox 5">
            <a:extLst>
              <a:ext uri="{FF2B5EF4-FFF2-40B4-BE49-F238E27FC236}">
                <a16:creationId xmlns:a16="http://schemas.microsoft.com/office/drawing/2014/main" id="{B258FACA-B3F4-4C16-831B-F04E6C9F0EAD}"/>
              </a:ext>
            </a:extLst>
          </p:cNvPr>
          <p:cNvSpPr txBox="1"/>
          <p:nvPr/>
        </p:nvSpPr>
        <p:spPr>
          <a:xfrm>
            <a:off x="5217513" y="2854781"/>
            <a:ext cx="199552" cy="369332"/>
          </a:xfrm>
          <a:prstGeom prst="rect">
            <a:avLst/>
          </a:prstGeom>
          <a:noFill/>
        </p:spPr>
        <p:txBody>
          <a:bodyPr wrap="square" rtlCol="0">
            <a:spAutoFit/>
          </a:bodyPr>
          <a:lstStyle/>
          <a:p>
            <a:pPr algn="ctr"/>
            <a:r>
              <a:rPr lang="en-US" b="1" dirty="0">
                <a:solidFill>
                  <a:srgbClr val="FF0000"/>
                </a:solidFill>
              </a:rPr>
              <a:t>?</a:t>
            </a:r>
          </a:p>
        </p:txBody>
      </p:sp>
      <p:sp>
        <p:nvSpPr>
          <p:cNvPr id="2" name="Title 1"/>
          <p:cNvSpPr>
            <a:spLocks noGrp="1"/>
          </p:cNvSpPr>
          <p:nvPr>
            <p:ph type="title"/>
          </p:nvPr>
        </p:nvSpPr>
        <p:spPr>
          <a:xfrm>
            <a:off x="0" y="0"/>
            <a:ext cx="12192000" cy="1325563"/>
          </a:xfrm>
        </p:spPr>
        <p:txBody>
          <a:bodyPr>
            <a:normAutofit/>
          </a:bodyPr>
          <a:lstStyle/>
          <a:p>
            <a:r>
              <a:rPr lang="en-US" sz="4000" b="1" i="1" dirty="0"/>
              <a:t>What are the security categorizations of the geodatabases?</a:t>
            </a:r>
          </a:p>
        </p:txBody>
      </p:sp>
      <p:sp>
        <p:nvSpPr>
          <p:cNvPr id="5" name="Slide Number Placeholder 4">
            <a:extLst>
              <a:ext uri="{FF2B5EF4-FFF2-40B4-BE49-F238E27FC236}">
                <a16:creationId xmlns:a16="http://schemas.microsoft.com/office/drawing/2014/main" id="{7795378F-1564-4297-9D2E-E727A6861525}"/>
              </a:ext>
            </a:extLst>
          </p:cNvPr>
          <p:cNvSpPr>
            <a:spLocks noGrp="1"/>
          </p:cNvSpPr>
          <p:nvPr>
            <p:ph type="sldNum" sz="quarter" idx="12"/>
          </p:nvPr>
        </p:nvSpPr>
        <p:spPr/>
        <p:txBody>
          <a:bodyPr/>
          <a:lstStyle/>
          <a:p>
            <a:fld id="{897A1499-6B4C-4387-B469-C39F01BECDDF}" type="slidenum">
              <a:rPr lang="en-US" smtClean="0"/>
              <a:t>15</a:t>
            </a:fld>
            <a:endParaRPr lang="en-US"/>
          </a:p>
        </p:txBody>
      </p:sp>
      <p:pic>
        <p:nvPicPr>
          <p:cNvPr id="8" name="Picture 7">
            <a:extLst>
              <a:ext uri="{FF2B5EF4-FFF2-40B4-BE49-F238E27FC236}">
                <a16:creationId xmlns:a16="http://schemas.microsoft.com/office/drawing/2014/main" id="{506BB4BA-545E-4751-A4B8-E16B2CDF4896}"/>
              </a:ext>
            </a:extLst>
          </p:cNvPr>
          <p:cNvPicPr>
            <a:picLocks noChangeAspect="1"/>
          </p:cNvPicPr>
          <p:nvPr/>
        </p:nvPicPr>
        <p:blipFill>
          <a:blip r:embed="rId4"/>
          <a:stretch>
            <a:fillRect/>
          </a:stretch>
        </p:blipFill>
        <p:spPr>
          <a:xfrm>
            <a:off x="9149426" y="1772355"/>
            <a:ext cx="1823721" cy="286448"/>
          </a:xfrm>
          <a:prstGeom prst="rect">
            <a:avLst/>
          </a:prstGeom>
        </p:spPr>
      </p:pic>
      <p:pic>
        <p:nvPicPr>
          <p:cNvPr id="9" name="Picture 8">
            <a:extLst>
              <a:ext uri="{FF2B5EF4-FFF2-40B4-BE49-F238E27FC236}">
                <a16:creationId xmlns:a16="http://schemas.microsoft.com/office/drawing/2014/main" id="{389D584D-5F02-4438-A2B3-EB08FA0C8F4B}"/>
              </a:ext>
            </a:extLst>
          </p:cNvPr>
          <p:cNvPicPr>
            <a:picLocks noChangeAspect="1"/>
          </p:cNvPicPr>
          <p:nvPr/>
        </p:nvPicPr>
        <p:blipFill>
          <a:blip r:embed="rId5"/>
          <a:stretch>
            <a:fillRect/>
          </a:stretch>
        </p:blipFill>
        <p:spPr>
          <a:xfrm>
            <a:off x="9182001" y="2137464"/>
            <a:ext cx="1820330" cy="301712"/>
          </a:xfrm>
          <a:prstGeom prst="rect">
            <a:avLst/>
          </a:prstGeom>
        </p:spPr>
      </p:pic>
      <p:pic>
        <p:nvPicPr>
          <p:cNvPr id="10" name="Picture 9">
            <a:extLst>
              <a:ext uri="{FF2B5EF4-FFF2-40B4-BE49-F238E27FC236}">
                <a16:creationId xmlns:a16="http://schemas.microsoft.com/office/drawing/2014/main" id="{F802974B-37D5-4D15-9591-1B8F7A1C1DEA}"/>
              </a:ext>
            </a:extLst>
          </p:cNvPr>
          <p:cNvPicPr>
            <a:picLocks noChangeAspect="1"/>
          </p:cNvPicPr>
          <p:nvPr/>
        </p:nvPicPr>
        <p:blipFill>
          <a:blip r:embed="rId6"/>
          <a:stretch>
            <a:fillRect/>
          </a:stretch>
        </p:blipFill>
        <p:spPr>
          <a:xfrm>
            <a:off x="9308465" y="2521237"/>
            <a:ext cx="1596246" cy="279343"/>
          </a:xfrm>
          <a:prstGeom prst="rect">
            <a:avLst/>
          </a:prstGeom>
        </p:spPr>
      </p:pic>
      <p:pic>
        <p:nvPicPr>
          <p:cNvPr id="11" name="Picture 10">
            <a:extLst>
              <a:ext uri="{FF2B5EF4-FFF2-40B4-BE49-F238E27FC236}">
                <a16:creationId xmlns:a16="http://schemas.microsoft.com/office/drawing/2014/main" id="{3865DD6F-9521-4BDF-82C0-27DFAECF5A8F}"/>
              </a:ext>
            </a:extLst>
          </p:cNvPr>
          <p:cNvPicPr>
            <a:picLocks noChangeAspect="1"/>
          </p:cNvPicPr>
          <p:nvPr/>
        </p:nvPicPr>
        <p:blipFill>
          <a:blip r:embed="rId5"/>
          <a:stretch>
            <a:fillRect/>
          </a:stretch>
        </p:blipFill>
        <p:spPr>
          <a:xfrm>
            <a:off x="9237405" y="3622337"/>
            <a:ext cx="1820330" cy="301712"/>
          </a:xfrm>
          <a:prstGeom prst="rect">
            <a:avLst/>
          </a:prstGeom>
        </p:spPr>
      </p:pic>
      <p:pic>
        <p:nvPicPr>
          <p:cNvPr id="12" name="Picture 11">
            <a:extLst>
              <a:ext uri="{FF2B5EF4-FFF2-40B4-BE49-F238E27FC236}">
                <a16:creationId xmlns:a16="http://schemas.microsoft.com/office/drawing/2014/main" id="{CF3E4300-E996-4F82-99D8-FF7C8F68E437}"/>
              </a:ext>
            </a:extLst>
          </p:cNvPr>
          <p:cNvPicPr>
            <a:picLocks noChangeAspect="1"/>
          </p:cNvPicPr>
          <p:nvPr/>
        </p:nvPicPr>
        <p:blipFill>
          <a:blip r:embed="rId6"/>
          <a:stretch>
            <a:fillRect/>
          </a:stretch>
        </p:blipFill>
        <p:spPr>
          <a:xfrm>
            <a:off x="9294043" y="4007773"/>
            <a:ext cx="1596246" cy="279343"/>
          </a:xfrm>
          <a:prstGeom prst="rect">
            <a:avLst/>
          </a:prstGeom>
        </p:spPr>
      </p:pic>
      <p:pic>
        <p:nvPicPr>
          <p:cNvPr id="13" name="Picture 12">
            <a:extLst>
              <a:ext uri="{FF2B5EF4-FFF2-40B4-BE49-F238E27FC236}">
                <a16:creationId xmlns:a16="http://schemas.microsoft.com/office/drawing/2014/main" id="{9D698865-B769-4A3A-B49E-263AE2B746F3}"/>
              </a:ext>
            </a:extLst>
          </p:cNvPr>
          <p:cNvPicPr>
            <a:picLocks noChangeAspect="1"/>
          </p:cNvPicPr>
          <p:nvPr/>
        </p:nvPicPr>
        <p:blipFill>
          <a:blip r:embed="rId6"/>
          <a:stretch>
            <a:fillRect/>
          </a:stretch>
        </p:blipFill>
        <p:spPr>
          <a:xfrm>
            <a:off x="9308465" y="4368707"/>
            <a:ext cx="1596246" cy="279343"/>
          </a:xfrm>
          <a:prstGeom prst="rect">
            <a:avLst/>
          </a:prstGeom>
        </p:spPr>
      </p:pic>
      <p:pic>
        <p:nvPicPr>
          <p:cNvPr id="14" name="Picture 13">
            <a:extLst>
              <a:ext uri="{FF2B5EF4-FFF2-40B4-BE49-F238E27FC236}">
                <a16:creationId xmlns:a16="http://schemas.microsoft.com/office/drawing/2014/main" id="{B0D50B7B-D310-46FB-8050-76A216F0B5B0}"/>
              </a:ext>
            </a:extLst>
          </p:cNvPr>
          <p:cNvPicPr>
            <a:picLocks noChangeAspect="1"/>
          </p:cNvPicPr>
          <p:nvPr/>
        </p:nvPicPr>
        <p:blipFill>
          <a:blip r:embed="rId6"/>
          <a:stretch>
            <a:fillRect/>
          </a:stretch>
        </p:blipFill>
        <p:spPr>
          <a:xfrm>
            <a:off x="9308465" y="5508293"/>
            <a:ext cx="1596246" cy="279343"/>
          </a:xfrm>
          <a:prstGeom prst="rect">
            <a:avLst/>
          </a:prstGeom>
        </p:spPr>
      </p:pic>
      <p:pic>
        <p:nvPicPr>
          <p:cNvPr id="18" name="Picture 17">
            <a:extLst>
              <a:ext uri="{FF2B5EF4-FFF2-40B4-BE49-F238E27FC236}">
                <a16:creationId xmlns:a16="http://schemas.microsoft.com/office/drawing/2014/main" id="{22367C7C-29BA-41C1-816B-6E130A4FF484}"/>
              </a:ext>
            </a:extLst>
          </p:cNvPr>
          <p:cNvPicPr>
            <a:picLocks noChangeAspect="1"/>
          </p:cNvPicPr>
          <p:nvPr/>
        </p:nvPicPr>
        <p:blipFill>
          <a:blip r:embed="rId7"/>
          <a:stretch>
            <a:fillRect/>
          </a:stretch>
        </p:blipFill>
        <p:spPr>
          <a:xfrm>
            <a:off x="6371249" y="2891035"/>
            <a:ext cx="1203169" cy="246103"/>
          </a:xfrm>
          <a:prstGeom prst="rect">
            <a:avLst/>
          </a:prstGeom>
        </p:spPr>
      </p:pic>
      <p:pic>
        <p:nvPicPr>
          <p:cNvPr id="20" name="Picture 19">
            <a:extLst>
              <a:ext uri="{FF2B5EF4-FFF2-40B4-BE49-F238E27FC236}">
                <a16:creationId xmlns:a16="http://schemas.microsoft.com/office/drawing/2014/main" id="{BE097830-11D6-41D8-AFBA-58C5C06EE1B5}"/>
              </a:ext>
            </a:extLst>
          </p:cNvPr>
          <p:cNvPicPr>
            <a:picLocks noChangeAspect="1"/>
          </p:cNvPicPr>
          <p:nvPr/>
        </p:nvPicPr>
        <p:blipFill>
          <a:blip r:embed="rId8"/>
          <a:stretch>
            <a:fillRect/>
          </a:stretch>
        </p:blipFill>
        <p:spPr>
          <a:xfrm>
            <a:off x="4877845" y="2891035"/>
            <a:ext cx="923451" cy="296824"/>
          </a:xfrm>
          <a:prstGeom prst="rect">
            <a:avLst/>
          </a:prstGeom>
        </p:spPr>
      </p:pic>
      <p:pic>
        <p:nvPicPr>
          <p:cNvPr id="21" name="Picture 20">
            <a:extLst>
              <a:ext uri="{FF2B5EF4-FFF2-40B4-BE49-F238E27FC236}">
                <a16:creationId xmlns:a16="http://schemas.microsoft.com/office/drawing/2014/main" id="{E4665780-ED55-464F-A624-6104A93A52DF}"/>
              </a:ext>
            </a:extLst>
          </p:cNvPr>
          <p:cNvPicPr>
            <a:picLocks noChangeAspect="1"/>
          </p:cNvPicPr>
          <p:nvPr/>
        </p:nvPicPr>
        <p:blipFill>
          <a:blip r:embed="rId7"/>
          <a:stretch>
            <a:fillRect/>
          </a:stretch>
        </p:blipFill>
        <p:spPr>
          <a:xfrm>
            <a:off x="7781759" y="2891035"/>
            <a:ext cx="1203169" cy="246103"/>
          </a:xfrm>
          <a:prstGeom prst="rect">
            <a:avLst/>
          </a:prstGeom>
        </p:spPr>
      </p:pic>
      <p:pic>
        <p:nvPicPr>
          <p:cNvPr id="23" name="Picture 22" descr="Table&#10;&#10;Description automatically generated">
            <a:extLst>
              <a:ext uri="{FF2B5EF4-FFF2-40B4-BE49-F238E27FC236}">
                <a16:creationId xmlns:a16="http://schemas.microsoft.com/office/drawing/2014/main" id="{FDE25976-B64D-4A47-8DCA-95F7CA07A5F8}"/>
              </a:ext>
            </a:extLst>
          </p:cNvPr>
          <p:cNvPicPr>
            <a:picLocks noChangeAspect="1"/>
          </p:cNvPicPr>
          <p:nvPr/>
        </p:nvPicPr>
        <p:blipFill>
          <a:blip r:embed="rId9"/>
          <a:stretch>
            <a:fillRect/>
          </a:stretch>
        </p:blipFill>
        <p:spPr>
          <a:xfrm>
            <a:off x="594358" y="1325563"/>
            <a:ext cx="10653790" cy="1946365"/>
          </a:xfrm>
          <a:prstGeom prst="rect">
            <a:avLst/>
          </a:prstGeom>
        </p:spPr>
      </p:pic>
      <p:pic>
        <p:nvPicPr>
          <p:cNvPr id="26" name="Picture 25">
            <a:extLst>
              <a:ext uri="{FF2B5EF4-FFF2-40B4-BE49-F238E27FC236}">
                <a16:creationId xmlns:a16="http://schemas.microsoft.com/office/drawing/2014/main" id="{C9494A4C-F5AC-4759-909E-2349DB9952FB}"/>
              </a:ext>
            </a:extLst>
          </p:cNvPr>
          <p:cNvPicPr>
            <a:picLocks noChangeAspect="1"/>
          </p:cNvPicPr>
          <p:nvPr/>
        </p:nvPicPr>
        <p:blipFill>
          <a:blip r:embed="rId7"/>
          <a:stretch>
            <a:fillRect/>
          </a:stretch>
        </p:blipFill>
        <p:spPr>
          <a:xfrm>
            <a:off x="6371249" y="4763059"/>
            <a:ext cx="1203169" cy="246103"/>
          </a:xfrm>
          <a:prstGeom prst="rect">
            <a:avLst/>
          </a:prstGeom>
        </p:spPr>
      </p:pic>
      <p:pic>
        <p:nvPicPr>
          <p:cNvPr id="28" name="Picture 27">
            <a:extLst>
              <a:ext uri="{FF2B5EF4-FFF2-40B4-BE49-F238E27FC236}">
                <a16:creationId xmlns:a16="http://schemas.microsoft.com/office/drawing/2014/main" id="{FEAC4000-F69E-416B-9387-5799051B5260}"/>
              </a:ext>
            </a:extLst>
          </p:cNvPr>
          <p:cNvPicPr>
            <a:picLocks noChangeAspect="1"/>
          </p:cNvPicPr>
          <p:nvPr/>
        </p:nvPicPr>
        <p:blipFill>
          <a:blip r:embed="rId10"/>
          <a:stretch>
            <a:fillRect/>
          </a:stretch>
        </p:blipFill>
        <p:spPr>
          <a:xfrm>
            <a:off x="7890023" y="4763059"/>
            <a:ext cx="1033629" cy="246103"/>
          </a:xfrm>
          <a:prstGeom prst="rect">
            <a:avLst/>
          </a:prstGeom>
        </p:spPr>
      </p:pic>
      <p:pic>
        <p:nvPicPr>
          <p:cNvPr id="29" name="Picture 28">
            <a:extLst>
              <a:ext uri="{FF2B5EF4-FFF2-40B4-BE49-F238E27FC236}">
                <a16:creationId xmlns:a16="http://schemas.microsoft.com/office/drawing/2014/main" id="{9685FD97-1FC8-4C9F-8AFB-BA0DC81B61B5}"/>
              </a:ext>
            </a:extLst>
          </p:cNvPr>
          <p:cNvPicPr>
            <a:picLocks noChangeAspect="1"/>
          </p:cNvPicPr>
          <p:nvPr/>
        </p:nvPicPr>
        <p:blipFill>
          <a:blip r:embed="rId7"/>
          <a:stretch>
            <a:fillRect/>
          </a:stretch>
        </p:blipFill>
        <p:spPr>
          <a:xfrm>
            <a:off x="4693279" y="4763059"/>
            <a:ext cx="1203169" cy="246103"/>
          </a:xfrm>
          <a:prstGeom prst="rect">
            <a:avLst/>
          </a:prstGeom>
        </p:spPr>
      </p:pic>
      <p:pic>
        <p:nvPicPr>
          <p:cNvPr id="30" name="Picture 29">
            <a:extLst>
              <a:ext uri="{FF2B5EF4-FFF2-40B4-BE49-F238E27FC236}">
                <a16:creationId xmlns:a16="http://schemas.microsoft.com/office/drawing/2014/main" id="{27282343-0DB9-448F-9EE8-5CA26ED3883E}"/>
              </a:ext>
            </a:extLst>
          </p:cNvPr>
          <p:cNvPicPr>
            <a:picLocks noChangeAspect="1"/>
          </p:cNvPicPr>
          <p:nvPr/>
        </p:nvPicPr>
        <p:blipFill>
          <a:blip r:embed="rId7"/>
          <a:stretch>
            <a:fillRect/>
          </a:stretch>
        </p:blipFill>
        <p:spPr>
          <a:xfrm>
            <a:off x="9545985" y="4784292"/>
            <a:ext cx="1203169" cy="246103"/>
          </a:xfrm>
          <a:prstGeom prst="rect">
            <a:avLst/>
          </a:prstGeom>
        </p:spPr>
      </p:pic>
      <p:pic>
        <p:nvPicPr>
          <p:cNvPr id="32" name="Picture 31" descr="Table&#10;&#10;Description automatically generated">
            <a:extLst>
              <a:ext uri="{FF2B5EF4-FFF2-40B4-BE49-F238E27FC236}">
                <a16:creationId xmlns:a16="http://schemas.microsoft.com/office/drawing/2014/main" id="{F9877187-F8A1-42A4-B238-EB67DD7D8CCA}"/>
              </a:ext>
            </a:extLst>
          </p:cNvPr>
          <p:cNvPicPr>
            <a:picLocks noChangeAspect="1"/>
          </p:cNvPicPr>
          <p:nvPr/>
        </p:nvPicPr>
        <p:blipFill>
          <a:blip r:embed="rId11"/>
          <a:stretch>
            <a:fillRect/>
          </a:stretch>
        </p:blipFill>
        <p:spPr>
          <a:xfrm>
            <a:off x="594358" y="3585651"/>
            <a:ext cx="10653790" cy="1519038"/>
          </a:xfrm>
          <a:prstGeom prst="rect">
            <a:avLst/>
          </a:prstGeom>
        </p:spPr>
      </p:pic>
    </p:spTree>
    <p:extLst>
      <p:ext uri="{BB962C8B-B14F-4D97-AF65-F5344CB8AC3E}">
        <p14:creationId xmlns:p14="http://schemas.microsoft.com/office/powerpoint/2010/main" val="2195265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ppt_x"/>
                                          </p:val>
                                        </p:tav>
                                        <p:tav tm="100000">
                                          <p:val>
                                            <p:strVal val="#ppt_x"/>
                                          </p:val>
                                        </p:tav>
                                      </p:tavLst>
                                    </p:anim>
                                    <p:anim calcmode="lin" valueType="num">
                                      <p:cBhvr additive="base">
                                        <p:cTn id="4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additive="base">
                                        <p:cTn id="49" dur="500" fill="hold"/>
                                        <p:tgtEl>
                                          <p:spTgt spid="30"/>
                                        </p:tgtEl>
                                        <p:attrNameLst>
                                          <p:attrName>ppt_x</p:attrName>
                                        </p:attrNameLst>
                                      </p:cBhvr>
                                      <p:tavLst>
                                        <p:tav tm="0">
                                          <p:val>
                                            <p:strVal val="#ppt_x"/>
                                          </p:val>
                                        </p:tav>
                                        <p:tav tm="100000">
                                          <p:val>
                                            <p:strVal val="#ppt_x"/>
                                          </p:val>
                                        </p:tav>
                                      </p:tavLst>
                                    </p:anim>
                                    <p:anim calcmode="lin" valueType="num">
                                      <p:cBhvr additive="base">
                                        <p:cTn id="5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500" fill="hold"/>
                                        <p:tgtEl>
                                          <p:spTgt spid="32"/>
                                        </p:tgtEl>
                                        <p:attrNameLst>
                                          <p:attrName>ppt_x</p:attrName>
                                        </p:attrNameLst>
                                      </p:cBhvr>
                                      <p:tavLst>
                                        <p:tav tm="0">
                                          <p:val>
                                            <p:strVal val="#ppt_x"/>
                                          </p:val>
                                        </p:tav>
                                        <p:tav tm="100000">
                                          <p:val>
                                            <p:strVal val="#ppt_x"/>
                                          </p:val>
                                        </p:tav>
                                      </p:tavLst>
                                    </p:anim>
                                    <p:anim calcmode="lin" valueType="num">
                                      <p:cBhvr additive="base">
                                        <p:cTn id="5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ormAutofit/>
          </a:bodyPr>
          <a:lstStyle/>
          <a:p>
            <a:r>
              <a:rPr lang="en-US" sz="3600" i="1" dirty="0"/>
              <a:t>What is the overall security categorization of the information system containing these datasets?</a:t>
            </a:r>
            <a:endParaRPr lang="en-US" sz="3600" b="1" i="1" dirty="0"/>
          </a:p>
        </p:txBody>
      </p:sp>
      <p:sp>
        <p:nvSpPr>
          <p:cNvPr id="5" name="Slide Number Placeholder 4">
            <a:extLst>
              <a:ext uri="{FF2B5EF4-FFF2-40B4-BE49-F238E27FC236}">
                <a16:creationId xmlns:a16="http://schemas.microsoft.com/office/drawing/2014/main" id="{7795378F-1564-4297-9D2E-E727A6861525}"/>
              </a:ext>
            </a:extLst>
          </p:cNvPr>
          <p:cNvSpPr>
            <a:spLocks noGrp="1"/>
          </p:cNvSpPr>
          <p:nvPr>
            <p:ph type="sldNum" sz="quarter" idx="12"/>
          </p:nvPr>
        </p:nvSpPr>
        <p:spPr/>
        <p:txBody>
          <a:bodyPr/>
          <a:lstStyle/>
          <a:p>
            <a:fld id="{897A1499-6B4C-4387-B469-C39F01BECDDF}" type="slidenum">
              <a:rPr lang="en-US" smtClean="0"/>
              <a:t>16</a:t>
            </a:fld>
            <a:endParaRPr lang="en-US"/>
          </a:p>
        </p:txBody>
      </p:sp>
      <p:grpSp>
        <p:nvGrpSpPr>
          <p:cNvPr id="3" name="Group 2">
            <a:extLst>
              <a:ext uri="{FF2B5EF4-FFF2-40B4-BE49-F238E27FC236}">
                <a16:creationId xmlns:a16="http://schemas.microsoft.com/office/drawing/2014/main" id="{7ED0F14B-4ECF-469E-8236-82FFC9571123}"/>
              </a:ext>
            </a:extLst>
          </p:cNvPr>
          <p:cNvGrpSpPr/>
          <p:nvPr/>
        </p:nvGrpSpPr>
        <p:grpSpPr>
          <a:xfrm>
            <a:off x="594358" y="1325563"/>
            <a:ext cx="10653790" cy="4582274"/>
            <a:chOff x="594358" y="1325563"/>
            <a:chExt cx="10653790" cy="4582274"/>
          </a:xfrm>
        </p:grpSpPr>
        <p:pic>
          <p:nvPicPr>
            <p:cNvPr id="4" name="Picture 3"/>
            <p:cNvPicPr>
              <a:picLocks noChangeAspect="1"/>
            </p:cNvPicPr>
            <p:nvPr/>
          </p:nvPicPr>
          <p:blipFill>
            <a:blip r:embed="rId3"/>
            <a:stretch>
              <a:fillRect/>
            </a:stretch>
          </p:blipFill>
          <p:spPr>
            <a:xfrm>
              <a:off x="594358" y="1325563"/>
              <a:ext cx="10653790" cy="4582274"/>
            </a:xfrm>
            <a:prstGeom prst="rect">
              <a:avLst/>
            </a:prstGeom>
          </p:spPr>
        </p:pic>
        <p:sp>
          <p:nvSpPr>
            <p:cNvPr id="34" name="TextBox 33">
              <a:extLst>
                <a:ext uri="{FF2B5EF4-FFF2-40B4-BE49-F238E27FC236}">
                  <a16:creationId xmlns:a16="http://schemas.microsoft.com/office/drawing/2014/main" id="{E78A5E53-0E3F-4283-B072-F5C6FB0A92F2}"/>
                </a:ext>
              </a:extLst>
            </p:cNvPr>
            <p:cNvSpPr txBox="1"/>
            <p:nvPr/>
          </p:nvSpPr>
          <p:spPr>
            <a:xfrm>
              <a:off x="10065073" y="4696915"/>
              <a:ext cx="276150" cy="369332"/>
            </a:xfrm>
            <a:prstGeom prst="rect">
              <a:avLst/>
            </a:prstGeom>
            <a:noFill/>
          </p:spPr>
          <p:txBody>
            <a:bodyPr wrap="square" rtlCol="0">
              <a:spAutoFit/>
            </a:bodyPr>
            <a:lstStyle/>
            <a:p>
              <a:r>
                <a:rPr lang="en-US" b="1" dirty="0">
                  <a:solidFill>
                    <a:srgbClr val="FF0000"/>
                  </a:solidFill>
                </a:rPr>
                <a:t>?</a:t>
              </a:r>
            </a:p>
          </p:txBody>
        </p:sp>
        <p:sp>
          <p:nvSpPr>
            <p:cNvPr id="33" name="TextBox 32">
              <a:extLst>
                <a:ext uri="{FF2B5EF4-FFF2-40B4-BE49-F238E27FC236}">
                  <a16:creationId xmlns:a16="http://schemas.microsoft.com/office/drawing/2014/main" id="{346ADBC3-1873-4451-8EA3-FB4E0F0D8049}"/>
                </a:ext>
              </a:extLst>
            </p:cNvPr>
            <p:cNvSpPr txBox="1"/>
            <p:nvPr/>
          </p:nvSpPr>
          <p:spPr>
            <a:xfrm>
              <a:off x="8268762" y="4703974"/>
              <a:ext cx="276150" cy="369332"/>
            </a:xfrm>
            <a:prstGeom prst="rect">
              <a:avLst/>
            </a:prstGeom>
            <a:noFill/>
          </p:spPr>
          <p:txBody>
            <a:bodyPr wrap="square" rtlCol="0">
              <a:spAutoFit/>
            </a:bodyPr>
            <a:lstStyle/>
            <a:p>
              <a:r>
                <a:rPr lang="en-US" b="1" dirty="0">
                  <a:solidFill>
                    <a:srgbClr val="FF0000"/>
                  </a:solidFill>
                </a:rPr>
                <a:t>?</a:t>
              </a:r>
            </a:p>
          </p:txBody>
        </p:sp>
        <p:sp>
          <p:nvSpPr>
            <p:cNvPr id="7" name="TextBox 6">
              <a:extLst>
                <a:ext uri="{FF2B5EF4-FFF2-40B4-BE49-F238E27FC236}">
                  <a16:creationId xmlns:a16="http://schemas.microsoft.com/office/drawing/2014/main" id="{A45DE50E-467B-40D0-80CF-DB4D9D572310}"/>
                </a:ext>
              </a:extLst>
            </p:cNvPr>
            <p:cNvSpPr txBox="1"/>
            <p:nvPr/>
          </p:nvSpPr>
          <p:spPr>
            <a:xfrm>
              <a:off x="6862489" y="4722677"/>
              <a:ext cx="276150" cy="369332"/>
            </a:xfrm>
            <a:prstGeom prst="rect">
              <a:avLst/>
            </a:prstGeom>
            <a:noFill/>
          </p:spPr>
          <p:txBody>
            <a:bodyPr wrap="square" rtlCol="0">
              <a:spAutoFit/>
            </a:bodyPr>
            <a:lstStyle/>
            <a:p>
              <a:r>
                <a:rPr lang="en-US" b="1" dirty="0">
                  <a:solidFill>
                    <a:srgbClr val="FF0000"/>
                  </a:solidFill>
                </a:rPr>
                <a:t>?</a:t>
              </a:r>
            </a:p>
          </p:txBody>
        </p:sp>
        <p:sp>
          <p:nvSpPr>
            <p:cNvPr id="31" name="TextBox 30">
              <a:extLst>
                <a:ext uri="{FF2B5EF4-FFF2-40B4-BE49-F238E27FC236}">
                  <a16:creationId xmlns:a16="http://schemas.microsoft.com/office/drawing/2014/main" id="{708802F8-377F-478F-AD0E-BBF3AED9818A}"/>
                </a:ext>
              </a:extLst>
            </p:cNvPr>
            <p:cNvSpPr txBox="1"/>
            <p:nvPr/>
          </p:nvSpPr>
          <p:spPr>
            <a:xfrm>
              <a:off x="5201495" y="4701444"/>
              <a:ext cx="276150" cy="369332"/>
            </a:xfrm>
            <a:prstGeom prst="rect">
              <a:avLst/>
            </a:prstGeom>
            <a:noFill/>
          </p:spPr>
          <p:txBody>
            <a:bodyPr wrap="square" rtlCol="0">
              <a:spAutoFit/>
            </a:bodyPr>
            <a:lstStyle/>
            <a:p>
              <a:r>
                <a:rPr lang="en-US" b="1" dirty="0">
                  <a:solidFill>
                    <a:srgbClr val="FF0000"/>
                  </a:solidFill>
                </a:rPr>
                <a:t>?</a:t>
              </a:r>
            </a:p>
          </p:txBody>
        </p:sp>
        <p:sp>
          <p:nvSpPr>
            <p:cNvPr id="27" name="TextBox 26">
              <a:extLst>
                <a:ext uri="{FF2B5EF4-FFF2-40B4-BE49-F238E27FC236}">
                  <a16:creationId xmlns:a16="http://schemas.microsoft.com/office/drawing/2014/main" id="{8EAC2C60-7827-4EDD-B5AC-7E2333B7E0F6}"/>
                </a:ext>
              </a:extLst>
            </p:cNvPr>
            <p:cNvSpPr txBox="1"/>
            <p:nvPr/>
          </p:nvSpPr>
          <p:spPr>
            <a:xfrm>
              <a:off x="10103372" y="2837266"/>
              <a:ext cx="199552" cy="369332"/>
            </a:xfrm>
            <a:prstGeom prst="rect">
              <a:avLst/>
            </a:prstGeom>
            <a:noFill/>
          </p:spPr>
          <p:txBody>
            <a:bodyPr wrap="square" rtlCol="0">
              <a:spAutoFit/>
            </a:bodyPr>
            <a:lstStyle/>
            <a:p>
              <a:pPr algn="ctr"/>
              <a:r>
                <a:rPr lang="en-US" b="1" dirty="0">
                  <a:solidFill>
                    <a:srgbClr val="FF0000"/>
                  </a:solidFill>
                </a:rPr>
                <a:t>?</a:t>
              </a:r>
            </a:p>
          </p:txBody>
        </p:sp>
        <p:sp>
          <p:nvSpPr>
            <p:cNvPr id="25" name="TextBox 24">
              <a:extLst>
                <a:ext uri="{FF2B5EF4-FFF2-40B4-BE49-F238E27FC236}">
                  <a16:creationId xmlns:a16="http://schemas.microsoft.com/office/drawing/2014/main" id="{07E0744C-3C65-4ADA-B61D-F2E0B35D4A43}"/>
                </a:ext>
              </a:extLst>
            </p:cNvPr>
            <p:cNvSpPr txBox="1"/>
            <p:nvPr/>
          </p:nvSpPr>
          <p:spPr>
            <a:xfrm>
              <a:off x="8329049" y="2845141"/>
              <a:ext cx="199552" cy="369332"/>
            </a:xfrm>
            <a:prstGeom prst="rect">
              <a:avLst/>
            </a:prstGeom>
            <a:noFill/>
          </p:spPr>
          <p:txBody>
            <a:bodyPr wrap="square" rtlCol="0">
              <a:spAutoFit/>
            </a:bodyPr>
            <a:lstStyle/>
            <a:p>
              <a:pPr algn="ctr"/>
              <a:r>
                <a:rPr lang="en-US" b="1" dirty="0">
                  <a:solidFill>
                    <a:srgbClr val="FF0000"/>
                  </a:solidFill>
                </a:rPr>
                <a:t>?</a:t>
              </a:r>
            </a:p>
          </p:txBody>
        </p:sp>
        <p:sp>
          <p:nvSpPr>
            <p:cNvPr id="24" name="TextBox 23">
              <a:extLst>
                <a:ext uri="{FF2B5EF4-FFF2-40B4-BE49-F238E27FC236}">
                  <a16:creationId xmlns:a16="http://schemas.microsoft.com/office/drawing/2014/main" id="{003C6F74-9CAC-4905-BF10-1B3968409447}"/>
                </a:ext>
              </a:extLst>
            </p:cNvPr>
            <p:cNvSpPr txBox="1"/>
            <p:nvPr/>
          </p:nvSpPr>
          <p:spPr>
            <a:xfrm>
              <a:off x="6873057" y="2845141"/>
              <a:ext cx="199552" cy="369332"/>
            </a:xfrm>
            <a:prstGeom prst="rect">
              <a:avLst/>
            </a:prstGeom>
            <a:noFill/>
          </p:spPr>
          <p:txBody>
            <a:bodyPr wrap="square" rtlCol="0">
              <a:spAutoFit/>
            </a:bodyPr>
            <a:lstStyle/>
            <a:p>
              <a:pPr algn="ctr"/>
              <a:r>
                <a:rPr lang="en-US" b="1" dirty="0">
                  <a:solidFill>
                    <a:srgbClr val="FF0000"/>
                  </a:solidFill>
                </a:rPr>
                <a:t>?</a:t>
              </a:r>
            </a:p>
          </p:txBody>
        </p:sp>
        <p:sp>
          <p:nvSpPr>
            <p:cNvPr id="6" name="TextBox 5">
              <a:extLst>
                <a:ext uri="{FF2B5EF4-FFF2-40B4-BE49-F238E27FC236}">
                  <a16:creationId xmlns:a16="http://schemas.microsoft.com/office/drawing/2014/main" id="{B258FACA-B3F4-4C16-831B-F04E6C9F0EAD}"/>
                </a:ext>
              </a:extLst>
            </p:cNvPr>
            <p:cNvSpPr txBox="1"/>
            <p:nvPr/>
          </p:nvSpPr>
          <p:spPr>
            <a:xfrm>
              <a:off x="5217513" y="2854781"/>
              <a:ext cx="199552" cy="369332"/>
            </a:xfrm>
            <a:prstGeom prst="rect">
              <a:avLst/>
            </a:prstGeom>
            <a:noFill/>
          </p:spPr>
          <p:txBody>
            <a:bodyPr wrap="square" rtlCol="0">
              <a:spAutoFit/>
            </a:bodyPr>
            <a:lstStyle/>
            <a:p>
              <a:pPr algn="ctr"/>
              <a:r>
                <a:rPr lang="en-US" b="1" dirty="0">
                  <a:solidFill>
                    <a:srgbClr val="FF0000"/>
                  </a:solidFill>
                </a:rPr>
                <a:t>?</a:t>
              </a:r>
            </a:p>
          </p:txBody>
        </p:sp>
        <p:pic>
          <p:nvPicPr>
            <p:cNvPr id="8" name="Picture 7">
              <a:extLst>
                <a:ext uri="{FF2B5EF4-FFF2-40B4-BE49-F238E27FC236}">
                  <a16:creationId xmlns:a16="http://schemas.microsoft.com/office/drawing/2014/main" id="{506BB4BA-545E-4751-A4B8-E16B2CDF4896}"/>
                </a:ext>
              </a:extLst>
            </p:cNvPr>
            <p:cNvPicPr>
              <a:picLocks noChangeAspect="1"/>
            </p:cNvPicPr>
            <p:nvPr/>
          </p:nvPicPr>
          <p:blipFill>
            <a:blip r:embed="rId4"/>
            <a:stretch>
              <a:fillRect/>
            </a:stretch>
          </p:blipFill>
          <p:spPr>
            <a:xfrm>
              <a:off x="9149426" y="1772355"/>
              <a:ext cx="1823721" cy="286448"/>
            </a:xfrm>
            <a:prstGeom prst="rect">
              <a:avLst/>
            </a:prstGeom>
          </p:spPr>
        </p:pic>
        <p:pic>
          <p:nvPicPr>
            <p:cNvPr id="9" name="Picture 8">
              <a:extLst>
                <a:ext uri="{FF2B5EF4-FFF2-40B4-BE49-F238E27FC236}">
                  <a16:creationId xmlns:a16="http://schemas.microsoft.com/office/drawing/2014/main" id="{389D584D-5F02-4438-A2B3-EB08FA0C8F4B}"/>
                </a:ext>
              </a:extLst>
            </p:cNvPr>
            <p:cNvPicPr>
              <a:picLocks noChangeAspect="1"/>
            </p:cNvPicPr>
            <p:nvPr/>
          </p:nvPicPr>
          <p:blipFill>
            <a:blip r:embed="rId5"/>
            <a:stretch>
              <a:fillRect/>
            </a:stretch>
          </p:blipFill>
          <p:spPr>
            <a:xfrm>
              <a:off x="9182001" y="2137464"/>
              <a:ext cx="1820330" cy="301712"/>
            </a:xfrm>
            <a:prstGeom prst="rect">
              <a:avLst/>
            </a:prstGeom>
          </p:spPr>
        </p:pic>
        <p:pic>
          <p:nvPicPr>
            <p:cNvPr id="10" name="Picture 9">
              <a:extLst>
                <a:ext uri="{FF2B5EF4-FFF2-40B4-BE49-F238E27FC236}">
                  <a16:creationId xmlns:a16="http://schemas.microsoft.com/office/drawing/2014/main" id="{F802974B-37D5-4D15-9591-1B8F7A1C1DEA}"/>
                </a:ext>
              </a:extLst>
            </p:cNvPr>
            <p:cNvPicPr>
              <a:picLocks noChangeAspect="1"/>
            </p:cNvPicPr>
            <p:nvPr/>
          </p:nvPicPr>
          <p:blipFill>
            <a:blip r:embed="rId6"/>
            <a:stretch>
              <a:fillRect/>
            </a:stretch>
          </p:blipFill>
          <p:spPr>
            <a:xfrm>
              <a:off x="9308465" y="2521237"/>
              <a:ext cx="1596246" cy="279343"/>
            </a:xfrm>
            <a:prstGeom prst="rect">
              <a:avLst/>
            </a:prstGeom>
          </p:spPr>
        </p:pic>
        <p:pic>
          <p:nvPicPr>
            <p:cNvPr id="11" name="Picture 10">
              <a:extLst>
                <a:ext uri="{FF2B5EF4-FFF2-40B4-BE49-F238E27FC236}">
                  <a16:creationId xmlns:a16="http://schemas.microsoft.com/office/drawing/2014/main" id="{3865DD6F-9521-4BDF-82C0-27DFAECF5A8F}"/>
                </a:ext>
              </a:extLst>
            </p:cNvPr>
            <p:cNvPicPr>
              <a:picLocks noChangeAspect="1"/>
            </p:cNvPicPr>
            <p:nvPr/>
          </p:nvPicPr>
          <p:blipFill>
            <a:blip r:embed="rId5"/>
            <a:stretch>
              <a:fillRect/>
            </a:stretch>
          </p:blipFill>
          <p:spPr>
            <a:xfrm>
              <a:off x="9237405" y="3622337"/>
              <a:ext cx="1820330" cy="301712"/>
            </a:xfrm>
            <a:prstGeom prst="rect">
              <a:avLst/>
            </a:prstGeom>
          </p:spPr>
        </p:pic>
        <p:pic>
          <p:nvPicPr>
            <p:cNvPr id="12" name="Picture 11">
              <a:extLst>
                <a:ext uri="{FF2B5EF4-FFF2-40B4-BE49-F238E27FC236}">
                  <a16:creationId xmlns:a16="http://schemas.microsoft.com/office/drawing/2014/main" id="{CF3E4300-E996-4F82-99D8-FF7C8F68E437}"/>
                </a:ext>
              </a:extLst>
            </p:cNvPr>
            <p:cNvPicPr>
              <a:picLocks noChangeAspect="1"/>
            </p:cNvPicPr>
            <p:nvPr/>
          </p:nvPicPr>
          <p:blipFill>
            <a:blip r:embed="rId6"/>
            <a:stretch>
              <a:fillRect/>
            </a:stretch>
          </p:blipFill>
          <p:spPr>
            <a:xfrm>
              <a:off x="9294043" y="4007773"/>
              <a:ext cx="1596246" cy="279343"/>
            </a:xfrm>
            <a:prstGeom prst="rect">
              <a:avLst/>
            </a:prstGeom>
          </p:spPr>
        </p:pic>
        <p:pic>
          <p:nvPicPr>
            <p:cNvPr id="13" name="Picture 12">
              <a:extLst>
                <a:ext uri="{FF2B5EF4-FFF2-40B4-BE49-F238E27FC236}">
                  <a16:creationId xmlns:a16="http://schemas.microsoft.com/office/drawing/2014/main" id="{9D698865-B769-4A3A-B49E-263AE2B746F3}"/>
                </a:ext>
              </a:extLst>
            </p:cNvPr>
            <p:cNvPicPr>
              <a:picLocks noChangeAspect="1"/>
            </p:cNvPicPr>
            <p:nvPr/>
          </p:nvPicPr>
          <p:blipFill>
            <a:blip r:embed="rId6"/>
            <a:stretch>
              <a:fillRect/>
            </a:stretch>
          </p:blipFill>
          <p:spPr>
            <a:xfrm>
              <a:off x="9308465" y="4368707"/>
              <a:ext cx="1596246" cy="279343"/>
            </a:xfrm>
            <a:prstGeom prst="rect">
              <a:avLst/>
            </a:prstGeom>
          </p:spPr>
        </p:pic>
        <p:pic>
          <p:nvPicPr>
            <p:cNvPr id="14" name="Picture 13">
              <a:extLst>
                <a:ext uri="{FF2B5EF4-FFF2-40B4-BE49-F238E27FC236}">
                  <a16:creationId xmlns:a16="http://schemas.microsoft.com/office/drawing/2014/main" id="{B0D50B7B-D310-46FB-8050-76A216F0B5B0}"/>
                </a:ext>
              </a:extLst>
            </p:cNvPr>
            <p:cNvPicPr>
              <a:picLocks noChangeAspect="1"/>
            </p:cNvPicPr>
            <p:nvPr/>
          </p:nvPicPr>
          <p:blipFill>
            <a:blip r:embed="rId6"/>
            <a:stretch>
              <a:fillRect/>
            </a:stretch>
          </p:blipFill>
          <p:spPr>
            <a:xfrm>
              <a:off x="9308465" y="5508293"/>
              <a:ext cx="1596246" cy="279343"/>
            </a:xfrm>
            <a:prstGeom prst="rect">
              <a:avLst/>
            </a:prstGeom>
          </p:spPr>
        </p:pic>
        <p:pic>
          <p:nvPicPr>
            <p:cNvPr id="18" name="Picture 17">
              <a:extLst>
                <a:ext uri="{FF2B5EF4-FFF2-40B4-BE49-F238E27FC236}">
                  <a16:creationId xmlns:a16="http://schemas.microsoft.com/office/drawing/2014/main" id="{22367C7C-29BA-41C1-816B-6E130A4FF484}"/>
                </a:ext>
              </a:extLst>
            </p:cNvPr>
            <p:cNvPicPr>
              <a:picLocks noChangeAspect="1"/>
            </p:cNvPicPr>
            <p:nvPr/>
          </p:nvPicPr>
          <p:blipFill>
            <a:blip r:embed="rId7"/>
            <a:stretch>
              <a:fillRect/>
            </a:stretch>
          </p:blipFill>
          <p:spPr>
            <a:xfrm>
              <a:off x="6371249" y="2891035"/>
              <a:ext cx="1203169" cy="246103"/>
            </a:xfrm>
            <a:prstGeom prst="rect">
              <a:avLst/>
            </a:prstGeom>
          </p:spPr>
        </p:pic>
        <p:pic>
          <p:nvPicPr>
            <p:cNvPr id="20" name="Picture 19">
              <a:extLst>
                <a:ext uri="{FF2B5EF4-FFF2-40B4-BE49-F238E27FC236}">
                  <a16:creationId xmlns:a16="http://schemas.microsoft.com/office/drawing/2014/main" id="{BE097830-11D6-41D8-AFBA-58C5C06EE1B5}"/>
                </a:ext>
              </a:extLst>
            </p:cNvPr>
            <p:cNvPicPr>
              <a:picLocks noChangeAspect="1"/>
            </p:cNvPicPr>
            <p:nvPr/>
          </p:nvPicPr>
          <p:blipFill>
            <a:blip r:embed="rId8"/>
            <a:stretch>
              <a:fillRect/>
            </a:stretch>
          </p:blipFill>
          <p:spPr>
            <a:xfrm>
              <a:off x="4877845" y="2891035"/>
              <a:ext cx="923451" cy="296824"/>
            </a:xfrm>
            <a:prstGeom prst="rect">
              <a:avLst/>
            </a:prstGeom>
          </p:spPr>
        </p:pic>
        <p:pic>
          <p:nvPicPr>
            <p:cNvPr id="21" name="Picture 20">
              <a:extLst>
                <a:ext uri="{FF2B5EF4-FFF2-40B4-BE49-F238E27FC236}">
                  <a16:creationId xmlns:a16="http://schemas.microsoft.com/office/drawing/2014/main" id="{E4665780-ED55-464F-A624-6104A93A52DF}"/>
                </a:ext>
              </a:extLst>
            </p:cNvPr>
            <p:cNvPicPr>
              <a:picLocks noChangeAspect="1"/>
            </p:cNvPicPr>
            <p:nvPr/>
          </p:nvPicPr>
          <p:blipFill>
            <a:blip r:embed="rId7"/>
            <a:stretch>
              <a:fillRect/>
            </a:stretch>
          </p:blipFill>
          <p:spPr>
            <a:xfrm>
              <a:off x="7781759" y="2891035"/>
              <a:ext cx="1203169" cy="246103"/>
            </a:xfrm>
            <a:prstGeom prst="rect">
              <a:avLst/>
            </a:prstGeom>
          </p:spPr>
        </p:pic>
        <p:pic>
          <p:nvPicPr>
            <p:cNvPr id="23" name="Picture 22" descr="Table&#10;&#10;Description automatically generated">
              <a:extLst>
                <a:ext uri="{FF2B5EF4-FFF2-40B4-BE49-F238E27FC236}">
                  <a16:creationId xmlns:a16="http://schemas.microsoft.com/office/drawing/2014/main" id="{FDE25976-B64D-4A47-8DCA-95F7CA07A5F8}"/>
                </a:ext>
              </a:extLst>
            </p:cNvPr>
            <p:cNvPicPr>
              <a:picLocks noChangeAspect="1"/>
            </p:cNvPicPr>
            <p:nvPr/>
          </p:nvPicPr>
          <p:blipFill>
            <a:blip r:embed="rId9"/>
            <a:stretch>
              <a:fillRect/>
            </a:stretch>
          </p:blipFill>
          <p:spPr>
            <a:xfrm>
              <a:off x="594358" y="1325563"/>
              <a:ext cx="10653790" cy="1946365"/>
            </a:xfrm>
            <a:prstGeom prst="rect">
              <a:avLst/>
            </a:prstGeom>
          </p:spPr>
        </p:pic>
        <p:pic>
          <p:nvPicPr>
            <p:cNvPr id="26" name="Picture 25">
              <a:extLst>
                <a:ext uri="{FF2B5EF4-FFF2-40B4-BE49-F238E27FC236}">
                  <a16:creationId xmlns:a16="http://schemas.microsoft.com/office/drawing/2014/main" id="{C9494A4C-F5AC-4759-909E-2349DB9952FB}"/>
                </a:ext>
              </a:extLst>
            </p:cNvPr>
            <p:cNvPicPr>
              <a:picLocks noChangeAspect="1"/>
            </p:cNvPicPr>
            <p:nvPr/>
          </p:nvPicPr>
          <p:blipFill>
            <a:blip r:embed="rId7"/>
            <a:stretch>
              <a:fillRect/>
            </a:stretch>
          </p:blipFill>
          <p:spPr>
            <a:xfrm>
              <a:off x="6371249" y="4763059"/>
              <a:ext cx="1203169" cy="246103"/>
            </a:xfrm>
            <a:prstGeom prst="rect">
              <a:avLst/>
            </a:prstGeom>
          </p:spPr>
        </p:pic>
        <p:pic>
          <p:nvPicPr>
            <p:cNvPr id="28" name="Picture 27">
              <a:extLst>
                <a:ext uri="{FF2B5EF4-FFF2-40B4-BE49-F238E27FC236}">
                  <a16:creationId xmlns:a16="http://schemas.microsoft.com/office/drawing/2014/main" id="{FEAC4000-F69E-416B-9387-5799051B5260}"/>
                </a:ext>
              </a:extLst>
            </p:cNvPr>
            <p:cNvPicPr>
              <a:picLocks noChangeAspect="1"/>
            </p:cNvPicPr>
            <p:nvPr/>
          </p:nvPicPr>
          <p:blipFill>
            <a:blip r:embed="rId10"/>
            <a:stretch>
              <a:fillRect/>
            </a:stretch>
          </p:blipFill>
          <p:spPr>
            <a:xfrm>
              <a:off x="7890023" y="4763059"/>
              <a:ext cx="1033629" cy="246103"/>
            </a:xfrm>
            <a:prstGeom prst="rect">
              <a:avLst/>
            </a:prstGeom>
          </p:spPr>
        </p:pic>
        <p:pic>
          <p:nvPicPr>
            <p:cNvPr id="29" name="Picture 28">
              <a:extLst>
                <a:ext uri="{FF2B5EF4-FFF2-40B4-BE49-F238E27FC236}">
                  <a16:creationId xmlns:a16="http://schemas.microsoft.com/office/drawing/2014/main" id="{9685FD97-1FC8-4C9F-8AFB-BA0DC81B61B5}"/>
                </a:ext>
              </a:extLst>
            </p:cNvPr>
            <p:cNvPicPr>
              <a:picLocks noChangeAspect="1"/>
            </p:cNvPicPr>
            <p:nvPr/>
          </p:nvPicPr>
          <p:blipFill>
            <a:blip r:embed="rId7"/>
            <a:stretch>
              <a:fillRect/>
            </a:stretch>
          </p:blipFill>
          <p:spPr>
            <a:xfrm>
              <a:off x="4693279" y="4763059"/>
              <a:ext cx="1203169" cy="246103"/>
            </a:xfrm>
            <a:prstGeom prst="rect">
              <a:avLst/>
            </a:prstGeom>
          </p:spPr>
        </p:pic>
        <p:pic>
          <p:nvPicPr>
            <p:cNvPr id="30" name="Picture 29">
              <a:extLst>
                <a:ext uri="{FF2B5EF4-FFF2-40B4-BE49-F238E27FC236}">
                  <a16:creationId xmlns:a16="http://schemas.microsoft.com/office/drawing/2014/main" id="{27282343-0DB9-448F-9EE8-5CA26ED3883E}"/>
                </a:ext>
              </a:extLst>
            </p:cNvPr>
            <p:cNvPicPr>
              <a:picLocks noChangeAspect="1"/>
            </p:cNvPicPr>
            <p:nvPr/>
          </p:nvPicPr>
          <p:blipFill>
            <a:blip r:embed="rId7"/>
            <a:stretch>
              <a:fillRect/>
            </a:stretch>
          </p:blipFill>
          <p:spPr>
            <a:xfrm>
              <a:off x="9545985" y="4784292"/>
              <a:ext cx="1203169" cy="246103"/>
            </a:xfrm>
            <a:prstGeom prst="rect">
              <a:avLst/>
            </a:prstGeom>
          </p:spPr>
        </p:pic>
        <p:pic>
          <p:nvPicPr>
            <p:cNvPr id="32" name="Picture 31" descr="Table&#10;&#10;Description automatically generated">
              <a:extLst>
                <a:ext uri="{FF2B5EF4-FFF2-40B4-BE49-F238E27FC236}">
                  <a16:creationId xmlns:a16="http://schemas.microsoft.com/office/drawing/2014/main" id="{F9877187-F8A1-42A4-B238-EB67DD7D8CCA}"/>
                </a:ext>
              </a:extLst>
            </p:cNvPr>
            <p:cNvPicPr>
              <a:picLocks noChangeAspect="1"/>
            </p:cNvPicPr>
            <p:nvPr/>
          </p:nvPicPr>
          <p:blipFill>
            <a:blip r:embed="rId11"/>
            <a:stretch>
              <a:fillRect/>
            </a:stretch>
          </p:blipFill>
          <p:spPr>
            <a:xfrm>
              <a:off x="594358" y="3585651"/>
              <a:ext cx="10653790" cy="1519038"/>
            </a:xfrm>
            <a:prstGeom prst="rect">
              <a:avLst/>
            </a:prstGeom>
          </p:spPr>
        </p:pic>
      </p:grpSp>
      <p:pic>
        <p:nvPicPr>
          <p:cNvPr id="35" name="Picture 34">
            <a:extLst>
              <a:ext uri="{FF2B5EF4-FFF2-40B4-BE49-F238E27FC236}">
                <a16:creationId xmlns:a16="http://schemas.microsoft.com/office/drawing/2014/main" id="{153BA087-719C-4D0C-8319-1B2AA90EF16A}"/>
              </a:ext>
            </a:extLst>
          </p:cNvPr>
          <p:cNvPicPr>
            <a:picLocks noChangeAspect="1"/>
          </p:cNvPicPr>
          <p:nvPr/>
        </p:nvPicPr>
        <p:blipFill>
          <a:blip r:embed="rId12"/>
          <a:stretch>
            <a:fillRect/>
          </a:stretch>
        </p:blipFill>
        <p:spPr>
          <a:xfrm>
            <a:off x="370573" y="1067917"/>
            <a:ext cx="11128443" cy="5369914"/>
          </a:xfrm>
          <a:prstGeom prst="rect">
            <a:avLst/>
          </a:prstGeom>
        </p:spPr>
      </p:pic>
    </p:spTree>
    <p:extLst>
      <p:ext uri="{BB962C8B-B14F-4D97-AF65-F5344CB8AC3E}">
        <p14:creationId xmlns:p14="http://schemas.microsoft.com/office/powerpoint/2010/main" val="210707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77AFB-2E39-4E7C-AF7D-7F29C20E4885}"/>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78691D1E-10E7-4C58-8D89-8C3FE720E4D0}"/>
              </a:ext>
            </a:extLst>
          </p:cNvPr>
          <p:cNvSpPr>
            <a:spLocks noGrp="1"/>
          </p:cNvSpPr>
          <p:nvPr>
            <p:ph idx="1"/>
          </p:nvPr>
        </p:nvSpPr>
        <p:spPr/>
        <p:txBody>
          <a:bodyPr/>
          <a:lstStyle/>
          <a:p>
            <a:pPr>
              <a:buFont typeface="Wingdings" panose="05000000000000000000" pitchFamily="2" charset="2"/>
              <a:buChar char="ü"/>
            </a:pPr>
            <a:r>
              <a:rPr lang="en-US" dirty="0">
                <a:solidFill>
                  <a:schemeClr val="tx1">
                    <a:lumMod val="50000"/>
                    <a:lumOff val="50000"/>
                  </a:schemeClr>
                </a:solidFill>
              </a:rPr>
              <a:t>National Institute of Standards and Technology (NIST) </a:t>
            </a:r>
          </a:p>
          <a:p>
            <a:pPr lvl="1">
              <a:buFont typeface="Wingdings" panose="05000000000000000000" pitchFamily="2" charset="2"/>
              <a:buChar char="ü"/>
            </a:pPr>
            <a:r>
              <a:rPr lang="en-US" dirty="0">
                <a:solidFill>
                  <a:schemeClr val="tx1">
                    <a:lumMod val="50000"/>
                    <a:lumOff val="50000"/>
                  </a:schemeClr>
                </a:solidFill>
              </a:rPr>
              <a:t>Cybersecurity Framework</a:t>
            </a:r>
          </a:p>
          <a:p>
            <a:pPr lvl="1">
              <a:buFont typeface="Wingdings" panose="05000000000000000000" pitchFamily="2" charset="2"/>
              <a:buChar char="ü"/>
            </a:pPr>
            <a:r>
              <a:rPr lang="en-US" dirty="0">
                <a:solidFill>
                  <a:schemeClr val="tx1">
                    <a:lumMod val="50000"/>
                    <a:lumOff val="50000"/>
                  </a:schemeClr>
                </a:solidFill>
              </a:rPr>
              <a:t>Risk Management Framework</a:t>
            </a:r>
          </a:p>
          <a:p>
            <a:r>
              <a:rPr lang="en-US" dirty="0"/>
              <a:t>Applying the NIST Risk Management Framework</a:t>
            </a:r>
          </a:p>
          <a:p>
            <a:r>
              <a:rPr lang="en-US" dirty="0"/>
              <a:t>Milestone 1 Assignment</a:t>
            </a:r>
          </a:p>
        </p:txBody>
      </p:sp>
    </p:spTree>
    <p:extLst>
      <p:ext uri="{BB962C8B-B14F-4D97-AF65-F5344CB8AC3E}">
        <p14:creationId xmlns:p14="http://schemas.microsoft.com/office/powerpoint/2010/main" val="3105915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a:t>NIST Risk Management Framework</a:t>
            </a:r>
          </a:p>
        </p:txBody>
      </p:sp>
      <p:pic>
        <p:nvPicPr>
          <p:cNvPr id="4" name="Picture 3"/>
          <p:cNvPicPr>
            <a:picLocks noChangeAspect="1"/>
          </p:cNvPicPr>
          <p:nvPr/>
        </p:nvPicPr>
        <p:blipFill>
          <a:blip r:embed="rId3"/>
          <a:stretch>
            <a:fillRect/>
          </a:stretch>
        </p:blipFill>
        <p:spPr>
          <a:xfrm>
            <a:off x="1791091" y="2065843"/>
            <a:ext cx="7003203" cy="3616881"/>
          </a:xfrm>
          <a:prstGeom prst="rect">
            <a:avLst/>
          </a:prstGeom>
        </p:spPr>
      </p:pic>
      <p:sp>
        <p:nvSpPr>
          <p:cNvPr id="5" name="Rounded Rectangle 4"/>
          <p:cNvSpPr/>
          <p:nvPr/>
        </p:nvSpPr>
        <p:spPr>
          <a:xfrm>
            <a:off x="4477731" y="2300140"/>
            <a:ext cx="1649691" cy="1088985"/>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257800" y="2300140"/>
            <a:ext cx="737647" cy="216817"/>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9E95FB44-7746-41C3-A2F8-A34E863EED2F}" type="slidenum">
              <a:rPr lang="en-US" smtClean="0"/>
              <a:t>18</a:t>
            </a:fld>
            <a:endParaRPr lang="en-US"/>
          </a:p>
        </p:txBody>
      </p:sp>
    </p:spTree>
    <p:extLst>
      <p:ext uri="{BB962C8B-B14F-4D97-AF65-F5344CB8AC3E}">
        <p14:creationId xmlns:p14="http://schemas.microsoft.com/office/powerpoint/2010/main" val="372656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28713"/>
          </a:xfrm>
        </p:spPr>
        <p:txBody>
          <a:bodyPr>
            <a:normAutofit/>
          </a:bodyPr>
          <a:lstStyle/>
          <a:p>
            <a:pPr algn="l"/>
            <a:r>
              <a:rPr lang="en-US" sz="3600" dirty="0"/>
              <a:t>A guide for provisional security categorization</a:t>
            </a:r>
          </a:p>
        </p:txBody>
      </p:sp>
      <p:pic>
        <p:nvPicPr>
          <p:cNvPr id="5" name="Picture 4">
            <a:extLst>
              <a:ext uri="{FF2B5EF4-FFF2-40B4-BE49-F238E27FC236}">
                <a16:creationId xmlns:a16="http://schemas.microsoft.com/office/drawing/2014/main" id="{2BB49986-FC29-4DF5-ADDD-F2BCEC0A960B}"/>
              </a:ext>
            </a:extLst>
          </p:cNvPr>
          <p:cNvPicPr>
            <a:picLocks noChangeAspect="1"/>
          </p:cNvPicPr>
          <p:nvPr/>
        </p:nvPicPr>
        <p:blipFill>
          <a:blip r:embed="rId3"/>
          <a:stretch>
            <a:fillRect/>
          </a:stretch>
        </p:blipFill>
        <p:spPr>
          <a:xfrm>
            <a:off x="0" y="1555910"/>
            <a:ext cx="4467875" cy="4368589"/>
          </a:xfrm>
          <a:prstGeom prst="rect">
            <a:avLst/>
          </a:prstGeom>
        </p:spPr>
      </p:pic>
      <p:sp>
        <p:nvSpPr>
          <p:cNvPr id="8" name="Right Arrow 2">
            <a:extLst>
              <a:ext uri="{FF2B5EF4-FFF2-40B4-BE49-F238E27FC236}">
                <a16:creationId xmlns:a16="http://schemas.microsoft.com/office/drawing/2014/main" id="{30AD272F-7B2C-49B1-AF83-4324A0AAAC80}"/>
              </a:ext>
            </a:extLst>
          </p:cNvPr>
          <p:cNvSpPr/>
          <p:nvPr/>
        </p:nvSpPr>
        <p:spPr>
          <a:xfrm rot="8378394">
            <a:off x="2546950" y="1407642"/>
            <a:ext cx="718457" cy="32703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68BF796B-493F-45BC-8832-A6C11A2BAC1F}"/>
              </a:ext>
            </a:extLst>
          </p:cNvPr>
          <p:cNvSpPr>
            <a:spLocks noGrp="1"/>
          </p:cNvSpPr>
          <p:nvPr>
            <p:ph type="sldNum" sz="quarter" idx="12"/>
          </p:nvPr>
        </p:nvSpPr>
        <p:spPr/>
        <p:txBody>
          <a:bodyPr/>
          <a:lstStyle/>
          <a:p>
            <a:fld id="{CF3F3B5D-080C-4020-A77F-F62B4E05446D}" type="slidenum">
              <a:rPr lang="en-US" smtClean="0"/>
              <a:t>19</a:t>
            </a:fld>
            <a:endParaRPr lang="en-US" dirty="0"/>
          </a:p>
        </p:txBody>
      </p:sp>
      <p:pic>
        <p:nvPicPr>
          <p:cNvPr id="9" name="Picture 8">
            <a:hlinkClick r:id="rId4"/>
            <a:extLst>
              <a:ext uri="{FF2B5EF4-FFF2-40B4-BE49-F238E27FC236}">
                <a16:creationId xmlns:a16="http://schemas.microsoft.com/office/drawing/2014/main" id="{F2109F75-EA32-4C14-BCE2-4C215BB6857F}"/>
              </a:ext>
            </a:extLst>
          </p:cNvPr>
          <p:cNvPicPr>
            <a:picLocks noChangeAspect="1"/>
          </p:cNvPicPr>
          <p:nvPr/>
        </p:nvPicPr>
        <p:blipFill>
          <a:blip r:embed="rId5">
            <a:duotone>
              <a:prstClr val="black"/>
              <a:schemeClr val="accent6">
                <a:tint val="45000"/>
                <a:satMod val="400000"/>
              </a:schemeClr>
            </a:duotone>
          </a:blip>
          <a:stretch>
            <a:fillRect/>
          </a:stretch>
        </p:blipFill>
        <p:spPr>
          <a:xfrm>
            <a:off x="4436002" y="933502"/>
            <a:ext cx="3746479" cy="4544397"/>
          </a:xfrm>
          <a:prstGeom prst="rect">
            <a:avLst/>
          </a:prstGeom>
          <a:ln w="25400">
            <a:solidFill>
              <a:schemeClr val="tx1"/>
            </a:solidFill>
          </a:ln>
        </p:spPr>
      </p:pic>
      <p:pic>
        <p:nvPicPr>
          <p:cNvPr id="10" name="Picture 9">
            <a:hlinkClick r:id="rId6"/>
            <a:extLst>
              <a:ext uri="{FF2B5EF4-FFF2-40B4-BE49-F238E27FC236}">
                <a16:creationId xmlns:a16="http://schemas.microsoft.com/office/drawing/2014/main" id="{987A46FC-81F7-42D8-8DDE-5C7995423CDC}"/>
              </a:ext>
            </a:extLst>
          </p:cNvPr>
          <p:cNvPicPr>
            <a:picLocks noChangeAspect="1"/>
          </p:cNvPicPr>
          <p:nvPr/>
        </p:nvPicPr>
        <p:blipFill>
          <a:blip r:embed="rId7">
            <a:duotone>
              <a:prstClr val="black"/>
              <a:srgbClr val="D9C3A5">
                <a:tint val="50000"/>
                <a:satMod val="180000"/>
              </a:srgbClr>
            </a:duotone>
          </a:blip>
          <a:stretch>
            <a:fillRect/>
          </a:stretch>
        </p:blipFill>
        <p:spPr>
          <a:xfrm>
            <a:off x="8418880" y="933501"/>
            <a:ext cx="3652621" cy="4544397"/>
          </a:xfrm>
          <a:prstGeom prst="rect">
            <a:avLst/>
          </a:prstGeom>
          <a:ln w="25400">
            <a:solidFill>
              <a:schemeClr val="tx1"/>
            </a:solidFill>
          </a:ln>
        </p:spPr>
      </p:pic>
      <p:sp>
        <p:nvSpPr>
          <p:cNvPr id="11" name="Date Placeholder 3">
            <a:extLst>
              <a:ext uri="{FF2B5EF4-FFF2-40B4-BE49-F238E27FC236}">
                <a16:creationId xmlns:a16="http://schemas.microsoft.com/office/drawing/2014/main" id="{8673835A-2D88-4C10-86CB-1D833989BBA5}"/>
              </a:ext>
            </a:extLst>
          </p:cNvPr>
          <p:cNvSpPr txBox="1">
            <a:spLocks/>
          </p:cNvSpPr>
          <p:nvPr/>
        </p:nvSpPr>
        <p:spPr>
          <a:xfrm>
            <a:off x="762000" y="6324600"/>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B92232A-24E9-4129-83B2-8B33D61B633C}" type="datetime1">
              <a:rPr lang="en-US" sz="1200" smtClean="0">
                <a:solidFill>
                  <a:schemeClr val="bg1">
                    <a:lumMod val="50000"/>
                  </a:schemeClr>
                </a:solidFill>
              </a:rPr>
              <a:pPr/>
              <a:t>8/31/2025</a:t>
            </a:fld>
            <a:endParaRPr lang="en-US" sz="1200" dirty="0">
              <a:solidFill>
                <a:schemeClr val="bg1">
                  <a:lumMod val="50000"/>
                </a:schemeClr>
              </a:solidFill>
            </a:endParaRPr>
          </a:p>
        </p:txBody>
      </p:sp>
      <p:sp>
        <p:nvSpPr>
          <p:cNvPr id="4" name="TextBox 3">
            <a:extLst>
              <a:ext uri="{FF2B5EF4-FFF2-40B4-BE49-F238E27FC236}">
                <a16:creationId xmlns:a16="http://schemas.microsoft.com/office/drawing/2014/main" id="{AF240A4D-10AD-958F-FC4B-EA5740B8829A}"/>
              </a:ext>
            </a:extLst>
          </p:cNvPr>
          <p:cNvSpPr txBox="1"/>
          <p:nvPr/>
        </p:nvSpPr>
        <p:spPr>
          <a:xfrm>
            <a:off x="2667785" y="6001434"/>
            <a:ext cx="8239027" cy="369332"/>
          </a:xfrm>
          <a:prstGeom prst="rect">
            <a:avLst/>
          </a:prstGeom>
          <a:noFill/>
        </p:spPr>
        <p:txBody>
          <a:bodyPr wrap="square" rtlCol="0">
            <a:spAutoFit/>
          </a:bodyPr>
          <a:lstStyle/>
          <a:p>
            <a:r>
              <a:rPr lang="en-US" dirty="0"/>
              <a:t>Found at NIST and on the </a:t>
            </a:r>
            <a:r>
              <a:rPr lang="en-US" dirty="0">
                <a:hlinkClick r:id="rId8"/>
              </a:rPr>
              <a:t>Lecture Materials page </a:t>
            </a:r>
            <a:r>
              <a:rPr lang="en-US" dirty="0"/>
              <a:t>of the MIS Community website</a:t>
            </a:r>
          </a:p>
        </p:txBody>
      </p:sp>
    </p:spTree>
    <p:extLst>
      <p:ext uri="{BB962C8B-B14F-4D97-AF65-F5344CB8AC3E}">
        <p14:creationId xmlns:p14="http://schemas.microsoft.com/office/powerpoint/2010/main" val="2411619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77AFB-2E39-4E7C-AF7D-7F29C20E4885}"/>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78691D1E-10E7-4C58-8D89-8C3FE720E4D0}"/>
              </a:ext>
            </a:extLst>
          </p:cNvPr>
          <p:cNvSpPr>
            <a:spLocks noGrp="1"/>
          </p:cNvSpPr>
          <p:nvPr>
            <p:ph idx="1"/>
          </p:nvPr>
        </p:nvSpPr>
        <p:spPr/>
        <p:txBody>
          <a:bodyPr/>
          <a:lstStyle/>
          <a:p>
            <a:r>
              <a:rPr lang="en-US" dirty="0"/>
              <a:t>National Institute of Standards and Technology (NIST) </a:t>
            </a:r>
          </a:p>
          <a:p>
            <a:pPr lvl="1"/>
            <a:r>
              <a:rPr lang="en-US" dirty="0"/>
              <a:t>Cybersecurity Framework</a:t>
            </a:r>
          </a:p>
          <a:p>
            <a:pPr lvl="1"/>
            <a:r>
              <a:rPr lang="en-US" dirty="0"/>
              <a:t>Risk Management Framework</a:t>
            </a:r>
          </a:p>
          <a:p>
            <a:r>
              <a:rPr lang="en-US" dirty="0"/>
              <a:t>Applying the NIST Risk Management Framework</a:t>
            </a:r>
          </a:p>
          <a:p>
            <a:r>
              <a:rPr lang="en-US" dirty="0"/>
              <a:t>Milestone 1 Assignment</a:t>
            </a:r>
          </a:p>
        </p:txBody>
      </p:sp>
    </p:spTree>
    <p:extLst>
      <p:ext uri="{BB962C8B-B14F-4D97-AF65-F5344CB8AC3E}">
        <p14:creationId xmlns:p14="http://schemas.microsoft.com/office/powerpoint/2010/main" val="2617047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802194" y="1691148"/>
            <a:ext cx="9332136" cy="4604874"/>
          </a:xfrm>
          <a:prstGeom prst="rect">
            <a:avLst/>
          </a:prstGeom>
        </p:spPr>
      </p:pic>
      <p:pic>
        <p:nvPicPr>
          <p:cNvPr id="5" name="Picture 4"/>
          <p:cNvPicPr>
            <a:picLocks noChangeAspect="1"/>
          </p:cNvPicPr>
          <p:nvPr/>
        </p:nvPicPr>
        <p:blipFill>
          <a:blip r:embed="rId4">
            <a:duotone>
              <a:prstClr val="black"/>
              <a:schemeClr val="accent6">
                <a:tint val="45000"/>
                <a:satMod val="400000"/>
              </a:schemeClr>
            </a:duotone>
          </a:blip>
          <a:stretch>
            <a:fillRect/>
          </a:stretch>
        </p:blipFill>
        <p:spPr>
          <a:xfrm>
            <a:off x="0" y="0"/>
            <a:ext cx="2638097" cy="3196156"/>
          </a:xfrm>
          <a:prstGeom prst="rect">
            <a:avLst/>
          </a:prstGeom>
        </p:spPr>
      </p:pic>
      <p:sp>
        <p:nvSpPr>
          <p:cNvPr id="6" name="Rectangle 5"/>
          <p:cNvSpPr/>
          <p:nvPr/>
        </p:nvSpPr>
        <p:spPr>
          <a:xfrm>
            <a:off x="3043476" y="698966"/>
            <a:ext cx="8492359" cy="369332"/>
          </a:xfrm>
          <a:prstGeom prst="rect">
            <a:avLst/>
          </a:prstGeom>
        </p:spPr>
        <p:txBody>
          <a:bodyPr wrap="square">
            <a:spAutoFit/>
          </a:bodyPr>
          <a:lstStyle/>
          <a:p>
            <a:r>
              <a:rPr lang="en-US" dirty="0">
                <a:hlinkClick r:id="rId5"/>
              </a:rPr>
              <a:t>http://nvlpubs.nist.gov/nistpubs/Legacy/SP/nistspecialpublication800-60v1r1.pdf</a:t>
            </a:r>
            <a:endParaRPr lang="en-US" dirty="0"/>
          </a:p>
        </p:txBody>
      </p:sp>
      <p:sp>
        <p:nvSpPr>
          <p:cNvPr id="2" name="Rounded Rectangle 1"/>
          <p:cNvSpPr/>
          <p:nvPr/>
        </p:nvSpPr>
        <p:spPr>
          <a:xfrm>
            <a:off x="3043476" y="2054942"/>
            <a:ext cx="1961143" cy="66859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9E95FB44-7746-41C3-A2F8-A34E863EED2F}" type="slidenum">
              <a:rPr lang="en-US" smtClean="0"/>
              <a:t>20</a:t>
            </a:fld>
            <a:endParaRPr lang="en-US"/>
          </a:p>
        </p:txBody>
      </p:sp>
    </p:spTree>
    <p:extLst>
      <p:ext uri="{BB962C8B-B14F-4D97-AF65-F5344CB8AC3E}">
        <p14:creationId xmlns:p14="http://schemas.microsoft.com/office/powerpoint/2010/main" val="207170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25" y="0"/>
            <a:ext cx="12158776" cy="1325563"/>
          </a:xfrm>
        </p:spPr>
        <p:txBody>
          <a:bodyPr>
            <a:normAutofit/>
          </a:bodyPr>
          <a:lstStyle/>
          <a:p>
            <a:r>
              <a:rPr lang="en-US" sz="4000" b="1" dirty="0"/>
              <a:t>2 Broad types of Information and Information Systems</a:t>
            </a:r>
          </a:p>
        </p:txBody>
      </p:sp>
      <p:sp>
        <p:nvSpPr>
          <p:cNvPr id="3" name="Content Placeholder 2"/>
          <p:cNvSpPr>
            <a:spLocks noGrp="1"/>
          </p:cNvSpPr>
          <p:nvPr>
            <p:ph idx="1"/>
          </p:nvPr>
        </p:nvSpPr>
        <p:spPr>
          <a:xfrm>
            <a:off x="2533880" y="1222872"/>
            <a:ext cx="9658121" cy="4247996"/>
          </a:xfrm>
        </p:spPr>
        <p:txBody>
          <a:bodyPr/>
          <a:lstStyle/>
          <a:p>
            <a:pPr marL="514350" indent="-514350">
              <a:buFont typeface="+mj-lt"/>
              <a:buAutoNum type="arabicPeriod"/>
            </a:pPr>
            <a:r>
              <a:rPr lang="en-US" b="1" dirty="0"/>
              <a:t>Mission-based Information &amp; Information Systems</a:t>
            </a:r>
          </a:p>
          <a:p>
            <a:pPr marL="514350" indent="-514350">
              <a:buFont typeface="+mj-lt"/>
              <a:buAutoNum type="arabicPeriod"/>
            </a:pPr>
            <a:endParaRPr lang="en-US" dirty="0"/>
          </a:p>
          <a:p>
            <a:pPr marL="514350" indent="-514350">
              <a:buFont typeface="+mj-lt"/>
              <a:buAutoNum type="arabicPeriod"/>
            </a:pPr>
            <a:r>
              <a:rPr lang="en-US" dirty="0"/>
              <a:t>Management and Support Information &amp; Information Systems</a:t>
            </a:r>
          </a:p>
        </p:txBody>
      </p:sp>
      <p:pic>
        <p:nvPicPr>
          <p:cNvPr id="4" name="Picture 3"/>
          <p:cNvPicPr>
            <a:picLocks noChangeAspect="1"/>
          </p:cNvPicPr>
          <p:nvPr/>
        </p:nvPicPr>
        <p:blipFill>
          <a:blip r:embed="rId3">
            <a:duotone>
              <a:prstClr val="black"/>
              <a:schemeClr val="accent6">
                <a:tint val="45000"/>
                <a:satMod val="400000"/>
              </a:schemeClr>
            </a:duotone>
          </a:blip>
          <a:stretch>
            <a:fillRect/>
          </a:stretch>
        </p:blipFill>
        <p:spPr>
          <a:xfrm>
            <a:off x="33225" y="2919469"/>
            <a:ext cx="3250851" cy="3938531"/>
          </a:xfrm>
          <a:prstGeom prst="rect">
            <a:avLst/>
          </a:prstGeom>
        </p:spPr>
      </p:pic>
      <p:sp>
        <p:nvSpPr>
          <p:cNvPr id="5" name="Slide Number Placeholder 4"/>
          <p:cNvSpPr>
            <a:spLocks noGrp="1"/>
          </p:cNvSpPr>
          <p:nvPr>
            <p:ph type="sldNum" sz="quarter" idx="12"/>
          </p:nvPr>
        </p:nvSpPr>
        <p:spPr/>
        <p:txBody>
          <a:bodyPr/>
          <a:lstStyle/>
          <a:p>
            <a:fld id="{9E95FB44-7746-41C3-A2F8-A34E863EED2F}" type="slidenum">
              <a:rPr lang="en-US" smtClean="0"/>
              <a:t>21</a:t>
            </a:fld>
            <a:endParaRPr lang="en-US"/>
          </a:p>
        </p:txBody>
      </p:sp>
    </p:spTree>
    <p:extLst>
      <p:ext uri="{BB962C8B-B14F-4D97-AF65-F5344CB8AC3E}">
        <p14:creationId xmlns:p14="http://schemas.microsoft.com/office/powerpoint/2010/main" val="4024399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1" cy="1325563"/>
          </a:xfrm>
        </p:spPr>
        <p:txBody>
          <a:bodyPr>
            <a:normAutofit/>
          </a:bodyPr>
          <a:lstStyle/>
          <a:p>
            <a:r>
              <a:rPr lang="en-US" b="1" dirty="0"/>
              <a:t>Mission-based Information and Information Systems</a:t>
            </a:r>
            <a:br>
              <a:rPr lang="en-US" dirty="0"/>
            </a:br>
            <a:endParaRPr lang="en-US" dirty="0"/>
          </a:p>
        </p:txBody>
      </p:sp>
      <p:sp>
        <p:nvSpPr>
          <p:cNvPr id="3" name="Content Placeholder 2"/>
          <p:cNvSpPr>
            <a:spLocks noGrp="1"/>
          </p:cNvSpPr>
          <p:nvPr>
            <p:ph idx="1"/>
          </p:nvPr>
        </p:nvSpPr>
        <p:spPr>
          <a:xfrm>
            <a:off x="270641" y="861848"/>
            <a:ext cx="5717629" cy="5906814"/>
          </a:xfrm>
        </p:spPr>
        <p:txBody>
          <a:bodyPr>
            <a:normAutofit fontScale="92500" lnSpcReduction="10000"/>
          </a:bodyPr>
          <a:lstStyle/>
          <a:p>
            <a:pPr marL="514350" indent="-514350">
              <a:buFont typeface="+mj-lt"/>
              <a:buAutoNum type="arabicPeriod"/>
            </a:pPr>
            <a:r>
              <a:rPr lang="en-US" dirty="0"/>
              <a:t>Defense and National Security</a:t>
            </a:r>
          </a:p>
          <a:p>
            <a:pPr marL="514350" indent="-514350">
              <a:buFont typeface="+mj-lt"/>
              <a:buAutoNum type="arabicPeriod"/>
            </a:pPr>
            <a:r>
              <a:rPr lang="en-US" dirty="0"/>
              <a:t>Homeland Security</a:t>
            </a:r>
          </a:p>
          <a:p>
            <a:pPr marL="514350" indent="-514350">
              <a:buFont typeface="+mj-lt"/>
              <a:buAutoNum type="arabicPeriod"/>
            </a:pPr>
            <a:r>
              <a:rPr lang="en-US" dirty="0"/>
              <a:t>Intelligence Operations</a:t>
            </a:r>
          </a:p>
          <a:p>
            <a:pPr marL="514350" indent="-514350">
              <a:buFont typeface="+mj-lt"/>
              <a:buAutoNum type="arabicPeriod"/>
            </a:pPr>
            <a:r>
              <a:rPr lang="en-US" dirty="0"/>
              <a:t>Disaster Management</a:t>
            </a:r>
          </a:p>
          <a:p>
            <a:pPr marL="514350" indent="-514350">
              <a:buFont typeface="+mj-lt"/>
              <a:buAutoNum type="arabicPeriod"/>
            </a:pPr>
            <a:r>
              <a:rPr lang="en-US" dirty="0"/>
              <a:t>International Affairs and Commerce</a:t>
            </a:r>
          </a:p>
          <a:p>
            <a:pPr marL="514350" indent="-514350">
              <a:buFont typeface="+mj-lt"/>
              <a:buAutoNum type="arabicPeriod"/>
            </a:pPr>
            <a:r>
              <a:rPr lang="en-US" dirty="0"/>
              <a:t>Natural Resources</a:t>
            </a:r>
          </a:p>
          <a:p>
            <a:pPr marL="514350" indent="-514350">
              <a:buFont typeface="+mj-lt"/>
              <a:buAutoNum type="arabicPeriod"/>
            </a:pPr>
            <a:r>
              <a:rPr lang="en-US" dirty="0"/>
              <a:t>Energy</a:t>
            </a:r>
          </a:p>
          <a:p>
            <a:pPr marL="514350" indent="-514350">
              <a:buFont typeface="+mj-lt"/>
              <a:buAutoNum type="arabicPeriod"/>
            </a:pPr>
            <a:r>
              <a:rPr lang="en-US" dirty="0"/>
              <a:t>Environmental Management</a:t>
            </a:r>
          </a:p>
          <a:p>
            <a:pPr marL="514350" indent="-514350">
              <a:buFont typeface="+mj-lt"/>
              <a:buAutoNum type="arabicPeriod"/>
            </a:pPr>
            <a:r>
              <a:rPr lang="en-US" dirty="0"/>
              <a:t>Economic Development</a:t>
            </a:r>
          </a:p>
          <a:p>
            <a:pPr marL="514350" indent="-514350">
              <a:buFont typeface="+mj-lt"/>
              <a:buAutoNum type="arabicPeriod"/>
            </a:pPr>
            <a:r>
              <a:rPr lang="en-US" dirty="0"/>
              <a:t>Community and Social Services</a:t>
            </a:r>
          </a:p>
          <a:p>
            <a:pPr marL="514350" indent="-514350">
              <a:buFont typeface="+mj-lt"/>
              <a:buAutoNum type="arabicPeriod"/>
            </a:pPr>
            <a:r>
              <a:rPr lang="en-US" dirty="0"/>
              <a:t>Transportation</a:t>
            </a:r>
          </a:p>
          <a:p>
            <a:pPr marL="514350" indent="-514350">
              <a:buFont typeface="+mj-lt"/>
              <a:buAutoNum type="arabicPeriod"/>
            </a:pPr>
            <a:r>
              <a:rPr lang="en-US" dirty="0"/>
              <a:t>Education</a:t>
            </a:r>
          </a:p>
          <a:p>
            <a:pPr marL="514350" indent="-514350">
              <a:buFont typeface="+mj-lt"/>
              <a:buAutoNum type="arabicPeriod"/>
            </a:pPr>
            <a:r>
              <a:rPr lang="en-US" dirty="0"/>
              <a:t>Workforce Management</a:t>
            </a:r>
          </a:p>
        </p:txBody>
      </p:sp>
      <p:sp>
        <p:nvSpPr>
          <p:cNvPr id="4" name="Content Placeholder 2"/>
          <p:cNvSpPr txBox="1">
            <a:spLocks/>
          </p:cNvSpPr>
          <p:nvPr/>
        </p:nvSpPr>
        <p:spPr>
          <a:xfrm>
            <a:off x="5988270" y="1195004"/>
            <a:ext cx="544698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 name="Content Placeholder 2"/>
          <p:cNvSpPr txBox="1">
            <a:spLocks/>
          </p:cNvSpPr>
          <p:nvPr/>
        </p:nvSpPr>
        <p:spPr>
          <a:xfrm>
            <a:off x="5759669" y="861848"/>
            <a:ext cx="6432331" cy="590681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14"/>
            </a:pPr>
            <a:r>
              <a:rPr lang="en-US" dirty="0"/>
              <a:t>Health</a:t>
            </a:r>
          </a:p>
          <a:p>
            <a:pPr marL="514350" indent="-514350">
              <a:buFont typeface="+mj-lt"/>
              <a:buAutoNum type="arabicPeriod" startAt="14"/>
            </a:pPr>
            <a:r>
              <a:rPr lang="en-US" dirty="0"/>
              <a:t>Income Security</a:t>
            </a:r>
          </a:p>
          <a:p>
            <a:pPr marL="514350" indent="-514350">
              <a:buFont typeface="+mj-lt"/>
              <a:buAutoNum type="arabicPeriod" startAt="14"/>
            </a:pPr>
            <a:r>
              <a:rPr lang="en-US" dirty="0"/>
              <a:t>Law Enforcement</a:t>
            </a:r>
          </a:p>
          <a:p>
            <a:pPr marL="514350" indent="-514350">
              <a:buFont typeface="+mj-lt"/>
              <a:buAutoNum type="arabicPeriod" startAt="14"/>
            </a:pPr>
            <a:r>
              <a:rPr lang="en-US" dirty="0"/>
              <a:t>Litigation and Judicial Activities</a:t>
            </a:r>
          </a:p>
          <a:p>
            <a:pPr marL="514350" indent="-514350">
              <a:buFont typeface="+mj-lt"/>
              <a:buAutoNum type="arabicPeriod" startAt="14"/>
            </a:pPr>
            <a:r>
              <a:rPr lang="en-US" dirty="0"/>
              <a:t>Federal Correctional Activities</a:t>
            </a:r>
          </a:p>
          <a:p>
            <a:pPr marL="514350" indent="-514350">
              <a:buFont typeface="+mj-lt"/>
              <a:buAutoNum type="arabicPeriod" startAt="14"/>
            </a:pPr>
            <a:r>
              <a:rPr lang="en-US" dirty="0"/>
              <a:t>General Sciences and Innovation</a:t>
            </a:r>
          </a:p>
          <a:p>
            <a:pPr marL="514350" indent="-514350">
              <a:buFont typeface="+mj-lt"/>
              <a:buAutoNum type="arabicPeriod" startAt="14"/>
            </a:pPr>
            <a:r>
              <a:rPr lang="en-US" dirty="0"/>
              <a:t>Knowledge Creation and Management</a:t>
            </a:r>
          </a:p>
          <a:p>
            <a:pPr marL="514350" indent="-514350">
              <a:buFont typeface="+mj-lt"/>
              <a:buAutoNum type="arabicPeriod" startAt="14"/>
            </a:pPr>
            <a:r>
              <a:rPr lang="en-US" dirty="0"/>
              <a:t>Regulatory Compliance and Enforcement</a:t>
            </a:r>
          </a:p>
          <a:p>
            <a:pPr marL="514350" indent="-514350">
              <a:buFont typeface="+mj-lt"/>
              <a:buAutoNum type="arabicPeriod" startAt="14"/>
            </a:pPr>
            <a:r>
              <a:rPr lang="en-US" dirty="0"/>
              <a:t>Public Goods Creation and Management</a:t>
            </a:r>
          </a:p>
          <a:p>
            <a:pPr marL="514350" indent="-514350">
              <a:buFont typeface="+mj-lt"/>
              <a:buAutoNum type="arabicPeriod" startAt="14"/>
            </a:pPr>
            <a:r>
              <a:rPr lang="en-US" dirty="0"/>
              <a:t>Federal Financial Assistance</a:t>
            </a:r>
          </a:p>
          <a:p>
            <a:pPr marL="514350" indent="-514350">
              <a:buFont typeface="+mj-lt"/>
              <a:buAutoNum type="arabicPeriod" startAt="14"/>
            </a:pPr>
            <a:r>
              <a:rPr lang="en-US" dirty="0"/>
              <a:t>Credit and Insurance</a:t>
            </a:r>
          </a:p>
          <a:p>
            <a:pPr marL="514350" indent="-514350">
              <a:buFont typeface="+mj-lt"/>
              <a:buAutoNum type="arabicPeriod" startAt="14"/>
            </a:pPr>
            <a:r>
              <a:rPr lang="en-US" dirty="0"/>
              <a:t>Transfers to State/Local Governments</a:t>
            </a:r>
          </a:p>
          <a:p>
            <a:pPr marL="514350" indent="-514350">
              <a:buFont typeface="+mj-lt"/>
              <a:buAutoNum type="arabicPeriod" startAt="14"/>
            </a:pPr>
            <a:r>
              <a:rPr lang="en-US" dirty="0"/>
              <a:t>Direct Services for Citizens</a:t>
            </a:r>
          </a:p>
          <a:p>
            <a:endParaRPr lang="en-US" dirty="0"/>
          </a:p>
          <a:p>
            <a:endParaRPr lang="en-US" dirty="0"/>
          </a:p>
        </p:txBody>
      </p:sp>
      <p:sp>
        <p:nvSpPr>
          <p:cNvPr id="6" name="Slide Number Placeholder 5"/>
          <p:cNvSpPr>
            <a:spLocks noGrp="1"/>
          </p:cNvSpPr>
          <p:nvPr>
            <p:ph type="sldNum" sz="quarter" idx="12"/>
          </p:nvPr>
        </p:nvSpPr>
        <p:spPr/>
        <p:txBody>
          <a:bodyPr/>
          <a:lstStyle/>
          <a:p>
            <a:fld id="{9E95FB44-7746-41C3-A2F8-A34E863EED2F}" type="slidenum">
              <a:rPr lang="en-US" smtClean="0"/>
              <a:t>22</a:t>
            </a:fld>
            <a:endParaRPr lang="en-US"/>
          </a:p>
        </p:txBody>
      </p:sp>
      <p:sp>
        <p:nvSpPr>
          <p:cNvPr id="7" name="Rectangle: Rounded Corners 6">
            <a:extLst>
              <a:ext uri="{FF2B5EF4-FFF2-40B4-BE49-F238E27FC236}">
                <a16:creationId xmlns:a16="http://schemas.microsoft.com/office/drawing/2014/main" id="{7F682680-AA8F-4800-896B-570C76806E90}"/>
              </a:ext>
            </a:extLst>
          </p:cNvPr>
          <p:cNvSpPr/>
          <p:nvPr/>
        </p:nvSpPr>
        <p:spPr>
          <a:xfrm>
            <a:off x="270641" y="2154264"/>
            <a:ext cx="3960396" cy="51144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3826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r>
              <a:rPr lang="en-US" dirty="0"/>
              <a:t>Disaster Management Information Types</a:t>
            </a:r>
          </a:p>
        </p:txBody>
      </p:sp>
      <p:sp>
        <p:nvSpPr>
          <p:cNvPr id="3" name="Content Placeholder 2"/>
          <p:cNvSpPr>
            <a:spLocks noGrp="1"/>
          </p:cNvSpPr>
          <p:nvPr>
            <p:ph idx="1"/>
          </p:nvPr>
        </p:nvSpPr>
        <p:spPr/>
        <p:txBody>
          <a:bodyPr/>
          <a:lstStyle/>
          <a:p>
            <a:endParaRPr lang="en-US" dirty="0"/>
          </a:p>
        </p:txBody>
      </p:sp>
      <p:grpSp>
        <p:nvGrpSpPr>
          <p:cNvPr id="9" name="Group 8"/>
          <p:cNvGrpSpPr/>
          <p:nvPr/>
        </p:nvGrpSpPr>
        <p:grpSpPr>
          <a:xfrm>
            <a:off x="0" y="1543714"/>
            <a:ext cx="12244550" cy="5314286"/>
            <a:chOff x="0" y="204297"/>
            <a:chExt cx="12244550" cy="5314286"/>
          </a:xfrm>
        </p:grpSpPr>
        <p:pic>
          <p:nvPicPr>
            <p:cNvPr id="4" name="Picture 3"/>
            <p:cNvPicPr>
              <a:picLocks noChangeAspect="1"/>
            </p:cNvPicPr>
            <p:nvPr/>
          </p:nvPicPr>
          <p:blipFill>
            <a:blip r:embed="rId3">
              <a:duotone>
                <a:prstClr val="black"/>
                <a:schemeClr val="accent6">
                  <a:tint val="45000"/>
                  <a:satMod val="400000"/>
                </a:schemeClr>
              </a:duotone>
            </a:blip>
            <a:stretch>
              <a:fillRect/>
            </a:stretch>
          </p:blipFill>
          <p:spPr>
            <a:xfrm>
              <a:off x="0" y="204297"/>
              <a:ext cx="6323809" cy="5314286"/>
            </a:xfrm>
            <a:prstGeom prst="rect">
              <a:avLst/>
            </a:prstGeom>
          </p:spPr>
        </p:pic>
        <p:pic>
          <p:nvPicPr>
            <p:cNvPr id="6" name="Picture 5"/>
            <p:cNvPicPr>
              <a:picLocks noChangeAspect="1"/>
            </p:cNvPicPr>
            <p:nvPr/>
          </p:nvPicPr>
          <p:blipFill>
            <a:blip r:embed="rId4">
              <a:duotone>
                <a:prstClr val="black"/>
                <a:schemeClr val="accent6">
                  <a:tint val="45000"/>
                  <a:satMod val="400000"/>
                </a:schemeClr>
              </a:duotone>
            </a:blip>
            <a:stretch>
              <a:fillRect/>
            </a:stretch>
          </p:blipFill>
          <p:spPr>
            <a:xfrm>
              <a:off x="6092169" y="429199"/>
              <a:ext cx="6152381" cy="2066667"/>
            </a:xfrm>
            <a:prstGeom prst="rect">
              <a:avLst/>
            </a:prstGeom>
          </p:spPr>
        </p:pic>
      </p:grpSp>
      <p:pic>
        <p:nvPicPr>
          <p:cNvPr id="7" name="Picture 6"/>
          <p:cNvPicPr>
            <a:picLocks noChangeAspect="1"/>
          </p:cNvPicPr>
          <p:nvPr/>
        </p:nvPicPr>
        <p:blipFill>
          <a:blip r:embed="rId5"/>
          <a:stretch>
            <a:fillRect/>
          </a:stretch>
        </p:blipFill>
        <p:spPr>
          <a:xfrm>
            <a:off x="9027479" y="3913211"/>
            <a:ext cx="2326321" cy="2815225"/>
          </a:xfrm>
          <a:prstGeom prst="rect">
            <a:avLst/>
          </a:prstGeom>
        </p:spPr>
      </p:pic>
      <p:sp>
        <p:nvSpPr>
          <p:cNvPr id="5" name="Rounded Rectangle 4"/>
          <p:cNvSpPr/>
          <p:nvPr/>
        </p:nvSpPr>
        <p:spPr>
          <a:xfrm>
            <a:off x="132203" y="4200857"/>
            <a:ext cx="1872868" cy="73005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6"/>
          <a:stretch>
            <a:fillRect/>
          </a:stretch>
        </p:blipFill>
        <p:spPr>
          <a:xfrm>
            <a:off x="3386193" y="1171567"/>
            <a:ext cx="6765983" cy="2649673"/>
          </a:xfrm>
          <a:prstGeom prst="rect">
            <a:avLst/>
          </a:prstGeom>
          <a:ln w="79375">
            <a:solidFill>
              <a:srgbClr val="FF0000"/>
            </a:solidFill>
          </a:ln>
        </p:spPr>
      </p:pic>
      <p:sp>
        <p:nvSpPr>
          <p:cNvPr id="8" name="Slide Number Placeholder 7"/>
          <p:cNvSpPr>
            <a:spLocks noGrp="1"/>
          </p:cNvSpPr>
          <p:nvPr>
            <p:ph type="sldNum" sz="quarter" idx="12"/>
          </p:nvPr>
        </p:nvSpPr>
        <p:spPr/>
        <p:txBody>
          <a:bodyPr/>
          <a:lstStyle/>
          <a:p>
            <a:fld id="{9E95FB44-7746-41C3-A2F8-A34E863EED2F}" type="slidenum">
              <a:rPr lang="en-US" smtClean="0"/>
              <a:t>23</a:t>
            </a:fld>
            <a:endParaRPr lang="en-US"/>
          </a:p>
        </p:txBody>
      </p:sp>
    </p:spTree>
    <p:extLst>
      <p:ext uri="{BB962C8B-B14F-4D97-AF65-F5344CB8AC3E}">
        <p14:creationId xmlns:p14="http://schemas.microsoft.com/office/powerpoint/2010/main" val="390174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16000"/>
          </a:xfrm>
        </p:spPr>
        <p:txBody>
          <a:bodyPr>
            <a:normAutofit/>
          </a:bodyPr>
          <a:lstStyle/>
          <a:p>
            <a:r>
              <a:rPr lang="en-US" b="1" dirty="0"/>
              <a:t>Disaster Management Information System Example </a:t>
            </a:r>
          </a:p>
        </p:txBody>
      </p:sp>
      <p:sp>
        <p:nvSpPr>
          <p:cNvPr id="5" name="Slide Number Placeholder 4"/>
          <p:cNvSpPr>
            <a:spLocks noGrp="1"/>
          </p:cNvSpPr>
          <p:nvPr>
            <p:ph type="sldNum" sz="quarter" idx="12"/>
          </p:nvPr>
        </p:nvSpPr>
        <p:spPr/>
        <p:txBody>
          <a:bodyPr/>
          <a:lstStyle/>
          <a:p>
            <a:fld id="{9E95FB44-7746-41C3-A2F8-A34E863EED2F}" type="slidenum">
              <a:rPr lang="en-US" smtClean="0"/>
              <a:t>24</a:t>
            </a:fld>
            <a:endParaRPr lang="en-US" dirty="0"/>
          </a:p>
        </p:txBody>
      </p:sp>
      <p:pic>
        <p:nvPicPr>
          <p:cNvPr id="13" name="Picture 12">
            <a:extLst>
              <a:ext uri="{FF2B5EF4-FFF2-40B4-BE49-F238E27FC236}">
                <a16:creationId xmlns:a16="http://schemas.microsoft.com/office/drawing/2014/main" id="{C3559279-7333-487C-A6E0-666DE1556A30}"/>
              </a:ext>
            </a:extLst>
          </p:cNvPr>
          <p:cNvPicPr>
            <a:picLocks noChangeAspect="1"/>
          </p:cNvPicPr>
          <p:nvPr/>
        </p:nvPicPr>
        <p:blipFill>
          <a:blip r:embed="rId3"/>
          <a:stretch>
            <a:fillRect/>
          </a:stretch>
        </p:blipFill>
        <p:spPr>
          <a:xfrm>
            <a:off x="5234130" y="4365388"/>
            <a:ext cx="4797920" cy="2461038"/>
          </a:xfrm>
          <a:prstGeom prst="rect">
            <a:avLst/>
          </a:prstGeom>
        </p:spPr>
      </p:pic>
      <p:pic>
        <p:nvPicPr>
          <p:cNvPr id="4" name="Picture 3">
            <a:extLst>
              <a:ext uri="{FF2B5EF4-FFF2-40B4-BE49-F238E27FC236}">
                <a16:creationId xmlns:a16="http://schemas.microsoft.com/office/drawing/2014/main" id="{93EC78B3-68CC-4CBC-B9A1-DB52D73674C6}"/>
              </a:ext>
            </a:extLst>
          </p:cNvPr>
          <p:cNvPicPr>
            <a:picLocks noChangeAspect="1"/>
          </p:cNvPicPr>
          <p:nvPr/>
        </p:nvPicPr>
        <p:blipFill>
          <a:blip r:embed="rId4"/>
          <a:stretch>
            <a:fillRect/>
          </a:stretch>
        </p:blipFill>
        <p:spPr>
          <a:xfrm>
            <a:off x="88634" y="4365387"/>
            <a:ext cx="3744457" cy="2461038"/>
          </a:xfrm>
          <a:prstGeom prst="rect">
            <a:avLst/>
          </a:prstGeom>
        </p:spPr>
      </p:pic>
      <p:sp>
        <p:nvSpPr>
          <p:cNvPr id="8" name="Date Placeholder 3">
            <a:extLst>
              <a:ext uri="{FF2B5EF4-FFF2-40B4-BE49-F238E27FC236}">
                <a16:creationId xmlns:a16="http://schemas.microsoft.com/office/drawing/2014/main" id="{22C365B6-AF90-4AF5-ADD0-5AE17575C769}"/>
              </a:ext>
            </a:extLst>
          </p:cNvPr>
          <p:cNvSpPr>
            <a:spLocks noGrp="1"/>
          </p:cNvSpPr>
          <p:nvPr>
            <p:ph type="dt" sz="half" idx="10"/>
          </p:nvPr>
        </p:nvSpPr>
        <p:spPr>
          <a:xfrm>
            <a:off x="609600" y="6356353"/>
            <a:ext cx="2844800" cy="365125"/>
          </a:xfrm>
        </p:spPr>
        <p:txBody>
          <a:bodyPr/>
          <a:lstStyle/>
          <a:p>
            <a:fld id="{4B92232A-24E9-4129-83B2-8B33D61B633C}" type="datetime1">
              <a:rPr lang="en-US" smtClean="0"/>
              <a:t>8/31/2025</a:t>
            </a:fld>
            <a:endParaRPr lang="en-US" dirty="0"/>
          </a:p>
        </p:txBody>
      </p:sp>
      <p:sp>
        <p:nvSpPr>
          <p:cNvPr id="3" name="TextBox 2">
            <a:extLst>
              <a:ext uri="{FF2B5EF4-FFF2-40B4-BE49-F238E27FC236}">
                <a16:creationId xmlns:a16="http://schemas.microsoft.com/office/drawing/2014/main" id="{DA8115CE-8BCE-455F-9ECE-DDC202F0D992}"/>
              </a:ext>
            </a:extLst>
          </p:cNvPr>
          <p:cNvSpPr txBox="1"/>
          <p:nvPr/>
        </p:nvSpPr>
        <p:spPr>
          <a:xfrm>
            <a:off x="9864671" y="4936210"/>
            <a:ext cx="2107770" cy="646331"/>
          </a:xfrm>
          <a:prstGeom prst="rect">
            <a:avLst/>
          </a:prstGeom>
          <a:noFill/>
        </p:spPr>
        <p:txBody>
          <a:bodyPr wrap="square" rtlCol="0">
            <a:spAutoFit/>
          </a:bodyPr>
          <a:lstStyle/>
          <a:p>
            <a:pPr algn="ctr"/>
            <a:r>
              <a:rPr lang="en-US" dirty="0">
                <a:hlinkClick r:id="rId5"/>
              </a:rPr>
              <a:t>National Levee Database</a:t>
            </a:r>
            <a:endParaRPr lang="en-US" dirty="0"/>
          </a:p>
        </p:txBody>
      </p:sp>
      <p:pic>
        <p:nvPicPr>
          <p:cNvPr id="10" name="Picture 9">
            <a:extLst>
              <a:ext uri="{FF2B5EF4-FFF2-40B4-BE49-F238E27FC236}">
                <a16:creationId xmlns:a16="http://schemas.microsoft.com/office/drawing/2014/main" id="{48CBE1F7-9C40-4FE7-9487-8EC04CC33C55}"/>
              </a:ext>
            </a:extLst>
          </p:cNvPr>
          <p:cNvPicPr>
            <a:picLocks noChangeAspect="1"/>
          </p:cNvPicPr>
          <p:nvPr/>
        </p:nvPicPr>
        <p:blipFill>
          <a:blip r:embed="rId6"/>
          <a:stretch>
            <a:fillRect/>
          </a:stretch>
        </p:blipFill>
        <p:spPr>
          <a:xfrm>
            <a:off x="47775" y="4461280"/>
            <a:ext cx="5186355" cy="2377843"/>
          </a:xfrm>
          <a:prstGeom prst="rect">
            <a:avLst/>
          </a:prstGeom>
        </p:spPr>
      </p:pic>
      <p:pic>
        <p:nvPicPr>
          <p:cNvPr id="12" name="Picture 11">
            <a:extLst>
              <a:ext uri="{FF2B5EF4-FFF2-40B4-BE49-F238E27FC236}">
                <a16:creationId xmlns:a16="http://schemas.microsoft.com/office/drawing/2014/main" id="{773419FF-13CF-4615-81BA-5B8911C7FB96}"/>
              </a:ext>
            </a:extLst>
          </p:cNvPr>
          <p:cNvPicPr>
            <a:picLocks noChangeAspect="1"/>
          </p:cNvPicPr>
          <p:nvPr/>
        </p:nvPicPr>
        <p:blipFill>
          <a:blip r:embed="rId7"/>
          <a:stretch>
            <a:fillRect/>
          </a:stretch>
        </p:blipFill>
        <p:spPr>
          <a:xfrm>
            <a:off x="9466620" y="1126837"/>
            <a:ext cx="2636525" cy="3370242"/>
          </a:xfrm>
          <a:prstGeom prst="rect">
            <a:avLst/>
          </a:prstGeom>
        </p:spPr>
      </p:pic>
      <p:pic>
        <p:nvPicPr>
          <p:cNvPr id="9" name="Picture 8">
            <a:extLst>
              <a:ext uri="{FF2B5EF4-FFF2-40B4-BE49-F238E27FC236}">
                <a16:creationId xmlns:a16="http://schemas.microsoft.com/office/drawing/2014/main" id="{F942C401-832C-4863-AD82-65E9331DA169}"/>
              </a:ext>
            </a:extLst>
          </p:cNvPr>
          <p:cNvPicPr>
            <a:picLocks noChangeAspect="1"/>
          </p:cNvPicPr>
          <p:nvPr/>
        </p:nvPicPr>
        <p:blipFill>
          <a:blip r:embed="rId8"/>
          <a:stretch>
            <a:fillRect/>
          </a:stretch>
        </p:blipFill>
        <p:spPr>
          <a:xfrm>
            <a:off x="47774" y="833591"/>
            <a:ext cx="9418845" cy="3625329"/>
          </a:xfrm>
          <a:prstGeom prst="rect">
            <a:avLst/>
          </a:prstGeom>
        </p:spPr>
      </p:pic>
    </p:spTree>
    <p:extLst>
      <p:ext uri="{BB962C8B-B14F-4D97-AF65-F5344CB8AC3E}">
        <p14:creationId xmlns:p14="http://schemas.microsoft.com/office/powerpoint/2010/main" val="36509323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516" y="134214"/>
            <a:ext cx="8845484" cy="1325563"/>
          </a:xfrm>
        </p:spPr>
        <p:txBody>
          <a:bodyPr>
            <a:normAutofit/>
          </a:bodyPr>
          <a:lstStyle/>
          <a:p>
            <a:pPr marL="742950" indent="-742950">
              <a:buFont typeface="+mj-lt"/>
              <a:buAutoNum type="arabicPeriod" startAt="2"/>
            </a:pPr>
            <a:r>
              <a:rPr lang="en-US" b="1" dirty="0"/>
              <a:t>Select Provisional Impact Levels for the identified information system</a:t>
            </a:r>
          </a:p>
        </p:txBody>
      </p:sp>
      <p:pic>
        <p:nvPicPr>
          <p:cNvPr id="4" name="Picture 3"/>
          <p:cNvPicPr>
            <a:picLocks noChangeAspect="1"/>
          </p:cNvPicPr>
          <p:nvPr/>
        </p:nvPicPr>
        <p:blipFill>
          <a:blip r:embed="rId3">
            <a:duotone>
              <a:prstClr val="black"/>
              <a:srgbClr val="D9C3A5">
                <a:tint val="50000"/>
                <a:satMod val="180000"/>
              </a:srgbClr>
            </a:duotone>
          </a:blip>
          <a:stretch>
            <a:fillRect/>
          </a:stretch>
        </p:blipFill>
        <p:spPr>
          <a:xfrm>
            <a:off x="0" y="-1"/>
            <a:ext cx="3108803" cy="3867808"/>
          </a:xfrm>
          <a:prstGeom prst="rect">
            <a:avLst/>
          </a:prstGeom>
          <a:ln w="25400">
            <a:solidFill>
              <a:schemeClr val="tx1"/>
            </a:solidFill>
          </a:ln>
        </p:spPr>
      </p:pic>
      <p:pic>
        <p:nvPicPr>
          <p:cNvPr id="10" name="Picture 9"/>
          <p:cNvPicPr>
            <a:picLocks noChangeAspect="1"/>
          </p:cNvPicPr>
          <p:nvPr/>
        </p:nvPicPr>
        <p:blipFill>
          <a:blip r:embed="rId4"/>
          <a:stretch>
            <a:fillRect/>
          </a:stretch>
        </p:blipFill>
        <p:spPr>
          <a:xfrm>
            <a:off x="3237040" y="2055814"/>
            <a:ext cx="8818326" cy="4351338"/>
          </a:xfrm>
          <a:prstGeom prst="rect">
            <a:avLst/>
          </a:prstGeom>
        </p:spPr>
      </p:pic>
      <p:sp>
        <p:nvSpPr>
          <p:cNvPr id="11" name="Rounded Rectangle 10"/>
          <p:cNvSpPr/>
          <p:nvPr/>
        </p:nvSpPr>
        <p:spPr>
          <a:xfrm>
            <a:off x="5334332" y="3452014"/>
            <a:ext cx="1366344" cy="94449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9E95FB44-7746-41C3-A2F8-A34E863EED2F}" type="slidenum">
              <a:rPr lang="en-US" smtClean="0"/>
              <a:t>25</a:t>
            </a:fld>
            <a:endParaRPr lang="en-US"/>
          </a:p>
        </p:txBody>
      </p:sp>
    </p:spTree>
    <p:extLst>
      <p:ext uri="{BB962C8B-B14F-4D97-AF65-F5344CB8AC3E}">
        <p14:creationId xmlns:p14="http://schemas.microsoft.com/office/powerpoint/2010/main" val="286555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3679633" y="-1"/>
            <a:ext cx="8512364" cy="1325563"/>
          </a:xfrm>
        </p:spPr>
        <p:txBody>
          <a:bodyPr>
            <a:normAutofit/>
          </a:bodyPr>
          <a:lstStyle/>
          <a:p>
            <a:r>
              <a:rPr lang="en-US" sz="4000" b="1" dirty="0"/>
              <a:t>Disaster Management Information Types</a:t>
            </a:r>
          </a:p>
        </p:txBody>
      </p:sp>
      <p:pic>
        <p:nvPicPr>
          <p:cNvPr id="4" name="Picture 3"/>
          <p:cNvPicPr>
            <a:picLocks noChangeAspect="1"/>
          </p:cNvPicPr>
          <p:nvPr/>
        </p:nvPicPr>
        <p:blipFill>
          <a:blip r:embed="rId3">
            <a:duotone>
              <a:prstClr val="black"/>
              <a:srgbClr val="D9C3A5">
                <a:tint val="50000"/>
                <a:satMod val="180000"/>
              </a:srgbClr>
            </a:duotone>
          </a:blip>
          <a:stretch>
            <a:fillRect/>
          </a:stretch>
        </p:blipFill>
        <p:spPr>
          <a:xfrm>
            <a:off x="0" y="-1"/>
            <a:ext cx="3535052" cy="4398124"/>
          </a:xfrm>
          <a:prstGeom prst="rect">
            <a:avLst/>
          </a:prstGeom>
          <a:ln w="25400">
            <a:solidFill>
              <a:schemeClr val="tx1"/>
            </a:solidFill>
          </a:ln>
        </p:spPr>
      </p:pic>
      <p:grpSp>
        <p:nvGrpSpPr>
          <p:cNvPr id="8" name="Group 7"/>
          <p:cNvGrpSpPr/>
          <p:nvPr/>
        </p:nvGrpSpPr>
        <p:grpSpPr>
          <a:xfrm>
            <a:off x="3679633" y="1535898"/>
            <a:ext cx="7752875" cy="4385613"/>
            <a:chOff x="5279792" y="1343158"/>
            <a:chExt cx="4584936" cy="2593587"/>
          </a:xfrm>
        </p:grpSpPr>
        <p:pic>
          <p:nvPicPr>
            <p:cNvPr id="6" name="Picture 5"/>
            <p:cNvPicPr>
              <a:picLocks noChangeAspect="1"/>
            </p:cNvPicPr>
            <p:nvPr/>
          </p:nvPicPr>
          <p:blipFill>
            <a:blip r:embed="rId4">
              <a:duotone>
                <a:prstClr val="black"/>
                <a:srgbClr val="D9C3A5">
                  <a:tint val="50000"/>
                  <a:satMod val="180000"/>
                </a:srgbClr>
              </a:duotone>
            </a:blip>
            <a:stretch>
              <a:fillRect/>
            </a:stretch>
          </p:blipFill>
          <p:spPr>
            <a:xfrm>
              <a:off x="5279792" y="1343158"/>
              <a:ext cx="4584936" cy="2298818"/>
            </a:xfrm>
            <a:prstGeom prst="rect">
              <a:avLst/>
            </a:prstGeom>
          </p:spPr>
        </p:pic>
        <p:pic>
          <p:nvPicPr>
            <p:cNvPr id="7" name="Picture 6"/>
            <p:cNvPicPr>
              <a:picLocks noChangeAspect="1"/>
            </p:cNvPicPr>
            <p:nvPr/>
          </p:nvPicPr>
          <p:blipFill>
            <a:blip r:embed="rId5">
              <a:duotone>
                <a:prstClr val="black"/>
                <a:srgbClr val="D9C3A5">
                  <a:tint val="50000"/>
                  <a:satMod val="180000"/>
                </a:srgbClr>
              </a:duotone>
            </a:blip>
            <a:stretch>
              <a:fillRect/>
            </a:stretch>
          </p:blipFill>
          <p:spPr>
            <a:xfrm>
              <a:off x="5279792" y="3644630"/>
              <a:ext cx="4584936" cy="292115"/>
            </a:xfrm>
            <a:prstGeom prst="rect">
              <a:avLst/>
            </a:prstGeom>
          </p:spPr>
        </p:pic>
      </p:grpSp>
      <p:sp>
        <p:nvSpPr>
          <p:cNvPr id="15" name="Right Arrow 14"/>
          <p:cNvSpPr/>
          <p:nvPr/>
        </p:nvSpPr>
        <p:spPr>
          <a:xfrm>
            <a:off x="2848197" y="4676605"/>
            <a:ext cx="694062" cy="3194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9E95FB44-7746-41C3-A2F8-A34E863EED2F}" type="slidenum">
              <a:rPr lang="en-US" smtClean="0"/>
              <a:t>26</a:t>
            </a:fld>
            <a:endParaRPr lang="en-US"/>
          </a:p>
        </p:txBody>
      </p:sp>
      <p:sp>
        <p:nvSpPr>
          <p:cNvPr id="10" name="TextBox 9">
            <a:extLst>
              <a:ext uri="{FF2B5EF4-FFF2-40B4-BE49-F238E27FC236}">
                <a16:creationId xmlns:a16="http://schemas.microsoft.com/office/drawing/2014/main" id="{D891068D-21FA-4CCB-9CB3-900557BEBB6A}"/>
              </a:ext>
            </a:extLst>
          </p:cNvPr>
          <p:cNvSpPr txBox="1"/>
          <p:nvPr/>
        </p:nvSpPr>
        <p:spPr>
          <a:xfrm>
            <a:off x="1285967" y="6075144"/>
            <a:ext cx="8268737" cy="369332"/>
          </a:xfrm>
          <a:prstGeom prst="rect">
            <a:avLst/>
          </a:prstGeom>
          <a:noFill/>
        </p:spPr>
        <p:txBody>
          <a:bodyPr wrap="square">
            <a:spAutoFit/>
          </a:bodyPr>
          <a:lstStyle/>
          <a:p>
            <a:r>
              <a:rPr lang="en-US" dirty="0">
                <a:hlinkClick r:id="rId6"/>
              </a:rPr>
              <a:t>https://nvlpubs.nist.gov/nistpubs/Legacy/SP/nistspecialpublication800-60v2r1.pdf</a:t>
            </a:r>
            <a:endParaRPr lang="en-US" dirty="0"/>
          </a:p>
        </p:txBody>
      </p:sp>
    </p:spTree>
    <p:extLst>
      <p:ext uri="{BB962C8B-B14F-4D97-AF65-F5344CB8AC3E}">
        <p14:creationId xmlns:p14="http://schemas.microsoft.com/office/powerpoint/2010/main" val="135636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r>
              <a:rPr lang="en-US" dirty="0"/>
              <a:t>Disaster Management Information Impact</a:t>
            </a:r>
          </a:p>
        </p:txBody>
      </p:sp>
      <p:grpSp>
        <p:nvGrpSpPr>
          <p:cNvPr id="6" name="Group 5"/>
          <p:cNvGrpSpPr/>
          <p:nvPr/>
        </p:nvGrpSpPr>
        <p:grpSpPr>
          <a:xfrm>
            <a:off x="451692" y="1569507"/>
            <a:ext cx="11208843" cy="2671987"/>
            <a:chOff x="3709816" y="2197469"/>
            <a:chExt cx="4426177" cy="958899"/>
          </a:xfrm>
        </p:grpSpPr>
        <p:pic>
          <p:nvPicPr>
            <p:cNvPr id="4" name="Picture 3"/>
            <p:cNvPicPr>
              <a:picLocks noChangeAspect="1"/>
            </p:cNvPicPr>
            <p:nvPr/>
          </p:nvPicPr>
          <p:blipFill>
            <a:blip r:embed="rId3">
              <a:duotone>
                <a:prstClr val="black"/>
                <a:srgbClr val="D9C3A5">
                  <a:tint val="50000"/>
                  <a:satMod val="180000"/>
                </a:srgbClr>
              </a:duotone>
            </a:blip>
            <a:stretch>
              <a:fillRect/>
            </a:stretch>
          </p:blipFill>
          <p:spPr>
            <a:xfrm>
              <a:off x="3709816" y="2197469"/>
              <a:ext cx="4419827" cy="546128"/>
            </a:xfrm>
            <a:prstGeom prst="rect">
              <a:avLst/>
            </a:prstGeom>
          </p:spPr>
        </p:pic>
        <p:pic>
          <p:nvPicPr>
            <p:cNvPr id="5" name="Picture 4"/>
            <p:cNvPicPr>
              <a:picLocks noChangeAspect="1"/>
            </p:cNvPicPr>
            <p:nvPr/>
          </p:nvPicPr>
          <p:blipFill>
            <a:blip r:embed="rId4">
              <a:duotone>
                <a:prstClr val="black"/>
                <a:srgbClr val="D9C3A5">
                  <a:tint val="50000"/>
                  <a:satMod val="180000"/>
                </a:srgbClr>
              </a:duotone>
            </a:blip>
            <a:stretch>
              <a:fillRect/>
            </a:stretch>
          </p:blipFill>
          <p:spPr>
            <a:xfrm>
              <a:off x="3709816" y="2743597"/>
              <a:ext cx="4426177" cy="412771"/>
            </a:xfrm>
            <a:prstGeom prst="rect">
              <a:avLst/>
            </a:prstGeom>
          </p:spPr>
        </p:pic>
      </p:grpSp>
      <p:sp>
        <p:nvSpPr>
          <p:cNvPr id="3" name="Slide Number Placeholder 2"/>
          <p:cNvSpPr>
            <a:spLocks noGrp="1"/>
          </p:cNvSpPr>
          <p:nvPr>
            <p:ph type="sldNum" sz="quarter" idx="12"/>
          </p:nvPr>
        </p:nvSpPr>
        <p:spPr/>
        <p:txBody>
          <a:bodyPr/>
          <a:lstStyle/>
          <a:p>
            <a:fld id="{9E95FB44-7746-41C3-A2F8-A34E863EED2F}" type="slidenum">
              <a:rPr lang="en-US" smtClean="0"/>
              <a:t>27</a:t>
            </a:fld>
            <a:endParaRPr lang="en-US"/>
          </a:p>
        </p:txBody>
      </p:sp>
    </p:spTree>
    <p:extLst>
      <p:ext uri="{BB962C8B-B14F-4D97-AF65-F5344CB8AC3E}">
        <p14:creationId xmlns:p14="http://schemas.microsoft.com/office/powerpoint/2010/main" val="3530566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139055" y="1278425"/>
            <a:ext cx="3251949" cy="2061962"/>
          </a:xfrm>
          <a:prstGeom prst="rect">
            <a:avLst/>
          </a:prstGeom>
        </p:spPr>
      </p:pic>
      <p:sp>
        <p:nvSpPr>
          <p:cNvPr id="2" name="Title 1"/>
          <p:cNvSpPr>
            <a:spLocks noGrp="1"/>
          </p:cNvSpPr>
          <p:nvPr>
            <p:ph type="title"/>
          </p:nvPr>
        </p:nvSpPr>
        <p:spPr>
          <a:xfrm>
            <a:off x="0" y="0"/>
            <a:ext cx="3546801" cy="1450109"/>
          </a:xfrm>
        </p:spPr>
        <p:txBody>
          <a:bodyPr>
            <a:noAutofit/>
          </a:bodyPr>
          <a:lstStyle/>
          <a:p>
            <a:pPr algn="ctr"/>
            <a:r>
              <a:rPr lang="en-US" sz="2800" b="1" dirty="0"/>
              <a:t>Disaster Management Information Types</a:t>
            </a:r>
            <a:br>
              <a:rPr lang="en-US" sz="2800" b="1" dirty="0"/>
            </a:br>
            <a:endParaRPr lang="en-US" sz="2800" b="1" dirty="0"/>
          </a:p>
        </p:txBody>
      </p:sp>
      <p:pic>
        <p:nvPicPr>
          <p:cNvPr id="4" name="Picture 3"/>
          <p:cNvPicPr>
            <a:picLocks noChangeAspect="1"/>
          </p:cNvPicPr>
          <p:nvPr/>
        </p:nvPicPr>
        <p:blipFill>
          <a:blip r:embed="rId4">
            <a:duotone>
              <a:prstClr val="black"/>
              <a:srgbClr val="D9C3A5">
                <a:tint val="50000"/>
                <a:satMod val="180000"/>
              </a:srgbClr>
            </a:duotone>
          </a:blip>
          <a:stretch>
            <a:fillRect/>
          </a:stretch>
        </p:blipFill>
        <p:spPr>
          <a:xfrm>
            <a:off x="3625776" y="193761"/>
            <a:ext cx="8317622" cy="2433285"/>
          </a:xfrm>
          <a:prstGeom prst="rect">
            <a:avLst/>
          </a:prstGeom>
        </p:spPr>
      </p:pic>
      <p:pic>
        <p:nvPicPr>
          <p:cNvPr id="5" name="Picture 4"/>
          <p:cNvPicPr>
            <a:picLocks noChangeAspect="1"/>
          </p:cNvPicPr>
          <p:nvPr/>
        </p:nvPicPr>
        <p:blipFill>
          <a:blip r:embed="rId5">
            <a:duotone>
              <a:prstClr val="black"/>
              <a:srgbClr val="D9C3A5">
                <a:tint val="50000"/>
                <a:satMod val="180000"/>
              </a:srgbClr>
            </a:duotone>
          </a:blip>
          <a:stretch>
            <a:fillRect/>
          </a:stretch>
        </p:blipFill>
        <p:spPr>
          <a:xfrm>
            <a:off x="3620339" y="2702407"/>
            <a:ext cx="8323060" cy="1852141"/>
          </a:xfrm>
          <a:prstGeom prst="rect">
            <a:avLst/>
          </a:prstGeom>
        </p:spPr>
      </p:pic>
      <p:grpSp>
        <p:nvGrpSpPr>
          <p:cNvPr id="13" name="Group 12"/>
          <p:cNvGrpSpPr/>
          <p:nvPr/>
        </p:nvGrpSpPr>
        <p:grpSpPr>
          <a:xfrm>
            <a:off x="3620339" y="4629909"/>
            <a:ext cx="8388649" cy="2161487"/>
            <a:chOff x="3535496" y="4497931"/>
            <a:chExt cx="8388649" cy="2161487"/>
          </a:xfrm>
        </p:grpSpPr>
        <p:sp>
          <p:nvSpPr>
            <p:cNvPr id="12" name="Rectangle 11"/>
            <p:cNvSpPr/>
            <p:nvPr/>
          </p:nvSpPr>
          <p:spPr>
            <a:xfrm>
              <a:off x="3535496" y="4497931"/>
              <a:ext cx="8388649" cy="2161487"/>
            </a:xfrm>
            <a:prstGeom prst="rect">
              <a:avLst/>
            </a:prstGeom>
            <a:solidFill>
              <a:srgbClr val="F5E4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546801" y="4516585"/>
              <a:ext cx="8377344" cy="2133590"/>
              <a:chOff x="3647805" y="4223033"/>
              <a:chExt cx="4572235" cy="1154238"/>
            </a:xfrm>
          </p:grpSpPr>
          <p:pic>
            <p:nvPicPr>
              <p:cNvPr id="7" name="Picture 6"/>
              <p:cNvPicPr>
                <a:picLocks noChangeAspect="1"/>
              </p:cNvPicPr>
              <p:nvPr/>
            </p:nvPicPr>
            <p:blipFill>
              <a:blip r:embed="rId6">
                <a:duotone>
                  <a:prstClr val="black"/>
                  <a:srgbClr val="D9C3A5">
                    <a:tint val="50000"/>
                    <a:satMod val="180000"/>
                  </a:srgbClr>
                </a:duotone>
              </a:blip>
              <a:stretch>
                <a:fillRect/>
              </a:stretch>
            </p:blipFill>
            <p:spPr>
              <a:xfrm>
                <a:off x="3647805" y="4223033"/>
                <a:ext cx="4540483" cy="901746"/>
              </a:xfrm>
              <a:prstGeom prst="rect">
                <a:avLst/>
              </a:prstGeom>
              <a:ln>
                <a:noFill/>
              </a:ln>
            </p:spPr>
          </p:pic>
          <p:pic>
            <p:nvPicPr>
              <p:cNvPr id="8" name="Picture 7"/>
              <p:cNvPicPr>
                <a:picLocks noChangeAspect="1"/>
              </p:cNvPicPr>
              <p:nvPr/>
            </p:nvPicPr>
            <p:blipFill>
              <a:blip r:embed="rId7">
                <a:duotone>
                  <a:prstClr val="black"/>
                  <a:srgbClr val="D9C3A5">
                    <a:tint val="50000"/>
                    <a:satMod val="180000"/>
                  </a:srgbClr>
                </a:duotone>
              </a:blip>
              <a:stretch>
                <a:fillRect/>
              </a:stretch>
            </p:blipFill>
            <p:spPr>
              <a:xfrm>
                <a:off x="3673206" y="5269315"/>
                <a:ext cx="4546834" cy="107956"/>
              </a:xfrm>
              <a:prstGeom prst="rect">
                <a:avLst/>
              </a:prstGeom>
              <a:ln>
                <a:noFill/>
              </a:ln>
            </p:spPr>
          </p:pic>
        </p:grpSp>
      </p:grpSp>
      <p:sp>
        <p:nvSpPr>
          <p:cNvPr id="14" name="Rounded Rectangle 13"/>
          <p:cNvSpPr/>
          <p:nvPr/>
        </p:nvSpPr>
        <p:spPr>
          <a:xfrm>
            <a:off x="2094188" y="2309406"/>
            <a:ext cx="1366344" cy="113575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9E95FB44-7746-41C3-A2F8-A34E863EED2F}" type="slidenum">
              <a:rPr lang="en-US" smtClean="0"/>
              <a:t>28</a:t>
            </a:fld>
            <a:endParaRPr lang="en-US"/>
          </a:p>
        </p:txBody>
      </p:sp>
    </p:spTree>
    <p:extLst>
      <p:ext uri="{BB962C8B-B14F-4D97-AF65-F5344CB8AC3E}">
        <p14:creationId xmlns:p14="http://schemas.microsoft.com/office/powerpoint/2010/main" val="80819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139055" y="1278425"/>
            <a:ext cx="3251949" cy="2061962"/>
          </a:xfrm>
          <a:prstGeom prst="rect">
            <a:avLst/>
          </a:prstGeom>
        </p:spPr>
      </p:pic>
      <p:sp>
        <p:nvSpPr>
          <p:cNvPr id="2" name="Title 1"/>
          <p:cNvSpPr>
            <a:spLocks noGrp="1"/>
          </p:cNvSpPr>
          <p:nvPr>
            <p:ph type="title"/>
          </p:nvPr>
        </p:nvSpPr>
        <p:spPr>
          <a:xfrm>
            <a:off x="0" y="0"/>
            <a:ext cx="3546801" cy="1450109"/>
          </a:xfrm>
        </p:spPr>
        <p:txBody>
          <a:bodyPr>
            <a:noAutofit/>
          </a:bodyPr>
          <a:lstStyle/>
          <a:p>
            <a:pPr algn="ctr"/>
            <a:r>
              <a:rPr lang="en-US" sz="2800" b="1" dirty="0"/>
              <a:t>Disaster Management Information Types</a:t>
            </a:r>
            <a:br>
              <a:rPr lang="en-US" sz="2800" b="1" dirty="0"/>
            </a:br>
            <a:endParaRPr lang="en-US" sz="2800" b="1" dirty="0"/>
          </a:p>
        </p:txBody>
      </p:sp>
      <p:sp>
        <p:nvSpPr>
          <p:cNvPr id="14" name="Rounded Rectangle 13"/>
          <p:cNvSpPr/>
          <p:nvPr/>
        </p:nvSpPr>
        <p:spPr>
          <a:xfrm>
            <a:off x="2094188" y="2309406"/>
            <a:ext cx="1366344" cy="113575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3685856" y="701087"/>
            <a:ext cx="8393542" cy="2886420"/>
            <a:chOff x="3867986" y="749364"/>
            <a:chExt cx="8393542" cy="2886420"/>
          </a:xfrm>
        </p:grpSpPr>
        <p:sp>
          <p:nvSpPr>
            <p:cNvPr id="16" name="Rectangle 15"/>
            <p:cNvSpPr/>
            <p:nvPr/>
          </p:nvSpPr>
          <p:spPr>
            <a:xfrm>
              <a:off x="3867986" y="749364"/>
              <a:ext cx="8393542" cy="2886420"/>
            </a:xfrm>
            <a:prstGeom prst="rect">
              <a:avLst/>
            </a:prstGeom>
            <a:solidFill>
              <a:srgbClr val="F5E4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3867986" y="749364"/>
              <a:ext cx="8324014" cy="2886420"/>
              <a:chOff x="4371886" y="2914623"/>
              <a:chExt cx="3448227" cy="1195701"/>
            </a:xfrm>
          </p:grpSpPr>
          <p:pic>
            <p:nvPicPr>
              <p:cNvPr id="3" name="Picture 2"/>
              <p:cNvPicPr>
                <a:picLocks noChangeAspect="1"/>
              </p:cNvPicPr>
              <p:nvPr/>
            </p:nvPicPr>
            <p:blipFill>
              <a:blip r:embed="rId4">
                <a:duotone>
                  <a:prstClr val="black"/>
                  <a:srgbClr val="D9C3A5">
                    <a:tint val="50000"/>
                    <a:satMod val="180000"/>
                  </a:srgbClr>
                </a:duotone>
              </a:blip>
              <a:stretch>
                <a:fillRect/>
              </a:stretch>
            </p:blipFill>
            <p:spPr>
              <a:xfrm>
                <a:off x="4371886" y="2914623"/>
                <a:ext cx="3448227" cy="1028753"/>
              </a:xfrm>
              <a:prstGeom prst="rect">
                <a:avLst/>
              </a:prstGeom>
            </p:spPr>
          </p:pic>
          <p:pic>
            <p:nvPicPr>
              <p:cNvPr id="6" name="Picture 5"/>
              <p:cNvPicPr>
                <a:picLocks noChangeAspect="1"/>
              </p:cNvPicPr>
              <p:nvPr/>
            </p:nvPicPr>
            <p:blipFill>
              <a:blip r:embed="rId5">
                <a:duotone>
                  <a:prstClr val="black"/>
                  <a:srgbClr val="D9C3A5">
                    <a:tint val="50000"/>
                    <a:satMod val="180000"/>
                  </a:srgbClr>
                </a:duotone>
              </a:blip>
              <a:stretch>
                <a:fillRect/>
              </a:stretch>
            </p:blipFill>
            <p:spPr>
              <a:xfrm>
                <a:off x="4371886" y="4002368"/>
                <a:ext cx="3175163" cy="107956"/>
              </a:xfrm>
              <a:prstGeom prst="rect">
                <a:avLst/>
              </a:prstGeom>
            </p:spPr>
          </p:pic>
        </p:grpSp>
      </p:grpSp>
      <p:sp>
        <p:nvSpPr>
          <p:cNvPr id="18" name="Slide Number Placeholder 17"/>
          <p:cNvSpPr>
            <a:spLocks noGrp="1"/>
          </p:cNvSpPr>
          <p:nvPr>
            <p:ph type="sldNum" sz="quarter" idx="12"/>
          </p:nvPr>
        </p:nvSpPr>
        <p:spPr/>
        <p:txBody>
          <a:bodyPr/>
          <a:lstStyle/>
          <a:p>
            <a:fld id="{9E95FB44-7746-41C3-A2F8-A34E863EED2F}" type="slidenum">
              <a:rPr lang="en-US" smtClean="0"/>
              <a:t>29</a:t>
            </a:fld>
            <a:endParaRPr lang="en-US"/>
          </a:p>
        </p:txBody>
      </p:sp>
    </p:spTree>
    <p:extLst>
      <p:ext uri="{BB962C8B-B14F-4D97-AF65-F5344CB8AC3E}">
        <p14:creationId xmlns:p14="http://schemas.microsoft.com/office/powerpoint/2010/main" val="1019355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77AFB-2E39-4E7C-AF7D-7F29C20E4885}"/>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78691D1E-10E7-4C58-8D89-8C3FE720E4D0}"/>
              </a:ext>
            </a:extLst>
          </p:cNvPr>
          <p:cNvSpPr>
            <a:spLocks noGrp="1"/>
          </p:cNvSpPr>
          <p:nvPr>
            <p:ph idx="1"/>
          </p:nvPr>
        </p:nvSpPr>
        <p:spPr/>
        <p:txBody>
          <a:bodyPr/>
          <a:lstStyle/>
          <a:p>
            <a:r>
              <a:rPr lang="en-US" dirty="0"/>
              <a:t>National Institute of Standards and Technology (NIST) </a:t>
            </a:r>
          </a:p>
          <a:p>
            <a:pPr lvl="1"/>
            <a:r>
              <a:rPr lang="en-US" dirty="0"/>
              <a:t>Cybersecurity Framework</a:t>
            </a:r>
          </a:p>
          <a:p>
            <a:pPr lvl="1"/>
            <a:r>
              <a:rPr lang="en-US" dirty="0"/>
              <a:t>Risk Management Framework</a:t>
            </a:r>
          </a:p>
          <a:p>
            <a:r>
              <a:rPr lang="en-US" dirty="0"/>
              <a:t>Applying the NIST Risk Management Framework</a:t>
            </a:r>
          </a:p>
          <a:p>
            <a:r>
              <a:rPr lang="en-US" dirty="0"/>
              <a:t>Milestone 1 Assignment</a:t>
            </a:r>
          </a:p>
        </p:txBody>
      </p:sp>
    </p:spTree>
    <p:extLst>
      <p:ext uri="{BB962C8B-B14F-4D97-AF65-F5344CB8AC3E}">
        <p14:creationId xmlns:p14="http://schemas.microsoft.com/office/powerpoint/2010/main" val="20861184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143"/>
            <a:ext cx="10515600" cy="1325563"/>
          </a:xfrm>
        </p:spPr>
        <p:txBody>
          <a:bodyPr/>
          <a:lstStyle/>
          <a:p>
            <a:r>
              <a:rPr lang="en-US" dirty="0"/>
              <a:t>Exercise</a:t>
            </a:r>
          </a:p>
        </p:txBody>
      </p:sp>
      <p:sp>
        <p:nvSpPr>
          <p:cNvPr id="3" name="Content Placeholder 2"/>
          <p:cNvSpPr>
            <a:spLocks noGrp="1"/>
          </p:cNvSpPr>
          <p:nvPr>
            <p:ph idx="1"/>
          </p:nvPr>
        </p:nvSpPr>
        <p:spPr>
          <a:xfrm>
            <a:off x="533400" y="1201628"/>
            <a:ext cx="11658600" cy="4351338"/>
          </a:xfrm>
        </p:spPr>
        <p:txBody>
          <a:bodyPr/>
          <a:lstStyle/>
          <a:p>
            <a:r>
              <a:rPr lang="en-US" i="1" dirty="0"/>
              <a:t>Determine the Summary Impact Levels for the Disaster Information Types</a:t>
            </a:r>
          </a:p>
        </p:txBody>
      </p:sp>
      <p:pic>
        <p:nvPicPr>
          <p:cNvPr id="5" name="Picture 4"/>
          <p:cNvPicPr>
            <a:picLocks noChangeAspect="1"/>
          </p:cNvPicPr>
          <p:nvPr/>
        </p:nvPicPr>
        <p:blipFill>
          <a:blip r:embed="rId3"/>
          <a:stretch>
            <a:fillRect/>
          </a:stretch>
        </p:blipFill>
        <p:spPr>
          <a:xfrm>
            <a:off x="998284" y="2130221"/>
            <a:ext cx="9740850" cy="3026980"/>
          </a:xfrm>
          <a:prstGeom prst="rect">
            <a:avLst/>
          </a:prstGeom>
        </p:spPr>
      </p:pic>
      <p:sp>
        <p:nvSpPr>
          <p:cNvPr id="10" name="TextBox 9"/>
          <p:cNvSpPr txBox="1"/>
          <p:nvPr/>
        </p:nvSpPr>
        <p:spPr>
          <a:xfrm>
            <a:off x="9185516" y="3452452"/>
            <a:ext cx="395926" cy="400110"/>
          </a:xfrm>
          <a:prstGeom prst="rect">
            <a:avLst/>
          </a:prstGeom>
          <a:noFill/>
        </p:spPr>
        <p:txBody>
          <a:bodyPr wrap="square" rtlCol="0">
            <a:spAutoFit/>
          </a:bodyPr>
          <a:lstStyle/>
          <a:p>
            <a:r>
              <a:rPr lang="en-US" sz="2000" b="1" dirty="0"/>
              <a:t>?</a:t>
            </a:r>
          </a:p>
        </p:txBody>
      </p:sp>
      <p:sp>
        <p:nvSpPr>
          <p:cNvPr id="11" name="TextBox 10"/>
          <p:cNvSpPr txBox="1"/>
          <p:nvPr/>
        </p:nvSpPr>
        <p:spPr>
          <a:xfrm>
            <a:off x="9185516" y="3771746"/>
            <a:ext cx="395926" cy="400110"/>
          </a:xfrm>
          <a:prstGeom prst="rect">
            <a:avLst/>
          </a:prstGeom>
          <a:noFill/>
        </p:spPr>
        <p:txBody>
          <a:bodyPr wrap="square" rtlCol="0">
            <a:spAutoFit/>
          </a:bodyPr>
          <a:lstStyle/>
          <a:p>
            <a:r>
              <a:rPr lang="en-US" sz="2000" b="1" dirty="0"/>
              <a:t>?</a:t>
            </a:r>
          </a:p>
        </p:txBody>
      </p:sp>
      <p:sp>
        <p:nvSpPr>
          <p:cNvPr id="12" name="TextBox 11"/>
          <p:cNvSpPr txBox="1"/>
          <p:nvPr/>
        </p:nvSpPr>
        <p:spPr>
          <a:xfrm>
            <a:off x="9185516" y="4053332"/>
            <a:ext cx="395926" cy="400110"/>
          </a:xfrm>
          <a:prstGeom prst="rect">
            <a:avLst/>
          </a:prstGeom>
          <a:noFill/>
        </p:spPr>
        <p:txBody>
          <a:bodyPr wrap="square" rtlCol="0">
            <a:spAutoFit/>
          </a:bodyPr>
          <a:lstStyle/>
          <a:p>
            <a:r>
              <a:rPr lang="en-US" sz="2000" b="1" dirty="0"/>
              <a:t>?</a:t>
            </a:r>
          </a:p>
        </p:txBody>
      </p:sp>
      <p:sp>
        <p:nvSpPr>
          <p:cNvPr id="13" name="TextBox 12"/>
          <p:cNvSpPr txBox="1"/>
          <p:nvPr/>
        </p:nvSpPr>
        <p:spPr>
          <a:xfrm>
            <a:off x="9200903" y="4385525"/>
            <a:ext cx="395926" cy="400110"/>
          </a:xfrm>
          <a:prstGeom prst="rect">
            <a:avLst/>
          </a:prstGeom>
          <a:noFill/>
        </p:spPr>
        <p:txBody>
          <a:bodyPr wrap="square" rtlCol="0">
            <a:spAutoFit/>
          </a:bodyPr>
          <a:lstStyle/>
          <a:p>
            <a:r>
              <a:rPr lang="en-US" sz="2000" b="1" dirty="0"/>
              <a:t>?</a:t>
            </a:r>
          </a:p>
        </p:txBody>
      </p:sp>
      <p:sp>
        <p:nvSpPr>
          <p:cNvPr id="14" name="Slide Number Placeholder 13"/>
          <p:cNvSpPr>
            <a:spLocks noGrp="1"/>
          </p:cNvSpPr>
          <p:nvPr>
            <p:ph type="sldNum" sz="quarter" idx="12"/>
          </p:nvPr>
        </p:nvSpPr>
        <p:spPr/>
        <p:txBody>
          <a:bodyPr/>
          <a:lstStyle/>
          <a:p>
            <a:fld id="{9E95FB44-7746-41C3-A2F8-A34E863EED2F}" type="slidenum">
              <a:rPr lang="en-US" smtClean="0"/>
              <a:t>30</a:t>
            </a:fld>
            <a:endParaRPr lang="en-US"/>
          </a:p>
        </p:txBody>
      </p:sp>
    </p:spTree>
    <p:extLst>
      <p:ext uri="{BB962C8B-B14F-4D97-AF65-F5344CB8AC3E}">
        <p14:creationId xmlns:p14="http://schemas.microsoft.com/office/powerpoint/2010/main" val="22742275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143"/>
            <a:ext cx="12192000" cy="1894667"/>
          </a:xfrm>
        </p:spPr>
        <p:txBody>
          <a:bodyPr>
            <a:normAutofit fontScale="90000"/>
          </a:bodyPr>
          <a:lstStyle/>
          <a:p>
            <a:r>
              <a:rPr lang="en-US" i="1" dirty="0"/>
              <a:t>Determine the Overall Impact Levels for the Disaster Information Types</a:t>
            </a:r>
            <a:br>
              <a:rPr lang="en-US" i="1" dirty="0"/>
            </a:br>
            <a:endParaRPr lang="en-US" dirty="0"/>
          </a:p>
        </p:txBody>
      </p:sp>
      <p:pic>
        <p:nvPicPr>
          <p:cNvPr id="4" name="Picture 3"/>
          <p:cNvPicPr>
            <a:picLocks noChangeAspect="1"/>
          </p:cNvPicPr>
          <p:nvPr/>
        </p:nvPicPr>
        <p:blipFill>
          <a:blip r:embed="rId3"/>
          <a:stretch>
            <a:fillRect/>
          </a:stretch>
        </p:blipFill>
        <p:spPr>
          <a:xfrm>
            <a:off x="1351129" y="2451538"/>
            <a:ext cx="9485995" cy="3264751"/>
          </a:xfrm>
          <a:prstGeom prst="rect">
            <a:avLst/>
          </a:prstGeom>
        </p:spPr>
      </p:pic>
      <p:sp>
        <p:nvSpPr>
          <p:cNvPr id="7" name="TextBox 6"/>
          <p:cNvSpPr txBox="1"/>
          <p:nvPr/>
        </p:nvSpPr>
        <p:spPr>
          <a:xfrm>
            <a:off x="5671851" y="4937896"/>
            <a:ext cx="445169" cy="400110"/>
          </a:xfrm>
          <a:prstGeom prst="rect">
            <a:avLst/>
          </a:prstGeom>
          <a:noFill/>
        </p:spPr>
        <p:txBody>
          <a:bodyPr wrap="square" rtlCol="0">
            <a:spAutoFit/>
          </a:bodyPr>
          <a:lstStyle/>
          <a:p>
            <a:r>
              <a:rPr lang="en-US" sz="2000" b="1" dirty="0">
                <a:solidFill>
                  <a:srgbClr val="FF0000"/>
                </a:solidFill>
              </a:rPr>
              <a:t>?</a:t>
            </a:r>
          </a:p>
        </p:txBody>
      </p:sp>
      <p:sp>
        <p:nvSpPr>
          <p:cNvPr id="8" name="TextBox 7"/>
          <p:cNvSpPr txBox="1"/>
          <p:nvPr/>
        </p:nvSpPr>
        <p:spPr>
          <a:xfrm>
            <a:off x="6963016" y="4937896"/>
            <a:ext cx="395926" cy="400110"/>
          </a:xfrm>
          <a:prstGeom prst="rect">
            <a:avLst/>
          </a:prstGeom>
          <a:noFill/>
        </p:spPr>
        <p:txBody>
          <a:bodyPr wrap="square" rtlCol="0">
            <a:spAutoFit/>
          </a:bodyPr>
          <a:lstStyle/>
          <a:p>
            <a:r>
              <a:rPr lang="en-US" sz="2000" b="1" dirty="0">
                <a:solidFill>
                  <a:srgbClr val="FF0000"/>
                </a:solidFill>
              </a:rPr>
              <a:t>?</a:t>
            </a:r>
          </a:p>
        </p:txBody>
      </p:sp>
      <p:sp>
        <p:nvSpPr>
          <p:cNvPr id="9" name="TextBox 8"/>
          <p:cNvSpPr txBox="1"/>
          <p:nvPr/>
        </p:nvSpPr>
        <p:spPr>
          <a:xfrm>
            <a:off x="8056525" y="4937896"/>
            <a:ext cx="395926" cy="400110"/>
          </a:xfrm>
          <a:prstGeom prst="rect">
            <a:avLst/>
          </a:prstGeom>
          <a:noFill/>
        </p:spPr>
        <p:txBody>
          <a:bodyPr wrap="square" rtlCol="0">
            <a:spAutoFit/>
          </a:bodyPr>
          <a:lstStyle/>
          <a:p>
            <a:r>
              <a:rPr lang="en-US" sz="2000" b="1" dirty="0">
                <a:solidFill>
                  <a:srgbClr val="FF0000"/>
                </a:solidFill>
              </a:rPr>
              <a:t>?</a:t>
            </a:r>
          </a:p>
        </p:txBody>
      </p:sp>
      <p:sp>
        <p:nvSpPr>
          <p:cNvPr id="5" name="Slide Number Placeholder 4"/>
          <p:cNvSpPr>
            <a:spLocks noGrp="1"/>
          </p:cNvSpPr>
          <p:nvPr>
            <p:ph type="sldNum" sz="quarter" idx="12"/>
          </p:nvPr>
        </p:nvSpPr>
        <p:spPr/>
        <p:txBody>
          <a:bodyPr/>
          <a:lstStyle/>
          <a:p>
            <a:fld id="{9E95FB44-7746-41C3-A2F8-A34E863EED2F}" type="slidenum">
              <a:rPr lang="en-US" smtClean="0"/>
              <a:t>31</a:t>
            </a:fld>
            <a:endParaRPr lang="en-US"/>
          </a:p>
        </p:txBody>
      </p:sp>
    </p:spTree>
    <p:extLst>
      <p:ext uri="{BB962C8B-B14F-4D97-AF65-F5344CB8AC3E}">
        <p14:creationId xmlns:p14="http://schemas.microsoft.com/office/powerpoint/2010/main" val="50051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143"/>
            <a:ext cx="10515600" cy="1325563"/>
          </a:xfrm>
        </p:spPr>
        <p:txBody>
          <a:bodyPr>
            <a:normAutofit/>
          </a:bodyPr>
          <a:lstStyle/>
          <a:p>
            <a:r>
              <a:rPr lang="en-US" i="1" dirty="0"/>
              <a:t>Determine the overall security categorization of a Disaster Information System</a:t>
            </a:r>
          </a:p>
        </p:txBody>
      </p:sp>
      <p:pic>
        <p:nvPicPr>
          <p:cNvPr id="4" name="Picture 3"/>
          <p:cNvPicPr>
            <a:picLocks noChangeAspect="1"/>
          </p:cNvPicPr>
          <p:nvPr/>
        </p:nvPicPr>
        <p:blipFill>
          <a:blip r:embed="rId3"/>
          <a:stretch>
            <a:fillRect/>
          </a:stretch>
        </p:blipFill>
        <p:spPr>
          <a:xfrm>
            <a:off x="816433" y="1996956"/>
            <a:ext cx="9949534" cy="3432345"/>
          </a:xfrm>
          <a:prstGeom prst="rect">
            <a:avLst/>
          </a:prstGeom>
        </p:spPr>
      </p:pic>
      <p:sp>
        <p:nvSpPr>
          <p:cNvPr id="6" name="TextBox 5"/>
          <p:cNvSpPr txBox="1"/>
          <p:nvPr/>
        </p:nvSpPr>
        <p:spPr>
          <a:xfrm>
            <a:off x="9155616" y="4590686"/>
            <a:ext cx="464214" cy="461665"/>
          </a:xfrm>
          <a:prstGeom prst="rect">
            <a:avLst/>
          </a:prstGeom>
          <a:noFill/>
        </p:spPr>
        <p:txBody>
          <a:bodyPr wrap="square" rtlCol="0">
            <a:spAutoFit/>
          </a:bodyPr>
          <a:lstStyle/>
          <a:p>
            <a:r>
              <a:rPr lang="en-US" sz="2400" b="1" dirty="0">
                <a:solidFill>
                  <a:srgbClr val="FF0000"/>
                </a:solidFill>
              </a:rPr>
              <a:t>?</a:t>
            </a:r>
          </a:p>
        </p:txBody>
      </p:sp>
      <p:sp>
        <p:nvSpPr>
          <p:cNvPr id="7" name="Slide Number Placeholder 6"/>
          <p:cNvSpPr>
            <a:spLocks noGrp="1"/>
          </p:cNvSpPr>
          <p:nvPr>
            <p:ph type="sldNum" sz="quarter" idx="12"/>
          </p:nvPr>
        </p:nvSpPr>
        <p:spPr/>
        <p:txBody>
          <a:bodyPr/>
          <a:lstStyle/>
          <a:p>
            <a:fld id="{9E95FB44-7746-41C3-A2F8-A34E863EED2F}" type="slidenum">
              <a:rPr lang="en-US" smtClean="0"/>
              <a:t>32</a:t>
            </a:fld>
            <a:endParaRPr lang="en-US"/>
          </a:p>
        </p:txBody>
      </p:sp>
    </p:spTree>
    <p:extLst>
      <p:ext uri="{BB962C8B-B14F-4D97-AF65-F5344CB8AC3E}">
        <p14:creationId xmlns:p14="http://schemas.microsoft.com/office/powerpoint/2010/main" val="3894398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808529" y="2052545"/>
            <a:ext cx="10695774" cy="3591510"/>
          </a:xfrm>
          <a:prstGeom prst="rect">
            <a:avLst/>
          </a:prstGeom>
        </p:spPr>
      </p:pic>
      <p:sp>
        <p:nvSpPr>
          <p:cNvPr id="8" name="Slide Number Placeholder 7"/>
          <p:cNvSpPr>
            <a:spLocks noGrp="1"/>
          </p:cNvSpPr>
          <p:nvPr>
            <p:ph type="sldNum" sz="quarter" idx="12"/>
          </p:nvPr>
        </p:nvSpPr>
        <p:spPr/>
        <p:txBody>
          <a:bodyPr/>
          <a:lstStyle/>
          <a:p>
            <a:fld id="{9E95FB44-7746-41C3-A2F8-A34E863EED2F}" type="slidenum">
              <a:rPr lang="en-US" smtClean="0"/>
              <a:t>33</a:t>
            </a:fld>
            <a:endParaRPr lang="en-US"/>
          </a:p>
        </p:txBody>
      </p:sp>
      <p:sp>
        <p:nvSpPr>
          <p:cNvPr id="9" name="TextBox 8">
            <a:extLst>
              <a:ext uri="{FF2B5EF4-FFF2-40B4-BE49-F238E27FC236}">
                <a16:creationId xmlns:a16="http://schemas.microsoft.com/office/drawing/2014/main" id="{AE0CA3C6-3547-49C7-90BE-05FE5AF06C4B}"/>
              </a:ext>
            </a:extLst>
          </p:cNvPr>
          <p:cNvSpPr txBox="1"/>
          <p:nvPr/>
        </p:nvSpPr>
        <p:spPr>
          <a:xfrm>
            <a:off x="313555" y="249848"/>
            <a:ext cx="11685721" cy="1446550"/>
          </a:xfrm>
          <a:prstGeom prst="rect">
            <a:avLst/>
          </a:prstGeom>
          <a:noFill/>
        </p:spPr>
        <p:txBody>
          <a:bodyPr wrap="square">
            <a:spAutoFit/>
          </a:bodyPr>
          <a:lstStyle/>
          <a:p>
            <a:r>
              <a:rPr lang="en-US" sz="4400" i="1" dirty="0"/>
              <a:t>Determine the overall security categorization of a Disaster Information System</a:t>
            </a:r>
            <a:endParaRPr lang="en-US" sz="4400" dirty="0"/>
          </a:p>
        </p:txBody>
      </p:sp>
    </p:spTree>
    <p:extLst>
      <p:ext uri="{BB962C8B-B14F-4D97-AF65-F5344CB8AC3E}">
        <p14:creationId xmlns:p14="http://schemas.microsoft.com/office/powerpoint/2010/main" val="39388726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164"/>
            <a:ext cx="12192000" cy="1194015"/>
          </a:xfrm>
        </p:spPr>
        <p:txBody>
          <a:bodyPr>
            <a:normAutofit fontScale="90000"/>
          </a:bodyPr>
          <a:lstStyle/>
          <a:p>
            <a:r>
              <a:rPr lang="en-US" dirty="0"/>
              <a:t>What synonyms should you use to explain the meaning of low, moderate, or high impact breaches?</a:t>
            </a: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4948748" y="1161462"/>
            <a:ext cx="5922343" cy="5187102"/>
          </a:xfrm>
          <a:prstGeom prst="rect">
            <a:avLst/>
          </a:prstGeom>
        </p:spPr>
      </p:pic>
      <p:sp>
        <p:nvSpPr>
          <p:cNvPr id="3" name="Slide Number Placeholder 2"/>
          <p:cNvSpPr>
            <a:spLocks noGrp="1"/>
          </p:cNvSpPr>
          <p:nvPr>
            <p:ph type="sldNum" sz="quarter" idx="12"/>
          </p:nvPr>
        </p:nvSpPr>
        <p:spPr/>
        <p:txBody>
          <a:bodyPr/>
          <a:lstStyle/>
          <a:p>
            <a:fld id="{9E95FB44-7746-41C3-A2F8-A34E863EED2F}" type="slidenum">
              <a:rPr lang="en-US" smtClean="0"/>
              <a:t>34</a:t>
            </a:fld>
            <a:endParaRPr lang="en-US"/>
          </a:p>
        </p:txBody>
      </p:sp>
      <p:sp>
        <p:nvSpPr>
          <p:cNvPr id="8" name="Date Placeholder 3">
            <a:extLst>
              <a:ext uri="{FF2B5EF4-FFF2-40B4-BE49-F238E27FC236}">
                <a16:creationId xmlns:a16="http://schemas.microsoft.com/office/drawing/2014/main" id="{1866391B-66B2-44A2-AC5A-DF3D38852546}"/>
              </a:ext>
            </a:extLst>
          </p:cNvPr>
          <p:cNvSpPr txBox="1">
            <a:spLocks/>
          </p:cNvSpPr>
          <p:nvPr/>
        </p:nvSpPr>
        <p:spPr>
          <a:xfrm>
            <a:off x="762000" y="6324600"/>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B92232A-24E9-4129-83B2-8B33D61B633C}" type="datetime1">
              <a:rPr lang="en-US" sz="1200" smtClean="0">
                <a:solidFill>
                  <a:schemeClr val="bg1">
                    <a:lumMod val="50000"/>
                  </a:schemeClr>
                </a:solidFill>
              </a:rPr>
              <a:pPr/>
              <a:t>8/31/2025</a:t>
            </a:fld>
            <a:endParaRPr lang="en-US" sz="1200" dirty="0">
              <a:solidFill>
                <a:schemeClr val="bg1">
                  <a:lumMod val="50000"/>
                </a:schemeClr>
              </a:solidFill>
            </a:endParaRPr>
          </a:p>
        </p:txBody>
      </p:sp>
      <p:sp>
        <p:nvSpPr>
          <p:cNvPr id="9" name="Footer Placeholder 4">
            <a:extLst>
              <a:ext uri="{FF2B5EF4-FFF2-40B4-BE49-F238E27FC236}">
                <a16:creationId xmlns:a16="http://schemas.microsoft.com/office/drawing/2014/main" id="{D0D618F5-6E89-438A-A0FD-C9764DCF4EA7}"/>
              </a:ext>
            </a:extLst>
          </p:cNvPr>
          <p:cNvSpPr txBox="1">
            <a:spLocks/>
          </p:cNvSpPr>
          <p:nvPr/>
        </p:nvSpPr>
        <p:spPr>
          <a:xfrm>
            <a:off x="4318000" y="6324600"/>
            <a:ext cx="3860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bg1">
                    <a:lumMod val="50000"/>
                  </a:schemeClr>
                </a:solidFill>
              </a:rPr>
              <a:t>Copyright @ URISA 2021</a:t>
            </a:r>
            <a:endParaRPr lang="en-US" sz="1200" dirty="0">
              <a:solidFill>
                <a:schemeClr val="bg1">
                  <a:lumMod val="50000"/>
                </a:schemeClr>
              </a:solidFill>
            </a:endParaRPr>
          </a:p>
        </p:txBody>
      </p:sp>
    </p:spTree>
    <p:extLst>
      <p:ext uri="{BB962C8B-B14F-4D97-AF65-F5344CB8AC3E}">
        <p14:creationId xmlns:p14="http://schemas.microsoft.com/office/powerpoint/2010/main" val="2114979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4834" y="134214"/>
            <a:ext cx="8387166" cy="1325563"/>
          </a:xfrm>
        </p:spPr>
        <p:txBody>
          <a:bodyPr>
            <a:noAutofit/>
          </a:bodyPr>
          <a:lstStyle/>
          <a:p>
            <a:r>
              <a:rPr lang="en-US" sz="3600" b="1" dirty="0"/>
              <a:t>Once categorized, select security control baseline for the information system</a:t>
            </a:r>
          </a:p>
        </p:txBody>
      </p:sp>
      <p:pic>
        <p:nvPicPr>
          <p:cNvPr id="10" name="Picture 9"/>
          <p:cNvPicPr>
            <a:picLocks noChangeAspect="1"/>
          </p:cNvPicPr>
          <p:nvPr/>
        </p:nvPicPr>
        <p:blipFill>
          <a:blip r:embed="rId3"/>
          <a:stretch>
            <a:fillRect/>
          </a:stretch>
        </p:blipFill>
        <p:spPr>
          <a:xfrm>
            <a:off x="3237040" y="1676400"/>
            <a:ext cx="8818326" cy="4351338"/>
          </a:xfrm>
          <a:prstGeom prst="rect">
            <a:avLst/>
          </a:prstGeom>
        </p:spPr>
      </p:pic>
      <p:sp>
        <p:nvSpPr>
          <p:cNvPr id="11" name="Rounded Rectangle 10"/>
          <p:cNvSpPr/>
          <p:nvPr/>
        </p:nvSpPr>
        <p:spPr>
          <a:xfrm>
            <a:off x="7620000" y="4572000"/>
            <a:ext cx="4115257" cy="91706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9E95FB44-7746-41C3-A2F8-A34E863EED2F}" type="slidenum">
              <a:rPr lang="en-US" smtClean="0"/>
              <a:t>35</a:t>
            </a:fld>
            <a:endParaRPr lang="en-US"/>
          </a:p>
        </p:txBody>
      </p:sp>
      <p:pic>
        <p:nvPicPr>
          <p:cNvPr id="5" name="Picture 4">
            <a:extLst>
              <a:ext uri="{FF2B5EF4-FFF2-40B4-BE49-F238E27FC236}">
                <a16:creationId xmlns:a16="http://schemas.microsoft.com/office/drawing/2014/main" id="{F3E47729-BD66-472D-823F-2689AE828A54}"/>
              </a:ext>
            </a:extLst>
          </p:cNvPr>
          <p:cNvPicPr>
            <a:picLocks noChangeAspect="1"/>
          </p:cNvPicPr>
          <p:nvPr/>
        </p:nvPicPr>
        <p:blipFill>
          <a:blip r:embed="rId4"/>
          <a:stretch>
            <a:fillRect/>
          </a:stretch>
        </p:blipFill>
        <p:spPr>
          <a:xfrm>
            <a:off x="9525" y="1"/>
            <a:ext cx="3081867" cy="3733800"/>
          </a:xfrm>
          <a:prstGeom prst="rect">
            <a:avLst/>
          </a:prstGeom>
        </p:spPr>
      </p:pic>
    </p:spTree>
    <p:extLst>
      <p:ext uri="{BB962C8B-B14F-4D97-AF65-F5344CB8AC3E}">
        <p14:creationId xmlns:p14="http://schemas.microsoft.com/office/powerpoint/2010/main" val="695943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2699A-08F0-489E-B425-8CBB24E24A54}"/>
              </a:ext>
            </a:extLst>
          </p:cNvPr>
          <p:cNvSpPr>
            <a:spLocks noGrp="1"/>
          </p:cNvSpPr>
          <p:nvPr>
            <p:ph type="title"/>
          </p:nvPr>
        </p:nvSpPr>
        <p:spPr>
          <a:xfrm>
            <a:off x="0" y="0"/>
            <a:ext cx="12192000" cy="1143000"/>
          </a:xfrm>
        </p:spPr>
        <p:txBody>
          <a:bodyPr/>
          <a:lstStyle/>
          <a:p>
            <a:pPr algn="l"/>
            <a:r>
              <a:rPr lang="en-US" dirty="0"/>
              <a:t>Selecting cybersecurity risk controls</a:t>
            </a:r>
          </a:p>
        </p:txBody>
      </p:sp>
      <p:sp>
        <p:nvSpPr>
          <p:cNvPr id="4" name="Slide Number Placeholder 3">
            <a:extLst>
              <a:ext uri="{FF2B5EF4-FFF2-40B4-BE49-F238E27FC236}">
                <a16:creationId xmlns:a16="http://schemas.microsoft.com/office/drawing/2014/main" id="{7B4963EE-6955-4ADA-AF35-FCF7ABD5CC33}"/>
              </a:ext>
            </a:extLst>
          </p:cNvPr>
          <p:cNvSpPr>
            <a:spLocks noGrp="1"/>
          </p:cNvSpPr>
          <p:nvPr>
            <p:ph type="sldNum" sz="quarter" idx="12"/>
          </p:nvPr>
        </p:nvSpPr>
        <p:spPr/>
        <p:txBody>
          <a:bodyPr/>
          <a:lstStyle/>
          <a:p>
            <a:fld id="{F79937AE-ED00-4F40-8B91-274E1D71B248}" type="slidenum">
              <a:rPr lang="en-US" smtClean="0"/>
              <a:t>36</a:t>
            </a:fld>
            <a:endParaRPr lang="en-US"/>
          </a:p>
        </p:txBody>
      </p:sp>
      <p:pic>
        <p:nvPicPr>
          <p:cNvPr id="6" name="Picture 5">
            <a:extLst>
              <a:ext uri="{FF2B5EF4-FFF2-40B4-BE49-F238E27FC236}">
                <a16:creationId xmlns:a16="http://schemas.microsoft.com/office/drawing/2014/main" id="{DFB5C671-2630-4D5F-AC5B-090C66126E79}"/>
              </a:ext>
            </a:extLst>
          </p:cNvPr>
          <p:cNvPicPr>
            <a:picLocks noChangeAspect="1"/>
          </p:cNvPicPr>
          <p:nvPr/>
        </p:nvPicPr>
        <p:blipFill>
          <a:blip r:embed="rId3"/>
          <a:stretch>
            <a:fillRect/>
          </a:stretch>
        </p:blipFill>
        <p:spPr>
          <a:xfrm>
            <a:off x="152400" y="1143000"/>
            <a:ext cx="4837749" cy="4845892"/>
          </a:xfrm>
          <a:prstGeom prst="rect">
            <a:avLst/>
          </a:prstGeom>
        </p:spPr>
      </p:pic>
      <p:sp>
        <p:nvSpPr>
          <p:cNvPr id="13" name="Arrow: Right 12">
            <a:extLst>
              <a:ext uri="{FF2B5EF4-FFF2-40B4-BE49-F238E27FC236}">
                <a16:creationId xmlns:a16="http://schemas.microsoft.com/office/drawing/2014/main" id="{CD47CF2D-E222-45EA-B964-482B661F0AAF}"/>
              </a:ext>
            </a:extLst>
          </p:cNvPr>
          <p:cNvSpPr/>
          <p:nvPr/>
        </p:nvSpPr>
        <p:spPr>
          <a:xfrm rot="8614894">
            <a:off x="4280072" y="2200651"/>
            <a:ext cx="911414" cy="523219"/>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a:extLst>
              <a:ext uri="{FF2B5EF4-FFF2-40B4-BE49-F238E27FC236}">
                <a16:creationId xmlns:a16="http://schemas.microsoft.com/office/drawing/2014/main" id="{85D652C1-ED05-4213-9595-926F91AB8198}"/>
              </a:ext>
            </a:extLst>
          </p:cNvPr>
          <p:cNvPicPr>
            <a:picLocks noChangeAspect="1"/>
          </p:cNvPicPr>
          <p:nvPr/>
        </p:nvPicPr>
        <p:blipFill>
          <a:blip r:embed="rId5"/>
          <a:stretch>
            <a:fillRect/>
          </a:stretch>
        </p:blipFill>
        <p:spPr>
          <a:xfrm>
            <a:off x="5142549" y="1164647"/>
            <a:ext cx="3436321" cy="4833507"/>
          </a:xfrm>
          <a:prstGeom prst="rect">
            <a:avLst/>
          </a:prstGeom>
          <a:ln w="25400">
            <a:solidFill>
              <a:schemeClr val="tx1"/>
            </a:solidFill>
          </a:ln>
        </p:spPr>
      </p:pic>
      <p:pic>
        <p:nvPicPr>
          <p:cNvPr id="11" name="Picture 10">
            <a:hlinkClick r:id="rId6"/>
            <a:extLst>
              <a:ext uri="{FF2B5EF4-FFF2-40B4-BE49-F238E27FC236}">
                <a16:creationId xmlns:a16="http://schemas.microsoft.com/office/drawing/2014/main" id="{2210DBD0-A643-4B39-9022-B644077C665F}"/>
              </a:ext>
            </a:extLst>
          </p:cNvPr>
          <p:cNvPicPr>
            <a:picLocks noChangeAspect="1"/>
          </p:cNvPicPr>
          <p:nvPr/>
        </p:nvPicPr>
        <p:blipFill>
          <a:blip r:embed="rId7"/>
          <a:stretch>
            <a:fillRect/>
          </a:stretch>
        </p:blipFill>
        <p:spPr>
          <a:xfrm>
            <a:off x="8672945" y="1164646"/>
            <a:ext cx="3317815" cy="4833508"/>
          </a:xfrm>
          <a:prstGeom prst="rect">
            <a:avLst/>
          </a:prstGeom>
          <a:ln w="28575">
            <a:solidFill>
              <a:schemeClr val="tx1"/>
            </a:solidFill>
          </a:ln>
        </p:spPr>
      </p:pic>
    </p:spTree>
    <p:extLst>
      <p:ext uri="{BB962C8B-B14F-4D97-AF65-F5344CB8AC3E}">
        <p14:creationId xmlns:p14="http://schemas.microsoft.com/office/powerpoint/2010/main" val="369205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45360C43-F47B-475F-AD69-360E4F2EE95B}"/>
              </a:ext>
            </a:extLst>
          </p:cNvPr>
          <p:cNvPicPr>
            <a:picLocks noChangeAspect="1"/>
          </p:cNvPicPr>
          <p:nvPr/>
        </p:nvPicPr>
        <p:blipFill>
          <a:blip r:embed="rId3"/>
          <a:stretch>
            <a:fillRect/>
          </a:stretch>
        </p:blipFill>
        <p:spPr>
          <a:xfrm>
            <a:off x="192424" y="893932"/>
            <a:ext cx="3704668" cy="3657595"/>
          </a:xfrm>
          <a:prstGeom prst="rect">
            <a:avLst/>
          </a:prstGeom>
        </p:spPr>
      </p:pic>
      <p:sp>
        <p:nvSpPr>
          <p:cNvPr id="4" name="Slide Number Placeholder 3"/>
          <p:cNvSpPr>
            <a:spLocks noGrp="1"/>
          </p:cNvSpPr>
          <p:nvPr>
            <p:ph type="sldNum" sz="quarter" idx="12"/>
          </p:nvPr>
        </p:nvSpPr>
        <p:spPr/>
        <p:txBody>
          <a:bodyPr/>
          <a:lstStyle/>
          <a:p>
            <a:fld id="{9E95FB44-7746-41C3-A2F8-A34E863EED2F}" type="slidenum">
              <a:rPr lang="en-US" smtClean="0"/>
              <a:t>37</a:t>
            </a:fld>
            <a:endParaRPr lang="en-US"/>
          </a:p>
        </p:txBody>
      </p:sp>
      <p:sp>
        <p:nvSpPr>
          <p:cNvPr id="15" name="Title 1"/>
          <p:cNvSpPr>
            <a:spLocks noGrp="1"/>
          </p:cNvSpPr>
          <p:nvPr>
            <p:ph type="title"/>
          </p:nvPr>
        </p:nvSpPr>
        <p:spPr>
          <a:xfrm>
            <a:off x="0" y="6881"/>
            <a:ext cx="12191999" cy="825028"/>
          </a:xfrm>
        </p:spPr>
        <p:txBody>
          <a:bodyPr>
            <a:noAutofit/>
          </a:bodyPr>
          <a:lstStyle/>
          <a:p>
            <a:pPr algn="l"/>
            <a:r>
              <a:rPr lang="en-US" sz="2800" b="1" dirty="0"/>
              <a:t>FIPS 199 categorization is used to select among </a:t>
            </a:r>
            <a:r>
              <a:rPr lang="en-US" sz="2800" b="1" dirty="0">
                <a:hlinkClick r:id="rId4"/>
              </a:rPr>
              <a:t>3 impact-based baselines </a:t>
            </a:r>
            <a:r>
              <a:rPr lang="en-US" sz="2800" b="1" dirty="0"/>
              <a:t>of </a:t>
            </a:r>
            <a:r>
              <a:rPr lang="en-US" sz="2800" b="1" dirty="0">
                <a:hlinkClick r:id="rId5"/>
              </a:rPr>
              <a:t>security controls</a:t>
            </a:r>
            <a:endParaRPr lang="en-US" sz="2800" b="1" dirty="0"/>
          </a:p>
        </p:txBody>
      </p:sp>
      <p:pic>
        <p:nvPicPr>
          <p:cNvPr id="16" name="Picture 15"/>
          <p:cNvPicPr>
            <a:picLocks noChangeAspect="1"/>
          </p:cNvPicPr>
          <p:nvPr/>
        </p:nvPicPr>
        <p:blipFill>
          <a:blip r:embed="rId6"/>
          <a:stretch>
            <a:fillRect/>
          </a:stretch>
        </p:blipFill>
        <p:spPr>
          <a:xfrm>
            <a:off x="8087842" y="860677"/>
            <a:ext cx="3943402" cy="5795954"/>
          </a:xfrm>
          <a:prstGeom prst="rect">
            <a:avLst/>
          </a:prstGeom>
        </p:spPr>
      </p:pic>
      <p:grpSp>
        <p:nvGrpSpPr>
          <p:cNvPr id="3" name="Group 2"/>
          <p:cNvGrpSpPr/>
          <p:nvPr/>
        </p:nvGrpSpPr>
        <p:grpSpPr>
          <a:xfrm>
            <a:off x="3713743" y="1437418"/>
            <a:ext cx="4374099" cy="4807897"/>
            <a:chOff x="7106273" y="1501913"/>
            <a:chExt cx="4859859" cy="5341829"/>
          </a:xfrm>
        </p:grpSpPr>
        <p:grpSp>
          <p:nvGrpSpPr>
            <p:cNvPr id="14" name="Group 13"/>
            <p:cNvGrpSpPr/>
            <p:nvPr/>
          </p:nvGrpSpPr>
          <p:grpSpPr>
            <a:xfrm>
              <a:off x="7599718" y="1501913"/>
              <a:ext cx="4366414" cy="5278843"/>
              <a:chOff x="6890460" y="122714"/>
              <a:chExt cx="5160514" cy="6238882"/>
            </a:xfrm>
          </p:grpSpPr>
          <p:pic>
            <p:nvPicPr>
              <p:cNvPr id="11" name="Picture 10"/>
              <p:cNvPicPr>
                <a:picLocks noChangeAspect="1"/>
              </p:cNvPicPr>
              <p:nvPr/>
            </p:nvPicPr>
            <p:blipFill>
              <a:blip r:embed="rId7"/>
              <a:stretch>
                <a:fillRect/>
              </a:stretch>
            </p:blipFill>
            <p:spPr>
              <a:xfrm>
                <a:off x="9541604" y="122714"/>
                <a:ext cx="2509370" cy="3392111"/>
              </a:xfrm>
              <a:prstGeom prst="rect">
                <a:avLst/>
              </a:prstGeom>
            </p:spPr>
          </p:pic>
          <p:pic>
            <p:nvPicPr>
              <p:cNvPr id="10" name="Picture 9"/>
              <p:cNvPicPr>
                <a:picLocks noChangeAspect="1"/>
              </p:cNvPicPr>
              <p:nvPr/>
            </p:nvPicPr>
            <p:blipFill>
              <a:blip r:embed="rId8"/>
              <a:stretch>
                <a:fillRect/>
              </a:stretch>
            </p:blipFill>
            <p:spPr>
              <a:xfrm>
                <a:off x="9097104" y="749112"/>
                <a:ext cx="2299198" cy="3392111"/>
              </a:xfrm>
              <a:prstGeom prst="rect">
                <a:avLst/>
              </a:prstGeom>
            </p:spPr>
          </p:pic>
          <p:pic>
            <p:nvPicPr>
              <p:cNvPr id="9" name="Picture 8"/>
              <p:cNvPicPr>
                <a:picLocks noChangeAspect="1"/>
              </p:cNvPicPr>
              <p:nvPr/>
            </p:nvPicPr>
            <p:blipFill>
              <a:blip r:embed="rId9"/>
              <a:stretch>
                <a:fillRect/>
              </a:stretch>
            </p:blipFill>
            <p:spPr>
              <a:xfrm>
                <a:off x="8458641" y="1300766"/>
                <a:ext cx="2302994" cy="3363462"/>
              </a:xfrm>
              <a:prstGeom prst="rect">
                <a:avLst/>
              </a:prstGeom>
            </p:spPr>
          </p:pic>
          <p:pic>
            <p:nvPicPr>
              <p:cNvPr id="8" name="Picture 7"/>
              <p:cNvPicPr>
                <a:picLocks noChangeAspect="1"/>
              </p:cNvPicPr>
              <p:nvPr/>
            </p:nvPicPr>
            <p:blipFill>
              <a:blip r:embed="rId10"/>
              <a:stretch>
                <a:fillRect/>
              </a:stretch>
            </p:blipFill>
            <p:spPr>
              <a:xfrm>
                <a:off x="7937025" y="1914070"/>
                <a:ext cx="2288961" cy="3376557"/>
              </a:xfrm>
              <a:prstGeom prst="rect">
                <a:avLst/>
              </a:prstGeom>
            </p:spPr>
          </p:pic>
          <p:pic>
            <p:nvPicPr>
              <p:cNvPr id="7" name="Picture 6"/>
              <p:cNvPicPr>
                <a:picLocks noChangeAspect="1"/>
              </p:cNvPicPr>
              <p:nvPr/>
            </p:nvPicPr>
            <p:blipFill>
              <a:blip r:embed="rId11"/>
              <a:stretch>
                <a:fillRect/>
              </a:stretch>
            </p:blipFill>
            <p:spPr>
              <a:xfrm>
                <a:off x="7474047" y="2471833"/>
                <a:ext cx="2270731" cy="3338780"/>
              </a:xfrm>
              <a:prstGeom prst="rect">
                <a:avLst/>
              </a:prstGeom>
            </p:spPr>
          </p:pic>
          <p:pic>
            <p:nvPicPr>
              <p:cNvPr id="5" name="Picture 4"/>
              <p:cNvPicPr>
                <a:picLocks noChangeAspect="1"/>
              </p:cNvPicPr>
              <p:nvPr/>
            </p:nvPicPr>
            <p:blipFill>
              <a:blip r:embed="rId6"/>
              <a:stretch>
                <a:fillRect/>
              </a:stretch>
            </p:blipFill>
            <p:spPr>
              <a:xfrm>
                <a:off x="6890460" y="2966860"/>
                <a:ext cx="2309683" cy="3394736"/>
              </a:xfrm>
              <a:prstGeom prst="rect">
                <a:avLst/>
              </a:prstGeom>
            </p:spPr>
          </p:pic>
        </p:grpSp>
        <p:pic>
          <p:nvPicPr>
            <p:cNvPr id="2" name="Picture 1"/>
            <p:cNvPicPr>
              <a:picLocks noChangeAspect="1"/>
            </p:cNvPicPr>
            <p:nvPr/>
          </p:nvPicPr>
          <p:blipFill>
            <a:blip r:embed="rId12"/>
            <a:stretch>
              <a:fillRect/>
            </a:stretch>
          </p:blipFill>
          <p:spPr>
            <a:xfrm>
              <a:off x="7106273" y="4499371"/>
              <a:ext cx="2071612" cy="2344371"/>
            </a:xfrm>
            <a:prstGeom prst="rect">
              <a:avLst/>
            </a:prstGeom>
          </p:spPr>
        </p:pic>
      </p:grpSp>
      <p:sp>
        <p:nvSpPr>
          <p:cNvPr id="34" name="Right Arrow 2">
            <a:extLst>
              <a:ext uri="{FF2B5EF4-FFF2-40B4-BE49-F238E27FC236}">
                <a16:creationId xmlns:a16="http://schemas.microsoft.com/office/drawing/2014/main" id="{C9884113-3091-4833-A4D1-760BE5C6570D}"/>
              </a:ext>
            </a:extLst>
          </p:cNvPr>
          <p:cNvSpPr/>
          <p:nvPr/>
        </p:nvSpPr>
        <p:spPr>
          <a:xfrm rot="7782288">
            <a:off x="3311687" y="1790213"/>
            <a:ext cx="718457" cy="32703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95536DF3-E92E-4F4B-A9FF-221EB73B9F45}"/>
              </a:ext>
            </a:extLst>
          </p:cNvPr>
          <p:cNvGrpSpPr/>
          <p:nvPr/>
        </p:nvGrpSpPr>
        <p:grpSpPr>
          <a:xfrm>
            <a:off x="5326254" y="694396"/>
            <a:ext cx="6429227" cy="3608826"/>
            <a:chOff x="5326254" y="694396"/>
            <a:chExt cx="6429227" cy="3608826"/>
          </a:xfrm>
        </p:grpSpPr>
        <p:sp>
          <p:nvSpPr>
            <p:cNvPr id="28" name="Arrow: Down 27">
              <a:extLst>
                <a:ext uri="{FF2B5EF4-FFF2-40B4-BE49-F238E27FC236}">
                  <a16:creationId xmlns:a16="http://schemas.microsoft.com/office/drawing/2014/main" id="{E72BE1E9-1F95-4044-BEC4-8B5235C5B360}"/>
                </a:ext>
              </a:extLst>
            </p:cNvPr>
            <p:cNvSpPr/>
            <p:nvPr/>
          </p:nvSpPr>
          <p:spPr>
            <a:xfrm>
              <a:off x="7881623" y="1333352"/>
              <a:ext cx="152400" cy="208132"/>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Down 28">
              <a:extLst>
                <a:ext uri="{FF2B5EF4-FFF2-40B4-BE49-F238E27FC236}">
                  <a16:creationId xmlns:a16="http://schemas.microsoft.com/office/drawing/2014/main" id="{BF58CAE8-98B5-497C-91C4-C39830660CC3}"/>
                </a:ext>
              </a:extLst>
            </p:cNvPr>
            <p:cNvSpPr/>
            <p:nvPr/>
          </p:nvSpPr>
          <p:spPr>
            <a:xfrm>
              <a:off x="11603081" y="694396"/>
              <a:ext cx="152400" cy="208132"/>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Down 29">
              <a:extLst>
                <a:ext uri="{FF2B5EF4-FFF2-40B4-BE49-F238E27FC236}">
                  <a16:creationId xmlns:a16="http://schemas.microsoft.com/office/drawing/2014/main" id="{1F1E6508-70EF-4620-8697-F43EF2A88FD4}"/>
                </a:ext>
              </a:extLst>
            </p:cNvPr>
            <p:cNvSpPr/>
            <p:nvPr/>
          </p:nvSpPr>
          <p:spPr>
            <a:xfrm>
              <a:off x="7368296" y="1852754"/>
              <a:ext cx="152400" cy="208132"/>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Down 31">
              <a:extLst>
                <a:ext uri="{FF2B5EF4-FFF2-40B4-BE49-F238E27FC236}">
                  <a16:creationId xmlns:a16="http://schemas.microsoft.com/office/drawing/2014/main" id="{88FCCB1A-1F72-42AE-9668-A57F6C53D2D2}"/>
                </a:ext>
              </a:extLst>
            </p:cNvPr>
            <p:cNvSpPr/>
            <p:nvPr/>
          </p:nvSpPr>
          <p:spPr>
            <a:xfrm>
              <a:off x="6892804" y="2230495"/>
              <a:ext cx="152400" cy="208132"/>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Down 34">
              <a:extLst>
                <a:ext uri="{FF2B5EF4-FFF2-40B4-BE49-F238E27FC236}">
                  <a16:creationId xmlns:a16="http://schemas.microsoft.com/office/drawing/2014/main" id="{F48BAE43-A788-4285-9056-B4B1A06D9AA4}"/>
                </a:ext>
              </a:extLst>
            </p:cNvPr>
            <p:cNvSpPr/>
            <p:nvPr/>
          </p:nvSpPr>
          <p:spPr>
            <a:xfrm>
              <a:off x="6451288" y="2718606"/>
              <a:ext cx="152400" cy="208132"/>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Down 35">
              <a:extLst>
                <a:ext uri="{FF2B5EF4-FFF2-40B4-BE49-F238E27FC236}">
                  <a16:creationId xmlns:a16="http://schemas.microsoft.com/office/drawing/2014/main" id="{C96300C4-655A-458C-B0F5-29A7C10B643A}"/>
                </a:ext>
              </a:extLst>
            </p:cNvPr>
            <p:cNvSpPr/>
            <p:nvPr/>
          </p:nvSpPr>
          <p:spPr>
            <a:xfrm>
              <a:off x="6100638" y="3122318"/>
              <a:ext cx="152400" cy="208132"/>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Down 36">
              <a:extLst>
                <a:ext uri="{FF2B5EF4-FFF2-40B4-BE49-F238E27FC236}">
                  <a16:creationId xmlns:a16="http://schemas.microsoft.com/office/drawing/2014/main" id="{1A76131D-B100-4CE4-82A4-DBA7B5081CBA}"/>
                </a:ext>
              </a:extLst>
            </p:cNvPr>
            <p:cNvSpPr/>
            <p:nvPr/>
          </p:nvSpPr>
          <p:spPr>
            <a:xfrm>
              <a:off x="5709218" y="3546681"/>
              <a:ext cx="152400" cy="208132"/>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row: Down 37">
              <a:extLst>
                <a:ext uri="{FF2B5EF4-FFF2-40B4-BE49-F238E27FC236}">
                  <a16:creationId xmlns:a16="http://schemas.microsoft.com/office/drawing/2014/main" id="{B489C828-5135-42A1-98C6-47BAB0E32B3E}"/>
                </a:ext>
              </a:extLst>
            </p:cNvPr>
            <p:cNvSpPr/>
            <p:nvPr/>
          </p:nvSpPr>
          <p:spPr>
            <a:xfrm>
              <a:off x="5326254" y="4095090"/>
              <a:ext cx="152400" cy="208132"/>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17EBA024-2992-4544-831D-A15700468829}"/>
              </a:ext>
            </a:extLst>
          </p:cNvPr>
          <p:cNvPicPr>
            <a:picLocks noChangeAspect="1"/>
          </p:cNvPicPr>
          <p:nvPr/>
        </p:nvPicPr>
        <p:blipFill>
          <a:blip r:embed="rId13"/>
          <a:stretch>
            <a:fillRect/>
          </a:stretch>
        </p:blipFill>
        <p:spPr>
          <a:xfrm>
            <a:off x="159008" y="4721893"/>
            <a:ext cx="3354387" cy="1126416"/>
          </a:xfrm>
          <a:prstGeom prst="rect">
            <a:avLst/>
          </a:prstGeom>
        </p:spPr>
      </p:pic>
      <p:grpSp>
        <p:nvGrpSpPr>
          <p:cNvPr id="18" name="Group 17">
            <a:extLst>
              <a:ext uri="{FF2B5EF4-FFF2-40B4-BE49-F238E27FC236}">
                <a16:creationId xmlns:a16="http://schemas.microsoft.com/office/drawing/2014/main" id="{1B7421BB-151D-49E6-A231-3879E19211B8}"/>
              </a:ext>
            </a:extLst>
          </p:cNvPr>
          <p:cNvGrpSpPr/>
          <p:nvPr/>
        </p:nvGrpSpPr>
        <p:grpSpPr>
          <a:xfrm>
            <a:off x="2846017" y="5625885"/>
            <a:ext cx="353799" cy="900215"/>
            <a:chOff x="2846017" y="5625885"/>
            <a:chExt cx="353799" cy="900215"/>
          </a:xfrm>
        </p:grpSpPr>
        <p:sp>
          <p:nvSpPr>
            <p:cNvPr id="39" name="Right Arrow 2">
              <a:extLst>
                <a:ext uri="{FF2B5EF4-FFF2-40B4-BE49-F238E27FC236}">
                  <a16:creationId xmlns:a16="http://schemas.microsoft.com/office/drawing/2014/main" id="{F49D0A65-1DF4-40CD-912D-71EA8B7F6D7B}"/>
                </a:ext>
              </a:extLst>
            </p:cNvPr>
            <p:cNvSpPr/>
            <p:nvPr/>
          </p:nvSpPr>
          <p:spPr>
            <a:xfrm rot="16200000">
              <a:off x="2677070" y="6003354"/>
              <a:ext cx="718457" cy="32703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D67B16C-7F95-4A52-ACE5-CC3728AE5F15}"/>
                </a:ext>
              </a:extLst>
            </p:cNvPr>
            <p:cNvSpPr/>
            <p:nvPr/>
          </p:nvSpPr>
          <p:spPr>
            <a:xfrm>
              <a:off x="2846017" y="5625885"/>
              <a:ext cx="353799" cy="1431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ight Arrow 2">
            <a:extLst>
              <a:ext uri="{FF2B5EF4-FFF2-40B4-BE49-F238E27FC236}">
                <a16:creationId xmlns:a16="http://schemas.microsoft.com/office/drawing/2014/main" id="{C4DD676A-133C-4BB6-89A6-B0207595E598}"/>
              </a:ext>
            </a:extLst>
          </p:cNvPr>
          <p:cNvSpPr/>
          <p:nvPr/>
        </p:nvSpPr>
        <p:spPr>
          <a:xfrm rot="5400000">
            <a:off x="1522012" y="792705"/>
            <a:ext cx="718457" cy="32703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978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additive="base">
                                        <p:cTn id="13" dur="500" fill="hold"/>
                                        <p:tgtEl>
                                          <p:spTgt spid="34"/>
                                        </p:tgtEl>
                                        <p:attrNameLst>
                                          <p:attrName>ppt_x</p:attrName>
                                        </p:attrNameLst>
                                      </p:cBhvr>
                                      <p:tavLst>
                                        <p:tav tm="0">
                                          <p:val>
                                            <p:strVal val="#ppt_x"/>
                                          </p:val>
                                        </p:tav>
                                        <p:tav tm="100000">
                                          <p:val>
                                            <p:strVal val="#ppt_x"/>
                                          </p:val>
                                        </p:tav>
                                      </p:tavLst>
                                    </p:anim>
                                    <p:anim calcmode="lin" valueType="num">
                                      <p:cBhvr additive="base">
                                        <p:cTn id="1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77AFB-2E39-4E7C-AF7D-7F29C20E4885}"/>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78691D1E-10E7-4C58-8D89-8C3FE720E4D0}"/>
              </a:ext>
            </a:extLst>
          </p:cNvPr>
          <p:cNvSpPr>
            <a:spLocks noGrp="1"/>
          </p:cNvSpPr>
          <p:nvPr>
            <p:ph idx="1"/>
          </p:nvPr>
        </p:nvSpPr>
        <p:spPr/>
        <p:txBody>
          <a:bodyPr/>
          <a:lstStyle/>
          <a:p>
            <a:pPr>
              <a:buFont typeface="Wingdings" panose="05000000000000000000" pitchFamily="2" charset="2"/>
              <a:buChar char="ü"/>
            </a:pPr>
            <a:r>
              <a:rPr lang="en-US" dirty="0">
                <a:solidFill>
                  <a:schemeClr val="tx1">
                    <a:lumMod val="50000"/>
                    <a:lumOff val="50000"/>
                  </a:schemeClr>
                </a:solidFill>
              </a:rPr>
              <a:t>100 Digits of Pi Quiz</a:t>
            </a:r>
          </a:p>
          <a:p>
            <a:pPr>
              <a:buFont typeface="Wingdings" panose="05000000000000000000" pitchFamily="2" charset="2"/>
              <a:buChar char="ü"/>
            </a:pPr>
            <a:r>
              <a:rPr lang="en-US" dirty="0">
                <a:solidFill>
                  <a:schemeClr val="tx1">
                    <a:lumMod val="50000"/>
                    <a:lumOff val="50000"/>
                  </a:schemeClr>
                </a:solidFill>
              </a:rPr>
              <a:t>National Institute of Standards and Technology (NIST) </a:t>
            </a:r>
          </a:p>
          <a:p>
            <a:pPr lvl="1">
              <a:buFont typeface="Wingdings" panose="05000000000000000000" pitchFamily="2" charset="2"/>
              <a:buChar char="ü"/>
            </a:pPr>
            <a:r>
              <a:rPr lang="en-US" dirty="0">
                <a:solidFill>
                  <a:schemeClr val="tx1">
                    <a:lumMod val="50000"/>
                    <a:lumOff val="50000"/>
                  </a:schemeClr>
                </a:solidFill>
              </a:rPr>
              <a:t>Cybersecurity Framework</a:t>
            </a:r>
          </a:p>
          <a:p>
            <a:pPr lvl="1">
              <a:buFont typeface="Wingdings" panose="05000000000000000000" pitchFamily="2" charset="2"/>
              <a:buChar char="ü"/>
            </a:pPr>
            <a:r>
              <a:rPr lang="en-US" dirty="0">
                <a:solidFill>
                  <a:schemeClr val="tx1">
                    <a:lumMod val="50000"/>
                    <a:lumOff val="50000"/>
                  </a:schemeClr>
                </a:solidFill>
              </a:rPr>
              <a:t>Risk Management Framework</a:t>
            </a:r>
          </a:p>
          <a:p>
            <a:pPr>
              <a:buFont typeface="Wingdings" panose="05000000000000000000" pitchFamily="2" charset="2"/>
              <a:buChar char="ü"/>
            </a:pPr>
            <a:r>
              <a:rPr lang="en-US" dirty="0">
                <a:solidFill>
                  <a:schemeClr val="tx1">
                    <a:lumMod val="50000"/>
                    <a:lumOff val="50000"/>
                  </a:schemeClr>
                </a:solidFill>
              </a:rPr>
              <a:t>Applying the NIST Risk Management Framework</a:t>
            </a:r>
          </a:p>
          <a:p>
            <a:r>
              <a:rPr lang="en-US" dirty="0"/>
              <a:t>Milestone 1 Assignment</a:t>
            </a:r>
          </a:p>
        </p:txBody>
      </p:sp>
    </p:spTree>
    <p:extLst>
      <p:ext uri="{BB962C8B-B14F-4D97-AF65-F5344CB8AC3E}">
        <p14:creationId xmlns:p14="http://schemas.microsoft.com/office/powerpoint/2010/main" val="26118605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60FBB-BC29-4C4E-93F8-23E2819A11C2}"/>
              </a:ext>
            </a:extLst>
          </p:cNvPr>
          <p:cNvSpPr>
            <a:spLocks noGrp="1"/>
          </p:cNvSpPr>
          <p:nvPr>
            <p:ph type="title"/>
          </p:nvPr>
        </p:nvSpPr>
        <p:spPr>
          <a:xfrm>
            <a:off x="752960" y="0"/>
            <a:ext cx="10515600" cy="1060047"/>
          </a:xfrm>
        </p:spPr>
        <p:txBody>
          <a:bodyPr/>
          <a:lstStyle/>
          <a:p>
            <a:r>
              <a:rPr lang="en-US" dirty="0"/>
              <a:t>Milestone 1 – Risk Assessment Report</a:t>
            </a:r>
          </a:p>
        </p:txBody>
      </p:sp>
      <p:sp>
        <p:nvSpPr>
          <p:cNvPr id="3" name="Content Placeholder 2">
            <a:extLst>
              <a:ext uri="{FF2B5EF4-FFF2-40B4-BE49-F238E27FC236}">
                <a16:creationId xmlns:a16="http://schemas.microsoft.com/office/drawing/2014/main" id="{92B69010-FF6D-4F3C-9777-EDEBF96A3144}"/>
              </a:ext>
            </a:extLst>
          </p:cNvPr>
          <p:cNvSpPr>
            <a:spLocks noGrp="1"/>
          </p:cNvSpPr>
          <p:nvPr>
            <p:ph idx="1"/>
          </p:nvPr>
        </p:nvSpPr>
        <p:spPr>
          <a:xfrm>
            <a:off x="179522" y="1060047"/>
            <a:ext cx="12012478" cy="4737906"/>
          </a:xfrm>
        </p:spPr>
        <p:txBody>
          <a:bodyPr>
            <a:normAutofit/>
          </a:bodyPr>
          <a:lstStyle/>
          <a:p>
            <a:pPr marL="0" indent="0">
              <a:buNone/>
            </a:pPr>
            <a:r>
              <a:rPr lang="en-US" dirty="0">
                <a:hlinkClick r:id="rId3"/>
              </a:rPr>
              <a:t>Milestone 1 Assignment </a:t>
            </a:r>
            <a:r>
              <a:rPr lang="en-US" dirty="0"/>
              <a:t>is found in Canvas</a:t>
            </a:r>
          </a:p>
          <a:p>
            <a:pPr marL="0" indent="0">
              <a:buNone/>
            </a:pPr>
            <a:r>
              <a:rPr lang="en-US" sz="2000" b="0" i="0" dirty="0">
                <a:solidFill>
                  <a:srgbClr val="343A40"/>
                </a:solidFill>
                <a:effectLst/>
              </a:rPr>
              <a:t>Your assignment is to apply the </a:t>
            </a:r>
            <a:r>
              <a:rPr lang="en-US" sz="2000" dirty="0">
                <a:solidFill>
                  <a:srgbClr val="343A40"/>
                </a:solidFill>
              </a:rPr>
              <a:t>NIST Risk Management Framework and </a:t>
            </a:r>
            <a:r>
              <a:rPr lang="en-US" sz="2000" b="0" i="0" dirty="0">
                <a:solidFill>
                  <a:srgbClr val="343A40"/>
                </a:solidFill>
                <a:effectLst/>
              </a:rPr>
              <a:t>create a risk assessment report for managers of a (fictitious) company that owns and depends on financial information contained in a financial management system</a:t>
            </a:r>
            <a:r>
              <a:rPr lang="en-US" sz="2000" dirty="0"/>
              <a:t> </a:t>
            </a:r>
          </a:p>
          <a:p>
            <a:pPr marL="0" indent="0">
              <a:buNone/>
            </a:pPr>
            <a:r>
              <a:rPr lang="en-US" sz="1800" dirty="0"/>
              <a:t>Financial management involves the aggregate set of accounting practices and procedures that allow for the accurate and effective handling of all a business’ revenues, funding, and expenditures. </a:t>
            </a:r>
            <a:r>
              <a:rPr lang="en-US" sz="1800" dirty="0">
                <a:hlinkClick r:id="rId4"/>
              </a:rPr>
              <a:t>NIST SP 800-60 Volume 2</a:t>
            </a:r>
            <a:r>
              <a:rPr lang="en-US" sz="1800" dirty="0"/>
              <a:t> identifies a set of business functions and associated types of data typically supported by and included in financial management information systems. What are they?</a:t>
            </a:r>
          </a:p>
        </p:txBody>
      </p:sp>
      <p:sp>
        <p:nvSpPr>
          <p:cNvPr id="7" name="TextBox 6">
            <a:extLst>
              <a:ext uri="{FF2B5EF4-FFF2-40B4-BE49-F238E27FC236}">
                <a16:creationId xmlns:a16="http://schemas.microsoft.com/office/drawing/2014/main" id="{F58362F0-9A60-44AE-B62C-8BD13CC1F320}"/>
              </a:ext>
            </a:extLst>
          </p:cNvPr>
          <p:cNvSpPr txBox="1"/>
          <p:nvPr/>
        </p:nvSpPr>
        <p:spPr>
          <a:xfrm>
            <a:off x="0" y="3925541"/>
            <a:ext cx="12192000" cy="2585323"/>
          </a:xfrm>
          <a:prstGeom prst="rect">
            <a:avLst/>
          </a:prstGeom>
          <a:noFill/>
        </p:spPr>
        <p:txBody>
          <a:bodyPr wrap="square">
            <a:spAutoFit/>
          </a:bodyPr>
          <a:lstStyle/>
          <a:p>
            <a:r>
              <a:rPr lang="en-US" dirty="0"/>
              <a:t>Your risk assessment assignment requires that you introduce and discuss:</a:t>
            </a:r>
          </a:p>
          <a:p>
            <a:pPr marL="800100" lvl="1" indent="-342900">
              <a:buFont typeface="+mj-lt"/>
              <a:buAutoNum type="arabicPeriod"/>
            </a:pPr>
            <a:r>
              <a:rPr lang="en-US" dirty="0"/>
              <a:t>Security objectives and potential impacts defined in Federal Information Processing Standard 199: “Standards for Security Categorization of Federal Information and Information Systems”</a:t>
            </a:r>
          </a:p>
          <a:p>
            <a:pPr marL="800100" lvl="1" indent="-342900">
              <a:buFont typeface="+mj-lt"/>
              <a:buAutoNum type="arabicPeriod"/>
            </a:pPr>
            <a:r>
              <a:rPr lang="en-US" dirty="0"/>
              <a:t>Methodology for assigning impact levels to information and information system types described in NIST Special Publication 800-60 Volume I</a:t>
            </a:r>
          </a:p>
          <a:p>
            <a:pPr marL="800100" lvl="1" indent="-342900">
              <a:buFont typeface="+mj-lt"/>
              <a:buAutoNum type="arabicPeriod"/>
            </a:pPr>
            <a:r>
              <a:rPr lang="en-US" dirty="0"/>
              <a:t>Provisional security categorizations assigned to the financial management information types by NIST Special Publication 800-60 Volume II</a:t>
            </a:r>
          </a:p>
          <a:p>
            <a:pPr marL="800100" lvl="1" indent="-342900">
              <a:buFont typeface="+mj-lt"/>
              <a:buAutoNum type="arabicPeriod"/>
            </a:pPr>
            <a:r>
              <a:rPr lang="en-US" dirty="0"/>
              <a:t>You Determination of an overall security categorization for the financial information management system (FIMS) based on the provisional security categorization of the FMIS data types </a:t>
            </a:r>
          </a:p>
        </p:txBody>
      </p:sp>
    </p:spTree>
    <p:extLst>
      <p:ext uri="{BB962C8B-B14F-4D97-AF65-F5344CB8AC3E}">
        <p14:creationId xmlns:p14="http://schemas.microsoft.com/office/powerpoint/2010/main" val="4025665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 calcmode="lin" valueType="num">
                                      <p:cBhvr additive="base">
                                        <p:cTn id="1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 calcmode="lin" valueType="num">
                                      <p:cBhvr additive="base">
                                        <p:cTn id="2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anim calcmode="lin" valueType="num">
                                      <p:cBhvr additive="base">
                                        <p:cTn id="2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 calcmode="lin" valueType="num">
                                      <p:cBhvr additive="base">
                                        <p:cTn id="3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A1701-677B-4F0C-95EA-59FED4D00E8E}"/>
              </a:ext>
            </a:extLst>
          </p:cNvPr>
          <p:cNvSpPr>
            <a:spLocks noGrp="1"/>
          </p:cNvSpPr>
          <p:nvPr>
            <p:ph type="title"/>
          </p:nvPr>
        </p:nvSpPr>
        <p:spPr>
          <a:xfrm>
            <a:off x="0" y="0"/>
            <a:ext cx="10515600" cy="1325563"/>
          </a:xfrm>
        </p:spPr>
        <p:txBody>
          <a:bodyPr/>
          <a:lstStyle/>
          <a:p>
            <a:r>
              <a:rPr lang="en-US" dirty="0"/>
              <a:t>Business cybersecurity risk</a:t>
            </a:r>
          </a:p>
        </p:txBody>
      </p:sp>
      <p:pic>
        <p:nvPicPr>
          <p:cNvPr id="4" name="Picture 3">
            <a:extLst>
              <a:ext uri="{FF2B5EF4-FFF2-40B4-BE49-F238E27FC236}">
                <a16:creationId xmlns:a16="http://schemas.microsoft.com/office/drawing/2014/main" id="{404F2CC5-3CC7-4939-B7F9-6BD2F1C047A9}"/>
              </a:ext>
            </a:extLst>
          </p:cNvPr>
          <p:cNvPicPr>
            <a:picLocks noChangeAspect="1"/>
          </p:cNvPicPr>
          <p:nvPr/>
        </p:nvPicPr>
        <p:blipFill>
          <a:blip r:embed="rId3"/>
          <a:stretch>
            <a:fillRect/>
          </a:stretch>
        </p:blipFill>
        <p:spPr>
          <a:xfrm>
            <a:off x="1479476" y="1809359"/>
            <a:ext cx="8392944" cy="4572208"/>
          </a:xfrm>
          <a:prstGeom prst="rect">
            <a:avLst/>
          </a:prstGeom>
        </p:spPr>
      </p:pic>
      <p:sp>
        <p:nvSpPr>
          <p:cNvPr id="5" name="TextBox 4">
            <a:extLst>
              <a:ext uri="{FF2B5EF4-FFF2-40B4-BE49-F238E27FC236}">
                <a16:creationId xmlns:a16="http://schemas.microsoft.com/office/drawing/2014/main" id="{F45A8AD8-6519-4133-A65D-7BE509062BBF}"/>
              </a:ext>
            </a:extLst>
          </p:cNvPr>
          <p:cNvSpPr txBox="1"/>
          <p:nvPr/>
        </p:nvSpPr>
        <p:spPr>
          <a:xfrm>
            <a:off x="1479476" y="1094730"/>
            <a:ext cx="4246675" cy="584775"/>
          </a:xfrm>
          <a:prstGeom prst="rect">
            <a:avLst/>
          </a:prstGeom>
          <a:noFill/>
        </p:spPr>
        <p:txBody>
          <a:bodyPr wrap="none" rtlCol="0">
            <a:spAutoFit/>
          </a:bodyPr>
          <a:lstStyle/>
          <a:p>
            <a:r>
              <a:rPr lang="en-US" sz="3200" b="1" i="1" dirty="0"/>
              <a:t>…is a function of what? </a:t>
            </a:r>
          </a:p>
        </p:txBody>
      </p:sp>
    </p:spTree>
    <p:extLst>
      <p:ext uri="{BB962C8B-B14F-4D97-AF65-F5344CB8AC3E}">
        <p14:creationId xmlns:p14="http://schemas.microsoft.com/office/powerpoint/2010/main" val="144785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FC47B-85BC-42F3-9BA4-1E945D47F744}"/>
              </a:ext>
            </a:extLst>
          </p:cNvPr>
          <p:cNvSpPr>
            <a:spLocks noGrp="1"/>
          </p:cNvSpPr>
          <p:nvPr>
            <p:ph type="title"/>
          </p:nvPr>
        </p:nvSpPr>
        <p:spPr/>
        <p:txBody>
          <a:bodyPr/>
          <a:lstStyle/>
          <a:p>
            <a:r>
              <a:rPr lang="en-US" i="1" dirty="0"/>
              <a:t>How should you proceed in getting started with Milestone 1 ? </a:t>
            </a:r>
          </a:p>
        </p:txBody>
      </p:sp>
      <p:sp>
        <p:nvSpPr>
          <p:cNvPr id="3" name="TextBox 2">
            <a:extLst>
              <a:ext uri="{FF2B5EF4-FFF2-40B4-BE49-F238E27FC236}">
                <a16:creationId xmlns:a16="http://schemas.microsoft.com/office/drawing/2014/main" id="{BEB94427-D844-44C5-9DB1-8B5344A78B39}"/>
              </a:ext>
            </a:extLst>
          </p:cNvPr>
          <p:cNvSpPr txBox="1"/>
          <p:nvPr/>
        </p:nvSpPr>
        <p:spPr>
          <a:xfrm>
            <a:off x="874685" y="2005656"/>
            <a:ext cx="9686440" cy="1754326"/>
          </a:xfrm>
          <a:prstGeom prst="rect">
            <a:avLst/>
          </a:prstGeom>
          <a:noFill/>
        </p:spPr>
        <p:txBody>
          <a:bodyPr wrap="square" rtlCol="0">
            <a:spAutoFit/>
          </a:bodyPr>
          <a:lstStyle/>
          <a:p>
            <a:pPr marL="342900" indent="-342900">
              <a:buAutoNum type="arabicPeriod"/>
            </a:pPr>
            <a:r>
              <a:rPr lang="en-US" dirty="0"/>
              <a:t>Inventory content of information in the Financial Information Management System (FIMS)</a:t>
            </a:r>
          </a:p>
          <a:p>
            <a:pPr marL="742950" lvl="1" indent="-285750">
              <a:buFont typeface="Arial" panose="020B0604020202020204" pitchFamily="34" charset="0"/>
              <a:buChar char="•"/>
            </a:pPr>
            <a:r>
              <a:rPr lang="en-US" dirty="0"/>
              <a:t>Use NIST SP 800-60v1.r1 and 800-60v2.r1 </a:t>
            </a:r>
          </a:p>
          <a:p>
            <a:pPr marL="742950" lvl="1" indent="-285750">
              <a:buFont typeface="Arial" panose="020B0604020202020204" pitchFamily="34" charset="0"/>
              <a:buChar char="•"/>
            </a:pPr>
            <a:r>
              <a:rPr lang="en-US" dirty="0"/>
              <a:t>Determine the security categorization of the information contained within the FIMS</a:t>
            </a:r>
          </a:p>
          <a:p>
            <a:pPr marL="342900" indent="-342900">
              <a:buAutoNum type="arabicPeriod"/>
            </a:pPr>
            <a:r>
              <a:rPr lang="en-US" dirty="0"/>
              <a:t>Determine the overall security categorization of the FIMS</a:t>
            </a:r>
          </a:p>
          <a:p>
            <a:pPr marL="342900" indent="-342900">
              <a:buAutoNum type="arabicPeriod"/>
            </a:pPr>
            <a:r>
              <a:rPr lang="en-US" dirty="0"/>
              <a:t>Translate the FIMS’ security categorization into non-technical language of organizational risk that a senior manager can understand and relate to  </a:t>
            </a:r>
          </a:p>
        </p:txBody>
      </p:sp>
      <p:sp>
        <p:nvSpPr>
          <p:cNvPr id="6" name="TextBox 5">
            <a:extLst>
              <a:ext uri="{FF2B5EF4-FFF2-40B4-BE49-F238E27FC236}">
                <a16:creationId xmlns:a16="http://schemas.microsoft.com/office/drawing/2014/main" id="{118E2318-FCB0-1A9D-6023-21A6DE14CA77}"/>
              </a:ext>
            </a:extLst>
          </p:cNvPr>
          <p:cNvSpPr txBox="1"/>
          <p:nvPr/>
        </p:nvSpPr>
        <p:spPr>
          <a:xfrm>
            <a:off x="608224" y="4306976"/>
            <a:ext cx="11940036" cy="338554"/>
          </a:xfrm>
          <a:prstGeom prst="rect">
            <a:avLst/>
          </a:prstGeom>
          <a:noFill/>
        </p:spPr>
        <p:txBody>
          <a:bodyPr wrap="square">
            <a:spAutoFit/>
          </a:bodyPr>
          <a:lstStyle/>
          <a:p>
            <a:r>
              <a:rPr lang="en-US" sz="1600" dirty="0">
                <a:hlinkClick r:id="rId3"/>
              </a:rPr>
              <a:t>NIST SP800-60V2R1: “Appendices to Guide for Mapping Types of Information and Information Systems to Security Categories”</a:t>
            </a:r>
            <a:endParaRPr lang="en-US" sz="1600" dirty="0"/>
          </a:p>
        </p:txBody>
      </p:sp>
    </p:spTree>
    <p:extLst>
      <p:ext uri="{BB962C8B-B14F-4D97-AF65-F5344CB8AC3E}">
        <p14:creationId xmlns:p14="http://schemas.microsoft.com/office/powerpoint/2010/main" val="22220969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0655" y="189256"/>
            <a:ext cx="9470834" cy="1325563"/>
          </a:xfrm>
        </p:spPr>
        <p:txBody>
          <a:bodyPr>
            <a:normAutofit fontScale="90000"/>
          </a:bodyPr>
          <a:lstStyle/>
          <a:p>
            <a:r>
              <a:rPr lang="en-US" sz="3400" b="1" dirty="0"/>
              <a:t>NIST SP 800-60 Volume I includes tables that identify broad types of information types stored in a wide variety of information systems</a:t>
            </a:r>
          </a:p>
        </p:txBody>
      </p:sp>
      <p:sp>
        <p:nvSpPr>
          <p:cNvPr id="3" name="Content Placeholder 2"/>
          <p:cNvSpPr>
            <a:spLocks noGrp="1"/>
          </p:cNvSpPr>
          <p:nvPr>
            <p:ph idx="1"/>
          </p:nvPr>
        </p:nvSpPr>
        <p:spPr>
          <a:xfrm>
            <a:off x="2407012" y="1950295"/>
            <a:ext cx="9658121" cy="2721056"/>
          </a:xfrm>
        </p:spPr>
        <p:txBody>
          <a:bodyPr/>
          <a:lstStyle/>
          <a:p>
            <a:pPr marL="514350" indent="-514350">
              <a:buFont typeface="+mj-lt"/>
              <a:buAutoNum type="arabicPeriod"/>
            </a:pPr>
            <a:r>
              <a:rPr lang="en-US" b="1" dirty="0"/>
              <a:t>Mission-based Information &amp; Information Systems</a:t>
            </a:r>
          </a:p>
          <a:p>
            <a:pPr marL="514350" indent="-514350">
              <a:buFont typeface="+mj-lt"/>
              <a:buAutoNum type="arabicPeriod"/>
            </a:pPr>
            <a:r>
              <a:rPr lang="en-US" b="1" dirty="0"/>
              <a:t>Management and Support Information &amp; Information Systems</a:t>
            </a:r>
          </a:p>
          <a:p>
            <a:pPr marL="971550" lvl="1" indent="-514350">
              <a:buFont typeface="+mj-lt"/>
              <a:buAutoNum type="romanLcPeriod"/>
            </a:pPr>
            <a:r>
              <a:rPr lang="en-US" sz="2800" b="1" dirty="0"/>
              <a:t>Services Delivery Support Functions </a:t>
            </a:r>
          </a:p>
          <a:p>
            <a:pPr marL="971550" lvl="1" indent="-514350">
              <a:buFont typeface="+mj-lt"/>
              <a:buAutoNum type="romanLcPeriod"/>
            </a:pPr>
            <a:endParaRPr lang="en-US" sz="2800" b="1" dirty="0"/>
          </a:p>
          <a:p>
            <a:pPr marL="971550" lvl="1" indent="-514350">
              <a:buFont typeface="+mj-lt"/>
              <a:buAutoNum type="romanLcPeriod"/>
            </a:pPr>
            <a:r>
              <a:rPr lang="en-US" sz="2800" b="1" dirty="0"/>
              <a:t>Resource Management Functions</a:t>
            </a:r>
          </a:p>
        </p:txBody>
      </p:sp>
      <p:pic>
        <p:nvPicPr>
          <p:cNvPr id="4" name="Picture 3"/>
          <p:cNvPicPr>
            <a:picLocks noChangeAspect="1"/>
          </p:cNvPicPr>
          <p:nvPr/>
        </p:nvPicPr>
        <p:blipFill>
          <a:blip r:embed="rId3">
            <a:duotone>
              <a:prstClr val="black"/>
              <a:schemeClr val="accent6">
                <a:tint val="45000"/>
                <a:satMod val="400000"/>
              </a:schemeClr>
            </a:duotone>
          </a:blip>
          <a:stretch>
            <a:fillRect/>
          </a:stretch>
        </p:blipFill>
        <p:spPr>
          <a:xfrm>
            <a:off x="1" y="0"/>
            <a:ext cx="2500654" cy="3029639"/>
          </a:xfrm>
          <a:prstGeom prst="rect">
            <a:avLst/>
          </a:prstGeom>
        </p:spPr>
      </p:pic>
      <p:sp>
        <p:nvSpPr>
          <p:cNvPr id="5" name="Slide Number Placeholder 4"/>
          <p:cNvSpPr>
            <a:spLocks noGrp="1"/>
          </p:cNvSpPr>
          <p:nvPr>
            <p:ph type="sldNum" sz="quarter" idx="12"/>
          </p:nvPr>
        </p:nvSpPr>
        <p:spPr/>
        <p:txBody>
          <a:bodyPr/>
          <a:lstStyle/>
          <a:p>
            <a:fld id="{9E95FB44-7746-41C3-A2F8-A34E863EED2F}" type="slidenum">
              <a:rPr lang="en-US" smtClean="0"/>
              <a:t>41</a:t>
            </a:fld>
            <a:endParaRPr lang="en-US"/>
          </a:p>
        </p:txBody>
      </p:sp>
      <p:sp>
        <p:nvSpPr>
          <p:cNvPr id="6" name="TextBox 5">
            <a:extLst>
              <a:ext uri="{FF2B5EF4-FFF2-40B4-BE49-F238E27FC236}">
                <a16:creationId xmlns:a16="http://schemas.microsoft.com/office/drawing/2014/main" id="{12F6370C-CF1F-4F46-B4C3-AAF34893C05A}"/>
              </a:ext>
            </a:extLst>
          </p:cNvPr>
          <p:cNvSpPr txBox="1"/>
          <p:nvPr/>
        </p:nvSpPr>
        <p:spPr>
          <a:xfrm>
            <a:off x="2634986" y="1501343"/>
            <a:ext cx="10831671" cy="338554"/>
          </a:xfrm>
          <a:prstGeom prst="rect">
            <a:avLst/>
          </a:prstGeom>
          <a:noFill/>
        </p:spPr>
        <p:txBody>
          <a:bodyPr wrap="square">
            <a:spAutoFit/>
          </a:bodyPr>
          <a:lstStyle/>
          <a:p>
            <a:r>
              <a:rPr lang="en-US" sz="1600" dirty="0">
                <a:hlinkClick r:id="rId4"/>
              </a:rPr>
              <a:t>NIST SP800-60V1R1: “Guide for Mapping Types of Information and Information Systems to Security Categories”</a:t>
            </a:r>
            <a:endParaRPr lang="en-US" sz="1600" dirty="0"/>
          </a:p>
        </p:txBody>
      </p:sp>
      <p:sp>
        <p:nvSpPr>
          <p:cNvPr id="8" name="TextBox 7">
            <a:extLst>
              <a:ext uri="{FF2B5EF4-FFF2-40B4-BE49-F238E27FC236}">
                <a16:creationId xmlns:a16="http://schemas.microsoft.com/office/drawing/2014/main" id="{58B31DDC-9D98-0A08-2D66-07B775627155}"/>
              </a:ext>
            </a:extLst>
          </p:cNvPr>
          <p:cNvSpPr txBox="1"/>
          <p:nvPr/>
        </p:nvSpPr>
        <p:spPr>
          <a:xfrm>
            <a:off x="1047946" y="5033491"/>
            <a:ext cx="10096107" cy="646331"/>
          </a:xfrm>
          <a:prstGeom prst="rect">
            <a:avLst/>
          </a:prstGeom>
          <a:noFill/>
        </p:spPr>
        <p:txBody>
          <a:bodyPr wrap="square" rtlCol="0">
            <a:spAutoFit/>
          </a:bodyPr>
          <a:lstStyle/>
          <a:p>
            <a:r>
              <a:rPr lang="en-US" dirty="0"/>
              <a:t>HINT: Use Volume 1’s tables to identify which section of Volume II will contain the security categorizations you need for the data types found in your organization’s Financial Information Systems </a:t>
            </a:r>
          </a:p>
        </p:txBody>
      </p:sp>
      <p:sp>
        <p:nvSpPr>
          <p:cNvPr id="10" name="TextBox 9">
            <a:extLst>
              <a:ext uri="{FF2B5EF4-FFF2-40B4-BE49-F238E27FC236}">
                <a16:creationId xmlns:a16="http://schemas.microsoft.com/office/drawing/2014/main" id="{5EB37E13-5567-F805-F194-F0FA82EFE1BC}"/>
              </a:ext>
            </a:extLst>
          </p:cNvPr>
          <p:cNvSpPr txBox="1"/>
          <p:nvPr/>
        </p:nvSpPr>
        <p:spPr>
          <a:xfrm>
            <a:off x="546756" y="5888073"/>
            <a:ext cx="11342800" cy="307777"/>
          </a:xfrm>
          <a:prstGeom prst="rect">
            <a:avLst/>
          </a:prstGeom>
          <a:noFill/>
        </p:spPr>
        <p:txBody>
          <a:bodyPr wrap="square">
            <a:spAutoFit/>
          </a:bodyPr>
          <a:lstStyle/>
          <a:p>
            <a:r>
              <a:rPr lang="en-US" sz="1400" dirty="0">
                <a:hlinkClick r:id="rId5"/>
              </a:rPr>
              <a:t>NIST SP 800-60 Volume II Revision 1, Volume II: “Appendices to Guide for Mapping Types of Information and Information Systems to Security Categories</a:t>
            </a:r>
            <a:r>
              <a:rPr lang="en-US" sz="1400" dirty="0"/>
              <a:t>”</a:t>
            </a:r>
          </a:p>
        </p:txBody>
      </p:sp>
    </p:spTree>
    <p:extLst>
      <p:ext uri="{BB962C8B-B14F-4D97-AF65-F5344CB8AC3E}">
        <p14:creationId xmlns:p14="http://schemas.microsoft.com/office/powerpoint/2010/main" val="75646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77AFB-2E39-4E7C-AF7D-7F29C20E4885}"/>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78691D1E-10E7-4C58-8D89-8C3FE720E4D0}"/>
              </a:ext>
            </a:extLst>
          </p:cNvPr>
          <p:cNvSpPr>
            <a:spLocks noGrp="1"/>
          </p:cNvSpPr>
          <p:nvPr>
            <p:ph idx="1"/>
          </p:nvPr>
        </p:nvSpPr>
        <p:spPr/>
        <p:txBody>
          <a:bodyPr/>
          <a:lstStyle/>
          <a:p>
            <a:pPr>
              <a:buFont typeface="Wingdings" panose="05000000000000000000" pitchFamily="2" charset="2"/>
              <a:buChar char="ü"/>
            </a:pPr>
            <a:r>
              <a:rPr lang="en-US" dirty="0"/>
              <a:t>National Institute of Standards and Technology (NIST) </a:t>
            </a:r>
          </a:p>
          <a:p>
            <a:pPr lvl="1">
              <a:buFont typeface="Wingdings" panose="05000000000000000000" pitchFamily="2" charset="2"/>
              <a:buChar char="ü"/>
            </a:pPr>
            <a:r>
              <a:rPr lang="en-US" dirty="0"/>
              <a:t>Cybersecurity Framework</a:t>
            </a:r>
          </a:p>
          <a:p>
            <a:pPr lvl="1">
              <a:buFont typeface="Wingdings" panose="05000000000000000000" pitchFamily="2" charset="2"/>
              <a:buChar char="ü"/>
            </a:pPr>
            <a:r>
              <a:rPr lang="en-US" dirty="0"/>
              <a:t>Risk Management Framework</a:t>
            </a:r>
          </a:p>
          <a:p>
            <a:pPr>
              <a:buFont typeface="Wingdings" panose="05000000000000000000" pitchFamily="2" charset="2"/>
              <a:buChar char="ü"/>
            </a:pPr>
            <a:r>
              <a:rPr lang="en-US" dirty="0"/>
              <a:t>Applying the NIST Risk Management Framework</a:t>
            </a:r>
          </a:p>
          <a:p>
            <a:pPr>
              <a:buFont typeface="Wingdings" panose="05000000000000000000" pitchFamily="2" charset="2"/>
              <a:buChar char="ü"/>
            </a:pPr>
            <a:r>
              <a:rPr lang="en-US" dirty="0"/>
              <a:t>Milestone </a:t>
            </a:r>
            <a:r>
              <a:rPr lang="en-US"/>
              <a:t>1 Assignment</a:t>
            </a:r>
            <a:endParaRPr lang="en-US" dirty="0"/>
          </a:p>
        </p:txBody>
      </p:sp>
    </p:spTree>
    <p:extLst>
      <p:ext uri="{BB962C8B-B14F-4D97-AF65-F5344CB8AC3E}">
        <p14:creationId xmlns:p14="http://schemas.microsoft.com/office/powerpoint/2010/main" val="2232225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A1701-677B-4F0C-95EA-59FED4D00E8E}"/>
              </a:ext>
            </a:extLst>
          </p:cNvPr>
          <p:cNvSpPr>
            <a:spLocks noGrp="1"/>
          </p:cNvSpPr>
          <p:nvPr>
            <p:ph type="title"/>
          </p:nvPr>
        </p:nvSpPr>
        <p:spPr>
          <a:xfrm>
            <a:off x="0" y="0"/>
            <a:ext cx="10515600" cy="1325563"/>
          </a:xfrm>
        </p:spPr>
        <p:txBody>
          <a:bodyPr/>
          <a:lstStyle/>
          <a:p>
            <a:r>
              <a:rPr lang="en-US" dirty="0"/>
              <a:t>Business cybersecurity risk</a:t>
            </a:r>
          </a:p>
        </p:txBody>
      </p:sp>
      <p:sp>
        <p:nvSpPr>
          <p:cNvPr id="3" name="Content Placeholder 2">
            <a:extLst>
              <a:ext uri="{FF2B5EF4-FFF2-40B4-BE49-F238E27FC236}">
                <a16:creationId xmlns:a16="http://schemas.microsoft.com/office/drawing/2014/main" id="{75147786-B652-4328-905D-AB785A5E6B23}"/>
              </a:ext>
            </a:extLst>
          </p:cNvPr>
          <p:cNvSpPr>
            <a:spLocks noGrp="1"/>
          </p:cNvSpPr>
          <p:nvPr>
            <p:ph idx="1"/>
          </p:nvPr>
        </p:nvSpPr>
        <p:spPr>
          <a:xfrm>
            <a:off x="1479476" y="4202618"/>
            <a:ext cx="10407112" cy="1025237"/>
          </a:xfrm>
        </p:spPr>
        <p:txBody>
          <a:bodyPr>
            <a:normAutofit/>
          </a:bodyPr>
          <a:lstStyle/>
          <a:p>
            <a:pPr marL="0" indent="0">
              <a:buNone/>
            </a:pPr>
            <a:r>
              <a:rPr lang="en-US" sz="4400" i="1" dirty="0"/>
              <a:t>f</a:t>
            </a:r>
            <a:r>
              <a:rPr lang="en-US" dirty="0"/>
              <a:t>(threat, (vulnerability * lack of control), (asset * dependencies))</a:t>
            </a:r>
          </a:p>
        </p:txBody>
      </p:sp>
      <p:pic>
        <p:nvPicPr>
          <p:cNvPr id="4" name="Picture 3">
            <a:extLst>
              <a:ext uri="{FF2B5EF4-FFF2-40B4-BE49-F238E27FC236}">
                <a16:creationId xmlns:a16="http://schemas.microsoft.com/office/drawing/2014/main" id="{404F2CC5-3CC7-4939-B7F9-6BD2F1C047A9}"/>
              </a:ext>
            </a:extLst>
          </p:cNvPr>
          <p:cNvPicPr>
            <a:picLocks noChangeAspect="1"/>
          </p:cNvPicPr>
          <p:nvPr/>
        </p:nvPicPr>
        <p:blipFill>
          <a:blip r:embed="rId3"/>
          <a:stretch>
            <a:fillRect/>
          </a:stretch>
        </p:blipFill>
        <p:spPr>
          <a:xfrm>
            <a:off x="6287094" y="182038"/>
            <a:ext cx="5616933" cy="3059926"/>
          </a:xfrm>
          <a:prstGeom prst="rect">
            <a:avLst/>
          </a:prstGeom>
        </p:spPr>
      </p:pic>
      <p:sp>
        <p:nvSpPr>
          <p:cNvPr id="5" name="TextBox 4">
            <a:extLst>
              <a:ext uri="{FF2B5EF4-FFF2-40B4-BE49-F238E27FC236}">
                <a16:creationId xmlns:a16="http://schemas.microsoft.com/office/drawing/2014/main" id="{F45A8AD8-6519-4133-A65D-7BE509062BBF}"/>
              </a:ext>
            </a:extLst>
          </p:cNvPr>
          <p:cNvSpPr txBox="1"/>
          <p:nvPr/>
        </p:nvSpPr>
        <p:spPr>
          <a:xfrm>
            <a:off x="1479476" y="1094730"/>
            <a:ext cx="4246675" cy="584775"/>
          </a:xfrm>
          <a:prstGeom prst="rect">
            <a:avLst/>
          </a:prstGeom>
          <a:noFill/>
        </p:spPr>
        <p:txBody>
          <a:bodyPr wrap="none" rtlCol="0">
            <a:spAutoFit/>
          </a:bodyPr>
          <a:lstStyle/>
          <a:p>
            <a:r>
              <a:rPr lang="en-US" sz="3200" b="1" i="1" dirty="0"/>
              <a:t>…is a function of what? </a:t>
            </a:r>
          </a:p>
        </p:txBody>
      </p:sp>
      <p:sp>
        <p:nvSpPr>
          <p:cNvPr id="6" name="Content Placeholder 2">
            <a:extLst>
              <a:ext uri="{FF2B5EF4-FFF2-40B4-BE49-F238E27FC236}">
                <a16:creationId xmlns:a16="http://schemas.microsoft.com/office/drawing/2014/main" id="{9D065146-E06A-4C08-A488-ED74502E9B52}"/>
              </a:ext>
            </a:extLst>
          </p:cNvPr>
          <p:cNvSpPr txBox="1">
            <a:spLocks/>
          </p:cNvSpPr>
          <p:nvPr/>
        </p:nvSpPr>
        <p:spPr>
          <a:xfrm>
            <a:off x="212629" y="2451539"/>
            <a:ext cx="6269065" cy="10252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400" i="1" dirty="0"/>
              <a:t>cybersecurity risk = f</a:t>
            </a:r>
            <a:r>
              <a:rPr lang="en-US" dirty="0"/>
              <a:t>(?, ?, …) </a:t>
            </a:r>
          </a:p>
        </p:txBody>
      </p:sp>
      <p:sp>
        <p:nvSpPr>
          <p:cNvPr id="7" name="Content Placeholder 2">
            <a:extLst>
              <a:ext uri="{FF2B5EF4-FFF2-40B4-BE49-F238E27FC236}">
                <a16:creationId xmlns:a16="http://schemas.microsoft.com/office/drawing/2014/main" id="{4FDB67C4-2D19-4CAA-9FED-117284CFB9D2}"/>
              </a:ext>
            </a:extLst>
          </p:cNvPr>
          <p:cNvSpPr txBox="1">
            <a:spLocks/>
          </p:cNvSpPr>
          <p:nvPr/>
        </p:nvSpPr>
        <p:spPr>
          <a:xfrm>
            <a:off x="2285804" y="3575240"/>
            <a:ext cx="7400636" cy="10252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400" i="1" dirty="0"/>
              <a:t>f</a:t>
            </a:r>
            <a:r>
              <a:rPr lang="en-US" dirty="0"/>
              <a:t>(threats, vulnerabilities, assets)</a:t>
            </a:r>
          </a:p>
        </p:txBody>
      </p:sp>
      <p:sp>
        <p:nvSpPr>
          <p:cNvPr id="8" name="TextBox 7">
            <a:extLst>
              <a:ext uri="{FF2B5EF4-FFF2-40B4-BE49-F238E27FC236}">
                <a16:creationId xmlns:a16="http://schemas.microsoft.com/office/drawing/2014/main" id="{C5DDEA88-FB08-414F-A51F-F595E71F7137}"/>
              </a:ext>
            </a:extLst>
          </p:cNvPr>
          <p:cNvSpPr txBox="1"/>
          <p:nvPr/>
        </p:nvSpPr>
        <p:spPr>
          <a:xfrm>
            <a:off x="5414113" y="5163105"/>
            <a:ext cx="6489914" cy="1200329"/>
          </a:xfrm>
          <a:prstGeom prst="rect">
            <a:avLst/>
          </a:prstGeom>
          <a:noFill/>
        </p:spPr>
        <p:txBody>
          <a:bodyPr wrap="square" rtlCol="0">
            <a:spAutoFit/>
          </a:bodyPr>
          <a:lstStyle/>
          <a:p>
            <a:r>
              <a:rPr lang="en-US" i="1" dirty="0"/>
              <a:t>Results in impacts which have an adverse effect on:</a:t>
            </a:r>
          </a:p>
          <a:p>
            <a:pPr marL="742950" lvl="1" indent="-285750">
              <a:buFont typeface="Arial" panose="020B0604020202020204" pitchFamily="34" charset="0"/>
              <a:buChar char="•"/>
            </a:pPr>
            <a:r>
              <a:rPr lang="en-US" i="1" dirty="0"/>
              <a:t>Organizational operations</a:t>
            </a:r>
          </a:p>
          <a:p>
            <a:pPr marL="742950" lvl="1" indent="-285750">
              <a:buFont typeface="Arial" panose="020B0604020202020204" pitchFamily="34" charset="0"/>
              <a:buChar char="•"/>
            </a:pPr>
            <a:r>
              <a:rPr lang="en-US" i="1" dirty="0"/>
              <a:t>Assets</a:t>
            </a:r>
          </a:p>
          <a:p>
            <a:pPr marL="742950" lvl="1" indent="-285750">
              <a:buFont typeface="Arial" panose="020B0604020202020204" pitchFamily="34" charset="0"/>
              <a:buChar char="•"/>
            </a:pPr>
            <a:r>
              <a:rPr lang="en-US" i="1" dirty="0"/>
              <a:t>individuals  </a:t>
            </a:r>
          </a:p>
        </p:txBody>
      </p:sp>
    </p:spTree>
    <p:extLst>
      <p:ext uri="{BB962C8B-B14F-4D97-AF65-F5344CB8AC3E}">
        <p14:creationId xmlns:p14="http://schemas.microsoft.com/office/powerpoint/2010/main" val="2137831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2000"/>
                                        <p:tgtEl>
                                          <p:spTgt spid="3">
                                            <p:txEl>
                                              <p:pRg st="0" end="0"/>
                                            </p:txEl>
                                          </p:spTgt>
                                        </p:tgtEl>
                                      </p:cBhvr>
                                    </p:animEffect>
                                    <p:anim calcmode="lin" valueType="num">
                                      <p:cBhvr>
                                        <p:cTn id="26"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27"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47625"/>
            <a:ext cx="12192000" cy="1325563"/>
          </a:xfrm>
        </p:spPr>
        <p:txBody>
          <a:bodyPr>
            <a:normAutofit fontScale="90000"/>
          </a:bodyPr>
          <a:lstStyle/>
          <a:p>
            <a:r>
              <a:rPr lang="en-US" sz="4000" b="1" dirty="0"/>
              <a:t>Federal Information Security Management Act (FISMA) of 2002</a:t>
            </a:r>
            <a:br>
              <a:rPr lang="en-US" sz="4000" b="1" dirty="0"/>
            </a:br>
            <a:r>
              <a:rPr lang="en-US" sz="3600" b="1" dirty="0"/>
              <a:t>Federal Information Security Modernization Act (FISMA) of 2014</a:t>
            </a:r>
            <a:endParaRPr lang="en-US" sz="3600" b="1" baseline="30000" dirty="0"/>
          </a:p>
        </p:txBody>
      </p:sp>
      <p:sp>
        <p:nvSpPr>
          <p:cNvPr id="5" name="Content Placeholder 2"/>
          <p:cNvSpPr>
            <a:spLocks noGrp="1"/>
          </p:cNvSpPr>
          <p:nvPr>
            <p:ph idx="1"/>
          </p:nvPr>
        </p:nvSpPr>
        <p:spPr>
          <a:xfrm>
            <a:off x="411476" y="1406294"/>
            <a:ext cx="11734219" cy="4045412"/>
          </a:xfrm>
        </p:spPr>
        <p:txBody>
          <a:bodyPr>
            <a:normAutofit/>
          </a:bodyPr>
          <a:lstStyle/>
          <a:p>
            <a:pPr marL="0" indent="0">
              <a:buNone/>
            </a:pPr>
            <a:r>
              <a:rPr lang="en-US" sz="3000" dirty="0"/>
              <a:t>Recognizes importance of information security to the economy and national security </a:t>
            </a:r>
          </a:p>
          <a:p>
            <a:r>
              <a:rPr lang="en-US" sz="3000" dirty="0"/>
              <a:t>Requires each government organization to provide information security f</a:t>
            </a:r>
            <a:r>
              <a:rPr lang="en-US" sz="2600" dirty="0"/>
              <a:t>or information and information systems supporting their operations and assets</a:t>
            </a:r>
          </a:p>
          <a:p>
            <a:pPr marL="1143000" lvl="3">
              <a:spcBef>
                <a:spcPts val="1000"/>
              </a:spcBef>
            </a:pPr>
            <a:r>
              <a:rPr lang="en-US" sz="2200" i="1" dirty="0"/>
              <a:t>Including those provided or managed by another agency, contractors</a:t>
            </a:r>
            <a:r>
              <a:rPr lang="en-US" sz="2200" dirty="0"/>
              <a:t>, </a:t>
            </a:r>
            <a:r>
              <a:rPr lang="en-US" sz="2200" i="1" dirty="0"/>
              <a:t>or other sources</a:t>
            </a:r>
          </a:p>
          <a:p>
            <a:r>
              <a:rPr lang="en-US" dirty="0"/>
              <a:t>Made NIST responsible for developing standards, guidelines, and associated methods and techniques for providing adequate information security for all agency operations and assets (excluding national security systems)</a:t>
            </a:r>
          </a:p>
        </p:txBody>
      </p:sp>
      <p:sp>
        <p:nvSpPr>
          <p:cNvPr id="7" name="TextBox 6"/>
          <p:cNvSpPr txBox="1"/>
          <p:nvPr/>
        </p:nvSpPr>
        <p:spPr>
          <a:xfrm>
            <a:off x="0" y="5893501"/>
            <a:ext cx="12145695" cy="584775"/>
          </a:xfrm>
          <a:prstGeom prst="rect">
            <a:avLst/>
          </a:prstGeom>
          <a:noFill/>
        </p:spPr>
        <p:txBody>
          <a:bodyPr wrap="square" rtlCol="0">
            <a:spAutoFit/>
          </a:bodyPr>
          <a:lstStyle/>
          <a:p>
            <a:r>
              <a:rPr lang="en-US" sz="1600" i="1" dirty="0">
                <a:hlinkClick r:id="rId3"/>
              </a:rPr>
              <a:t>https://www.dhs.gov/fisma</a:t>
            </a:r>
            <a:endParaRPr lang="en-US" sz="1600" i="1" dirty="0"/>
          </a:p>
          <a:p>
            <a:endParaRPr lang="en-US" sz="1600" i="1" dirty="0"/>
          </a:p>
        </p:txBody>
      </p:sp>
      <p:sp>
        <p:nvSpPr>
          <p:cNvPr id="3" name="Slide Number Placeholder 2">
            <a:extLst>
              <a:ext uri="{FF2B5EF4-FFF2-40B4-BE49-F238E27FC236}">
                <a16:creationId xmlns:a16="http://schemas.microsoft.com/office/drawing/2014/main" id="{1F877F8E-D646-4010-8F1B-5E9CA4489EEA}"/>
              </a:ext>
            </a:extLst>
          </p:cNvPr>
          <p:cNvSpPr>
            <a:spLocks noGrp="1"/>
          </p:cNvSpPr>
          <p:nvPr>
            <p:ph type="sldNum" sz="quarter" idx="12"/>
          </p:nvPr>
        </p:nvSpPr>
        <p:spPr/>
        <p:txBody>
          <a:bodyPr/>
          <a:lstStyle/>
          <a:p>
            <a:pPr algn="r"/>
            <a:fld id="{CF3F3B5D-080C-4020-A77F-F62B4E05446D}" type="slidenum">
              <a:rPr lang="en-US" smtClean="0"/>
              <a:pPr algn="r"/>
              <a:t>6</a:t>
            </a:fld>
            <a:endParaRPr lang="en-US" dirty="0"/>
          </a:p>
        </p:txBody>
      </p:sp>
      <p:pic>
        <p:nvPicPr>
          <p:cNvPr id="8" name="Picture 7">
            <a:extLst>
              <a:ext uri="{FF2B5EF4-FFF2-40B4-BE49-F238E27FC236}">
                <a16:creationId xmlns:a16="http://schemas.microsoft.com/office/drawing/2014/main" id="{598C05AA-0679-43AE-9B7F-A40F1F23E24D}"/>
              </a:ext>
            </a:extLst>
          </p:cNvPr>
          <p:cNvPicPr>
            <a:picLocks noChangeAspect="1"/>
          </p:cNvPicPr>
          <p:nvPr/>
        </p:nvPicPr>
        <p:blipFill>
          <a:blip r:embed="rId4"/>
          <a:stretch>
            <a:fillRect/>
          </a:stretch>
        </p:blipFill>
        <p:spPr>
          <a:xfrm>
            <a:off x="7818705" y="5214091"/>
            <a:ext cx="3235289" cy="1400927"/>
          </a:xfrm>
          <a:prstGeom prst="rect">
            <a:avLst/>
          </a:prstGeom>
        </p:spPr>
      </p:pic>
    </p:spTree>
    <p:extLst>
      <p:ext uri="{BB962C8B-B14F-4D97-AF65-F5344CB8AC3E}">
        <p14:creationId xmlns:p14="http://schemas.microsoft.com/office/powerpoint/2010/main" val="110645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972800" cy="1143000"/>
          </a:xfrm>
        </p:spPr>
        <p:txBody>
          <a:bodyPr/>
          <a:lstStyle/>
          <a:p>
            <a:pPr algn="l"/>
            <a:r>
              <a:rPr lang="en-US" dirty="0"/>
              <a:t>NIST’s “</a:t>
            </a:r>
            <a:r>
              <a:rPr lang="en-US" dirty="0">
                <a:hlinkClick r:id="rId3"/>
              </a:rPr>
              <a:t>Cybersecurity Framework</a:t>
            </a:r>
            <a:r>
              <a:rPr lang="en-US" dirty="0"/>
              <a:t>” </a:t>
            </a:r>
          </a:p>
        </p:txBody>
      </p:sp>
      <p:sp>
        <p:nvSpPr>
          <p:cNvPr id="13" name="Slide Number Placeholder 12">
            <a:extLst>
              <a:ext uri="{FF2B5EF4-FFF2-40B4-BE49-F238E27FC236}">
                <a16:creationId xmlns:a16="http://schemas.microsoft.com/office/drawing/2014/main" id="{8D0088E7-44BB-4285-A068-0139FAC698E5}"/>
              </a:ext>
            </a:extLst>
          </p:cNvPr>
          <p:cNvSpPr>
            <a:spLocks noGrp="1"/>
          </p:cNvSpPr>
          <p:nvPr>
            <p:ph type="sldNum" sz="quarter" idx="12"/>
          </p:nvPr>
        </p:nvSpPr>
        <p:spPr/>
        <p:txBody>
          <a:bodyPr/>
          <a:lstStyle/>
          <a:p>
            <a:pPr algn="r"/>
            <a:fld id="{CF3F3B5D-080C-4020-A77F-F62B4E05446D}" type="slidenum">
              <a:rPr lang="en-US" smtClean="0"/>
              <a:pPr algn="r"/>
              <a:t>7</a:t>
            </a:fld>
            <a:endParaRPr lang="en-US" dirty="0"/>
          </a:p>
        </p:txBody>
      </p:sp>
      <p:pic>
        <p:nvPicPr>
          <p:cNvPr id="3" name="Picture 2">
            <a:extLst>
              <a:ext uri="{FF2B5EF4-FFF2-40B4-BE49-F238E27FC236}">
                <a16:creationId xmlns:a16="http://schemas.microsoft.com/office/drawing/2014/main" id="{CCF81A6C-0182-420E-8169-40DD8ABB10C1}"/>
              </a:ext>
            </a:extLst>
          </p:cNvPr>
          <p:cNvPicPr>
            <a:picLocks noChangeAspect="1"/>
          </p:cNvPicPr>
          <p:nvPr/>
        </p:nvPicPr>
        <p:blipFill>
          <a:blip r:embed="rId4"/>
          <a:stretch>
            <a:fillRect/>
          </a:stretch>
        </p:blipFill>
        <p:spPr>
          <a:xfrm>
            <a:off x="5696840" y="1526867"/>
            <a:ext cx="5001640" cy="4489660"/>
          </a:xfrm>
          <a:prstGeom prst="rect">
            <a:avLst/>
          </a:prstGeom>
        </p:spPr>
      </p:pic>
      <p:pic>
        <p:nvPicPr>
          <p:cNvPr id="5" name="Picture 4">
            <a:extLst>
              <a:ext uri="{FF2B5EF4-FFF2-40B4-BE49-F238E27FC236}">
                <a16:creationId xmlns:a16="http://schemas.microsoft.com/office/drawing/2014/main" id="{BAC13F61-FD84-418E-B1ED-58FCACE3BACA}"/>
              </a:ext>
            </a:extLst>
          </p:cNvPr>
          <p:cNvPicPr>
            <a:picLocks noChangeAspect="1"/>
          </p:cNvPicPr>
          <p:nvPr/>
        </p:nvPicPr>
        <p:blipFill>
          <a:blip r:embed="rId5"/>
          <a:stretch>
            <a:fillRect/>
          </a:stretch>
        </p:blipFill>
        <p:spPr>
          <a:xfrm>
            <a:off x="694439" y="1111073"/>
            <a:ext cx="4075277" cy="5245277"/>
          </a:xfrm>
          <a:prstGeom prst="rect">
            <a:avLst/>
          </a:prstGeom>
        </p:spPr>
      </p:pic>
    </p:spTree>
    <p:extLst>
      <p:ext uri="{BB962C8B-B14F-4D97-AF65-F5344CB8AC3E}">
        <p14:creationId xmlns:p14="http://schemas.microsoft.com/office/powerpoint/2010/main" val="209485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972800" cy="762000"/>
          </a:xfrm>
        </p:spPr>
        <p:txBody>
          <a:bodyPr/>
          <a:lstStyle/>
          <a:p>
            <a:pPr algn="l"/>
            <a:r>
              <a:rPr lang="en-US" dirty="0"/>
              <a:t>NIST Cybersecurity Framework </a:t>
            </a:r>
          </a:p>
        </p:txBody>
      </p:sp>
      <p:sp>
        <p:nvSpPr>
          <p:cNvPr id="13" name="Slide Number Placeholder 12">
            <a:extLst>
              <a:ext uri="{FF2B5EF4-FFF2-40B4-BE49-F238E27FC236}">
                <a16:creationId xmlns:a16="http://schemas.microsoft.com/office/drawing/2014/main" id="{8D0088E7-44BB-4285-A068-0139FAC698E5}"/>
              </a:ext>
            </a:extLst>
          </p:cNvPr>
          <p:cNvSpPr>
            <a:spLocks noGrp="1"/>
          </p:cNvSpPr>
          <p:nvPr>
            <p:ph type="sldNum" sz="quarter" idx="12"/>
          </p:nvPr>
        </p:nvSpPr>
        <p:spPr/>
        <p:txBody>
          <a:bodyPr/>
          <a:lstStyle/>
          <a:p>
            <a:pPr algn="r"/>
            <a:fld id="{CF3F3B5D-080C-4020-A77F-F62B4E05446D}" type="slidenum">
              <a:rPr lang="en-US" smtClean="0"/>
              <a:pPr algn="r"/>
              <a:t>8</a:t>
            </a:fld>
            <a:endParaRPr lang="en-US" dirty="0"/>
          </a:p>
        </p:txBody>
      </p:sp>
      <p:sp>
        <p:nvSpPr>
          <p:cNvPr id="3" name="TextBox 2">
            <a:extLst>
              <a:ext uri="{FF2B5EF4-FFF2-40B4-BE49-F238E27FC236}">
                <a16:creationId xmlns:a16="http://schemas.microsoft.com/office/drawing/2014/main" id="{55F359A1-5E80-4641-B96B-96AC9AC64808}"/>
              </a:ext>
            </a:extLst>
          </p:cNvPr>
          <p:cNvSpPr txBox="1"/>
          <p:nvPr/>
        </p:nvSpPr>
        <p:spPr>
          <a:xfrm>
            <a:off x="5120640" y="4832490"/>
            <a:ext cx="6766560" cy="1200329"/>
          </a:xfrm>
          <a:prstGeom prst="rect">
            <a:avLst/>
          </a:prstGeom>
          <a:noFill/>
        </p:spPr>
        <p:txBody>
          <a:bodyPr wrap="square" rtlCol="0">
            <a:spAutoFit/>
          </a:bodyPr>
          <a:lstStyle/>
          <a:p>
            <a:r>
              <a:rPr lang="en-US" sz="2400" i="1" dirty="0"/>
              <a:t>Is used to assess an organization’s cybersecurity capability maturity level, and recommend steps for improvement</a:t>
            </a:r>
          </a:p>
        </p:txBody>
      </p:sp>
      <p:grpSp>
        <p:nvGrpSpPr>
          <p:cNvPr id="20" name="Group 19">
            <a:extLst>
              <a:ext uri="{FF2B5EF4-FFF2-40B4-BE49-F238E27FC236}">
                <a16:creationId xmlns:a16="http://schemas.microsoft.com/office/drawing/2014/main" id="{B849ED47-3CCF-4A7C-A17C-52E0DC235E2A}"/>
              </a:ext>
            </a:extLst>
          </p:cNvPr>
          <p:cNvGrpSpPr/>
          <p:nvPr/>
        </p:nvGrpSpPr>
        <p:grpSpPr>
          <a:xfrm>
            <a:off x="4718643" y="728955"/>
            <a:ext cx="7481308" cy="3995445"/>
            <a:chOff x="4718643" y="728955"/>
            <a:chExt cx="7481308" cy="3995445"/>
          </a:xfrm>
        </p:grpSpPr>
        <p:pic>
          <p:nvPicPr>
            <p:cNvPr id="8" name="Picture 7" descr="Graphical user interface&#10;&#10;Description automatically generated with low confidence">
              <a:extLst>
                <a:ext uri="{FF2B5EF4-FFF2-40B4-BE49-F238E27FC236}">
                  <a16:creationId xmlns:a16="http://schemas.microsoft.com/office/drawing/2014/main" id="{EDB71F16-279A-458C-87E0-434123AE19F1}"/>
                </a:ext>
              </a:extLst>
            </p:cNvPr>
            <p:cNvPicPr>
              <a:picLocks noChangeAspect="1"/>
            </p:cNvPicPr>
            <p:nvPr/>
          </p:nvPicPr>
          <p:blipFill>
            <a:blip r:embed="rId3"/>
            <a:stretch>
              <a:fillRect/>
            </a:stretch>
          </p:blipFill>
          <p:spPr>
            <a:xfrm>
              <a:off x="4718643" y="1065241"/>
              <a:ext cx="7481308" cy="3659159"/>
            </a:xfrm>
            <a:prstGeom prst="rect">
              <a:avLst/>
            </a:prstGeom>
          </p:spPr>
        </p:pic>
        <p:sp>
          <p:nvSpPr>
            <p:cNvPr id="14" name="TextBox 13">
              <a:extLst>
                <a:ext uri="{FF2B5EF4-FFF2-40B4-BE49-F238E27FC236}">
                  <a16:creationId xmlns:a16="http://schemas.microsoft.com/office/drawing/2014/main" id="{301658C2-C55D-42FF-AB48-1D3FE9CF3D06}"/>
                </a:ext>
              </a:extLst>
            </p:cNvPr>
            <p:cNvSpPr txBox="1"/>
            <p:nvPr/>
          </p:nvSpPr>
          <p:spPr>
            <a:xfrm>
              <a:off x="5791200" y="728955"/>
              <a:ext cx="6219824" cy="369332"/>
            </a:xfrm>
            <a:prstGeom prst="rect">
              <a:avLst/>
            </a:prstGeom>
            <a:noFill/>
          </p:spPr>
          <p:txBody>
            <a:bodyPr wrap="square">
              <a:spAutoFit/>
            </a:bodyPr>
            <a:lstStyle/>
            <a:p>
              <a:r>
                <a:rPr lang="en-US" dirty="0"/>
                <a:t>Cybersecurity Maturity Model Certification (CMMC) levels</a:t>
              </a:r>
            </a:p>
          </p:txBody>
        </p:sp>
      </p:grpSp>
      <p:pic>
        <p:nvPicPr>
          <p:cNvPr id="5" name="Picture 4" descr="Table&#10;&#10;Description automatically generated">
            <a:extLst>
              <a:ext uri="{FF2B5EF4-FFF2-40B4-BE49-F238E27FC236}">
                <a16:creationId xmlns:a16="http://schemas.microsoft.com/office/drawing/2014/main" id="{4B88374B-EFFC-49BC-A652-66983EFF8A79}"/>
              </a:ext>
            </a:extLst>
          </p:cNvPr>
          <p:cNvPicPr>
            <a:picLocks noChangeAspect="1"/>
          </p:cNvPicPr>
          <p:nvPr/>
        </p:nvPicPr>
        <p:blipFill>
          <a:blip r:embed="rId4"/>
          <a:stretch>
            <a:fillRect/>
          </a:stretch>
        </p:blipFill>
        <p:spPr>
          <a:xfrm>
            <a:off x="138783" y="1065240"/>
            <a:ext cx="4641476" cy="1601166"/>
          </a:xfrm>
          <a:prstGeom prst="rect">
            <a:avLst/>
          </a:prstGeom>
        </p:spPr>
      </p:pic>
      <p:pic>
        <p:nvPicPr>
          <p:cNvPr id="7" name="Picture 6" descr="Table&#10;&#10;Description automatically generated">
            <a:extLst>
              <a:ext uri="{FF2B5EF4-FFF2-40B4-BE49-F238E27FC236}">
                <a16:creationId xmlns:a16="http://schemas.microsoft.com/office/drawing/2014/main" id="{7DBD6ED3-F6B8-47F7-A719-BDA0D1412285}"/>
              </a:ext>
            </a:extLst>
          </p:cNvPr>
          <p:cNvPicPr>
            <a:picLocks noChangeAspect="1"/>
          </p:cNvPicPr>
          <p:nvPr/>
        </p:nvPicPr>
        <p:blipFill>
          <a:blip r:embed="rId5"/>
          <a:stretch>
            <a:fillRect/>
          </a:stretch>
        </p:blipFill>
        <p:spPr>
          <a:xfrm>
            <a:off x="138783" y="2666406"/>
            <a:ext cx="4641476" cy="1191344"/>
          </a:xfrm>
          <a:prstGeom prst="rect">
            <a:avLst/>
          </a:prstGeom>
        </p:spPr>
      </p:pic>
      <p:pic>
        <p:nvPicPr>
          <p:cNvPr id="10" name="Picture 9" descr="Table&#10;&#10;Description automatically generated with medium confidence">
            <a:extLst>
              <a:ext uri="{FF2B5EF4-FFF2-40B4-BE49-F238E27FC236}">
                <a16:creationId xmlns:a16="http://schemas.microsoft.com/office/drawing/2014/main" id="{E660F3AD-845B-4510-8456-355B1A094744}"/>
              </a:ext>
            </a:extLst>
          </p:cNvPr>
          <p:cNvPicPr>
            <a:picLocks noChangeAspect="1"/>
          </p:cNvPicPr>
          <p:nvPr/>
        </p:nvPicPr>
        <p:blipFill>
          <a:blip r:embed="rId6"/>
          <a:stretch>
            <a:fillRect/>
          </a:stretch>
        </p:blipFill>
        <p:spPr>
          <a:xfrm>
            <a:off x="138783" y="3864664"/>
            <a:ext cx="4641476" cy="581375"/>
          </a:xfrm>
          <a:prstGeom prst="rect">
            <a:avLst/>
          </a:prstGeom>
        </p:spPr>
      </p:pic>
      <p:pic>
        <p:nvPicPr>
          <p:cNvPr id="15" name="Picture 14" descr="Table&#10;&#10;Description automatically generated">
            <a:extLst>
              <a:ext uri="{FF2B5EF4-FFF2-40B4-BE49-F238E27FC236}">
                <a16:creationId xmlns:a16="http://schemas.microsoft.com/office/drawing/2014/main" id="{983034A0-FB7E-4258-9CB0-FCD95DEF5CDA}"/>
              </a:ext>
            </a:extLst>
          </p:cNvPr>
          <p:cNvPicPr>
            <a:picLocks noChangeAspect="1"/>
          </p:cNvPicPr>
          <p:nvPr/>
        </p:nvPicPr>
        <p:blipFill>
          <a:blip r:embed="rId7"/>
          <a:stretch>
            <a:fillRect/>
          </a:stretch>
        </p:blipFill>
        <p:spPr>
          <a:xfrm>
            <a:off x="138783" y="4447831"/>
            <a:ext cx="4641476" cy="991198"/>
          </a:xfrm>
          <a:prstGeom prst="rect">
            <a:avLst/>
          </a:prstGeom>
        </p:spPr>
      </p:pic>
      <p:pic>
        <p:nvPicPr>
          <p:cNvPr id="17" name="Picture 16" descr="Table&#10;&#10;Description automatically generated">
            <a:extLst>
              <a:ext uri="{FF2B5EF4-FFF2-40B4-BE49-F238E27FC236}">
                <a16:creationId xmlns:a16="http://schemas.microsoft.com/office/drawing/2014/main" id="{AAEABB3E-6397-4579-B115-286C3A1708B6}"/>
              </a:ext>
            </a:extLst>
          </p:cNvPr>
          <p:cNvPicPr>
            <a:picLocks noChangeAspect="1"/>
          </p:cNvPicPr>
          <p:nvPr/>
        </p:nvPicPr>
        <p:blipFill>
          <a:blip r:embed="rId8"/>
          <a:stretch>
            <a:fillRect/>
          </a:stretch>
        </p:blipFill>
        <p:spPr>
          <a:xfrm>
            <a:off x="138783" y="5401737"/>
            <a:ext cx="4641476" cy="609968"/>
          </a:xfrm>
          <a:prstGeom prst="rect">
            <a:avLst/>
          </a:prstGeom>
        </p:spPr>
      </p:pic>
    </p:spTree>
    <p:extLst>
      <p:ext uri="{BB962C8B-B14F-4D97-AF65-F5344CB8AC3E}">
        <p14:creationId xmlns:p14="http://schemas.microsoft.com/office/powerpoint/2010/main" val="1048979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972800" cy="948690"/>
          </a:xfrm>
        </p:spPr>
        <p:txBody>
          <a:bodyPr/>
          <a:lstStyle/>
          <a:p>
            <a:pPr algn="l"/>
            <a:r>
              <a:rPr lang="en-US" dirty="0"/>
              <a:t>NIST’s Risk Management Framework </a:t>
            </a:r>
          </a:p>
        </p:txBody>
      </p:sp>
      <p:sp>
        <p:nvSpPr>
          <p:cNvPr id="13" name="Slide Number Placeholder 12">
            <a:extLst>
              <a:ext uri="{FF2B5EF4-FFF2-40B4-BE49-F238E27FC236}">
                <a16:creationId xmlns:a16="http://schemas.microsoft.com/office/drawing/2014/main" id="{8D0088E7-44BB-4285-A068-0139FAC698E5}"/>
              </a:ext>
            </a:extLst>
          </p:cNvPr>
          <p:cNvSpPr>
            <a:spLocks noGrp="1"/>
          </p:cNvSpPr>
          <p:nvPr>
            <p:ph type="sldNum" sz="quarter" idx="12"/>
          </p:nvPr>
        </p:nvSpPr>
        <p:spPr/>
        <p:txBody>
          <a:bodyPr/>
          <a:lstStyle/>
          <a:p>
            <a:pPr algn="r"/>
            <a:fld id="{CF3F3B5D-080C-4020-A77F-F62B4E05446D}" type="slidenum">
              <a:rPr lang="en-US" smtClean="0"/>
              <a:pPr algn="r"/>
              <a:t>9</a:t>
            </a:fld>
            <a:endParaRPr lang="en-US" dirty="0"/>
          </a:p>
        </p:txBody>
      </p:sp>
      <p:pic>
        <p:nvPicPr>
          <p:cNvPr id="8" name="Picture 7">
            <a:extLst>
              <a:ext uri="{FF2B5EF4-FFF2-40B4-BE49-F238E27FC236}">
                <a16:creationId xmlns:a16="http://schemas.microsoft.com/office/drawing/2014/main" id="{B8E61BC3-739B-4888-B4E9-3B74C214716F}"/>
              </a:ext>
            </a:extLst>
          </p:cNvPr>
          <p:cNvPicPr>
            <a:picLocks noChangeAspect="1"/>
          </p:cNvPicPr>
          <p:nvPr/>
        </p:nvPicPr>
        <p:blipFill>
          <a:blip r:embed="rId3"/>
          <a:stretch>
            <a:fillRect/>
          </a:stretch>
        </p:blipFill>
        <p:spPr>
          <a:xfrm>
            <a:off x="7357110" y="823626"/>
            <a:ext cx="4834890" cy="2605374"/>
          </a:xfrm>
          <a:prstGeom prst="rect">
            <a:avLst/>
          </a:prstGeom>
        </p:spPr>
      </p:pic>
      <p:pic>
        <p:nvPicPr>
          <p:cNvPr id="9" name="Picture 8">
            <a:extLst>
              <a:ext uri="{FF2B5EF4-FFF2-40B4-BE49-F238E27FC236}">
                <a16:creationId xmlns:a16="http://schemas.microsoft.com/office/drawing/2014/main" id="{B0ABA739-F92E-423D-9CD0-E6AC0232B67C}"/>
              </a:ext>
            </a:extLst>
          </p:cNvPr>
          <p:cNvPicPr>
            <a:picLocks noChangeAspect="1"/>
          </p:cNvPicPr>
          <p:nvPr/>
        </p:nvPicPr>
        <p:blipFill>
          <a:blip r:embed="rId4"/>
          <a:stretch>
            <a:fillRect/>
          </a:stretch>
        </p:blipFill>
        <p:spPr>
          <a:xfrm>
            <a:off x="6096000" y="3429000"/>
            <a:ext cx="6096000" cy="3405103"/>
          </a:xfrm>
          <a:prstGeom prst="rect">
            <a:avLst/>
          </a:prstGeom>
        </p:spPr>
      </p:pic>
      <p:pic>
        <p:nvPicPr>
          <p:cNvPr id="4" name="Picture 3">
            <a:extLst>
              <a:ext uri="{FF2B5EF4-FFF2-40B4-BE49-F238E27FC236}">
                <a16:creationId xmlns:a16="http://schemas.microsoft.com/office/drawing/2014/main" id="{9A4FD9F0-2959-40DD-879F-AF9208AEBF64}"/>
              </a:ext>
            </a:extLst>
          </p:cNvPr>
          <p:cNvPicPr>
            <a:picLocks noChangeAspect="1"/>
          </p:cNvPicPr>
          <p:nvPr/>
        </p:nvPicPr>
        <p:blipFill>
          <a:blip r:embed="rId5"/>
          <a:stretch>
            <a:fillRect/>
          </a:stretch>
        </p:blipFill>
        <p:spPr>
          <a:xfrm>
            <a:off x="407504" y="1033747"/>
            <a:ext cx="4212701" cy="5505165"/>
          </a:xfrm>
          <a:prstGeom prst="rect">
            <a:avLst/>
          </a:prstGeom>
        </p:spPr>
      </p:pic>
    </p:spTree>
    <p:extLst>
      <p:ext uri="{BB962C8B-B14F-4D97-AF65-F5344CB8AC3E}">
        <p14:creationId xmlns:p14="http://schemas.microsoft.com/office/powerpoint/2010/main" val="129065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3108</TotalTime>
  <Words>3866</Words>
  <Application>Microsoft Office PowerPoint</Application>
  <PresentationFormat>Widescreen</PresentationFormat>
  <Paragraphs>347</Paragraphs>
  <Slides>42</Slides>
  <Notes>42</Notes>
  <HiddenSlides>3</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Calibri Light</vt:lpstr>
      <vt:lpstr>Wingdings</vt:lpstr>
      <vt:lpstr>Office Theme</vt:lpstr>
      <vt:lpstr>Managing Enterprise Cybersecurity MIS 4596</vt:lpstr>
      <vt:lpstr>Agenda</vt:lpstr>
      <vt:lpstr>Agenda</vt:lpstr>
      <vt:lpstr>Business cybersecurity risk</vt:lpstr>
      <vt:lpstr>Business cybersecurity risk</vt:lpstr>
      <vt:lpstr>Federal Information Security Management Act (FISMA) of 2002 Federal Information Security Modernization Act (FISMA) of 2014</vt:lpstr>
      <vt:lpstr>NIST’s “Cybersecurity Framework” </vt:lpstr>
      <vt:lpstr>NIST Cybersecurity Framework </vt:lpstr>
      <vt:lpstr>NIST’s Risk Management Framework </vt:lpstr>
      <vt:lpstr>Security Categorization &amp; Selecting a Baseline of Cybersecurity Risk Controls</vt:lpstr>
      <vt:lpstr>1st Step in cybersecurity is security categorization (i.e. risk assessment)</vt:lpstr>
      <vt:lpstr>Risk is based on impact of a security breach</vt:lpstr>
      <vt:lpstr>FIPS Pub 199 Standards for Security Categorization</vt:lpstr>
      <vt:lpstr>What are the security categorizations of these datasets?</vt:lpstr>
      <vt:lpstr>What are the security categorizations of the geodatabases?</vt:lpstr>
      <vt:lpstr>What is the overall security categorization of the information system containing these datasets?</vt:lpstr>
      <vt:lpstr>Agenda</vt:lpstr>
      <vt:lpstr>NIST Risk Management Framework</vt:lpstr>
      <vt:lpstr>A guide for provisional security categorization</vt:lpstr>
      <vt:lpstr>PowerPoint Presentation</vt:lpstr>
      <vt:lpstr>2 Broad types of Information and Information Systems</vt:lpstr>
      <vt:lpstr>Mission-based Information and Information Systems </vt:lpstr>
      <vt:lpstr>Disaster Management Information Types</vt:lpstr>
      <vt:lpstr>Disaster Management Information System Example </vt:lpstr>
      <vt:lpstr>Select Provisional Impact Levels for the identified information system</vt:lpstr>
      <vt:lpstr>Disaster Management Information Types</vt:lpstr>
      <vt:lpstr>Disaster Management Information Impact</vt:lpstr>
      <vt:lpstr>Disaster Management Information Types </vt:lpstr>
      <vt:lpstr>Disaster Management Information Types </vt:lpstr>
      <vt:lpstr>Exercise</vt:lpstr>
      <vt:lpstr>Determine the Overall Impact Levels for the Disaster Information Types </vt:lpstr>
      <vt:lpstr>Determine the overall security categorization of a Disaster Information System</vt:lpstr>
      <vt:lpstr>PowerPoint Presentation</vt:lpstr>
      <vt:lpstr>What synonyms should you use to explain the meaning of low, moderate, or high impact breaches?</vt:lpstr>
      <vt:lpstr>Once categorized, select security control baseline for the information system</vt:lpstr>
      <vt:lpstr>Selecting cybersecurity risk controls</vt:lpstr>
      <vt:lpstr>FIPS 199 categorization is used to select among 3 impact-based baselines of security controls</vt:lpstr>
      <vt:lpstr>Agenda</vt:lpstr>
      <vt:lpstr>Milestone 1 – Risk Assessment Report</vt:lpstr>
      <vt:lpstr>How should you proceed in getting started with Milestone 1 ? </vt:lpstr>
      <vt:lpstr>NIST SP 800-60 Volume I includes tables that identify broad types of information types stored in a wide variety of information systems</vt:lpstr>
      <vt:lpstr>Agenda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Enterprise Cybersecurity MIS 4596</dc:title>
  <dc:creator>David Lanter</dc:creator>
  <cp:lastModifiedBy>Darin Bartholomew</cp:lastModifiedBy>
  <cp:revision>40</cp:revision>
  <dcterms:created xsi:type="dcterms:W3CDTF">2021-01-26T02:01:47Z</dcterms:created>
  <dcterms:modified xsi:type="dcterms:W3CDTF">2025-08-31T16:41:38Z</dcterms:modified>
</cp:coreProperties>
</file>