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555" r:id="rId3"/>
    <p:sldId id="335" r:id="rId4"/>
    <p:sldId id="337" r:id="rId5"/>
    <p:sldId id="338" r:id="rId6"/>
    <p:sldId id="339" r:id="rId7"/>
    <p:sldId id="340" r:id="rId8"/>
    <p:sldId id="341" r:id="rId9"/>
    <p:sldId id="516" r:id="rId10"/>
    <p:sldId id="521" r:id="rId11"/>
    <p:sldId id="545" r:id="rId12"/>
    <p:sldId id="329" r:id="rId13"/>
    <p:sldId id="332" r:id="rId14"/>
    <p:sldId id="330" r:id="rId15"/>
    <p:sldId id="333" r:id="rId16"/>
    <p:sldId id="331" r:id="rId17"/>
    <p:sldId id="334" r:id="rId18"/>
    <p:sldId id="517" r:id="rId19"/>
    <p:sldId id="519" r:id="rId20"/>
    <p:sldId id="522" r:id="rId21"/>
    <p:sldId id="525" r:id="rId22"/>
    <p:sldId id="524" r:id="rId23"/>
    <p:sldId id="526" r:id="rId24"/>
    <p:sldId id="527" r:id="rId25"/>
    <p:sldId id="528" r:id="rId26"/>
    <p:sldId id="530" r:id="rId27"/>
    <p:sldId id="529" r:id="rId28"/>
    <p:sldId id="531" r:id="rId29"/>
    <p:sldId id="532" r:id="rId30"/>
    <p:sldId id="533" r:id="rId31"/>
    <p:sldId id="534" r:id="rId32"/>
    <p:sldId id="536" r:id="rId33"/>
    <p:sldId id="546" r:id="rId34"/>
    <p:sldId id="376" r:id="rId35"/>
    <p:sldId id="342" r:id="rId36"/>
    <p:sldId id="437" r:id="rId37"/>
    <p:sldId id="377" r:id="rId38"/>
    <p:sldId id="538" r:id="rId39"/>
    <p:sldId id="313" r:id="rId40"/>
    <p:sldId id="314" r:id="rId41"/>
    <p:sldId id="315" r:id="rId42"/>
    <p:sldId id="316" r:id="rId43"/>
    <p:sldId id="323" r:id="rId44"/>
    <p:sldId id="541" r:id="rId45"/>
    <p:sldId id="343" r:id="rId46"/>
    <p:sldId id="344" r:id="rId47"/>
    <p:sldId id="345" r:id="rId48"/>
    <p:sldId id="346" r:id="rId49"/>
    <p:sldId id="547" r:id="rId50"/>
    <p:sldId id="548" r:id="rId51"/>
    <p:sldId id="537" r:id="rId52"/>
    <p:sldId id="5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78" d="100"/>
          <a:sy n="78" d="100"/>
        </p:scale>
        <p:origin x="369" y="26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n Bartholomew" userId="4311a273c03b4836" providerId="LiveId" clId="{B904D4A0-09C7-48BD-975A-E2EF37DFDA8A}"/>
    <pc:docChg chg="modSld">
      <pc:chgData name="Darin Bartholomew" userId="4311a273c03b4836" providerId="LiveId" clId="{B904D4A0-09C7-48BD-975A-E2EF37DFDA8A}" dt="2025-09-23T17:12:05.057" v="0" actId="20577"/>
      <pc:docMkLst>
        <pc:docMk/>
      </pc:docMkLst>
      <pc:sldChg chg="modSp mod">
        <pc:chgData name="Darin Bartholomew" userId="4311a273c03b4836" providerId="LiveId" clId="{B904D4A0-09C7-48BD-975A-E2EF37DFDA8A}" dt="2025-09-23T17:12:05.057" v="0" actId="20577"/>
        <pc:sldMkLst>
          <pc:docMk/>
          <pc:sldMk cId="2041275330" sldId="555"/>
        </pc:sldMkLst>
        <pc:spChg chg="mod">
          <ac:chgData name="Darin Bartholomew" userId="4311a273c03b4836" providerId="LiveId" clId="{B904D4A0-09C7-48BD-975A-E2EF37DFDA8A}" dt="2025-09-23T17:12:05.057" v="0" actId="20577"/>
          <ac:spMkLst>
            <pc:docMk/>
            <pc:sldMk cId="2041275330" sldId="555"/>
            <ac:spMk id="3" creationId="{82651A20-8439-4606-8F5E-26EB9D303F5A}"/>
          </ac:spMkLst>
        </pc:spChg>
      </pc:sldChg>
    </pc:docChg>
  </pc:docChgLst>
  <pc:docChgLst>
    <pc:chgData name="David Lanter" userId="ffe310d6-75e8-40c5-b92a-0b49b26d9e52" providerId="ADAL" clId="{865A7E5D-1987-431B-9CE5-C124F0D356ED}"/>
    <pc:docChg chg="custSel addSld modSld">
      <pc:chgData name="David Lanter" userId="ffe310d6-75e8-40c5-b92a-0b49b26d9e52" providerId="ADAL" clId="{865A7E5D-1987-431B-9CE5-C124F0D356ED}" dt="2023-09-21T19:15:25.859" v="160" actId="1076"/>
      <pc:docMkLst>
        <pc:docMk/>
      </pc:docMkLst>
      <pc:sldChg chg="modSp mod modAnim">
        <pc:chgData name="David Lanter" userId="ffe310d6-75e8-40c5-b92a-0b49b26d9e52" providerId="ADAL" clId="{865A7E5D-1987-431B-9CE5-C124F0D356ED}" dt="2023-09-19T17:21:40.269" v="103" actId="20577"/>
        <pc:sldMkLst>
          <pc:docMk/>
          <pc:sldMk cId="4292292126" sldId="343"/>
        </pc:sldMkLst>
      </pc:sldChg>
      <pc:sldChg chg="modSp">
        <pc:chgData name="David Lanter" userId="ffe310d6-75e8-40c5-b92a-0b49b26d9e52" providerId="ADAL" clId="{865A7E5D-1987-431B-9CE5-C124F0D356ED}" dt="2023-09-19T17:15:38.169" v="1" actId="6549"/>
        <pc:sldMkLst>
          <pc:docMk/>
          <pc:sldMk cId="4151777324" sldId="517"/>
        </pc:sldMkLst>
      </pc:sldChg>
      <pc:sldChg chg="modSp">
        <pc:chgData name="David Lanter" userId="ffe310d6-75e8-40c5-b92a-0b49b26d9e52" providerId="ADAL" clId="{865A7E5D-1987-431B-9CE5-C124F0D356ED}" dt="2023-09-19T17:16:09.210" v="30" actId="6549"/>
        <pc:sldMkLst>
          <pc:docMk/>
          <pc:sldMk cId="1220257760" sldId="519"/>
        </pc:sldMkLst>
      </pc:sldChg>
      <pc:sldChg chg="modSp">
        <pc:chgData name="David Lanter" userId="ffe310d6-75e8-40c5-b92a-0b49b26d9e52" providerId="ADAL" clId="{865A7E5D-1987-431B-9CE5-C124F0D356ED}" dt="2023-09-19T17:17:28.987" v="47" actId="20577"/>
        <pc:sldMkLst>
          <pc:docMk/>
          <pc:sldMk cId="4068390923" sldId="526"/>
        </pc:sldMkLst>
      </pc:sldChg>
      <pc:sldChg chg="modSp mod">
        <pc:chgData name="David Lanter" userId="ffe310d6-75e8-40c5-b92a-0b49b26d9e52" providerId="ADAL" clId="{865A7E5D-1987-431B-9CE5-C124F0D356ED}" dt="2023-09-19T17:18:00.939" v="69" actId="403"/>
        <pc:sldMkLst>
          <pc:docMk/>
          <pc:sldMk cId="3950759336" sldId="527"/>
        </pc:sldMkLst>
      </pc:sldChg>
      <pc:sldChg chg="modAnim">
        <pc:chgData name="David Lanter" userId="ffe310d6-75e8-40c5-b92a-0b49b26d9e52" providerId="ADAL" clId="{865A7E5D-1987-431B-9CE5-C124F0D356ED}" dt="2023-09-19T17:18:48.789" v="71"/>
        <pc:sldMkLst>
          <pc:docMk/>
          <pc:sldMk cId="1046601319" sldId="533"/>
        </pc:sldMkLst>
      </pc:sldChg>
      <pc:sldChg chg="modSp mod">
        <pc:chgData name="David Lanter" userId="ffe310d6-75e8-40c5-b92a-0b49b26d9e52" providerId="ADAL" clId="{865A7E5D-1987-431B-9CE5-C124F0D356ED}" dt="2023-09-19T17:19:08.147" v="76" actId="14100"/>
        <pc:sldMkLst>
          <pc:docMk/>
          <pc:sldMk cId="4156904068" sldId="534"/>
        </pc:sldMkLst>
      </pc:sldChg>
      <pc:sldChg chg="addSp delSp modSp new mod modAnim">
        <pc:chgData name="David Lanter" userId="ffe310d6-75e8-40c5-b92a-0b49b26d9e52" providerId="ADAL" clId="{865A7E5D-1987-431B-9CE5-C124F0D356ED}" dt="2023-09-21T19:15:25.859" v="160" actId="1076"/>
        <pc:sldMkLst>
          <pc:docMk/>
          <pc:sldMk cId="1405152566" sldId="557"/>
        </pc:sldMkLst>
      </pc:sldChg>
    </pc:docChg>
  </pc:docChgLst>
  <pc:docChgLst>
    <pc:chgData name="Darin Bartholomew" userId="4311a273c03b4836" providerId="LiveId" clId="{DD24EDC9-4689-4764-9F61-B65BE22025BD}"/>
    <pc:docChg chg="custSel modSld">
      <pc:chgData name="Darin Bartholomew" userId="4311a273c03b4836" providerId="LiveId" clId="{DD24EDC9-4689-4764-9F61-B65BE22025BD}" dt="2025-02-10T22:06:12.720" v="0" actId="478"/>
      <pc:docMkLst>
        <pc:docMk/>
      </pc:docMkLst>
      <pc:sldChg chg="delSp mod">
        <pc:chgData name="Darin Bartholomew" userId="4311a273c03b4836" providerId="LiveId" clId="{DD24EDC9-4689-4764-9F61-B65BE22025BD}" dt="2025-02-10T22:06:12.720" v="0" actId="478"/>
        <pc:sldMkLst>
          <pc:docMk/>
          <pc:sldMk cId="1572688925" sldId="545"/>
        </pc:sldMkLst>
      </pc:sldChg>
    </pc:docChg>
  </pc:docChgLst>
  <pc:docChgLst>
    <pc:chgData name="David Lanter" userId="ffe310d6-75e8-40c5-b92a-0b49b26d9e52" providerId="ADAL" clId="{84613323-A872-4E4E-8475-5D67E64F96E1}"/>
    <pc:docChg chg="undo custSel delSld modSld sldOrd">
      <pc:chgData name="David Lanter" userId="ffe310d6-75e8-40c5-b92a-0b49b26d9e52" providerId="ADAL" clId="{84613323-A872-4E4E-8475-5D67E64F96E1}" dt="2024-02-08T16:19:44.922" v="57" actId="1076"/>
      <pc:docMkLst>
        <pc:docMk/>
      </pc:docMkLst>
      <pc:sldChg chg="modSp mod">
        <pc:chgData name="David Lanter" userId="ffe310d6-75e8-40c5-b92a-0b49b26d9e52" providerId="ADAL" clId="{84613323-A872-4E4E-8475-5D67E64F96E1}" dt="2024-02-06T00:29:47.542" v="10" actId="20577"/>
        <pc:sldMkLst>
          <pc:docMk/>
          <pc:sldMk cId="307544653" sldId="256"/>
        </pc:sldMkLst>
      </pc:sldChg>
      <pc:sldChg chg="del">
        <pc:chgData name="David Lanter" userId="ffe310d6-75e8-40c5-b92a-0b49b26d9e52" providerId="ADAL" clId="{84613323-A872-4E4E-8475-5D67E64F96E1}" dt="2024-02-06T00:23:04.843" v="0" actId="47"/>
        <pc:sldMkLst>
          <pc:docMk/>
          <pc:sldMk cId="425429225" sldId="257"/>
        </pc:sldMkLst>
      </pc:sldChg>
      <pc:sldChg chg="addSp delSp modSp mod">
        <pc:chgData name="David Lanter" userId="ffe310d6-75e8-40c5-b92a-0b49b26d9e52" providerId="ADAL" clId="{84613323-A872-4E4E-8475-5D67E64F96E1}" dt="2024-02-06T00:25:41.448" v="9" actId="1076"/>
        <pc:sldMkLst>
          <pc:docMk/>
          <pc:sldMk cId="4149162596" sldId="537"/>
        </pc:sldMkLst>
      </pc:sldChg>
      <pc:sldChg chg="modSp mod">
        <pc:chgData name="David Lanter" userId="ffe310d6-75e8-40c5-b92a-0b49b26d9e52" providerId="ADAL" clId="{84613323-A872-4E4E-8475-5D67E64F96E1}" dt="2024-02-08T16:19:44.922" v="57" actId="1076"/>
        <pc:sldMkLst>
          <pc:docMk/>
          <pc:sldMk cId="1923241336" sldId="541"/>
        </pc:sldMkLst>
      </pc:sldChg>
      <pc:sldChg chg="modSp mod">
        <pc:chgData name="David Lanter" userId="ffe310d6-75e8-40c5-b92a-0b49b26d9e52" providerId="ADAL" clId="{84613323-A872-4E4E-8475-5D67E64F96E1}" dt="2024-02-06T01:18:40.750" v="29" actId="20577"/>
        <pc:sldMkLst>
          <pc:docMk/>
          <pc:sldMk cId="2041275330" sldId="555"/>
        </pc:sldMkLst>
      </pc:sldChg>
      <pc:sldChg chg="addSp delSp modSp del mod ord addAnim delAnim modAnim">
        <pc:chgData name="David Lanter" userId="ffe310d6-75e8-40c5-b92a-0b49b26d9e52" providerId="ADAL" clId="{84613323-A872-4E4E-8475-5D67E64F96E1}" dt="2024-02-08T14:18:43.312" v="52" actId="47"/>
        <pc:sldMkLst>
          <pc:docMk/>
          <pc:sldMk cId="1405152566" sldId="5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6EE03-1C02-4B87-B52D-323140F6B387}"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0BC8D-7E30-48AE-A4A8-CED5916BA9F7}" type="slidenum">
              <a:rPr lang="en-US" smtClean="0"/>
              <a:t>‹#›</a:t>
            </a:fld>
            <a:endParaRPr lang="en-US"/>
          </a:p>
        </p:txBody>
      </p:sp>
    </p:spTree>
    <p:extLst>
      <p:ext uri="{BB962C8B-B14F-4D97-AF65-F5344CB8AC3E}">
        <p14:creationId xmlns:p14="http://schemas.microsoft.com/office/powerpoint/2010/main" val="268985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D1859FB5-A6CC-0A44-A862-2D7D9268E091}" type="slidenum">
              <a:rPr lang="en-US" sz="1200">
                <a:latin typeface="Arial" charset="0"/>
              </a:rPr>
              <a:pPr eaLnBrk="1" hangingPunct="1"/>
              <a:t>4</a:t>
            </a:fld>
            <a:endParaRPr lang="en-US" sz="1200">
              <a:latin typeface="Arial" charset="0"/>
            </a:endParaRPr>
          </a:p>
        </p:txBody>
      </p:sp>
    </p:spTree>
    <p:extLst>
      <p:ext uri="{BB962C8B-B14F-4D97-AF65-F5344CB8AC3E}">
        <p14:creationId xmlns:p14="http://schemas.microsoft.com/office/powerpoint/2010/main" val="207837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716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D1859FB5-A6CC-0A44-A862-2D7D9268E091}" type="slidenum">
              <a:rPr lang="en-US" sz="1200">
                <a:latin typeface="Arial" charset="0"/>
              </a:rPr>
              <a:pPr eaLnBrk="1" hangingPunct="1"/>
              <a:t>5</a:t>
            </a:fld>
            <a:endParaRPr lang="en-US" sz="1200">
              <a:latin typeface="Arial" charset="0"/>
            </a:endParaRPr>
          </a:p>
        </p:txBody>
      </p:sp>
    </p:spTree>
    <p:extLst>
      <p:ext uri="{BB962C8B-B14F-4D97-AF65-F5344CB8AC3E}">
        <p14:creationId xmlns:p14="http://schemas.microsoft.com/office/powerpoint/2010/main" val="14969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34</a:t>
            </a:fld>
            <a:endParaRPr lang="en-US"/>
          </a:p>
        </p:txBody>
      </p:sp>
    </p:spTree>
    <p:extLst>
      <p:ext uri="{BB962C8B-B14F-4D97-AF65-F5344CB8AC3E}">
        <p14:creationId xmlns:p14="http://schemas.microsoft.com/office/powerpoint/2010/main" val="2501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35</a:t>
            </a:fld>
            <a:endParaRPr lang="en-US"/>
          </a:p>
        </p:txBody>
      </p:sp>
    </p:spTree>
    <p:extLst>
      <p:ext uri="{BB962C8B-B14F-4D97-AF65-F5344CB8AC3E}">
        <p14:creationId xmlns:p14="http://schemas.microsoft.com/office/powerpoint/2010/main" val="337945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Claude Shannon proved that a one-time pad is provably uncrackable</a:t>
            </a:r>
          </a:p>
          <a:p>
            <a:pPr fontAlgn="ctr"/>
            <a:r>
              <a:rPr lang="en-US" dirty="0"/>
              <a:t>In WW2, submarines and warships used one-time pads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5"/>
          </p:nvPr>
        </p:nvSpPr>
        <p:spPr/>
        <p:txBody>
          <a:bodyPr/>
          <a:lstStyle/>
          <a:p>
            <a:fld id="{40690BA7-508E-4FD9-9E72-AB5870A0CCBB}" type="slidenum">
              <a:rPr lang="en-US" smtClean="0"/>
              <a:t>36</a:t>
            </a:fld>
            <a:endParaRPr lang="en-US"/>
          </a:p>
        </p:txBody>
      </p:sp>
    </p:spTree>
    <p:extLst>
      <p:ext uri="{BB962C8B-B14F-4D97-AF65-F5344CB8AC3E}">
        <p14:creationId xmlns:p14="http://schemas.microsoft.com/office/powerpoint/2010/main" val="354205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Columnar transposition example</a:t>
            </a:r>
          </a:p>
        </p:txBody>
      </p:sp>
      <p:sp>
        <p:nvSpPr>
          <p:cNvPr id="4" name="Slide Number Placeholder 3"/>
          <p:cNvSpPr>
            <a:spLocks noGrp="1"/>
          </p:cNvSpPr>
          <p:nvPr>
            <p:ph type="sldNum" sz="quarter" idx="5"/>
          </p:nvPr>
        </p:nvSpPr>
        <p:spPr/>
        <p:txBody>
          <a:bodyPr/>
          <a:lstStyle/>
          <a:p>
            <a:fld id="{40690BA7-508E-4FD9-9E72-AB5870A0CCBB}" type="slidenum">
              <a:rPr lang="en-US" smtClean="0"/>
              <a:t>39</a:t>
            </a:fld>
            <a:endParaRPr lang="en-US"/>
          </a:p>
        </p:txBody>
      </p:sp>
    </p:spTree>
    <p:extLst>
      <p:ext uri="{BB962C8B-B14F-4D97-AF65-F5344CB8AC3E}">
        <p14:creationId xmlns:p14="http://schemas.microsoft.com/office/powerpoint/2010/main" val="17657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0E07-F551-4C67-9661-5ADA301C6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D5CED-9BAD-4F78-B3B1-0FFFE280D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9A6807-C9AB-4E71-8BAA-1D7D5CFCEA0F}"/>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5" name="Footer Placeholder 4">
            <a:extLst>
              <a:ext uri="{FF2B5EF4-FFF2-40B4-BE49-F238E27FC236}">
                <a16:creationId xmlns:a16="http://schemas.microsoft.com/office/drawing/2014/main" id="{F889DD35-B595-41E1-8B8F-B65144919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95B2C-7A90-4BC9-BB61-BCE4862F173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02561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7983-CA1D-4C92-8BA1-B1BFBCF00A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746BD-35B9-41F8-8BE0-1EED2500F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97D9A-2573-4893-8351-D1DC0C2ECE73}"/>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5" name="Footer Placeholder 4">
            <a:extLst>
              <a:ext uri="{FF2B5EF4-FFF2-40B4-BE49-F238E27FC236}">
                <a16:creationId xmlns:a16="http://schemas.microsoft.com/office/drawing/2014/main" id="{F0936316-627D-4924-B77F-BC3389812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C2343-5089-46DF-9712-EE13BD34A1E2}"/>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45241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40B43-0295-43EA-A297-C509F73459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60ACA-6343-4C56-A30C-2A779E86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C1F89-3959-4C7D-9CF9-E98F87822790}"/>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5" name="Footer Placeholder 4">
            <a:extLst>
              <a:ext uri="{FF2B5EF4-FFF2-40B4-BE49-F238E27FC236}">
                <a16:creationId xmlns:a16="http://schemas.microsoft.com/office/drawing/2014/main" id="{D4FD72D8-D435-419B-A0D6-C8C697484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3FD05-382A-4CC8-B66C-B61EA3464D99}"/>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50515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bg>
      <p:bgPr>
        <a:gradFill flip="none" rotWithShape="1">
          <a:gsLst>
            <a:gs pos="0">
              <a:srgbClr val="000000"/>
            </a:gs>
            <a:gs pos="100000">
              <a:srgbClr val="434549"/>
            </a:gs>
          </a:gsLst>
          <a:lin ang="5400000" scaled="0"/>
        </a:grad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2415540" y="2091689"/>
            <a:ext cx="7360920" cy="2680336"/>
          </a:xfrm>
          <a:prstGeom prst="rect">
            <a:avLst/>
          </a:prstGeom>
        </p:spPr>
        <p:txBody>
          <a:bodyPr/>
          <a:lstStyle>
            <a:lvl1pPr>
              <a:defRPr sz="7500">
                <a:latin typeface="Helvetica Neue Thin"/>
                <a:ea typeface="Helvetica Neue Thin"/>
                <a:cs typeface="Helvetica Neue Thin"/>
                <a:sym typeface="Helvetica Neue Thin"/>
              </a:defRPr>
            </a:lvl1p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06295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1BEF-8AA2-49B4-897B-AB7A25D94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16A26-D7CD-4930-8F25-725F4BB5AE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55E77-CE2C-4781-8C4B-E578E6B7D6F1}"/>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5" name="Footer Placeholder 4">
            <a:extLst>
              <a:ext uri="{FF2B5EF4-FFF2-40B4-BE49-F238E27FC236}">
                <a16:creationId xmlns:a16="http://schemas.microsoft.com/office/drawing/2014/main" id="{FD369D7E-8149-41DB-A868-394C04544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3F201-DCF8-4B0B-AB31-FED05F4E29D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67209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EE93-2F1B-4195-BB73-7F7694954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0AFE0-78C1-4EA7-A45A-821E89D53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6E24A-6EF1-404A-B84E-EF2606FFC537}"/>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5" name="Footer Placeholder 4">
            <a:extLst>
              <a:ext uri="{FF2B5EF4-FFF2-40B4-BE49-F238E27FC236}">
                <a16:creationId xmlns:a16="http://schemas.microsoft.com/office/drawing/2014/main" id="{D44D92F1-8B4D-4B48-B1AC-585075D54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5857D-ABAF-4267-BBF8-56A446D58C3F}"/>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26361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8127-0F14-4825-9A98-DD930A0AC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5F2DA-117E-463F-9542-6258870EF0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E786B-3CAF-4EDD-96BF-A824DDE70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BDF97-63A2-4003-BF8F-A0926095F6B7}"/>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6" name="Footer Placeholder 5">
            <a:extLst>
              <a:ext uri="{FF2B5EF4-FFF2-40B4-BE49-F238E27FC236}">
                <a16:creationId xmlns:a16="http://schemas.microsoft.com/office/drawing/2014/main" id="{D91C6784-CF63-4F03-816F-2078A54A19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1E6BF-A742-4B76-9BF7-8D5EEEB00806}"/>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6476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A89C-A97C-4831-9BB3-3BC987FAB1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A2A0C-C89D-4344-A542-34783E96E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79FC2F-8CC4-45E6-B17F-FE04516161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9AAB7E-88B1-4825-ACB0-A27FD4E92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4F3CF-DD21-4CAA-9044-7B735B467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79BEF-1205-4F53-A45A-74965704EE59}"/>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8" name="Footer Placeholder 7">
            <a:extLst>
              <a:ext uri="{FF2B5EF4-FFF2-40B4-BE49-F238E27FC236}">
                <a16:creationId xmlns:a16="http://schemas.microsoft.com/office/drawing/2014/main" id="{C43C46C8-7E79-433A-B6DC-6EB7532EE9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394C4-4322-4703-A85A-0CCA3F43D8C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206760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25EC-82CA-478B-BB52-4DB7519FC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86E5F-FC95-4EB2-9A13-AB2E2420E051}"/>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4" name="Footer Placeholder 3">
            <a:extLst>
              <a:ext uri="{FF2B5EF4-FFF2-40B4-BE49-F238E27FC236}">
                <a16:creationId xmlns:a16="http://schemas.microsoft.com/office/drawing/2014/main" id="{72DDDCC7-96D0-4150-B01E-307A8582F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12156-51F7-43E8-9E05-DA4F793C6588}"/>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31170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155A1-42A0-4E5D-B486-18463FC140F7}"/>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3" name="Footer Placeholder 2">
            <a:extLst>
              <a:ext uri="{FF2B5EF4-FFF2-40B4-BE49-F238E27FC236}">
                <a16:creationId xmlns:a16="http://schemas.microsoft.com/office/drawing/2014/main" id="{44142132-E025-4505-900C-39C07D95B0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51F688-F27A-4095-BFDE-5CB3A955EA3E}"/>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46496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84B0-D577-4291-8359-EEFA934F8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97432-495F-43D7-8101-CF84306078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08DCC-FC80-4D19-94CC-3D303D470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636E5-00CE-4877-8C90-CF65C9BCA8A8}"/>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6" name="Footer Placeholder 5">
            <a:extLst>
              <a:ext uri="{FF2B5EF4-FFF2-40B4-BE49-F238E27FC236}">
                <a16:creationId xmlns:a16="http://schemas.microsoft.com/office/drawing/2014/main" id="{573437B2-611E-4FF2-9B44-80241E510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3BE6-94D1-458E-8A4E-80ACF2AE6936}"/>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335295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34B6-E560-46B5-A5D6-0CF9FE6E0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3FEFD-7ECC-4DB7-B1A4-0F3CE2006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686C61-E11B-4272-BB15-08392C012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C8DC-2F52-4C85-8EE2-AA687B3973A5}"/>
              </a:ext>
            </a:extLst>
          </p:cNvPr>
          <p:cNvSpPr>
            <a:spLocks noGrp="1"/>
          </p:cNvSpPr>
          <p:nvPr>
            <p:ph type="dt" sz="half" idx="10"/>
          </p:nvPr>
        </p:nvSpPr>
        <p:spPr/>
        <p:txBody>
          <a:bodyPr/>
          <a:lstStyle/>
          <a:p>
            <a:fld id="{2AA456DB-E913-4999-BE3E-A1EB06139880}" type="datetimeFigureOut">
              <a:rPr lang="en-US" smtClean="0"/>
              <a:t>9/23/2025</a:t>
            </a:fld>
            <a:endParaRPr lang="en-US"/>
          </a:p>
        </p:txBody>
      </p:sp>
      <p:sp>
        <p:nvSpPr>
          <p:cNvPr id="6" name="Footer Placeholder 5">
            <a:extLst>
              <a:ext uri="{FF2B5EF4-FFF2-40B4-BE49-F238E27FC236}">
                <a16:creationId xmlns:a16="http://schemas.microsoft.com/office/drawing/2014/main" id="{F8D11001-BCF9-496F-952D-6E8EB5A63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574B1-7AA2-45D2-8E51-AE1DECC96A9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218687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0A9F2-18DF-4B7D-B581-CDE271EE9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41C1CE-F4F9-48CB-8DE9-734729754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F3A95-020D-4364-96D1-A1423FD70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456DB-E913-4999-BE3E-A1EB06139880}" type="datetimeFigureOut">
              <a:rPr lang="en-US" smtClean="0"/>
              <a:t>9/23/2025</a:t>
            </a:fld>
            <a:endParaRPr lang="en-US"/>
          </a:p>
        </p:txBody>
      </p:sp>
      <p:sp>
        <p:nvSpPr>
          <p:cNvPr id="5" name="Footer Placeholder 4">
            <a:extLst>
              <a:ext uri="{FF2B5EF4-FFF2-40B4-BE49-F238E27FC236}">
                <a16:creationId xmlns:a16="http://schemas.microsoft.com/office/drawing/2014/main" id="{6D3DBCA4-BD50-40B1-96EF-D191E29F3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54386-2EFE-4F3B-AFB3-21BD0F81C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49ABE-206A-4B72-8551-2D34EF7284D4}" type="slidenum">
              <a:rPr lang="en-US" smtClean="0"/>
              <a:t>‹#›</a:t>
            </a:fld>
            <a:endParaRPr lang="en-US"/>
          </a:p>
        </p:txBody>
      </p:sp>
    </p:spTree>
    <p:extLst>
      <p:ext uri="{BB962C8B-B14F-4D97-AF65-F5344CB8AC3E}">
        <p14:creationId xmlns:p14="http://schemas.microsoft.com/office/powerpoint/2010/main" val="111203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rapidtables.com/convert/number/binary-to-decimal.html?x=11111111"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n.wikipedia.org/wiki/Scytale" TargetMode="Externa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crypto.interactive-maths.com/columnar-transposition-cipher.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ecurity-assignments.com/labs/lab_hashing_and_symmetric_encryption.html"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BDB7-2436-45DC-9225-BE6A29C45A9A}"/>
              </a:ext>
            </a:extLst>
          </p:cNvPr>
          <p:cNvSpPr>
            <a:spLocks noGrp="1"/>
          </p:cNvSpPr>
          <p:nvPr>
            <p:ph type="ctrTitle"/>
          </p:nvPr>
        </p:nvSpPr>
        <p:spPr>
          <a:xfrm>
            <a:off x="779228" y="1122363"/>
            <a:ext cx="10511624" cy="2387600"/>
          </a:xfrm>
        </p:spPr>
        <p:txBody>
          <a:bodyPr>
            <a:normAutofit fontScale="90000"/>
          </a:bodyPr>
          <a:lstStyle/>
          <a:p>
            <a:r>
              <a:rPr lang="en-US" dirty="0"/>
              <a:t>Managing Enterprise Cybersecurity</a:t>
            </a:r>
            <a:br>
              <a:rPr lang="en-US" dirty="0"/>
            </a:br>
            <a:r>
              <a:rPr lang="en-US" dirty="0"/>
              <a:t>MIS 4596</a:t>
            </a:r>
          </a:p>
        </p:txBody>
      </p:sp>
      <p:sp>
        <p:nvSpPr>
          <p:cNvPr id="3" name="Subtitle 2">
            <a:extLst>
              <a:ext uri="{FF2B5EF4-FFF2-40B4-BE49-F238E27FC236}">
                <a16:creationId xmlns:a16="http://schemas.microsoft.com/office/drawing/2014/main" id="{775415BF-2A6B-40CD-9869-83B9CF7392E2}"/>
              </a:ext>
            </a:extLst>
          </p:cNvPr>
          <p:cNvSpPr>
            <a:spLocks noGrp="1"/>
          </p:cNvSpPr>
          <p:nvPr>
            <p:ph type="subTitle" idx="1"/>
          </p:nvPr>
        </p:nvSpPr>
        <p:spPr/>
        <p:txBody>
          <a:bodyPr/>
          <a:lstStyle/>
          <a:p>
            <a:r>
              <a:rPr lang="en-US"/>
              <a:t>Class 6</a:t>
            </a:r>
            <a:endParaRPr lang="en-US" dirty="0"/>
          </a:p>
        </p:txBody>
      </p:sp>
    </p:spTree>
    <p:extLst>
      <p:ext uri="{BB962C8B-B14F-4D97-AF65-F5344CB8AC3E}">
        <p14:creationId xmlns:p14="http://schemas.microsoft.com/office/powerpoint/2010/main" val="30754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012055"/>
          </a:xfrm>
        </p:spPr>
        <p:txBody>
          <a:bodyPr/>
          <a:lstStyle/>
          <a:p>
            <a:r>
              <a:rPr lang="en-US" dirty="0"/>
              <a:t>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651768" y="1012055"/>
            <a:ext cx="8438966" cy="2814222"/>
          </a:xfrm>
        </p:spPr>
        <p:txBody>
          <a:bodyPr>
            <a:normAutofit fontScale="92500" lnSpcReduction="10000"/>
          </a:bodyPr>
          <a:lstStyle/>
          <a:p>
            <a:pPr marL="0" indent="0">
              <a:buNone/>
            </a:pPr>
            <a:r>
              <a:rPr lang="en-US" sz="3100" dirty="0"/>
              <a:t>Outer wheel is for the </a:t>
            </a:r>
            <a:r>
              <a:rPr lang="en-US" sz="3100" i="1" dirty="0"/>
              <a:t>plaintext</a:t>
            </a:r>
            <a:r>
              <a:rPr lang="en-US" sz="3100" dirty="0"/>
              <a:t> alphabet </a:t>
            </a:r>
          </a:p>
          <a:p>
            <a:pPr marL="0" indent="0">
              <a:buNone/>
            </a:pPr>
            <a:r>
              <a:rPr lang="en-US" sz="3100" dirty="0"/>
              <a:t>Inner wheel is for </a:t>
            </a:r>
            <a:r>
              <a:rPr lang="en-US" sz="3100" i="1" dirty="0"/>
              <a:t>ciphertext</a:t>
            </a:r>
            <a:endParaRPr lang="en-US" sz="3100" dirty="0"/>
          </a:p>
          <a:p>
            <a:pPr marL="0" indent="0">
              <a:buNone/>
            </a:pPr>
            <a:endParaRPr lang="en-US" dirty="0"/>
          </a:p>
          <a:p>
            <a:pPr marL="457200" lvl="1" indent="0">
              <a:buNone/>
            </a:pPr>
            <a:r>
              <a:rPr lang="en-US" sz="2800" dirty="0"/>
              <a:t>When the outer wheel and inner wheel and are both aligned at the letter “A” (i.e. position zero), there is no encryption mapping the letters on the outer wheel to letters on the inner wheel</a:t>
            </a:r>
            <a:endParaRPr lang="en-US" sz="3300" dirty="0"/>
          </a:p>
          <a:p>
            <a:pPr marL="0" indent="0">
              <a:buNone/>
            </a:pPr>
            <a:endParaRPr lang="en-US" dirty="0"/>
          </a:p>
          <a:p>
            <a:pPr marL="457200" lvl="1" indent="0">
              <a:buNone/>
            </a:pPr>
            <a:endParaRPr lang="en-US" sz="2800"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8988207" y="0"/>
            <a:ext cx="3203793" cy="3243346"/>
          </a:xfrm>
          <a:prstGeom prst="rect">
            <a:avLst/>
          </a:prstGeom>
        </p:spPr>
      </p:pic>
      <p:pic>
        <p:nvPicPr>
          <p:cNvPr id="7" name="Picture 6">
            <a:extLst>
              <a:ext uri="{FF2B5EF4-FFF2-40B4-BE49-F238E27FC236}">
                <a16:creationId xmlns:a16="http://schemas.microsoft.com/office/drawing/2014/main" id="{4B002B0A-104B-400E-AF20-468970A1FEFA}"/>
              </a:ext>
            </a:extLst>
          </p:cNvPr>
          <p:cNvPicPr>
            <a:picLocks noChangeAspect="1"/>
          </p:cNvPicPr>
          <p:nvPr/>
        </p:nvPicPr>
        <p:blipFill>
          <a:blip r:embed="rId3"/>
          <a:stretch>
            <a:fillRect/>
          </a:stretch>
        </p:blipFill>
        <p:spPr>
          <a:xfrm>
            <a:off x="9009157" y="3711761"/>
            <a:ext cx="3161892" cy="3146239"/>
          </a:xfrm>
          <a:prstGeom prst="rect">
            <a:avLst/>
          </a:prstGeom>
        </p:spPr>
      </p:pic>
      <p:sp>
        <p:nvSpPr>
          <p:cNvPr id="8" name="Rectangle: Rounded Corners 7">
            <a:extLst>
              <a:ext uri="{FF2B5EF4-FFF2-40B4-BE49-F238E27FC236}">
                <a16:creationId xmlns:a16="http://schemas.microsoft.com/office/drawing/2014/main" id="{3AC7816C-F2D0-4D57-A398-359E1D1D327E}"/>
              </a:ext>
            </a:extLst>
          </p:cNvPr>
          <p:cNvSpPr/>
          <p:nvPr/>
        </p:nvSpPr>
        <p:spPr>
          <a:xfrm rot="1678686">
            <a:off x="9074758" y="4626742"/>
            <a:ext cx="1147865" cy="26154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75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24CB-5C47-474E-9BE9-9F063069ADEE}"/>
              </a:ext>
            </a:extLst>
          </p:cNvPr>
          <p:cNvSpPr>
            <a:spLocks noGrp="1"/>
          </p:cNvSpPr>
          <p:nvPr>
            <p:ph type="title"/>
          </p:nvPr>
        </p:nvSpPr>
        <p:spPr>
          <a:xfrm>
            <a:off x="0" y="0"/>
            <a:ext cx="10515600" cy="1325563"/>
          </a:xfrm>
        </p:spPr>
        <p:txBody>
          <a:bodyPr/>
          <a:lstStyle/>
          <a:p>
            <a:r>
              <a:rPr lang="en-US" dirty="0"/>
              <a:t>You can make your own cipher disk</a:t>
            </a:r>
          </a:p>
        </p:txBody>
      </p:sp>
      <p:pic>
        <p:nvPicPr>
          <p:cNvPr id="5" name="Picture 4">
            <a:extLst>
              <a:ext uri="{FF2B5EF4-FFF2-40B4-BE49-F238E27FC236}">
                <a16:creationId xmlns:a16="http://schemas.microsoft.com/office/drawing/2014/main" id="{DF700090-939E-47DD-A261-897068C0F148}"/>
              </a:ext>
            </a:extLst>
          </p:cNvPr>
          <p:cNvPicPr>
            <a:picLocks noChangeAspect="1"/>
          </p:cNvPicPr>
          <p:nvPr/>
        </p:nvPicPr>
        <p:blipFill>
          <a:blip r:embed="rId2"/>
          <a:stretch>
            <a:fillRect/>
          </a:stretch>
        </p:blipFill>
        <p:spPr>
          <a:xfrm>
            <a:off x="491801" y="1085729"/>
            <a:ext cx="4210266" cy="4686541"/>
          </a:xfrm>
          <a:prstGeom prst="rect">
            <a:avLst/>
          </a:prstGeom>
          <a:ln w="15875">
            <a:solidFill>
              <a:schemeClr val="tx1"/>
            </a:solidFill>
          </a:ln>
        </p:spPr>
      </p:pic>
      <p:pic>
        <p:nvPicPr>
          <p:cNvPr id="6" name="Picture 5">
            <a:extLst>
              <a:ext uri="{FF2B5EF4-FFF2-40B4-BE49-F238E27FC236}">
                <a16:creationId xmlns:a16="http://schemas.microsoft.com/office/drawing/2014/main" id="{038FD07F-3AF2-4F2E-AFCA-AC81C8C60EC5}"/>
              </a:ext>
            </a:extLst>
          </p:cNvPr>
          <p:cNvPicPr>
            <a:picLocks noChangeAspect="1"/>
          </p:cNvPicPr>
          <p:nvPr/>
        </p:nvPicPr>
        <p:blipFill>
          <a:blip r:embed="rId3"/>
          <a:stretch>
            <a:fillRect/>
          </a:stretch>
        </p:blipFill>
        <p:spPr>
          <a:xfrm>
            <a:off x="6607163" y="1426323"/>
            <a:ext cx="3536962" cy="3577307"/>
          </a:xfrm>
          <a:prstGeom prst="rect">
            <a:avLst/>
          </a:prstGeom>
        </p:spPr>
      </p:pic>
      <p:sp>
        <p:nvSpPr>
          <p:cNvPr id="7" name="Arrow: Right 6">
            <a:extLst>
              <a:ext uri="{FF2B5EF4-FFF2-40B4-BE49-F238E27FC236}">
                <a16:creationId xmlns:a16="http://schemas.microsoft.com/office/drawing/2014/main" id="{9626D0FD-E011-490E-BD62-076C2BF9CAAB}"/>
              </a:ext>
            </a:extLst>
          </p:cNvPr>
          <p:cNvSpPr/>
          <p:nvPr/>
        </p:nvSpPr>
        <p:spPr>
          <a:xfrm>
            <a:off x="4797286" y="2957801"/>
            <a:ext cx="1219698"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6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17"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18" name="droppedImage.pdf" descr="droppedImage.pdf"/>
          <p:cNvPicPr>
            <a:picLocks noChangeAspect="1"/>
          </p:cNvPicPr>
          <p:nvPr/>
        </p:nvPicPr>
        <p:blipFill>
          <a:blip r:embed="rId3"/>
          <a:stretch>
            <a:fillRect/>
          </a:stretch>
        </p:blipFill>
        <p:spPr>
          <a:xfrm>
            <a:off x="3638550" y="1051560"/>
            <a:ext cx="4823460" cy="4823460"/>
          </a:xfrm>
          <a:prstGeom prst="rect">
            <a:avLst/>
          </a:prstGeom>
          <a:ln w="3175">
            <a:miter lim="400000"/>
          </a:ln>
        </p:spPr>
      </p:pic>
      <p:sp>
        <p:nvSpPr>
          <p:cNvPr id="1319" name="Line"/>
          <p:cNvSpPr/>
          <p:nvPr/>
        </p:nvSpPr>
        <p:spPr>
          <a:xfrm flipH="1" flipV="1">
            <a:off x="9548813" y="1891665"/>
            <a:ext cx="238125" cy="916782"/>
          </a:xfrm>
          <a:prstGeom prst="line">
            <a:avLst/>
          </a:prstGeom>
          <a:blipFill>
            <a:blip r:embed="rId4"/>
          </a:blipFill>
          <a:ln w="12700">
            <a:miter lim="400000"/>
          </a:ln>
        </p:spPr>
        <p:txBody>
          <a:bodyPr lIns="22860" rIns="22860" anchor="ctr"/>
          <a:lstStyle/>
          <a:p>
            <a:pPr algn="ctr" defTabSz="457200" hangingPunct="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000" kern="0">
              <a:solidFill>
                <a:srgbClr val="FFFFFF"/>
              </a:solidFill>
              <a:effectLst>
                <a:outerShdw blurRad="38100" dist="12700" dir="5400000" rotWithShape="0">
                  <a:srgbClr val="000000">
                    <a:alpha val="50000"/>
                  </a:srgbClr>
                </a:outerShdw>
              </a:effectLst>
              <a:latin typeface="Gill Sans"/>
              <a:sym typeface="Gill Sans"/>
            </a:endParaRPr>
          </a:p>
        </p:txBody>
      </p:sp>
      <p:pic>
        <p:nvPicPr>
          <p:cNvPr id="1320" name="W1-2r invert.jpg" descr="W1-2r invert.jpg"/>
          <p:cNvPicPr>
            <a:picLocks/>
          </p:cNvPicPr>
          <p:nvPr/>
        </p:nvPicPr>
        <p:blipFill>
          <a:blip r:embed="rId5"/>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21" name="0"/>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3"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34" name="droppedImage.pdf" descr="droppedImage.pdf"/>
          <p:cNvPicPr>
            <a:picLocks noChangeAspect="1"/>
          </p:cNvPicPr>
          <p:nvPr/>
        </p:nvPicPr>
        <p:blipFill>
          <a:blip r:embed="rId3"/>
          <a:stretch>
            <a:fillRect/>
          </a:stretch>
        </p:blipFill>
        <p:spPr>
          <a:xfrm>
            <a:off x="3638550" y="1051560"/>
            <a:ext cx="4823460" cy="4823460"/>
          </a:xfrm>
          <a:prstGeom prst="rect">
            <a:avLst/>
          </a:prstGeom>
          <a:ln w="3175">
            <a:miter lim="400000"/>
          </a:ln>
        </p:spPr>
      </p:pic>
      <p:sp>
        <p:nvSpPr>
          <p:cNvPr id="1335" name="Line"/>
          <p:cNvSpPr/>
          <p:nvPr/>
        </p:nvSpPr>
        <p:spPr>
          <a:xfrm flipH="1" flipV="1">
            <a:off x="9548813" y="1891665"/>
            <a:ext cx="238125" cy="916782"/>
          </a:xfrm>
          <a:prstGeom prst="line">
            <a:avLst/>
          </a:prstGeom>
          <a:blipFill>
            <a:blip r:embed="rId4"/>
          </a:blipFill>
          <a:ln w="12700">
            <a:miter lim="400000"/>
          </a:ln>
        </p:spPr>
        <p:txBody>
          <a:bodyPr lIns="22860" rIns="22860" anchor="ctr"/>
          <a:lstStyle/>
          <a:p>
            <a:pPr algn="ctr" defTabSz="457200" hangingPunct="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36" name="Secret"/>
          <p:cNvSpPr txBox="1"/>
          <p:nvPr/>
        </p:nvSpPr>
        <p:spPr>
          <a:xfrm>
            <a:off x="1774821" y="116429"/>
            <a:ext cx="2286001" cy="9387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Secret</a:t>
            </a:r>
          </a:p>
        </p:txBody>
      </p:sp>
      <p:pic>
        <p:nvPicPr>
          <p:cNvPr id="1337" name="W1-2r invert.jpg" descr="W1-2r invert.jpg"/>
          <p:cNvPicPr>
            <a:picLocks/>
          </p:cNvPicPr>
          <p:nvPr/>
        </p:nvPicPr>
        <p:blipFill>
          <a:blip r:embed="rId5"/>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38" name="0"/>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23"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24" name="droppedImage.pdf" descr="droppedImage.pdf"/>
          <p:cNvPicPr>
            <a:picLocks noChangeAspect="1"/>
          </p:cNvPicPr>
          <p:nvPr/>
        </p:nvPicPr>
        <p:blipFill>
          <a:blip r:embed="rId3"/>
          <a:stretch>
            <a:fillRect/>
          </a:stretch>
        </p:blipFill>
        <p:spPr>
          <a:xfrm rot="20880000">
            <a:off x="3640469" y="1053836"/>
            <a:ext cx="4823461" cy="4823461"/>
          </a:xfrm>
          <a:prstGeom prst="rect">
            <a:avLst/>
          </a:prstGeom>
          <a:ln w="3175">
            <a:miter lim="400000"/>
          </a:ln>
        </p:spPr>
      </p:pic>
      <p:pic>
        <p:nvPicPr>
          <p:cNvPr id="1325"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26" name="1"/>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0"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1" name="droppedImage.pdf" descr="droppedImage.pdf"/>
          <p:cNvPicPr>
            <a:picLocks noChangeAspect="1"/>
          </p:cNvPicPr>
          <p:nvPr/>
        </p:nvPicPr>
        <p:blipFill>
          <a:blip r:embed="rId3"/>
          <a:stretch>
            <a:fillRect/>
          </a:stretch>
        </p:blipFill>
        <p:spPr>
          <a:xfrm rot="20880000">
            <a:off x="3640469" y="1053836"/>
            <a:ext cx="4823461" cy="4823461"/>
          </a:xfrm>
          <a:prstGeom prst="rect">
            <a:avLst/>
          </a:prstGeom>
          <a:ln w="3175">
            <a:miter lim="400000"/>
          </a:ln>
        </p:spPr>
      </p:pic>
      <p:sp>
        <p:nvSpPr>
          <p:cNvPr id="1342" name="Tfdsfu"/>
          <p:cNvSpPr txBox="1"/>
          <p:nvPr/>
        </p:nvSpPr>
        <p:spPr>
          <a:xfrm>
            <a:off x="1774821" y="116429"/>
            <a:ext cx="2286001" cy="9387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Tfdsfu</a:t>
            </a:r>
          </a:p>
        </p:txBody>
      </p:sp>
      <p:pic>
        <p:nvPicPr>
          <p:cNvPr id="1343"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44" name="1"/>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28"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29" name="droppedImage.pdf" descr="droppedImage.pdf"/>
          <p:cNvPicPr>
            <a:picLocks noChangeAspect="1"/>
          </p:cNvPicPr>
          <p:nvPr/>
        </p:nvPicPr>
        <p:blipFill>
          <a:blip r:embed="rId3"/>
          <a:stretch>
            <a:fillRect/>
          </a:stretch>
        </p:blipFill>
        <p:spPr>
          <a:xfrm rot="20220000">
            <a:off x="3640558" y="1053925"/>
            <a:ext cx="4823461" cy="4823461"/>
          </a:xfrm>
          <a:prstGeom prst="rect">
            <a:avLst/>
          </a:prstGeom>
          <a:ln w="3175">
            <a:miter lim="400000"/>
          </a:ln>
        </p:spPr>
      </p:pic>
      <p:pic>
        <p:nvPicPr>
          <p:cNvPr id="1330"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31" name="2"/>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6"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7" name="droppedImage.pdf" descr="droppedImage.pdf"/>
          <p:cNvPicPr>
            <a:picLocks noChangeAspect="1"/>
          </p:cNvPicPr>
          <p:nvPr/>
        </p:nvPicPr>
        <p:blipFill>
          <a:blip r:embed="rId3"/>
          <a:stretch>
            <a:fillRect/>
          </a:stretch>
        </p:blipFill>
        <p:spPr>
          <a:xfrm rot="20220000">
            <a:off x="3640558" y="1053925"/>
            <a:ext cx="4823461" cy="4823461"/>
          </a:xfrm>
          <a:prstGeom prst="rect">
            <a:avLst/>
          </a:prstGeom>
          <a:ln w="3175">
            <a:miter lim="400000"/>
          </a:ln>
        </p:spPr>
      </p:pic>
      <p:sp>
        <p:nvSpPr>
          <p:cNvPr id="1348" name="Ugetgv"/>
          <p:cNvSpPr txBox="1"/>
          <p:nvPr/>
        </p:nvSpPr>
        <p:spPr>
          <a:xfrm>
            <a:off x="1774821" y="116429"/>
            <a:ext cx="2286001" cy="938719"/>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1000">
                <a:solidFill>
                  <a:srgbClr val="FFFFFF"/>
                </a:solidFill>
                <a:latin typeface="Helvetica Neue Light"/>
                <a:ea typeface="Helvetica Neue Light"/>
                <a:cs typeface="Helvetica Neue Light"/>
                <a:sym typeface="Helvetica Neue Light"/>
              </a:defRPr>
            </a:lvl1pPr>
          </a:lstStyle>
          <a:p>
            <a:pPr defTabSz="457200" hangingPunct="0"/>
            <a:r>
              <a:rPr sz="5500" kern="0"/>
              <a:t>Ugetgv</a:t>
            </a:r>
          </a:p>
        </p:txBody>
      </p:sp>
      <p:pic>
        <p:nvPicPr>
          <p:cNvPr id="1349"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50" name="2"/>
          <p:cNvSpPr txBox="1"/>
          <p:nvPr/>
        </p:nvSpPr>
        <p:spPr>
          <a:xfrm>
            <a:off x="9141813" y="2564190"/>
            <a:ext cx="1525905" cy="116955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012055"/>
          </a:xfrm>
        </p:spPr>
        <p:txBody>
          <a:bodyPr/>
          <a:lstStyle/>
          <a:p>
            <a:r>
              <a:rPr lang="en-US" dirty="0"/>
              <a:t>Using the 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651768" y="1012055"/>
            <a:ext cx="8438966" cy="2814222"/>
          </a:xfrm>
        </p:spPr>
        <p:txBody>
          <a:bodyPr>
            <a:normAutofit fontScale="77500" lnSpcReduction="20000"/>
          </a:bodyPr>
          <a:lstStyle/>
          <a:p>
            <a:pPr marL="0" indent="0">
              <a:buNone/>
            </a:pPr>
            <a:r>
              <a:rPr lang="en-US" sz="3100" dirty="0"/>
              <a:t>Outer wheel is for the </a:t>
            </a:r>
            <a:r>
              <a:rPr lang="en-US" sz="3100" i="1" dirty="0"/>
              <a:t>plaintext</a:t>
            </a:r>
            <a:r>
              <a:rPr lang="en-US" sz="3100" dirty="0"/>
              <a:t> alphabet </a:t>
            </a:r>
          </a:p>
          <a:p>
            <a:pPr marL="0" indent="0">
              <a:buNone/>
            </a:pPr>
            <a:r>
              <a:rPr lang="en-US" sz="3100" dirty="0"/>
              <a:t>Inner wheel is for </a:t>
            </a:r>
            <a:r>
              <a:rPr lang="en-US" sz="3100" i="1" dirty="0"/>
              <a:t>ciphertext</a:t>
            </a:r>
            <a:endParaRPr lang="en-US" sz="3100" dirty="0"/>
          </a:p>
          <a:p>
            <a:pPr marL="0" indent="0">
              <a:buNone/>
            </a:pPr>
            <a:endParaRPr lang="en-US" dirty="0"/>
          </a:p>
          <a:p>
            <a:pPr marL="0" indent="0">
              <a:buNone/>
            </a:pPr>
            <a:r>
              <a:rPr lang="en-US" sz="3300" b="1" dirty="0"/>
              <a:t>Setup the Cipher Disk: </a:t>
            </a:r>
            <a:r>
              <a:rPr lang="en-US" sz="3300" dirty="0"/>
              <a:t>Make sure the letter “A” on the inner disk is aligned with the letter “A” on the outer disk</a:t>
            </a:r>
          </a:p>
          <a:p>
            <a:pPr marL="457200" lvl="1" indent="0">
              <a:buNone/>
            </a:pPr>
            <a:r>
              <a:rPr lang="en-US" sz="2800" dirty="0"/>
              <a:t>When the outer wheel and inner wheel and are both aligned at the letter “A” (i.e. position zero), there is no encryption mapping the letters on the outer wheel to letters on the inner wheel</a:t>
            </a:r>
            <a:endParaRPr lang="en-US" sz="3300" dirty="0"/>
          </a:p>
          <a:p>
            <a:pPr marL="0" indent="0">
              <a:buNone/>
            </a:pPr>
            <a:endParaRPr lang="en-US" dirty="0"/>
          </a:p>
          <a:p>
            <a:pPr marL="457200" lvl="1" indent="0">
              <a:buNone/>
            </a:pPr>
            <a:endParaRPr lang="en-US" sz="2800"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8988207" y="0"/>
            <a:ext cx="3203793" cy="3243346"/>
          </a:xfrm>
          <a:prstGeom prst="rect">
            <a:avLst/>
          </a:prstGeom>
        </p:spPr>
      </p:pic>
      <p:sp>
        <p:nvSpPr>
          <p:cNvPr id="6" name="Rectangle 5">
            <a:extLst>
              <a:ext uri="{FF2B5EF4-FFF2-40B4-BE49-F238E27FC236}">
                <a16:creationId xmlns:a16="http://schemas.microsoft.com/office/drawing/2014/main" id="{23DD6DC1-3C6A-4C29-AB66-F1B845451F65}"/>
              </a:ext>
            </a:extLst>
          </p:cNvPr>
          <p:cNvSpPr/>
          <p:nvPr/>
        </p:nvSpPr>
        <p:spPr>
          <a:xfrm>
            <a:off x="140931" y="3965962"/>
            <a:ext cx="9016755" cy="1261884"/>
          </a:xfrm>
          <a:prstGeom prst="rect">
            <a:avLst/>
          </a:prstGeom>
        </p:spPr>
        <p:txBody>
          <a:bodyPr wrap="square">
            <a:spAutoFit/>
          </a:bodyPr>
          <a:lstStyle/>
          <a:p>
            <a:pPr marL="514350" indent="-514350">
              <a:buFont typeface="+mj-lt"/>
              <a:buAutoNum type="arabicPeriod"/>
            </a:pPr>
            <a:r>
              <a:rPr lang="en-US" sz="2800" dirty="0"/>
              <a:t>Rotate the inner wheel </a:t>
            </a:r>
            <a:r>
              <a:rPr lang="en-US" sz="2800" u="sng" dirty="0"/>
              <a:t>3 positions counter-clockwise</a:t>
            </a:r>
          </a:p>
          <a:p>
            <a:pPr lvl="2">
              <a:buFont typeface="Wingdings" panose="05000000000000000000" pitchFamily="2" charset="2"/>
              <a:buChar char="Ø"/>
            </a:pPr>
            <a:r>
              <a:rPr lang="en-US" sz="2400" dirty="0"/>
              <a:t>The position set on the inner wheel is the encryption “key”</a:t>
            </a:r>
          </a:p>
          <a:p>
            <a:pPr lvl="2">
              <a:buFont typeface="Wingdings" panose="05000000000000000000" pitchFamily="2" charset="2"/>
              <a:buChar char="Ø"/>
            </a:pPr>
            <a:r>
              <a:rPr lang="en-US" sz="2400" dirty="0"/>
              <a:t>Key = 3  (A for plaintext aligns with D for ciphertext)</a:t>
            </a:r>
          </a:p>
        </p:txBody>
      </p:sp>
      <p:pic>
        <p:nvPicPr>
          <p:cNvPr id="9" name="Picture 8">
            <a:extLst>
              <a:ext uri="{FF2B5EF4-FFF2-40B4-BE49-F238E27FC236}">
                <a16:creationId xmlns:a16="http://schemas.microsoft.com/office/drawing/2014/main" id="{315363F7-BC99-43AF-9AFE-29A1A103BCC4}"/>
              </a:ext>
            </a:extLst>
          </p:cNvPr>
          <p:cNvPicPr>
            <a:picLocks noChangeAspect="1"/>
          </p:cNvPicPr>
          <p:nvPr/>
        </p:nvPicPr>
        <p:blipFill>
          <a:blip r:embed="rId3"/>
          <a:stretch>
            <a:fillRect/>
          </a:stretch>
        </p:blipFill>
        <p:spPr>
          <a:xfrm>
            <a:off x="8948654" y="3429000"/>
            <a:ext cx="3243346" cy="3243346"/>
          </a:xfrm>
          <a:prstGeom prst="rect">
            <a:avLst/>
          </a:prstGeom>
        </p:spPr>
      </p:pic>
      <p:sp>
        <p:nvSpPr>
          <p:cNvPr id="8" name="Rectangle: Rounded Corners 7">
            <a:extLst>
              <a:ext uri="{FF2B5EF4-FFF2-40B4-BE49-F238E27FC236}">
                <a16:creationId xmlns:a16="http://schemas.microsoft.com/office/drawing/2014/main" id="{3AC7816C-F2D0-4D57-A398-359E1D1D327E}"/>
              </a:ext>
            </a:extLst>
          </p:cNvPr>
          <p:cNvSpPr/>
          <p:nvPr/>
        </p:nvSpPr>
        <p:spPr>
          <a:xfrm rot="20997164">
            <a:off x="8929460" y="5097076"/>
            <a:ext cx="1147865" cy="26154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6D452A-AAFE-4953-97C1-9B990882288C}"/>
              </a:ext>
            </a:extLst>
          </p:cNvPr>
          <p:cNvSpPr txBox="1"/>
          <p:nvPr/>
        </p:nvSpPr>
        <p:spPr>
          <a:xfrm>
            <a:off x="929564" y="5393614"/>
            <a:ext cx="7439487" cy="738664"/>
          </a:xfrm>
          <a:prstGeom prst="rect">
            <a:avLst/>
          </a:prstGeom>
          <a:noFill/>
        </p:spPr>
        <p:txBody>
          <a:bodyPr wrap="square" rtlCol="0">
            <a:spAutoFit/>
          </a:bodyPr>
          <a:lstStyle/>
          <a:p>
            <a:r>
              <a:rPr lang="en-US" sz="2400" b="1" dirty="0"/>
              <a:t>Encrypt the plaintext “SECRET”</a:t>
            </a:r>
            <a:br>
              <a:rPr lang="en-US" dirty="0"/>
            </a:br>
            <a:r>
              <a:rPr lang="en-US" b="1" dirty="0"/>
              <a:t>Question: </a:t>
            </a:r>
            <a:r>
              <a:rPr lang="en-US" dirty="0"/>
              <a:t>What is the resulting ciphertext? </a:t>
            </a:r>
          </a:p>
        </p:txBody>
      </p:sp>
      <p:sp>
        <p:nvSpPr>
          <p:cNvPr id="5" name="TextBox 4">
            <a:extLst>
              <a:ext uri="{FF2B5EF4-FFF2-40B4-BE49-F238E27FC236}">
                <a16:creationId xmlns:a16="http://schemas.microsoft.com/office/drawing/2014/main" id="{379D2CE6-3BD3-4790-9ABB-258C8FA8D73E}"/>
              </a:ext>
            </a:extLst>
          </p:cNvPr>
          <p:cNvSpPr txBox="1"/>
          <p:nvPr/>
        </p:nvSpPr>
        <p:spPr>
          <a:xfrm>
            <a:off x="5567455" y="5682493"/>
            <a:ext cx="2500849" cy="523220"/>
          </a:xfrm>
          <a:prstGeom prst="rect">
            <a:avLst/>
          </a:prstGeom>
          <a:noFill/>
        </p:spPr>
        <p:txBody>
          <a:bodyPr wrap="square" rtlCol="0">
            <a:spAutoFit/>
          </a:bodyPr>
          <a:lstStyle/>
          <a:p>
            <a:pPr algn="ctr"/>
            <a:r>
              <a:rPr lang="en-US" sz="2800" b="1" i="1" dirty="0"/>
              <a:t>VHFUHW</a:t>
            </a:r>
          </a:p>
        </p:txBody>
      </p:sp>
    </p:spTree>
    <p:extLst>
      <p:ext uri="{BB962C8B-B14F-4D97-AF65-F5344CB8AC3E}">
        <p14:creationId xmlns:p14="http://schemas.microsoft.com/office/powerpoint/2010/main" val="41517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325563"/>
          </a:xfrm>
        </p:spPr>
        <p:txBody>
          <a:bodyPr/>
          <a:lstStyle/>
          <a:p>
            <a:r>
              <a:rPr lang="en-US" dirty="0"/>
              <a:t>Using the 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381740" y="1325563"/>
            <a:ext cx="9365942" cy="4351338"/>
          </a:xfrm>
        </p:spPr>
        <p:txBody>
          <a:bodyPr/>
          <a:lstStyle/>
          <a:p>
            <a:pPr marL="514350" indent="-514350">
              <a:buFont typeface="+mj-lt"/>
              <a:buAutoNum type="arabicPeriod" startAt="2"/>
            </a:pPr>
            <a:r>
              <a:rPr lang="en-US" dirty="0"/>
              <a:t>Choose a different key (a number between 1 – 27)</a:t>
            </a:r>
          </a:p>
          <a:p>
            <a:pPr lvl="1"/>
            <a:r>
              <a:rPr lang="en-US" dirty="0"/>
              <a:t>We cannot use “0”, which will return the plaintext without encryption</a:t>
            </a:r>
          </a:p>
          <a:p>
            <a:pPr lvl="1"/>
            <a:r>
              <a:rPr lang="en-US" dirty="0"/>
              <a:t>Write the ciphertext on a piece of paper and think about how your friend could decrypt it… </a:t>
            </a:r>
          </a:p>
          <a:p>
            <a:pPr lvl="1"/>
            <a:endParaRPr lang="en-US" dirty="0"/>
          </a:p>
          <a:p>
            <a:pPr marL="457200" lvl="1" indent="0">
              <a:buNone/>
            </a:pPr>
            <a:r>
              <a:rPr lang="en-US" b="1" dirty="0"/>
              <a:t>Question: </a:t>
            </a:r>
            <a:r>
              <a:rPr lang="en-US" dirty="0"/>
              <a:t>What is the maximum number of guesses needed to find the plaintext?</a:t>
            </a:r>
          </a:p>
          <a:p>
            <a:pPr marL="457200" lvl="1" indent="0">
              <a:buNone/>
            </a:pPr>
            <a:endParaRPr lang="en-US"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9632272" y="0"/>
            <a:ext cx="2559728" cy="2591330"/>
          </a:xfrm>
          <a:prstGeom prst="rect">
            <a:avLst/>
          </a:prstGeom>
        </p:spPr>
      </p:pic>
    </p:spTree>
    <p:extLst>
      <p:ext uri="{BB962C8B-B14F-4D97-AF65-F5344CB8AC3E}">
        <p14:creationId xmlns:p14="http://schemas.microsoft.com/office/powerpoint/2010/main" val="122025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BBE6-C7F7-43CA-B87A-98895572ED1B}"/>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82651A20-8439-4606-8F5E-26EB9D303F5A}"/>
              </a:ext>
            </a:extLst>
          </p:cNvPr>
          <p:cNvSpPr>
            <a:spLocks noGrp="1"/>
          </p:cNvSpPr>
          <p:nvPr>
            <p:ph idx="1"/>
          </p:nvPr>
        </p:nvSpPr>
        <p:spPr>
          <a:xfrm>
            <a:off x="731668" y="1253331"/>
            <a:ext cx="10515600" cy="4351338"/>
          </a:xfrm>
        </p:spPr>
        <p:txBody>
          <a:bodyPr>
            <a:normAutofit/>
          </a:bodyPr>
          <a:lstStyle/>
          <a:p>
            <a:r>
              <a:rPr lang="en-US" dirty="0"/>
              <a:t>Cryptography terminology</a:t>
            </a:r>
          </a:p>
          <a:p>
            <a:r>
              <a:rPr lang="en-US" dirty="0"/>
              <a:t>Substitution</a:t>
            </a:r>
          </a:p>
          <a:p>
            <a:r>
              <a:rPr lang="en-US" dirty="0"/>
              <a:t>Transposition</a:t>
            </a:r>
          </a:p>
          <a:p>
            <a:r>
              <a:rPr lang="en-US" dirty="0"/>
              <a:t>Symmetric key cryptography</a:t>
            </a:r>
          </a:p>
          <a:p>
            <a:r>
              <a:rPr lang="en-US" dirty="0"/>
              <a:t>Symmetric stream cryptography</a:t>
            </a:r>
          </a:p>
          <a:p>
            <a:r>
              <a:rPr lang="en-US" dirty="0"/>
              <a:t>Next: Symmetric Encryption Lab</a:t>
            </a:r>
          </a:p>
        </p:txBody>
      </p:sp>
    </p:spTree>
    <p:extLst>
      <p:ext uri="{BB962C8B-B14F-4D97-AF65-F5344CB8AC3E}">
        <p14:creationId xmlns:p14="http://schemas.microsoft.com/office/powerpoint/2010/main" val="204127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325563"/>
          </a:xfrm>
        </p:spPr>
        <p:txBody>
          <a:bodyPr/>
          <a:lstStyle/>
          <a:p>
            <a:r>
              <a:rPr lang="en-US" dirty="0"/>
              <a:t>In-class activity: 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89509" y="3346515"/>
            <a:ext cx="11137815" cy="2660324"/>
          </a:xfrm>
        </p:spPr>
        <p:txBody>
          <a:bodyPr/>
          <a:lstStyle/>
          <a:p>
            <a:pPr lvl="1">
              <a:buFont typeface="Wingdings" panose="05000000000000000000" pitchFamily="2" charset="2"/>
              <a:buChar char="Ø"/>
            </a:pPr>
            <a:r>
              <a:rPr lang="en-US" dirty="0"/>
              <a:t>Answer: 28, the size of the alphabet 26 + “.” and “-” </a:t>
            </a:r>
          </a:p>
          <a:p>
            <a:pPr lvl="1">
              <a:buFont typeface="Wingdings" panose="05000000000000000000" pitchFamily="2" charset="2"/>
              <a:buChar char="Ø"/>
            </a:pPr>
            <a:r>
              <a:rPr lang="en-US" dirty="0"/>
              <a:t>Guessing all possible keys is called “brute force search” or “brute forcing” </a:t>
            </a:r>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9106293" y="-1"/>
            <a:ext cx="3085707" cy="3123803"/>
          </a:xfrm>
          <a:prstGeom prst="rect">
            <a:avLst/>
          </a:prstGeom>
        </p:spPr>
      </p:pic>
      <p:sp>
        <p:nvSpPr>
          <p:cNvPr id="6" name="TextBox 5">
            <a:extLst>
              <a:ext uri="{FF2B5EF4-FFF2-40B4-BE49-F238E27FC236}">
                <a16:creationId xmlns:a16="http://schemas.microsoft.com/office/drawing/2014/main" id="{BB7DA28C-D46C-46CB-ACDF-42FB41A88E50}"/>
              </a:ext>
            </a:extLst>
          </p:cNvPr>
          <p:cNvSpPr txBox="1"/>
          <p:nvPr/>
        </p:nvSpPr>
        <p:spPr>
          <a:xfrm>
            <a:off x="430884" y="1270575"/>
            <a:ext cx="8231957" cy="954107"/>
          </a:xfrm>
          <a:prstGeom prst="rect">
            <a:avLst/>
          </a:prstGeom>
          <a:noFill/>
        </p:spPr>
        <p:txBody>
          <a:bodyPr wrap="square">
            <a:spAutoFit/>
          </a:bodyPr>
          <a:lstStyle/>
          <a:p>
            <a:pPr marL="457200" lvl="1" indent="0">
              <a:buNone/>
            </a:pPr>
            <a:r>
              <a:rPr lang="en-US" sz="2800" b="1" dirty="0"/>
              <a:t>Question: </a:t>
            </a:r>
            <a:r>
              <a:rPr lang="en-US" sz="2800" dirty="0"/>
              <a:t>What is the maximum number of guesses needed to find the plaintext?</a:t>
            </a:r>
          </a:p>
        </p:txBody>
      </p:sp>
    </p:spTree>
    <p:extLst>
      <p:ext uri="{BB962C8B-B14F-4D97-AF65-F5344CB8AC3E}">
        <p14:creationId xmlns:p14="http://schemas.microsoft.com/office/powerpoint/2010/main" val="18710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Keyspace:  Number of possible keys"/>
          <p:cNvSpPr txBox="1">
            <a:spLocks noGrp="1"/>
          </p:cNvSpPr>
          <p:nvPr>
            <p:ph type="title"/>
          </p:nvPr>
        </p:nvSpPr>
        <p:spPr>
          <a:xfrm>
            <a:off x="160788" y="104770"/>
            <a:ext cx="11557735" cy="1244636"/>
          </a:xfrm>
          <a:prstGeom prst="rect">
            <a:avLst/>
          </a:prstGeom>
        </p:spPr>
        <p:txBody>
          <a:bodyPr>
            <a:normAutofit/>
          </a:bodyPr>
          <a:lstStyle/>
          <a:p>
            <a:pPr>
              <a:defRPr>
                <a:latin typeface="Helvetica Neue Light"/>
                <a:ea typeface="Helvetica Neue Light"/>
                <a:cs typeface="Helvetica Neue Light"/>
                <a:sym typeface="Helvetica Neue Light"/>
              </a:defRPr>
            </a:pPr>
            <a:r>
              <a:rPr lang="en-US" sz="4400" dirty="0">
                <a:solidFill>
                  <a:schemeClr val="bg1"/>
                </a:solidFill>
              </a:rPr>
              <a:t>“</a:t>
            </a:r>
            <a:r>
              <a:rPr sz="4400" dirty="0" err="1">
                <a:solidFill>
                  <a:schemeClr val="bg1"/>
                </a:solidFill>
              </a:rPr>
              <a:t>Keyspace</a:t>
            </a:r>
            <a:r>
              <a:rPr lang="en-US" sz="4400" dirty="0">
                <a:solidFill>
                  <a:schemeClr val="bg1"/>
                </a:solidFill>
              </a:rPr>
              <a:t>" is the n</a:t>
            </a:r>
            <a:r>
              <a:rPr sz="4400" dirty="0">
                <a:solidFill>
                  <a:schemeClr val="bg1"/>
                </a:solidFill>
              </a:rPr>
              <a:t>umber of possible keys</a:t>
            </a:r>
          </a:p>
        </p:txBody>
      </p:sp>
      <p:pic>
        <p:nvPicPr>
          <p:cNvPr id="3" name="droppedImage.pdf" descr="droppedImage.pdf">
            <a:extLst>
              <a:ext uri="{FF2B5EF4-FFF2-40B4-BE49-F238E27FC236}">
                <a16:creationId xmlns:a16="http://schemas.microsoft.com/office/drawing/2014/main" id="{9E2C9482-686A-4FFB-B545-A666DF0386A8}"/>
              </a:ext>
            </a:extLst>
          </p:cNvPr>
          <p:cNvPicPr>
            <a:picLocks noChangeAspect="1"/>
          </p:cNvPicPr>
          <p:nvPr/>
        </p:nvPicPr>
        <p:blipFill>
          <a:blip r:embed="rId2"/>
          <a:stretch>
            <a:fillRect/>
          </a:stretch>
        </p:blipFill>
        <p:spPr>
          <a:xfrm>
            <a:off x="5939655" y="1233996"/>
            <a:ext cx="5420965" cy="5436908"/>
          </a:xfrm>
          <a:prstGeom prst="rect">
            <a:avLst/>
          </a:prstGeom>
          <a:ln w="3175">
            <a:miter lim="400000"/>
          </a:ln>
        </p:spPr>
      </p:pic>
      <p:sp>
        <p:nvSpPr>
          <p:cNvPr id="4" name="28">
            <a:extLst>
              <a:ext uri="{FF2B5EF4-FFF2-40B4-BE49-F238E27FC236}">
                <a16:creationId xmlns:a16="http://schemas.microsoft.com/office/drawing/2014/main" id="{4AB4653F-01C1-4D5B-9F3E-7761CEB2BB50}"/>
              </a:ext>
            </a:extLst>
          </p:cNvPr>
          <p:cNvSpPr txBox="1"/>
          <p:nvPr/>
        </p:nvSpPr>
        <p:spPr>
          <a:xfrm>
            <a:off x="8025413" y="2888153"/>
            <a:ext cx="1713929" cy="1708160"/>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rIns="22860" anchor="ctr">
            <a:spAutoFit/>
          </a:bodyPr>
          <a:lstStyle>
            <a:lvl1pPr algn="ctr" defTabSz="914400">
              <a:defRPr sz="21000">
                <a:solidFill>
                  <a:srgbClr val="FFFFFF"/>
                </a:solidFill>
                <a:latin typeface="+mn-lt"/>
                <a:ea typeface="+mn-ea"/>
                <a:cs typeface="+mn-cs"/>
                <a:sym typeface="Gill Sans"/>
              </a:defRPr>
            </a:lvl1pPr>
          </a:lstStyle>
          <a:p>
            <a:r>
              <a:rPr sz="10500" dirty="0"/>
              <a:t>28</a:t>
            </a:r>
          </a:p>
        </p:txBody>
      </p:sp>
      <p:pic>
        <p:nvPicPr>
          <p:cNvPr id="5" name="Picture 4">
            <a:extLst>
              <a:ext uri="{FF2B5EF4-FFF2-40B4-BE49-F238E27FC236}">
                <a16:creationId xmlns:a16="http://schemas.microsoft.com/office/drawing/2014/main" id="{35767B01-3922-4A09-82B3-CCB5899B614B}"/>
              </a:ext>
            </a:extLst>
          </p:cNvPr>
          <p:cNvPicPr>
            <a:picLocks noChangeAspect="1"/>
          </p:cNvPicPr>
          <p:nvPr/>
        </p:nvPicPr>
        <p:blipFill>
          <a:blip r:embed="rId3"/>
          <a:stretch>
            <a:fillRect/>
          </a:stretch>
        </p:blipFill>
        <p:spPr>
          <a:xfrm>
            <a:off x="1242873" y="2004982"/>
            <a:ext cx="3409026" cy="3451113"/>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95897" y="252642"/>
            <a:ext cx="9663344" cy="4351338"/>
          </a:xfrm>
        </p:spPr>
        <p:txBody>
          <a:bodyPr>
            <a:normAutofit/>
          </a:bodyPr>
          <a:lstStyle/>
          <a:p>
            <a:pPr marL="457200" lvl="1" indent="0">
              <a:buNone/>
            </a:pPr>
            <a:r>
              <a:rPr lang="en-US" b="1" dirty="0"/>
              <a:t>Question B: </a:t>
            </a:r>
            <a:r>
              <a:rPr lang="en-US" dirty="0"/>
              <a:t>Assuming each key is equally likely (randomly distributed) how many random guesses would your friend likely have to make to find the key to decrypt the plaintext? </a:t>
            </a:r>
          </a:p>
          <a:p>
            <a:pPr marL="457200" lvl="1" indent="0">
              <a:buNone/>
            </a:pPr>
            <a:endParaRPr lang="en-US" dirty="0"/>
          </a:p>
          <a:p>
            <a:pPr lvl="1">
              <a:buFont typeface="Wingdings" panose="05000000000000000000" pitchFamily="2" charset="2"/>
              <a:buChar char="Ø"/>
            </a:pPr>
            <a:r>
              <a:rPr lang="en-US" dirty="0"/>
              <a:t>Answer: ~14, (28 -1) = 27 and 27/2 = 13.5 which is approximately 14</a:t>
            </a:r>
          </a:p>
          <a:p>
            <a:pPr lvl="2">
              <a:buFont typeface="Wingdings" panose="05000000000000000000" pitchFamily="2" charset="2"/>
              <a:buChar char="Ø"/>
            </a:pPr>
            <a:r>
              <a:rPr lang="en-US" dirty="0"/>
              <a:t>Because the average of a uniform distribution is half</a:t>
            </a:r>
          </a:p>
          <a:p>
            <a:pPr lvl="2">
              <a:buFont typeface="Wingdings" panose="05000000000000000000" pitchFamily="2" charset="2"/>
              <a:buChar char="Ø"/>
            </a:pPr>
            <a:r>
              <a:rPr lang="en-US" dirty="0"/>
              <a:t>Recall 26 letters in the alphabet + “.” and “-”  = 28, but we cannot use “0” as the key which gives us the original plaintext back the size of the alphabet</a:t>
            </a:r>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9632272" y="0"/>
            <a:ext cx="2559728" cy="2591330"/>
          </a:xfrm>
          <a:prstGeom prst="rect">
            <a:avLst/>
          </a:prstGeom>
        </p:spPr>
      </p:pic>
      <p:pic>
        <p:nvPicPr>
          <p:cNvPr id="6" name="Picture 5">
            <a:extLst>
              <a:ext uri="{FF2B5EF4-FFF2-40B4-BE49-F238E27FC236}">
                <a16:creationId xmlns:a16="http://schemas.microsoft.com/office/drawing/2014/main" id="{3363F892-8A17-4F7E-9C67-665A480D4CB0}"/>
              </a:ext>
            </a:extLst>
          </p:cNvPr>
          <p:cNvPicPr>
            <a:picLocks noChangeAspect="1"/>
          </p:cNvPicPr>
          <p:nvPr/>
        </p:nvPicPr>
        <p:blipFill>
          <a:blip r:embed="rId3"/>
          <a:stretch>
            <a:fillRect/>
          </a:stretch>
        </p:blipFill>
        <p:spPr>
          <a:xfrm>
            <a:off x="621437" y="4001689"/>
            <a:ext cx="2823377" cy="2383370"/>
          </a:xfrm>
          <a:prstGeom prst="rect">
            <a:avLst/>
          </a:prstGeom>
        </p:spPr>
      </p:pic>
      <p:sp>
        <p:nvSpPr>
          <p:cNvPr id="7" name="TextBox 6">
            <a:extLst>
              <a:ext uri="{FF2B5EF4-FFF2-40B4-BE49-F238E27FC236}">
                <a16:creationId xmlns:a16="http://schemas.microsoft.com/office/drawing/2014/main" id="{A31BB44C-F389-41E4-B114-5E46B0E12542}"/>
              </a:ext>
            </a:extLst>
          </p:cNvPr>
          <p:cNvSpPr txBox="1"/>
          <p:nvPr/>
        </p:nvSpPr>
        <p:spPr>
          <a:xfrm>
            <a:off x="1351163" y="4234648"/>
            <a:ext cx="2175029" cy="369332"/>
          </a:xfrm>
          <a:prstGeom prst="rect">
            <a:avLst/>
          </a:prstGeom>
          <a:noFill/>
        </p:spPr>
        <p:txBody>
          <a:bodyPr wrap="square" rtlCol="0">
            <a:spAutoFit/>
          </a:bodyPr>
          <a:lstStyle/>
          <a:p>
            <a:r>
              <a:rPr lang="en-US" dirty="0"/>
              <a:t>Uniform Distribution</a:t>
            </a:r>
          </a:p>
        </p:txBody>
      </p:sp>
      <p:sp>
        <p:nvSpPr>
          <p:cNvPr id="8" name="Rectangle 7">
            <a:extLst>
              <a:ext uri="{FF2B5EF4-FFF2-40B4-BE49-F238E27FC236}">
                <a16:creationId xmlns:a16="http://schemas.microsoft.com/office/drawing/2014/main" id="{B4549FAC-1AF5-4875-938F-CA9A802CB871}"/>
              </a:ext>
            </a:extLst>
          </p:cNvPr>
          <p:cNvSpPr/>
          <p:nvPr/>
        </p:nvSpPr>
        <p:spPr>
          <a:xfrm>
            <a:off x="2567126" y="4802326"/>
            <a:ext cx="4304192" cy="923330"/>
          </a:xfrm>
          <a:prstGeom prst="rect">
            <a:avLst/>
          </a:prstGeom>
        </p:spPr>
        <p:txBody>
          <a:bodyPr wrap="square">
            <a:spAutoFit/>
          </a:bodyPr>
          <a:lstStyle/>
          <a:p>
            <a:pPr marL="457200" marR="0">
              <a:spcBef>
                <a:spcPts val="0"/>
              </a:spcBef>
              <a:spcAft>
                <a:spcPts val="0"/>
              </a:spcAft>
            </a:pPr>
            <a:r>
              <a:rPr lang="en-US" dirty="0">
                <a:latin typeface="Helvetica" panose="020B0604020202020204" pitchFamily="34" charset="0"/>
                <a:ea typeface="Calibri" panose="020F0502020204030204" pitchFamily="34" charset="0"/>
                <a:cs typeface="Times New Roman (Body CS)"/>
              </a:rPr>
              <a:t>In a uniform distribution any number is equally likely, the average is right in the middle, or half the distribution</a:t>
            </a:r>
            <a:endParaRPr lang="en-US" sz="1600" dirty="0">
              <a:effectLst/>
              <a:latin typeface="Helvetica" panose="020B0604020202020204" pitchFamily="34" charset="0"/>
              <a:ea typeface="Calibri" panose="020F0502020204030204" pitchFamily="34" charset="0"/>
              <a:cs typeface="Times New Roman (Body CS)"/>
            </a:endParaRPr>
          </a:p>
        </p:txBody>
      </p:sp>
      <p:sp>
        <p:nvSpPr>
          <p:cNvPr id="9" name="Rectangle 8">
            <a:extLst>
              <a:ext uri="{FF2B5EF4-FFF2-40B4-BE49-F238E27FC236}">
                <a16:creationId xmlns:a16="http://schemas.microsoft.com/office/drawing/2014/main" id="{5128EEEB-16AB-41CB-85AE-3C884CE99101}"/>
              </a:ext>
            </a:extLst>
          </p:cNvPr>
          <p:cNvSpPr/>
          <p:nvPr/>
        </p:nvSpPr>
        <p:spPr>
          <a:xfrm>
            <a:off x="7316680" y="3832830"/>
            <a:ext cx="4483223" cy="2862322"/>
          </a:xfrm>
          <a:prstGeom prst="rect">
            <a:avLst/>
          </a:prstGeom>
        </p:spPr>
        <p:txBody>
          <a:bodyPr wrap="square">
            <a:spAutoFit/>
          </a:bodyPr>
          <a:lstStyle/>
          <a:p>
            <a:pPr marL="742950" marR="0" indent="-285750">
              <a:spcBef>
                <a:spcPts val="0"/>
              </a:spcBef>
              <a:spcAft>
                <a:spcPts val="0"/>
              </a:spcAft>
              <a:buFont typeface="Arial" panose="020B0604020202020204" pitchFamily="34" charset="0"/>
              <a:buChar char="•"/>
            </a:pPr>
            <a:r>
              <a:rPr lang="en-US" dirty="0">
                <a:latin typeface="Helvetica" panose="020B0604020202020204" pitchFamily="34" charset="0"/>
                <a:ea typeface="Calibri" panose="020F0502020204030204" pitchFamily="34" charset="0"/>
                <a:cs typeface="Times New Roman (Body CS)"/>
              </a:rPr>
              <a:t>This is important in cryptography because the average number of attempts needed to successfully guess the key through brute forcing is half of the key space</a:t>
            </a:r>
          </a:p>
          <a:p>
            <a:pPr marL="742950" marR="0" indent="-285750">
              <a:spcBef>
                <a:spcPts val="0"/>
              </a:spcBef>
              <a:spcAft>
                <a:spcPts val="0"/>
              </a:spcAft>
              <a:buFont typeface="Arial" panose="020B0604020202020204" pitchFamily="34" charset="0"/>
              <a:buChar char="•"/>
            </a:pPr>
            <a:endParaRPr lang="en-US" dirty="0">
              <a:latin typeface="Helvetica" panose="020B0604020202020204" pitchFamily="34" charset="0"/>
              <a:ea typeface="Calibri" panose="020F0502020204030204" pitchFamily="34" charset="0"/>
              <a:cs typeface="Times New Roman (Body CS)"/>
            </a:endParaRPr>
          </a:p>
          <a:p>
            <a:pPr marL="742950" marR="0" indent="-285750">
              <a:spcBef>
                <a:spcPts val="0"/>
              </a:spcBef>
              <a:spcAft>
                <a:spcPts val="0"/>
              </a:spcAft>
              <a:buFont typeface="Arial" panose="020B0604020202020204" pitchFamily="34" charset="0"/>
              <a:buChar char="•"/>
            </a:pPr>
            <a:r>
              <a:rPr lang="en-US" dirty="0">
                <a:latin typeface="Helvetica" panose="020B0604020202020204" pitchFamily="34" charset="0"/>
                <a:ea typeface="Calibri" panose="020F0502020204030204" pitchFamily="34" charset="0"/>
                <a:cs typeface="Times New Roman (Body CS)"/>
              </a:rPr>
              <a:t>This is true of the simple cipher wheel as well as modern encryption schemes with very large key spaces.</a:t>
            </a:r>
            <a:endParaRPr lang="en-US" sz="1600" dirty="0">
              <a:effectLst/>
              <a:latin typeface="Helvetica" panose="020B0604020202020204" pitchFamily="34" charset="0"/>
              <a:ea typeface="Calibri" panose="020F0502020204030204" pitchFamily="34" charset="0"/>
              <a:cs typeface="Times New Roman (Body CS)"/>
            </a:endParaRPr>
          </a:p>
        </p:txBody>
      </p:sp>
    </p:spTree>
    <p:extLst>
      <p:ext uri="{BB962C8B-B14F-4D97-AF65-F5344CB8AC3E}">
        <p14:creationId xmlns:p14="http://schemas.microsoft.com/office/powerpoint/2010/main" val="34085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3D11-1F2A-4C71-9FBD-EC7392B2F783}"/>
              </a:ext>
            </a:extLst>
          </p:cNvPr>
          <p:cNvSpPr>
            <a:spLocks noGrp="1"/>
          </p:cNvSpPr>
          <p:nvPr>
            <p:ph type="title"/>
          </p:nvPr>
        </p:nvSpPr>
        <p:spPr>
          <a:xfrm>
            <a:off x="0" y="0"/>
            <a:ext cx="12109142" cy="1935332"/>
          </a:xfrm>
        </p:spPr>
        <p:txBody>
          <a:bodyPr/>
          <a:lstStyle/>
          <a:p>
            <a:r>
              <a:rPr lang="en-US" dirty="0"/>
              <a:t>Could your friend make fewer guesses than 14 guesses?</a:t>
            </a:r>
          </a:p>
        </p:txBody>
      </p:sp>
      <p:sp>
        <p:nvSpPr>
          <p:cNvPr id="3" name="Content Placeholder 2">
            <a:extLst>
              <a:ext uri="{FF2B5EF4-FFF2-40B4-BE49-F238E27FC236}">
                <a16:creationId xmlns:a16="http://schemas.microsoft.com/office/drawing/2014/main" id="{D2C867F3-36C9-495F-A705-341070A0014B}"/>
              </a:ext>
            </a:extLst>
          </p:cNvPr>
          <p:cNvSpPr>
            <a:spLocks noGrp="1"/>
          </p:cNvSpPr>
          <p:nvPr>
            <p:ph idx="1"/>
          </p:nvPr>
        </p:nvSpPr>
        <p:spPr>
          <a:xfrm>
            <a:off x="796771" y="1748901"/>
            <a:ext cx="10515600" cy="1413769"/>
          </a:xfrm>
        </p:spPr>
        <p:txBody>
          <a:bodyPr>
            <a:normAutofit fontScale="92500" lnSpcReduction="10000"/>
          </a:bodyPr>
          <a:lstStyle/>
          <a:p>
            <a:r>
              <a:rPr lang="en-US" sz="2000" b="1" dirty="0"/>
              <a:t>Question A: </a:t>
            </a:r>
            <a:r>
              <a:rPr lang="en-US" sz="2000" dirty="0"/>
              <a:t>What is the maximum number of guesses needed to find the plaintext?</a:t>
            </a:r>
          </a:p>
          <a:p>
            <a:pPr lvl="1"/>
            <a:r>
              <a:rPr lang="en-US" sz="1600" b="1" dirty="0"/>
              <a:t>Answer: </a:t>
            </a:r>
            <a:r>
              <a:rPr lang="en-US" sz="1600" dirty="0"/>
              <a:t>The size of the </a:t>
            </a:r>
            <a:r>
              <a:rPr lang="en-US" sz="1600" dirty="0" err="1"/>
              <a:t>keyspace</a:t>
            </a:r>
            <a:endParaRPr lang="en-US" sz="1600" dirty="0"/>
          </a:p>
          <a:p>
            <a:r>
              <a:rPr lang="en-US" sz="2000" b="1" dirty="0"/>
              <a:t>Question B: </a:t>
            </a:r>
            <a:r>
              <a:rPr lang="en-US" sz="2000" dirty="0"/>
              <a:t>Assuming each key is equally likely (randomly distributed) how many random guesses would your neighbor likely have to make (“on average”) to find the key to decrypt the plaintext?</a:t>
            </a:r>
          </a:p>
          <a:p>
            <a:pPr lvl="1"/>
            <a:r>
              <a:rPr lang="en-US" sz="1600" b="1" dirty="0"/>
              <a:t>Answer: </a:t>
            </a:r>
            <a:r>
              <a:rPr lang="en-US" sz="1600" dirty="0"/>
              <a:t>Half the size of the </a:t>
            </a:r>
            <a:r>
              <a:rPr lang="en-US" sz="1600" dirty="0" err="1"/>
              <a:t>keyspace</a:t>
            </a:r>
            <a:r>
              <a:rPr lang="en-US" sz="1600" dirty="0"/>
              <a:t> </a:t>
            </a:r>
          </a:p>
          <a:p>
            <a:endParaRPr lang="en-US" sz="2000" dirty="0"/>
          </a:p>
        </p:txBody>
      </p:sp>
      <p:sp>
        <p:nvSpPr>
          <p:cNvPr id="4" name="TextBox 3">
            <a:extLst>
              <a:ext uri="{FF2B5EF4-FFF2-40B4-BE49-F238E27FC236}">
                <a16:creationId xmlns:a16="http://schemas.microsoft.com/office/drawing/2014/main" id="{C643809A-8F10-4A82-831F-CA41171D87E3}"/>
              </a:ext>
            </a:extLst>
          </p:cNvPr>
          <p:cNvSpPr txBox="1"/>
          <p:nvPr/>
        </p:nvSpPr>
        <p:spPr>
          <a:xfrm>
            <a:off x="796771" y="3542438"/>
            <a:ext cx="9534617" cy="830997"/>
          </a:xfrm>
          <a:prstGeom prst="rect">
            <a:avLst/>
          </a:prstGeom>
          <a:noFill/>
        </p:spPr>
        <p:txBody>
          <a:bodyPr wrap="square" rtlCol="0">
            <a:spAutoFit/>
          </a:bodyPr>
          <a:lstStyle/>
          <a:p>
            <a:r>
              <a:rPr lang="en-US" sz="2400" b="1" dirty="0"/>
              <a:t>Question C: </a:t>
            </a:r>
            <a:r>
              <a:rPr lang="en-US" sz="2400" dirty="0"/>
              <a:t>If your friend did it faster than 14 or 27 attempts, how was your neighbor able to do it faster?</a:t>
            </a:r>
          </a:p>
        </p:txBody>
      </p:sp>
      <p:sp>
        <p:nvSpPr>
          <p:cNvPr id="5" name="TextBox 4">
            <a:extLst>
              <a:ext uri="{FF2B5EF4-FFF2-40B4-BE49-F238E27FC236}">
                <a16:creationId xmlns:a16="http://schemas.microsoft.com/office/drawing/2014/main" id="{A4E5B104-FFC2-41E0-AE67-F4BF57599C07}"/>
              </a:ext>
            </a:extLst>
          </p:cNvPr>
          <p:cNvSpPr txBox="1"/>
          <p:nvPr/>
        </p:nvSpPr>
        <p:spPr>
          <a:xfrm>
            <a:off x="1860612" y="4303945"/>
            <a:ext cx="8691239" cy="830997"/>
          </a:xfrm>
          <a:prstGeom prst="rect">
            <a:avLst/>
          </a:prstGeom>
          <a:noFill/>
        </p:spPr>
        <p:txBody>
          <a:bodyPr wrap="square" rtlCol="0">
            <a:spAutoFit/>
          </a:bodyPr>
          <a:lstStyle/>
          <a:p>
            <a:r>
              <a:rPr lang="en-US" sz="2400" dirty="0"/>
              <a:t>If it was not just a lucky guess, then they were likely using “cryptanalysis”, the science of breaking codes</a:t>
            </a:r>
          </a:p>
        </p:txBody>
      </p:sp>
      <p:sp>
        <p:nvSpPr>
          <p:cNvPr id="6" name="TextBox 5">
            <a:extLst>
              <a:ext uri="{FF2B5EF4-FFF2-40B4-BE49-F238E27FC236}">
                <a16:creationId xmlns:a16="http://schemas.microsoft.com/office/drawing/2014/main" id="{8A92CB47-A49F-4D2F-938B-05ECA0B5F5FB}"/>
              </a:ext>
            </a:extLst>
          </p:cNvPr>
          <p:cNvSpPr txBox="1"/>
          <p:nvPr/>
        </p:nvSpPr>
        <p:spPr>
          <a:xfrm>
            <a:off x="1860612" y="5287795"/>
            <a:ext cx="8691239" cy="461665"/>
          </a:xfrm>
          <a:prstGeom prst="rect">
            <a:avLst/>
          </a:prstGeom>
          <a:noFill/>
        </p:spPr>
        <p:txBody>
          <a:bodyPr wrap="square" rtlCol="0">
            <a:spAutoFit/>
          </a:bodyPr>
          <a:lstStyle/>
          <a:p>
            <a:r>
              <a:rPr lang="en-US" sz="2400" dirty="0"/>
              <a:t>What strategies did might they use? </a:t>
            </a:r>
          </a:p>
        </p:txBody>
      </p:sp>
    </p:spTree>
    <p:extLst>
      <p:ext uri="{BB962C8B-B14F-4D97-AF65-F5344CB8AC3E}">
        <p14:creationId xmlns:p14="http://schemas.microsoft.com/office/powerpoint/2010/main" val="406839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F075-6879-4321-B5D5-249CAE8710A7}"/>
              </a:ext>
            </a:extLst>
          </p:cNvPr>
          <p:cNvSpPr>
            <a:spLocks noGrp="1"/>
          </p:cNvSpPr>
          <p:nvPr>
            <p:ph type="title"/>
          </p:nvPr>
        </p:nvSpPr>
        <p:spPr>
          <a:xfrm>
            <a:off x="0" y="0"/>
            <a:ext cx="10515600" cy="1325563"/>
          </a:xfrm>
        </p:spPr>
        <p:txBody>
          <a:bodyPr/>
          <a:lstStyle/>
          <a:p>
            <a:r>
              <a:rPr lang="en-US" dirty="0"/>
              <a:t>Linguistic cryptanalysis…</a:t>
            </a:r>
          </a:p>
        </p:txBody>
      </p:sp>
      <p:sp>
        <p:nvSpPr>
          <p:cNvPr id="3" name="Content Placeholder 2">
            <a:extLst>
              <a:ext uri="{FF2B5EF4-FFF2-40B4-BE49-F238E27FC236}">
                <a16:creationId xmlns:a16="http://schemas.microsoft.com/office/drawing/2014/main" id="{B0A0822F-581D-42D8-9D7D-86CC1B99187D}"/>
              </a:ext>
            </a:extLst>
          </p:cNvPr>
          <p:cNvSpPr>
            <a:spLocks noGrp="1"/>
          </p:cNvSpPr>
          <p:nvPr>
            <p:ph idx="1"/>
          </p:nvPr>
        </p:nvSpPr>
        <p:spPr>
          <a:xfrm>
            <a:off x="358806" y="1088778"/>
            <a:ext cx="10515600" cy="4351338"/>
          </a:xfrm>
        </p:spPr>
        <p:txBody>
          <a:bodyPr/>
          <a:lstStyle/>
          <a:p>
            <a:pPr marL="0" indent="0">
              <a:buNone/>
            </a:pPr>
            <a:r>
              <a:rPr lang="en-US" dirty="0"/>
              <a:t>Examples:</a:t>
            </a:r>
          </a:p>
          <a:p>
            <a:pPr lvl="1"/>
            <a:r>
              <a:rPr lang="en-US" sz="2800" dirty="0"/>
              <a:t>Recognizing the beginning of the word</a:t>
            </a:r>
          </a:p>
          <a:p>
            <a:pPr lvl="1"/>
            <a:r>
              <a:rPr lang="en-US" sz="2800" dirty="0"/>
              <a:t>Looking for letter pairs</a:t>
            </a:r>
          </a:p>
          <a:p>
            <a:pPr lvl="1"/>
            <a:r>
              <a:rPr lang="en-US" sz="2800" dirty="0"/>
              <a:t>Looking at vowels</a:t>
            </a:r>
          </a:p>
          <a:p>
            <a:pPr marL="0" indent="0">
              <a:buNone/>
            </a:pPr>
            <a:endParaRPr lang="en-US" sz="1200" dirty="0"/>
          </a:p>
          <a:p>
            <a:pPr marL="0" indent="0">
              <a:buNone/>
            </a:pPr>
            <a:r>
              <a:rPr lang="en-US" dirty="0"/>
              <a:t>This form of cryptanalysis uses your knowledge of the English language</a:t>
            </a:r>
          </a:p>
        </p:txBody>
      </p:sp>
    </p:spTree>
    <p:extLst>
      <p:ext uri="{BB962C8B-B14F-4D97-AF65-F5344CB8AC3E}">
        <p14:creationId xmlns:p14="http://schemas.microsoft.com/office/powerpoint/2010/main" val="39507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F075-6879-4321-B5D5-249CAE8710A7}"/>
              </a:ext>
            </a:extLst>
          </p:cNvPr>
          <p:cNvSpPr>
            <a:spLocks noGrp="1"/>
          </p:cNvSpPr>
          <p:nvPr>
            <p:ph type="title"/>
          </p:nvPr>
        </p:nvSpPr>
        <p:spPr>
          <a:xfrm>
            <a:off x="0" y="0"/>
            <a:ext cx="10515600" cy="1325563"/>
          </a:xfrm>
        </p:spPr>
        <p:txBody>
          <a:bodyPr/>
          <a:lstStyle/>
          <a:p>
            <a:r>
              <a:rPr lang="en-US" dirty="0"/>
              <a:t>Linguistic cryptanalysis examples…</a:t>
            </a:r>
          </a:p>
        </p:txBody>
      </p:sp>
      <p:sp>
        <p:nvSpPr>
          <p:cNvPr id="3" name="Content Placeholder 2">
            <a:extLst>
              <a:ext uri="{FF2B5EF4-FFF2-40B4-BE49-F238E27FC236}">
                <a16:creationId xmlns:a16="http://schemas.microsoft.com/office/drawing/2014/main" id="{B0A0822F-581D-42D8-9D7D-86CC1B99187D}"/>
              </a:ext>
            </a:extLst>
          </p:cNvPr>
          <p:cNvSpPr>
            <a:spLocks noGrp="1"/>
          </p:cNvSpPr>
          <p:nvPr>
            <p:ph idx="1"/>
          </p:nvPr>
        </p:nvSpPr>
        <p:spPr>
          <a:xfrm>
            <a:off x="358806" y="1088778"/>
            <a:ext cx="10515600" cy="4351338"/>
          </a:xfrm>
        </p:spPr>
        <p:txBody>
          <a:bodyPr>
            <a:normAutofit/>
          </a:bodyPr>
          <a:lstStyle/>
          <a:p>
            <a:pPr marL="0" indent="0">
              <a:buNone/>
            </a:pPr>
            <a:r>
              <a:rPr lang="en-US" sz="2400" dirty="0"/>
              <a:t>One form of linguistic cryptanalysis is </a:t>
            </a:r>
            <a:r>
              <a:rPr lang="en-US" sz="2400" i="1" dirty="0"/>
              <a:t>frequency analysis of letters used in English </a:t>
            </a:r>
          </a:p>
          <a:p>
            <a:pPr marL="0" indent="0">
              <a:buNone/>
            </a:pPr>
            <a:r>
              <a:rPr lang="en-US" sz="2400" dirty="0"/>
              <a:t>Frequency analysis recognizes that different letters have different probabilities of frequencies of use in words:</a:t>
            </a:r>
            <a:endParaRPr lang="en-US" sz="2400" i="1" dirty="0"/>
          </a:p>
        </p:txBody>
      </p:sp>
      <p:sp>
        <p:nvSpPr>
          <p:cNvPr id="7" name="Rectangle 6">
            <a:extLst>
              <a:ext uri="{FF2B5EF4-FFF2-40B4-BE49-F238E27FC236}">
                <a16:creationId xmlns:a16="http://schemas.microsoft.com/office/drawing/2014/main" id="{253AC04E-3D8B-4252-95CA-92D0ADCEEAD0}"/>
              </a:ext>
            </a:extLst>
          </p:cNvPr>
          <p:cNvSpPr/>
          <p:nvPr/>
        </p:nvSpPr>
        <p:spPr>
          <a:xfrm>
            <a:off x="494190" y="3162114"/>
            <a:ext cx="6096000" cy="2308324"/>
          </a:xfrm>
          <a:prstGeom prst="rect">
            <a:avLst/>
          </a:prstGeom>
        </p:spPr>
        <p:txBody>
          <a:bodyPr>
            <a:spAutoFit/>
          </a:bodyPr>
          <a:lstStyle/>
          <a:p>
            <a:r>
              <a:rPr lang="en-US" dirty="0"/>
              <a:t>Given a sentences written in the English language </a:t>
            </a:r>
          </a:p>
          <a:p>
            <a:pPr marL="285750" indent="-285750">
              <a:buFont typeface="Arial" panose="020B0604020202020204" pitchFamily="34" charset="0"/>
              <a:buChar char="•"/>
            </a:pPr>
            <a:r>
              <a:rPr lang="en-US" dirty="0"/>
              <a:t>E, T, A and O are the most common</a:t>
            </a:r>
          </a:p>
          <a:p>
            <a:pPr marL="285750" indent="-285750">
              <a:buFont typeface="Arial" panose="020B0604020202020204" pitchFamily="34" charset="0"/>
              <a:buChar char="•"/>
            </a:pPr>
            <a:r>
              <a:rPr lang="en-US" dirty="0"/>
              <a:t>Z, Q and X are rare </a:t>
            </a:r>
          </a:p>
          <a:p>
            <a:endParaRPr lang="en-US" dirty="0"/>
          </a:p>
          <a:p>
            <a:pPr marL="285750" indent="-285750">
              <a:buFont typeface="Arial" panose="020B0604020202020204" pitchFamily="34" charset="0"/>
              <a:buChar char="•"/>
            </a:pPr>
            <a:r>
              <a:rPr lang="en-US" dirty="0"/>
              <a:t>TH, ER, ON, and AN are the most common pairs of letters (termed bigrams or digraphs)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SS, EE, TT, and FF are the most common repeats</a:t>
            </a:r>
          </a:p>
        </p:txBody>
      </p:sp>
      <p:pic>
        <p:nvPicPr>
          <p:cNvPr id="8" name="Picture 7">
            <a:extLst>
              <a:ext uri="{FF2B5EF4-FFF2-40B4-BE49-F238E27FC236}">
                <a16:creationId xmlns:a16="http://schemas.microsoft.com/office/drawing/2014/main" id="{C7D97F2D-58F7-412A-B10E-B25D2AD7EA22}"/>
              </a:ext>
            </a:extLst>
          </p:cNvPr>
          <p:cNvPicPr>
            <a:picLocks noChangeAspect="1"/>
          </p:cNvPicPr>
          <p:nvPr/>
        </p:nvPicPr>
        <p:blipFill>
          <a:blip r:embed="rId2"/>
          <a:stretch>
            <a:fillRect/>
          </a:stretch>
        </p:blipFill>
        <p:spPr>
          <a:xfrm>
            <a:off x="6377503" y="2308194"/>
            <a:ext cx="5566322" cy="4450973"/>
          </a:xfrm>
          <a:prstGeom prst="rect">
            <a:avLst/>
          </a:prstGeom>
        </p:spPr>
      </p:pic>
    </p:spTree>
    <p:extLst>
      <p:ext uri="{BB962C8B-B14F-4D97-AF65-F5344CB8AC3E}">
        <p14:creationId xmlns:p14="http://schemas.microsoft.com/office/powerpoint/2010/main" val="20932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0933" cy="948267"/>
          </a:xfrm>
        </p:spPr>
        <p:txBody>
          <a:bodyPr>
            <a:normAutofit fontScale="90000"/>
          </a:bodyPr>
          <a:lstStyle/>
          <a:p>
            <a:pPr algn="l"/>
            <a:r>
              <a:rPr lang="en-US" dirty="0"/>
              <a:t>Example: Substitution cipher or algorithm</a:t>
            </a:r>
          </a:p>
        </p:txBody>
      </p:sp>
      <p:sp>
        <p:nvSpPr>
          <p:cNvPr id="3" name="Content Placeholder 2"/>
          <p:cNvSpPr>
            <a:spLocks noGrp="1"/>
          </p:cNvSpPr>
          <p:nvPr>
            <p:ph idx="1"/>
          </p:nvPr>
        </p:nvSpPr>
        <p:spPr>
          <a:xfrm>
            <a:off x="1834444" y="948267"/>
            <a:ext cx="8686799" cy="4097868"/>
          </a:xfrm>
        </p:spPr>
        <p:txBody>
          <a:bodyPr/>
          <a:lstStyle/>
          <a:p>
            <a:r>
              <a:rPr lang="en-US" dirty="0"/>
              <a:t>A mono-alphabetic substitution cipher</a:t>
            </a:r>
          </a:p>
          <a:p>
            <a:endParaRPr lang="en-US" dirty="0"/>
          </a:p>
          <a:p>
            <a:endParaRPr lang="en-US" dirty="0"/>
          </a:p>
          <a:p>
            <a:endParaRPr lang="en-US" dirty="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22101" y="1560376"/>
            <a:ext cx="5971429" cy="895238"/>
          </a:xfrm>
          <a:prstGeom prst="rect">
            <a:avLst/>
          </a:prstGeom>
        </p:spPr>
      </p:pic>
      <p:sp>
        <p:nvSpPr>
          <p:cNvPr id="6" name="TextBox 5"/>
          <p:cNvSpPr txBox="1"/>
          <p:nvPr/>
        </p:nvSpPr>
        <p:spPr>
          <a:xfrm>
            <a:off x="3470172" y="2521597"/>
            <a:ext cx="4549422" cy="523220"/>
          </a:xfrm>
          <a:prstGeom prst="rect">
            <a:avLst/>
          </a:prstGeom>
          <a:noFill/>
        </p:spPr>
        <p:txBody>
          <a:bodyPr wrap="square" rtlCol="0">
            <a:spAutoFit/>
          </a:bodyPr>
          <a:lstStyle/>
          <a:p>
            <a:r>
              <a:rPr lang="en-US" sz="2800" dirty="0"/>
              <a:t>“SECURITY” &lt;=&gt; “HVXFIRGB”</a:t>
            </a:r>
          </a:p>
        </p:txBody>
      </p:sp>
      <p:pic>
        <p:nvPicPr>
          <p:cNvPr id="10" name="Picture 9">
            <a:extLst>
              <a:ext uri="{FF2B5EF4-FFF2-40B4-BE49-F238E27FC236}">
                <a16:creationId xmlns:a16="http://schemas.microsoft.com/office/drawing/2014/main" id="{6F8B7E85-0338-4232-9116-8FC182217174}"/>
              </a:ext>
            </a:extLst>
          </p:cNvPr>
          <p:cNvPicPr>
            <a:picLocks noChangeAspect="1"/>
          </p:cNvPicPr>
          <p:nvPr/>
        </p:nvPicPr>
        <p:blipFill>
          <a:blip r:embed="rId3"/>
          <a:stretch>
            <a:fillRect/>
          </a:stretch>
        </p:blipFill>
        <p:spPr>
          <a:xfrm>
            <a:off x="8978389" y="3734197"/>
            <a:ext cx="3085707" cy="3123803"/>
          </a:xfrm>
          <a:prstGeom prst="rect">
            <a:avLst/>
          </a:prstGeom>
        </p:spPr>
      </p:pic>
    </p:spTree>
    <p:extLst>
      <p:ext uri="{BB962C8B-B14F-4D97-AF65-F5344CB8AC3E}">
        <p14:creationId xmlns:p14="http://schemas.microsoft.com/office/powerpoint/2010/main" val="338853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296-B991-4BF7-95F2-61A0C91A803D}"/>
              </a:ext>
            </a:extLst>
          </p:cNvPr>
          <p:cNvSpPr>
            <a:spLocks noGrp="1"/>
          </p:cNvSpPr>
          <p:nvPr>
            <p:ph type="title"/>
          </p:nvPr>
        </p:nvSpPr>
        <p:spPr>
          <a:xfrm>
            <a:off x="0" y="0"/>
            <a:ext cx="10515600" cy="1325563"/>
          </a:xfrm>
        </p:spPr>
        <p:txBody>
          <a:bodyPr/>
          <a:lstStyle/>
          <a:p>
            <a:r>
              <a:rPr lang="en-US" dirty="0"/>
              <a:t>Polyalphabetic Cipher</a:t>
            </a:r>
          </a:p>
        </p:txBody>
      </p:sp>
      <p:sp>
        <p:nvSpPr>
          <p:cNvPr id="3" name="Content Placeholder 2">
            <a:extLst>
              <a:ext uri="{FF2B5EF4-FFF2-40B4-BE49-F238E27FC236}">
                <a16:creationId xmlns:a16="http://schemas.microsoft.com/office/drawing/2014/main" id="{C371E2B2-456E-4569-9F0D-C81D69A5A338}"/>
              </a:ext>
            </a:extLst>
          </p:cNvPr>
          <p:cNvSpPr>
            <a:spLocks noGrp="1"/>
          </p:cNvSpPr>
          <p:nvPr>
            <p:ph idx="1"/>
          </p:nvPr>
        </p:nvSpPr>
        <p:spPr>
          <a:xfrm>
            <a:off x="287784" y="1242874"/>
            <a:ext cx="10515600" cy="4578982"/>
          </a:xfrm>
        </p:spPr>
        <p:txBody>
          <a:bodyPr/>
          <a:lstStyle/>
          <a:p>
            <a:pPr marL="0" indent="0">
              <a:buNone/>
            </a:pPr>
            <a:r>
              <a:rPr lang="en-US" sz="2400" dirty="0"/>
              <a:t>Ciphers can be made stronger, and frequency analysis made more difficult when more than one cipher alphabet is used</a:t>
            </a:r>
          </a:p>
          <a:p>
            <a:r>
              <a:rPr lang="en-US" sz="2400" dirty="0"/>
              <a:t>For example, encrypt the plaintext message “SEND MONEY”</a:t>
            </a:r>
          </a:p>
          <a:p>
            <a:pPr lvl="1"/>
            <a:r>
              <a:rPr lang="en-US" sz="2000" dirty="0"/>
              <a:t>Use the word “SECURITY” as the key, but repeat its use in the key to make it have as many letters as the plaintext:</a:t>
            </a:r>
          </a:p>
          <a:p>
            <a:pPr lvl="1"/>
            <a:endParaRPr lang="en-US" sz="1800" dirty="0"/>
          </a:p>
          <a:p>
            <a:pPr marL="457200" lvl="1" indent="0">
              <a:buNone/>
            </a:pPr>
            <a:r>
              <a:rPr lang="en-US" sz="2000" dirty="0"/>
              <a:t>Plaintext: SEND MONEY (10 characters including the space “_”)</a:t>
            </a:r>
          </a:p>
          <a:p>
            <a:pPr marL="457200" lvl="1" indent="0">
              <a:buNone/>
            </a:pPr>
            <a:r>
              <a:rPr lang="en-US" sz="2000" dirty="0"/>
              <a:t>          Key: SECURITYSE (10 characters)</a:t>
            </a:r>
          </a:p>
          <a:p>
            <a:endParaRPr lang="en-US" dirty="0"/>
          </a:p>
          <a:p>
            <a:endParaRPr lang="en-US" dirty="0"/>
          </a:p>
        </p:txBody>
      </p:sp>
      <p:sp>
        <p:nvSpPr>
          <p:cNvPr id="4" name="Rectangle 3">
            <a:extLst>
              <a:ext uri="{FF2B5EF4-FFF2-40B4-BE49-F238E27FC236}">
                <a16:creationId xmlns:a16="http://schemas.microsoft.com/office/drawing/2014/main" id="{6BE6181C-E32D-467C-8AAF-D31F639F99F9}"/>
              </a:ext>
            </a:extLst>
          </p:cNvPr>
          <p:cNvSpPr/>
          <p:nvPr/>
        </p:nvSpPr>
        <p:spPr>
          <a:xfrm>
            <a:off x="562252" y="4270562"/>
            <a:ext cx="6096000" cy="1477328"/>
          </a:xfrm>
          <a:prstGeom prst="rect">
            <a:avLst/>
          </a:prstGeom>
        </p:spPr>
        <p:txBody>
          <a:bodyPr>
            <a:spAutoFit/>
          </a:bodyPr>
          <a:lstStyle/>
          <a:p>
            <a:pPr marL="800100" marR="0" indent="-342900">
              <a:spcBef>
                <a:spcPts val="0"/>
              </a:spcBef>
              <a:spcAft>
                <a:spcPts val="0"/>
              </a:spcAft>
              <a:buFont typeface="+mj-lt"/>
              <a:buAutoNum type="arabicPeriod"/>
            </a:pPr>
            <a:r>
              <a:rPr lang="en-US" dirty="0">
                <a:latin typeface="Helvetica" panose="020B0604020202020204" pitchFamily="34" charset="0"/>
                <a:ea typeface="Calibri" panose="020F0502020204030204" pitchFamily="34" charset="0"/>
                <a:cs typeface="Times New Roman" panose="02020603050405020304" pitchFamily="18" charset="0"/>
              </a:rPr>
              <a:t>Encrypt by rotating the inner wheel so that “s” in the word “security” aligns with “a” on the outer wheel. Now “s” in the word “send” on the outer wheel maps to the letter “i” on the inner wheel, so “i” is the ciphertext.</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6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296-B991-4BF7-95F2-61A0C91A803D}"/>
              </a:ext>
            </a:extLst>
          </p:cNvPr>
          <p:cNvSpPr>
            <a:spLocks noGrp="1"/>
          </p:cNvSpPr>
          <p:nvPr>
            <p:ph type="title"/>
          </p:nvPr>
        </p:nvSpPr>
        <p:spPr>
          <a:xfrm>
            <a:off x="0" y="0"/>
            <a:ext cx="10515600" cy="1325563"/>
          </a:xfrm>
        </p:spPr>
        <p:txBody>
          <a:bodyPr/>
          <a:lstStyle/>
          <a:p>
            <a:r>
              <a:rPr lang="en-US" dirty="0"/>
              <a:t>Polyalphabetic Cipher</a:t>
            </a:r>
          </a:p>
        </p:txBody>
      </p:sp>
      <p:sp>
        <p:nvSpPr>
          <p:cNvPr id="3" name="Content Placeholder 2">
            <a:extLst>
              <a:ext uri="{FF2B5EF4-FFF2-40B4-BE49-F238E27FC236}">
                <a16:creationId xmlns:a16="http://schemas.microsoft.com/office/drawing/2014/main" id="{C371E2B2-456E-4569-9F0D-C81D69A5A338}"/>
              </a:ext>
            </a:extLst>
          </p:cNvPr>
          <p:cNvSpPr>
            <a:spLocks noGrp="1"/>
          </p:cNvSpPr>
          <p:nvPr>
            <p:ph idx="1"/>
          </p:nvPr>
        </p:nvSpPr>
        <p:spPr>
          <a:xfrm>
            <a:off x="287784" y="1242874"/>
            <a:ext cx="10515600" cy="923680"/>
          </a:xfrm>
        </p:spPr>
        <p:txBody>
          <a:bodyPr/>
          <a:lstStyle/>
          <a:p>
            <a:pPr marL="457200" lvl="1" indent="0">
              <a:buNone/>
            </a:pPr>
            <a:r>
              <a:rPr lang="en-US" sz="2000" dirty="0"/>
              <a:t>Plaintext: SEND MONEY (10 characters including the space “_”)</a:t>
            </a:r>
          </a:p>
          <a:p>
            <a:pPr marL="457200" lvl="1" indent="0">
              <a:buNone/>
            </a:pPr>
            <a:r>
              <a:rPr lang="en-US" sz="2000" dirty="0"/>
              <a:t>          Key: SECURITYSE (10 characters)</a:t>
            </a:r>
          </a:p>
          <a:p>
            <a:endParaRPr lang="en-US" dirty="0"/>
          </a:p>
          <a:p>
            <a:endParaRPr lang="en-US" dirty="0"/>
          </a:p>
        </p:txBody>
      </p:sp>
      <p:sp>
        <p:nvSpPr>
          <p:cNvPr id="4" name="Rectangle 3">
            <a:extLst>
              <a:ext uri="{FF2B5EF4-FFF2-40B4-BE49-F238E27FC236}">
                <a16:creationId xmlns:a16="http://schemas.microsoft.com/office/drawing/2014/main" id="{6BE6181C-E32D-467C-8AAF-D31F639F99F9}"/>
              </a:ext>
            </a:extLst>
          </p:cNvPr>
          <p:cNvSpPr/>
          <p:nvPr/>
        </p:nvSpPr>
        <p:spPr>
          <a:xfrm>
            <a:off x="162757" y="2166554"/>
            <a:ext cx="7134688" cy="1477328"/>
          </a:xfrm>
          <a:prstGeom prst="rect">
            <a:avLst/>
          </a:prstGeom>
        </p:spPr>
        <p:txBody>
          <a:bodyPr wrap="square">
            <a:spAutoFit/>
          </a:bodyPr>
          <a:lstStyle/>
          <a:p>
            <a:pPr marL="800100" marR="0" indent="-342900">
              <a:spcBef>
                <a:spcPts val="0"/>
              </a:spcBef>
              <a:spcAft>
                <a:spcPts val="0"/>
              </a:spcAft>
              <a:buFont typeface="+mj-lt"/>
              <a:buAutoNum type="arabicPeriod"/>
            </a:pPr>
            <a:r>
              <a:rPr lang="en-US" dirty="0">
                <a:latin typeface="Helvetica" panose="020B0604020202020204" pitchFamily="34" charset="0"/>
                <a:ea typeface="Calibri" panose="020F0502020204030204" pitchFamily="34" charset="0"/>
                <a:cs typeface="Times New Roman" panose="02020603050405020304" pitchFamily="18" charset="0"/>
              </a:rPr>
              <a:t>Encrypt by rotating the inner wheel so that “S” in the word “</a:t>
            </a:r>
            <a:r>
              <a:rPr lang="en-US" u="sng" dirty="0">
                <a:latin typeface="Helvetica" panose="020B0604020202020204" pitchFamily="34" charset="0"/>
                <a:ea typeface="Calibri" panose="020F0502020204030204" pitchFamily="34" charset="0"/>
                <a:cs typeface="Times New Roman" panose="02020603050405020304" pitchFamily="18" charset="0"/>
              </a:rPr>
              <a:t>S</a:t>
            </a:r>
            <a:r>
              <a:rPr lang="en-US" dirty="0">
                <a:latin typeface="Helvetica" panose="020B0604020202020204" pitchFamily="34" charset="0"/>
                <a:ea typeface="Calibri" panose="020F0502020204030204" pitchFamily="34" charset="0"/>
                <a:cs typeface="Times New Roman" panose="02020603050405020304" pitchFamily="18" charset="0"/>
              </a:rPr>
              <a:t>ECURITY” aligns with “A” on the outer wheel </a:t>
            </a:r>
          </a:p>
          <a:p>
            <a:pPr marL="1371600" lvl="2"/>
            <a:r>
              <a:rPr lang="en-US" dirty="0">
                <a:latin typeface="Helvetica" panose="020B0604020202020204" pitchFamily="34" charset="0"/>
                <a:ea typeface="Calibri" panose="020F0502020204030204" pitchFamily="34" charset="0"/>
                <a:cs typeface="Times New Roman" panose="02020603050405020304" pitchFamily="18" charset="0"/>
              </a:rPr>
              <a:t>Now “S” in the word “</a:t>
            </a:r>
            <a:r>
              <a:rPr lang="en-US" u="sng" dirty="0">
                <a:latin typeface="Helvetica" panose="020B0604020202020204" pitchFamily="34" charset="0"/>
                <a:ea typeface="Calibri" panose="020F0502020204030204" pitchFamily="34" charset="0"/>
                <a:cs typeface="Times New Roman" panose="02020603050405020304" pitchFamily="18" charset="0"/>
              </a:rPr>
              <a:t>S</a:t>
            </a:r>
            <a:r>
              <a:rPr lang="en-US" dirty="0">
                <a:latin typeface="Helvetica" panose="020B0604020202020204" pitchFamily="34" charset="0"/>
                <a:ea typeface="Calibri" panose="020F0502020204030204" pitchFamily="34" charset="0"/>
                <a:cs typeface="Times New Roman" panose="02020603050405020304" pitchFamily="18" charset="0"/>
              </a:rPr>
              <a:t>END” on the outer wheel maps to the letter “I” on the inner wheel, so “I” is the ciphertext</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029FEBE-68C5-485A-A396-6998093F4DCE}"/>
              </a:ext>
            </a:extLst>
          </p:cNvPr>
          <p:cNvPicPr>
            <a:picLocks noChangeAspect="1"/>
          </p:cNvPicPr>
          <p:nvPr/>
        </p:nvPicPr>
        <p:blipFill>
          <a:blip r:embed="rId2"/>
          <a:stretch>
            <a:fillRect/>
          </a:stretch>
        </p:blipFill>
        <p:spPr>
          <a:xfrm>
            <a:off x="8281836" y="125485"/>
            <a:ext cx="3276889" cy="3296701"/>
          </a:xfrm>
          <a:prstGeom prst="rect">
            <a:avLst/>
          </a:prstGeom>
        </p:spPr>
      </p:pic>
      <p:sp>
        <p:nvSpPr>
          <p:cNvPr id="6" name="Rectangle: Rounded Corners 5">
            <a:extLst>
              <a:ext uri="{FF2B5EF4-FFF2-40B4-BE49-F238E27FC236}">
                <a16:creationId xmlns:a16="http://schemas.microsoft.com/office/drawing/2014/main" id="{09E03C67-9760-4D06-88C6-0D4FCC8097DB}"/>
              </a:ext>
            </a:extLst>
          </p:cNvPr>
          <p:cNvSpPr/>
          <p:nvPr/>
        </p:nvSpPr>
        <p:spPr>
          <a:xfrm rot="3159176">
            <a:off x="9920833" y="2542392"/>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F76FA26-1F41-4A5A-9D94-650F02238FFB}"/>
              </a:ext>
            </a:extLst>
          </p:cNvPr>
          <p:cNvSpPr/>
          <p:nvPr/>
        </p:nvSpPr>
        <p:spPr>
          <a:xfrm>
            <a:off x="8281836" y="1543921"/>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70818B-D705-4CFC-977E-18D902129811}"/>
              </a:ext>
            </a:extLst>
          </p:cNvPr>
          <p:cNvSpPr/>
          <p:nvPr/>
        </p:nvSpPr>
        <p:spPr>
          <a:xfrm>
            <a:off x="287784" y="3701903"/>
            <a:ext cx="6796519" cy="1477328"/>
          </a:xfrm>
          <a:prstGeom prst="rect">
            <a:avLst/>
          </a:prstGeom>
        </p:spPr>
        <p:txBody>
          <a:bodyPr wrap="square">
            <a:spAutoFit/>
          </a:bodyPr>
          <a:lstStyle/>
          <a:p>
            <a:pPr marL="800100" marR="0" indent="-342900">
              <a:spcBef>
                <a:spcPts val="0"/>
              </a:spcBef>
              <a:spcAft>
                <a:spcPts val="0"/>
              </a:spcAft>
              <a:buFont typeface="+mj-lt"/>
              <a:buAutoNum type="arabicPeriod" startAt="2"/>
            </a:pPr>
            <a:r>
              <a:rPr lang="en-US" dirty="0">
                <a:latin typeface="Helvetica" panose="020B0604020202020204" pitchFamily="34" charset="0"/>
                <a:ea typeface="Calibri" panose="020F0502020204030204" pitchFamily="34" charset="0"/>
                <a:cs typeface="Times New Roman" panose="02020603050405020304" pitchFamily="18" charset="0"/>
              </a:rPr>
              <a:t>Next, rotate the inner wheel so that “E” in the word “S</a:t>
            </a:r>
            <a:r>
              <a:rPr lang="en-US" u="sng" dirty="0">
                <a:latin typeface="Helvetica" panose="020B0604020202020204" pitchFamily="34" charset="0"/>
                <a:ea typeface="Calibri" panose="020F0502020204030204" pitchFamily="34" charset="0"/>
                <a:cs typeface="Times New Roman" panose="02020603050405020304" pitchFamily="18" charset="0"/>
              </a:rPr>
              <a:t>E</a:t>
            </a:r>
            <a:r>
              <a:rPr lang="en-US" dirty="0">
                <a:latin typeface="Helvetica" panose="020B0604020202020204" pitchFamily="34" charset="0"/>
                <a:ea typeface="Calibri" panose="020F0502020204030204" pitchFamily="34" charset="0"/>
                <a:cs typeface="Times New Roman" panose="02020603050405020304" pitchFamily="18" charset="0"/>
              </a:rPr>
              <a:t>CURITY” aligns with “A” on the outer wheel. Now “E” in the word “S</a:t>
            </a:r>
            <a:r>
              <a:rPr lang="en-US" u="sng" dirty="0">
                <a:latin typeface="Helvetica" panose="020B0604020202020204" pitchFamily="34" charset="0"/>
                <a:ea typeface="Calibri" panose="020F0502020204030204" pitchFamily="34" charset="0"/>
                <a:cs typeface="Times New Roman" panose="02020603050405020304" pitchFamily="18" charset="0"/>
              </a:rPr>
              <a:t>E</a:t>
            </a:r>
            <a:r>
              <a:rPr lang="en-US" dirty="0">
                <a:latin typeface="Helvetica" panose="020B0604020202020204" pitchFamily="34" charset="0"/>
                <a:ea typeface="Calibri" panose="020F0502020204030204" pitchFamily="34" charset="0"/>
                <a:cs typeface="Times New Roman" panose="02020603050405020304" pitchFamily="18" charset="0"/>
              </a:rPr>
              <a:t>ND” on the outer wheel maps to “I” on the inner wheel, so “I” is the ciphertext again, even though the plaintext is different than before</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CDB954-E6FD-4717-9510-5DEBD663FE9A}"/>
              </a:ext>
            </a:extLst>
          </p:cNvPr>
          <p:cNvPicPr>
            <a:picLocks noChangeAspect="1"/>
          </p:cNvPicPr>
          <p:nvPr/>
        </p:nvPicPr>
        <p:blipFill>
          <a:blip r:embed="rId3"/>
          <a:stretch>
            <a:fillRect/>
          </a:stretch>
        </p:blipFill>
        <p:spPr>
          <a:xfrm>
            <a:off x="8388291" y="3532695"/>
            <a:ext cx="3276889" cy="3293072"/>
          </a:xfrm>
          <a:prstGeom prst="rect">
            <a:avLst/>
          </a:prstGeom>
        </p:spPr>
      </p:pic>
      <p:sp>
        <p:nvSpPr>
          <p:cNvPr id="11" name="Rectangle: Rounded Corners 10">
            <a:extLst>
              <a:ext uri="{FF2B5EF4-FFF2-40B4-BE49-F238E27FC236}">
                <a16:creationId xmlns:a16="http://schemas.microsoft.com/office/drawing/2014/main" id="{09111EBB-D499-47F1-8966-5E0442276B1F}"/>
              </a:ext>
            </a:extLst>
          </p:cNvPr>
          <p:cNvSpPr/>
          <p:nvPr/>
        </p:nvSpPr>
        <p:spPr>
          <a:xfrm rot="19607645">
            <a:off x="8494823" y="5624903"/>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A6EDA6C-7C79-444E-87C0-0C7D5D980851}"/>
              </a:ext>
            </a:extLst>
          </p:cNvPr>
          <p:cNvSpPr/>
          <p:nvPr/>
        </p:nvSpPr>
        <p:spPr>
          <a:xfrm rot="1105251">
            <a:off x="8387179" y="4749443"/>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7FBE1F-668C-4E65-9D86-98ECBD9050B6}"/>
              </a:ext>
            </a:extLst>
          </p:cNvPr>
          <p:cNvSpPr txBox="1"/>
          <p:nvPr/>
        </p:nvSpPr>
        <p:spPr>
          <a:xfrm>
            <a:off x="390617" y="5307265"/>
            <a:ext cx="7039992" cy="923330"/>
          </a:xfrm>
          <a:prstGeom prst="rect">
            <a:avLst/>
          </a:prstGeom>
          <a:noFill/>
        </p:spPr>
        <p:txBody>
          <a:bodyPr wrap="square" rtlCol="0">
            <a:spAutoFit/>
          </a:bodyPr>
          <a:lstStyle/>
          <a:p>
            <a:r>
              <a:rPr lang="en-US" b="1" dirty="0"/>
              <a:t>Question D: </a:t>
            </a:r>
            <a:r>
              <a:rPr lang="en-US" dirty="0"/>
              <a:t>What is the rest of the ciphertext for “SEND MONEY” using the polyalphabetic key “SECURITY”? </a:t>
            </a:r>
          </a:p>
          <a:p>
            <a:r>
              <a:rPr lang="en-US" dirty="0"/>
              <a:t>Compare your answer to your neighbor’s</a:t>
            </a:r>
          </a:p>
        </p:txBody>
      </p:sp>
    </p:spTree>
    <p:extLst>
      <p:ext uri="{BB962C8B-B14F-4D97-AF65-F5344CB8AC3E}">
        <p14:creationId xmlns:p14="http://schemas.microsoft.com/office/powerpoint/2010/main" val="42280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296-B991-4BF7-95F2-61A0C91A803D}"/>
              </a:ext>
            </a:extLst>
          </p:cNvPr>
          <p:cNvSpPr>
            <a:spLocks noGrp="1"/>
          </p:cNvSpPr>
          <p:nvPr>
            <p:ph type="title"/>
          </p:nvPr>
        </p:nvSpPr>
        <p:spPr>
          <a:xfrm>
            <a:off x="0" y="0"/>
            <a:ext cx="10515600" cy="1325563"/>
          </a:xfrm>
        </p:spPr>
        <p:txBody>
          <a:bodyPr/>
          <a:lstStyle/>
          <a:p>
            <a:r>
              <a:rPr lang="en-US" dirty="0"/>
              <a:t>Polyalphabetic Cipher</a:t>
            </a:r>
          </a:p>
        </p:txBody>
      </p:sp>
      <p:sp>
        <p:nvSpPr>
          <p:cNvPr id="3" name="Content Placeholder 2">
            <a:extLst>
              <a:ext uri="{FF2B5EF4-FFF2-40B4-BE49-F238E27FC236}">
                <a16:creationId xmlns:a16="http://schemas.microsoft.com/office/drawing/2014/main" id="{C371E2B2-456E-4569-9F0D-C81D69A5A338}"/>
              </a:ext>
            </a:extLst>
          </p:cNvPr>
          <p:cNvSpPr>
            <a:spLocks noGrp="1"/>
          </p:cNvSpPr>
          <p:nvPr>
            <p:ph idx="1"/>
          </p:nvPr>
        </p:nvSpPr>
        <p:spPr>
          <a:xfrm>
            <a:off x="287784" y="1242874"/>
            <a:ext cx="10515600" cy="923680"/>
          </a:xfrm>
        </p:spPr>
        <p:txBody>
          <a:bodyPr/>
          <a:lstStyle/>
          <a:p>
            <a:pPr marL="457200" lvl="1" indent="0">
              <a:buNone/>
            </a:pPr>
            <a:r>
              <a:rPr lang="en-US" sz="2000" dirty="0"/>
              <a:t>Plaintext: SEND MONEY (10 characters including the space “_”)</a:t>
            </a:r>
          </a:p>
          <a:p>
            <a:pPr marL="457200" lvl="1" indent="0">
              <a:buNone/>
            </a:pPr>
            <a:r>
              <a:rPr lang="en-US" sz="2000" dirty="0"/>
              <a:t>          Key: SECURITYSE (10 characters)</a:t>
            </a:r>
          </a:p>
          <a:p>
            <a:endParaRPr lang="en-US" dirty="0"/>
          </a:p>
          <a:p>
            <a:endParaRPr lang="en-US" dirty="0"/>
          </a:p>
        </p:txBody>
      </p:sp>
      <p:pic>
        <p:nvPicPr>
          <p:cNvPr id="5" name="Picture 4">
            <a:extLst>
              <a:ext uri="{FF2B5EF4-FFF2-40B4-BE49-F238E27FC236}">
                <a16:creationId xmlns:a16="http://schemas.microsoft.com/office/drawing/2014/main" id="{C029FEBE-68C5-485A-A396-6998093F4DCE}"/>
              </a:ext>
            </a:extLst>
          </p:cNvPr>
          <p:cNvPicPr>
            <a:picLocks noChangeAspect="1"/>
          </p:cNvPicPr>
          <p:nvPr/>
        </p:nvPicPr>
        <p:blipFill>
          <a:blip r:embed="rId2"/>
          <a:stretch>
            <a:fillRect/>
          </a:stretch>
        </p:blipFill>
        <p:spPr>
          <a:xfrm>
            <a:off x="8281836" y="10071"/>
            <a:ext cx="3276889" cy="3296701"/>
          </a:xfrm>
          <a:prstGeom prst="rect">
            <a:avLst/>
          </a:prstGeom>
        </p:spPr>
      </p:pic>
      <p:sp>
        <p:nvSpPr>
          <p:cNvPr id="6" name="Rectangle: Rounded Corners 5">
            <a:extLst>
              <a:ext uri="{FF2B5EF4-FFF2-40B4-BE49-F238E27FC236}">
                <a16:creationId xmlns:a16="http://schemas.microsoft.com/office/drawing/2014/main" id="{09E03C67-9760-4D06-88C6-0D4FCC8097DB}"/>
              </a:ext>
            </a:extLst>
          </p:cNvPr>
          <p:cNvSpPr/>
          <p:nvPr/>
        </p:nvSpPr>
        <p:spPr>
          <a:xfrm rot="3159176">
            <a:off x="9920833" y="2426978"/>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F76FA26-1F41-4A5A-9D94-650F02238FFB}"/>
              </a:ext>
            </a:extLst>
          </p:cNvPr>
          <p:cNvSpPr/>
          <p:nvPr/>
        </p:nvSpPr>
        <p:spPr>
          <a:xfrm>
            <a:off x="8281836" y="1428507"/>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CDB954-E6FD-4717-9510-5DEBD663FE9A}"/>
              </a:ext>
            </a:extLst>
          </p:cNvPr>
          <p:cNvPicPr>
            <a:picLocks noChangeAspect="1"/>
          </p:cNvPicPr>
          <p:nvPr/>
        </p:nvPicPr>
        <p:blipFill>
          <a:blip r:embed="rId3"/>
          <a:stretch>
            <a:fillRect/>
          </a:stretch>
        </p:blipFill>
        <p:spPr>
          <a:xfrm>
            <a:off x="8388291" y="3310745"/>
            <a:ext cx="3276889" cy="3293072"/>
          </a:xfrm>
          <a:prstGeom prst="rect">
            <a:avLst/>
          </a:prstGeom>
        </p:spPr>
      </p:pic>
      <p:sp>
        <p:nvSpPr>
          <p:cNvPr id="11" name="Rectangle: Rounded Corners 10">
            <a:extLst>
              <a:ext uri="{FF2B5EF4-FFF2-40B4-BE49-F238E27FC236}">
                <a16:creationId xmlns:a16="http://schemas.microsoft.com/office/drawing/2014/main" id="{09111EBB-D499-47F1-8966-5E0442276B1F}"/>
              </a:ext>
            </a:extLst>
          </p:cNvPr>
          <p:cNvSpPr/>
          <p:nvPr/>
        </p:nvSpPr>
        <p:spPr>
          <a:xfrm rot="19607645">
            <a:off x="8494823" y="5402953"/>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A6EDA6C-7C79-444E-87C0-0C7D5D980851}"/>
              </a:ext>
            </a:extLst>
          </p:cNvPr>
          <p:cNvSpPr/>
          <p:nvPr/>
        </p:nvSpPr>
        <p:spPr>
          <a:xfrm rot="1105251">
            <a:off x="8387179" y="4527493"/>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7FBE1F-668C-4E65-9D86-98ECBD9050B6}"/>
              </a:ext>
            </a:extLst>
          </p:cNvPr>
          <p:cNvSpPr txBox="1"/>
          <p:nvPr/>
        </p:nvSpPr>
        <p:spPr>
          <a:xfrm>
            <a:off x="337457" y="2106772"/>
            <a:ext cx="7039992" cy="646331"/>
          </a:xfrm>
          <a:prstGeom prst="rect">
            <a:avLst/>
          </a:prstGeom>
          <a:noFill/>
        </p:spPr>
        <p:txBody>
          <a:bodyPr wrap="square" rtlCol="0">
            <a:spAutoFit/>
          </a:bodyPr>
          <a:lstStyle/>
          <a:p>
            <a:r>
              <a:rPr lang="en-US" b="1" dirty="0"/>
              <a:t>Question D: </a:t>
            </a:r>
            <a:r>
              <a:rPr lang="en-US" dirty="0"/>
              <a:t>What is the rest of the ciphertext for “SEND MONEY” using the polyalphabetic key “SECURITY”? </a:t>
            </a:r>
          </a:p>
        </p:txBody>
      </p:sp>
      <p:sp>
        <p:nvSpPr>
          <p:cNvPr id="8" name="Rectangle 7">
            <a:extLst>
              <a:ext uri="{FF2B5EF4-FFF2-40B4-BE49-F238E27FC236}">
                <a16:creationId xmlns:a16="http://schemas.microsoft.com/office/drawing/2014/main" id="{06CF31A5-2EE7-442A-B184-2DF8CE85D143}"/>
              </a:ext>
            </a:extLst>
          </p:cNvPr>
          <p:cNvSpPr/>
          <p:nvPr/>
        </p:nvSpPr>
        <p:spPr>
          <a:xfrm>
            <a:off x="4469906" y="2697599"/>
            <a:ext cx="1561068" cy="369332"/>
          </a:xfrm>
          <a:prstGeom prst="rect">
            <a:avLst/>
          </a:prstGeom>
        </p:spPr>
        <p:txBody>
          <a:bodyPr wrap="none">
            <a:spAutoFit/>
          </a:bodyPr>
          <a:lstStyle/>
          <a:p>
            <a:r>
              <a:rPr lang="en-US" dirty="0">
                <a:solidFill>
                  <a:srgbClr val="FF0000"/>
                </a:solidFill>
                <a:latin typeface="Helvetica" panose="020B0604020202020204" pitchFamily="34" charset="0"/>
                <a:ea typeface="Calibri" panose="020F0502020204030204" pitchFamily="34" charset="0"/>
                <a:cs typeface="Times New Roman" panose="02020603050405020304" pitchFamily="18" charset="0"/>
              </a:rPr>
              <a:t>IIPXPUFJWA</a:t>
            </a:r>
            <a:endParaRPr lang="en-US" dirty="0"/>
          </a:p>
        </p:txBody>
      </p:sp>
      <p:sp>
        <p:nvSpPr>
          <p:cNvPr id="13" name="Rectangle 12">
            <a:extLst>
              <a:ext uri="{FF2B5EF4-FFF2-40B4-BE49-F238E27FC236}">
                <a16:creationId xmlns:a16="http://schemas.microsoft.com/office/drawing/2014/main" id="{6E6212C4-1F8D-45B9-983A-FB4AA4C82737}"/>
              </a:ext>
            </a:extLst>
          </p:cNvPr>
          <p:cNvSpPr/>
          <p:nvPr/>
        </p:nvSpPr>
        <p:spPr>
          <a:xfrm>
            <a:off x="852810" y="3232314"/>
            <a:ext cx="7234193" cy="923330"/>
          </a:xfrm>
          <a:prstGeom prst="rect">
            <a:avLst/>
          </a:prstGeom>
        </p:spPr>
        <p:txBody>
          <a:bodyPr wrap="square">
            <a:spAutoFit/>
          </a:bodyPr>
          <a:lstStyle/>
          <a:p>
            <a:r>
              <a:rPr lang="en-US" dirty="0">
                <a:latin typeface="Helvetica" panose="020B0604020202020204" pitchFamily="34" charset="0"/>
                <a:ea typeface="Calibri" panose="020F0502020204030204" pitchFamily="34" charset="0"/>
                <a:cs typeface="Times New Roman" panose="02020603050405020304" pitchFamily="18" charset="0"/>
              </a:rPr>
              <a:t>Polyalphabetic ciphers make frequency analysis more difficult</a:t>
            </a:r>
          </a:p>
          <a:p>
            <a:endParaRPr lang="en-US" dirty="0">
              <a:latin typeface="Helvetica" panose="020B0604020202020204" pitchFamily="34" charset="0"/>
              <a:ea typeface="Calibri" panose="020F0502020204030204" pitchFamily="34" charset="0"/>
              <a:cs typeface="Times New Roman" panose="02020603050405020304" pitchFamily="18" charset="0"/>
            </a:endParaRPr>
          </a:p>
          <a:p>
            <a:r>
              <a:rPr lang="en-US" dirty="0">
                <a:latin typeface="Helvetica" panose="020B0604020202020204" pitchFamily="34" charset="0"/>
                <a:ea typeface="Calibri" panose="020F0502020204030204" pitchFamily="34" charset="0"/>
                <a:cs typeface="Times New Roman" panose="02020603050405020304" pitchFamily="18" charset="0"/>
              </a:rPr>
              <a:t>Polyalphabetic substitution is another building block of cryptography</a:t>
            </a:r>
            <a:endParaRPr lang="en-US" dirty="0"/>
          </a:p>
        </p:txBody>
      </p:sp>
      <p:pic>
        <p:nvPicPr>
          <p:cNvPr id="14" name="Picture 13">
            <a:extLst>
              <a:ext uri="{FF2B5EF4-FFF2-40B4-BE49-F238E27FC236}">
                <a16:creationId xmlns:a16="http://schemas.microsoft.com/office/drawing/2014/main" id="{1327A156-C5EB-4218-BD11-5F79761524CA}"/>
              </a:ext>
            </a:extLst>
          </p:cNvPr>
          <p:cNvPicPr>
            <a:picLocks noChangeAspect="1"/>
          </p:cNvPicPr>
          <p:nvPr/>
        </p:nvPicPr>
        <p:blipFill>
          <a:blip r:embed="rId4"/>
          <a:stretch>
            <a:fillRect/>
          </a:stretch>
        </p:blipFill>
        <p:spPr>
          <a:xfrm>
            <a:off x="396582" y="6581215"/>
            <a:ext cx="11398836" cy="266714"/>
          </a:xfrm>
          <a:prstGeom prst="rect">
            <a:avLst/>
          </a:prstGeom>
        </p:spPr>
      </p:pic>
      <p:sp>
        <p:nvSpPr>
          <p:cNvPr id="16" name="Rectangle 1">
            <a:extLst>
              <a:ext uri="{FF2B5EF4-FFF2-40B4-BE49-F238E27FC236}">
                <a16:creationId xmlns:a16="http://schemas.microsoft.com/office/drawing/2014/main" id="{69FD52EB-210F-4DF1-B943-EE04C42822E3}"/>
              </a:ext>
            </a:extLst>
          </p:cNvPr>
          <p:cNvSpPr>
            <a:spLocks noChangeArrowheads="1"/>
          </p:cNvSpPr>
          <p:nvPr/>
        </p:nvSpPr>
        <p:spPr bwMode="auto">
          <a:xfrm>
            <a:off x="287783" y="4245400"/>
            <a:ext cx="7966109" cy="20774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To help you, use the following formula:</a:t>
            </a:r>
            <a:endParaRPr kumimoji="0" lang="en-US" altLang="en-US" sz="1050" b="0" i="0" u="none" strike="noStrike" cap="none" normalizeH="0" baseline="0" dirty="0">
              <a:ln>
                <a:noFill/>
              </a:ln>
              <a:solidFill>
                <a:schemeClr val="tx1"/>
              </a:solidFill>
              <a:effectLst/>
            </a:endParaRPr>
          </a:p>
          <a:p>
            <a:pPr marL="628650" lvl="1" indent="-171450">
              <a:buFont typeface="Arial" panose="020B0604020202020204" pitchFamily="34" charset="0"/>
              <a:buChar char="•"/>
            </a:pPr>
            <a:r>
              <a:rPr kumimoji="0" lang="en-US" altLang="en-US" sz="1200" b="0" i="0" u="none" strike="noStrike" cap="none" normalizeH="0" baseline="0" dirty="0">
                <a:ln>
                  <a:noFill/>
                </a:ln>
                <a:solidFill>
                  <a:srgbClr val="212529"/>
                </a:solidFill>
                <a:effectLst/>
                <a:latin typeface="SFMono-Regular"/>
              </a:rPr>
              <a:t>Encryption: ciphertext = (plaintext + key) mod 28 </a:t>
            </a:r>
          </a:p>
          <a:p>
            <a:pPr marL="628650" lvl="1" indent="-171450">
              <a:buFont typeface="Arial" panose="020B0604020202020204" pitchFamily="34" charset="0"/>
              <a:buChar char="•"/>
            </a:pPr>
            <a:r>
              <a:rPr kumimoji="0" lang="en-US" altLang="en-US" sz="1200" b="0" i="0" u="none" strike="noStrike" cap="none" normalizeH="0" baseline="0" dirty="0">
                <a:ln>
                  <a:noFill/>
                </a:ln>
                <a:solidFill>
                  <a:srgbClr val="212529"/>
                </a:solidFill>
                <a:effectLst/>
                <a:latin typeface="SFMono-Regular"/>
              </a:rPr>
              <a:t>Decryption: plaintext = (ciphertext - key) mod 28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43A4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Number your alphabet so that it starts with zero, e.g., </a:t>
            </a:r>
            <a:r>
              <a:rPr kumimoji="0" lang="en-US" altLang="en-US" sz="1400" b="0" i="0" u="none" strike="noStrike" cap="none" normalizeH="0" baseline="0" dirty="0">
                <a:ln>
                  <a:noFill/>
                </a:ln>
                <a:solidFill>
                  <a:srgbClr val="E83E8C"/>
                </a:solidFill>
                <a:effectLst/>
                <a:latin typeface="SFMono-Regular"/>
              </a:rPr>
              <a:t>A = 0, Z=25, _ = 26, . = 27</a:t>
            </a:r>
            <a:endParaRPr kumimoji="0" lang="en-US" altLang="en-US" sz="2000" b="0" i="0" u="none" strike="noStrike" cap="none" normalizeH="0" baseline="0" dirty="0">
              <a:ln>
                <a:noFill/>
              </a:ln>
              <a:solidFill>
                <a:srgbClr val="343A4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This means that your alphabet will be </a:t>
            </a:r>
            <a:r>
              <a:rPr kumimoji="0" lang="en-US" altLang="en-US" sz="1600" b="0" i="0" u="none" strike="noStrike" cap="none" normalizeH="0" baseline="0" dirty="0" err="1">
                <a:ln>
                  <a:noFill/>
                </a:ln>
                <a:solidFill>
                  <a:srgbClr val="E83E8C"/>
                </a:solidFill>
                <a:effectLst/>
                <a:latin typeface="SFMono-Regular"/>
              </a:rPr>
              <a:t>abcdefghijklmnopqrstuvwxyz</a:t>
            </a:r>
            <a:r>
              <a:rPr kumimoji="0" lang="en-US" altLang="en-US" sz="1600" b="0" i="0" u="none" strike="noStrike" cap="none" normalizeH="0" baseline="0" dirty="0">
                <a:ln>
                  <a:noFill/>
                </a:ln>
                <a:solidFill>
                  <a:srgbClr val="E83E8C"/>
                </a:solidFill>
                <a:effectLst/>
                <a:latin typeface="SFMono-Regular"/>
              </a:rPr>
              <a:t>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As a general rule for shift ciphers, </a:t>
            </a:r>
            <a:r>
              <a:rPr kumimoji="0" lang="en-US" altLang="en-US" b="0" i="1" u="none" strike="noStrike" cap="none" normalizeH="0" baseline="0" dirty="0">
                <a:ln>
                  <a:noFill/>
                </a:ln>
                <a:solidFill>
                  <a:srgbClr val="343A40"/>
                </a:solidFill>
                <a:effectLst/>
                <a:latin typeface="-apple-system"/>
              </a:rPr>
              <a:t>the modulus is always the size of the alphabet, but you must start your alphabet at 0</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19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 calcmode="lin" valueType="num">
                                      <p:cBhvr additive="base">
                                        <p:cTn id="2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 calcmode="lin" valueType="num">
                                      <p:cBhvr additive="base">
                                        <p:cTn id="3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 calcmode="lin" valueType="num">
                                      <p:cBhvr additive="base">
                                        <p:cTn id="49"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0"/>
            <a:ext cx="8229600" cy="1143000"/>
          </a:xfrm>
        </p:spPr>
        <p:txBody>
          <a:bodyPr/>
          <a:lstStyle/>
          <a:p>
            <a:pPr algn="l"/>
            <a:r>
              <a:rPr lang="en-US" b="1" dirty="0"/>
              <a:t>Cryptography</a:t>
            </a:r>
          </a:p>
        </p:txBody>
      </p:sp>
      <p:sp>
        <p:nvSpPr>
          <p:cNvPr id="3" name="Content Placeholder 2"/>
          <p:cNvSpPr>
            <a:spLocks noGrp="1"/>
          </p:cNvSpPr>
          <p:nvPr>
            <p:ph idx="1"/>
          </p:nvPr>
        </p:nvSpPr>
        <p:spPr>
          <a:xfrm>
            <a:off x="314632" y="1145460"/>
            <a:ext cx="10913807" cy="2449996"/>
          </a:xfrm>
        </p:spPr>
        <p:txBody>
          <a:bodyPr>
            <a:normAutofit/>
          </a:bodyPr>
          <a:lstStyle/>
          <a:p>
            <a:r>
              <a:rPr lang="en-US" dirty="0"/>
              <a:t>Method of transmitting and storing data in a form that only those it is intended for can read and process</a:t>
            </a:r>
          </a:p>
          <a:p>
            <a:r>
              <a:rPr lang="en-US" dirty="0"/>
              <a:t>An effective way of protecting sensitive information as it is transmitted through untrusted network communication paths or stored on media</a:t>
            </a:r>
          </a:p>
          <a:p>
            <a:r>
              <a:rPr lang="en-US" dirty="0"/>
              <a:t>Complements physical and logical access controls</a:t>
            </a:r>
          </a:p>
        </p:txBody>
      </p:sp>
      <p:sp>
        <p:nvSpPr>
          <p:cNvPr id="4" name="Rectangle 3">
            <a:extLst>
              <a:ext uri="{FF2B5EF4-FFF2-40B4-BE49-F238E27FC236}">
                <a16:creationId xmlns:a16="http://schemas.microsoft.com/office/drawing/2014/main" id="{C88F3FEB-8C2F-44BC-862E-AE2EA4FBAD15}"/>
              </a:ext>
            </a:extLst>
          </p:cNvPr>
          <p:cNvSpPr/>
          <p:nvPr/>
        </p:nvSpPr>
        <p:spPr>
          <a:xfrm>
            <a:off x="435006" y="3922580"/>
            <a:ext cx="9579960" cy="523220"/>
          </a:xfrm>
          <a:prstGeom prst="rect">
            <a:avLst/>
          </a:prstGeom>
        </p:spPr>
        <p:txBody>
          <a:bodyPr wrap="square">
            <a:spAutoFit/>
          </a:bodyPr>
          <a:lstStyle/>
          <a:p>
            <a:pPr algn="ctr"/>
            <a:r>
              <a:rPr lang="en-US" sz="2800" dirty="0">
                <a:ea typeface="Calibri" panose="020F0502020204030204" pitchFamily="34" charset="0"/>
                <a:cs typeface="Times New Roman (Body CS)"/>
              </a:rPr>
              <a:t>The etymology is Greek and means: “</a:t>
            </a:r>
            <a:r>
              <a:rPr lang="en-US" sz="2800" i="1" dirty="0">
                <a:ea typeface="Calibri" panose="020F0502020204030204" pitchFamily="34" charset="0"/>
                <a:cs typeface="Times New Roman (Body CS)"/>
              </a:rPr>
              <a:t>secret writing</a:t>
            </a:r>
            <a:r>
              <a:rPr lang="en-US" sz="2800" dirty="0">
                <a:ea typeface="Calibri" panose="020F0502020204030204" pitchFamily="34" charset="0"/>
                <a:cs typeface="Times New Roman (Body CS)"/>
              </a:rPr>
              <a:t>”</a:t>
            </a:r>
            <a:endParaRPr lang="en-US" sz="2800" dirty="0"/>
          </a:p>
        </p:txBody>
      </p:sp>
    </p:spTree>
    <p:extLst>
      <p:ext uri="{BB962C8B-B14F-4D97-AF65-F5344CB8AC3E}">
        <p14:creationId xmlns:p14="http://schemas.microsoft.com/office/powerpoint/2010/main" val="168166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985B-8363-461E-BB71-C96118742743}"/>
              </a:ext>
            </a:extLst>
          </p:cNvPr>
          <p:cNvSpPr>
            <a:spLocks noGrp="1"/>
          </p:cNvSpPr>
          <p:nvPr>
            <p:ph type="title"/>
          </p:nvPr>
        </p:nvSpPr>
        <p:spPr>
          <a:xfrm>
            <a:off x="0" y="0"/>
            <a:ext cx="10515600" cy="1325563"/>
          </a:xfrm>
        </p:spPr>
        <p:txBody>
          <a:bodyPr/>
          <a:lstStyle/>
          <a:p>
            <a:r>
              <a:rPr lang="en-US" dirty="0"/>
              <a:t>Random Polyalphabetic Cipher</a:t>
            </a:r>
          </a:p>
        </p:txBody>
      </p:sp>
      <p:sp>
        <p:nvSpPr>
          <p:cNvPr id="3" name="Content Placeholder 2">
            <a:extLst>
              <a:ext uri="{FF2B5EF4-FFF2-40B4-BE49-F238E27FC236}">
                <a16:creationId xmlns:a16="http://schemas.microsoft.com/office/drawing/2014/main" id="{630BDD82-0C58-4EEA-919B-64A2990323D5}"/>
              </a:ext>
            </a:extLst>
          </p:cNvPr>
          <p:cNvSpPr>
            <a:spLocks noGrp="1"/>
          </p:cNvSpPr>
          <p:nvPr>
            <p:ph idx="1"/>
          </p:nvPr>
        </p:nvSpPr>
        <p:spPr>
          <a:xfrm>
            <a:off x="159798" y="1127464"/>
            <a:ext cx="11807301" cy="4549437"/>
          </a:xfrm>
        </p:spPr>
        <p:txBody>
          <a:bodyPr>
            <a:normAutofit/>
          </a:bodyPr>
          <a:lstStyle/>
          <a:p>
            <a:pPr marL="0" lvl="0" indent="0">
              <a:buNone/>
            </a:pPr>
            <a:r>
              <a:rPr lang="en-US" sz="2400" dirty="0"/>
              <a:t>What if we use a random polyalphabetic key that is as long as the message? </a:t>
            </a:r>
          </a:p>
          <a:p>
            <a:pPr marL="0" indent="0">
              <a:buNone/>
            </a:pPr>
            <a:endParaRPr lang="en-US" sz="2400" dirty="0"/>
          </a:p>
          <a:p>
            <a:pPr marL="0" indent="0">
              <a:buNone/>
            </a:pPr>
            <a:r>
              <a:rPr lang="en-US" sz="2400" dirty="0"/>
              <a:t>For example, let’s say our </a:t>
            </a:r>
            <a:r>
              <a:rPr lang="en-US" sz="2400" u="sng" dirty="0"/>
              <a:t>plaintext</a:t>
            </a:r>
            <a:r>
              <a:rPr lang="en-US" sz="2400" dirty="0"/>
              <a:t> is:</a:t>
            </a:r>
          </a:p>
          <a:p>
            <a:pPr marL="457200" lvl="1" indent="0">
              <a:buNone/>
            </a:pPr>
            <a:r>
              <a:rPr lang="en-US" sz="2000" dirty="0"/>
              <a:t> </a:t>
            </a:r>
            <a:r>
              <a:rPr lang="en-US" b="1" i="1" dirty="0"/>
              <a:t>We intend to begin on the first of February unrestricted submarine warfare.</a:t>
            </a:r>
            <a:endParaRPr lang="en-US" sz="2000" b="1" i="1" dirty="0"/>
          </a:p>
          <a:p>
            <a:pPr marL="0" indent="0">
              <a:buNone/>
            </a:pPr>
            <a:r>
              <a:rPr lang="en-US" sz="2400" dirty="0"/>
              <a:t> </a:t>
            </a:r>
          </a:p>
          <a:p>
            <a:pPr marL="0" indent="0">
              <a:buNone/>
            </a:pPr>
            <a:r>
              <a:rPr lang="en-US" sz="2400" dirty="0"/>
              <a:t>And the polyalphabetic</a:t>
            </a:r>
            <a:r>
              <a:rPr lang="en-US" sz="2400" u="sng" dirty="0"/>
              <a:t> key </a:t>
            </a:r>
            <a:r>
              <a:rPr lang="en-US" sz="2400" dirty="0"/>
              <a:t>is a string of random characters as long as the message:</a:t>
            </a:r>
          </a:p>
          <a:p>
            <a:pPr marL="457200" lvl="1" indent="0">
              <a:buNone/>
            </a:pPr>
            <a:r>
              <a:rPr lang="en-US" dirty="0"/>
              <a:t> </a:t>
            </a:r>
            <a:r>
              <a:rPr lang="en-US" b="1" dirty="0"/>
              <a:t>ackwulsjwkblogbzcukn.kqubpnnefjvcebuymaclzvzmzwfbxpmmzqwmm.tejzfutjcqrsf_hq</a:t>
            </a:r>
          </a:p>
          <a:p>
            <a:endParaRPr lang="en-US" dirty="0"/>
          </a:p>
        </p:txBody>
      </p:sp>
      <p:sp>
        <p:nvSpPr>
          <p:cNvPr id="4" name="Rectangle 3">
            <a:extLst>
              <a:ext uri="{FF2B5EF4-FFF2-40B4-BE49-F238E27FC236}">
                <a16:creationId xmlns:a16="http://schemas.microsoft.com/office/drawing/2014/main" id="{535124F3-6001-4BA0-AC0D-1804580036F6}"/>
              </a:ext>
            </a:extLst>
          </p:cNvPr>
          <p:cNvSpPr/>
          <p:nvPr/>
        </p:nvSpPr>
        <p:spPr>
          <a:xfrm>
            <a:off x="429086" y="5035832"/>
            <a:ext cx="11165151" cy="646331"/>
          </a:xfrm>
          <a:prstGeom prst="rect">
            <a:avLst/>
          </a:prstGeom>
        </p:spPr>
        <p:txBody>
          <a:bodyPr wrap="square">
            <a:spAutoFit/>
          </a:bodyPr>
          <a:lstStyle/>
          <a:p>
            <a:pPr marL="457200" marR="0">
              <a:spcBef>
                <a:spcPts val="0"/>
              </a:spcBef>
              <a:spcAft>
                <a:spcPts val="0"/>
              </a:spcAft>
            </a:pPr>
            <a:r>
              <a:rPr lang="en-US" b="1" dirty="0">
                <a:latin typeface="Helvetica" panose="020B0604020202020204" pitchFamily="34" charset="0"/>
                <a:ea typeface="Calibri" panose="020F0502020204030204" pitchFamily="34" charset="0"/>
                <a:cs typeface="Times New Roman" panose="02020603050405020304" pitchFamily="18" charset="0"/>
              </a:rPr>
              <a:t>Question E</a:t>
            </a:r>
            <a:r>
              <a:rPr lang="en-US" dirty="0">
                <a:latin typeface="Helvetica" panose="020B0604020202020204" pitchFamily="34" charset="0"/>
                <a:ea typeface="Calibri" panose="020F0502020204030204" pitchFamily="34" charset="0"/>
                <a:cs typeface="Times New Roman" panose="02020603050405020304" pitchFamily="18" charset="0"/>
              </a:rPr>
              <a:t>: How can an attacker attempt to crack this message? </a:t>
            </a:r>
          </a:p>
          <a:p>
            <a:pPr marL="457200" marR="0">
              <a:spcBef>
                <a:spcPts val="0"/>
              </a:spcBef>
              <a:spcAft>
                <a:spcPts val="0"/>
              </a:spcAft>
            </a:pPr>
            <a:r>
              <a:rPr lang="en-US" dirty="0">
                <a:latin typeface="Helvetica" panose="020B0604020202020204" pitchFamily="34" charset="0"/>
                <a:ea typeface="Calibri" panose="020F0502020204030204" pitchFamily="34" charset="0"/>
                <a:cs typeface="Times New Roman" panose="02020603050405020304" pitchFamily="18" charset="0"/>
              </a:rPr>
              <a:t>		Is an attack possible?</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6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8E85-1922-42D3-8060-7B7ECD61631B}"/>
              </a:ext>
            </a:extLst>
          </p:cNvPr>
          <p:cNvSpPr>
            <a:spLocks noGrp="1"/>
          </p:cNvSpPr>
          <p:nvPr>
            <p:ph type="title"/>
          </p:nvPr>
        </p:nvSpPr>
        <p:spPr>
          <a:xfrm>
            <a:off x="0" y="18255"/>
            <a:ext cx="10515600" cy="1325563"/>
          </a:xfrm>
        </p:spPr>
        <p:txBody>
          <a:bodyPr>
            <a:normAutofit/>
          </a:bodyPr>
          <a:lstStyle/>
          <a:p>
            <a:r>
              <a:rPr lang="en-US" sz="4800" dirty="0"/>
              <a:t>Services of cryptosystems</a:t>
            </a:r>
          </a:p>
        </p:txBody>
      </p:sp>
      <p:sp>
        <p:nvSpPr>
          <p:cNvPr id="3" name="Content Placeholder 2">
            <a:extLst>
              <a:ext uri="{FF2B5EF4-FFF2-40B4-BE49-F238E27FC236}">
                <a16:creationId xmlns:a16="http://schemas.microsoft.com/office/drawing/2014/main" id="{FA7F4F63-C4A7-4ADE-8241-A10A08AB03C4}"/>
              </a:ext>
            </a:extLst>
          </p:cNvPr>
          <p:cNvSpPr>
            <a:spLocks noGrp="1"/>
          </p:cNvSpPr>
          <p:nvPr>
            <p:ph idx="1"/>
          </p:nvPr>
        </p:nvSpPr>
        <p:spPr>
          <a:xfrm>
            <a:off x="635285" y="1253331"/>
            <a:ext cx="10966807" cy="4351338"/>
          </a:xfrm>
        </p:spPr>
        <p:txBody>
          <a:bodyPr>
            <a:normAutofit/>
          </a:bodyPr>
          <a:lstStyle/>
          <a:p>
            <a:r>
              <a:rPr lang="en-US" sz="3200" b="1" dirty="0"/>
              <a:t>Confidentiality</a:t>
            </a:r>
            <a:r>
              <a:rPr lang="en-US" dirty="0"/>
              <a:t> – Renders information unintelligible except by authorized entities </a:t>
            </a:r>
          </a:p>
          <a:p>
            <a:r>
              <a:rPr lang="en-US" sz="3200" b="1" dirty="0"/>
              <a:t>Integrity</a:t>
            </a:r>
            <a:r>
              <a:rPr lang="en-US" dirty="0"/>
              <a:t> – Data has not been altered in an unauthorized manner since it was created, transmitted, or stored</a:t>
            </a:r>
          </a:p>
          <a:p>
            <a:r>
              <a:rPr lang="en-US" sz="3200" b="1" dirty="0"/>
              <a:t>Authentication</a:t>
            </a:r>
            <a:r>
              <a:rPr lang="en-US" dirty="0"/>
              <a:t> – Verifies the identity of the user or system that created, requested or provided the information</a:t>
            </a:r>
          </a:p>
          <a:p>
            <a:r>
              <a:rPr lang="en-US" sz="3200" b="1" dirty="0"/>
              <a:t>Nonrepudiation</a:t>
            </a:r>
            <a:r>
              <a:rPr lang="en-US" dirty="0"/>
              <a:t> – Ensure the sender cannot deny sending the information </a:t>
            </a:r>
          </a:p>
          <a:p>
            <a:endParaRPr lang="en-US" dirty="0"/>
          </a:p>
        </p:txBody>
      </p:sp>
      <p:sp>
        <p:nvSpPr>
          <p:cNvPr id="5" name="Content Placeholder 2">
            <a:extLst>
              <a:ext uri="{FF2B5EF4-FFF2-40B4-BE49-F238E27FC236}">
                <a16:creationId xmlns:a16="http://schemas.microsoft.com/office/drawing/2014/main" id="{FC83DDD4-CD7D-4A25-9A11-15BCE9BF8CDE}"/>
              </a:ext>
            </a:extLst>
          </p:cNvPr>
          <p:cNvSpPr txBox="1">
            <a:spLocks/>
          </p:cNvSpPr>
          <p:nvPr/>
        </p:nvSpPr>
        <p:spPr>
          <a:xfrm>
            <a:off x="3327114" y="5691380"/>
            <a:ext cx="8767475" cy="867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Repudiation – the sender denying she/he sent the message </a:t>
            </a:r>
          </a:p>
        </p:txBody>
      </p:sp>
      <p:sp>
        <p:nvSpPr>
          <p:cNvPr id="6" name="TextBox 5">
            <a:extLst>
              <a:ext uri="{FF2B5EF4-FFF2-40B4-BE49-F238E27FC236}">
                <a16:creationId xmlns:a16="http://schemas.microsoft.com/office/drawing/2014/main" id="{EB81E33C-827D-4C47-99C4-865938BF6CBC}"/>
              </a:ext>
            </a:extLst>
          </p:cNvPr>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41569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Cipher = encryption algorithm</a:t>
            </a:r>
          </a:p>
        </p:txBody>
      </p:sp>
      <p:sp>
        <p:nvSpPr>
          <p:cNvPr id="3" name="Content Placeholder 2"/>
          <p:cNvSpPr>
            <a:spLocks noGrp="1"/>
          </p:cNvSpPr>
          <p:nvPr>
            <p:ph idx="1"/>
          </p:nvPr>
        </p:nvSpPr>
        <p:spPr>
          <a:xfrm>
            <a:off x="1524001" y="1627464"/>
            <a:ext cx="6664569" cy="4306790"/>
          </a:xfrm>
        </p:spPr>
        <p:txBody>
          <a:bodyPr/>
          <a:lstStyle/>
          <a:p>
            <a:pPr marL="0" indent="0">
              <a:buNone/>
            </a:pPr>
            <a:r>
              <a:rPr lang="en-US" dirty="0"/>
              <a:t>2 main attributes combined in a cypher</a:t>
            </a:r>
          </a:p>
          <a:p>
            <a:pPr marL="457200" lvl="1" indent="0">
              <a:buNone/>
            </a:pPr>
            <a:br>
              <a:rPr lang="en-US" dirty="0"/>
            </a:br>
            <a:endParaRPr lang="en-US" dirty="0"/>
          </a:p>
        </p:txBody>
      </p:sp>
      <p:sp>
        <p:nvSpPr>
          <p:cNvPr id="5" name="TextBox 4"/>
          <p:cNvSpPr txBox="1"/>
          <p:nvPr/>
        </p:nvSpPr>
        <p:spPr>
          <a:xfrm>
            <a:off x="1691055" y="6105337"/>
            <a:ext cx="8672145" cy="338554"/>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1614263" y="2252220"/>
            <a:ext cx="8908118" cy="1200329"/>
          </a:xfrm>
          <a:prstGeom prst="rect">
            <a:avLst/>
          </a:prstGeom>
        </p:spPr>
        <p:txBody>
          <a:bodyPr wrap="square">
            <a:spAutoFit/>
          </a:bodyPr>
          <a:lstStyle/>
          <a:p>
            <a:pPr marL="971550" lvl="1" indent="-514350">
              <a:buFont typeface="+mj-lt"/>
              <a:buAutoNum type="arabicPeriod"/>
            </a:pPr>
            <a:r>
              <a:rPr lang="en-US" sz="2400" b="1" dirty="0"/>
              <a:t>Confusion: </a:t>
            </a:r>
            <a:r>
              <a:rPr lang="en-US" sz="2400" dirty="0"/>
              <a:t>usually carried out through </a:t>
            </a:r>
            <a:r>
              <a:rPr lang="en-US" sz="2400" u="sng" dirty="0"/>
              <a:t>substitution</a:t>
            </a:r>
          </a:p>
          <a:p>
            <a:pPr marL="971550" lvl="1" indent="-514350">
              <a:buFont typeface="+mj-lt"/>
              <a:buAutoNum type="arabicPeriod"/>
            </a:pPr>
            <a:endParaRPr lang="en-US" sz="2400" dirty="0"/>
          </a:p>
          <a:p>
            <a:pPr marL="971550" lvl="1" indent="-514350">
              <a:buFont typeface="+mj-lt"/>
              <a:buAutoNum type="arabicPeriod"/>
            </a:pPr>
            <a:r>
              <a:rPr lang="en-US" sz="2400" b="1" dirty="0">
                <a:solidFill>
                  <a:schemeClr val="tx1">
                    <a:lumMod val="50000"/>
                    <a:lumOff val="50000"/>
                  </a:schemeClr>
                </a:solidFill>
              </a:rPr>
              <a:t>Diffusion: </a:t>
            </a:r>
            <a:r>
              <a:rPr lang="en-US" sz="2400" dirty="0">
                <a:solidFill>
                  <a:schemeClr val="tx1">
                    <a:lumMod val="50000"/>
                    <a:lumOff val="50000"/>
                  </a:schemeClr>
                </a:solidFill>
              </a:rPr>
              <a:t>Usually carried out through </a:t>
            </a:r>
            <a:r>
              <a:rPr lang="en-US" sz="2400" u="sng" dirty="0">
                <a:solidFill>
                  <a:schemeClr val="tx1">
                    <a:lumMod val="50000"/>
                    <a:lumOff val="50000"/>
                  </a:schemeClr>
                </a:solidFill>
              </a:rPr>
              <a:t>transposition</a:t>
            </a:r>
          </a:p>
        </p:txBody>
      </p:sp>
    </p:spTree>
    <p:extLst>
      <p:ext uri="{BB962C8B-B14F-4D97-AF65-F5344CB8AC3E}">
        <p14:creationId xmlns:p14="http://schemas.microsoft.com/office/powerpoint/2010/main" val="3229919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095A-4BD8-43F0-A5E3-62EC643145A8}"/>
              </a:ext>
            </a:extLst>
          </p:cNvPr>
          <p:cNvSpPr>
            <a:spLocks noGrp="1"/>
          </p:cNvSpPr>
          <p:nvPr>
            <p:ph type="title"/>
          </p:nvPr>
        </p:nvSpPr>
        <p:spPr>
          <a:xfrm>
            <a:off x="413003" y="708293"/>
            <a:ext cx="4303552" cy="765726"/>
          </a:xfrm>
        </p:spPr>
        <p:txBody>
          <a:bodyPr/>
          <a:lstStyle/>
          <a:p>
            <a:r>
              <a:rPr lang="en-US" dirty="0">
                <a:hlinkClick r:id="rId2"/>
              </a:rPr>
              <a:t>Binary – Decimal</a:t>
            </a:r>
            <a:endParaRPr lang="en-US" dirty="0"/>
          </a:p>
        </p:txBody>
      </p:sp>
      <p:pic>
        <p:nvPicPr>
          <p:cNvPr id="4" name="Picture 3">
            <a:extLst>
              <a:ext uri="{FF2B5EF4-FFF2-40B4-BE49-F238E27FC236}">
                <a16:creationId xmlns:a16="http://schemas.microsoft.com/office/drawing/2014/main" id="{543884C4-04B2-4D5A-8910-C8A266BC3522}"/>
              </a:ext>
            </a:extLst>
          </p:cNvPr>
          <p:cNvPicPr>
            <a:picLocks noChangeAspect="1"/>
          </p:cNvPicPr>
          <p:nvPr/>
        </p:nvPicPr>
        <p:blipFill>
          <a:blip r:embed="rId3"/>
          <a:stretch>
            <a:fillRect/>
          </a:stretch>
        </p:blipFill>
        <p:spPr>
          <a:xfrm>
            <a:off x="433978" y="3016456"/>
            <a:ext cx="4464279" cy="1797142"/>
          </a:xfrm>
          <a:prstGeom prst="rect">
            <a:avLst/>
          </a:prstGeom>
        </p:spPr>
      </p:pic>
      <p:sp>
        <p:nvSpPr>
          <p:cNvPr id="15" name="TextBox 14">
            <a:extLst>
              <a:ext uri="{FF2B5EF4-FFF2-40B4-BE49-F238E27FC236}">
                <a16:creationId xmlns:a16="http://schemas.microsoft.com/office/drawing/2014/main" id="{0A23AF4E-4E64-492B-B2A5-3D4872AB9D9D}"/>
              </a:ext>
            </a:extLst>
          </p:cNvPr>
          <p:cNvSpPr txBox="1"/>
          <p:nvPr/>
        </p:nvSpPr>
        <p:spPr>
          <a:xfrm>
            <a:off x="371276" y="2407020"/>
            <a:ext cx="5321417" cy="584775"/>
          </a:xfrm>
          <a:prstGeom prst="rect">
            <a:avLst/>
          </a:prstGeom>
          <a:noFill/>
        </p:spPr>
        <p:txBody>
          <a:bodyPr wrap="square" rtlCol="0">
            <a:spAutoFit/>
          </a:bodyPr>
          <a:lstStyle/>
          <a:p>
            <a:r>
              <a:rPr lang="en-US" sz="3200" i="1" dirty="0"/>
              <a:t>8 bits supports 256 numbers</a:t>
            </a:r>
          </a:p>
        </p:txBody>
      </p:sp>
      <p:sp>
        <p:nvSpPr>
          <p:cNvPr id="17" name="Title 1">
            <a:extLst>
              <a:ext uri="{FF2B5EF4-FFF2-40B4-BE49-F238E27FC236}">
                <a16:creationId xmlns:a16="http://schemas.microsoft.com/office/drawing/2014/main" id="{201F3054-DDF7-480B-B1D1-E501AC12CB2C}"/>
              </a:ext>
            </a:extLst>
          </p:cNvPr>
          <p:cNvSpPr txBox="1">
            <a:spLocks/>
          </p:cNvSpPr>
          <p:nvPr/>
        </p:nvSpPr>
        <p:spPr>
          <a:xfrm>
            <a:off x="7475445" y="391884"/>
            <a:ext cx="4303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ASCII - Decimal</a:t>
            </a:r>
          </a:p>
        </p:txBody>
      </p:sp>
      <p:pic>
        <p:nvPicPr>
          <p:cNvPr id="18" name="Picture 17">
            <a:extLst>
              <a:ext uri="{FF2B5EF4-FFF2-40B4-BE49-F238E27FC236}">
                <a16:creationId xmlns:a16="http://schemas.microsoft.com/office/drawing/2014/main" id="{40D74BCC-A4C5-4EA2-886B-B97DBE0FC104}"/>
              </a:ext>
            </a:extLst>
          </p:cNvPr>
          <p:cNvPicPr>
            <a:picLocks noChangeAspect="1"/>
          </p:cNvPicPr>
          <p:nvPr/>
        </p:nvPicPr>
        <p:blipFill>
          <a:blip r:embed="rId4"/>
          <a:stretch>
            <a:fillRect/>
          </a:stretch>
        </p:blipFill>
        <p:spPr>
          <a:xfrm>
            <a:off x="6595208" y="1331553"/>
            <a:ext cx="5596792" cy="4804938"/>
          </a:xfrm>
          <a:prstGeom prst="rect">
            <a:avLst/>
          </a:prstGeom>
        </p:spPr>
      </p:pic>
      <p:pic>
        <p:nvPicPr>
          <p:cNvPr id="19" name="Picture 18">
            <a:extLst>
              <a:ext uri="{FF2B5EF4-FFF2-40B4-BE49-F238E27FC236}">
                <a16:creationId xmlns:a16="http://schemas.microsoft.com/office/drawing/2014/main" id="{2F941FA1-430F-4262-AFBB-A38B12702A02}"/>
              </a:ext>
            </a:extLst>
          </p:cNvPr>
          <p:cNvPicPr>
            <a:picLocks noChangeAspect="1"/>
          </p:cNvPicPr>
          <p:nvPr/>
        </p:nvPicPr>
        <p:blipFill>
          <a:blip r:embed="rId5"/>
          <a:stretch>
            <a:fillRect/>
          </a:stretch>
        </p:blipFill>
        <p:spPr>
          <a:xfrm>
            <a:off x="5887486" y="2433348"/>
            <a:ext cx="6216924" cy="4246276"/>
          </a:xfrm>
          <a:prstGeom prst="rect">
            <a:avLst/>
          </a:prstGeom>
        </p:spPr>
      </p:pic>
      <p:grpSp>
        <p:nvGrpSpPr>
          <p:cNvPr id="30" name="Group 29">
            <a:extLst>
              <a:ext uri="{FF2B5EF4-FFF2-40B4-BE49-F238E27FC236}">
                <a16:creationId xmlns:a16="http://schemas.microsoft.com/office/drawing/2014/main" id="{05B0FF02-3901-4CE3-8F6F-F01B603764F8}"/>
              </a:ext>
            </a:extLst>
          </p:cNvPr>
          <p:cNvGrpSpPr/>
          <p:nvPr/>
        </p:nvGrpSpPr>
        <p:grpSpPr>
          <a:xfrm>
            <a:off x="458167" y="1375737"/>
            <a:ext cx="5923836" cy="1095548"/>
            <a:chOff x="331478" y="983852"/>
            <a:chExt cx="5923836" cy="1095548"/>
          </a:xfrm>
        </p:grpSpPr>
        <p:sp>
          <p:nvSpPr>
            <p:cNvPr id="5" name="TextBox 4">
              <a:extLst>
                <a:ext uri="{FF2B5EF4-FFF2-40B4-BE49-F238E27FC236}">
                  <a16:creationId xmlns:a16="http://schemas.microsoft.com/office/drawing/2014/main" id="{D35CE8F5-89BD-4C89-ACC8-3818B9299974}"/>
                </a:ext>
              </a:extLst>
            </p:cNvPr>
            <p:cNvSpPr txBox="1"/>
            <p:nvPr/>
          </p:nvSpPr>
          <p:spPr>
            <a:xfrm>
              <a:off x="346067" y="1445303"/>
              <a:ext cx="538634" cy="584775"/>
            </a:xfrm>
            <a:prstGeom prst="rect">
              <a:avLst/>
            </a:prstGeom>
            <a:noFill/>
          </p:spPr>
          <p:txBody>
            <a:bodyPr wrap="square" rtlCol="0">
              <a:spAutoFit/>
            </a:bodyPr>
            <a:lstStyle/>
            <a:p>
              <a:r>
                <a:rPr lang="en-US" sz="3200" dirty="0"/>
                <a:t>1</a:t>
              </a:r>
            </a:p>
          </p:txBody>
        </p:sp>
        <p:sp>
          <p:nvSpPr>
            <p:cNvPr id="6" name="TextBox 5">
              <a:extLst>
                <a:ext uri="{FF2B5EF4-FFF2-40B4-BE49-F238E27FC236}">
                  <a16:creationId xmlns:a16="http://schemas.microsoft.com/office/drawing/2014/main" id="{4C925F7E-3B0A-4F9F-8839-B3CD6A1F1FA9}"/>
                </a:ext>
              </a:extLst>
            </p:cNvPr>
            <p:cNvSpPr txBox="1"/>
            <p:nvPr/>
          </p:nvSpPr>
          <p:spPr>
            <a:xfrm>
              <a:off x="951268" y="1456688"/>
              <a:ext cx="538634" cy="584775"/>
            </a:xfrm>
            <a:prstGeom prst="rect">
              <a:avLst/>
            </a:prstGeom>
            <a:noFill/>
          </p:spPr>
          <p:txBody>
            <a:bodyPr wrap="square" rtlCol="0">
              <a:spAutoFit/>
            </a:bodyPr>
            <a:lstStyle/>
            <a:p>
              <a:r>
                <a:rPr lang="en-US" sz="3200" dirty="0"/>
                <a:t>1</a:t>
              </a:r>
            </a:p>
          </p:txBody>
        </p:sp>
        <p:sp>
          <p:nvSpPr>
            <p:cNvPr id="7" name="TextBox 6">
              <a:extLst>
                <a:ext uri="{FF2B5EF4-FFF2-40B4-BE49-F238E27FC236}">
                  <a16:creationId xmlns:a16="http://schemas.microsoft.com/office/drawing/2014/main" id="{09AA292E-261D-415D-BC8A-FB74B0B7DAAB}"/>
                </a:ext>
              </a:extLst>
            </p:cNvPr>
            <p:cNvSpPr txBox="1"/>
            <p:nvPr/>
          </p:nvSpPr>
          <p:spPr>
            <a:xfrm>
              <a:off x="1489902" y="1445303"/>
              <a:ext cx="538634" cy="584775"/>
            </a:xfrm>
            <a:prstGeom prst="rect">
              <a:avLst/>
            </a:prstGeom>
            <a:noFill/>
          </p:spPr>
          <p:txBody>
            <a:bodyPr wrap="square" rtlCol="0">
              <a:spAutoFit/>
            </a:bodyPr>
            <a:lstStyle/>
            <a:p>
              <a:r>
                <a:rPr lang="en-US" sz="3200" dirty="0"/>
                <a:t>1</a:t>
              </a:r>
            </a:p>
          </p:txBody>
        </p:sp>
        <p:sp>
          <p:nvSpPr>
            <p:cNvPr id="8" name="TextBox 7">
              <a:extLst>
                <a:ext uri="{FF2B5EF4-FFF2-40B4-BE49-F238E27FC236}">
                  <a16:creationId xmlns:a16="http://schemas.microsoft.com/office/drawing/2014/main" id="{BF29A308-046C-483C-866A-57F3C81A5A83}"/>
                </a:ext>
              </a:extLst>
            </p:cNvPr>
            <p:cNvSpPr txBox="1"/>
            <p:nvPr/>
          </p:nvSpPr>
          <p:spPr>
            <a:xfrm>
              <a:off x="2093909" y="1462081"/>
              <a:ext cx="538634" cy="584775"/>
            </a:xfrm>
            <a:prstGeom prst="rect">
              <a:avLst/>
            </a:prstGeom>
            <a:noFill/>
          </p:spPr>
          <p:txBody>
            <a:bodyPr wrap="square" rtlCol="0">
              <a:spAutoFit/>
            </a:bodyPr>
            <a:lstStyle/>
            <a:p>
              <a:r>
                <a:rPr lang="en-US" sz="3200" dirty="0"/>
                <a:t>1</a:t>
              </a:r>
            </a:p>
          </p:txBody>
        </p:sp>
        <p:sp>
          <p:nvSpPr>
            <p:cNvPr id="9" name="TextBox 8">
              <a:extLst>
                <a:ext uri="{FF2B5EF4-FFF2-40B4-BE49-F238E27FC236}">
                  <a16:creationId xmlns:a16="http://schemas.microsoft.com/office/drawing/2014/main" id="{8E1DFDBF-C6A9-4164-A43C-DE3E6B20BF1E}"/>
                </a:ext>
              </a:extLst>
            </p:cNvPr>
            <p:cNvSpPr txBox="1"/>
            <p:nvPr/>
          </p:nvSpPr>
          <p:spPr>
            <a:xfrm>
              <a:off x="2676044" y="1463326"/>
              <a:ext cx="538634" cy="584775"/>
            </a:xfrm>
            <a:prstGeom prst="rect">
              <a:avLst/>
            </a:prstGeom>
            <a:noFill/>
          </p:spPr>
          <p:txBody>
            <a:bodyPr wrap="square" rtlCol="0">
              <a:spAutoFit/>
            </a:bodyPr>
            <a:lstStyle/>
            <a:p>
              <a:r>
                <a:rPr lang="en-US" sz="3200" dirty="0"/>
                <a:t>1</a:t>
              </a:r>
            </a:p>
          </p:txBody>
        </p:sp>
        <p:sp>
          <p:nvSpPr>
            <p:cNvPr id="10" name="TextBox 9">
              <a:extLst>
                <a:ext uri="{FF2B5EF4-FFF2-40B4-BE49-F238E27FC236}">
                  <a16:creationId xmlns:a16="http://schemas.microsoft.com/office/drawing/2014/main" id="{619D2372-BB27-4B1B-970E-D1E52D147B8D}"/>
                </a:ext>
              </a:extLst>
            </p:cNvPr>
            <p:cNvSpPr txBox="1"/>
            <p:nvPr/>
          </p:nvSpPr>
          <p:spPr>
            <a:xfrm>
              <a:off x="3214678" y="1481349"/>
              <a:ext cx="538634" cy="584775"/>
            </a:xfrm>
            <a:prstGeom prst="rect">
              <a:avLst/>
            </a:prstGeom>
            <a:noFill/>
          </p:spPr>
          <p:txBody>
            <a:bodyPr wrap="square" rtlCol="0">
              <a:spAutoFit/>
            </a:bodyPr>
            <a:lstStyle/>
            <a:p>
              <a:r>
                <a:rPr lang="en-US" sz="3200" dirty="0"/>
                <a:t>1</a:t>
              </a:r>
            </a:p>
          </p:txBody>
        </p:sp>
        <p:sp>
          <p:nvSpPr>
            <p:cNvPr id="11" name="TextBox 10">
              <a:extLst>
                <a:ext uri="{FF2B5EF4-FFF2-40B4-BE49-F238E27FC236}">
                  <a16:creationId xmlns:a16="http://schemas.microsoft.com/office/drawing/2014/main" id="{B4252BB3-748F-427F-8DB8-A2BE0ED6EB6A}"/>
                </a:ext>
              </a:extLst>
            </p:cNvPr>
            <p:cNvSpPr txBox="1"/>
            <p:nvPr/>
          </p:nvSpPr>
          <p:spPr>
            <a:xfrm>
              <a:off x="3639037" y="1481349"/>
              <a:ext cx="538634" cy="584775"/>
            </a:xfrm>
            <a:prstGeom prst="rect">
              <a:avLst/>
            </a:prstGeom>
            <a:noFill/>
          </p:spPr>
          <p:txBody>
            <a:bodyPr wrap="square" rtlCol="0">
              <a:spAutoFit/>
            </a:bodyPr>
            <a:lstStyle/>
            <a:p>
              <a:r>
                <a:rPr lang="en-US" sz="3200" dirty="0"/>
                <a:t>1</a:t>
              </a:r>
            </a:p>
          </p:txBody>
        </p:sp>
        <p:sp>
          <p:nvSpPr>
            <p:cNvPr id="12" name="TextBox 11">
              <a:extLst>
                <a:ext uri="{FF2B5EF4-FFF2-40B4-BE49-F238E27FC236}">
                  <a16:creationId xmlns:a16="http://schemas.microsoft.com/office/drawing/2014/main" id="{3C90E9F4-F812-4942-B2A8-5CE7DCD1934D}"/>
                </a:ext>
              </a:extLst>
            </p:cNvPr>
            <p:cNvSpPr txBox="1"/>
            <p:nvPr/>
          </p:nvSpPr>
          <p:spPr>
            <a:xfrm>
              <a:off x="4237796" y="1481349"/>
              <a:ext cx="538634" cy="584775"/>
            </a:xfrm>
            <a:prstGeom prst="rect">
              <a:avLst/>
            </a:prstGeom>
            <a:noFill/>
          </p:spPr>
          <p:txBody>
            <a:bodyPr wrap="square" rtlCol="0">
              <a:spAutoFit/>
            </a:bodyPr>
            <a:lstStyle/>
            <a:p>
              <a:r>
                <a:rPr lang="en-US" sz="3200" dirty="0"/>
                <a:t>1</a:t>
              </a:r>
            </a:p>
          </p:txBody>
        </p:sp>
        <p:sp>
          <p:nvSpPr>
            <p:cNvPr id="13" name="TextBox 12">
              <a:extLst>
                <a:ext uri="{FF2B5EF4-FFF2-40B4-BE49-F238E27FC236}">
                  <a16:creationId xmlns:a16="http://schemas.microsoft.com/office/drawing/2014/main" id="{FA111E0E-A8D7-43DC-A38B-5C9379B5DB35}"/>
                </a:ext>
              </a:extLst>
            </p:cNvPr>
            <p:cNvSpPr txBox="1"/>
            <p:nvPr/>
          </p:nvSpPr>
          <p:spPr>
            <a:xfrm>
              <a:off x="4808793" y="1489738"/>
              <a:ext cx="538634" cy="584775"/>
            </a:xfrm>
            <a:prstGeom prst="rect">
              <a:avLst/>
            </a:prstGeom>
            <a:noFill/>
          </p:spPr>
          <p:txBody>
            <a:bodyPr wrap="square" rtlCol="0">
              <a:spAutoFit/>
            </a:bodyPr>
            <a:lstStyle/>
            <a:p>
              <a:r>
                <a:rPr lang="en-US" sz="3200" dirty="0"/>
                <a:t>=</a:t>
              </a:r>
            </a:p>
          </p:txBody>
        </p:sp>
        <p:sp>
          <p:nvSpPr>
            <p:cNvPr id="14" name="TextBox 13">
              <a:extLst>
                <a:ext uri="{FF2B5EF4-FFF2-40B4-BE49-F238E27FC236}">
                  <a16:creationId xmlns:a16="http://schemas.microsoft.com/office/drawing/2014/main" id="{108214D5-0653-4ECF-B3FD-34BAF2C15E99}"/>
                </a:ext>
              </a:extLst>
            </p:cNvPr>
            <p:cNvSpPr txBox="1"/>
            <p:nvPr/>
          </p:nvSpPr>
          <p:spPr>
            <a:xfrm>
              <a:off x="5198378" y="1494625"/>
              <a:ext cx="1056936" cy="584775"/>
            </a:xfrm>
            <a:prstGeom prst="rect">
              <a:avLst/>
            </a:prstGeom>
            <a:noFill/>
          </p:spPr>
          <p:txBody>
            <a:bodyPr wrap="square" rtlCol="0">
              <a:spAutoFit/>
            </a:bodyPr>
            <a:lstStyle/>
            <a:p>
              <a:r>
                <a:rPr lang="en-US" sz="3200" dirty="0"/>
                <a:t>255</a:t>
              </a:r>
            </a:p>
          </p:txBody>
        </p:sp>
        <p:sp>
          <p:nvSpPr>
            <p:cNvPr id="20" name="TextBox 19">
              <a:extLst>
                <a:ext uri="{FF2B5EF4-FFF2-40B4-BE49-F238E27FC236}">
                  <a16:creationId xmlns:a16="http://schemas.microsoft.com/office/drawing/2014/main" id="{1CFD82DE-6637-4AB7-8610-5FADAEEFDCE1}"/>
                </a:ext>
              </a:extLst>
            </p:cNvPr>
            <p:cNvSpPr txBox="1"/>
            <p:nvPr/>
          </p:nvSpPr>
          <p:spPr>
            <a:xfrm>
              <a:off x="331478" y="983852"/>
              <a:ext cx="538634" cy="584775"/>
            </a:xfrm>
            <a:prstGeom prst="rect">
              <a:avLst/>
            </a:prstGeom>
            <a:noFill/>
          </p:spPr>
          <p:txBody>
            <a:bodyPr wrap="square" rtlCol="0">
              <a:spAutoFit/>
            </a:bodyPr>
            <a:lstStyle/>
            <a:p>
              <a:r>
                <a:rPr lang="en-US" sz="3200" dirty="0"/>
                <a:t>0</a:t>
              </a:r>
            </a:p>
          </p:txBody>
        </p:sp>
        <p:sp>
          <p:nvSpPr>
            <p:cNvPr id="21" name="TextBox 20">
              <a:extLst>
                <a:ext uri="{FF2B5EF4-FFF2-40B4-BE49-F238E27FC236}">
                  <a16:creationId xmlns:a16="http://schemas.microsoft.com/office/drawing/2014/main" id="{ADBB4DFC-363B-4B1A-8FD3-A424F11FAD81}"/>
                </a:ext>
              </a:extLst>
            </p:cNvPr>
            <p:cNvSpPr txBox="1"/>
            <p:nvPr/>
          </p:nvSpPr>
          <p:spPr>
            <a:xfrm>
              <a:off x="936679" y="995237"/>
              <a:ext cx="538634" cy="584775"/>
            </a:xfrm>
            <a:prstGeom prst="rect">
              <a:avLst/>
            </a:prstGeom>
            <a:noFill/>
          </p:spPr>
          <p:txBody>
            <a:bodyPr wrap="square" rtlCol="0">
              <a:spAutoFit/>
            </a:bodyPr>
            <a:lstStyle/>
            <a:p>
              <a:r>
                <a:rPr lang="en-US" sz="3200" dirty="0"/>
                <a:t>0</a:t>
              </a:r>
            </a:p>
          </p:txBody>
        </p:sp>
        <p:sp>
          <p:nvSpPr>
            <p:cNvPr id="22" name="TextBox 21">
              <a:extLst>
                <a:ext uri="{FF2B5EF4-FFF2-40B4-BE49-F238E27FC236}">
                  <a16:creationId xmlns:a16="http://schemas.microsoft.com/office/drawing/2014/main" id="{62066CD1-0CFD-44AC-AB5B-5DAA39A64778}"/>
                </a:ext>
              </a:extLst>
            </p:cNvPr>
            <p:cNvSpPr txBox="1"/>
            <p:nvPr/>
          </p:nvSpPr>
          <p:spPr>
            <a:xfrm>
              <a:off x="1475313" y="983852"/>
              <a:ext cx="538634" cy="584775"/>
            </a:xfrm>
            <a:prstGeom prst="rect">
              <a:avLst/>
            </a:prstGeom>
            <a:noFill/>
          </p:spPr>
          <p:txBody>
            <a:bodyPr wrap="square" rtlCol="0">
              <a:spAutoFit/>
            </a:bodyPr>
            <a:lstStyle/>
            <a:p>
              <a:r>
                <a:rPr lang="en-US" sz="3200" dirty="0"/>
                <a:t>0</a:t>
              </a:r>
            </a:p>
          </p:txBody>
        </p:sp>
        <p:sp>
          <p:nvSpPr>
            <p:cNvPr id="23" name="TextBox 22">
              <a:extLst>
                <a:ext uri="{FF2B5EF4-FFF2-40B4-BE49-F238E27FC236}">
                  <a16:creationId xmlns:a16="http://schemas.microsoft.com/office/drawing/2014/main" id="{9AD725AC-2C01-4D59-AE10-1BDA102B104E}"/>
                </a:ext>
              </a:extLst>
            </p:cNvPr>
            <p:cNvSpPr txBox="1"/>
            <p:nvPr/>
          </p:nvSpPr>
          <p:spPr>
            <a:xfrm>
              <a:off x="2079320" y="1000630"/>
              <a:ext cx="538634" cy="584775"/>
            </a:xfrm>
            <a:prstGeom prst="rect">
              <a:avLst/>
            </a:prstGeom>
            <a:noFill/>
          </p:spPr>
          <p:txBody>
            <a:bodyPr wrap="square" rtlCol="0">
              <a:spAutoFit/>
            </a:bodyPr>
            <a:lstStyle/>
            <a:p>
              <a:r>
                <a:rPr lang="en-US" sz="3200" dirty="0"/>
                <a:t>0</a:t>
              </a:r>
            </a:p>
          </p:txBody>
        </p:sp>
        <p:sp>
          <p:nvSpPr>
            <p:cNvPr id="24" name="TextBox 23">
              <a:extLst>
                <a:ext uri="{FF2B5EF4-FFF2-40B4-BE49-F238E27FC236}">
                  <a16:creationId xmlns:a16="http://schemas.microsoft.com/office/drawing/2014/main" id="{C7CE2F0E-062E-430A-BD97-1443E21E814C}"/>
                </a:ext>
              </a:extLst>
            </p:cNvPr>
            <p:cNvSpPr txBox="1"/>
            <p:nvPr/>
          </p:nvSpPr>
          <p:spPr>
            <a:xfrm>
              <a:off x="2661455" y="1001875"/>
              <a:ext cx="538634" cy="584775"/>
            </a:xfrm>
            <a:prstGeom prst="rect">
              <a:avLst/>
            </a:prstGeom>
            <a:noFill/>
          </p:spPr>
          <p:txBody>
            <a:bodyPr wrap="square" rtlCol="0">
              <a:spAutoFit/>
            </a:bodyPr>
            <a:lstStyle/>
            <a:p>
              <a:r>
                <a:rPr lang="en-US" sz="3200" dirty="0"/>
                <a:t>0</a:t>
              </a:r>
            </a:p>
          </p:txBody>
        </p:sp>
        <p:sp>
          <p:nvSpPr>
            <p:cNvPr id="25" name="TextBox 24">
              <a:extLst>
                <a:ext uri="{FF2B5EF4-FFF2-40B4-BE49-F238E27FC236}">
                  <a16:creationId xmlns:a16="http://schemas.microsoft.com/office/drawing/2014/main" id="{1240B490-2890-4EA8-B6C6-7FCB112C1C21}"/>
                </a:ext>
              </a:extLst>
            </p:cNvPr>
            <p:cNvSpPr txBox="1"/>
            <p:nvPr/>
          </p:nvSpPr>
          <p:spPr>
            <a:xfrm>
              <a:off x="3200089" y="1019898"/>
              <a:ext cx="538634" cy="584775"/>
            </a:xfrm>
            <a:prstGeom prst="rect">
              <a:avLst/>
            </a:prstGeom>
            <a:noFill/>
          </p:spPr>
          <p:txBody>
            <a:bodyPr wrap="square" rtlCol="0">
              <a:spAutoFit/>
            </a:bodyPr>
            <a:lstStyle/>
            <a:p>
              <a:r>
                <a:rPr lang="en-US" sz="3200" dirty="0"/>
                <a:t>0</a:t>
              </a:r>
            </a:p>
          </p:txBody>
        </p:sp>
        <p:sp>
          <p:nvSpPr>
            <p:cNvPr id="26" name="TextBox 25">
              <a:extLst>
                <a:ext uri="{FF2B5EF4-FFF2-40B4-BE49-F238E27FC236}">
                  <a16:creationId xmlns:a16="http://schemas.microsoft.com/office/drawing/2014/main" id="{7C64A138-4896-4B74-801E-8FC3FCDB47B0}"/>
                </a:ext>
              </a:extLst>
            </p:cNvPr>
            <p:cNvSpPr txBox="1"/>
            <p:nvPr/>
          </p:nvSpPr>
          <p:spPr>
            <a:xfrm>
              <a:off x="3624448" y="1019898"/>
              <a:ext cx="538634" cy="584775"/>
            </a:xfrm>
            <a:prstGeom prst="rect">
              <a:avLst/>
            </a:prstGeom>
            <a:noFill/>
          </p:spPr>
          <p:txBody>
            <a:bodyPr wrap="square" rtlCol="0">
              <a:spAutoFit/>
            </a:bodyPr>
            <a:lstStyle/>
            <a:p>
              <a:r>
                <a:rPr lang="en-US" sz="3200" dirty="0"/>
                <a:t>0</a:t>
              </a:r>
            </a:p>
          </p:txBody>
        </p:sp>
        <p:sp>
          <p:nvSpPr>
            <p:cNvPr id="27" name="TextBox 26">
              <a:extLst>
                <a:ext uri="{FF2B5EF4-FFF2-40B4-BE49-F238E27FC236}">
                  <a16:creationId xmlns:a16="http://schemas.microsoft.com/office/drawing/2014/main" id="{2A5B4292-1190-499D-A0CA-54526B0E6095}"/>
                </a:ext>
              </a:extLst>
            </p:cNvPr>
            <p:cNvSpPr txBox="1"/>
            <p:nvPr/>
          </p:nvSpPr>
          <p:spPr>
            <a:xfrm>
              <a:off x="4223207" y="1019898"/>
              <a:ext cx="538634" cy="584775"/>
            </a:xfrm>
            <a:prstGeom prst="rect">
              <a:avLst/>
            </a:prstGeom>
            <a:noFill/>
          </p:spPr>
          <p:txBody>
            <a:bodyPr wrap="square" rtlCol="0">
              <a:spAutoFit/>
            </a:bodyPr>
            <a:lstStyle/>
            <a:p>
              <a:r>
                <a:rPr lang="en-US" sz="3200" dirty="0"/>
                <a:t>0</a:t>
              </a:r>
            </a:p>
          </p:txBody>
        </p:sp>
        <p:sp>
          <p:nvSpPr>
            <p:cNvPr id="28" name="TextBox 27">
              <a:extLst>
                <a:ext uri="{FF2B5EF4-FFF2-40B4-BE49-F238E27FC236}">
                  <a16:creationId xmlns:a16="http://schemas.microsoft.com/office/drawing/2014/main" id="{F7402D32-4781-4A45-A225-4E5D216F6F40}"/>
                </a:ext>
              </a:extLst>
            </p:cNvPr>
            <p:cNvSpPr txBox="1"/>
            <p:nvPr/>
          </p:nvSpPr>
          <p:spPr>
            <a:xfrm>
              <a:off x="4794204" y="1028287"/>
              <a:ext cx="538634" cy="584775"/>
            </a:xfrm>
            <a:prstGeom prst="rect">
              <a:avLst/>
            </a:prstGeom>
            <a:noFill/>
          </p:spPr>
          <p:txBody>
            <a:bodyPr wrap="square" rtlCol="0">
              <a:spAutoFit/>
            </a:bodyPr>
            <a:lstStyle/>
            <a:p>
              <a:r>
                <a:rPr lang="en-US" sz="3200" dirty="0"/>
                <a:t>=</a:t>
              </a:r>
            </a:p>
          </p:txBody>
        </p:sp>
        <p:sp>
          <p:nvSpPr>
            <p:cNvPr id="29" name="TextBox 28">
              <a:extLst>
                <a:ext uri="{FF2B5EF4-FFF2-40B4-BE49-F238E27FC236}">
                  <a16:creationId xmlns:a16="http://schemas.microsoft.com/office/drawing/2014/main" id="{5D8EC603-F4A4-4571-AA32-B6CD075093E5}"/>
                </a:ext>
              </a:extLst>
            </p:cNvPr>
            <p:cNvSpPr txBox="1"/>
            <p:nvPr/>
          </p:nvSpPr>
          <p:spPr>
            <a:xfrm>
              <a:off x="5183789" y="1033174"/>
              <a:ext cx="1056936" cy="584775"/>
            </a:xfrm>
            <a:prstGeom prst="rect">
              <a:avLst/>
            </a:prstGeom>
            <a:noFill/>
          </p:spPr>
          <p:txBody>
            <a:bodyPr wrap="square" rtlCol="0">
              <a:spAutoFit/>
            </a:bodyPr>
            <a:lstStyle/>
            <a:p>
              <a:r>
                <a:rPr lang="en-US" sz="3200" dirty="0"/>
                <a:t>    0</a:t>
              </a:r>
            </a:p>
          </p:txBody>
        </p:sp>
      </p:grpSp>
      <p:pic>
        <p:nvPicPr>
          <p:cNvPr id="16" name="Picture 15">
            <a:extLst>
              <a:ext uri="{FF2B5EF4-FFF2-40B4-BE49-F238E27FC236}">
                <a16:creationId xmlns:a16="http://schemas.microsoft.com/office/drawing/2014/main" id="{4C59463E-D9BF-4A0B-86A1-3A67315BBAE6}"/>
              </a:ext>
            </a:extLst>
          </p:cNvPr>
          <p:cNvPicPr>
            <a:picLocks noChangeAspect="1"/>
          </p:cNvPicPr>
          <p:nvPr/>
        </p:nvPicPr>
        <p:blipFill>
          <a:blip r:embed="rId6"/>
          <a:stretch>
            <a:fillRect/>
          </a:stretch>
        </p:blipFill>
        <p:spPr>
          <a:xfrm>
            <a:off x="433978" y="5098179"/>
            <a:ext cx="4762162" cy="1674143"/>
          </a:xfrm>
          <a:prstGeom prst="rect">
            <a:avLst/>
          </a:prstGeom>
        </p:spPr>
      </p:pic>
      <p:sp>
        <p:nvSpPr>
          <p:cNvPr id="31" name="TextBox 30">
            <a:extLst>
              <a:ext uri="{FF2B5EF4-FFF2-40B4-BE49-F238E27FC236}">
                <a16:creationId xmlns:a16="http://schemas.microsoft.com/office/drawing/2014/main" id="{81B07B3C-635B-43DE-A710-84EA845B585C}"/>
              </a:ext>
            </a:extLst>
          </p:cNvPr>
          <p:cNvSpPr txBox="1"/>
          <p:nvPr/>
        </p:nvSpPr>
        <p:spPr>
          <a:xfrm>
            <a:off x="270588" y="102637"/>
            <a:ext cx="11921412" cy="646331"/>
          </a:xfrm>
          <a:prstGeom prst="rect">
            <a:avLst/>
          </a:prstGeom>
          <a:noFill/>
        </p:spPr>
        <p:txBody>
          <a:bodyPr wrap="square" rtlCol="0">
            <a:spAutoFit/>
          </a:bodyPr>
          <a:lstStyle/>
          <a:p>
            <a:r>
              <a:rPr lang="en-US" i="1" dirty="0"/>
              <a:t>Translating what we type, into ASCII, and then into binary… which is what is sent as data packets across the network to other computers…</a:t>
            </a:r>
          </a:p>
        </p:txBody>
      </p:sp>
    </p:spTree>
    <p:extLst>
      <p:ext uri="{BB962C8B-B14F-4D97-AF65-F5344CB8AC3E}">
        <p14:creationId xmlns:p14="http://schemas.microsoft.com/office/powerpoint/2010/main" val="15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a:bodyPr>
          <a:lstStyle/>
          <a:p>
            <a:pPr algn="l"/>
            <a:r>
              <a:rPr lang="en-US" dirty="0"/>
              <a:t>XOR – Exclusive OR</a:t>
            </a:r>
            <a:endParaRPr lang="en-US" i="1" dirty="0"/>
          </a:p>
        </p:txBody>
      </p:sp>
      <p:pic>
        <p:nvPicPr>
          <p:cNvPr id="4" name="Picture 3"/>
          <p:cNvPicPr>
            <a:picLocks noChangeAspect="1"/>
          </p:cNvPicPr>
          <p:nvPr/>
        </p:nvPicPr>
        <p:blipFill>
          <a:blip r:embed="rId3"/>
          <a:stretch>
            <a:fillRect/>
          </a:stretch>
        </p:blipFill>
        <p:spPr>
          <a:xfrm>
            <a:off x="2084438" y="2438402"/>
            <a:ext cx="6912776" cy="2136138"/>
          </a:xfrm>
          <a:prstGeom prst="rect">
            <a:avLst/>
          </a:prstGeom>
        </p:spPr>
      </p:pic>
      <p:sp>
        <p:nvSpPr>
          <p:cNvPr id="3" name="Content Placeholder 2"/>
          <p:cNvSpPr>
            <a:spLocks noGrp="1"/>
          </p:cNvSpPr>
          <p:nvPr>
            <p:ph idx="1"/>
          </p:nvPr>
        </p:nvSpPr>
        <p:spPr>
          <a:xfrm>
            <a:off x="1524000" y="1038579"/>
            <a:ext cx="10284542" cy="5087585"/>
          </a:xfrm>
        </p:spPr>
        <p:txBody>
          <a:bodyPr>
            <a:normAutofit/>
          </a:bodyPr>
          <a:lstStyle/>
          <a:p>
            <a:pPr marL="0" indent="0">
              <a:buNone/>
            </a:pPr>
            <a:r>
              <a:rPr lang="en-US" dirty="0"/>
              <a:t>Creating “confusion” (i.e. substitution) through a binary mathematical function called “exclusive OR”, abbreviated as XOR</a:t>
            </a:r>
          </a:p>
        </p:txBody>
      </p:sp>
      <p:sp>
        <p:nvSpPr>
          <p:cNvPr id="8" name="TextBox 7"/>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151790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fontScale="90000"/>
          </a:bodyPr>
          <a:lstStyle/>
          <a:p>
            <a:pPr algn="l"/>
            <a:r>
              <a:rPr lang="en-US" dirty="0"/>
              <a:t>One-Time Pad  </a:t>
            </a:r>
            <a:r>
              <a:rPr lang="en-US" sz="4000" i="1" dirty="0"/>
              <a:t>a perfect encryption scheme</a:t>
            </a:r>
            <a:endParaRPr lang="en-US" i="1" dirty="0"/>
          </a:p>
        </p:txBody>
      </p:sp>
      <p:pic>
        <p:nvPicPr>
          <p:cNvPr id="5" name="Picture 4"/>
          <p:cNvPicPr>
            <a:picLocks noChangeAspect="1"/>
          </p:cNvPicPr>
          <p:nvPr/>
        </p:nvPicPr>
        <p:blipFill>
          <a:blip r:embed="rId3"/>
          <a:stretch>
            <a:fillRect/>
          </a:stretch>
        </p:blipFill>
        <p:spPr>
          <a:xfrm rot="150657">
            <a:off x="6089061" y="809428"/>
            <a:ext cx="5984555" cy="5535546"/>
          </a:xfrm>
          <a:prstGeom prst="rect">
            <a:avLst/>
          </a:prstGeom>
        </p:spPr>
      </p:pic>
      <p:grpSp>
        <p:nvGrpSpPr>
          <p:cNvPr id="9" name="Group 8"/>
          <p:cNvGrpSpPr/>
          <p:nvPr/>
        </p:nvGrpSpPr>
        <p:grpSpPr>
          <a:xfrm>
            <a:off x="632987" y="1008772"/>
            <a:ext cx="3939013" cy="2212258"/>
            <a:chOff x="163647" y="4572000"/>
            <a:chExt cx="2865882" cy="1609558"/>
          </a:xfrm>
        </p:grpSpPr>
        <p:sp>
          <p:nvSpPr>
            <p:cNvPr id="6" name="TextBox 5"/>
            <p:cNvSpPr txBox="1"/>
            <p:nvPr/>
          </p:nvSpPr>
          <p:spPr>
            <a:xfrm>
              <a:off x="163647" y="4572000"/>
              <a:ext cx="2865882" cy="383822"/>
            </a:xfrm>
            <a:prstGeom prst="rect">
              <a:avLst/>
            </a:prstGeom>
            <a:solidFill>
              <a:srgbClr val="FFF8D7"/>
            </a:solidFill>
          </p:spPr>
          <p:txBody>
            <a:bodyPr wrap="square" rtlCol="0">
              <a:spAutoFit/>
            </a:bodyPr>
            <a:lstStyle/>
            <a:p>
              <a:r>
                <a:rPr lang="en-US" dirty="0"/>
                <a:t>One-Time Pad Requirements</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63648" y="4900428"/>
              <a:ext cx="2865880" cy="1281130"/>
            </a:xfrm>
            <a:prstGeom prst="rect">
              <a:avLst/>
            </a:prstGeom>
          </p:spPr>
        </p:pic>
      </p:grpSp>
      <p:sp>
        <p:nvSpPr>
          <p:cNvPr id="8" name="TextBox 7"/>
          <p:cNvSpPr txBox="1"/>
          <p:nvPr/>
        </p:nvSpPr>
        <p:spPr>
          <a:xfrm>
            <a:off x="4839538" y="6473410"/>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pic>
        <p:nvPicPr>
          <p:cNvPr id="4" name="Picture 3">
            <a:extLst>
              <a:ext uri="{FF2B5EF4-FFF2-40B4-BE49-F238E27FC236}">
                <a16:creationId xmlns:a16="http://schemas.microsoft.com/office/drawing/2014/main" id="{8EA027AD-0C22-4FB7-A790-C3CF4C15DF31}"/>
              </a:ext>
            </a:extLst>
          </p:cNvPr>
          <p:cNvPicPr>
            <a:picLocks noChangeAspect="1"/>
          </p:cNvPicPr>
          <p:nvPr/>
        </p:nvPicPr>
        <p:blipFill>
          <a:blip r:embed="rId6"/>
          <a:stretch>
            <a:fillRect/>
          </a:stretch>
        </p:blipFill>
        <p:spPr>
          <a:xfrm>
            <a:off x="1125194" y="3636970"/>
            <a:ext cx="3565638" cy="2212257"/>
          </a:xfrm>
          <a:prstGeom prst="rect">
            <a:avLst/>
          </a:prstGeom>
        </p:spPr>
      </p:pic>
    </p:spTree>
    <p:extLst>
      <p:ext uri="{BB962C8B-B14F-4D97-AF65-F5344CB8AC3E}">
        <p14:creationId xmlns:p14="http://schemas.microsoft.com/office/powerpoint/2010/main" val="66429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One-time pad -- Problems</a:t>
            </a:r>
          </a:p>
        </p:txBody>
      </p:sp>
      <p:sp>
        <p:nvSpPr>
          <p:cNvPr id="3" name="Content Placeholder 2"/>
          <p:cNvSpPr>
            <a:spLocks noGrp="1"/>
          </p:cNvSpPr>
          <p:nvPr>
            <p:ph idx="1"/>
          </p:nvPr>
        </p:nvSpPr>
        <p:spPr>
          <a:xfrm>
            <a:off x="838200" y="1825625"/>
            <a:ext cx="7806070" cy="4351338"/>
          </a:xfrm>
        </p:spPr>
        <p:txBody>
          <a:bodyPr>
            <a:normAutofit/>
          </a:bodyPr>
          <a:lstStyle/>
          <a:p>
            <a:pPr fontAlgn="ctr"/>
            <a:r>
              <a:rPr lang="en-US" dirty="0"/>
              <a:t>Must be </a:t>
            </a:r>
            <a:r>
              <a:rPr lang="en-US" i="1" dirty="0"/>
              <a:t>perfectly random</a:t>
            </a:r>
          </a:p>
          <a:p>
            <a:pPr fontAlgn="ctr"/>
            <a:r>
              <a:rPr lang="en-US" dirty="0"/>
              <a:t>Pad must be as long as the message</a:t>
            </a:r>
          </a:p>
          <a:p>
            <a:pPr fontAlgn="ctr"/>
            <a:r>
              <a:rPr lang="en-US" dirty="0">
                <a:highlight>
                  <a:srgbClr val="FFFF00"/>
                </a:highlight>
              </a:rPr>
              <a:t>Must be used </a:t>
            </a:r>
            <a:r>
              <a:rPr lang="en-US" b="1" dirty="0">
                <a:highlight>
                  <a:srgbClr val="FFFF00"/>
                </a:highlight>
              </a:rPr>
              <a:t>only once</a:t>
            </a:r>
          </a:p>
          <a:p>
            <a:pPr lvl="1" fontAlgn="ctr"/>
            <a:r>
              <a:rPr lang="en-US" dirty="0"/>
              <a:t>Skimp on any of these conditions, it becomes trivial to break your system</a:t>
            </a:r>
          </a:p>
          <a:p>
            <a:pPr fontAlgn="ctr"/>
            <a:r>
              <a:rPr lang="en-US" dirty="0"/>
              <a:t>Any software product claiming to use one-time pad is </a:t>
            </a:r>
            <a:r>
              <a:rPr lang="en-US" b="1" dirty="0"/>
              <a:t>snake-oil</a:t>
            </a:r>
            <a:r>
              <a:rPr lang="en-US" dirty="0"/>
              <a:t>.</a:t>
            </a:r>
          </a:p>
          <a:p>
            <a:pPr lvl="1" fontAlgn="ctr"/>
            <a:r>
              <a:rPr lang="en-US" dirty="0"/>
              <a:t>Computers are bad at generating </a:t>
            </a:r>
            <a:r>
              <a:rPr lang="en-US" i="1" dirty="0"/>
              <a:t>truly</a:t>
            </a:r>
            <a:r>
              <a:rPr lang="en-US" dirty="0"/>
              <a:t> random numbers</a:t>
            </a:r>
          </a:p>
          <a:p>
            <a:pPr fontAlgn="ctr"/>
            <a:endParaRPr lang="en-US" dirty="0"/>
          </a:p>
          <a:p>
            <a:endParaRPr lang="en-US" dirty="0"/>
          </a:p>
          <a:p>
            <a:endParaRPr lang="en-US" dirty="0"/>
          </a:p>
        </p:txBody>
      </p:sp>
      <p:pic>
        <p:nvPicPr>
          <p:cNvPr id="4" name="Picture 2" descr="http://www.ranum.com/security/computer_security/papers/otp-faq/otp.jpg">
            <a:extLst>
              <a:ext uri="{FF2B5EF4-FFF2-40B4-BE49-F238E27FC236}">
                <a16:creationId xmlns:a16="http://schemas.microsoft.com/office/drawing/2014/main" id="{0EE2A230-31B3-4EE7-8903-9298583E5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891" y="1027906"/>
            <a:ext cx="2402462" cy="34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91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12826" cy="4963409"/>
          </a:xfrm>
        </p:spPr>
        <p:txBody>
          <a:bodyPr>
            <a:normAutofit/>
          </a:bodyPr>
          <a:lstStyle/>
          <a:p>
            <a:pPr marL="0" indent="0">
              <a:buNone/>
            </a:pPr>
            <a:r>
              <a:rPr lang="en-US" sz="3600" dirty="0"/>
              <a:t>2 main attributes combined in a cypher</a:t>
            </a:r>
          </a:p>
          <a:p>
            <a:pPr marL="457200" lvl="1" indent="0">
              <a:buNone/>
            </a:pPr>
            <a:br>
              <a:rPr lang="en-US" sz="3200" dirty="0"/>
            </a:br>
            <a:endParaRPr lang="en-US" sz="3200" dirty="0"/>
          </a:p>
        </p:txBody>
      </p:sp>
      <p:sp>
        <p:nvSpPr>
          <p:cNvPr id="5" name="TextBox 4"/>
          <p:cNvSpPr txBox="1"/>
          <p:nvPr/>
        </p:nvSpPr>
        <p:spPr>
          <a:xfrm>
            <a:off x="782509" y="5611827"/>
            <a:ext cx="5352820" cy="584775"/>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660214" y="1666617"/>
            <a:ext cx="4487197" cy="1938992"/>
          </a:xfrm>
          <a:prstGeom prst="rect">
            <a:avLst/>
          </a:prstGeom>
        </p:spPr>
        <p:txBody>
          <a:bodyPr wrap="square">
            <a:spAutoFit/>
          </a:bodyPr>
          <a:lstStyle/>
          <a:p>
            <a:pPr marL="971550" lvl="1" indent="-514350">
              <a:buFont typeface="+mj-lt"/>
              <a:buAutoNum type="arabicPeriod"/>
            </a:pPr>
            <a:r>
              <a:rPr lang="en-US" sz="2400" dirty="0"/>
              <a:t>Confusion: usually carried out through 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a:t>
            </a:r>
            <a:r>
              <a:rPr lang="en-US" sz="2400" u="sng" dirty="0"/>
              <a:t>transposition</a:t>
            </a:r>
          </a:p>
        </p:txBody>
      </p:sp>
      <p:pic>
        <p:nvPicPr>
          <p:cNvPr id="45" name="Picture 44">
            <a:extLst>
              <a:ext uri="{FF2B5EF4-FFF2-40B4-BE49-F238E27FC236}">
                <a16:creationId xmlns:a16="http://schemas.microsoft.com/office/drawing/2014/main" id="{14EAF12D-F039-498D-8A91-24A0DC5C3694}"/>
              </a:ext>
            </a:extLst>
          </p:cNvPr>
          <p:cNvPicPr>
            <a:picLocks noChangeAspect="1"/>
          </p:cNvPicPr>
          <p:nvPr/>
        </p:nvPicPr>
        <p:blipFill>
          <a:blip r:embed="rId2"/>
          <a:stretch>
            <a:fillRect/>
          </a:stretch>
        </p:blipFill>
        <p:spPr>
          <a:xfrm>
            <a:off x="5807625" y="1427974"/>
            <a:ext cx="5809578" cy="3535435"/>
          </a:xfrm>
          <a:prstGeom prst="rect">
            <a:avLst/>
          </a:prstGeom>
        </p:spPr>
      </p:pic>
      <p:sp>
        <p:nvSpPr>
          <p:cNvPr id="55" name="Arrow: Down 54">
            <a:extLst>
              <a:ext uri="{FF2B5EF4-FFF2-40B4-BE49-F238E27FC236}">
                <a16:creationId xmlns:a16="http://schemas.microsoft.com/office/drawing/2014/main" id="{87A70298-746E-422C-8424-361CE25B78F3}"/>
              </a:ext>
            </a:extLst>
          </p:cNvPr>
          <p:cNvSpPr/>
          <p:nvPr/>
        </p:nvSpPr>
        <p:spPr>
          <a:xfrm>
            <a:off x="7969653" y="708849"/>
            <a:ext cx="1243173" cy="678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EA9131F-22EA-4636-8107-E80FACEA5588}"/>
              </a:ext>
            </a:extLst>
          </p:cNvPr>
          <p:cNvSpPr txBox="1"/>
          <p:nvPr/>
        </p:nvSpPr>
        <p:spPr>
          <a:xfrm>
            <a:off x="7551506" y="374940"/>
            <a:ext cx="2630184" cy="369332"/>
          </a:xfrm>
          <a:prstGeom prst="rect">
            <a:avLst/>
          </a:prstGeom>
          <a:noFill/>
        </p:spPr>
        <p:txBody>
          <a:bodyPr wrap="square" rtlCol="0">
            <a:spAutoFit/>
          </a:bodyPr>
          <a:lstStyle/>
          <a:p>
            <a:r>
              <a:rPr lang="en-US" dirty="0"/>
              <a:t>0101010101010101</a:t>
            </a:r>
          </a:p>
        </p:txBody>
      </p:sp>
      <p:sp>
        <p:nvSpPr>
          <p:cNvPr id="57" name="Arrow: Down 56">
            <a:extLst>
              <a:ext uri="{FF2B5EF4-FFF2-40B4-BE49-F238E27FC236}">
                <a16:creationId xmlns:a16="http://schemas.microsoft.com/office/drawing/2014/main" id="{F71C66FA-D1DF-446D-8AB9-DACCD9452D88}"/>
              </a:ext>
            </a:extLst>
          </p:cNvPr>
          <p:cNvSpPr/>
          <p:nvPr/>
        </p:nvSpPr>
        <p:spPr>
          <a:xfrm>
            <a:off x="8318974" y="5004439"/>
            <a:ext cx="1243173" cy="678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53633E0-4169-434E-88AF-EA7C9C3AB13D}"/>
              </a:ext>
            </a:extLst>
          </p:cNvPr>
          <p:cNvSpPr txBox="1"/>
          <p:nvPr/>
        </p:nvSpPr>
        <p:spPr>
          <a:xfrm>
            <a:off x="7897734" y="5750960"/>
            <a:ext cx="2630184" cy="369332"/>
          </a:xfrm>
          <a:prstGeom prst="rect">
            <a:avLst/>
          </a:prstGeom>
          <a:noFill/>
        </p:spPr>
        <p:txBody>
          <a:bodyPr wrap="square" rtlCol="0">
            <a:spAutoFit/>
          </a:bodyPr>
          <a:lstStyle/>
          <a:p>
            <a:r>
              <a:rPr lang="en-US" dirty="0"/>
              <a:t>0100100111101001</a:t>
            </a:r>
          </a:p>
        </p:txBody>
      </p:sp>
    </p:spTree>
    <p:extLst>
      <p:ext uri="{BB962C8B-B14F-4D97-AF65-F5344CB8AC3E}">
        <p14:creationId xmlns:p14="http://schemas.microsoft.com/office/powerpoint/2010/main" val="1348826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B532-7DAB-4626-99F5-EF968CC05325}"/>
              </a:ext>
            </a:extLst>
          </p:cNvPr>
          <p:cNvSpPr>
            <a:spLocks noGrp="1"/>
          </p:cNvSpPr>
          <p:nvPr>
            <p:ph type="title"/>
          </p:nvPr>
        </p:nvSpPr>
        <p:spPr>
          <a:xfrm>
            <a:off x="0" y="0"/>
            <a:ext cx="10515600" cy="1325563"/>
          </a:xfrm>
        </p:spPr>
        <p:txBody>
          <a:bodyPr/>
          <a:lstStyle/>
          <a:p>
            <a:r>
              <a:rPr lang="en-US" dirty="0"/>
              <a:t>Transposition</a:t>
            </a:r>
          </a:p>
        </p:txBody>
      </p:sp>
      <p:sp>
        <p:nvSpPr>
          <p:cNvPr id="3" name="Content Placeholder 2">
            <a:extLst>
              <a:ext uri="{FF2B5EF4-FFF2-40B4-BE49-F238E27FC236}">
                <a16:creationId xmlns:a16="http://schemas.microsoft.com/office/drawing/2014/main" id="{B8326465-BE6F-41A9-9CD0-DE1DBD24B375}"/>
              </a:ext>
            </a:extLst>
          </p:cNvPr>
          <p:cNvSpPr>
            <a:spLocks noGrp="1"/>
          </p:cNvSpPr>
          <p:nvPr>
            <p:ph idx="1"/>
          </p:nvPr>
        </p:nvSpPr>
        <p:spPr>
          <a:xfrm>
            <a:off x="527481" y="1497152"/>
            <a:ext cx="10515600" cy="4351338"/>
          </a:xfrm>
        </p:spPr>
        <p:txBody>
          <a:bodyPr/>
          <a:lstStyle/>
          <a:p>
            <a:r>
              <a:rPr lang="en-US" dirty="0"/>
              <a:t>Ancient example: </a:t>
            </a:r>
            <a:r>
              <a:rPr lang="en-US" dirty="0">
                <a:hlinkClick r:id="rId2"/>
              </a:rPr>
              <a:t>scytale</a:t>
            </a:r>
            <a:r>
              <a:rPr lang="en-US" dirty="0"/>
              <a:t> </a:t>
            </a:r>
          </a:p>
          <a:p>
            <a:endParaRPr lang="en-US" dirty="0"/>
          </a:p>
        </p:txBody>
      </p:sp>
      <p:pic>
        <p:nvPicPr>
          <p:cNvPr id="4" name="Picture 2" descr="Image result for scytale">
            <a:extLst>
              <a:ext uri="{FF2B5EF4-FFF2-40B4-BE49-F238E27FC236}">
                <a16:creationId xmlns:a16="http://schemas.microsoft.com/office/drawing/2014/main" id="{CD3FEE01-8DFE-44FE-A228-398B500E6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533" y="2728211"/>
            <a:ext cx="5486967" cy="3136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cytale">
            <a:extLst>
              <a:ext uri="{FF2B5EF4-FFF2-40B4-BE49-F238E27FC236}">
                <a16:creationId xmlns:a16="http://schemas.microsoft.com/office/drawing/2014/main" id="{E11986C8-CDE9-4664-BA8F-9E7E19702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98" y="2943226"/>
            <a:ext cx="5858420" cy="245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42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A profit was achieved by our ACT unit"/>
          <p:cNvSpPr txBox="1">
            <a:spLocks noGrp="1"/>
          </p:cNvSpPr>
          <p:nvPr>
            <p:ph type="title"/>
          </p:nvPr>
        </p:nvSpPr>
        <p:spPr>
          <a:xfrm>
            <a:off x="2415540" y="2085975"/>
            <a:ext cx="7360920" cy="2680335"/>
          </a:xfrm>
          <a:prstGeom prst="rect">
            <a:avLst/>
          </a:prstGeom>
        </p:spPr>
        <p:txBody>
          <a:bodyPr>
            <a:normAutofit fontScale="90000"/>
          </a:bodyPr>
          <a:lstStyle>
            <a:lvl1pPr>
              <a:defRPr sz="8000">
                <a:latin typeface="Monaco"/>
                <a:ea typeface="Monaco"/>
                <a:cs typeface="Monaco"/>
                <a:sym typeface="Monaco"/>
              </a:defRPr>
            </a:lvl1pPr>
          </a:lstStyle>
          <a:p>
            <a:r>
              <a:rPr dirty="0">
                <a:solidFill>
                  <a:schemeClr val="bg1"/>
                </a:solidFill>
              </a:rPr>
              <a:t>A profit was achieved by our ACT unit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6389687" cy="990600"/>
          </a:xfrm>
        </p:spPr>
        <p:txBody>
          <a:bodyPr/>
          <a:lstStyle/>
          <a:p>
            <a:pPr algn="l" eaLnBrk="1" hangingPunct="1"/>
            <a:r>
              <a:rPr lang="en-US" dirty="0">
                <a:latin typeface="Lucida Sans" charset="0"/>
              </a:rPr>
              <a:t>Cryptanalysis</a:t>
            </a:r>
          </a:p>
        </p:txBody>
      </p:sp>
      <p:sp>
        <p:nvSpPr>
          <p:cNvPr id="70658" name="Content Placeholder 2"/>
          <p:cNvSpPr>
            <a:spLocks noGrp="1"/>
          </p:cNvSpPr>
          <p:nvPr>
            <p:ph idx="1"/>
          </p:nvPr>
        </p:nvSpPr>
        <p:spPr>
          <a:xfrm>
            <a:off x="1524000" y="3696929"/>
            <a:ext cx="9144000" cy="2452526"/>
          </a:xfrm>
        </p:spPr>
        <p:txBody>
          <a:bodyPr/>
          <a:lstStyle/>
          <a:p>
            <a:pPr eaLnBrk="1" hangingPunct="1"/>
            <a:r>
              <a:rPr lang="en-US" dirty="0" err="1"/>
              <a:t>Kerckhoff</a:t>
            </a:r>
            <a:r>
              <a:rPr lang="ja-JP" altLang="en-US" dirty="0"/>
              <a:t>’</a:t>
            </a:r>
            <a:r>
              <a:rPr lang="en-US" altLang="ja-JP" dirty="0"/>
              <a:t>s Principle</a:t>
            </a:r>
          </a:p>
          <a:p>
            <a:pPr lvl="1" eaLnBrk="1" hangingPunct="1"/>
            <a:r>
              <a:rPr lang="en-US" dirty="0">
                <a:cs typeface="Arial" charset="0"/>
              </a:rPr>
              <a:t>The only secrecy involved with a cryptosystem should be the key</a:t>
            </a:r>
          </a:p>
          <a:p>
            <a:pPr eaLnBrk="1" hangingPunct="1"/>
            <a:r>
              <a:rPr lang="en-US" dirty="0"/>
              <a:t>Cryptosystem Strength</a:t>
            </a:r>
          </a:p>
          <a:p>
            <a:pPr lvl="1" eaLnBrk="1" hangingPunct="1"/>
            <a:r>
              <a:rPr lang="en-US" dirty="0">
                <a:cs typeface="Arial" charset="0"/>
              </a:rPr>
              <a:t>How hard is it to determine the secret associated with the system?</a:t>
            </a:r>
          </a:p>
        </p:txBody>
      </p:sp>
      <p:sp>
        <p:nvSpPr>
          <p:cNvPr id="7065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fld id="{35C65208-9403-C149-963D-08C0F59FDF8D}" type="slidenum">
              <a:rPr lang="en-US" sz="1000">
                <a:solidFill>
                  <a:srgbClr val="D9CFAB"/>
                </a:solidFill>
              </a:rPr>
              <a:pPr/>
              <a:t>4</a:t>
            </a:fld>
            <a:endParaRPr lang="en-US" sz="1400">
              <a:solidFill>
                <a:srgbClr val="D9CFAB"/>
              </a:solidFill>
              <a:latin typeface="Times" charset="0"/>
            </a:endParaRPr>
          </a:p>
        </p:txBody>
      </p:sp>
      <p:sp>
        <p:nvSpPr>
          <p:cNvPr id="5" name="Content Placeholder 2"/>
          <p:cNvSpPr txBox="1">
            <a:spLocks/>
          </p:cNvSpPr>
          <p:nvPr/>
        </p:nvSpPr>
        <p:spPr>
          <a:xfrm>
            <a:off x="1524000" y="1270268"/>
            <a:ext cx="8839200" cy="2146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study of methods to break cryptosystems</a:t>
            </a:r>
          </a:p>
          <a:p>
            <a:r>
              <a:rPr lang="en-US" dirty="0"/>
              <a:t>Often targeted at obtaining a key</a:t>
            </a:r>
          </a:p>
          <a:p>
            <a:r>
              <a:rPr lang="en-US" dirty="0"/>
              <a:t>Attacks may be passive or active</a:t>
            </a:r>
          </a:p>
        </p:txBody>
      </p:sp>
    </p:spTree>
    <p:extLst>
      <p:ext uri="{BB962C8B-B14F-4D97-AF65-F5344CB8AC3E}">
        <p14:creationId xmlns:p14="http://schemas.microsoft.com/office/powerpoint/2010/main" val="31713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anim calcmode="lin" valueType="num">
                                      <p:cBhvr additive="base">
                                        <p:cTn id="11"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658">
                                            <p:txEl>
                                              <p:pRg st="2" end="2"/>
                                            </p:txEl>
                                          </p:spTgt>
                                        </p:tgtEl>
                                        <p:attrNameLst>
                                          <p:attrName>style.visibility</p:attrName>
                                        </p:attrNameLst>
                                      </p:cBhvr>
                                      <p:to>
                                        <p:strVal val="visible"/>
                                      </p:to>
                                    </p:set>
                                    <p:anim calcmode="lin" valueType="num">
                                      <p:cBhvr additive="base">
                                        <p:cTn id="17"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5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0658">
                                            <p:txEl>
                                              <p:pRg st="3" end="3"/>
                                            </p:txEl>
                                          </p:spTgt>
                                        </p:tgtEl>
                                        <p:attrNameLst>
                                          <p:attrName>style.visibility</p:attrName>
                                        </p:attrNameLst>
                                      </p:cBhvr>
                                      <p:to>
                                        <p:strVal val="visible"/>
                                      </p:to>
                                    </p:set>
                                    <p:anim calcmode="lin" valueType="num">
                                      <p:cBhvr additive="base">
                                        <p:cTn id="21"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a a o"/>
          <p:cNvSpPr txBox="1"/>
          <p:nvPr/>
        </p:nvSpPr>
        <p:spPr>
          <a:xfrm>
            <a:off x="3467100" y="1737360"/>
            <a:ext cx="571500" cy="337756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015" name="p c u"/>
          <p:cNvSpPr txBox="1"/>
          <p:nvPr/>
        </p:nvSpPr>
        <p:spPr>
          <a:xfrm>
            <a:off x="4007171" y="1788046"/>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16" name="r h r"/>
          <p:cNvSpPr txBox="1"/>
          <p:nvPr/>
        </p:nvSpPr>
        <p:spPr>
          <a:xfrm>
            <a:off x="4524375"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017" name="o i a"/>
          <p:cNvSpPr txBox="1"/>
          <p:nvPr/>
        </p:nvSpPr>
        <p:spPr>
          <a:xfrm>
            <a:off x="5044440"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018" name="f e c"/>
          <p:cNvSpPr txBox="1"/>
          <p:nvPr/>
        </p:nvSpPr>
        <p:spPr>
          <a:xfrm>
            <a:off x="5564505"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019" name="i v t"/>
          <p:cNvSpPr txBox="1"/>
          <p:nvPr/>
        </p:nvSpPr>
        <p:spPr>
          <a:xfrm>
            <a:off x="6084570"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20" name="t e u"/>
          <p:cNvSpPr txBox="1"/>
          <p:nvPr/>
        </p:nvSpPr>
        <p:spPr>
          <a:xfrm>
            <a:off x="6604635"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21" name="w d n"/>
          <p:cNvSpPr txBox="1"/>
          <p:nvPr/>
        </p:nvSpPr>
        <p:spPr>
          <a:xfrm>
            <a:off x="7124700"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022" name="a b i"/>
          <p:cNvSpPr txBox="1"/>
          <p:nvPr/>
        </p:nvSpPr>
        <p:spPr>
          <a:xfrm>
            <a:off x="7644765"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023" name="s y t"/>
          <p:cNvSpPr txBox="1"/>
          <p:nvPr/>
        </p:nvSpPr>
        <p:spPr>
          <a:xfrm>
            <a:off x="8164830" y="1788795"/>
            <a:ext cx="554348" cy="3276193"/>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p:cNvGrpSpPr/>
          <p:nvPr/>
        </p:nvGrpSpPr>
        <p:grpSpPr>
          <a:xfrm>
            <a:off x="3467100" y="-1"/>
            <a:ext cx="594353" cy="5114926"/>
            <a:chOff x="0" y="0"/>
            <a:chExt cx="1188704" cy="10229849"/>
          </a:xfrm>
        </p:grpSpPr>
        <p:sp>
          <p:nvSpPr>
            <p:cNvPr id="1025" name="a a o"/>
            <p:cNvSpPr txBox="1"/>
            <p:nvPr/>
          </p:nvSpPr>
          <p:spPr>
            <a:xfrm>
              <a:off x="0" y="3474720"/>
              <a:ext cx="1143000" cy="675513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026" name="0"/>
            <p:cNvSpPr txBox="1"/>
            <p:nvPr/>
          </p:nvSpPr>
          <p:spPr>
            <a:xfrm>
              <a:off x="8000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0</a:t>
              </a:r>
            </a:p>
          </p:txBody>
        </p:sp>
      </p:grpSp>
      <p:grpSp>
        <p:nvGrpSpPr>
          <p:cNvPr id="1030" name="Group"/>
          <p:cNvGrpSpPr/>
          <p:nvPr/>
        </p:nvGrpSpPr>
        <p:grpSpPr>
          <a:xfrm>
            <a:off x="4007171" y="0"/>
            <a:ext cx="562917" cy="5064239"/>
            <a:chOff x="0" y="0"/>
            <a:chExt cx="1125831" cy="10128476"/>
          </a:xfrm>
        </p:grpSpPr>
        <p:sp>
          <p:nvSpPr>
            <p:cNvPr id="1028" name="p c u"/>
            <p:cNvSpPr txBox="1"/>
            <p:nvPr/>
          </p:nvSpPr>
          <p:spPr>
            <a:xfrm>
              <a:off x="0" y="3576092"/>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29" name="1"/>
            <p:cNvSpPr txBox="1"/>
            <p:nvPr/>
          </p:nvSpPr>
          <p:spPr>
            <a:xfrm>
              <a:off x="17137"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1</a:t>
              </a:r>
            </a:p>
          </p:txBody>
        </p:sp>
      </p:grpSp>
      <p:grpSp>
        <p:nvGrpSpPr>
          <p:cNvPr id="1033" name="Group"/>
          <p:cNvGrpSpPr/>
          <p:nvPr/>
        </p:nvGrpSpPr>
        <p:grpSpPr>
          <a:xfrm>
            <a:off x="4524375" y="0"/>
            <a:ext cx="577208" cy="5064988"/>
            <a:chOff x="0" y="0"/>
            <a:chExt cx="1154414" cy="10129974"/>
          </a:xfrm>
        </p:grpSpPr>
        <p:sp>
          <p:nvSpPr>
            <p:cNvPr id="1031" name="r h r"/>
            <p:cNvSpPr txBox="1"/>
            <p:nvPr/>
          </p:nvSpPr>
          <p:spPr>
            <a:xfrm>
              <a:off x="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032" name="2"/>
            <p:cNvSpPr txBox="1"/>
            <p:nvPr/>
          </p:nvSpPr>
          <p:spPr>
            <a:xfrm>
              <a:off x="4571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2</a:t>
              </a:r>
            </a:p>
          </p:txBody>
        </p:sp>
      </p:grpSp>
      <p:grpSp>
        <p:nvGrpSpPr>
          <p:cNvPr id="1036" name="Group"/>
          <p:cNvGrpSpPr/>
          <p:nvPr/>
        </p:nvGrpSpPr>
        <p:grpSpPr>
          <a:xfrm>
            <a:off x="5044440" y="0"/>
            <a:ext cx="588638" cy="5064988"/>
            <a:chOff x="0" y="0"/>
            <a:chExt cx="1177274" cy="10129974"/>
          </a:xfrm>
        </p:grpSpPr>
        <p:sp>
          <p:nvSpPr>
            <p:cNvPr id="1034" name="o i a"/>
            <p:cNvSpPr txBox="1"/>
            <p:nvPr/>
          </p:nvSpPr>
          <p:spPr>
            <a:xfrm>
              <a:off x="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035" name="3"/>
            <p:cNvSpPr txBox="1"/>
            <p:nvPr/>
          </p:nvSpPr>
          <p:spPr>
            <a:xfrm>
              <a:off x="6857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3</a:t>
              </a:r>
            </a:p>
          </p:txBody>
        </p:sp>
      </p:grpSp>
      <p:grpSp>
        <p:nvGrpSpPr>
          <p:cNvPr id="1039" name="Group"/>
          <p:cNvGrpSpPr/>
          <p:nvPr/>
        </p:nvGrpSpPr>
        <p:grpSpPr>
          <a:xfrm>
            <a:off x="5535930" y="0"/>
            <a:ext cx="582923" cy="5064988"/>
            <a:chOff x="0" y="0"/>
            <a:chExt cx="1165844" cy="10129974"/>
          </a:xfrm>
        </p:grpSpPr>
        <p:sp>
          <p:nvSpPr>
            <p:cNvPr id="1037" name="f e c"/>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038" name="4"/>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4</a:t>
              </a:r>
            </a:p>
          </p:txBody>
        </p:sp>
      </p:grpSp>
      <p:grpSp>
        <p:nvGrpSpPr>
          <p:cNvPr id="1042" name="Group"/>
          <p:cNvGrpSpPr/>
          <p:nvPr/>
        </p:nvGrpSpPr>
        <p:grpSpPr>
          <a:xfrm>
            <a:off x="6055995" y="0"/>
            <a:ext cx="582923" cy="5064988"/>
            <a:chOff x="0" y="0"/>
            <a:chExt cx="1165844" cy="10129974"/>
          </a:xfrm>
        </p:grpSpPr>
        <p:sp>
          <p:nvSpPr>
            <p:cNvPr id="1040" name="i v t"/>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41" name="5"/>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5</a:t>
              </a:r>
            </a:p>
          </p:txBody>
        </p:sp>
      </p:grpSp>
      <p:grpSp>
        <p:nvGrpSpPr>
          <p:cNvPr id="1045" name="Group"/>
          <p:cNvGrpSpPr/>
          <p:nvPr/>
        </p:nvGrpSpPr>
        <p:grpSpPr>
          <a:xfrm>
            <a:off x="6576060" y="0"/>
            <a:ext cx="582923" cy="5064988"/>
            <a:chOff x="0" y="0"/>
            <a:chExt cx="1165844" cy="10129974"/>
          </a:xfrm>
        </p:grpSpPr>
        <p:sp>
          <p:nvSpPr>
            <p:cNvPr id="1043" name="t e u"/>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44" name="6"/>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6</a:t>
              </a:r>
            </a:p>
          </p:txBody>
        </p:sp>
      </p:grpSp>
      <p:grpSp>
        <p:nvGrpSpPr>
          <p:cNvPr id="1048" name="Group"/>
          <p:cNvGrpSpPr/>
          <p:nvPr/>
        </p:nvGrpSpPr>
        <p:grpSpPr>
          <a:xfrm>
            <a:off x="7090410" y="0"/>
            <a:ext cx="588638" cy="5064988"/>
            <a:chOff x="0" y="0"/>
            <a:chExt cx="1177274" cy="10129974"/>
          </a:xfrm>
        </p:grpSpPr>
        <p:sp>
          <p:nvSpPr>
            <p:cNvPr id="1046" name="w d n"/>
            <p:cNvSpPr txBox="1"/>
            <p:nvPr/>
          </p:nvSpPr>
          <p:spPr>
            <a:xfrm>
              <a:off x="68579" y="3577589"/>
              <a:ext cx="1108696"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047" name="7"/>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7</a:t>
              </a:r>
            </a:p>
          </p:txBody>
        </p:sp>
      </p:grpSp>
      <p:grpSp>
        <p:nvGrpSpPr>
          <p:cNvPr id="1051" name="Group"/>
          <p:cNvGrpSpPr/>
          <p:nvPr/>
        </p:nvGrpSpPr>
        <p:grpSpPr>
          <a:xfrm>
            <a:off x="7616190" y="0"/>
            <a:ext cx="582923" cy="5064988"/>
            <a:chOff x="0" y="0"/>
            <a:chExt cx="1165844" cy="10129974"/>
          </a:xfrm>
        </p:grpSpPr>
        <p:sp>
          <p:nvSpPr>
            <p:cNvPr id="1049" name="a b i"/>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050" name="8"/>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8</a:t>
              </a:r>
            </a:p>
          </p:txBody>
        </p:sp>
      </p:grpSp>
      <p:grpSp>
        <p:nvGrpSpPr>
          <p:cNvPr id="1054" name="Group"/>
          <p:cNvGrpSpPr/>
          <p:nvPr/>
        </p:nvGrpSpPr>
        <p:grpSpPr>
          <a:xfrm>
            <a:off x="8130540" y="0"/>
            <a:ext cx="588638" cy="5064988"/>
            <a:chOff x="0" y="0"/>
            <a:chExt cx="1177274" cy="10129974"/>
          </a:xfrm>
        </p:grpSpPr>
        <p:sp>
          <p:nvSpPr>
            <p:cNvPr id="1052" name="s y t"/>
            <p:cNvSpPr txBox="1"/>
            <p:nvPr/>
          </p:nvSpPr>
          <p:spPr>
            <a:xfrm>
              <a:off x="68579" y="3577589"/>
              <a:ext cx="1108696"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53" name="9"/>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9</a:t>
              </a:r>
            </a:p>
          </p:txBody>
        </p:sp>
      </p:grpSp>
    </p:spTree>
  </p:cSld>
  <p:clrMapOvr>
    <a:masterClrMapping/>
  </p:clrMapOvr>
  <mc:AlternateContent xmlns:mc="http://schemas.openxmlformats.org/markup-compatibility/2006" xmlns:p14="http://schemas.microsoft.com/office/powerpoint/2010/main">
    <mc:Choice Requires="p14">
      <p:transition spd="med">
        <p:dissolve/>
      </p:transition>
    </mc:Choice>
    <mc:Fallback xmlns:a14="http://schemas.microsoft.com/office/drawing/2010/main" xmlns:m="http://schemas.openxmlformats.org/officeDocument/2006/math" xmlns="">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8" name="Group"/>
          <p:cNvGrpSpPr/>
          <p:nvPr/>
        </p:nvGrpSpPr>
        <p:grpSpPr>
          <a:xfrm>
            <a:off x="3992880" y="-1"/>
            <a:ext cx="594353" cy="5114926"/>
            <a:chOff x="0" y="0"/>
            <a:chExt cx="1188704" cy="10229849"/>
          </a:xfrm>
        </p:grpSpPr>
        <p:sp>
          <p:nvSpPr>
            <p:cNvPr id="1056" name="a a o"/>
            <p:cNvSpPr txBox="1"/>
            <p:nvPr/>
          </p:nvSpPr>
          <p:spPr>
            <a:xfrm>
              <a:off x="0" y="3474720"/>
              <a:ext cx="1143000" cy="675513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057" name="0"/>
            <p:cNvSpPr txBox="1"/>
            <p:nvPr/>
          </p:nvSpPr>
          <p:spPr>
            <a:xfrm>
              <a:off x="8000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0</a:t>
              </a:r>
            </a:p>
          </p:txBody>
        </p:sp>
      </p:grpSp>
      <p:grpSp>
        <p:nvGrpSpPr>
          <p:cNvPr id="1061" name="Group"/>
          <p:cNvGrpSpPr/>
          <p:nvPr/>
        </p:nvGrpSpPr>
        <p:grpSpPr>
          <a:xfrm>
            <a:off x="7156137" y="0"/>
            <a:ext cx="562917" cy="5064239"/>
            <a:chOff x="0" y="0"/>
            <a:chExt cx="1125831" cy="10128476"/>
          </a:xfrm>
        </p:grpSpPr>
        <p:sp>
          <p:nvSpPr>
            <p:cNvPr id="1059" name="p c u"/>
            <p:cNvSpPr txBox="1"/>
            <p:nvPr/>
          </p:nvSpPr>
          <p:spPr>
            <a:xfrm>
              <a:off x="0" y="3576092"/>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60" name="1"/>
            <p:cNvSpPr txBox="1"/>
            <p:nvPr/>
          </p:nvSpPr>
          <p:spPr>
            <a:xfrm>
              <a:off x="17137"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1</a:t>
              </a:r>
            </a:p>
          </p:txBody>
        </p:sp>
      </p:grpSp>
      <p:grpSp>
        <p:nvGrpSpPr>
          <p:cNvPr id="1064" name="Group"/>
          <p:cNvGrpSpPr/>
          <p:nvPr/>
        </p:nvGrpSpPr>
        <p:grpSpPr>
          <a:xfrm>
            <a:off x="4524375" y="0"/>
            <a:ext cx="577208" cy="5064988"/>
            <a:chOff x="0" y="0"/>
            <a:chExt cx="1154414" cy="10129974"/>
          </a:xfrm>
        </p:grpSpPr>
        <p:sp>
          <p:nvSpPr>
            <p:cNvPr id="1062" name="r h r"/>
            <p:cNvSpPr txBox="1"/>
            <p:nvPr/>
          </p:nvSpPr>
          <p:spPr>
            <a:xfrm>
              <a:off x="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063" name="2"/>
            <p:cNvSpPr txBox="1"/>
            <p:nvPr/>
          </p:nvSpPr>
          <p:spPr>
            <a:xfrm>
              <a:off x="4571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2</a:t>
              </a:r>
            </a:p>
          </p:txBody>
        </p:sp>
      </p:grpSp>
      <p:grpSp>
        <p:nvGrpSpPr>
          <p:cNvPr id="1067" name="Group"/>
          <p:cNvGrpSpPr/>
          <p:nvPr/>
        </p:nvGrpSpPr>
        <p:grpSpPr>
          <a:xfrm>
            <a:off x="7650480" y="0"/>
            <a:ext cx="588638" cy="5064988"/>
            <a:chOff x="0" y="0"/>
            <a:chExt cx="1177274" cy="10129974"/>
          </a:xfrm>
        </p:grpSpPr>
        <p:sp>
          <p:nvSpPr>
            <p:cNvPr id="1065" name="o i a"/>
            <p:cNvSpPr txBox="1"/>
            <p:nvPr/>
          </p:nvSpPr>
          <p:spPr>
            <a:xfrm>
              <a:off x="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066" name="3"/>
            <p:cNvSpPr txBox="1"/>
            <p:nvPr/>
          </p:nvSpPr>
          <p:spPr>
            <a:xfrm>
              <a:off x="6857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3</a:t>
              </a:r>
            </a:p>
          </p:txBody>
        </p:sp>
      </p:grpSp>
      <p:grpSp>
        <p:nvGrpSpPr>
          <p:cNvPr id="1070" name="Group"/>
          <p:cNvGrpSpPr/>
          <p:nvPr/>
        </p:nvGrpSpPr>
        <p:grpSpPr>
          <a:xfrm>
            <a:off x="5535930" y="0"/>
            <a:ext cx="582923" cy="5064988"/>
            <a:chOff x="0" y="0"/>
            <a:chExt cx="1165844" cy="10129974"/>
          </a:xfrm>
        </p:grpSpPr>
        <p:sp>
          <p:nvSpPr>
            <p:cNvPr id="1068" name="f e c"/>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069" name="4"/>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4</a:t>
              </a:r>
            </a:p>
          </p:txBody>
        </p:sp>
      </p:grpSp>
      <p:grpSp>
        <p:nvGrpSpPr>
          <p:cNvPr id="1073" name="Group"/>
          <p:cNvGrpSpPr/>
          <p:nvPr/>
        </p:nvGrpSpPr>
        <p:grpSpPr>
          <a:xfrm>
            <a:off x="5010150" y="0"/>
            <a:ext cx="582923" cy="5064988"/>
            <a:chOff x="0" y="0"/>
            <a:chExt cx="1165844" cy="10129974"/>
          </a:xfrm>
        </p:grpSpPr>
        <p:sp>
          <p:nvSpPr>
            <p:cNvPr id="1071" name="i v t"/>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72" name="5"/>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5</a:t>
              </a:r>
            </a:p>
          </p:txBody>
        </p:sp>
      </p:grpSp>
      <p:grpSp>
        <p:nvGrpSpPr>
          <p:cNvPr id="1076" name="Group"/>
          <p:cNvGrpSpPr/>
          <p:nvPr/>
        </p:nvGrpSpPr>
        <p:grpSpPr>
          <a:xfrm>
            <a:off x="3455670" y="0"/>
            <a:ext cx="582923" cy="5064988"/>
            <a:chOff x="0" y="0"/>
            <a:chExt cx="1165844" cy="10129974"/>
          </a:xfrm>
        </p:grpSpPr>
        <p:sp>
          <p:nvSpPr>
            <p:cNvPr id="1074" name="t e u"/>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75" name="6"/>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6</a:t>
              </a:r>
            </a:p>
          </p:txBody>
        </p:sp>
      </p:grpSp>
      <p:grpSp>
        <p:nvGrpSpPr>
          <p:cNvPr id="1079" name="Group"/>
          <p:cNvGrpSpPr/>
          <p:nvPr/>
        </p:nvGrpSpPr>
        <p:grpSpPr>
          <a:xfrm>
            <a:off x="6570345" y="0"/>
            <a:ext cx="588638" cy="5064988"/>
            <a:chOff x="0" y="0"/>
            <a:chExt cx="1177274" cy="10129974"/>
          </a:xfrm>
        </p:grpSpPr>
        <p:sp>
          <p:nvSpPr>
            <p:cNvPr id="1077" name="w d n"/>
            <p:cNvSpPr txBox="1"/>
            <p:nvPr/>
          </p:nvSpPr>
          <p:spPr>
            <a:xfrm>
              <a:off x="68579" y="3577589"/>
              <a:ext cx="1108696"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078" name="7"/>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7</a:t>
              </a:r>
            </a:p>
          </p:txBody>
        </p:sp>
      </p:grpSp>
      <p:grpSp>
        <p:nvGrpSpPr>
          <p:cNvPr id="1082" name="Group"/>
          <p:cNvGrpSpPr/>
          <p:nvPr/>
        </p:nvGrpSpPr>
        <p:grpSpPr>
          <a:xfrm>
            <a:off x="6050280" y="0"/>
            <a:ext cx="582923" cy="5064988"/>
            <a:chOff x="0" y="0"/>
            <a:chExt cx="1165844" cy="10129974"/>
          </a:xfrm>
        </p:grpSpPr>
        <p:sp>
          <p:nvSpPr>
            <p:cNvPr id="1080" name="a b i"/>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081" name="8"/>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8</a:t>
              </a:r>
            </a:p>
          </p:txBody>
        </p:sp>
      </p:grpSp>
      <p:grpSp>
        <p:nvGrpSpPr>
          <p:cNvPr id="1085" name="Group"/>
          <p:cNvGrpSpPr/>
          <p:nvPr/>
        </p:nvGrpSpPr>
        <p:grpSpPr>
          <a:xfrm>
            <a:off x="8141970" y="0"/>
            <a:ext cx="588638" cy="5064988"/>
            <a:chOff x="0" y="0"/>
            <a:chExt cx="1177274" cy="10129974"/>
          </a:xfrm>
        </p:grpSpPr>
        <p:sp>
          <p:nvSpPr>
            <p:cNvPr id="1083" name="s y t"/>
            <p:cNvSpPr txBox="1"/>
            <p:nvPr/>
          </p:nvSpPr>
          <p:spPr>
            <a:xfrm>
              <a:off x="68579" y="3577589"/>
              <a:ext cx="1108696"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84" name="9"/>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9</a:t>
              </a:r>
            </a:p>
          </p:txBody>
        </p:sp>
      </p:grpSp>
    </p:spTree>
  </p:cSld>
  <p:clrMapOvr>
    <a:masterClrMapping/>
  </p:clrMapOvr>
  <mc:AlternateContent xmlns:mc="http://schemas.openxmlformats.org/markup-compatibility/2006" xmlns:p14="http://schemas.microsoft.com/office/powerpoint/2010/main">
    <mc:Choice Requires="p14">
      <p:transition spd="slow" p14:dur="3500">
        <p:dissolve/>
      </p:transition>
    </mc:Choice>
    <mc:Fallback xmlns:a14="http://schemas.microsoft.com/office/drawing/2010/main" xmlns:m="http://schemas.openxmlformats.org/officeDocument/2006/math"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3" name="Group"/>
          <p:cNvGrpSpPr/>
          <p:nvPr/>
        </p:nvGrpSpPr>
        <p:grpSpPr>
          <a:xfrm>
            <a:off x="3467100" y="-1"/>
            <a:ext cx="594353" cy="5114926"/>
            <a:chOff x="0" y="0"/>
            <a:chExt cx="1188704" cy="10229849"/>
          </a:xfrm>
        </p:grpSpPr>
        <p:sp>
          <p:nvSpPr>
            <p:cNvPr id="1271" name="a a o"/>
            <p:cNvSpPr txBox="1"/>
            <p:nvPr/>
          </p:nvSpPr>
          <p:spPr>
            <a:xfrm>
              <a:off x="0" y="3474720"/>
              <a:ext cx="1143000" cy="6755130"/>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272" name="0"/>
            <p:cNvSpPr txBox="1"/>
            <p:nvPr/>
          </p:nvSpPr>
          <p:spPr>
            <a:xfrm>
              <a:off x="8000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0</a:t>
              </a:r>
            </a:p>
          </p:txBody>
        </p:sp>
      </p:grpSp>
      <p:grpSp>
        <p:nvGrpSpPr>
          <p:cNvPr id="1276" name="Group"/>
          <p:cNvGrpSpPr/>
          <p:nvPr/>
        </p:nvGrpSpPr>
        <p:grpSpPr>
          <a:xfrm>
            <a:off x="4007171" y="0"/>
            <a:ext cx="562917" cy="5064239"/>
            <a:chOff x="0" y="0"/>
            <a:chExt cx="1125831" cy="10128476"/>
          </a:xfrm>
        </p:grpSpPr>
        <p:sp>
          <p:nvSpPr>
            <p:cNvPr id="1274" name="p c u"/>
            <p:cNvSpPr txBox="1"/>
            <p:nvPr/>
          </p:nvSpPr>
          <p:spPr>
            <a:xfrm>
              <a:off x="0" y="3576092"/>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275" name="1"/>
            <p:cNvSpPr txBox="1"/>
            <p:nvPr/>
          </p:nvSpPr>
          <p:spPr>
            <a:xfrm>
              <a:off x="17137"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1</a:t>
              </a:r>
            </a:p>
          </p:txBody>
        </p:sp>
      </p:grpSp>
      <p:grpSp>
        <p:nvGrpSpPr>
          <p:cNvPr id="1279" name="Group"/>
          <p:cNvGrpSpPr/>
          <p:nvPr/>
        </p:nvGrpSpPr>
        <p:grpSpPr>
          <a:xfrm>
            <a:off x="4524375" y="0"/>
            <a:ext cx="577208" cy="5064988"/>
            <a:chOff x="0" y="0"/>
            <a:chExt cx="1154414" cy="10129974"/>
          </a:xfrm>
        </p:grpSpPr>
        <p:sp>
          <p:nvSpPr>
            <p:cNvPr id="1277" name="r h r"/>
            <p:cNvSpPr txBox="1"/>
            <p:nvPr/>
          </p:nvSpPr>
          <p:spPr>
            <a:xfrm>
              <a:off x="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278" name="2"/>
            <p:cNvSpPr txBox="1"/>
            <p:nvPr/>
          </p:nvSpPr>
          <p:spPr>
            <a:xfrm>
              <a:off x="4571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2</a:t>
              </a:r>
            </a:p>
          </p:txBody>
        </p:sp>
      </p:grpSp>
      <p:grpSp>
        <p:nvGrpSpPr>
          <p:cNvPr id="1282" name="Group"/>
          <p:cNvGrpSpPr/>
          <p:nvPr/>
        </p:nvGrpSpPr>
        <p:grpSpPr>
          <a:xfrm>
            <a:off x="5044440" y="0"/>
            <a:ext cx="588638" cy="5064988"/>
            <a:chOff x="0" y="0"/>
            <a:chExt cx="1177274" cy="10129974"/>
          </a:xfrm>
        </p:grpSpPr>
        <p:sp>
          <p:nvSpPr>
            <p:cNvPr id="1280" name="o i a"/>
            <p:cNvSpPr txBox="1"/>
            <p:nvPr/>
          </p:nvSpPr>
          <p:spPr>
            <a:xfrm>
              <a:off x="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281" name="3"/>
            <p:cNvSpPr txBox="1"/>
            <p:nvPr/>
          </p:nvSpPr>
          <p:spPr>
            <a:xfrm>
              <a:off x="68579" y="0"/>
              <a:ext cx="1108696"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3</a:t>
              </a:r>
            </a:p>
          </p:txBody>
        </p:sp>
      </p:grpSp>
      <p:grpSp>
        <p:nvGrpSpPr>
          <p:cNvPr id="1285" name="Group"/>
          <p:cNvGrpSpPr/>
          <p:nvPr/>
        </p:nvGrpSpPr>
        <p:grpSpPr>
          <a:xfrm>
            <a:off x="5535930" y="0"/>
            <a:ext cx="582923" cy="5064988"/>
            <a:chOff x="0" y="0"/>
            <a:chExt cx="1165844" cy="10129974"/>
          </a:xfrm>
        </p:grpSpPr>
        <p:sp>
          <p:nvSpPr>
            <p:cNvPr id="1283" name="f e c"/>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284" name="4"/>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4</a:t>
              </a:r>
            </a:p>
          </p:txBody>
        </p:sp>
      </p:grpSp>
      <p:grpSp>
        <p:nvGrpSpPr>
          <p:cNvPr id="1288" name="Group"/>
          <p:cNvGrpSpPr/>
          <p:nvPr/>
        </p:nvGrpSpPr>
        <p:grpSpPr>
          <a:xfrm>
            <a:off x="6055995" y="0"/>
            <a:ext cx="582923" cy="5064988"/>
            <a:chOff x="0" y="0"/>
            <a:chExt cx="1165844" cy="10129974"/>
          </a:xfrm>
        </p:grpSpPr>
        <p:sp>
          <p:nvSpPr>
            <p:cNvPr id="1286" name="i v t"/>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287" name="5"/>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5</a:t>
              </a:r>
            </a:p>
          </p:txBody>
        </p:sp>
      </p:grpSp>
      <p:grpSp>
        <p:nvGrpSpPr>
          <p:cNvPr id="1291" name="Group"/>
          <p:cNvGrpSpPr/>
          <p:nvPr/>
        </p:nvGrpSpPr>
        <p:grpSpPr>
          <a:xfrm>
            <a:off x="6576060" y="0"/>
            <a:ext cx="582923" cy="5064988"/>
            <a:chOff x="0" y="0"/>
            <a:chExt cx="1165844" cy="10129974"/>
          </a:xfrm>
        </p:grpSpPr>
        <p:sp>
          <p:nvSpPr>
            <p:cNvPr id="1289" name="t e u"/>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290" name="6"/>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6</a:t>
              </a:r>
            </a:p>
          </p:txBody>
        </p:sp>
      </p:grpSp>
      <p:grpSp>
        <p:nvGrpSpPr>
          <p:cNvPr id="1294" name="Group"/>
          <p:cNvGrpSpPr/>
          <p:nvPr/>
        </p:nvGrpSpPr>
        <p:grpSpPr>
          <a:xfrm>
            <a:off x="7090410" y="0"/>
            <a:ext cx="588638" cy="5064988"/>
            <a:chOff x="0" y="0"/>
            <a:chExt cx="1177274" cy="10129974"/>
          </a:xfrm>
        </p:grpSpPr>
        <p:sp>
          <p:nvSpPr>
            <p:cNvPr id="1292" name="w d n"/>
            <p:cNvSpPr txBox="1"/>
            <p:nvPr/>
          </p:nvSpPr>
          <p:spPr>
            <a:xfrm>
              <a:off x="68579" y="3577589"/>
              <a:ext cx="1108696"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293" name="7"/>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7</a:t>
              </a:r>
            </a:p>
          </p:txBody>
        </p:sp>
      </p:grpSp>
      <p:grpSp>
        <p:nvGrpSpPr>
          <p:cNvPr id="1297" name="Group"/>
          <p:cNvGrpSpPr/>
          <p:nvPr/>
        </p:nvGrpSpPr>
        <p:grpSpPr>
          <a:xfrm>
            <a:off x="7616190" y="0"/>
            <a:ext cx="582923" cy="5064988"/>
            <a:chOff x="0" y="0"/>
            <a:chExt cx="1165844" cy="10129974"/>
          </a:xfrm>
        </p:grpSpPr>
        <p:sp>
          <p:nvSpPr>
            <p:cNvPr id="1295" name="a b i"/>
            <p:cNvSpPr txBox="1"/>
            <p:nvPr/>
          </p:nvSpPr>
          <p:spPr>
            <a:xfrm>
              <a:off x="57150" y="3577589"/>
              <a:ext cx="1108695"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296" name="8"/>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8</a:t>
              </a:r>
            </a:p>
          </p:txBody>
        </p:sp>
      </p:grpSp>
      <p:grpSp>
        <p:nvGrpSpPr>
          <p:cNvPr id="1300" name="Group"/>
          <p:cNvGrpSpPr/>
          <p:nvPr/>
        </p:nvGrpSpPr>
        <p:grpSpPr>
          <a:xfrm>
            <a:off x="8130540" y="0"/>
            <a:ext cx="588638" cy="5064988"/>
            <a:chOff x="0" y="0"/>
            <a:chExt cx="1177274" cy="10129974"/>
          </a:xfrm>
        </p:grpSpPr>
        <p:sp>
          <p:nvSpPr>
            <p:cNvPr id="1298" name="s y t"/>
            <p:cNvSpPr txBox="1"/>
            <p:nvPr/>
          </p:nvSpPr>
          <p:spPr>
            <a:xfrm>
              <a:off x="68579" y="3577589"/>
              <a:ext cx="1108696" cy="6552386"/>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299" name="9"/>
            <p:cNvSpPr txBox="1"/>
            <p:nvPr/>
          </p:nvSpPr>
          <p:spPr>
            <a:xfrm>
              <a:off x="0" y="0"/>
              <a:ext cx="1108695" cy="6552385"/>
            </a:xfrm>
            <a:prstGeom prst="rect">
              <a:avLst/>
            </a:prstGeom>
            <a:noFill/>
            <a:ln w="3175"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9</a:t>
              </a:r>
            </a:p>
          </p:txBody>
        </p:sp>
      </p:grpSp>
    </p:spTree>
  </p:cSld>
  <p:clrMapOvr>
    <a:masterClrMapping/>
  </p:clrMapOvr>
  <mc:AlternateContent xmlns:mc="http://schemas.openxmlformats.org/markup-compatibility/2006" xmlns:p14="http://schemas.microsoft.com/office/powerpoint/2010/main">
    <mc:Choice Requires="p14">
      <p:transition spd="slow" p14:dur="3500">
        <p:dissolve/>
      </p:transition>
    </mc:Choice>
    <mc:Fallback xmlns:a14="http://schemas.microsoft.com/office/drawing/2010/main" xmlns:m="http://schemas.openxmlformats.org/officeDocument/2006/math"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84DE-0A68-4EA9-A168-1E02840415A0}"/>
              </a:ext>
            </a:extLst>
          </p:cNvPr>
          <p:cNvSpPr>
            <a:spLocks noGrp="1"/>
          </p:cNvSpPr>
          <p:nvPr>
            <p:ph type="title"/>
          </p:nvPr>
        </p:nvSpPr>
        <p:spPr>
          <a:xfrm>
            <a:off x="0" y="18255"/>
            <a:ext cx="10515600" cy="1325563"/>
          </a:xfrm>
        </p:spPr>
        <p:txBody>
          <a:bodyPr/>
          <a:lstStyle/>
          <a:p>
            <a:r>
              <a:rPr lang="en-US" dirty="0"/>
              <a:t>How would you apply the transposition method using the key: SECURITY ? </a:t>
            </a:r>
          </a:p>
        </p:txBody>
      </p:sp>
      <p:sp>
        <p:nvSpPr>
          <p:cNvPr id="3" name="Content Placeholder 2">
            <a:extLst>
              <a:ext uri="{FF2B5EF4-FFF2-40B4-BE49-F238E27FC236}">
                <a16:creationId xmlns:a16="http://schemas.microsoft.com/office/drawing/2014/main" id="{DB7B06CA-FEF5-4A99-A59B-20D2D84D4D5E}"/>
              </a:ext>
            </a:extLst>
          </p:cNvPr>
          <p:cNvSpPr>
            <a:spLocks noGrp="1"/>
          </p:cNvSpPr>
          <p:nvPr>
            <p:ph idx="1"/>
          </p:nvPr>
        </p:nvSpPr>
        <p:spPr>
          <a:xfrm>
            <a:off x="838200" y="1349405"/>
            <a:ext cx="9326732" cy="4143977"/>
          </a:xfrm>
        </p:spPr>
        <p:txBody>
          <a:bodyPr>
            <a:normAutofit lnSpcReduction="10000"/>
          </a:bodyPr>
          <a:lstStyle/>
          <a:p>
            <a:pPr marL="514350" indent="-514350">
              <a:buFont typeface="+mj-lt"/>
              <a:buAutoNum type="arabicPeriod"/>
            </a:pPr>
            <a:r>
              <a:rPr lang="en-US" dirty="0"/>
              <a:t>Transform the key into a numeric representation based on alphabetic order:</a:t>
            </a:r>
          </a:p>
          <a:p>
            <a:pPr marL="514350" indent="-514350">
              <a:buFont typeface="+mj-lt"/>
              <a:buAutoNum type="arabicPeriod"/>
            </a:pPr>
            <a:endParaRPr lang="en-US" sz="1000" dirty="0"/>
          </a:p>
          <a:p>
            <a:pPr marL="514350" indent="-514350">
              <a:buFont typeface="+mj-lt"/>
              <a:buAutoNum type="arabicPeriod"/>
            </a:pPr>
            <a:r>
              <a:rPr lang="en-US" dirty="0"/>
              <a:t>Lay out the plaintext in columns aligned with the key:</a:t>
            </a:r>
          </a:p>
          <a:p>
            <a:pPr marL="514350" indent="-514350">
              <a:buFont typeface="+mj-lt"/>
              <a:buAutoNum type="arabicPeriod"/>
            </a:pPr>
            <a:endParaRPr lang="en-US" sz="4400" dirty="0"/>
          </a:p>
          <a:p>
            <a:pPr marL="514350" indent="-514350">
              <a:buFont typeface="+mj-lt"/>
              <a:buAutoNum type="arabicPeriod"/>
            </a:pPr>
            <a:endParaRPr lang="en-US" sz="4800" dirty="0"/>
          </a:p>
          <a:p>
            <a:pPr marL="514350" indent="-514350">
              <a:buFont typeface="+mj-lt"/>
              <a:buAutoNum type="arabicPeriod"/>
            </a:pPr>
            <a:r>
              <a:rPr lang="en-US" dirty="0"/>
              <a:t>Reorganize the columns based on alphabetical               order, collect data in row order: </a:t>
            </a:r>
            <a:r>
              <a:rPr lang="en-US" i="1" dirty="0" err="1">
                <a:solidFill>
                  <a:schemeClr val="accent4">
                    <a:lumMod val="75000"/>
                  </a:schemeClr>
                </a:solidFill>
              </a:rPr>
              <a:t>rabu</a:t>
            </a:r>
            <a:r>
              <a:rPr lang="en-US" i="1" dirty="0" err="1"/>
              <a:t>psdt</a:t>
            </a:r>
            <a:r>
              <a:rPr lang="en-US" i="1" dirty="0" err="1">
                <a:solidFill>
                  <a:schemeClr val="accent4">
                    <a:lumMod val="75000"/>
                  </a:schemeClr>
                </a:solidFill>
              </a:rPr>
              <a:t>iiut</a:t>
            </a:r>
            <a:r>
              <a:rPr lang="en-US" i="1" dirty="0" err="1"/>
              <a:t>fhoi</a:t>
            </a:r>
            <a:r>
              <a:rPr lang="en-US" i="1" dirty="0" err="1">
                <a:solidFill>
                  <a:schemeClr val="accent4">
                    <a:lumMod val="75000"/>
                  </a:schemeClr>
                </a:solidFill>
              </a:rPr>
              <a:t>aaec</a:t>
            </a:r>
            <a:r>
              <a:rPr lang="en-US" i="1" dirty="0" err="1"/>
              <a:t>ter_</a:t>
            </a:r>
            <a:r>
              <a:rPr lang="en-US" i="1" dirty="0" err="1">
                <a:solidFill>
                  <a:schemeClr val="accent4">
                    <a:lumMod val="75000"/>
                  </a:schemeClr>
                </a:solidFill>
              </a:rPr>
              <a:t>ocyn</a:t>
            </a:r>
            <a:r>
              <a:rPr lang="en-US" i="1" dirty="0" err="1"/>
              <a:t>wva</a:t>
            </a:r>
            <a:r>
              <a:rPr lang="en-US" i="1" dirty="0"/>
              <a:t>_</a:t>
            </a:r>
          </a:p>
        </p:txBody>
      </p:sp>
      <p:pic>
        <p:nvPicPr>
          <p:cNvPr id="6" name="Picture 5">
            <a:extLst>
              <a:ext uri="{FF2B5EF4-FFF2-40B4-BE49-F238E27FC236}">
                <a16:creationId xmlns:a16="http://schemas.microsoft.com/office/drawing/2014/main" id="{1909A0E1-DB89-47A6-9733-1F88AE0A4A98}"/>
              </a:ext>
            </a:extLst>
          </p:cNvPr>
          <p:cNvPicPr>
            <a:picLocks noChangeAspect="1"/>
          </p:cNvPicPr>
          <p:nvPr/>
        </p:nvPicPr>
        <p:blipFill>
          <a:blip r:embed="rId2"/>
          <a:stretch>
            <a:fillRect/>
          </a:stretch>
        </p:blipFill>
        <p:spPr>
          <a:xfrm>
            <a:off x="4196340" y="1766736"/>
            <a:ext cx="5882774" cy="576965"/>
          </a:xfrm>
          <a:prstGeom prst="rect">
            <a:avLst/>
          </a:prstGeom>
        </p:spPr>
      </p:pic>
      <p:pic>
        <p:nvPicPr>
          <p:cNvPr id="8" name="Picture 7">
            <a:extLst>
              <a:ext uri="{FF2B5EF4-FFF2-40B4-BE49-F238E27FC236}">
                <a16:creationId xmlns:a16="http://schemas.microsoft.com/office/drawing/2014/main" id="{77109269-5772-4890-B8CC-25DC97DB2D69}"/>
              </a:ext>
            </a:extLst>
          </p:cNvPr>
          <p:cNvPicPr>
            <a:picLocks noChangeAspect="1"/>
          </p:cNvPicPr>
          <p:nvPr/>
        </p:nvPicPr>
        <p:blipFill>
          <a:blip r:embed="rId3"/>
          <a:stretch>
            <a:fillRect/>
          </a:stretch>
        </p:blipFill>
        <p:spPr>
          <a:xfrm>
            <a:off x="2955636" y="2842227"/>
            <a:ext cx="5091860" cy="1190052"/>
          </a:xfrm>
          <a:prstGeom prst="rect">
            <a:avLst/>
          </a:prstGeom>
        </p:spPr>
      </p:pic>
      <p:sp>
        <p:nvSpPr>
          <p:cNvPr id="9" name="Rectangle 8">
            <a:extLst>
              <a:ext uri="{FF2B5EF4-FFF2-40B4-BE49-F238E27FC236}">
                <a16:creationId xmlns:a16="http://schemas.microsoft.com/office/drawing/2014/main" id="{B61ECC1D-0A6D-4147-8564-6F498749FA32}"/>
              </a:ext>
            </a:extLst>
          </p:cNvPr>
          <p:cNvSpPr/>
          <p:nvPr/>
        </p:nvSpPr>
        <p:spPr>
          <a:xfrm>
            <a:off x="646658" y="5530688"/>
            <a:ext cx="7622958" cy="369332"/>
          </a:xfrm>
          <a:prstGeom prst="rect">
            <a:avLst/>
          </a:prstGeom>
        </p:spPr>
        <p:txBody>
          <a:bodyPr wrap="square">
            <a:spAutoFit/>
          </a:bodyPr>
          <a:lstStyle/>
          <a:p>
            <a:r>
              <a:rPr lang="en-US" dirty="0">
                <a:hlinkClick r:id="rId4"/>
              </a:rPr>
              <a:t>https://crypto.interactive-maths.com/columnar-transposition-cipher.html</a:t>
            </a:r>
            <a:endParaRPr lang="en-US" dirty="0"/>
          </a:p>
        </p:txBody>
      </p:sp>
      <p:pic>
        <p:nvPicPr>
          <p:cNvPr id="10" name="Picture 9">
            <a:extLst>
              <a:ext uri="{FF2B5EF4-FFF2-40B4-BE49-F238E27FC236}">
                <a16:creationId xmlns:a16="http://schemas.microsoft.com/office/drawing/2014/main" id="{91198680-98D2-4413-ABCB-F8A1AD4D1B8B}"/>
              </a:ext>
            </a:extLst>
          </p:cNvPr>
          <p:cNvPicPr>
            <a:picLocks noChangeAspect="1"/>
          </p:cNvPicPr>
          <p:nvPr/>
        </p:nvPicPr>
        <p:blipFill>
          <a:blip r:embed="rId5"/>
          <a:stretch>
            <a:fillRect/>
          </a:stretch>
        </p:blipFill>
        <p:spPr>
          <a:xfrm>
            <a:off x="8208747" y="3928010"/>
            <a:ext cx="3983253" cy="2911735"/>
          </a:xfrm>
          <a:prstGeom prst="rect">
            <a:avLst/>
          </a:prstGeom>
        </p:spPr>
      </p:pic>
    </p:spTree>
    <p:extLst>
      <p:ext uri="{BB962C8B-B14F-4D97-AF65-F5344CB8AC3E}">
        <p14:creationId xmlns:p14="http://schemas.microsoft.com/office/powerpoint/2010/main" val="19232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Dichotomies is cryptography</a:t>
            </a:r>
          </a:p>
        </p:txBody>
      </p:sp>
      <p:sp>
        <p:nvSpPr>
          <p:cNvPr id="3" name="Content Placeholder 2"/>
          <p:cNvSpPr>
            <a:spLocks noGrp="1"/>
          </p:cNvSpPr>
          <p:nvPr>
            <p:ph idx="1"/>
          </p:nvPr>
        </p:nvSpPr>
        <p:spPr>
          <a:xfrm>
            <a:off x="1738490" y="1264357"/>
            <a:ext cx="8472311" cy="4861807"/>
          </a:xfrm>
        </p:spPr>
        <p:txBody>
          <a:bodyPr/>
          <a:lstStyle/>
          <a:p>
            <a:r>
              <a:rPr lang="en-US" dirty="0"/>
              <a:t>Symmetric versus Asymmetric</a:t>
            </a:r>
          </a:p>
          <a:p>
            <a:r>
              <a:rPr lang="en-US" dirty="0"/>
              <a:t>Stream versus block</a:t>
            </a:r>
          </a:p>
          <a:p>
            <a:r>
              <a:rPr lang="en-US" dirty="0"/>
              <a:t>2-way functions versus 1-way functions</a:t>
            </a:r>
          </a:p>
        </p:txBody>
      </p:sp>
    </p:spTree>
    <p:extLst>
      <p:ext uri="{BB962C8B-B14F-4D97-AF65-F5344CB8AC3E}">
        <p14:creationId xmlns:p14="http://schemas.microsoft.com/office/powerpoint/2010/main" val="429229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
            <a:ext cx="9144000" cy="1143000"/>
          </a:xfrm>
        </p:spPr>
        <p:txBody>
          <a:bodyPr>
            <a:normAutofit fontScale="90000"/>
          </a:bodyPr>
          <a:lstStyle/>
          <a:p>
            <a:pPr algn="l"/>
            <a:r>
              <a:rPr lang="en-US" dirty="0"/>
              <a:t>Symmetric versus asymmetric algorithms</a:t>
            </a:r>
          </a:p>
        </p:txBody>
      </p:sp>
      <p:sp>
        <p:nvSpPr>
          <p:cNvPr id="3" name="Content Placeholder 2"/>
          <p:cNvSpPr>
            <a:spLocks noGrp="1"/>
          </p:cNvSpPr>
          <p:nvPr>
            <p:ph idx="1"/>
          </p:nvPr>
        </p:nvSpPr>
        <p:spPr>
          <a:xfrm>
            <a:off x="1614312" y="1146706"/>
            <a:ext cx="8873066" cy="5084761"/>
          </a:xfrm>
        </p:spPr>
        <p:txBody>
          <a:bodyPr>
            <a:normAutofit/>
          </a:bodyPr>
          <a:lstStyle/>
          <a:p>
            <a:r>
              <a:rPr lang="en-US" dirty="0"/>
              <a:t>Symmetric cryptography</a:t>
            </a:r>
          </a:p>
          <a:p>
            <a:pPr lvl="1"/>
            <a:r>
              <a:rPr lang="en-US" dirty="0"/>
              <a:t>Use a copied pair of symmetric (identical) secret keys</a:t>
            </a:r>
          </a:p>
          <a:p>
            <a:pPr lvl="1"/>
            <a:r>
              <a:rPr lang="en-US" dirty="0"/>
              <a:t>The sender and the receive use the same key for encryption and decryption functions</a:t>
            </a:r>
          </a:p>
          <a:p>
            <a:r>
              <a:rPr lang="en-US" dirty="0">
                <a:solidFill>
                  <a:schemeClr val="tx1">
                    <a:lumMod val="50000"/>
                    <a:lumOff val="50000"/>
                  </a:schemeClr>
                </a:solidFill>
              </a:rPr>
              <a:t>Asymmetric cryptography</a:t>
            </a:r>
          </a:p>
          <a:p>
            <a:pPr lvl="1"/>
            <a:r>
              <a:rPr lang="en-US" dirty="0">
                <a:solidFill>
                  <a:schemeClr val="tx1">
                    <a:lumMod val="50000"/>
                    <a:lumOff val="50000"/>
                  </a:schemeClr>
                </a:solidFill>
              </a:rPr>
              <a:t>Also know as “public key cryptography”</a:t>
            </a:r>
          </a:p>
          <a:p>
            <a:pPr lvl="1"/>
            <a:r>
              <a:rPr lang="en-US" dirty="0">
                <a:solidFill>
                  <a:schemeClr val="tx1">
                    <a:lumMod val="50000"/>
                    <a:lumOff val="50000"/>
                  </a:schemeClr>
                </a:solidFill>
              </a:rPr>
              <a:t>Use different (“asymmetric”) keys for encryption and decryption</a:t>
            </a:r>
          </a:p>
          <a:p>
            <a:pPr lvl="1"/>
            <a:r>
              <a:rPr lang="en-US" dirty="0">
                <a:solidFill>
                  <a:schemeClr val="tx1">
                    <a:lumMod val="50000"/>
                    <a:lumOff val="50000"/>
                  </a:schemeClr>
                </a:solidFill>
              </a:rPr>
              <a:t>One is called the “private key” and the other is the “public key”</a:t>
            </a:r>
          </a:p>
        </p:txBody>
      </p:sp>
    </p:spTree>
    <p:extLst>
      <p:ext uri="{BB962C8B-B14F-4D97-AF65-F5344CB8AC3E}">
        <p14:creationId xmlns:p14="http://schemas.microsoft.com/office/powerpoint/2010/main" val="3094283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cryptography</a:t>
            </a:r>
          </a:p>
        </p:txBody>
      </p:sp>
      <p:pic>
        <p:nvPicPr>
          <p:cNvPr id="6" name="Picture 5"/>
          <p:cNvPicPr>
            <a:picLocks noChangeAspect="1"/>
          </p:cNvPicPr>
          <p:nvPr/>
        </p:nvPicPr>
        <p:blipFill>
          <a:blip r:embed="rId2"/>
          <a:stretch>
            <a:fillRect/>
          </a:stretch>
        </p:blipFill>
        <p:spPr>
          <a:xfrm>
            <a:off x="896381" y="1006615"/>
            <a:ext cx="8247619" cy="2980952"/>
          </a:xfrm>
          <a:prstGeom prst="rect">
            <a:avLst/>
          </a:prstGeom>
        </p:spPr>
      </p:pic>
      <p:pic>
        <p:nvPicPr>
          <p:cNvPr id="4" name="Picture 3"/>
          <p:cNvPicPr>
            <a:picLocks noChangeAspect="1"/>
          </p:cNvPicPr>
          <p:nvPr/>
        </p:nvPicPr>
        <p:blipFill>
          <a:blip r:embed="rId3"/>
          <a:stretch>
            <a:fillRect/>
          </a:stretch>
        </p:blipFill>
        <p:spPr>
          <a:xfrm>
            <a:off x="7458166" y="3987567"/>
            <a:ext cx="4271719" cy="2803619"/>
          </a:xfrm>
          <a:prstGeom prst="rect">
            <a:avLst/>
          </a:prstGeom>
        </p:spPr>
      </p:pic>
      <p:sp>
        <p:nvSpPr>
          <p:cNvPr id="7" name="TextBox 6"/>
          <p:cNvSpPr txBox="1"/>
          <p:nvPr/>
        </p:nvSpPr>
        <p:spPr>
          <a:xfrm>
            <a:off x="786581" y="4349348"/>
            <a:ext cx="5609701" cy="2585323"/>
          </a:xfrm>
          <a:prstGeom prst="rect">
            <a:avLst/>
          </a:prstGeom>
          <a:noFill/>
        </p:spPr>
        <p:txBody>
          <a:bodyPr wrap="square" rtlCol="0">
            <a:spAutoFit/>
          </a:bodyPr>
          <a:lstStyle/>
          <a:p>
            <a:r>
              <a:rPr lang="en-US" sz="2400" dirty="0"/>
              <a:t>Two types: Stream and Block Ciphers</a:t>
            </a:r>
          </a:p>
          <a:p>
            <a:pPr marL="285750" indent="-285750">
              <a:buFont typeface="Arial" panose="020B0604020202020204" pitchFamily="34" charset="0"/>
              <a:buChar char="•"/>
            </a:pPr>
            <a:r>
              <a:rPr lang="en-US" sz="2000" b="1" dirty="0"/>
              <a:t>Stream Ciphers</a:t>
            </a:r>
            <a:r>
              <a:rPr lang="en-US" sz="2000" dirty="0"/>
              <a:t> treat the message a stream of bits and performs mathematical functions on each bit individually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Block Ciphers</a:t>
            </a:r>
            <a:r>
              <a:rPr lang="en-US" sz="2000" dirty="0"/>
              <a:t> divide a message into blocks of bits and transforms the blocks one at a time</a:t>
            </a:r>
            <a:endParaRPr lang="en-US" sz="2000" b="1" dirty="0"/>
          </a:p>
          <a:p>
            <a:pPr marL="742950" lvl="1"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2FC453E5-7EE6-453F-B5BF-279FE2C69E1C}"/>
              </a:ext>
            </a:extLst>
          </p:cNvPr>
          <p:cNvSpPr txBox="1"/>
          <p:nvPr/>
        </p:nvSpPr>
        <p:spPr>
          <a:xfrm>
            <a:off x="8590328" y="1143000"/>
            <a:ext cx="2952924" cy="923330"/>
          </a:xfrm>
          <a:prstGeom prst="rect">
            <a:avLst/>
          </a:prstGeom>
          <a:noFill/>
        </p:spPr>
        <p:txBody>
          <a:bodyPr wrap="square" rtlCol="0">
            <a:spAutoFit/>
          </a:bodyPr>
          <a:lstStyle/>
          <a:p>
            <a:r>
              <a:rPr lang="en-US" i="1" dirty="0"/>
              <a:t>Symmetric cryptography is 1,000 times faster than Asymmetric cryptography</a:t>
            </a:r>
          </a:p>
        </p:txBody>
      </p:sp>
    </p:spTree>
    <p:extLst>
      <p:ext uri="{BB962C8B-B14F-4D97-AF65-F5344CB8AC3E}">
        <p14:creationId xmlns:p14="http://schemas.microsoft.com/office/powerpoint/2010/main" val="29513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Stream Ciphers</a:t>
            </a:r>
          </a:p>
        </p:txBody>
      </p:sp>
      <p:pic>
        <p:nvPicPr>
          <p:cNvPr id="3" name="Picture 2"/>
          <p:cNvPicPr>
            <a:picLocks noChangeAspect="1"/>
          </p:cNvPicPr>
          <p:nvPr/>
        </p:nvPicPr>
        <p:blipFill>
          <a:blip r:embed="rId2"/>
          <a:stretch>
            <a:fillRect/>
          </a:stretch>
        </p:blipFill>
        <p:spPr>
          <a:xfrm>
            <a:off x="4515556" y="3751609"/>
            <a:ext cx="6152444" cy="2570595"/>
          </a:xfrm>
          <a:prstGeom prst="rect">
            <a:avLst/>
          </a:prstGeom>
        </p:spPr>
      </p:pic>
      <p:pic>
        <p:nvPicPr>
          <p:cNvPr id="5" name="Picture 4"/>
          <p:cNvPicPr>
            <a:picLocks noChangeAspect="1"/>
          </p:cNvPicPr>
          <p:nvPr/>
        </p:nvPicPr>
        <p:blipFill>
          <a:blip r:embed="rId3"/>
          <a:stretch>
            <a:fillRect/>
          </a:stretch>
        </p:blipFill>
        <p:spPr>
          <a:xfrm>
            <a:off x="1524001" y="949060"/>
            <a:ext cx="4085739" cy="2802549"/>
          </a:xfrm>
          <a:prstGeom prst="rect">
            <a:avLst/>
          </a:prstGeom>
        </p:spPr>
      </p:pic>
      <p:sp>
        <p:nvSpPr>
          <p:cNvPr id="8" name="TextBox 7"/>
          <p:cNvSpPr txBox="1"/>
          <p:nvPr/>
        </p:nvSpPr>
        <p:spPr>
          <a:xfrm>
            <a:off x="4978401" y="1479661"/>
            <a:ext cx="568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Easy to implement in hardware</a:t>
            </a:r>
          </a:p>
          <a:p>
            <a:pPr marL="285750" indent="-285750">
              <a:buFont typeface="Arial" panose="020B0604020202020204" pitchFamily="34" charset="0"/>
              <a:buChar char="•"/>
            </a:pPr>
            <a:r>
              <a:rPr lang="en-US" dirty="0"/>
              <a:t>Used in cell phones and Voice Over Internet Protocol</a:t>
            </a:r>
          </a:p>
        </p:txBody>
      </p:sp>
      <p:sp>
        <p:nvSpPr>
          <p:cNvPr id="9" name="TextBox 8"/>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a:extLst>
              <a:ext uri="{FF2B5EF4-FFF2-40B4-BE49-F238E27FC236}">
                <a16:creationId xmlns:a16="http://schemas.microsoft.com/office/drawing/2014/main" id="{931B6912-DE19-4D20-9223-E5418A1F5D4B}"/>
              </a:ext>
            </a:extLst>
          </p:cNvPr>
          <p:cNvSpPr/>
          <p:nvPr/>
        </p:nvSpPr>
        <p:spPr>
          <a:xfrm>
            <a:off x="-192350" y="4540871"/>
            <a:ext cx="4409243" cy="1477328"/>
          </a:xfrm>
          <a:prstGeom prst="rect">
            <a:avLst/>
          </a:prstGeom>
        </p:spPr>
        <p:txBody>
          <a:bodyPr wrap="square">
            <a:spAutoFit/>
          </a:bodyPr>
          <a:lstStyle/>
          <a:p>
            <a:pPr marL="457200" marR="0">
              <a:spcBef>
                <a:spcPts val="0"/>
              </a:spcBef>
              <a:spcAft>
                <a:spcPts val="0"/>
              </a:spcAft>
            </a:pPr>
            <a:r>
              <a:rPr lang="en-US" i="1" dirty="0">
                <a:latin typeface="Helvetica" panose="020B0604020202020204" pitchFamily="34" charset="0"/>
                <a:ea typeface="Calibri" panose="020F0502020204030204" pitchFamily="34" charset="0"/>
                <a:cs typeface="Times New Roman (Body CS)"/>
              </a:rPr>
              <a:t>Wi-Fi access points (like the one on the classroom ceiling) and cell phone use stream ciphers to encrypt/decrypt data they send and receive</a:t>
            </a:r>
            <a:endParaRPr lang="en-US" sz="1600" i="1" dirty="0">
              <a:effectLst/>
              <a:latin typeface="Helvetica" panose="020B0604020202020204" pitchFamily="34" charset="0"/>
              <a:ea typeface="Calibri" panose="020F0502020204030204" pitchFamily="34" charset="0"/>
              <a:cs typeface="Times New Roman (Body CS)"/>
            </a:endParaRPr>
          </a:p>
        </p:txBody>
      </p:sp>
      <p:sp>
        <p:nvSpPr>
          <p:cNvPr id="7" name="TextBox 6">
            <a:extLst>
              <a:ext uri="{FF2B5EF4-FFF2-40B4-BE49-F238E27FC236}">
                <a16:creationId xmlns:a16="http://schemas.microsoft.com/office/drawing/2014/main" id="{69D28CCE-1D4D-4F4E-A7EA-700A58A6C449}"/>
              </a:ext>
            </a:extLst>
          </p:cNvPr>
          <p:cNvSpPr txBox="1"/>
          <p:nvPr/>
        </p:nvSpPr>
        <p:spPr>
          <a:xfrm>
            <a:off x="669278" y="1294205"/>
            <a:ext cx="2024109" cy="923330"/>
          </a:xfrm>
          <a:prstGeom prst="rect">
            <a:avLst/>
          </a:prstGeom>
          <a:noFill/>
        </p:spPr>
        <p:txBody>
          <a:bodyPr wrap="square" rtlCol="0">
            <a:spAutoFit/>
          </a:bodyPr>
          <a:lstStyle/>
          <a:p>
            <a:r>
              <a:rPr lang="en-US" i="1" dirty="0"/>
              <a:t>Pseudo-random number generator (PRNG)</a:t>
            </a:r>
          </a:p>
        </p:txBody>
      </p:sp>
    </p:spTree>
    <p:extLst>
      <p:ext uri="{BB962C8B-B14F-4D97-AF65-F5344CB8AC3E}">
        <p14:creationId xmlns:p14="http://schemas.microsoft.com/office/powerpoint/2010/main" val="35213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A6C4-66E2-4C44-AD10-1554B381AE03}"/>
              </a:ext>
            </a:extLst>
          </p:cNvPr>
          <p:cNvSpPr>
            <a:spLocks noGrp="1"/>
          </p:cNvSpPr>
          <p:nvPr>
            <p:ph type="title"/>
          </p:nvPr>
        </p:nvSpPr>
        <p:spPr>
          <a:xfrm>
            <a:off x="0" y="1"/>
            <a:ext cx="10515600" cy="895546"/>
          </a:xfrm>
        </p:spPr>
        <p:txBody>
          <a:bodyPr/>
          <a:lstStyle/>
          <a:p>
            <a:r>
              <a:rPr lang="en-US" dirty="0"/>
              <a:t>One more thing…</a:t>
            </a:r>
          </a:p>
        </p:txBody>
      </p:sp>
      <p:sp>
        <p:nvSpPr>
          <p:cNvPr id="3" name="Content Placeholder 2">
            <a:extLst>
              <a:ext uri="{FF2B5EF4-FFF2-40B4-BE49-F238E27FC236}">
                <a16:creationId xmlns:a16="http://schemas.microsoft.com/office/drawing/2014/main" id="{7990C8A8-98C7-4E27-A9CA-8614DA231CDF}"/>
              </a:ext>
            </a:extLst>
          </p:cNvPr>
          <p:cNvSpPr>
            <a:spLocks noGrp="1"/>
          </p:cNvSpPr>
          <p:nvPr>
            <p:ph idx="1"/>
          </p:nvPr>
        </p:nvSpPr>
        <p:spPr>
          <a:xfrm>
            <a:off x="263951" y="895547"/>
            <a:ext cx="10920166" cy="5503566"/>
          </a:xfrm>
        </p:spPr>
        <p:txBody>
          <a:bodyPr>
            <a:normAutofit lnSpcReduction="10000"/>
          </a:bodyPr>
          <a:lstStyle/>
          <a:p>
            <a:pPr algn="l"/>
            <a:r>
              <a:rPr lang="en-US" sz="1800" b="1" dirty="0">
                <a:solidFill>
                  <a:srgbClr val="202122"/>
                </a:solidFill>
              </a:rPr>
              <a:t>H</a:t>
            </a:r>
            <a:r>
              <a:rPr lang="en-US" sz="1800" b="1" i="0" dirty="0">
                <a:solidFill>
                  <a:srgbClr val="202122"/>
                </a:solidFill>
                <a:effectLst/>
              </a:rPr>
              <a:t>exadecimal ("hex“)</a:t>
            </a:r>
            <a:r>
              <a:rPr lang="en-US" sz="1800" b="0" i="0" dirty="0">
                <a:solidFill>
                  <a:srgbClr val="202122"/>
                </a:solidFill>
                <a:effectLst/>
              </a:rPr>
              <a:t> is a </a:t>
            </a:r>
            <a:r>
              <a:rPr lang="en-US" sz="1800" b="0" i="0" u="none" strike="noStrike" dirty="0">
                <a:effectLst/>
              </a:rPr>
              <a:t>number system</a:t>
            </a:r>
            <a:r>
              <a:rPr lang="en-US" sz="1800" b="0" i="0" dirty="0">
                <a:effectLst/>
              </a:rPr>
              <a:t> made up of 16 symbols (</a:t>
            </a:r>
            <a:r>
              <a:rPr lang="en-US" sz="1800" b="0" i="0" u="none" strike="noStrike" dirty="0">
                <a:effectLst/>
              </a:rPr>
              <a:t>base</a:t>
            </a:r>
            <a:r>
              <a:rPr lang="en-US" sz="1800" b="0" i="0" dirty="0">
                <a:effectLst/>
              </a:rPr>
              <a:t> 16) </a:t>
            </a:r>
          </a:p>
          <a:p>
            <a:pPr lvl="1"/>
            <a:r>
              <a:rPr lang="en-US" sz="1400" dirty="0"/>
              <a:t>Our </a:t>
            </a:r>
            <a:r>
              <a:rPr lang="en-US" sz="1400" b="0" i="0" dirty="0">
                <a:effectLst/>
              </a:rPr>
              <a:t>standard numeral system, </a:t>
            </a:r>
            <a:r>
              <a:rPr lang="en-US" sz="1400" b="0" i="0" u="none" strike="noStrike" dirty="0">
                <a:effectLst/>
              </a:rPr>
              <a:t>decimal</a:t>
            </a:r>
            <a:r>
              <a:rPr lang="en-US" sz="1400" b="0" i="0" dirty="0">
                <a:effectLst/>
              </a:rPr>
              <a:t> (base 10) uses 10 symbols: 0,1,2,3,4,5,6,7,8,9</a:t>
            </a:r>
          </a:p>
          <a:p>
            <a:pPr lvl="1"/>
            <a:r>
              <a:rPr lang="en-US" sz="1400" b="0" i="0" dirty="0">
                <a:effectLst/>
              </a:rPr>
              <a:t>Hexadecimal uses 16 symbols: 0,1,2,3,4,5,6,7,8,9,A,B,C,D,E,F </a:t>
            </a:r>
          </a:p>
          <a:p>
            <a:pPr lvl="1"/>
            <a:r>
              <a:rPr lang="en-US" sz="1400" b="0" i="0" dirty="0">
                <a:effectLst/>
              </a:rPr>
              <a:t>There are no numerical symbols that represent values greater than 9, so E</a:t>
            </a:r>
            <a:r>
              <a:rPr lang="en-US" sz="1400" b="0" i="0" u="none" strike="noStrike" dirty="0">
                <a:effectLst/>
              </a:rPr>
              <a:t>nglish alphabet</a:t>
            </a:r>
            <a:r>
              <a:rPr lang="en-US" sz="1400" b="0" i="0" dirty="0">
                <a:effectLst/>
              </a:rPr>
              <a:t> letters are used </a:t>
            </a:r>
          </a:p>
          <a:p>
            <a:pPr lvl="1"/>
            <a:r>
              <a:rPr lang="en-US" sz="1400" b="0" i="0" dirty="0">
                <a:effectLst/>
              </a:rPr>
              <a:t>For example: Hexadecimal A = decimal 10, and Hexadecimal F = decimal 15</a:t>
            </a:r>
          </a:p>
          <a:p>
            <a:pPr algn="l"/>
            <a:r>
              <a:rPr lang="en-US" sz="1600" b="0" i="0" dirty="0">
                <a:solidFill>
                  <a:srgbClr val="202122"/>
                </a:solidFill>
                <a:effectLst/>
              </a:rPr>
              <a:t>Humans mostly use the decimal system, probably because humans have ten fingers on our hands </a:t>
            </a:r>
          </a:p>
          <a:p>
            <a:pPr algn="l"/>
            <a:r>
              <a:rPr lang="en-US" sz="1600" b="0" i="0" dirty="0">
                <a:solidFill>
                  <a:srgbClr val="202122"/>
                </a:solidFill>
                <a:effectLst/>
              </a:rPr>
              <a:t>Computers only have on and off, called a binary digit (or bit) </a:t>
            </a:r>
          </a:p>
          <a:p>
            <a:pPr algn="l"/>
            <a:r>
              <a:rPr lang="en-US" sz="1600" b="0" i="0" dirty="0">
                <a:solidFill>
                  <a:srgbClr val="202122"/>
                </a:solidFill>
                <a:effectLst/>
              </a:rPr>
              <a:t>A binary number is just a string of zeros and ones</a:t>
            </a:r>
            <a:r>
              <a:rPr lang="en-US" sz="1600" dirty="0">
                <a:solidFill>
                  <a:srgbClr val="202122"/>
                </a:solidFill>
              </a:rPr>
              <a:t>,</a:t>
            </a:r>
            <a:r>
              <a:rPr lang="en-US" sz="1600" b="0" i="0" dirty="0">
                <a:solidFill>
                  <a:srgbClr val="202122"/>
                </a:solidFill>
                <a:effectLst/>
              </a:rPr>
              <a:t> e.g. 11011011 </a:t>
            </a:r>
          </a:p>
          <a:p>
            <a:pPr algn="l"/>
            <a:r>
              <a:rPr lang="en-US" sz="1600" b="0" i="0" dirty="0">
                <a:solidFill>
                  <a:srgbClr val="202122"/>
                </a:solidFill>
                <a:effectLst/>
              </a:rPr>
              <a:t>For convenience, engineers working with computers tend to group bits together </a:t>
            </a:r>
          </a:p>
          <a:p>
            <a:pPr algn="l"/>
            <a:r>
              <a:rPr lang="en-US" sz="1600" b="0" i="0" dirty="0">
                <a:solidFill>
                  <a:srgbClr val="202122"/>
                </a:solidFill>
                <a:effectLst/>
              </a:rPr>
              <a:t>In earlier days, such as the 1960s, they would group 3 bits at a time, 3 bits, each being on or off, can represent the eight numbers from 0 to 7:</a:t>
            </a:r>
          </a:p>
          <a:p>
            <a:pPr lvl="1"/>
            <a:r>
              <a:rPr lang="en-US" sz="1400" b="0" i="0" dirty="0">
                <a:solidFill>
                  <a:srgbClr val="202122"/>
                </a:solidFill>
                <a:effectLst/>
              </a:rPr>
              <a:t> 000 = 0; 001 = 1; 010 = 2; 011 = 3; 100 = 4; 101 = 5; 110 = 6 and 111 = 7. This is called </a:t>
            </a:r>
            <a:r>
              <a:rPr lang="en-US" sz="1400" b="1" u="none" strike="noStrike" dirty="0">
                <a:effectLst/>
              </a:rPr>
              <a:t>octal</a:t>
            </a:r>
            <a:endParaRPr lang="en-US" sz="1400" b="1" dirty="0">
              <a:effectLst/>
            </a:endParaRPr>
          </a:p>
          <a:p>
            <a:pPr algn="l"/>
            <a:r>
              <a:rPr lang="en-US" sz="1600" b="0" i="0" dirty="0">
                <a:solidFill>
                  <a:srgbClr val="202122"/>
                </a:solidFill>
                <a:effectLst/>
              </a:rPr>
              <a:t>As computers got bigger, it was more convenient to group bits by four instead of three to double the numbers that the symbol would represent; giving it 16 hexadecimal values instead of eight </a:t>
            </a:r>
          </a:p>
          <a:p>
            <a:pPr algn="l"/>
            <a:r>
              <a:rPr lang="en-US" sz="1600" b="0" i="0" dirty="0">
                <a:solidFill>
                  <a:srgbClr val="202122"/>
                </a:solidFill>
                <a:effectLst/>
              </a:rPr>
              <a:t>In </a:t>
            </a:r>
            <a:r>
              <a:rPr lang="en-US" sz="1600" b="0" i="0" u="none" strike="noStrike" dirty="0">
                <a:effectLst/>
              </a:rPr>
              <a:t>computer jargon</a:t>
            </a:r>
            <a:r>
              <a:rPr lang="en-US" sz="1600" b="0" i="0" dirty="0">
                <a:effectLst/>
              </a:rPr>
              <a:t> </a:t>
            </a:r>
            <a:r>
              <a:rPr lang="en-US" sz="1600" b="0" i="0" dirty="0">
                <a:solidFill>
                  <a:srgbClr val="202122"/>
                </a:solidFill>
                <a:effectLst/>
              </a:rPr>
              <a:t>four bits make a </a:t>
            </a:r>
            <a:r>
              <a:rPr lang="en-US" sz="1600" b="0" i="1" dirty="0">
                <a:solidFill>
                  <a:srgbClr val="202122"/>
                </a:solidFill>
                <a:effectLst/>
              </a:rPr>
              <a:t>nibble</a:t>
            </a:r>
            <a:r>
              <a:rPr lang="en-US" sz="1600" b="0" i="0" dirty="0">
                <a:solidFill>
                  <a:srgbClr val="202122"/>
                </a:solidFill>
                <a:effectLst/>
              </a:rPr>
              <a:t> (sometimes spelled </a:t>
            </a:r>
            <a:r>
              <a:rPr lang="en-US" sz="1600" b="0" i="1" dirty="0" err="1">
                <a:solidFill>
                  <a:srgbClr val="202122"/>
                </a:solidFill>
                <a:effectLst/>
              </a:rPr>
              <a:t>nybble</a:t>
            </a:r>
            <a:r>
              <a:rPr lang="en-US" sz="1600" b="0" i="0" dirty="0">
                <a:solidFill>
                  <a:srgbClr val="202122"/>
                </a:solidFill>
                <a:effectLst/>
              </a:rPr>
              <a:t>). A nibble is one hexadecimal digit, written using a symbol 0-9 or A-F</a:t>
            </a:r>
          </a:p>
          <a:p>
            <a:pPr algn="l"/>
            <a:r>
              <a:rPr lang="en-US" sz="1600" b="0" i="0" dirty="0">
                <a:solidFill>
                  <a:srgbClr val="202122"/>
                </a:solidFill>
                <a:effectLst/>
              </a:rPr>
              <a:t>Two nibbles make a </a:t>
            </a:r>
            <a:r>
              <a:rPr lang="en-US" sz="1600" b="0" i="0" u="none" strike="noStrike" dirty="0">
                <a:effectLst/>
              </a:rPr>
              <a:t>byte</a:t>
            </a:r>
            <a:r>
              <a:rPr lang="en-US" sz="1600" b="0" i="0" dirty="0">
                <a:effectLst/>
              </a:rPr>
              <a:t> </a:t>
            </a:r>
            <a:r>
              <a:rPr lang="en-US" sz="1600" b="0" i="0" dirty="0">
                <a:solidFill>
                  <a:srgbClr val="202122"/>
                </a:solidFill>
                <a:effectLst/>
              </a:rPr>
              <a:t>(8 bits). Most computer operations use the byte, or a multiple of the byte (16 bits, 24, 32, 64, etc.). Hexadecimal makes it easier to write these large binary numbers.</a:t>
            </a:r>
          </a:p>
          <a:p>
            <a:pPr algn="l"/>
            <a:r>
              <a:rPr lang="en-US" sz="1600" b="0" i="0" dirty="0">
                <a:solidFill>
                  <a:srgbClr val="202122"/>
                </a:solidFill>
                <a:effectLst/>
              </a:rPr>
              <a:t>To avoid confusion with decimal, octal or other numbering systems, hexadecimal numbers are sometimes written with a "h" after or before the number. For example, 63h and 0x63 mean 63 hexadecimal</a:t>
            </a:r>
          </a:p>
        </p:txBody>
      </p:sp>
      <p:sp>
        <p:nvSpPr>
          <p:cNvPr id="5" name="TextBox 4">
            <a:extLst>
              <a:ext uri="{FF2B5EF4-FFF2-40B4-BE49-F238E27FC236}">
                <a16:creationId xmlns:a16="http://schemas.microsoft.com/office/drawing/2014/main" id="{4BC9D960-C4F0-4378-8B31-373191323BEC}"/>
              </a:ext>
            </a:extLst>
          </p:cNvPr>
          <p:cNvSpPr txBox="1"/>
          <p:nvPr/>
        </p:nvSpPr>
        <p:spPr>
          <a:xfrm>
            <a:off x="6624688" y="6399113"/>
            <a:ext cx="6216976" cy="369332"/>
          </a:xfrm>
          <a:prstGeom prst="rect">
            <a:avLst/>
          </a:prstGeom>
          <a:noFill/>
        </p:spPr>
        <p:txBody>
          <a:bodyPr wrap="square">
            <a:spAutoFit/>
          </a:bodyPr>
          <a:lstStyle/>
          <a:p>
            <a:r>
              <a:rPr lang="en-US" dirty="0"/>
              <a:t>https://simple.wikipedia.org/wiki/Hexadecimal</a:t>
            </a:r>
          </a:p>
        </p:txBody>
      </p:sp>
      <p:pic>
        <p:nvPicPr>
          <p:cNvPr id="7" name="Picture 6">
            <a:extLst>
              <a:ext uri="{FF2B5EF4-FFF2-40B4-BE49-F238E27FC236}">
                <a16:creationId xmlns:a16="http://schemas.microsoft.com/office/drawing/2014/main" id="{B6663422-2143-4EDE-898A-642DB1AD8703}"/>
              </a:ext>
            </a:extLst>
          </p:cNvPr>
          <p:cNvPicPr>
            <a:picLocks noChangeAspect="1"/>
          </p:cNvPicPr>
          <p:nvPr/>
        </p:nvPicPr>
        <p:blipFill>
          <a:blip r:embed="rId2"/>
          <a:stretch>
            <a:fillRect/>
          </a:stretch>
        </p:blipFill>
        <p:spPr>
          <a:xfrm>
            <a:off x="9898144" y="0"/>
            <a:ext cx="2330601" cy="3329430"/>
          </a:xfrm>
          <a:prstGeom prst="rect">
            <a:avLst/>
          </a:prstGeom>
        </p:spPr>
      </p:pic>
    </p:spTree>
    <p:extLst>
      <p:ext uri="{BB962C8B-B14F-4D97-AF65-F5344CB8AC3E}">
        <p14:creationId xmlns:p14="http://schemas.microsoft.com/office/powerpoint/2010/main" val="9596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6389687" cy="990600"/>
          </a:xfrm>
        </p:spPr>
        <p:txBody>
          <a:bodyPr/>
          <a:lstStyle/>
          <a:p>
            <a:pPr algn="l" eaLnBrk="1" hangingPunct="1"/>
            <a:r>
              <a:rPr lang="en-US" dirty="0">
                <a:latin typeface="Lucida Sans" charset="0"/>
              </a:rPr>
              <a:t>Cryptology</a:t>
            </a:r>
          </a:p>
        </p:txBody>
      </p:sp>
      <p:sp>
        <p:nvSpPr>
          <p:cNvPr id="70659" name="Slide Number Placeholder 3"/>
          <p:cNvSpPr>
            <a:spLocks noGrp="1"/>
          </p:cNvSpPr>
          <p:nvPr>
            <p:ph type="sldNum"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fld id="{35C65208-9403-C149-963D-08C0F59FDF8D}" type="slidenum">
              <a:rPr lang="en-US" sz="1000">
                <a:solidFill>
                  <a:srgbClr val="D9CFAB"/>
                </a:solidFill>
              </a:rPr>
              <a:pPr/>
              <a:t>5</a:t>
            </a:fld>
            <a:endParaRPr lang="en-US" sz="1400">
              <a:solidFill>
                <a:srgbClr val="D9CFAB"/>
              </a:solidFill>
              <a:latin typeface="Times" charset="0"/>
            </a:endParaRPr>
          </a:p>
        </p:txBody>
      </p:sp>
      <p:sp>
        <p:nvSpPr>
          <p:cNvPr id="3" name="Content Placeholder 2">
            <a:extLst>
              <a:ext uri="{FF2B5EF4-FFF2-40B4-BE49-F238E27FC236}">
                <a16:creationId xmlns:a16="http://schemas.microsoft.com/office/drawing/2014/main" id="{34A7F010-7A79-4ECA-A1AF-6FAD59DD09B9}"/>
              </a:ext>
            </a:extLst>
          </p:cNvPr>
          <p:cNvSpPr>
            <a:spLocks noGrp="1"/>
          </p:cNvSpPr>
          <p:nvPr>
            <p:ph idx="1"/>
          </p:nvPr>
        </p:nvSpPr>
        <p:spPr>
          <a:xfrm>
            <a:off x="838200" y="1372865"/>
            <a:ext cx="10515600" cy="2124938"/>
          </a:xfrm>
        </p:spPr>
        <p:txBody>
          <a:bodyPr/>
          <a:lstStyle/>
          <a:p>
            <a:pPr marL="0" indent="0">
              <a:buNone/>
            </a:pPr>
            <a:r>
              <a:rPr lang="en-US" dirty="0"/>
              <a:t>“The study of codes, or the art of writing and solving them”</a:t>
            </a:r>
          </a:p>
          <a:p>
            <a:pPr marL="0" indent="0">
              <a:buNone/>
            </a:pPr>
            <a:endParaRPr lang="en-US" dirty="0"/>
          </a:p>
          <a:p>
            <a:r>
              <a:rPr lang="en-US" dirty="0"/>
              <a:t>Is a term that encompasses both cryptography and cryptanalysis</a:t>
            </a:r>
          </a:p>
          <a:p>
            <a:endParaRPr lang="en-US" dirty="0"/>
          </a:p>
        </p:txBody>
      </p:sp>
    </p:spTree>
    <p:extLst>
      <p:ext uri="{BB962C8B-B14F-4D97-AF65-F5344CB8AC3E}">
        <p14:creationId xmlns:p14="http://schemas.microsoft.com/office/powerpoint/2010/main" val="5060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A6C4-66E2-4C44-AD10-1554B381AE03}"/>
              </a:ext>
            </a:extLst>
          </p:cNvPr>
          <p:cNvSpPr>
            <a:spLocks noGrp="1"/>
          </p:cNvSpPr>
          <p:nvPr>
            <p:ph type="title"/>
          </p:nvPr>
        </p:nvSpPr>
        <p:spPr>
          <a:xfrm>
            <a:off x="0" y="1"/>
            <a:ext cx="10515600" cy="895546"/>
          </a:xfrm>
        </p:spPr>
        <p:txBody>
          <a:bodyPr/>
          <a:lstStyle/>
          <a:p>
            <a:r>
              <a:rPr lang="en-US" dirty="0"/>
              <a:t>One more thing…</a:t>
            </a:r>
          </a:p>
        </p:txBody>
      </p:sp>
      <p:pic>
        <p:nvPicPr>
          <p:cNvPr id="7" name="Picture 6">
            <a:extLst>
              <a:ext uri="{FF2B5EF4-FFF2-40B4-BE49-F238E27FC236}">
                <a16:creationId xmlns:a16="http://schemas.microsoft.com/office/drawing/2014/main" id="{B6663422-2143-4EDE-898A-642DB1AD8703}"/>
              </a:ext>
            </a:extLst>
          </p:cNvPr>
          <p:cNvPicPr>
            <a:picLocks noChangeAspect="1"/>
          </p:cNvPicPr>
          <p:nvPr/>
        </p:nvPicPr>
        <p:blipFill>
          <a:blip r:embed="rId2"/>
          <a:stretch>
            <a:fillRect/>
          </a:stretch>
        </p:blipFill>
        <p:spPr>
          <a:xfrm>
            <a:off x="9898144" y="0"/>
            <a:ext cx="2330601" cy="3329430"/>
          </a:xfrm>
          <a:prstGeom prst="rect">
            <a:avLst/>
          </a:prstGeom>
        </p:spPr>
      </p:pic>
      <p:pic>
        <p:nvPicPr>
          <p:cNvPr id="6" name="Picture 5">
            <a:extLst>
              <a:ext uri="{FF2B5EF4-FFF2-40B4-BE49-F238E27FC236}">
                <a16:creationId xmlns:a16="http://schemas.microsoft.com/office/drawing/2014/main" id="{FF473B4C-B284-414F-99EC-D797E18E555F}"/>
              </a:ext>
            </a:extLst>
          </p:cNvPr>
          <p:cNvPicPr>
            <a:picLocks noChangeAspect="1"/>
          </p:cNvPicPr>
          <p:nvPr/>
        </p:nvPicPr>
        <p:blipFill>
          <a:blip r:embed="rId3"/>
          <a:stretch>
            <a:fillRect/>
          </a:stretch>
        </p:blipFill>
        <p:spPr>
          <a:xfrm>
            <a:off x="5257800" y="0"/>
            <a:ext cx="3801979" cy="6858000"/>
          </a:xfrm>
          <a:prstGeom prst="rect">
            <a:avLst/>
          </a:prstGeom>
        </p:spPr>
      </p:pic>
    </p:spTree>
    <p:extLst>
      <p:ext uri="{BB962C8B-B14F-4D97-AF65-F5344CB8AC3E}">
        <p14:creationId xmlns:p14="http://schemas.microsoft.com/office/powerpoint/2010/main" val="1153122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0E0C-E696-4C66-A26C-A1547A1DEF48}"/>
              </a:ext>
            </a:extLst>
          </p:cNvPr>
          <p:cNvSpPr>
            <a:spLocks noGrp="1"/>
          </p:cNvSpPr>
          <p:nvPr>
            <p:ph type="title"/>
          </p:nvPr>
        </p:nvSpPr>
        <p:spPr>
          <a:xfrm>
            <a:off x="0" y="0"/>
            <a:ext cx="10515600" cy="1325563"/>
          </a:xfrm>
        </p:spPr>
        <p:txBody>
          <a:bodyPr/>
          <a:lstStyle/>
          <a:p>
            <a:r>
              <a:rPr lang="en-US" dirty="0"/>
              <a:t>Symmetric Encryption Lab</a:t>
            </a:r>
          </a:p>
        </p:txBody>
      </p:sp>
      <p:sp>
        <p:nvSpPr>
          <p:cNvPr id="3" name="Content Placeholder 2">
            <a:extLst>
              <a:ext uri="{FF2B5EF4-FFF2-40B4-BE49-F238E27FC236}">
                <a16:creationId xmlns:a16="http://schemas.microsoft.com/office/drawing/2014/main" id="{3840D33A-E82A-4B43-9548-BF654A624B53}"/>
              </a:ext>
            </a:extLst>
          </p:cNvPr>
          <p:cNvSpPr>
            <a:spLocks noGrp="1"/>
          </p:cNvSpPr>
          <p:nvPr>
            <p:ph idx="1"/>
          </p:nvPr>
        </p:nvSpPr>
        <p:spPr>
          <a:xfrm>
            <a:off x="150920" y="1255824"/>
            <a:ext cx="12041080" cy="4351338"/>
          </a:xfrm>
        </p:spPr>
        <p:txBody>
          <a:bodyPr/>
          <a:lstStyle/>
          <a:p>
            <a:r>
              <a:rPr lang="en-US" sz="2400" dirty="0">
                <a:hlinkClick r:id="rId2"/>
              </a:rPr>
              <a:t>https://security-assignments.com/labs/lab_hashing_and_symmetric_encryption.html</a:t>
            </a:r>
            <a:r>
              <a:rPr lang="en-US" sz="3600" dirty="0"/>
              <a:t> </a:t>
            </a:r>
            <a:endParaRPr lang="en-US" dirty="0"/>
          </a:p>
          <a:p>
            <a:r>
              <a:rPr lang="en-US" dirty="0"/>
              <a:t>Today’s lecture should help you do “Part 1” of the lab</a:t>
            </a:r>
          </a:p>
          <a:p>
            <a:r>
              <a:rPr lang="en-US" dirty="0"/>
              <a:t>Next class we will cover hashing and equip you to finish “Part 2”</a:t>
            </a:r>
          </a:p>
        </p:txBody>
      </p:sp>
      <p:pic>
        <p:nvPicPr>
          <p:cNvPr id="9" name="Picture 8">
            <a:extLst>
              <a:ext uri="{FF2B5EF4-FFF2-40B4-BE49-F238E27FC236}">
                <a16:creationId xmlns:a16="http://schemas.microsoft.com/office/drawing/2014/main" id="{B68FA3BE-85F0-0C47-45F6-4E38F93C4279}"/>
              </a:ext>
            </a:extLst>
          </p:cNvPr>
          <p:cNvPicPr>
            <a:picLocks noChangeAspect="1"/>
          </p:cNvPicPr>
          <p:nvPr/>
        </p:nvPicPr>
        <p:blipFill>
          <a:blip r:embed="rId3"/>
          <a:stretch>
            <a:fillRect/>
          </a:stretch>
        </p:blipFill>
        <p:spPr>
          <a:xfrm>
            <a:off x="886212" y="3254433"/>
            <a:ext cx="3262955" cy="2904433"/>
          </a:xfrm>
          <a:prstGeom prst="rect">
            <a:avLst/>
          </a:prstGeom>
        </p:spPr>
      </p:pic>
      <p:sp>
        <p:nvSpPr>
          <p:cNvPr id="4" name="Arrow: Right 3">
            <a:extLst>
              <a:ext uri="{FF2B5EF4-FFF2-40B4-BE49-F238E27FC236}">
                <a16:creationId xmlns:a16="http://schemas.microsoft.com/office/drawing/2014/main" id="{E0ECEB89-7821-E3C2-42D1-AFB93E0BCE64}"/>
              </a:ext>
            </a:extLst>
          </p:cNvPr>
          <p:cNvSpPr/>
          <p:nvPr/>
        </p:nvSpPr>
        <p:spPr>
          <a:xfrm rot="10448678">
            <a:off x="3319195" y="5345740"/>
            <a:ext cx="716437" cy="320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6B0C21-EB2C-BC91-ADA7-989DB361F725}"/>
              </a:ext>
            </a:extLst>
          </p:cNvPr>
          <p:cNvPicPr>
            <a:picLocks noChangeAspect="1"/>
          </p:cNvPicPr>
          <p:nvPr/>
        </p:nvPicPr>
        <p:blipFill>
          <a:blip r:embed="rId4"/>
          <a:stretch>
            <a:fillRect/>
          </a:stretch>
        </p:blipFill>
        <p:spPr>
          <a:xfrm>
            <a:off x="4998273" y="3069060"/>
            <a:ext cx="3218858" cy="3573036"/>
          </a:xfrm>
          <a:prstGeom prst="rect">
            <a:avLst/>
          </a:prstGeom>
        </p:spPr>
      </p:pic>
      <p:sp>
        <p:nvSpPr>
          <p:cNvPr id="12" name="Arrow: Right 11">
            <a:extLst>
              <a:ext uri="{FF2B5EF4-FFF2-40B4-BE49-F238E27FC236}">
                <a16:creationId xmlns:a16="http://schemas.microsoft.com/office/drawing/2014/main" id="{86282A98-96BB-B32B-2C77-D9655CED7803}"/>
              </a:ext>
            </a:extLst>
          </p:cNvPr>
          <p:cNvSpPr/>
          <p:nvPr/>
        </p:nvSpPr>
        <p:spPr>
          <a:xfrm rot="10448678">
            <a:off x="8194443" y="6095116"/>
            <a:ext cx="716437" cy="320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162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BBE6-C7F7-43CA-B87A-98895572ED1B}"/>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82651A20-8439-4606-8F5E-26EB9D303F5A}"/>
              </a:ext>
            </a:extLst>
          </p:cNvPr>
          <p:cNvSpPr>
            <a:spLocks noGrp="1"/>
          </p:cNvSpPr>
          <p:nvPr>
            <p:ph idx="1"/>
          </p:nvPr>
        </p:nvSpPr>
        <p:spPr>
          <a:xfrm>
            <a:off x="731668" y="1253331"/>
            <a:ext cx="10515600" cy="4351338"/>
          </a:xfrm>
        </p:spPr>
        <p:txBody>
          <a:bodyPr>
            <a:normAutofit/>
          </a:bodyPr>
          <a:lstStyle/>
          <a:p>
            <a:pPr>
              <a:buFont typeface="Wingdings" panose="05000000000000000000" pitchFamily="2" charset="2"/>
              <a:buChar char="ü"/>
            </a:pPr>
            <a:r>
              <a:rPr lang="en-US" dirty="0"/>
              <a:t>Cryptography terminology</a:t>
            </a:r>
          </a:p>
          <a:p>
            <a:pPr>
              <a:buFont typeface="Wingdings" panose="05000000000000000000" pitchFamily="2" charset="2"/>
              <a:buChar char="ü"/>
            </a:pPr>
            <a:r>
              <a:rPr lang="en-US" dirty="0"/>
              <a:t>Substitution</a:t>
            </a:r>
          </a:p>
          <a:p>
            <a:pPr>
              <a:buFont typeface="Wingdings" panose="05000000000000000000" pitchFamily="2" charset="2"/>
              <a:buChar char="ü"/>
            </a:pPr>
            <a:r>
              <a:rPr lang="en-US" dirty="0"/>
              <a:t>Transposition</a:t>
            </a:r>
          </a:p>
          <a:p>
            <a:pPr>
              <a:buFont typeface="Wingdings" panose="05000000000000000000" pitchFamily="2" charset="2"/>
              <a:buChar char="ü"/>
            </a:pPr>
            <a:r>
              <a:rPr lang="en-US" dirty="0"/>
              <a:t>Symmetric key cryptography</a:t>
            </a:r>
          </a:p>
          <a:p>
            <a:pPr>
              <a:buFont typeface="Wingdings" panose="05000000000000000000" pitchFamily="2" charset="2"/>
              <a:buChar char="ü"/>
            </a:pPr>
            <a:r>
              <a:rPr lang="en-US" dirty="0"/>
              <a:t>Symmetric stream cryptography</a:t>
            </a:r>
          </a:p>
          <a:p>
            <a:pPr>
              <a:buFont typeface="Wingdings" panose="05000000000000000000" pitchFamily="2" charset="2"/>
              <a:buChar char="ü"/>
            </a:pPr>
            <a:r>
              <a:rPr lang="en-US" dirty="0"/>
              <a:t>Next: Symmetric Encryption Lab</a:t>
            </a:r>
          </a:p>
        </p:txBody>
      </p:sp>
    </p:spTree>
    <p:extLst>
      <p:ext uri="{BB962C8B-B14F-4D97-AF65-F5344CB8AC3E}">
        <p14:creationId xmlns:p14="http://schemas.microsoft.com/office/powerpoint/2010/main" val="118071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Terminology</a:t>
            </a:r>
          </a:p>
        </p:txBody>
      </p:sp>
      <p:sp>
        <p:nvSpPr>
          <p:cNvPr id="3" name="Content Placeholder 2"/>
          <p:cNvSpPr>
            <a:spLocks noGrp="1"/>
          </p:cNvSpPr>
          <p:nvPr>
            <p:ph idx="1"/>
          </p:nvPr>
        </p:nvSpPr>
        <p:spPr>
          <a:xfrm>
            <a:off x="1636890" y="1143001"/>
            <a:ext cx="9031111" cy="4525963"/>
          </a:xfrm>
        </p:spPr>
        <p:txBody>
          <a:bodyPr>
            <a:normAutofit/>
          </a:bodyPr>
          <a:lstStyle/>
          <a:p>
            <a:r>
              <a:rPr lang="en-US" b="1" dirty="0"/>
              <a:t>Plaintext</a:t>
            </a:r>
            <a:r>
              <a:rPr lang="en-US" dirty="0"/>
              <a:t> – is the readable version of a message</a:t>
            </a:r>
          </a:p>
          <a:p>
            <a:r>
              <a:rPr lang="en-US" b="1" dirty="0" err="1"/>
              <a:t>Ciphertext</a:t>
            </a:r>
            <a:r>
              <a:rPr lang="en-US" dirty="0"/>
              <a:t> – is the unreadable results after an encryption process is applied to the plaintext</a:t>
            </a:r>
          </a:p>
          <a:p>
            <a:r>
              <a:rPr lang="en-US" b="1" dirty="0"/>
              <a:t>Cryptosystem </a:t>
            </a:r>
            <a:r>
              <a:rPr lang="en-US" dirty="0"/>
              <a:t>– includes all the necessary components for encryption and decryption </a:t>
            </a:r>
          </a:p>
          <a:p>
            <a:pPr lvl="1"/>
            <a:r>
              <a:rPr lang="en-US" dirty="0"/>
              <a:t>Algorithms</a:t>
            </a:r>
          </a:p>
          <a:p>
            <a:pPr lvl="1"/>
            <a:r>
              <a:rPr lang="en-US" dirty="0"/>
              <a:t>Keys</a:t>
            </a:r>
          </a:p>
          <a:p>
            <a:pPr lvl="1"/>
            <a:r>
              <a:rPr lang="en-US" dirty="0"/>
              <a:t>Software</a:t>
            </a:r>
          </a:p>
          <a:p>
            <a:pPr lvl="1"/>
            <a:r>
              <a:rPr lang="en-US" dirty="0"/>
              <a:t>Protocols</a:t>
            </a:r>
          </a:p>
        </p:txBody>
      </p:sp>
      <p:pic>
        <p:nvPicPr>
          <p:cNvPr id="4" name="Picture 3"/>
          <p:cNvPicPr>
            <a:picLocks noChangeAspect="1"/>
          </p:cNvPicPr>
          <p:nvPr/>
        </p:nvPicPr>
        <p:blipFill>
          <a:blip r:embed="rId2"/>
          <a:stretch>
            <a:fillRect/>
          </a:stretch>
        </p:blipFill>
        <p:spPr>
          <a:xfrm>
            <a:off x="1524000" y="5257685"/>
            <a:ext cx="9144000" cy="922622"/>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14963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Cipher = encryption algorithm</a:t>
            </a:r>
          </a:p>
        </p:txBody>
      </p:sp>
      <p:sp>
        <p:nvSpPr>
          <p:cNvPr id="3" name="Content Placeholder 2"/>
          <p:cNvSpPr>
            <a:spLocks noGrp="1"/>
          </p:cNvSpPr>
          <p:nvPr>
            <p:ph idx="1"/>
          </p:nvPr>
        </p:nvSpPr>
        <p:spPr>
          <a:xfrm>
            <a:off x="1524001" y="1627464"/>
            <a:ext cx="6664569" cy="4306790"/>
          </a:xfrm>
        </p:spPr>
        <p:txBody>
          <a:bodyPr/>
          <a:lstStyle/>
          <a:p>
            <a:pPr marL="0" indent="0">
              <a:buNone/>
            </a:pPr>
            <a:r>
              <a:rPr lang="en-US" dirty="0"/>
              <a:t>2 main attributes combined in a cypher</a:t>
            </a:r>
          </a:p>
          <a:p>
            <a:pPr marL="457200" lvl="1" indent="0">
              <a:buNone/>
            </a:pPr>
            <a:br>
              <a:rPr lang="en-US" dirty="0"/>
            </a:br>
            <a:endParaRPr lang="en-US" dirty="0"/>
          </a:p>
        </p:txBody>
      </p:sp>
      <p:sp>
        <p:nvSpPr>
          <p:cNvPr id="5" name="TextBox 4"/>
          <p:cNvSpPr txBox="1"/>
          <p:nvPr/>
        </p:nvSpPr>
        <p:spPr>
          <a:xfrm>
            <a:off x="1691055" y="6105337"/>
            <a:ext cx="8672145" cy="338554"/>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1614263" y="2252220"/>
            <a:ext cx="8908118" cy="1200329"/>
          </a:xfrm>
          <a:prstGeom prst="rect">
            <a:avLst/>
          </a:prstGeom>
        </p:spPr>
        <p:txBody>
          <a:bodyPr wrap="square">
            <a:spAutoFit/>
          </a:bodyPr>
          <a:lstStyle/>
          <a:p>
            <a:pPr marL="971550" lvl="1" indent="-514350">
              <a:buFont typeface="+mj-lt"/>
              <a:buAutoNum type="arabicPeriod"/>
            </a:pPr>
            <a:r>
              <a:rPr lang="en-US" sz="2400" b="1" dirty="0"/>
              <a:t>Confusion: </a:t>
            </a:r>
            <a:r>
              <a:rPr lang="en-US" sz="2400" dirty="0"/>
              <a:t>usually carried out through </a:t>
            </a:r>
            <a:r>
              <a:rPr lang="en-US" sz="2400" u="sng" dirty="0"/>
              <a:t>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a:t>
            </a:r>
            <a:r>
              <a:rPr lang="en-US" sz="2400" u="sng" dirty="0"/>
              <a:t>transposition</a:t>
            </a:r>
          </a:p>
        </p:txBody>
      </p:sp>
    </p:spTree>
    <p:extLst>
      <p:ext uri="{BB962C8B-B14F-4D97-AF65-F5344CB8AC3E}">
        <p14:creationId xmlns:p14="http://schemas.microsoft.com/office/powerpoint/2010/main" val="199748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0933" cy="948267"/>
          </a:xfrm>
        </p:spPr>
        <p:txBody>
          <a:bodyPr>
            <a:normAutofit fontScale="90000"/>
          </a:bodyPr>
          <a:lstStyle/>
          <a:p>
            <a:pPr algn="l"/>
            <a:r>
              <a:rPr lang="en-US" dirty="0"/>
              <a:t>Example: Substitution cipher or algorithm</a:t>
            </a:r>
          </a:p>
        </p:txBody>
      </p:sp>
      <p:sp>
        <p:nvSpPr>
          <p:cNvPr id="3" name="Content Placeholder 2"/>
          <p:cNvSpPr>
            <a:spLocks noGrp="1"/>
          </p:cNvSpPr>
          <p:nvPr>
            <p:ph idx="1"/>
          </p:nvPr>
        </p:nvSpPr>
        <p:spPr>
          <a:xfrm>
            <a:off x="1834444" y="948267"/>
            <a:ext cx="8686799" cy="4097868"/>
          </a:xfrm>
        </p:spPr>
        <p:txBody>
          <a:bodyPr/>
          <a:lstStyle/>
          <a:p>
            <a:r>
              <a:rPr lang="en-US" dirty="0"/>
              <a:t>A mono-alphabetic substitution cipher</a:t>
            </a:r>
          </a:p>
          <a:p>
            <a:endParaRPr lang="en-US" dirty="0"/>
          </a:p>
          <a:p>
            <a:endParaRPr lang="en-US" dirty="0"/>
          </a:p>
          <a:p>
            <a:endParaRPr lang="en-US" dirty="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22101" y="1560376"/>
            <a:ext cx="5971429" cy="895238"/>
          </a:xfrm>
          <a:prstGeom prst="rect">
            <a:avLst/>
          </a:prstGeom>
        </p:spPr>
      </p:pic>
      <p:sp>
        <p:nvSpPr>
          <p:cNvPr id="6" name="TextBox 5"/>
          <p:cNvSpPr txBox="1"/>
          <p:nvPr/>
        </p:nvSpPr>
        <p:spPr>
          <a:xfrm>
            <a:off x="3470172" y="2521597"/>
            <a:ext cx="4549422" cy="523220"/>
          </a:xfrm>
          <a:prstGeom prst="rect">
            <a:avLst/>
          </a:prstGeom>
          <a:noFill/>
        </p:spPr>
        <p:txBody>
          <a:bodyPr wrap="square" rtlCol="0">
            <a:spAutoFit/>
          </a:bodyPr>
          <a:lstStyle/>
          <a:p>
            <a:r>
              <a:rPr lang="en-US" sz="2800" dirty="0"/>
              <a:t>“SECURITY” &lt;=&gt; “HVXFIRGB”</a:t>
            </a:r>
          </a:p>
        </p:txBody>
      </p:sp>
      <p:pic>
        <p:nvPicPr>
          <p:cNvPr id="8" name="Picture 7"/>
          <p:cNvPicPr>
            <a:picLocks noChangeAspect="1"/>
          </p:cNvPicPr>
          <p:nvPr/>
        </p:nvPicPr>
        <p:blipFill>
          <a:blip r:embed="rId3"/>
          <a:stretch>
            <a:fillRect/>
          </a:stretch>
        </p:blipFill>
        <p:spPr>
          <a:xfrm>
            <a:off x="2373642" y="3546552"/>
            <a:ext cx="4661011" cy="1323126"/>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8174123" y="3808777"/>
            <a:ext cx="3232023" cy="1464171"/>
          </a:xfrm>
          <a:prstGeom prst="rect">
            <a:avLst/>
          </a:prstGeom>
        </p:spPr>
      </p:pic>
    </p:spTree>
    <p:extLst>
      <p:ext uri="{BB962C8B-B14F-4D97-AF65-F5344CB8AC3E}">
        <p14:creationId xmlns:p14="http://schemas.microsoft.com/office/powerpoint/2010/main" val="18567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8E85-1922-42D3-8060-7B7ECD61631B}"/>
              </a:ext>
            </a:extLst>
          </p:cNvPr>
          <p:cNvSpPr>
            <a:spLocks noGrp="1"/>
          </p:cNvSpPr>
          <p:nvPr>
            <p:ph type="title"/>
          </p:nvPr>
        </p:nvSpPr>
        <p:spPr>
          <a:xfrm>
            <a:off x="0" y="18255"/>
            <a:ext cx="10515600" cy="1325563"/>
          </a:xfrm>
        </p:spPr>
        <p:txBody>
          <a:bodyPr>
            <a:normAutofit/>
          </a:bodyPr>
          <a:lstStyle/>
          <a:p>
            <a:r>
              <a:rPr lang="en-US" sz="4800" dirty="0"/>
              <a:t>Services of cryptosystems</a:t>
            </a:r>
          </a:p>
        </p:txBody>
      </p:sp>
      <p:sp>
        <p:nvSpPr>
          <p:cNvPr id="3" name="Content Placeholder 2">
            <a:extLst>
              <a:ext uri="{FF2B5EF4-FFF2-40B4-BE49-F238E27FC236}">
                <a16:creationId xmlns:a16="http://schemas.microsoft.com/office/drawing/2014/main" id="{FA7F4F63-C4A7-4ADE-8241-A10A08AB03C4}"/>
              </a:ext>
            </a:extLst>
          </p:cNvPr>
          <p:cNvSpPr>
            <a:spLocks noGrp="1"/>
          </p:cNvSpPr>
          <p:nvPr>
            <p:ph idx="1"/>
          </p:nvPr>
        </p:nvSpPr>
        <p:spPr>
          <a:xfrm>
            <a:off x="635285" y="1253331"/>
            <a:ext cx="10966807" cy="4351338"/>
          </a:xfrm>
        </p:spPr>
        <p:txBody>
          <a:bodyPr>
            <a:normAutofit lnSpcReduction="10000"/>
          </a:bodyPr>
          <a:lstStyle/>
          <a:p>
            <a:r>
              <a:rPr lang="en-US" sz="3200" b="1" dirty="0"/>
              <a:t>Confidentiality</a:t>
            </a:r>
            <a:r>
              <a:rPr lang="en-US" dirty="0"/>
              <a:t> – Renders information unintelligible except by authorized entities </a:t>
            </a:r>
          </a:p>
          <a:p>
            <a:r>
              <a:rPr lang="en-US" sz="3200" b="1" dirty="0"/>
              <a:t>Integrity</a:t>
            </a:r>
            <a:r>
              <a:rPr lang="en-US" dirty="0"/>
              <a:t> – Data has not been altered in an unauthorized manner since it was created, transmitted, or stored</a:t>
            </a:r>
          </a:p>
          <a:p>
            <a:r>
              <a:rPr lang="en-US" sz="3200" b="1" dirty="0"/>
              <a:t>Authentication</a:t>
            </a:r>
            <a:r>
              <a:rPr lang="en-US" dirty="0"/>
              <a:t> – Verifies the identity of the user or system that created, requested or provided the information</a:t>
            </a:r>
          </a:p>
          <a:p>
            <a:pPr lvl="1"/>
            <a:r>
              <a:rPr lang="en-US" sz="2800" b="1" i="1" dirty="0"/>
              <a:t>Authorization</a:t>
            </a:r>
            <a:r>
              <a:rPr lang="en-US" i="1" dirty="0"/>
              <a:t> – On proving identity, the individual is provided with the key or password that will permit access to some resource</a:t>
            </a:r>
          </a:p>
          <a:p>
            <a:r>
              <a:rPr lang="en-US" sz="3200" b="1" dirty="0"/>
              <a:t>Nonrepudiation</a:t>
            </a:r>
            <a:r>
              <a:rPr lang="en-US" dirty="0"/>
              <a:t> – Ensure the sender cannot deny sending the information </a:t>
            </a:r>
          </a:p>
          <a:p>
            <a:endParaRPr lang="en-US" dirty="0"/>
          </a:p>
        </p:txBody>
      </p:sp>
      <p:sp>
        <p:nvSpPr>
          <p:cNvPr id="5" name="Content Placeholder 2">
            <a:extLst>
              <a:ext uri="{FF2B5EF4-FFF2-40B4-BE49-F238E27FC236}">
                <a16:creationId xmlns:a16="http://schemas.microsoft.com/office/drawing/2014/main" id="{FC83DDD4-CD7D-4A25-9A11-15BCE9BF8CDE}"/>
              </a:ext>
            </a:extLst>
          </p:cNvPr>
          <p:cNvSpPr txBox="1">
            <a:spLocks/>
          </p:cNvSpPr>
          <p:nvPr/>
        </p:nvSpPr>
        <p:spPr>
          <a:xfrm>
            <a:off x="3327115" y="5691380"/>
            <a:ext cx="8229600" cy="867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Repudiation – the sender denying he sent the message </a:t>
            </a:r>
          </a:p>
        </p:txBody>
      </p:sp>
      <p:sp>
        <p:nvSpPr>
          <p:cNvPr id="6" name="TextBox 5">
            <a:extLst>
              <a:ext uri="{FF2B5EF4-FFF2-40B4-BE49-F238E27FC236}">
                <a16:creationId xmlns:a16="http://schemas.microsoft.com/office/drawing/2014/main" id="{EB81E33C-827D-4C47-99C4-865938BF6CBC}"/>
              </a:ext>
            </a:extLst>
          </p:cNvPr>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414275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2998</Words>
  <Application>Microsoft Office PowerPoint</Application>
  <PresentationFormat>Widescreen</PresentationFormat>
  <Paragraphs>461</Paragraphs>
  <Slides>52</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-apple-system</vt:lpstr>
      <vt:lpstr>Arial</vt:lpstr>
      <vt:lpstr>Calibri</vt:lpstr>
      <vt:lpstr>Calibri Light</vt:lpstr>
      <vt:lpstr>Gill Sans</vt:lpstr>
      <vt:lpstr>Helvetica</vt:lpstr>
      <vt:lpstr>Helvetica Neue Thin</vt:lpstr>
      <vt:lpstr>Lucida Sans</vt:lpstr>
      <vt:lpstr>Monaco</vt:lpstr>
      <vt:lpstr>SFMono-Regular</vt:lpstr>
      <vt:lpstr>Times</vt:lpstr>
      <vt:lpstr>Wingdings</vt:lpstr>
      <vt:lpstr>Office Theme</vt:lpstr>
      <vt:lpstr>Managing Enterprise Cybersecurity MIS 4596</vt:lpstr>
      <vt:lpstr>Agenda</vt:lpstr>
      <vt:lpstr>Cryptography</vt:lpstr>
      <vt:lpstr>Cryptanalysis</vt:lpstr>
      <vt:lpstr>Cryptology</vt:lpstr>
      <vt:lpstr>Terminology</vt:lpstr>
      <vt:lpstr>Cipher = encryption algorithm</vt:lpstr>
      <vt:lpstr>Example: Substitution cipher or algorithm</vt:lpstr>
      <vt:lpstr>Services of cryptosystems</vt:lpstr>
      <vt:lpstr>Cipher Disk</vt:lpstr>
      <vt:lpstr>You can make your own cipher disk</vt:lpstr>
      <vt:lpstr>PowerPoint Presentation</vt:lpstr>
      <vt:lpstr>PowerPoint Presentation</vt:lpstr>
      <vt:lpstr>PowerPoint Presentation</vt:lpstr>
      <vt:lpstr>PowerPoint Presentation</vt:lpstr>
      <vt:lpstr>PowerPoint Presentation</vt:lpstr>
      <vt:lpstr>PowerPoint Presentation</vt:lpstr>
      <vt:lpstr>Using the Cipher Disk</vt:lpstr>
      <vt:lpstr>Using the Cipher Disk</vt:lpstr>
      <vt:lpstr>In-class activity: Cipher Disk</vt:lpstr>
      <vt:lpstr>“Keyspace" is the number of possible keys</vt:lpstr>
      <vt:lpstr>PowerPoint Presentation</vt:lpstr>
      <vt:lpstr>Could your friend make fewer guesses than 14 guesses?</vt:lpstr>
      <vt:lpstr>Linguistic cryptanalysis…</vt:lpstr>
      <vt:lpstr>Linguistic cryptanalysis examples…</vt:lpstr>
      <vt:lpstr>Example: Substitution cipher or algorithm</vt:lpstr>
      <vt:lpstr>Polyalphabetic Cipher</vt:lpstr>
      <vt:lpstr>Polyalphabetic Cipher</vt:lpstr>
      <vt:lpstr>Polyalphabetic Cipher</vt:lpstr>
      <vt:lpstr>Random Polyalphabetic Cipher</vt:lpstr>
      <vt:lpstr>Services of cryptosystems</vt:lpstr>
      <vt:lpstr>Cipher = encryption algorithm</vt:lpstr>
      <vt:lpstr>Binary – Decimal</vt:lpstr>
      <vt:lpstr>XOR – Exclusive OR</vt:lpstr>
      <vt:lpstr>One-Time Pad  a perfect encryption scheme</vt:lpstr>
      <vt:lpstr>One-time pad -- Problems</vt:lpstr>
      <vt:lpstr>PowerPoint Presentation</vt:lpstr>
      <vt:lpstr>Transposition</vt:lpstr>
      <vt:lpstr>A profit was achieved by our ACT unit</vt:lpstr>
      <vt:lpstr>PowerPoint Presentation</vt:lpstr>
      <vt:lpstr>PowerPoint Presentation</vt:lpstr>
      <vt:lpstr>PowerPoint Presentation</vt:lpstr>
      <vt:lpstr>PowerPoint Presentation</vt:lpstr>
      <vt:lpstr>How would you apply the transposition method using the key: SECURITY ? </vt:lpstr>
      <vt:lpstr>Dichotomies is cryptography</vt:lpstr>
      <vt:lpstr>Symmetric versus asymmetric algorithms</vt:lpstr>
      <vt:lpstr>Symmetric cryptography</vt:lpstr>
      <vt:lpstr>Symmetric Stream Ciphers</vt:lpstr>
      <vt:lpstr>One more thing…</vt:lpstr>
      <vt:lpstr>One more thing…</vt:lpstr>
      <vt:lpstr>Symmetric Encryption Lab</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Integration MIS 4596</dc:title>
  <dc:creator>David Lanter</dc:creator>
  <cp:lastModifiedBy>Darin Bartholomew</cp:lastModifiedBy>
  <cp:revision>73</cp:revision>
  <dcterms:created xsi:type="dcterms:W3CDTF">2020-01-22T22:55:32Z</dcterms:created>
  <dcterms:modified xsi:type="dcterms:W3CDTF">2025-09-23T17:12:16Z</dcterms:modified>
</cp:coreProperties>
</file>