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555" r:id="rId3"/>
    <p:sldId id="335" r:id="rId4"/>
    <p:sldId id="337" r:id="rId5"/>
    <p:sldId id="338" r:id="rId6"/>
    <p:sldId id="339" r:id="rId7"/>
    <p:sldId id="340" r:id="rId8"/>
    <p:sldId id="341" r:id="rId9"/>
    <p:sldId id="516" r:id="rId10"/>
    <p:sldId id="521" r:id="rId11"/>
    <p:sldId id="545" r:id="rId12"/>
    <p:sldId id="329" r:id="rId13"/>
    <p:sldId id="332" r:id="rId14"/>
    <p:sldId id="330" r:id="rId15"/>
    <p:sldId id="333" r:id="rId16"/>
    <p:sldId id="331" r:id="rId17"/>
    <p:sldId id="334" r:id="rId18"/>
    <p:sldId id="517" r:id="rId19"/>
    <p:sldId id="519" r:id="rId20"/>
    <p:sldId id="522" r:id="rId21"/>
    <p:sldId id="525" r:id="rId22"/>
    <p:sldId id="524" r:id="rId23"/>
    <p:sldId id="526" r:id="rId24"/>
    <p:sldId id="527" r:id="rId25"/>
    <p:sldId id="528" r:id="rId26"/>
    <p:sldId id="530" r:id="rId27"/>
    <p:sldId id="529" r:id="rId28"/>
    <p:sldId id="531" r:id="rId29"/>
    <p:sldId id="532" r:id="rId30"/>
    <p:sldId id="533" r:id="rId31"/>
    <p:sldId id="534" r:id="rId32"/>
    <p:sldId id="536" r:id="rId33"/>
    <p:sldId id="546" r:id="rId34"/>
    <p:sldId id="376" r:id="rId35"/>
    <p:sldId id="342" r:id="rId36"/>
    <p:sldId id="437" r:id="rId37"/>
    <p:sldId id="377" r:id="rId38"/>
    <p:sldId id="538" r:id="rId39"/>
    <p:sldId id="313" r:id="rId40"/>
    <p:sldId id="314" r:id="rId41"/>
    <p:sldId id="315" r:id="rId42"/>
    <p:sldId id="316" r:id="rId43"/>
    <p:sldId id="323" r:id="rId44"/>
    <p:sldId id="541" r:id="rId45"/>
    <p:sldId id="343" r:id="rId46"/>
    <p:sldId id="344" r:id="rId47"/>
    <p:sldId id="345" r:id="rId48"/>
    <p:sldId id="346" r:id="rId49"/>
    <p:sldId id="547" r:id="rId50"/>
    <p:sldId id="548" r:id="rId51"/>
    <p:sldId id="537" r:id="rId52"/>
    <p:sldId id="556"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1" autoAdjust="0"/>
    <p:restoredTop sz="94660"/>
  </p:normalViewPr>
  <p:slideViewPr>
    <p:cSldViewPr snapToGrid="0">
      <p:cViewPr varScale="1">
        <p:scale>
          <a:sx n="102" d="100"/>
          <a:sy n="102" d="100"/>
        </p:scale>
        <p:origin x="834" y="31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Lanter" userId="ffe310d6-75e8-40c5-b92a-0b49b26d9e52" providerId="ADAL" clId="{865A7E5D-1987-431B-9CE5-C124F0D356ED}"/>
    <pc:docChg chg="custSel addSld modSld">
      <pc:chgData name="David Lanter" userId="ffe310d6-75e8-40c5-b92a-0b49b26d9e52" providerId="ADAL" clId="{865A7E5D-1987-431B-9CE5-C124F0D356ED}" dt="2023-09-21T19:15:25.859" v="160" actId="1076"/>
      <pc:docMkLst>
        <pc:docMk/>
      </pc:docMkLst>
      <pc:sldChg chg="modSp mod modAnim">
        <pc:chgData name="David Lanter" userId="ffe310d6-75e8-40c5-b92a-0b49b26d9e52" providerId="ADAL" clId="{865A7E5D-1987-431B-9CE5-C124F0D356ED}" dt="2023-09-19T17:21:40.269" v="103" actId="20577"/>
        <pc:sldMkLst>
          <pc:docMk/>
          <pc:sldMk cId="4292292126" sldId="343"/>
        </pc:sldMkLst>
      </pc:sldChg>
      <pc:sldChg chg="modSp">
        <pc:chgData name="David Lanter" userId="ffe310d6-75e8-40c5-b92a-0b49b26d9e52" providerId="ADAL" clId="{865A7E5D-1987-431B-9CE5-C124F0D356ED}" dt="2023-09-19T17:15:38.169" v="1" actId="6549"/>
        <pc:sldMkLst>
          <pc:docMk/>
          <pc:sldMk cId="4151777324" sldId="517"/>
        </pc:sldMkLst>
      </pc:sldChg>
      <pc:sldChg chg="modSp">
        <pc:chgData name="David Lanter" userId="ffe310d6-75e8-40c5-b92a-0b49b26d9e52" providerId="ADAL" clId="{865A7E5D-1987-431B-9CE5-C124F0D356ED}" dt="2023-09-19T17:16:09.210" v="30" actId="6549"/>
        <pc:sldMkLst>
          <pc:docMk/>
          <pc:sldMk cId="1220257760" sldId="519"/>
        </pc:sldMkLst>
      </pc:sldChg>
      <pc:sldChg chg="modSp">
        <pc:chgData name="David Lanter" userId="ffe310d6-75e8-40c5-b92a-0b49b26d9e52" providerId="ADAL" clId="{865A7E5D-1987-431B-9CE5-C124F0D356ED}" dt="2023-09-19T17:17:28.987" v="47" actId="20577"/>
        <pc:sldMkLst>
          <pc:docMk/>
          <pc:sldMk cId="4068390923" sldId="526"/>
        </pc:sldMkLst>
      </pc:sldChg>
      <pc:sldChg chg="modSp mod">
        <pc:chgData name="David Lanter" userId="ffe310d6-75e8-40c5-b92a-0b49b26d9e52" providerId="ADAL" clId="{865A7E5D-1987-431B-9CE5-C124F0D356ED}" dt="2023-09-19T17:18:00.939" v="69" actId="403"/>
        <pc:sldMkLst>
          <pc:docMk/>
          <pc:sldMk cId="3950759336" sldId="527"/>
        </pc:sldMkLst>
      </pc:sldChg>
      <pc:sldChg chg="modAnim">
        <pc:chgData name="David Lanter" userId="ffe310d6-75e8-40c5-b92a-0b49b26d9e52" providerId="ADAL" clId="{865A7E5D-1987-431B-9CE5-C124F0D356ED}" dt="2023-09-19T17:18:48.789" v="71"/>
        <pc:sldMkLst>
          <pc:docMk/>
          <pc:sldMk cId="1046601319" sldId="533"/>
        </pc:sldMkLst>
      </pc:sldChg>
      <pc:sldChg chg="modSp mod">
        <pc:chgData name="David Lanter" userId="ffe310d6-75e8-40c5-b92a-0b49b26d9e52" providerId="ADAL" clId="{865A7E5D-1987-431B-9CE5-C124F0D356ED}" dt="2023-09-19T17:19:08.147" v="76" actId="14100"/>
        <pc:sldMkLst>
          <pc:docMk/>
          <pc:sldMk cId="4156904068" sldId="534"/>
        </pc:sldMkLst>
      </pc:sldChg>
      <pc:sldChg chg="addSp delSp modSp new mod modAnim">
        <pc:chgData name="David Lanter" userId="ffe310d6-75e8-40c5-b92a-0b49b26d9e52" providerId="ADAL" clId="{865A7E5D-1987-431B-9CE5-C124F0D356ED}" dt="2023-09-21T19:15:25.859" v="160" actId="1076"/>
        <pc:sldMkLst>
          <pc:docMk/>
          <pc:sldMk cId="1405152566" sldId="557"/>
        </pc:sldMkLst>
      </pc:sldChg>
    </pc:docChg>
  </pc:docChgLst>
  <pc:docChgLst>
    <pc:chgData name="Darin Bartholomew" userId="4311a273c03b4836" providerId="LiveId" clId="{DD24EDC9-4689-4764-9F61-B65BE22025BD}"/>
    <pc:docChg chg="custSel modSld">
      <pc:chgData name="Darin Bartholomew" userId="4311a273c03b4836" providerId="LiveId" clId="{DD24EDC9-4689-4764-9F61-B65BE22025BD}" dt="2025-02-10T22:06:12.720" v="0" actId="478"/>
      <pc:docMkLst>
        <pc:docMk/>
      </pc:docMkLst>
      <pc:sldChg chg="delSp mod">
        <pc:chgData name="Darin Bartholomew" userId="4311a273c03b4836" providerId="LiveId" clId="{DD24EDC9-4689-4764-9F61-B65BE22025BD}" dt="2025-02-10T22:06:12.720" v="0" actId="478"/>
        <pc:sldMkLst>
          <pc:docMk/>
          <pc:sldMk cId="1572688925" sldId="545"/>
        </pc:sldMkLst>
        <pc:spChg chg="del">
          <ac:chgData name="Darin Bartholomew" userId="4311a273c03b4836" providerId="LiveId" clId="{DD24EDC9-4689-4764-9F61-B65BE22025BD}" dt="2025-02-10T22:06:12.720" v="0" actId="478"/>
          <ac:spMkLst>
            <pc:docMk/>
            <pc:sldMk cId="1572688925" sldId="545"/>
            <ac:spMk id="8" creationId="{F14712B5-9563-42A6-BC23-14EB3677C983}"/>
          </ac:spMkLst>
        </pc:spChg>
      </pc:sldChg>
    </pc:docChg>
  </pc:docChgLst>
  <pc:docChgLst>
    <pc:chgData name="David Lanter" userId="ffe310d6-75e8-40c5-b92a-0b49b26d9e52" providerId="ADAL" clId="{84613323-A872-4E4E-8475-5D67E64F96E1}"/>
    <pc:docChg chg="undo custSel delSld modSld sldOrd">
      <pc:chgData name="David Lanter" userId="ffe310d6-75e8-40c5-b92a-0b49b26d9e52" providerId="ADAL" clId="{84613323-A872-4E4E-8475-5D67E64F96E1}" dt="2024-02-08T16:19:44.922" v="57" actId="1076"/>
      <pc:docMkLst>
        <pc:docMk/>
      </pc:docMkLst>
      <pc:sldChg chg="modSp mod">
        <pc:chgData name="David Lanter" userId="ffe310d6-75e8-40c5-b92a-0b49b26d9e52" providerId="ADAL" clId="{84613323-A872-4E4E-8475-5D67E64F96E1}" dt="2024-02-06T00:29:47.542" v="10" actId="20577"/>
        <pc:sldMkLst>
          <pc:docMk/>
          <pc:sldMk cId="307544653" sldId="256"/>
        </pc:sldMkLst>
      </pc:sldChg>
      <pc:sldChg chg="del">
        <pc:chgData name="David Lanter" userId="ffe310d6-75e8-40c5-b92a-0b49b26d9e52" providerId="ADAL" clId="{84613323-A872-4E4E-8475-5D67E64F96E1}" dt="2024-02-06T00:23:04.843" v="0" actId="47"/>
        <pc:sldMkLst>
          <pc:docMk/>
          <pc:sldMk cId="425429225" sldId="257"/>
        </pc:sldMkLst>
      </pc:sldChg>
      <pc:sldChg chg="addSp delSp modSp mod">
        <pc:chgData name="David Lanter" userId="ffe310d6-75e8-40c5-b92a-0b49b26d9e52" providerId="ADAL" clId="{84613323-A872-4E4E-8475-5D67E64F96E1}" dt="2024-02-06T00:25:41.448" v="9" actId="1076"/>
        <pc:sldMkLst>
          <pc:docMk/>
          <pc:sldMk cId="4149162596" sldId="537"/>
        </pc:sldMkLst>
      </pc:sldChg>
      <pc:sldChg chg="modSp mod">
        <pc:chgData name="David Lanter" userId="ffe310d6-75e8-40c5-b92a-0b49b26d9e52" providerId="ADAL" clId="{84613323-A872-4E4E-8475-5D67E64F96E1}" dt="2024-02-08T16:19:44.922" v="57" actId="1076"/>
        <pc:sldMkLst>
          <pc:docMk/>
          <pc:sldMk cId="1923241336" sldId="541"/>
        </pc:sldMkLst>
      </pc:sldChg>
      <pc:sldChg chg="modSp mod">
        <pc:chgData name="David Lanter" userId="ffe310d6-75e8-40c5-b92a-0b49b26d9e52" providerId="ADAL" clId="{84613323-A872-4E4E-8475-5D67E64F96E1}" dt="2024-02-06T01:18:40.750" v="29" actId="20577"/>
        <pc:sldMkLst>
          <pc:docMk/>
          <pc:sldMk cId="2041275330" sldId="555"/>
        </pc:sldMkLst>
      </pc:sldChg>
      <pc:sldChg chg="addSp delSp modSp del mod ord addAnim delAnim modAnim">
        <pc:chgData name="David Lanter" userId="ffe310d6-75e8-40c5-b92a-0b49b26d9e52" providerId="ADAL" clId="{84613323-A872-4E4E-8475-5D67E64F96E1}" dt="2024-02-08T14:18:43.312" v="52" actId="47"/>
        <pc:sldMkLst>
          <pc:docMk/>
          <pc:sldMk cId="1405152566" sldId="5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16EE03-1C02-4B87-B52D-323140F6B387}" type="datetimeFigureOut">
              <a:rPr lang="en-US" smtClean="0"/>
              <a:t>2/10/2025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0BC8D-7E30-48AE-A4A8-CED5916BA9F7}" type="slidenum">
              <a:rPr lang="en-US" smtClean="0"/>
              <a:t>‹#›</a:t>
            </a:fld>
            <a:endParaRPr lang="en-US"/>
          </a:p>
        </p:txBody>
      </p:sp>
    </p:spTree>
    <p:extLst>
      <p:ext uri="{BB962C8B-B14F-4D97-AF65-F5344CB8AC3E}">
        <p14:creationId xmlns:p14="http://schemas.microsoft.com/office/powerpoint/2010/main" val="2689854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7168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D1859FB5-A6CC-0A44-A862-2D7D9268E091}" type="slidenum">
              <a:rPr lang="en-US" sz="1200">
                <a:latin typeface="Arial" charset="0"/>
              </a:rPr>
              <a:pPr eaLnBrk="1" hangingPunct="1"/>
              <a:t>4</a:t>
            </a:fld>
            <a:endParaRPr lang="en-US" sz="1200">
              <a:latin typeface="Arial" charset="0"/>
            </a:endParaRPr>
          </a:p>
        </p:txBody>
      </p:sp>
    </p:spTree>
    <p:extLst>
      <p:ext uri="{BB962C8B-B14F-4D97-AF65-F5344CB8AC3E}">
        <p14:creationId xmlns:p14="http://schemas.microsoft.com/office/powerpoint/2010/main" val="2078377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a:ln/>
        </p:spPr>
      </p:sp>
      <p:sp>
        <p:nvSpPr>
          <p:cNvPr id="7168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7168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D1859FB5-A6CC-0A44-A862-2D7D9268E091}" type="slidenum">
              <a:rPr lang="en-US" sz="1200">
                <a:latin typeface="Arial" charset="0"/>
              </a:rPr>
              <a:pPr eaLnBrk="1" hangingPunct="1"/>
              <a:t>5</a:t>
            </a:fld>
            <a:endParaRPr lang="en-US" sz="1200">
              <a:latin typeface="Arial" charset="0"/>
            </a:endParaRPr>
          </a:p>
        </p:txBody>
      </p:sp>
    </p:spTree>
    <p:extLst>
      <p:ext uri="{BB962C8B-B14F-4D97-AF65-F5344CB8AC3E}">
        <p14:creationId xmlns:p14="http://schemas.microsoft.com/office/powerpoint/2010/main" val="149696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0539A-8EBB-D04B-A5C7-CB7E79392162}" type="slidenum">
              <a:rPr lang="en-US" smtClean="0"/>
              <a:t>34</a:t>
            </a:fld>
            <a:endParaRPr lang="en-US"/>
          </a:p>
        </p:txBody>
      </p:sp>
    </p:spTree>
    <p:extLst>
      <p:ext uri="{BB962C8B-B14F-4D97-AF65-F5344CB8AC3E}">
        <p14:creationId xmlns:p14="http://schemas.microsoft.com/office/powerpoint/2010/main" val="25012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0539A-8EBB-D04B-A5C7-CB7E79392162}" type="slidenum">
              <a:rPr lang="en-US" smtClean="0"/>
              <a:t>35</a:t>
            </a:fld>
            <a:endParaRPr lang="en-US"/>
          </a:p>
        </p:txBody>
      </p:sp>
    </p:spTree>
    <p:extLst>
      <p:ext uri="{BB962C8B-B14F-4D97-AF65-F5344CB8AC3E}">
        <p14:creationId xmlns:p14="http://schemas.microsoft.com/office/powerpoint/2010/main" val="3379450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dirty="0"/>
              <a:t>Claude Shannon proved that a one-time pad is provably uncrackable</a:t>
            </a:r>
          </a:p>
          <a:p>
            <a:pPr fontAlgn="ctr"/>
            <a:r>
              <a:rPr lang="en-US" dirty="0"/>
              <a:t>In WW2, submarines and warships used one-time pads </a:t>
            </a:r>
            <a:r>
              <a:rPr lang="en-US" dirty="0">
                <a:sym typeface="Wingdings" panose="05000000000000000000" pitchFamily="2" charset="2"/>
              </a:rPr>
              <a:t></a:t>
            </a:r>
            <a:endParaRPr lang="en-US" dirty="0"/>
          </a:p>
          <a:p>
            <a:endParaRPr lang="en-US" dirty="0"/>
          </a:p>
        </p:txBody>
      </p:sp>
      <p:sp>
        <p:nvSpPr>
          <p:cNvPr id="4" name="Slide Number Placeholder 3"/>
          <p:cNvSpPr>
            <a:spLocks noGrp="1"/>
          </p:cNvSpPr>
          <p:nvPr>
            <p:ph type="sldNum" sz="quarter" idx="5"/>
          </p:nvPr>
        </p:nvSpPr>
        <p:spPr/>
        <p:txBody>
          <a:bodyPr/>
          <a:lstStyle/>
          <a:p>
            <a:fld id="{40690BA7-508E-4FD9-9E72-AB5870A0CCBB}" type="slidenum">
              <a:rPr lang="en-US" smtClean="0"/>
              <a:t>36</a:t>
            </a:fld>
            <a:endParaRPr lang="en-US"/>
          </a:p>
        </p:txBody>
      </p:sp>
    </p:spTree>
    <p:extLst>
      <p:ext uri="{BB962C8B-B14F-4D97-AF65-F5344CB8AC3E}">
        <p14:creationId xmlns:p14="http://schemas.microsoft.com/office/powerpoint/2010/main" val="354205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Columnar transposition example</a:t>
            </a:r>
          </a:p>
        </p:txBody>
      </p:sp>
      <p:sp>
        <p:nvSpPr>
          <p:cNvPr id="4" name="Slide Number Placeholder 3"/>
          <p:cNvSpPr>
            <a:spLocks noGrp="1"/>
          </p:cNvSpPr>
          <p:nvPr>
            <p:ph type="sldNum" sz="quarter" idx="5"/>
          </p:nvPr>
        </p:nvSpPr>
        <p:spPr/>
        <p:txBody>
          <a:bodyPr/>
          <a:lstStyle/>
          <a:p>
            <a:fld id="{40690BA7-508E-4FD9-9E72-AB5870A0CCBB}" type="slidenum">
              <a:rPr lang="en-US" smtClean="0"/>
              <a:t>39</a:t>
            </a:fld>
            <a:endParaRPr lang="en-US"/>
          </a:p>
        </p:txBody>
      </p:sp>
    </p:spTree>
    <p:extLst>
      <p:ext uri="{BB962C8B-B14F-4D97-AF65-F5344CB8AC3E}">
        <p14:creationId xmlns:p14="http://schemas.microsoft.com/office/powerpoint/2010/main" val="176573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00E07-F551-4C67-9661-5ADA301C6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BD5CED-9BAD-4F78-B3B1-0FFFE280D7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9A6807-C9AB-4E71-8BAA-1D7D5CFCEA0F}"/>
              </a:ext>
            </a:extLst>
          </p:cNvPr>
          <p:cNvSpPr>
            <a:spLocks noGrp="1"/>
          </p:cNvSpPr>
          <p:nvPr>
            <p:ph type="dt" sz="half" idx="10"/>
          </p:nvPr>
        </p:nvSpPr>
        <p:spPr/>
        <p:txBody>
          <a:bodyPr/>
          <a:lstStyle/>
          <a:p>
            <a:fld id="{2AA456DB-E913-4999-BE3E-A1EB06139880}" type="datetimeFigureOut">
              <a:rPr lang="en-US" smtClean="0"/>
              <a:t>2/10/2025</a:t>
            </a:fld>
            <a:endParaRPr lang="en-US"/>
          </a:p>
        </p:txBody>
      </p:sp>
      <p:sp>
        <p:nvSpPr>
          <p:cNvPr id="5" name="Footer Placeholder 4">
            <a:extLst>
              <a:ext uri="{FF2B5EF4-FFF2-40B4-BE49-F238E27FC236}">
                <a16:creationId xmlns:a16="http://schemas.microsoft.com/office/drawing/2014/main" id="{F889DD35-B595-41E1-8B8F-B65144919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C95B2C-7A90-4BC9-BB61-BCE4862F1735}"/>
              </a:ext>
            </a:extLst>
          </p:cNvPr>
          <p:cNvSpPr>
            <a:spLocks noGrp="1"/>
          </p:cNvSpPr>
          <p:nvPr>
            <p:ph type="sldNum" sz="quarter" idx="12"/>
          </p:nvPr>
        </p:nvSpPr>
        <p:spPr/>
        <p:txBody>
          <a:bodyPr/>
          <a:lstStyle/>
          <a:p>
            <a:fld id="{71B49ABE-206A-4B72-8551-2D34EF7284D4}" type="slidenum">
              <a:rPr lang="en-US" smtClean="0"/>
              <a:t>‹#›</a:t>
            </a:fld>
            <a:endParaRPr lang="en-US"/>
          </a:p>
        </p:txBody>
      </p:sp>
    </p:spTree>
    <p:extLst>
      <p:ext uri="{BB962C8B-B14F-4D97-AF65-F5344CB8AC3E}">
        <p14:creationId xmlns:p14="http://schemas.microsoft.com/office/powerpoint/2010/main" val="1025611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57983-CA1D-4C92-8BA1-B1BFBCF00A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C746BD-35B9-41F8-8BE0-1EED2500F5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597D9A-2573-4893-8351-D1DC0C2ECE73}"/>
              </a:ext>
            </a:extLst>
          </p:cNvPr>
          <p:cNvSpPr>
            <a:spLocks noGrp="1"/>
          </p:cNvSpPr>
          <p:nvPr>
            <p:ph type="dt" sz="half" idx="10"/>
          </p:nvPr>
        </p:nvSpPr>
        <p:spPr/>
        <p:txBody>
          <a:bodyPr/>
          <a:lstStyle/>
          <a:p>
            <a:fld id="{2AA456DB-E913-4999-BE3E-A1EB06139880}" type="datetimeFigureOut">
              <a:rPr lang="en-US" smtClean="0"/>
              <a:t>2/10/2025</a:t>
            </a:fld>
            <a:endParaRPr lang="en-US"/>
          </a:p>
        </p:txBody>
      </p:sp>
      <p:sp>
        <p:nvSpPr>
          <p:cNvPr id="5" name="Footer Placeholder 4">
            <a:extLst>
              <a:ext uri="{FF2B5EF4-FFF2-40B4-BE49-F238E27FC236}">
                <a16:creationId xmlns:a16="http://schemas.microsoft.com/office/drawing/2014/main" id="{F0936316-627D-4924-B77F-BC33898127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C2343-5089-46DF-9712-EE13BD34A1E2}"/>
              </a:ext>
            </a:extLst>
          </p:cNvPr>
          <p:cNvSpPr>
            <a:spLocks noGrp="1"/>
          </p:cNvSpPr>
          <p:nvPr>
            <p:ph type="sldNum" sz="quarter" idx="12"/>
          </p:nvPr>
        </p:nvSpPr>
        <p:spPr/>
        <p:txBody>
          <a:bodyPr/>
          <a:lstStyle/>
          <a:p>
            <a:fld id="{71B49ABE-206A-4B72-8551-2D34EF7284D4}" type="slidenum">
              <a:rPr lang="en-US" smtClean="0"/>
              <a:t>‹#›</a:t>
            </a:fld>
            <a:endParaRPr lang="en-US"/>
          </a:p>
        </p:txBody>
      </p:sp>
    </p:spTree>
    <p:extLst>
      <p:ext uri="{BB962C8B-B14F-4D97-AF65-F5344CB8AC3E}">
        <p14:creationId xmlns:p14="http://schemas.microsoft.com/office/powerpoint/2010/main" val="452417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D40B43-0295-43EA-A297-C509F73459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860ACA-6343-4C56-A30C-2A779E86ED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FC1F89-3959-4C7D-9CF9-E98F87822790}"/>
              </a:ext>
            </a:extLst>
          </p:cNvPr>
          <p:cNvSpPr>
            <a:spLocks noGrp="1"/>
          </p:cNvSpPr>
          <p:nvPr>
            <p:ph type="dt" sz="half" idx="10"/>
          </p:nvPr>
        </p:nvSpPr>
        <p:spPr/>
        <p:txBody>
          <a:bodyPr/>
          <a:lstStyle/>
          <a:p>
            <a:fld id="{2AA456DB-E913-4999-BE3E-A1EB06139880}" type="datetimeFigureOut">
              <a:rPr lang="en-US" smtClean="0"/>
              <a:t>2/10/2025</a:t>
            </a:fld>
            <a:endParaRPr lang="en-US"/>
          </a:p>
        </p:txBody>
      </p:sp>
      <p:sp>
        <p:nvSpPr>
          <p:cNvPr id="5" name="Footer Placeholder 4">
            <a:extLst>
              <a:ext uri="{FF2B5EF4-FFF2-40B4-BE49-F238E27FC236}">
                <a16:creationId xmlns:a16="http://schemas.microsoft.com/office/drawing/2014/main" id="{D4FD72D8-D435-419B-A0D6-C8C697484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3FD05-382A-4CC8-B66C-B61EA3464D99}"/>
              </a:ext>
            </a:extLst>
          </p:cNvPr>
          <p:cNvSpPr>
            <a:spLocks noGrp="1"/>
          </p:cNvSpPr>
          <p:nvPr>
            <p:ph type="sldNum" sz="quarter" idx="12"/>
          </p:nvPr>
        </p:nvSpPr>
        <p:spPr/>
        <p:txBody>
          <a:bodyPr/>
          <a:lstStyle/>
          <a:p>
            <a:fld id="{71B49ABE-206A-4B72-8551-2D34EF7284D4}" type="slidenum">
              <a:rPr lang="en-US" smtClean="0"/>
              <a:t>‹#›</a:t>
            </a:fld>
            <a:endParaRPr lang="en-US"/>
          </a:p>
        </p:txBody>
      </p:sp>
    </p:spTree>
    <p:extLst>
      <p:ext uri="{BB962C8B-B14F-4D97-AF65-F5344CB8AC3E}">
        <p14:creationId xmlns:p14="http://schemas.microsoft.com/office/powerpoint/2010/main" val="1505157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 Center">
    <p:bg>
      <p:bgPr>
        <a:gradFill flip="none" rotWithShape="1">
          <a:gsLst>
            <a:gs pos="0">
              <a:srgbClr val="000000"/>
            </a:gs>
            <a:gs pos="100000">
              <a:srgbClr val="434549"/>
            </a:gs>
          </a:gsLst>
          <a:lin ang="5400000" scaled="0"/>
        </a:gradFill>
        <a:effectLst/>
      </p:bgPr>
    </p:bg>
    <p:spTree>
      <p:nvGrpSpPr>
        <p:cNvPr id="1" name=""/>
        <p:cNvGrpSpPr/>
        <p:nvPr/>
      </p:nvGrpSpPr>
      <p:grpSpPr>
        <a:xfrm>
          <a:off x="0" y="0"/>
          <a:ext cx="0" cy="0"/>
          <a:chOff x="0" y="0"/>
          <a:chExt cx="0" cy="0"/>
        </a:xfrm>
      </p:grpSpPr>
      <p:sp>
        <p:nvSpPr>
          <p:cNvPr id="61" name="Title Text"/>
          <p:cNvSpPr txBox="1">
            <a:spLocks noGrp="1"/>
          </p:cNvSpPr>
          <p:nvPr>
            <p:ph type="title"/>
          </p:nvPr>
        </p:nvSpPr>
        <p:spPr>
          <a:xfrm>
            <a:off x="2415540" y="2091689"/>
            <a:ext cx="7360920" cy="2680336"/>
          </a:xfrm>
          <a:prstGeom prst="rect">
            <a:avLst/>
          </a:prstGeom>
        </p:spPr>
        <p:txBody>
          <a:bodyPr/>
          <a:lstStyle>
            <a:lvl1pPr>
              <a:defRPr sz="7500">
                <a:latin typeface="Helvetica Neue Thin"/>
                <a:ea typeface="Helvetica Neue Thin"/>
                <a:cs typeface="Helvetica Neue Thin"/>
                <a:sym typeface="Helvetica Neue Thin"/>
              </a:defRPr>
            </a:lvl1pPr>
          </a:lstStyle>
          <a:p>
            <a:r>
              <a:t>Title Text</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7062955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91BEF-8AA2-49B4-897B-AB7A25D944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316A26-D7CD-4930-8F25-725F4BB5AE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355E77-CE2C-4781-8C4B-E578E6B7D6F1}"/>
              </a:ext>
            </a:extLst>
          </p:cNvPr>
          <p:cNvSpPr>
            <a:spLocks noGrp="1"/>
          </p:cNvSpPr>
          <p:nvPr>
            <p:ph type="dt" sz="half" idx="10"/>
          </p:nvPr>
        </p:nvSpPr>
        <p:spPr/>
        <p:txBody>
          <a:bodyPr/>
          <a:lstStyle/>
          <a:p>
            <a:fld id="{2AA456DB-E913-4999-BE3E-A1EB06139880}" type="datetimeFigureOut">
              <a:rPr lang="en-US" smtClean="0"/>
              <a:t>2/10/2025</a:t>
            </a:fld>
            <a:endParaRPr lang="en-US"/>
          </a:p>
        </p:txBody>
      </p:sp>
      <p:sp>
        <p:nvSpPr>
          <p:cNvPr id="5" name="Footer Placeholder 4">
            <a:extLst>
              <a:ext uri="{FF2B5EF4-FFF2-40B4-BE49-F238E27FC236}">
                <a16:creationId xmlns:a16="http://schemas.microsoft.com/office/drawing/2014/main" id="{FD369D7E-8149-41DB-A868-394C04544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13F201-DCF8-4B0B-AB31-FED05F4E29D5}"/>
              </a:ext>
            </a:extLst>
          </p:cNvPr>
          <p:cNvSpPr>
            <a:spLocks noGrp="1"/>
          </p:cNvSpPr>
          <p:nvPr>
            <p:ph type="sldNum" sz="quarter" idx="12"/>
          </p:nvPr>
        </p:nvSpPr>
        <p:spPr/>
        <p:txBody>
          <a:bodyPr/>
          <a:lstStyle/>
          <a:p>
            <a:fld id="{71B49ABE-206A-4B72-8551-2D34EF7284D4}" type="slidenum">
              <a:rPr lang="en-US" smtClean="0"/>
              <a:t>‹#›</a:t>
            </a:fld>
            <a:endParaRPr lang="en-US"/>
          </a:p>
        </p:txBody>
      </p:sp>
    </p:spTree>
    <p:extLst>
      <p:ext uri="{BB962C8B-B14F-4D97-AF65-F5344CB8AC3E}">
        <p14:creationId xmlns:p14="http://schemas.microsoft.com/office/powerpoint/2010/main" val="167209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BEE93-2F1B-4195-BB73-7F76949545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C0AFE0-78C1-4EA7-A45A-821E89D531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76E24A-6EF1-404A-B84E-EF2606FFC537}"/>
              </a:ext>
            </a:extLst>
          </p:cNvPr>
          <p:cNvSpPr>
            <a:spLocks noGrp="1"/>
          </p:cNvSpPr>
          <p:nvPr>
            <p:ph type="dt" sz="half" idx="10"/>
          </p:nvPr>
        </p:nvSpPr>
        <p:spPr/>
        <p:txBody>
          <a:bodyPr/>
          <a:lstStyle/>
          <a:p>
            <a:fld id="{2AA456DB-E913-4999-BE3E-A1EB06139880}" type="datetimeFigureOut">
              <a:rPr lang="en-US" smtClean="0"/>
              <a:t>2/10/2025</a:t>
            </a:fld>
            <a:endParaRPr lang="en-US"/>
          </a:p>
        </p:txBody>
      </p:sp>
      <p:sp>
        <p:nvSpPr>
          <p:cNvPr id="5" name="Footer Placeholder 4">
            <a:extLst>
              <a:ext uri="{FF2B5EF4-FFF2-40B4-BE49-F238E27FC236}">
                <a16:creationId xmlns:a16="http://schemas.microsoft.com/office/drawing/2014/main" id="{D44D92F1-8B4D-4B48-B1AC-585075D545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35857D-ABAF-4267-BBF8-56A446D58C3F}"/>
              </a:ext>
            </a:extLst>
          </p:cNvPr>
          <p:cNvSpPr>
            <a:spLocks noGrp="1"/>
          </p:cNvSpPr>
          <p:nvPr>
            <p:ph type="sldNum" sz="quarter" idx="12"/>
          </p:nvPr>
        </p:nvSpPr>
        <p:spPr/>
        <p:txBody>
          <a:bodyPr/>
          <a:lstStyle/>
          <a:p>
            <a:fld id="{71B49ABE-206A-4B72-8551-2D34EF7284D4}" type="slidenum">
              <a:rPr lang="en-US" smtClean="0"/>
              <a:t>‹#›</a:t>
            </a:fld>
            <a:endParaRPr lang="en-US"/>
          </a:p>
        </p:txBody>
      </p:sp>
    </p:spTree>
    <p:extLst>
      <p:ext uri="{BB962C8B-B14F-4D97-AF65-F5344CB8AC3E}">
        <p14:creationId xmlns:p14="http://schemas.microsoft.com/office/powerpoint/2010/main" val="263617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38127-0F14-4825-9A98-DD930A0ACD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35F2DA-117E-463F-9542-6258870EF0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6E786B-3CAF-4EDD-96BF-A824DDE705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0BDF97-63A2-4003-BF8F-A0926095F6B7}"/>
              </a:ext>
            </a:extLst>
          </p:cNvPr>
          <p:cNvSpPr>
            <a:spLocks noGrp="1"/>
          </p:cNvSpPr>
          <p:nvPr>
            <p:ph type="dt" sz="half" idx="10"/>
          </p:nvPr>
        </p:nvSpPr>
        <p:spPr/>
        <p:txBody>
          <a:bodyPr/>
          <a:lstStyle/>
          <a:p>
            <a:fld id="{2AA456DB-E913-4999-BE3E-A1EB06139880}" type="datetimeFigureOut">
              <a:rPr lang="en-US" smtClean="0"/>
              <a:t>2/10/2025</a:t>
            </a:fld>
            <a:endParaRPr lang="en-US"/>
          </a:p>
        </p:txBody>
      </p:sp>
      <p:sp>
        <p:nvSpPr>
          <p:cNvPr id="6" name="Footer Placeholder 5">
            <a:extLst>
              <a:ext uri="{FF2B5EF4-FFF2-40B4-BE49-F238E27FC236}">
                <a16:creationId xmlns:a16="http://schemas.microsoft.com/office/drawing/2014/main" id="{D91C6784-CF63-4F03-816F-2078A54A19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F1E6BF-A742-4B76-9BF7-8D5EEEB00806}"/>
              </a:ext>
            </a:extLst>
          </p:cNvPr>
          <p:cNvSpPr>
            <a:spLocks noGrp="1"/>
          </p:cNvSpPr>
          <p:nvPr>
            <p:ph type="sldNum" sz="quarter" idx="12"/>
          </p:nvPr>
        </p:nvSpPr>
        <p:spPr/>
        <p:txBody>
          <a:bodyPr/>
          <a:lstStyle/>
          <a:p>
            <a:fld id="{71B49ABE-206A-4B72-8551-2D34EF7284D4}" type="slidenum">
              <a:rPr lang="en-US" smtClean="0"/>
              <a:t>‹#›</a:t>
            </a:fld>
            <a:endParaRPr lang="en-US"/>
          </a:p>
        </p:txBody>
      </p:sp>
    </p:spTree>
    <p:extLst>
      <p:ext uri="{BB962C8B-B14F-4D97-AF65-F5344CB8AC3E}">
        <p14:creationId xmlns:p14="http://schemas.microsoft.com/office/powerpoint/2010/main" val="1647629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A89C-A97C-4831-9BB3-3BC987FAB10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0A2A0C-C89D-4344-A542-34783E96ED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79FC2F-8CC4-45E6-B17F-FE04516161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9AAB7E-88B1-4825-ACB0-A27FD4E924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D4F3CF-DD21-4CAA-9044-7B735B467E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679BEF-1205-4F53-A45A-74965704EE59}"/>
              </a:ext>
            </a:extLst>
          </p:cNvPr>
          <p:cNvSpPr>
            <a:spLocks noGrp="1"/>
          </p:cNvSpPr>
          <p:nvPr>
            <p:ph type="dt" sz="half" idx="10"/>
          </p:nvPr>
        </p:nvSpPr>
        <p:spPr/>
        <p:txBody>
          <a:bodyPr/>
          <a:lstStyle/>
          <a:p>
            <a:fld id="{2AA456DB-E913-4999-BE3E-A1EB06139880}" type="datetimeFigureOut">
              <a:rPr lang="en-US" smtClean="0"/>
              <a:t>2/10/2025</a:t>
            </a:fld>
            <a:endParaRPr lang="en-US"/>
          </a:p>
        </p:txBody>
      </p:sp>
      <p:sp>
        <p:nvSpPr>
          <p:cNvPr id="8" name="Footer Placeholder 7">
            <a:extLst>
              <a:ext uri="{FF2B5EF4-FFF2-40B4-BE49-F238E27FC236}">
                <a16:creationId xmlns:a16="http://schemas.microsoft.com/office/drawing/2014/main" id="{C43C46C8-7E79-433A-B6DC-6EB7532EE9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2394C4-4322-4703-A85A-0CCA3F43D8C5}"/>
              </a:ext>
            </a:extLst>
          </p:cNvPr>
          <p:cNvSpPr>
            <a:spLocks noGrp="1"/>
          </p:cNvSpPr>
          <p:nvPr>
            <p:ph type="sldNum" sz="quarter" idx="12"/>
          </p:nvPr>
        </p:nvSpPr>
        <p:spPr/>
        <p:txBody>
          <a:bodyPr/>
          <a:lstStyle/>
          <a:p>
            <a:fld id="{71B49ABE-206A-4B72-8551-2D34EF7284D4}" type="slidenum">
              <a:rPr lang="en-US" smtClean="0"/>
              <a:t>‹#›</a:t>
            </a:fld>
            <a:endParaRPr lang="en-US"/>
          </a:p>
        </p:txBody>
      </p:sp>
    </p:spTree>
    <p:extLst>
      <p:ext uri="{BB962C8B-B14F-4D97-AF65-F5344CB8AC3E}">
        <p14:creationId xmlns:p14="http://schemas.microsoft.com/office/powerpoint/2010/main" val="2067604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C25EC-82CA-478B-BB52-4DB7519FC8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286E5F-FC95-4EB2-9A13-AB2E2420E051}"/>
              </a:ext>
            </a:extLst>
          </p:cNvPr>
          <p:cNvSpPr>
            <a:spLocks noGrp="1"/>
          </p:cNvSpPr>
          <p:nvPr>
            <p:ph type="dt" sz="half" idx="10"/>
          </p:nvPr>
        </p:nvSpPr>
        <p:spPr/>
        <p:txBody>
          <a:bodyPr/>
          <a:lstStyle/>
          <a:p>
            <a:fld id="{2AA456DB-E913-4999-BE3E-A1EB06139880}" type="datetimeFigureOut">
              <a:rPr lang="en-US" smtClean="0"/>
              <a:t>2/10/2025</a:t>
            </a:fld>
            <a:endParaRPr lang="en-US"/>
          </a:p>
        </p:txBody>
      </p:sp>
      <p:sp>
        <p:nvSpPr>
          <p:cNvPr id="4" name="Footer Placeholder 3">
            <a:extLst>
              <a:ext uri="{FF2B5EF4-FFF2-40B4-BE49-F238E27FC236}">
                <a16:creationId xmlns:a16="http://schemas.microsoft.com/office/drawing/2014/main" id="{72DDDCC7-96D0-4150-B01E-307A8582F7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C12156-51F7-43E8-9E05-DA4F793C6588}"/>
              </a:ext>
            </a:extLst>
          </p:cNvPr>
          <p:cNvSpPr>
            <a:spLocks noGrp="1"/>
          </p:cNvSpPr>
          <p:nvPr>
            <p:ph type="sldNum" sz="quarter" idx="12"/>
          </p:nvPr>
        </p:nvSpPr>
        <p:spPr/>
        <p:txBody>
          <a:bodyPr/>
          <a:lstStyle/>
          <a:p>
            <a:fld id="{71B49ABE-206A-4B72-8551-2D34EF7284D4}" type="slidenum">
              <a:rPr lang="en-US" smtClean="0"/>
              <a:t>‹#›</a:t>
            </a:fld>
            <a:endParaRPr lang="en-US"/>
          </a:p>
        </p:txBody>
      </p:sp>
    </p:spTree>
    <p:extLst>
      <p:ext uri="{BB962C8B-B14F-4D97-AF65-F5344CB8AC3E}">
        <p14:creationId xmlns:p14="http://schemas.microsoft.com/office/powerpoint/2010/main" val="311707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1155A1-42A0-4E5D-B486-18463FC140F7}"/>
              </a:ext>
            </a:extLst>
          </p:cNvPr>
          <p:cNvSpPr>
            <a:spLocks noGrp="1"/>
          </p:cNvSpPr>
          <p:nvPr>
            <p:ph type="dt" sz="half" idx="10"/>
          </p:nvPr>
        </p:nvSpPr>
        <p:spPr/>
        <p:txBody>
          <a:bodyPr/>
          <a:lstStyle/>
          <a:p>
            <a:fld id="{2AA456DB-E913-4999-BE3E-A1EB06139880}" type="datetimeFigureOut">
              <a:rPr lang="en-US" smtClean="0"/>
              <a:t>2/10/2025</a:t>
            </a:fld>
            <a:endParaRPr lang="en-US"/>
          </a:p>
        </p:txBody>
      </p:sp>
      <p:sp>
        <p:nvSpPr>
          <p:cNvPr id="3" name="Footer Placeholder 2">
            <a:extLst>
              <a:ext uri="{FF2B5EF4-FFF2-40B4-BE49-F238E27FC236}">
                <a16:creationId xmlns:a16="http://schemas.microsoft.com/office/drawing/2014/main" id="{44142132-E025-4505-900C-39C07D95B0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51F688-F27A-4095-BFDE-5CB3A955EA3E}"/>
              </a:ext>
            </a:extLst>
          </p:cNvPr>
          <p:cNvSpPr>
            <a:spLocks noGrp="1"/>
          </p:cNvSpPr>
          <p:nvPr>
            <p:ph type="sldNum" sz="quarter" idx="12"/>
          </p:nvPr>
        </p:nvSpPr>
        <p:spPr/>
        <p:txBody>
          <a:bodyPr/>
          <a:lstStyle/>
          <a:p>
            <a:fld id="{71B49ABE-206A-4B72-8551-2D34EF7284D4}" type="slidenum">
              <a:rPr lang="en-US" smtClean="0"/>
              <a:t>‹#›</a:t>
            </a:fld>
            <a:endParaRPr lang="en-US"/>
          </a:p>
        </p:txBody>
      </p:sp>
    </p:spTree>
    <p:extLst>
      <p:ext uri="{BB962C8B-B14F-4D97-AF65-F5344CB8AC3E}">
        <p14:creationId xmlns:p14="http://schemas.microsoft.com/office/powerpoint/2010/main" val="464962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884B0-D577-4291-8359-EEFA934F80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F97432-495F-43D7-8101-CF84306078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608DCC-FC80-4D19-94CC-3D303D4703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1636E5-00CE-4877-8C90-CF65C9BCA8A8}"/>
              </a:ext>
            </a:extLst>
          </p:cNvPr>
          <p:cNvSpPr>
            <a:spLocks noGrp="1"/>
          </p:cNvSpPr>
          <p:nvPr>
            <p:ph type="dt" sz="half" idx="10"/>
          </p:nvPr>
        </p:nvSpPr>
        <p:spPr/>
        <p:txBody>
          <a:bodyPr/>
          <a:lstStyle/>
          <a:p>
            <a:fld id="{2AA456DB-E913-4999-BE3E-A1EB06139880}" type="datetimeFigureOut">
              <a:rPr lang="en-US" smtClean="0"/>
              <a:t>2/10/2025</a:t>
            </a:fld>
            <a:endParaRPr lang="en-US"/>
          </a:p>
        </p:txBody>
      </p:sp>
      <p:sp>
        <p:nvSpPr>
          <p:cNvPr id="6" name="Footer Placeholder 5">
            <a:extLst>
              <a:ext uri="{FF2B5EF4-FFF2-40B4-BE49-F238E27FC236}">
                <a16:creationId xmlns:a16="http://schemas.microsoft.com/office/drawing/2014/main" id="{573437B2-611E-4FF2-9B44-80241E510C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B33BE6-94D1-458E-8A4E-80ACF2AE6936}"/>
              </a:ext>
            </a:extLst>
          </p:cNvPr>
          <p:cNvSpPr>
            <a:spLocks noGrp="1"/>
          </p:cNvSpPr>
          <p:nvPr>
            <p:ph type="sldNum" sz="quarter" idx="12"/>
          </p:nvPr>
        </p:nvSpPr>
        <p:spPr/>
        <p:txBody>
          <a:bodyPr/>
          <a:lstStyle/>
          <a:p>
            <a:fld id="{71B49ABE-206A-4B72-8551-2D34EF7284D4}" type="slidenum">
              <a:rPr lang="en-US" smtClean="0"/>
              <a:t>‹#›</a:t>
            </a:fld>
            <a:endParaRPr lang="en-US"/>
          </a:p>
        </p:txBody>
      </p:sp>
    </p:spTree>
    <p:extLst>
      <p:ext uri="{BB962C8B-B14F-4D97-AF65-F5344CB8AC3E}">
        <p14:creationId xmlns:p14="http://schemas.microsoft.com/office/powerpoint/2010/main" val="3352953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734B6-E560-46B5-A5D6-0CF9FE6E0A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283FEFD-7ECC-4DB7-B1A4-0F3CE20068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C686C61-E11B-4272-BB15-08392C0127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C8DC-2F52-4C85-8EE2-AA687B3973A5}"/>
              </a:ext>
            </a:extLst>
          </p:cNvPr>
          <p:cNvSpPr>
            <a:spLocks noGrp="1"/>
          </p:cNvSpPr>
          <p:nvPr>
            <p:ph type="dt" sz="half" idx="10"/>
          </p:nvPr>
        </p:nvSpPr>
        <p:spPr/>
        <p:txBody>
          <a:bodyPr/>
          <a:lstStyle/>
          <a:p>
            <a:fld id="{2AA456DB-E913-4999-BE3E-A1EB06139880}" type="datetimeFigureOut">
              <a:rPr lang="en-US" smtClean="0"/>
              <a:t>2/10/2025</a:t>
            </a:fld>
            <a:endParaRPr lang="en-US"/>
          </a:p>
        </p:txBody>
      </p:sp>
      <p:sp>
        <p:nvSpPr>
          <p:cNvPr id="6" name="Footer Placeholder 5">
            <a:extLst>
              <a:ext uri="{FF2B5EF4-FFF2-40B4-BE49-F238E27FC236}">
                <a16:creationId xmlns:a16="http://schemas.microsoft.com/office/drawing/2014/main" id="{F8D11001-BCF9-496F-952D-6E8EB5A637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574B1-7AA2-45D2-8E51-AE1DECC96A95}"/>
              </a:ext>
            </a:extLst>
          </p:cNvPr>
          <p:cNvSpPr>
            <a:spLocks noGrp="1"/>
          </p:cNvSpPr>
          <p:nvPr>
            <p:ph type="sldNum" sz="quarter" idx="12"/>
          </p:nvPr>
        </p:nvSpPr>
        <p:spPr/>
        <p:txBody>
          <a:bodyPr/>
          <a:lstStyle/>
          <a:p>
            <a:fld id="{71B49ABE-206A-4B72-8551-2D34EF7284D4}" type="slidenum">
              <a:rPr lang="en-US" smtClean="0"/>
              <a:t>‹#›</a:t>
            </a:fld>
            <a:endParaRPr lang="en-US"/>
          </a:p>
        </p:txBody>
      </p:sp>
    </p:spTree>
    <p:extLst>
      <p:ext uri="{BB962C8B-B14F-4D97-AF65-F5344CB8AC3E}">
        <p14:creationId xmlns:p14="http://schemas.microsoft.com/office/powerpoint/2010/main" val="218687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C0A9F2-18DF-4B7D-B581-CDE271EE90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41C1CE-F4F9-48CB-8DE9-7347297549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0F3A95-020D-4364-96D1-A1423FD70B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A456DB-E913-4999-BE3E-A1EB06139880}" type="datetimeFigureOut">
              <a:rPr lang="en-US" smtClean="0"/>
              <a:t>2/10/2025</a:t>
            </a:fld>
            <a:endParaRPr lang="en-US"/>
          </a:p>
        </p:txBody>
      </p:sp>
      <p:sp>
        <p:nvSpPr>
          <p:cNvPr id="5" name="Footer Placeholder 4">
            <a:extLst>
              <a:ext uri="{FF2B5EF4-FFF2-40B4-BE49-F238E27FC236}">
                <a16:creationId xmlns:a16="http://schemas.microsoft.com/office/drawing/2014/main" id="{6D3DBCA4-BD50-40B1-96EF-D191E29F3B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E54386-2EFE-4F3B-AFB3-21BD0F81CA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49ABE-206A-4B72-8551-2D34EF7284D4}" type="slidenum">
              <a:rPr lang="en-US" smtClean="0"/>
              <a:t>‹#›</a:t>
            </a:fld>
            <a:endParaRPr lang="en-US"/>
          </a:p>
        </p:txBody>
      </p:sp>
    </p:spTree>
    <p:extLst>
      <p:ext uri="{BB962C8B-B14F-4D97-AF65-F5344CB8AC3E}">
        <p14:creationId xmlns:p14="http://schemas.microsoft.com/office/powerpoint/2010/main" val="1112031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rapidtables.com/convert/number/binary-to-decimal.html?x=11111111"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en.wikipedia.org/wiki/Scytale" TargetMode="Externa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s://crypto.interactive-maths.com/columnar-transposition-cipher.html"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security-assignments.com/labs/lab_hashing_and_symmetric_encryption.html" TargetMode="Externa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BDB7-2436-45DC-9225-BE6A29C45A9A}"/>
              </a:ext>
            </a:extLst>
          </p:cNvPr>
          <p:cNvSpPr>
            <a:spLocks noGrp="1"/>
          </p:cNvSpPr>
          <p:nvPr>
            <p:ph type="ctrTitle"/>
          </p:nvPr>
        </p:nvSpPr>
        <p:spPr>
          <a:xfrm>
            <a:off x="779228" y="1122363"/>
            <a:ext cx="10511624" cy="2387600"/>
          </a:xfrm>
        </p:spPr>
        <p:txBody>
          <a:bodyPr>
            <a:normAutofit fontScale="90000"/>
          </a:bodyPr>
          <a:lstStyle/>
          <a:p>
            <a:r>
              <a:rPr lang="en-US" dirty="0"/>
              <a:t>Managing Enterprise Cybersecurity</a:t>
            </a:r>
            <a:br>
              <a:rPr lang="en-US" dirty="0"/>
            </a:br>
            <a:r>
              <a:rPr lang="en-US" dirty="0"/>
              <a:t>MIS 4596</a:t>
            </a:r>
          </a:p>
        </p:txBody>
      </p:sp>
      <p:sp>
        <p:nvSpPr>
          <p:cNvPr id="3" name="Subtitle 2">
            <a:extLst>
              <a:ext uri="{FF2B5EF4-FFF2-40B4-BE49-F238E27FC236}">
                <a16:creationId xmlns:a16="http://schemas.microsoft.com/office/drawing/2014/main" id="{775415BF-2A6B-40CD-9869-83B9CF7392E2}"/>
              </a:ext>
            </a:extLst>
          </p:cNvPr>
          <p:cNvSpPr>
            <a:spLocks noGrp="1"/>
          </p:cNvSpPr>
          <p:nvPr>
            <p:ph type="subTitle" idx="1"/>
          </p:nvPr>
        </p:nvSpPr>
        <p:spPr/>
        <p:txBody>
          <a:bodyPr/>
          <a:lstStyle/>
          <a:p>
            <a:r>
              <a:rPr lang="en-US"/>
              <a:t>Class 6</a:t>
            </a:r>
            <a:endParaRPr lang="en-US" dirty="0"/>
          </a:p>
        </p:txBody>
      </p:sp>
    </p:spTree>
    <p:extLst>
      <p:ext uri="{BB962C8B-B14F-4D97-AF65-F5344CB8AC3E}">
        <p14:creationId xmlns:p14="http://schemas.microsoft.com/office/powerpoint/2010/main" val="307544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9252-EE46-43B6-97F4-6F2BEF30B5F7}"/>
              </a:ext>
            </a:extLst>
          </p:cNvPr>
          <p:cNvSpPr>
            <a:spLocks noGrp="1"/>
          </p:cNvSpPr>
          <p:nvPr>
            <p:ph type="title"/>
          </p:nvPr>
        </p:nvSpPr>
        <p:spPr>
          <a:xfrm>
            <a:off x="0" y="0"/>
            <a:ext cx="10515600" cy="1012055"/>
          </a:xfrm>
        </p:spPr>
        <p:txBody>
          <a:bodyPr/>
          <a:lstStyle/>
          <a:p>
            <a:r>
              <a:rPr lang="en-US" dirty="0"/>
              <a:t>Cipher Disk</a:t>
            </a:r>
          </a:p>
        </p:txBody>
      </p:sp>
      <p:sp>
        <p:nvSpPr>
          <p:cNvPr id="3" name="Content Placeholder 2">
            <a:extLst>
              <a:ext uri="{FF2B5EF4-FFF2-40B4-BE49-F238E27FC236}">
                <a16:creationId xmlns:a16="http://schemas.microsoft.com/office/drawing/2014/main" id="{13613F7A-1D9E-4368-B4D9-499BE8D65997}"/>
              </a:ext>
            </a:extLst>
          </p:cNvPr>
          <p:cNvSpPr>
            <a:spLocks noGrp="1"/>
          </p:cNvSpPr>
          <p:nvPr>
            <p:ph idx="1"/>
          </p:nvPr>
        </p:nvSpPr>
        <p:spPr>
          <a:xfrm>
            <a:off x="651768" y="1012055"/>
            <a:ext cx="8438966" cy="2814222"/>
          </a:xfrm>
        </p:spPr>
        <p:txBody>
          <a:bodyPr>
            <a:normAutofit fontScale="92500" lnSpcReduction="10000"/>
          </a:bodyPr>
          <a:lstStyle/>
          <a:p>
            <a:pPr marL="0" indent="0">
              <a:buNone/>
            </a:pPr>
            <a:r>
              <a:rPr lang="en-US" sz="3100" dirty="0"/>
              <a:t>Outer wheel is for the </a:t>
            </a:r>
            <a:r>
              <a:rPr lang="en-US" sz="3100" i="1" dirty="0"/>
              <a:t>plaintext</a:t>
            </a:r>
            <a:r>
              <a:rPr lang="en-US" sz="3100" dirty="0"/>
              <a:t> alphabet </a:t>
            </a:r>
          </a:p>
          <a:p>
            <a:pPr marL="0" indent="0">
              <a:buNone/>
            </a:pPr>
            <a:r>
              <a:rPr lang="en-US" sz="3100" dirty="0"/>
              <a:t>Inner wheel is for </a:t>
            </a:r>
            <a:r>
              <a:rPr lang="en-US" sz="3100" i="1" dirty="0"/>
              <a:t>ciphertext</a:t>
            </a:r>
            <a:endParaRPr lang="en-US" sz="3100" dirty="0"/>
          </a:p>
          <a:p>
            <a:pPr marL="0" indent="0">
              <a:buNone/>
            </a:pPr>
            <a:endParaRPr lang="en-US" dirty="0"/>
          </a:p>
          <a:p>
            <a:pPr marL="457200" lvl="1" indent="0">
              <a:buNone/>
            </a:pPr>
            <a:r>
              <a:rPr lang="en-US" sz="2800" dirty="0"/>
              <a:t>When the outer wheel and inner wheel and are both aligned at the letter “A” (i.e. position zero), there is no encryption mapping the letters on the outer wheel to letters on the inner wheel</a:t>
            </a:r>
            <a:endParaRPr lang="en-US" sz="3300" dirty="0"/>
          </a:p>
          <a:p>
            <a:pPr marL="0" indent="0">
              <a:buNone/>
            </a:pPr>
            <a:endParaRPr lang="en-US" dirty="0"/>
          </a:p>
          <a:p>
            <a:pPr marL="457200" lvl="1" indent="0">
              <a:buNone/>
            </a:pPr>
            <a:endParaRPr lang="en-US" sz="2800" dirty="0"/>
          </a:p>
        </p:txBody>
      </p:sp>
      <p:pic>
        <p:nvPicPr>
          <p:cNvPr id="4" name="Picture 3">
            <a:extLst>
              <a:ext uri="{FF2B5EF4-FFF2-40B4-BE49-F238E27FC236}">
                <a16:creationId xmlns:a16="http://schemas.microsoft.com/office/drawing/2014/main" id="{B7888B24-0C6D-4920-B6C7-DAE1144F35D3}"/>
              </a:ext>
            </a:extLst>
          </p:cNvPr>
          <p:cNvPicPr>
            <a:picLocks noChangeAspect="1"/>
          </p:cNvPicPr>
          <p:nvPr/>
        </p:nvPicPr>
        <p:blipFill>
          <a:blip r:embed="rId2"/>
          <a:stretch>
            <a:fillRect/>
          </a:stretch>
        </p:blipFill>
        <p:spPr>
          <a:xfrm>
            <a:off x="8988207" y="0"/>
            <a:ext cx="3203793" cy="3243346"/>
          </a:xfrm>
          <a:prstGeom prst="rect">
            <a:avLst/>
          </a:prstGeom>
        </p:spPr>
      </p:pic>
      <p:pic>
        <p:nvPicPr>
          <p:cNvPr id="7" name="Picture 6">
            <a:extLst>
              <a:ext uri="{FF2B5EF4-FFF2-40B4-BE49-F238E27FC236}">
                <a16:creationId xmlns:a16="http://schemas.microsoft.com/office/drawing/2014/main" id="{4B002B0A-104B-400E-AF20-468970A1FEFA}"/>
              </a:ext>
            </a:extLst>
          </p:cNvPr>
          <p:cNvPicPr>
            <a:picLocks noChangeAspect="1"/>
          </p:cNvPicPr>
          <p:nvPr/>
        </p:nvPicPr>
        <p:blipFill>
          <a:blip r:embed="rId3"/>
          <a:stretch>
            <a:fillRect/>
          </a:stretch>
        </p:blipFill>
        <p:spPr>
          <a:xfrm>
            <a:off x="9009157" y="3711761"/>
            <a:ext cx="3161892" cy="3146239"/>
          </a:xfrm>
          <a:prstGeom prst="rect">
            <a:avLst/>
          </a:prstGeom>
        </p:spPr>
      </p:pic>
      <p:sp>
        <p:nvSpPr>
          <p:cNvPr id="8" name="Rectangle: Rounded Corners 7">
            <a:extLst>
              <a:ext uri="{FF2B5EF4-FFF2-40B4-BE49-F238E27FC236}">
                <a16:creationId xmlns:a16="http://schemas.microsoft.com/office/drawing/2014/main" id="{3AC7816C-F2D0-4D57-A398-359E1D1D327E}"/>
              </a:ext>
            </a:extLst>
          </p:cNvPr>
          <p:cNvSpPr/>
          <p:nvPr/>
        </p:nvSpPr>
        <p:spPr>
          <a:xfrm rot="1678686">
            <a:off x="9074758" y="4626742"/>
            <a:ext cx="1147865" cy="261540"/>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8754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D24CB-5C47-474E-9BE9-9F063069ADEE}"/>
              </a:ext>
            </a:extLst>
          </p:cNvPr>
          <p:cNvSpPr>
            <a:spLocks noGrp="1"/>
          </p:cNvSpPr>
          <p:nvPr>
            <p:ph type="title"/>
          </p:nvPr>
        </p:nvSpPr>
        <p:spPr>
          <a:xfrm>
            <a:off x="0" y="0"/>
            <a:ext cx="10515600" cy="1325563"/>
          </a:xfrm>
        </p:spPr>
        <p:txBody>
          <a:bodyPr/>
          <a:lstStyle/>
          <a:p>
            <a:r>
              <a:rPr lang="en-US" dirty="0"/>
              <a:t>You can make your own cipher disk</a:t>
            </a:r>
          </a:p>
        </p:txBody>
      </p:sp>
      <p:pic>
        <p:nvPicPr>
          <p:cNvPr id="5" name="Picture 4">
            <a:extLst>
              <a:ext uri="{FF2B5EF4-FFF2-40B4-BE49-F238E27FC236}">
                <a16:creationId xmlns:a16="http://schemas.microsoft.com/office/drawing/2014/main" id="{DF700090-939E-47DD-A261-897068C0F148}"/>
              </a:ext>
            </a:extLst>
          </p:cNvPr>
          <p:cNvPicPr>
            <a:picLocks noChangeAspect="1"/>
          </p:cNvPicPr>
          <p:nvPr/>
        </p:nvPicPr>
        <p:blipFill>
          <a:blip r:embed="rId2"/>
          <a:stretch>
            <a:fillRect/>
          </a:stretch>
        </p:blipFill>
        <p:spPr>
          <a:xfrm>
            <a:off x="491801" y="1085729"/>
            <a:ext cx="4210266" cy="4686541"/>
          </a:xfrm>
          <a:prstGeom prst="rect">
            <a:avLst/>
          </a:prstGeom>
          <a:ln w="15875">
            <a:solidFill>
              <a:schemeClr val="tx1"/>
            </a:solidFill>
          </a:ln>
        </p:spPr>
      </p:pic>
      <p:pic>
        <p:nvPicPr>
          <p:cNvPr id="6" name="Picture 5">
            <a:extLst>
              <a:ext uri="{FF2B5EF4-FFF2-40B4-BE49-F238E27FC236}">
                <a16:creationId xmlns:a16="http://schemas.microsoft.com/office/drawing/2014/main" id="{038FD07F-3AF2-4F2E-AFCA-AC81C8C60EC5}"/>
              </a:ext>
            </a:extLst>
          </p:cNvPr>
          <p:cNvPicPr>
            <a:picLocks noChangeAspect="1"/>
          </p:cNvPicPr>
          <p:nvPr/>
        </p:nvPicPr>
        <p:blipFill>
          <a:blip r:embed="rId3"/>
          <a:stretch>
            <a:fillRect/>
          </a:stretch>
        </p:blipFill>
        <p:spPr>
          <a:xfrm>
            <a:off x="6607163" y="1426323"/>
            <a:ext cx="3536962" cy="3577307"/>
          </a:xfrm>
          <a:prstGeom prst="rect">
            <a:avLst/>
          </a:prstGeom>
        </p:spPr>
      </p:pic>
      <p:sp>
        <p:nvSpPr>
          <p:cNvPr id="7" name="Arrow: Right 6">
            <a:extLst>
              <a:ext uri="{FF2B5EF4-FFF2-40B4-BE49-F238E27FC236}">
                <a16:creationId xmlns:a16="http://schemas.microsoft.com/office/drawing/2014/main" id="{9626D0FD-E011-490E-BD62-076C2BF9CAAB}"/>
              </a:ext>
            </a:extLst>
          </p:cNvPr>
          <p:cNvSpPr/>
          <p:nvPr/>
        </p:nvSpPr>
        <p:spPr>
          <a:xfrm>
            <a:off x="4797286" y="2957801"/>
            <a:ext cx="1219698" cy="5143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268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17" name="droppedImage.pdf" descr="droppedImage.pdf"/>
          <p:cNvPicPr>
            <a:picLocks noChangeAspect="1"/>
          </p:cNvPicPr>
          <p:nvPr/>
        </p:nvPicPr>
        <p:blipFill>
          <a:blip r:embed="rId2"/>
          <a:stretch>
            <a:fillRect/>
          </a:stretch>
        </p:blipFill>
        <p:spPr>
          <a:xfrm>
            <a:off x="3158490" y="474345"/>
            <a:ext cx="5886283" cy="5903595"/>
          </a:xfrm>
          <a:prstGeom prst="rect">
            <a:avLst/>
          </a:prstGeom>
          <a:ln w="3175">
            <a:miter lim="400000"/>
          </a:ln>
        </p:spPr>
      </p:pic>
      <p:pic>
        <p:nvPicPr>
          <p:cNvPr id="1318" name="droppedImage.pdf" descr="droppedImage.pdf"/>
          <p:cNvPicPr>
            <a:picLocks noChangeAspect="1"/>
          </p:cNvPicPr>
          <p:nvPr/>
        </p:nvPicPr>
        <p:blipFill>
          <a:blip r:embed="rId3"/>
          <a:stretch>
            <a:fillRect/>
          </a:stretch>
        </p:blipFill>
        <p:spPr>
          <a:xfrm>
            <a:off x="3638550" y="1051560"/>
            <a:ext cx="4823460" cy="4823460"/>
          </a:xfrm>
          <a:prstGeom prst="rect">
            <a:avLst/>
          </a:prstGeom>
          <a:ln w="3175">
            <a:miter lim="400000"/>
          </a:ln>
        </p:spPr>
      </p:pic>
      <p:sp>
        <p:nvSpPr>
          <p:cNvPr id="1319" name="Line"/>
          <p:cNvSpPr/>
          <p:nvPr/>
        </p:nvSpPr>
        <p:spPr>
          <a:xfrm flipH="1" flipV="1">
            <a:off x="9548813" y="1891665"/>
            <a:ext cx="238125" cy="916782"/>
          </a:xfrm>
          <a:prstGeom prst="line">
            <a:avLst/>
          </a:prstGeom>
          <a:blipFill>
            <a:blip r:embed="rId4"/>
          </a:blipFill>
          <a:ln w="12700">
            <a:miter lim="400000"/>
          </a:ln>
        </p:spPr>
        <p:txBody>
          <a:bodyPr lIns="22860" rIns="22860" anchor="ctr"/>
          <a:lstStyle/>
          <a:p>
            <a:pPr algn="ctr" defTabSz="457200" hangingPunct="0">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sz="2000" kern="0">
              <a:solidFill>
                <a:srgbClr val="FFFFFF"/>
              </a:solidFill>
              <a:effectLst>
                <a:outerShdw blurRad="38100" dist="12700" dir="5400000" rotWithShape="0">
                  <a:srgbClr val="000000">
                    <a:alpha val="50000"/>
                  </a:srgbClr>
                </a:outerShdw>
              </a:effectLst>
              <a:latin typeface="Gill Sans"/>
              <a:sym typeface="Gill Sans"/>
            </a:endParaRPr>
          </a:p>
        </p:txBody>
      </p:sp>
      <p:pic>
        <p:nvPicPr>
          <p:cNvPr id="1320" name="W1-2r invert.jpg" descr="W1-2r invert.jpg"/>
          <p:cNvPicPr>
            <a:picLocks/>
          </p:cNvPicPr>
          <p:nvPr/>
        </p:nvPicPr>
        <p:blipFill>
          <a:blip r:embed="rId5"/>
          <a:srcRect l="29798" t="27167" r="29999" b="26998"/>
          <a:stretch>
            <a:fillRect/>
          </a:stretch>
        </p:blipFill>
        <p:spPr>
          <a:xfrm flipH="1">
            <a:off x="8541226" y="483275"/>
            <a:ext cx="1537693" cy="1953023"/>
          </a:xfrm>
          <a:custGeom>
            <a:avLst/>
            <a:gdLst/>
            <a:ahLst/>
            <a:cxnLst>
              <a:cxn ang="0">
                <a:pos x="wd2" y="hd2"/>
              </a:cxn>
              <a:cxn ang="5400000">
                <a:pos x="wd2" y="hd2"/>
              </a:cxn>
              <a:cxn ang="10800000">
                <a:pos x="wd2" y="hd2"/>
              </a:cxn>
              <a:cxn ang="16200000">
                <a:pos x="wd2" y="hd2"/>
              </a:cxn>
            </a:cxnLst>
            <a:rect l="0" t="0" r="r" b="b"/>
            <a:pathLst>
              <a:path w="21600" h="21600" extrusionOk="0">
                <a:moveTo>
                  <a:pt x="11797" y="0"/>
                </a:moveTo>
                <a:lnTo>
                  <a:pt x="10991" y="4"/>
                </a:lnTo>
                <a:lnTo>
                  <a:pt x="10314" y="11"/>
                </a:lnTo>
                <a:lnTo>
                  <a:pt x="9753" y="20"/>
                </a:lnTo>
                <a:lnTo>
                  <a:pt x="9299" y="33"/>
                </a:lnTo>
                <a:lnTo>
                  <a:pt x="8937" y="53"/>
                </a:lnTo>
                <a:lnTo>
                  <a:pt x="8655" y="79"/>
                </a:lnTo>
                <a:lnTo>
                  <a:pt x="8443" y="110"/>
                </a:lnTo>
                <a:lnTo>
                  <a:pt x="8290" y="151"/>
                </a:lnTo>
                <a:lnTo>
                  <a:pt x="8184" y="200"/>
                </a:lnTo>
                <a:lnTo>
                  <a:pt x="8109" y="257"/>
                </a:lnTo>
                <a:lnTo>
                  <a:pt x="8059" y="325"/>
                </a:lnTo>
                <a:lnTo>
                  <a:pt x="8020" y="402"/>
                </a:lnTo>
                <a:lnTo>
                  <a:pt x="7978" y="494"/>
                </a:lnTo>
                <a:lnTo>
                  <a:pt x="7908" y="718"/>
                </a:lnTo>
                <a:lnTo>
                  <a:pt x="7886" y="970"/>
                </a:lnTo>
                <a:lnTo>
                  <a:pt x="7911" y="1209"/>
                </a:lnTo>
                <a:lnTo>
                  <a:pt x="7983" y="1402"/>
                </a:lnTo>
                <a:lnTo>
                  <a:pt x="8098" y="1523"/>
                </a:lnTo>
                <a:lnTo>
                  <a:pt x="8348" y="1743"/>
                </a:lnTo>
                <a:lnTo>
                  <a:pt x="8697" y="2030"/>
                </a:lnTo>
                <a:lnTo>
                  <a:pt x="9104" y="2353"/>
                </a:lnTo>
                <a:lnTo>
                  <a:pt x="9505" y="2671"/>
                </a:lnTo>
                <a:lnTo>
                  <a:pt x="9834" y="2939"/>
                </a:lnTo>
                <a:lnTo>
                  <a:pt x="10057" y="3132"/>
                </a:lnTo>
                <a:lnTo>
                  <a:pt x="10138" y="3220"/>
                </a:lnTo>
                <a:lnTo>
                  <a:pt x="9987" y="3327"/>
                </a:lnTo>
                <a:lnTo>
                  <a:pt x="9578" y="3571"/>
                </a:lnTo>
                <a:lnTo>
                  <a:pt x="8973" y="3913"/>
                </a:lnTo>
                <a:lnTo>
                  <a:pt x="8234" y="4324"/>
                </a:lnTo>
                <a:lnTo>
                  <a:pt x="7225" y="4879"/>
                </a:lnTo>
                <a:lnTo>
                  <a:pt x="6375" y="5359"/>
                </a:lnTo>
                <a:lnTo>
                  <a:pt x="5667" y="5774"/>
                </a:lnTo>
                <a:lnTo>
                  <a:pt x="5076" y="6139"/>
                </a:lnTo>
                <a:lnTo>
                  <a:pt x="4577" y="6470"/>
                </a:lnTo>
                <a:lnTo>
                  <a:pt x="4153" y="6782"/>
                </a:lnTo>
                <a:lnTo>
                  <a:pt x="3780" y="7084"/>
                </a:lnTo>
                <a:lnTo>
                  <a:pt x="3431" y="7398"/>
                </a:lnTo>
                <a:lnTo>
                  <a:pt x="2353" y="8572"/>
                </a:lnTo>
                <a:lnTo>
                  <a:pt x="1477" y="9876"/>
                </a:lnTo>
                <a:lnTo>
                  <a:pt x="789" y="11342"/>
                </a:lnTo>
                <a:lnTo>
                  <a:pt x="268" y="12999"/>
                </a:lnTo>
                <a:lnTo>
                  <a:pt x="215" y="13236"/>
                </a:lnTo>
                <a:lnTo>
                  <a:pt x="173" y="13495"/>
                </a:lnTo>
                <a:lnTo>
                  <a:pt x="139" y="13815"/>
                </a:lnTo>
                <a:lnTo>
                  <a:pt x="114" y="14235"/>
                </a:lnTo>
                <a:lnTo>
                  <a:pt x="92" y="14790"/>
                </a:lnTo>
                <a:lnTo>
                  <a:pt x="75" y="15521"/>
                </a:lnTo>
                <a:lnTo>
                  <a:pt x="61" y="16462"/>
                </a:lnTo>
                <a:lnTo>
                  <a:pt x="45" y="17652"/>
                </a:lnTo>
                <a:lnTo>
                  <a:pt x="0" y="21600"/>
                </a:lnTo>
                <a:lnTo>
                  <a:pt x="5572" y="21600"/>
                </a:lnTo>
                <a:lnTo>
                  <a:pt x="5572" y="18071"/>
                </a:lnTo>
                <a:lnTo>
                  <a:pt x="5572" y="16822"/>
                </a:lnTo>
                <a:lnTo>
                  <a:pt x="5583" y="15837"/>
                </a:lnTo>
                <a:lnTo>
                  <a:pt x="5603" y="15071"/>
                </a:lnTo>
                <a:lnTo>
                  <a:pt x="5639" y="14478"/>
                </a:lnTo>
                <a:lnTo>
                  <a:pt x="5692" y="14013"/>
                </a:lnTo>
                <a:lnTo>
                  <a:pt x="5770" y="13629"/>
                </a:lnTo>
                <a:lnTo>
                  <a:pt x="5873" y="13282"/>
                </a:lnTo>
                <a:lnTo>
                  <a:pt x="6010" y="12927"/>
                </a:lnTo>
                <a:lnTo>
                  <a:pt x="6551" y="11917"/>
                </a:lnTo>
                <a:lnTo>
                  <a:pt x="7334" y="10965"/>
                </a:lnTo>
                <a:lnTo>
                  <a:pt x="8332" y="10100"/>
                </a:lnTo>
                <a:lnTo>
                  <a:pt x="9514" y="9352"/>
                </a:lnTo>
                <a:lnTo>
                  <a:pt x="9979" y="9101"/>
                </a:lnTo>
                <a:lnTo>
                  <a:pt x="10551" y="8790"/>
                </a:lnTo>
                <a:lnTo>
                  <a:pt x="11161" y="8458"/>
                </a:lnTo>
                <a:lnTo>
                  <a:pt x="11732" y="8147"/>
                </a:lnTo>
                <a:lnTo>
                  <a:pt x="12192" y="7899"/>
                </a:lnTo>
                <a:lnTo>
                  <a:pt x="12546" y="7716"/>
                </a:lnTo>
                <a:lnTo>
                  <a:pt x="12811" y="7600"/>
                </a:lnTo>
                <a:lnTo>
                  <a:pt x="13001" y="7543"/>
                </a:lnTo>
                <a:lnTo>
                  <a:pt x="13129" y="7545"/>
                </a:lnTo>
                <a:lnTo>
                  <a:pt x="13215" y="7605"/>
                </a:lnTo>
                <a:lnTo>
                  <a:pt x="13274" y="7716"/>
                </a:lnTo>
                <a:lnTo>
                  <a:pt x="13321" y="7879"/>
                </a:lnTo>
                <a:lnTo>
                  <a:pt x="13369" y="8048"/>
                </a:lnTo>
                <a:lnTo>
                  <a:pt x="13455" y="8320"/>
                </a:lnTo>
                <a:lnTo>
                  <a:pt x="13564" y="8662"/>
                </a:lnTo>
                <a:lnTo>
                  <a:pt x="13689" y="9031"/>
                </a:lnTo>
                <a:lnTo>
                  <a:pt x="13948" y="9700"/>
                </a:lnTo>
                <a:lnTo>
                  <a:pt x="14205" y="10109"/>
                </a:lnTo>
                <a:lnTo>
                  <a:pt x="14514" y="10313"/>
                </a:lnTo>
                <a:lnTo>
                  <a:pt x="14930" y="10368"/>
                </a:lnTo>
                <a:lnTo>
                  <a:pt x="15303" y="10313"/>
                </a:lnTo>
                <a:lnTo>
                  <a:pt x="15629" y="10111"/>
                </a:lnTo>
                <a:lnTo>
                  <a:pt x="15969" y="9703"/>
                </a:lnTo>
                <a:lnTo>
                  <a:pt x="16390" y="9031"/>
                </a:lnTo>
                <a:lnTo>
                  <a:pt x="16530" y="8792"/>
                </a:lnTo>
                <a:lnTo>
                  <a:pt x="16728" y="8452"/>
                </a:lnTo>
                <a:lnTo>
                  <a:pt x="16973" y="8030"/>
                </a:lnTo>
                <a:lnTo>
                  <a:pt x="17257" y="7541"/>
                </a:lnTo>
                <a:lnTo>
                  <a:pt x="17569" y="6999"/>
                </a:lnTo>
                <a:lnTo>
                  <a:pt x="17904" y="6422"/>
                </a:lnTo>
                <a:lnTo>
                  <a:pt x="18249" y="5825"/>
                </a:lnTo>
                <a:lnTo>
                  <a:pt x="18598" y="5223"/>
                </a:lnTo>
                <a:lnTo>
                  <a:pt x="18949" y="4615"/>
                </a:lnTo>
                <a:lnTo>
                  <a:pt x="19303" y="4005"/>
                </a:lnTo>
                <a:lnTo>
                  <a:pt x="19652" y="3408"/>
                </a:lnTo>
                <a:lnTo>
                  <a:pt x="19980" y="2842"/>
                </a:lnTo>
                <a:lnTo>
                  <a:pt x="20284" y="2320"/>
                </a:lnTo>
                <a:lnTo>
                  <a:pt x="20552" y="1861"/>
                </a:lnTo>
                <a:lnTo>
                  <a:pt x="20775" y="1481"/>
                </a:lnTo>
                <a:lnTo>
                  <a:pt x="20939" y="1196"/>
                </a:lnTo>
                <a:lnTo>
                  <a:pt x="21196" y="759"/>
                </a:lnTo>
                <a:lnTo>
                  <a:pt x="21405" y="395"/>
                </a:lnTo>
                <a:lnTo>
                  <a:pt x="21547" y="143"/>
                </a:lnTo>
                <a:lnTo>
                  <a:pt x="21600" y="40"/>
                </a:lnTo>
                <a:lnTo>
                  <a:pt x="21466" y="31"/>
                </a:lnTo>
                <a:lnTo>
                  <a:pt x="21087" y="24"/>
                </a:lnTo>
                <a:lnTo>
                  <a:pt x="20485" y="18"/>
                </a:lnTo>
                <a:lnTo>
                  <a:pt x="19691" y="11"/>
                </a:lnTo>
                <a:lnTo>
                  <a:pt x="18726" y="7"/>
                </a:lnTo>
                <a:lnTo>
                  <a:pt x="17622" y="2"/>
                </a:lnTo>
                <a:lnTo>
                  <a:pt x="16404" y="0"/>
                </a:lnTo>
                <a:lnTo>
                  <a:pt x="15100" y="0"/>
                </a:lnTo>
                <a:lnTo>
                  <a:pt x="13837" y="0"/>
                </a:lnTo>
                <a:lnTo>
                  <a:pt x="12741" y="0"/>
                </a:lnTo>
                <a:lnTo>
                  <a:pt x="11797" y="0"/>
                </a:lnTo>
                <a:close/>
              </a:path>
            </a:pathLst>
          </a:custGeom>
          <a:ln w="3175">
            <a:miter lim="400000"/>
          </a:ln>
        </p:spPr>
      </p:pic>
      <p:sp>
        <p:nvSpPr>
          <p:cNvPr id="1321" name="0"/>
          <p:cNvSpPr txBox="1"/>
          <p:nvPr/>
        </p:nvSpPr>
        <p:spPr>
          <a:xfrm>
            <a:off x="9141813" y="2564190"/>
            <a:ext cx="1525905" cy="116955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spAutoFit/>
          </a:bodyPr>
          <a:lstStyle>
            <a:lvl1pPr algn="ctr" defTabSz="914400">
              <a:defRPr sz="14000">
                <a:solidFill>
                  <a:srgbClr val="FFFFFF"/>
                </a:solidFill>
                <a:latin typeface="+mn-lt"/>
                <a:ea typeface="+mn-ea"/>
                <a:cs typeface="+mn-cs"/>
                <a:sym typeface="Gill Sans"/>
              </a:defRPr>
            </a:lvl1pPr>
          </a:lstStyle>
          <a:p>
            <a:pPr defTabSz="457200" hangingPunct="0"/>
            <a:r>
              <a:rPr sz="7000" kern="0">
                <a:latin typeface="Gill Sans"/>
              </a:rPr>
              <a:t>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3" name="droppedImage.pdf" descr="droppedImage.pdf"/>
          <p:cNvPicPr>
            <a:picLocks noChangeAspect="1"/>
          </p:cNvPicPr>
          <p:nvPr/>
        </p:nvPicPr>
        <p:blipFill>
          <a:blip r:embed="rId2"/>
          <a:stretch>
            <a:fillRect/>
          </a:stretch>
        </p:blipFill>
        <p:spPr>
          <a:xfrm>
            <a:off x="3158490" y="474345"/>
            <a:ext cx="5886283" cy="5903595"/>
          </a:xfrm>
          <a:prstGeom prst="rect">
            <a:avLst/>
          </a:prstGeom>
          <a:ln w="3175">
            <a:miter lim="400000"/>
          </a:ln>
        </p:spPr>
      </p:pic>
      <p:pic>
        <p:nvPicPr>
          <p:cNvPr id="1334" name="droppedImage.pdf" descr="droppedImage.pdf"/>
          <p:cNvPicPr>
            <a:picLocks noChangeAspect="1"/>
          </p:cNvPicPr>
          <p:nvPr/>
        </p:nvPicPr>
        <p:blipFill>
          <a:blip r:embed="rId3"/>
          <a:stretch>
            <a:fillRect/>
          </a:stretch>
        </p:blipFill>
        <p:spPr>
          <a:xfrm>
            <a:off x="3638550" y="1051560"/>
            <a:ext cx="4823460" cy="4823460"/>
          </a:xfrm>
          <a:prstGeom prst="rect">
            <a:avLst/>
          </a:prstGeom>
          <a:ln w="3175">
            <a:miter lim="400000"/>
          </a:ln>
        </p:spPr>
      </p:pic>
      <p:sp>
        <p:nvSpPr>
          <p:cNvPr id="1335" name="Line"/>
          <p:cNvSpPr/>
          <p:nvPr/>
        </p:nvSpPr>
        <p:spPr>
          <a:xfrm flipH="1" flipV="1">
            <a:off x="9548813" y="1891665"/>
            <a:ext cx="238125" cy="916782"/>
          </a:xfrm>
          <a:prstGeom prst="line">
            <a:avLst/>
          </a:prstGeom>
          <a:blipFill>
            <a:blip r:embed="rId4"/>
          </a:blipFill>
          <a:ln w="12700">
            <a:miter lim="400000"/>
          </a:ln>
        </p:spPr>
        <p:txBody>
          <a:bodyPr lIns="22860" rIns="22860" anchor="ctr"/>
          <a:lstStyle/>
          <a:p>
            <a:pPr algn="ctr" defTabSz="457200" hangingPunct="0">
              <a:defRPr sz="4000">
                <a:solidFill>
                  <a:srgbClr val="FFFFFF"/>
                </a:solidFill>
                <a:effectLst>
                  <a:outerShdw blurRad="38100" dist="12700" dir="5400000" rotWithShape="0">
                    <a:srgbClr val="000000">
                      <a:alpha val="50000"/>
                    </a:srgbClr>
                  </a:outerShdw>
                </a:effectLst>
                <a:latin typeface="+mn-lt"/>
                <a:ea typeface="+mn-ea"/>
                <a:cs typeface="+mn-cs"/>
                <a:sym typeface="Gill Sans"/>
              </a:defRPr>
            </a:pPr>
            <a:endParaRPr sz="2000" kern="0">
              <a:solidFill>
                <a:srgbClr val="FFFFFF"/>
              </a:solidFill>
              <a:effectLst>
                <a:outerShdw blurRad="38100" dist="12700" dir="5400000" rotWithShape="0">
                  <a:srgbClr val="000000">
                    <a:alpha val="50000"/>
                  </a:srgbClr>
                </a:outerShdw>
              </a:effectLst>
              <a:latin typeface="Gill Sans"/>
              <a:sym typeface="Gill Sans"/>
            </a:endParaRPr>
          </a:p>
        </p:txBody>
      </p:sp>
      <p:sp>
        <p:nvSpPr>
          <p:cNvPr id="1336" name="Secret"/>
          <p:cNvSpPr txBox="1"/>
          <p:nvPr/>
        </p:nvSpPr>
        <p:spPr>
          <a:xfrm>
            <a:off x="1774821" y="116429"/>
            <a:ext cx="2286001" cy="93871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spAutoFit/>
          </a:bodyPr>
          <a:lstStyle>
            <a:lvl1pPr algn="ctr" defTabSz="914400">
              <a:defRPr sz="11000">
                <a:solidFill>
                  <a:srgbClr val="FFFFFF"/>
                </a:solidFill>
                <a:latin typeface="+mn-lt"/>
                <a:ea typeface="+mn-ea"/>
                <a:cs typeface="+mn-cs"/>
                <a:sym typeface="Gill Sans"/>
              </a:defRPr>
            </a:lvl1pPr>
          </a:lstStyle>
          <a:p>
            <a:pPr defTabSz="457200" hangingPunct="0"/>
            <a:r>
              <a:rPr sz="5500" kern="0">
                <a:latin typeface="Gill Sans"/>
              </a:rPr>
              <a:t>Secret</a:t>
            </a:r>
          </a:p>
        </p:txBody>
      </p:sp>
      <p:pic>
        <p:nvPicPr>
          <p:cNvPr id="1337" name="W1-2r invert.jpg" descr="W1-2r invert.jpg"/>
          <p:cNvPicPr>
            <a:picLocks/>
          </p:cNvPicPr>
          <p:nvPr/>
        </p:nvPicPr>
        <p:blipFill>
          <a:blip r:embed="rId5"/>
          <a:srcRect l="29798" t="27167" r="29999" b="26998"/>
          <a:stretch>
            <a:fillRect/>
          </a:stretch>
        </p:blipFill>
        <p:spPr>
          <a:xfrm flipH="1">
            <a:off x="8541226" y="483275"/>
            <a:ext cx="1537693" cy="1953023"/>
          </a:xfrm>
          <a:custGeom>
            <a:avLst/>
            <a:gdLst/>
            <a:ahLst/>
            <a:cxnLst>
              <a:cxn ang="0">
                <a:pos x="wd2" y="hd2"/>
              </a:cxn>
              <a:cxn ang="5400000">
                <a:pos x="wd2" y="hd2"/>
              </a:cxn>
              <a:cxn ang="10800000">
                <a:pos x="wd2" y="hd2"/>
              </a:cxn>
              <a:cxn ang="16200000">
                <a:pos x="wd2" y="hd2"/>
              </a:cxn>
            </a:cxnLst>
            <a:rect l="0" t="0" r="r" b="b"/>
            <a:pathLst>
              <a:path w="21600" h="21600" extrusionOk="0">
                <a:moveTo>
                  <a:pt x="11797" y="0"/>
                </a:moveTo>
                <a:lnTo>
                  <a:pt x="10991" y="4"/>
                </a:lnTo>
                <a:lnTo>
                  <a:pt x="10314" y="11"/>
                </a:lnTo>
                <a:lnTo>
                  <a:pt x="9753" y="20"/>
                </a:lnTo>
                <a:lnTo>
                  <a:pt x="9299" y="33"/>
                </a:lnTo>
                <a:lnTo>
                  <a:pt x="8937" y="53"/>
                </a:lnTo>
                <a:lnTo>
                  <a:pt x="8655" y="79"/>
                </a:lnTo>
                <a:lnTo>
                  <a:pt x="8443" y="110"/>
                </a:lnTo>
                <a:lnTo>
                  <a:pt x="8290" y="151"/>
                </a:lnTo>
                <a:lnTo>
                  <a:pt x="8184" y="200"/>
                </a:lnTo>
                <a:lnTo>
                  <a:pt x="8109" y="257"/>
                </a:lnTo>
                <a:lnTo>
                  <a:pt x="8059" y="325"/>
                </a:lnTo>
                <a:lnTo>
                  <a:pt x="8020" y="402"/>
                </a:lnTo>
                <a:lnTo>
                  <a:pt x="7978" y="494"/>
                </a:lnTo>
                <a:lnTo>
                  <a:pt x="7908" y="718"/>
                </a:lnTo>
                <a:lnTo>
                  <a:pt x="7886" y="970"/>
                </a:lnTo>
                <a:lnTo>
                  <a:pt x="7911" y="1209"/>
                </a:lnTo>
                <a:lnTo>
                  <a:pt x="7983" y="1402"/>
                </a:lnTo>
                <a:lnTo>
                  <a:pt x="8098" y="1523"/>
                </a:lnTo>
                <a:lnTo>
                  <a:pt x="8348" y="1743"/>
                </a:lnTo>
                <a:lnTo>
                  <a:pt x="8697" y="2030"/>
                </a:lnTo>
                <a:lnTo>
                  <a:pt x="9104" y="2353"/>
                </a:lnTo>
                <a:lnTo>
                  <a:pt x="9505" y="2671"/>
                </a:lnTo>
                <a:lnTo>
                  <a:pt x="9834" y="2939"/>
                </a:lnTo>
                <a:lnTo>
                  <a:pt x="10057" y="3132"/>
                </a:lnTo>
                <a:lnTo>
                  <a:pt x="10138" y="3220"/>
                </a:lnTo>
                <a:lnTo>
                  <a:pt x="9987" y="3327"/>
                </a:lnTo>
                <a:lnTo>
                  <a:pt x="9578" y="3571"/>
                </a:lnTo>
                <a:lnTo>
                  <a:pt x="8973" y="3913"/>
                </a:lnTo>
                <a:lnTo>
                  <a:pt x="8234" y="4324"/>
                </a:lnTo>
                <a:lnTo>
                  <a:pt x="7225" y="4879"/>
                </a:lnTo>
                <a:lnTo>
                  <a:pt x="6375" y="5359"/>
                </a:lnTo>
                <a:lnTo>
                  <a:pt x="5667" y="5774"/>
                </a:lnTo>
                <a:lnTo>
                  <a:pt x="5076" y="6139"/>
                </a:lnTo>
                <a:lnTo>
                  <a:pt x="4577" y="6470"/>
                </a:lnTo>
                <a:lnTo>
                  <a:pt x="4153" y="6782"/>
                </a:lnTo>
                <a:lnTo>
                  <a:pt x="3780" y="7084"/>
                </a:lnTo>
                <a:lnTo>
                  <a:pt x="3431" y="7398"/>
                </a:lnTo>
                <a:lnTo>
                  <a:pt x="2353" y="8572"/>
                </a:lnTo>
                <a:lnTo>
                  <a:pt x="1477" y="9876"/>
                </a:lnTo>
                <a:lnTo>
                  <a:pt x="789" y="11342"/>
                </a:lnTo>
                <a:lnTo>
                  <a:pt x="268" y="12999"/>
                </a:lnTo>
                <a:lnTo>
                  <a:pt x="215" y="13236"/>
                </a:lnTo>
                <a:lnTo>
                  <a:pt x="173" y="13495"/>
                </a:lnTo>
                <a:lnTo>
                  <a:pt x="139" y="13815"/>
                </a:lnTo>
                <a:lnTo>
                  <a:pt x="114" y="14235"/>
                </a:lnTo>
                <a:lnTo>
                  <a:pt x="92" y="14790"/>
                </a:lnTo>
                <a:lnTo>
                  <a:pt x="75" y="15521"/>
                </a:lnTo>
                <a:lnTo>
                  <a:pt x="61" y="16462"/>
                </a:lnTo>
                <a:lnTo>
                  <a:pt x="45" y="17652"/>
                </a:lnTo>
                <a:lnTo>
                  <a:pt x="0" y="21600"/>
                </a:lnTo>
                <a:lnTo>
                  <a:pt x="5572" y="21600"/>
                </a:lnTo>
                <a:lnTo>
                  <a:pt x="5572" y="18071"/>
                </a:lnTo>
                <a:lnTo>
                  <a:pt x="5572" y="16822"/>
                </a:lnTo>
                <a:lnTo>
                  <a:pt x="5583" y="15837"/>
                </a:lnTo>
                <a:lnTo>
                  <a:pt x="5603" y="15071"/>
                </a:lnTo>
                <a:lnTo>
                  <a:pt x="5639" y="14478"/>
                </a:lnTo>
                <a:lnTo>
                  <a:pt x="5692" y="14013"/>
                </a:lnTo>
                <a:lnTo>
                  <a:pt x="5770" y="13629"/>
                </a:lnTo>
                <a:lnTo>
                  <a:pt x="5873" y="13282"/>
                </a:lnTo>
                <a:lnTo>
                  <a:pt x="6010" y="12927"/>
                </a:lnTo>
                <a:lnTo>
                  <a:pt x="6551" y="11917"/>
                </a:lnTo>
                <a:lnTo>
                  <a:pt x="7334" y="10965"/>
                </a:lnTo>
                <a:lnTo>
                  <a:pt x="8332" y="10100"/>
                </a:lnTo>
                <a:lnTo>
                  <a:pt x="9514" y="9352"/>
                </a:lnTo>
                <a:lnTo>
                  <a:pt x="9979" y="9101"/>
                </a:lnTo>
                <a:lnTo>
                  <a:pt x="10551" y="8790"/>
                </a:lnTo>
                <a:lnTo>
                  <a:pt x="11161" y="8458"/>
                </a:lnTo>
                <a:lnTo>
                  <a:pt x="11732" y="8147"/>
                </a:lnTo>
                <a:lnTo>
                  <a:pt x="12192" y="7899"/>
                </a:lnTo>
                <a:lnTo>
                  <a:pt x="12546" y="7716"/>
                </a:lnTo>
                <a:lnTo>
                  <a:pt x="12811" y="7600"/>
                </a:lnTo>
                <a:lnTo>
                  <a:pt x="13001" y="7543"/>
                </a:lnTo>
                <a:lnTo>
                  <a:pt x="13129" y="7545"/>
                </a:lnTo>
                <a:lnTo>
                  <a:pt x="13215" y="7605"/>
                </a:lnTo>
                <a:lnTo>
                  <a:pt x="13274" y="7716"/>
                </a:lnTo>
                <a:lnTo>
                  <a:pt x="13321" y="7879"/>
                </a:lnTo>
                <a:lnTo>
                  <a:pt x="13369" y="8048"/>
                </a:lnTo>
                <a:lnTo>
                  <a:pt x="13455" y="8320"/>
                </a:lnTo>
                <a:lnTo>
                  <a:pt x="13564" y="8662"/>
                </a:lnTo>
                <a:lnTo>
                  <a:pt x="13689" y="9031"/>
                </a:lnTo>
                <a:lnTo>
                  <a:pt x="13948" y="9700"/>
                </a:lnTo>
                <a:lnTo>
                  <a:pt x="14205" y="10109"/>
                </a:lnTo>
                <a:lnTo>
                  <a:pt x="14514" y="10313"/>
                </a:lnTo>
                <a:lnTo>
                  <a:pt x="14930" y="10368"/>
                </a:lnTo>
                <a:lnTo>
                  <a:pt x="15303" y="10313"/>
                </a:lnTo>
                <a:lnTo>
                  <a:pt x="15629" y="10111"/>
                </a:lnTo>
                <a:lnTo>
                  <a:pt x="15969" y="9703"/>
                </a:lnTo>
                <a:lnTo>
                  <a:pt x="16390" y="9031"/>
                </a:lnTo>
                <a:lnTo>
                  <a:pt x="16530" y="8792"/>
                </a:lnTo>
                <a:lnTo>
                  <a:pt x="16728" y="8452"/>
                </a:lnTo>
                <a:lnTo>
                  <a:pt x="16973" y="8030"/>
                </a:lnTo>
                <a:lnTo>
                  <a:pt x="17257" y="7541"/>
                </a:lnTo>
                <a:lnTo>
                  <a:pt x="17569" y="6999"/>
                </a:lnTo>
                <a:lnTo>
                  <a:pt x="17904" y="6422"/>
                </a:lnTo>
                <a:lnTo>
                  <a:pt x="18249" y="5825"/>
                </a:lnTo>
                <a:lnTo>
                  <a:pt x="18598" y="5223"/>
                </a:lnTo>
                <a:lnTo>
                  <a:pt x="18949" y="4615"/>
                </a:lnTo>
                <a:lnTo>
                  <a:pt x="19303" y="4005"/>
                </a:lnTo>
                <a:lnTo>
                  <a:pt x="19652" y="3408"/>
                </a:lnTo>
                <a:lnTo>
                  <a:pt x="19980" y="2842"/>
                </a:lnTo>
                <a:lnTo>
                  <a:pt x="20284" y="2320"/>
                </a:lnTo>
                <a:lnTo>
                  <a:pt x="20552" y="1861"/>
                </a:lnTo>
                <a:lnTo>
                  <a:pt x="20775" y="1481"/>
                </a:lnTo>
                <a:lnTo>
                  <a:pt x="20939" y="1196"/>
                </a:lnTo>
                <a:lnTo>
                  <a:pt x="21196" y="759"/>
                </a:lnTo>
                <a:lnTo>
                  <a:pt x="21405" y="395"/>
                </a:lnTo>
                <a:lnTo>
                  <a:pt x="21547" y="143"/>
                </a:lnTo>
                <a:lnTo>
                  <a:pt x="21600" y="40"/>
                </a:lnTo>
                <a:lnTo>
                  <a:pt x="21466" y="31"/>
                </a:lnTo>
                <a:lnTo>
                  <a:pt x="21087" y="24"/>
                </a:lnTo>
                <a:lnTo>
                  <a:pt x="20485" y="18"/>
                </a:lnTo>
                <a:lnTo>
                  <a:pt x="19691" y="11"/>
                </a:lnTo>
                <a:lnTo>
                  <a:pt x="18726" y="7"/>
                </a:lnTo>
                <a:lnTo>
                  <a:pt x="17622" y="2"/>
                </a:lnTo>
                <a:lnTo>
                  <a:pt x="16404" y="0"/>
                </a:lnTo>
                <a:lnTo>
                  <a:pt x="15100" y="0"/>
                </a:lnTo>
                <a:lnTo>
                  <a:pt x="13837" y="0"/>
                </a:lnTo>
                <a:lnTo>
                  <a:pt x="12741" y="0"/>
                </a:lnTo>
                <a:lnTo>
                  <a:pt x="11797" y="0"/>
                </a:lnTo>
                <a:close/>
              </a:path>
            </a:pathLst>
          </a:custGeom>
          <a:ln w="3175">
            <a:miter lim="400000"/>
          </a:ln>
        </p:spPr>
      </p:pic>
      <p:sp>
        <p:nvSpPr>
          <p:cNvPr id="1338" name="0"/>
          <p:cNvSpPr txBox="1"/>
          <p:nvPr/>
        </p:nvSpPr>
        <p:spPr>
          <a:xfrm>
            <a:off x="9141813" y="2564190"/>
            <a:ext cx="1525905" cy="116955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spAutoFit/>
          </a:bodyPr>
          <a:lstStyle>
            <a:lvl1pPr algn="ctr" defTabSz="914400">
              <a:defRPr sz="14000">
                <a:solidFill>
                  <a:srgbClr val="FFFFFF"/>
                </a:solidFill>
                <a:latin typeface="+mn-lt"/>
                <a:ea typeface="+mn-ea"/>
                <a:cs typeface="+mn-cs"/>
                <a:sym typeface="Gill Sans"/>
              </a:defRPr>
            </a:lvl1pPr>
          </a:lstStyle>
          <a:p>
            <a:pPr defTabSz="457200" hangingPunct="0"/>
            <a:r>
              <a:rPr sz="7000" kern="0">
                <a:latin typeface="Gill Sans"/>
              </a:rPr>
              <a:t>0</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23" name="droppedImage.pdf" descr="droppedImage.pdf"/>
          <p:cNvPicPr>
            <a:picLocks noChangeAspect="1"/>
          </p:cNvPicPr>
          <p:nvPr/>
        </p:nvPicPr>
        <p:blipFill>
          <a:blip r:embed="rId2"/>
          <a:stretch>
            <a:fillRect/>
          </a:stretch>
        </p:blipFill>
        <p:spPr>
          <a:xfrm>
            <a:off x="3158490" y="474345"/>
            <a:ext cx="5886283" cy="5903595"/>
          </a:xfrm>
          <a:prstGeom prst="rect">
            <a:avLst/>
          </a:prstGeom>
          <a:ln w="3175">
            <a:miter lim="400000"/>
          </a:ln>
        </p:spPr>
      </p:pic>
      <p:pic>
        <p:nvPicPr>
          <p:cNvPr id="1324" name="droppedImage.pdf" descr="droppedImage.pdf"/>
          <p:cNvPicPr>
            <a:picLocks noChangeAspect="1"/>
          </p:cNvPicPr>
          <p:nvPr/>
        </p:nvPicPr>
        <p:blipFill>
          <a:blip r:embed="rId3"/>
          <a:stretch>
            <a:fillRect/>
          </a:stretch>
        </p:blipFill>
        <p:spPr>
          <a:xfrm rot="20880000">
            <a:off x="3640469" y="1053836"/>
            <a:ext cx="4823461" cy="4823461"/>
          </a:xfrm>
          <a:prstGeom prst="rect">
            <a:avLst/>
          </a:prstGeom>
          <a:ln w="3175">
            <a:miter lim="400000"/>
          </a:ln>
        </p:spPr>
      </p:pic>
      <p:pic>
        <p:nvPicPr>
          <p:cNvPr id="1325" name="W1-2r invert.jpg" descr="W1-2r invert.jpg"/>
          <p:cNvPicPr>
            <a:picLocks/>
          </p:cNvPicPr>
          <p:nvPr/>
        </p:nvPicPr>
        <p:blipFill>
          <a:blip r:embed="rId4"/>
          <a:srcRect l="29798" t="27167" r="29999" b="26998"/>
          <a:stretch>
            <a:fillRect/>
          </a:stretch>
        </p:blipFill>
        <p:spPr>
          <a:xfrm flipH="1">
            <a:off x="8541226" y="483275"/>
            <a:ext cx="1537693" cy="1953023"/>
          </a:xfrm>
          <a:custGeom>
            <a:avLst/>
            <a:gdLst/>
            <a:ahLst/>
            <a:cxnLst>
              <a:cxn ang="0">
                <a:pos x="wd2" y="hd2"/>
              </a:cxn>
              <a:cxn ang="5400000">
                <a:pos x="wd2" y="hd2"/>
              </a:cxn>
              <a:cxn ang="10800000">
                <a:pos x="wd2" y="hd2"/>
              </a:cxn>
              <a:cxn ang="16200000">
                <a:pos x="wd2" y="hd2"/>
              </a:cxn>
            </a:cxnLst>
            <a:rect l="0" t="0" r="r" b="b"/>
            <a:pathLst>
              <a:path w="21600" h="21600" extrusionOk="0">
                <a:moveTo>
                  <a:pt x="11797" y="0"/>
                </a:moveTo>
                <a:lnTo>
                  <a:pt x="10991" y="4"/>
                </a:lnTo>
                <a:lnTo>
                  <a:pt x="10314" y="11"/>
                </a:lnTo>
                <a:lnTo>
                  <a:pt x="9753" y="20"/>
                </a:lnTo>
                <a:lnTo>
                  <a:pt x="9299" y="33"/>
                </a:lnTo>
                <a:lnTo>
                  <a:pt x="8937" y="53"/>
                </a:lnTo>
                <a:lnTo>
                  <a:pt x="8655" y="79"/>
                </a:lnTo>
                <a:lnTo>
                  <a:pt x="8443" y="110"/>
                </a:lnTo>
                <a:lnTo>
                  <a:pt x="8290" y="151"/>
                </a:lnTo>
                <a:lnTo>
                  <a:pt x="8184" y="200"/>
                </a:lnTo>
                <a:lnTo>
                  <a:pt x="8109" y="257"/>
                </a:lnTo>
                <a:lnTo>
                  <a:pt x="8059" y="325"/>
                </a:lnTo>
                <a:lnTo>
                  <a:pt x="8020" y="402"/>
                </a:lnTo>
                <a:lnTo>
                  <a:pt x="7978" y="494"/>
                </a:lnTo>
                <a:lnTo>
                  <a:pt x="7908" y="718"/>
                </a:lnTo>
                <a:lnTo>
                  <a:pt x="7886" y="970"/>
                </a:lnTo>
                <a:lnTo>
                  <a:pt x="7911" y="1209"/>
                </a:lnTo>
                <a:lnTo>
                  <a:pt x="7983" y="1402"/>
                </a:lnTo>
                <a:lnTo>
                  <a:pt x="8098" y="1523"/>
                </a:lnTo>
                <a:lnTo>
                  <a:pt x="8348" y="1743"/>
                </a:lnTo>
                <a:lnTo>
                  <a:pt x="8697" y="2030"/>
                </a:lnTo>
                <a:lnTo>
                  <a:pt x="9104" y="2353"/>
                </a:lnTo>
                <a:lnTo>
                  <a:pt x="9505" y="2671"/>
                </a:lnTo>
                <a:lnTo>
                  <a:pt x="9834" y="2939"/>
                </a:lnTo>
                <a:lnTo>
                  <a:pt x="10057" y="3132"/>
                </a:lnTo>
                <a:lnTo>
                  <a:pt x="10138" y="3220"/>
                </a:lnTo>
                <a:lnTo>
                  <a:pt x="9987" y="3327"/>
                </a:lnTo>
                <a:lnTo>
                  <a:pt x="9578" y="3571"/>
                </a:lnTo>
                <a:lnTo>
                  <a:pt x="8973" y="3913"/>
                </a:lnTo>
                <a:lnTo>
                  <a:pt x="8234" y="4324"/>
                </a:lnTo>
                <a:lnTo>
                  <a:pt x="7225" y="4879"/>
                </a:lnTo>
                <a:lnTo>
                  <a:pt x="6375" y="5359"/>
                </a:lnTo>
                <a:lnTo>
                  <a:pt x="5667" y="5774"/>
                </a:lnTo>
                <a:lnTo>
                  <a:pt x="5076" y="6139"/>
                </a:lnTo>
                <a:lnTo>
                  <a:pt x="4577" y="6470"/>
                </a:lnTo>
                <a:lnTo>
                  <a:pt x="4153" y="6782"/>
                </a:lnTo>
                <a:lnTo>
                  <a:pt x="3780" y="7084"/>
                </a:lnTo>
                <a:lnTo>
                  <a:pt x="3431" y="7398"/>
                </a:lnTo>
                <a:lnTo>
                  <a:pt x="2353" y="8572"/>
                </a:lnTo>
                <a:lnTo>
                  <a:pt x="1477" y="9876"/>
                </a:lnTo>
                <a:lnTo>
                  <a:pt x="789" y="11342"/>
                </a:lnTo>
                <a:lnTo>
                  <a:pt x="268" y="12999"/>
                </a:lnTo>
                <a:lnTo>
                  <a:pt x="215" y="13236"/>
                </a:lnTo>
                <a:lnTo>
                  <a:pt x="173" y="13495"/>
                </a:lnTo>
                <a:lnTo>
                  <a:pt x="139" y="13815"/>
                </a:lnTo>
                <a:lnTo>
                  <a:pt x="114" y="14235"/>
                </a:lnTo>
                <a:lnTo>
                  <a:pt x="92" y="14790"/>
                </a:lnTo>
                <a:lnTo>
                  <a:pt x="75" y="15521"/>
                </a:lnTo>
                <a:lnTo>
                  <a:pt x="61" y="16462"/>
                </a:lnTo>
                <a:lnTo>
                  <a:pt x="45" y="17652"/>
                </a:lnTo>
                <a:lnTo>
                  <a:pt x="0" y="21600"/>
                </a:lnTo>
                <a:lnTo>
                  <a:pt x="5572" y="21600"/>
                </a:lnTo>
                <a:lnTo>
                  <a:pt x="5572" y="18071"/>
                </a:lnTo>
                <a:lnTo>
                  <a:pt x="5572" y="16822"/>
                </a:lnTo>
                <a:lnTo>
                  <a:pt x="5583" y="15837"/>
                </a:lnTo>
                <a:lnTo>
                  <a:pt x="5603" y="15071"/>
                </a:lnTo>
                <a:lnTo>
                  <a:pt x="5639" y="14478"/>
                </a:lnTo>
                <a:lnTo>
                  <a:pt x="5692" y="14013"/>
                </a:lnTo>
                <a:lnTo>
                  <a:pt x="5770" y="13629"/>
                </a:lnTo>
                <a:lnTo>
                  <a:pt x="5873" y="13282"/>
                </a:lnTo>
                <a:lnTo>
                  <a:pt x="6010" y="12927"/>
                </a:lnTo>
                <a:lnTo>
                  <a:pt x="6551" y="11917"/>
                </a:lnTo>
                <a:lnTo>
                  <a:pt x="7334" y="10965"/>
                </a:lnTo>
                <a:lnTo>
                  <a:pt x="8332" y="10100"/>
                </a:lnTo>
                <a:lnTo>
                  <a:pt x="9514" y="9352"/>
                </a:lnTo>
                <a:lnTo>
                  <a:pt x="9979" y="9101"/>
                </a:lnTo>
                <a:lnTo>
                  <a:pt x="10551" y="8790"/>
                </a:lnTo>
                <a:lnTo>
                  <a:pt x="11161" y="8458"/>
                </a:lnTo>
                <a:lnTo>
                  <a:pt x="11732" y="8147"/>
                </a:lnTo>
                <a:lnTo>
                  <a:pt x="12192" y="7899"/>
                </a:lnTo>
                <a:lnTo>
                  <a:pt x="12546" y="7716"/>
                </a:lnTo>
                <a:lnTo>
                  <a:pt x="12811" y="7600"/>
                </a:lnTo>
                <a:lnTo>
                  <a:pt x="13001" y="7543"/>
                </a:lnTo>
                <a:lnTo>
                  <a:pt x="13129" y="7545"/>
                </a:lnTo>
                <a:lnTo>
                  <a:pt x="13215" y="7605"/>
                </a:lnTo>
                <a:lnTo>
                  <a:pt x="13274" y="7716"/>
                </a:lnTo>
                <a:lnTo>
                  <a:pt x="13321" y="7879"/>
                </a:lnTo>
                <a:lnTo>
                  <a:pt x="13369" y="8048"/>
                </a:lnTo>
                <a:lnTo>
                  <a:pt x="13455" y="8320"/>
                </a:lnTo>
                <a:lnTo>
                  <a:pt x="13564" y="8662"/>
                </a:lnTo>
                <a:lnTo>
                  <a:pt x="13689" y="9031"/>
                </a:lnTo>
                <a:lnTo>
                  <a:pt x="13948" y="9700"/>
                </a:lnTo>
                <a:lnTo>
                  <a:pt x="14205" y="10109"/>
                </a:lnTo>
                <a:lnTo>
                  <a:pt x="14514" y="10313"/>
                </a:lnTo>
                <a:lnTo>
                  <a:pt x="14930" y="10368"/>
                </a:lnTo>
                <a:lnTo>
                  <a:pt x="15303" y="10313"/>
                </a:lnTo>
                <a:lnTo>
                  <a:pt x="15629" y="10111"/>
                </a:lnTo>
                <a:lnTo>
                  <a:pt x="15969" y="9703"/>
                </a:lnTo>
                <a:lnTo>
                  <a:pt x="16390" y="9031"/>
                </a:lnTo>
                <a:lnTo>
                  <a:pt x="16530" y="8792"/>
                </a:lnTo>
                <a:lnTo>
                  <a:pt x="16728" y="8452"/>
                </a:lnTo>
                <a:lnTo>
                  <a:pt x="16973" y="8030"/>
                </a:lnTo>
                <a:lnTo>
                  <a:pt x="17257" y="7541"/>
                </a:lnTo>
                <a:lnTo>
                  <a:pt x="17569" y="6999"/>
                </a:lnTo>
                <a:lnTo>
                  <a:pt x="17904" y="6422"/>
                </a:lnTo>
                <a:lnTo>
                  <a:pt x="18249" y="5825"/>
                </a:lnTo>
                <a:lnTo>
                  <a:pt x="18598" y="5223"/>
                </a:lnTo>
                <a:lnTo>
                  <a:pt x="18949" y="4615"/>
                </a:lnTo>
                <a:lnTo>
                  <a:pt x="19303" y="4005"/>
                </a:lnTo>
                <a:lnTo>
                  <a:pt x="19652" y="3408"/>
                </a:lnTo>
                <a:lnTo>
                  <a:pt x="19980" y="2842"/>
                </a:lnTo>
                <a:lnTo>
                  <a:pt x="20284" y="2320"/>
                </a:lnTo>
                <a:lnTo>
                  <a:pt x="20552" y="1861"/>
                </a:lnTo>
                <a:lnTo>
                  <a:pt x="20775" y="1481"/>
                </a:lnTo>
                <a:lnTo>
                  <a:pt x="20939" y="1196"/>
                </a:lnTo>
                <a:lnTo>
                  <a:pt x="21196" y="759"/>
                </a:lnTo>
                <a:lnTo>
                  <a:pt x="21405" y="395"/>
                </a:lnTo>
                <a:lnTo>
                  <a:pt x="21547" y="143"/>
                </a:lnTo>
                <a:lnTo>
                  <a:pt x="21600" y="40"/>
                </a:lnTo>
                <a:lnTo>
                  <a:pt x="21466" y="31"/>
                </a:lnTo>
                <a:lnTo>
                  <a:pt x="21087" y="24"/>
                </a:lnTo>
                <a:lnTo>
                  <a:pt x="20485" y="18"/>
                </a:lnTo>
                <a:lnTo>
                  <a:pt x="19691" y="11"/>
                </a:lnTo>
                <a:lnTo>
                  <a:pt x="18726" y="7"/>
                </a:lnTo>
                <a:lnTo>
                  <a:pt x="17622" y="2"/>
                </a:lnTo>
                <a:lnTo>
                  <a:pt x="16404" y="0"/>
                </a:lnTo>
                <a:lnTo>
                  <a:pt x="15100" y="0"/>
                </a:lnTo>
                <a:lnTo>
                  <a:pt x="13837" y="0"/>
                </a:lnTo>
                <a:lnTo>
                  <a:pt x="12741" y="0"/>
                </a:lnTo>
                <a:lnTo>
                  <a:pt x="11797" y="0"/>
                </a:lnTo>
                <a:close/>
              </a:path>
            </a:pathLst>
          </a:custGeom>
          <a:ln w="3175">
            <a:miter lim="400000"/>
          </a:ln>
        </p:spPr>
      </p:pic>
      <p:sp>
        <p:nvSpPr>
          <p:cNvPr id="1326" name="1"/>
          <p:cNvSpPr txBox="1"/>
          <p:nvPr/>
        </p:nvSpPr>
        <p:spPr>
          <a:xfrm>
            <a:off x="9141813" y="2564190"/>
            <a:ext cx="1525905" cy="116955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spAutoFit/>
          </a:bodyPr>
          <a:lstStyle>
            <a:lvl1pPr algn="ctr" defTabSz="914400">
              <a:defRPr sz="14000">
                <a:solidFill>
                  <a:srgbClr val="FFFFFF"/>
                </a:solidFill>
                <a:latin typeface="+mn-lt"/>
                <a:ea typeface="+mn-ea"/>
                <a:cs typeface="+mn-cs"/>
                <a:sym typeface="Gill Sans"/>
              </a:defRPr>
            </a:lvl1pPr>
          </a:lstStyle>
          <a:p>
            <a:pPr defTabSz="457200" hangingPunct="0"/>
            <a:r>
              <a:rPr sz="7000" kern="0">
                <a:latin typeface="Gill Sans"/>
              </a:rPr>
              <a:t>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40" name="droppedImage.pdf" descr="droppedImage.pdf"/>
          <p:cNvPicPr>
            <a:picLocks noChangeAspect="1"/>
          </p:cNvPicPr>
          <p:nvPr/>
        </p:nvPicPr>
        <p:blipFill>
          <a:blip r:embed="rId2"/>
          <a:stretch>
            <a:fillRect/>
          </a:stretch>
        </p:blipFill>
        <p:spPr>
          <a:xfrm>
            <a:off x="3158490" y="474345"/>
            <a:ext cx="5886283" cy="5903595"/>
          </a:xfrm>
          <a:prstGeom prst="rect">
            <a:avLst/>
          </a:prstGeom>
          <a:ln w="3175">
            <a:miter lim="400000"/>
          </a:ln>
        </p:spPr>
      </p:pic>
      <p:pic>
        <p:nvPicPr>
          <p:cNvPr id="1341" name="droppedImage.pdf" descr="droppedImage.pdf"/>
          <p:cNvPicPr>
            <a:picLocks noChangeAspect="1"/>
          </p:cNvPicPr>
          <p:nvPr/>
        </p:nvPicPr>
        <p:blipFill>
          <a:blip r:embed="rId3"/>
          <a:stretch>
            <a:fillRect/>
          </a:stretch>
        </p:blipFill>
        <p:spPr>
          <a:xfrm rot="20880000">
            <a:off x="3640469" y="1053836"/>
            <a:ext cx="4823461" cy="4823461"/>
          </a:xfrm>
          <a:prstGeom prst="rect">
            <a:avLst/>
          </a:prstGeom>
          <a:ln w="3175">
            <a:miter lim="400000"/>
          </a:ln>
        </p:spPr>
      </p:pic>
      <p:sp>
        <p:nvSpPr>
          <p:cNvPr id="1342" name="Tfdsfu"/>
          <p:cNvSpPr txBox="1"/>
          <p:nvPr/>
        </p:nvSpPr>
        <p:spPr>
          <a:xfrm>
            <a:off x="1774821" y="116429"/>
            <a:ext cx="2286001" cy="93871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spAutoFit/>
          </a:bodyPr>
          <a:lstStyle>
            <a:lvl1pPr algn="ctr" defTabSz="914400">
              <a:defRPr sz="11000">
                <a:solidFill>
                  <a:srgbClr val="FFFFFF"/>
                </a:solidFill>
                <a:latin typeface="+mn-lt"/>
                <a:ea typeface="+mn-ea"/>
                <a:cs typeface="+mn-cs"/>
                <a:sym typeface="Gill Sans"/>
              </a:defRPr>
            </a:lvl1pPr>
          </a:lstStyle>
          <a:p>
            <a:pPr defTabSz="457200" hangingPunct="0"/>
            <a:r>
              <a:rPr sz="5500" kern="0">
                <a:latin typeface="Gill Sans"/>
              </a:rPr>
              <a:t>Tfdsfu</a:t>
            </a:r>
          </a:p>
        </p:txBody>
      </p:sp>
      <p:pic>
        <p:nvPicPr>
          <p:cNvPr id="1343" name="W1-2r invert.jpg" descr="W1-2r invert.jpg"/>
          <p:cNvPicPr>
            <a:picLocks/>
          </p:cNvPicPr>
          <p:nvPr/>
        </p:nvPicPr>
        <p:blipFill>
          <a:blip r:embed="rId4"/>
          <a:srcRect l="29798" t="27167" r="29999" b="26998"/>
          <a:stretch>
            <a:fillRect/>
          </a:stretch>
        </p:blipFill>
        <p:spPr>
          <a:xfrm flipH="1">
            <a:off x="8541226" y="483275"/>
            <a:ext cx="1537693" cy="1953023"/>
          </a:xfrm>
          <a:custGeom>
            <a:avLst/>
            <a:gdLst/>
            <a:ahLst/>
            <a:cxnLst>
              <a:cxn ang="0">
                <a:pos x="wd2" y="hd2"/>
              </a:cxn>
              <a:cxn ang="5400000">
                <a:pos x="wd2" y="hd2"/>
              </a:cxn>
              <a:cxn ang="10800000">
                <a:pos x="wd2" y="hd2"/>
              </a:cxn>
              <a:cxn ang="16200000">
                <a:pos x="wd2" y="hd2"/>
              </a:cxn>
            </a:cxnLst>
            <a:rect l="0" t="0" r="r" b="b"/>
            <a:pathLst>
              <a:path w="21600" h="21600" extrusionOk="0">
                <a:moveTo>
                  <a:pt x="11797" y="0"/>
                </a:moveTo>
                <a:lnTo>
                  <a:pt x="10991" y="4"/>
                </a:lnTo>
                <a:lnTo>
                  <a:pt x="10314" y="11"/>
                </a:lnTo>
                <a:lnTo>
                  <a:pt x="9753" y="20"/>
                </a:lnTo>
                <a:lnTo>
                  <a:pt x="9299" y="33"/>
                </a:lnTo>
                <a:lnTo>
                  <a:pt x="8937" y="53"/>
                </a:lnTo>
                <a:lnTo>
                  <a:pt x="8655" y="79"/>
                </a:lnTo>
                <a:lnTo>
                  <a:pt x="8443" y="110"/>
                </a:lnTo>
                <a:lnTo>
                  <a:pt x="8290" y="151"/>
                </a:lnTo>
                <a:lnTo>
                  <a:pt x="8184" y="200"/>
                </a:lnTo>
                <a:lnTo>
                  <a:pt x="8109" y="257"/>
                </a:lnTo>
                <a:lnTo>
                  <a:pt x="8059" y="325"/>
                </a:lnTo>
                <a:lnTo>
                  <a:pt x="8020" y="402"/>
                </a:lnTo>
                <a:lnTo>
                  <a:pt x="7978" y="494"/>
                </a:lnTo>
                <a:lnTo>
                  <a:pt x="7908" y="718"/>
                </a:lnTo>
                <a:lnTo>
                  <a:pt x="7886" y="970"/>
                </a:lnTo>
                <a:lnTo>
                  <a:pt x="7911" y="1209"/>
                </a:lnTo>
                <a:lnTo>
                  <a:pt x="7983" y="1402"/>
                </a:lnTo>
                <a:lnTo>
                  <a:pt x="8098" y="1523"/>
                </a:lnTo>
                <a:lnTo>
                  <a:pt x="8348" y="1743"/>
                </a:lnTo>
                <a:lnTo>
                  <a:pt x="8697" y="2030"/>
                </a:lnTo>
                <a:lnTo>
                  <a:pt x="9104" y="2353"/>
                </a:lnTo>
                <a:lnTo>
                  <a:pt x="9505" y="2671"/>
                </a:lnTo>
                <a:lnTo>
                  <a:pt x="9834" y="2939"/>
                </a:lnTo>
                <a:lnTo>
                  <a:pt x="10057" y="3132"/>
                </a:lnTo>
                <a:lnTo>
                  <a:pt x="10138" y="3220"/>
                </a:lnTo>
                <a:lnTo>
                  <a:pt x="9987" y="3327"/>
                </a:lnTo>
                <a:lnTo>
                  <a:pt x="9578" y="3571"/>
                </a:lnTo>
                <a:lnTo>
                  <a:pt x="8973" y="3913"/>
                </a:lnTo>
                <a:lnTo>
                  <a:pt x="8234" y="4324"/>
                </a:lnTo>
                <a:lnTo>
                  <a:pt x="7225" y="4879"/>
                </a:lnTo>
                <a:lnTo>
                  <a:pt x="6375" y="5359"/>
                </a:lnTo>
                <a:lnTo>
                  <a:pt x="5667" y="5774"/>
                </a:lnTo>
                <a:lnTo>
                  <a:pt x="5076" y="6139"/>
                </a:lnTo>
                <a:lnTo>
                  <a:pt x="4577" y="6470"/>
                </a:lnTo>
                <a:lnTo>
                  <a:pt x="4153" y="6782"/>
                </a:lnTo>
                <a:lnTo>
                  <a:pt x="3780" y="7084"/>
                </a:lnTo>
                <a:lnTo>
                  <a:pt x="3431" y="7398"/>
                </a:lnTo>
                <a:lnTo>
                  <a:pt x="2353" y="8572"/>
                </a:lnTo>
                <a:lnTo>
                  <a:pt x="1477" y="9876"/>
                </a:lnTo>
                <a:lnTo>
                  <a:pt x="789" y="11342"/>
                </a:lnTo>
                <a:lnTo>
                  <a:pt x="268" y="12999"/>
                </a:lnTo>
                <a:lnTo>
                  <a:pt x="215" y="13236"/>
                </a:lnTo>
                <a:lnTo>
                  <a:pt x="173" y="13495"/>
                </a:lnTo>
                <a:lnTo>
                  <a:pt x="139" y="13815"/>
                </a:lnTo>
                <a:lnTo>
                  <a:pt x="114" y="14235"/>
                </a:lnTo>
                <a:lnTo>
                  <a:pt x="92" y="14790"/>
                </a:lnTo>
                <a:lnTo>
                  <a:pt x="75" y="15521"/>
                </a:lnTo>
                <a:lnTo>
                  <a:pt x="61" y="16462"/>
                </a:lnTo>
                <a:lnTo>
                  <a:pt x="45" y="17652"/>
                </a:lnTo>
                <a:lnTo>
                  <a:pt x="0" y="21600"/>
                </a:lnTo>
                <a:lnTo>
                  <a:pt x="5572" y="21600"/>
                </a:lnTo>
                <a:lnTo>
                  <a:pt x="5572" y="18071"/>
                </a:lnTo>
                <a:lnTo>
                  <a:pt x="5572" y="16822"/>
                </a:lnTo>
                <a:lnTo>
                  <a:pt x="5583" y="15837"/>
                </a:lnTo>
                <a:lnTo>
                  <a:pt x="5603" y="15071"/>
                </a:lnTo>
                <a:lnTo>
                  <a:pt x="5639" y="14478"/>
                </a:lnTo>
                <a:lnTo>
                  <a:pt x="5692" y="14013"/>
                </a:lnTo>
                <a:lnTo>
                  <a:pt x="5770" y="13629"/>
                </a:lnTo>
                <a:lnTo>
                  <a:pt x="5873" y="13282"/>
                </a:lnTo>
                <a:lnTo>
                  <a:pt x="6010" y="12927"/>
                </a:lnTo>
                <a:lnTo>
                  <a:pt x="6551" y="11917"/>
                </a:lnTo>
                <a:lnTo>
                  <a:pt x="7334" y="10965"/>
                </a:lnTo>
                <a:lnTo>
                  <a:pt x="8332" y="10100"/>
                </a:lnTo>
                <a:lnTo>
                  <a:pt x="9514" y="9352"/>
                </a:lnTo>
                <a:lnTo>
                  <a:pt x="9979" y="9101"/>
                </a:lnTo>
                <a:lnTo>
                  <a:pt x="10551" y="8790"/>
                </a:lnTo>
                <a:lnTo>
                  <a:pt x="11161" y="8458"/>
                </a:lnTo>
                <a:lnTo>
                  <a:pt x="11732" y="8147"/>
                </a:lnTo>
                <a:lnTo>
                  <a:pt x="12192" y="7899"/>
                </a:lnTo>
                <a:lnTo>
                  <a:pt x="12546" y="7716"/>
                </a:lnTo>
                <a:lnTo>
                  <a:pt x="12811" y="7600"/>
                </a:lnTo>
                <a:lnTo>
                  <a:pt x="13001" y="7543"/>
                </a:lnTo>
                <a:lnTo>
                  <a:pt x="13129" y="7545"/>
                </a:lnTo>
                <a:lnTo>
                  <a:pt x="13215" y="7605"/>
                </a:lnTo>
                <a:lnTo>
                  <a:pt x="13274" y="7716"/>
                </a:lnTo>
                <a:lnTo>
                  <a:pt x="13321" y="7879"/>
                </a:lnTo>
                <a:lnTo>
                  <a:pt x="13369" y="8048"/>
                </a:lnTo>
                <a:lnTo>
                  <a:pt x="13455" y="8320"/>
                </a:lnTo>
                <a:lnTo>
                  <a:pt x="13564" y="8662"/>
                </a:lnTo>
                <a:lnTo>
                  <a:pt x="13689" y="9031"/>
                </a:lnTo>
                <a:lnTo>
                  <a:pt x="13948" y="9700"/>
                </a:lnTo>
                <a:lnTo>
                  <a:pt x="14205" y="10109"/>
                </a:lnTo>
                <a:lnTo>
                  <a:pt x="14514" y="10313"/>
                </a:lnTo>
                <a:lnTo>
                  <a:pt x="14930" y="10368"/>
                </a:lnTo>
                <a:lnTo>
                  <a:pt x="15303" y="10313"/>
                </a:lnTo>
                <a:lnTo>
                  <a:pt x="15629" y="10111"/>
                </a:lnTo>
                <a:lnTo>
                  <a:pt x="15969" y="9703"/>
                </a:lnTo>
                <a:lnTo>
                  <a:pt x="16390" y="9031"/>
                </a:lnTo>
                <a:lnTo>
                  <a:pt x="16530" y="8792"/>
                </a:lnTo>
                <a:lnTo>
                  <a:pt x="16728" y="8452"/>
                </a:lnTo>
                <a:lnTo>
                  <a:pt x="16973" y="8030"/>
                </a:lnTo>
                <a:lnTo>
                  <a:pt x="17257" y="7541"/>
                </a:lnTo>
                <a:lnTo>
                  <a:pt x="17569" y="6999"/>
                </a:lnTo>
                <a:lnTo>
                  <a:pt x="17904" y="6422"/>
                </a:lnTo>
                <a:lnTo>
                  <a:pt x="18249" y="5825"/>
                </a:lnTo>
                <a:lnTo>
                  <a:pt x="18598" y="5223"/>
                </a:lnTo>
                <a:lnTo>
                  <a:pt x="18949" y="4615"/>
                </a:lnTo>
                <a:lnTo>
                  <a:pt x="19303" y="4005"/>
                </a:lnTo>
                <a:lnTo>
                  <a:pt x="19652" y="3408"/>
                </a:lnTo>
                <a:lnTo>
                  <a:pt x="19980" y="2842"/>
                </a:lnTo>
                <a:lnTo>
                  <a:pt x="20284" y="2320"/>
                </a:lnTo>
                <a:lnTo>
                  <a:pt x="20552" y="1861"/>
                </a:lnTo>
                <a:lnTo>
                  <a:pt x="20775" y="1481"/>
                </a:lnTo>
                <a:lnTo>
                  <a:pt x="20939" y="1196"/>
                </a:lnTo>
                <a:lnTo>
                  <a:pt x="21196" y="759"/>
                </a:lnTo>
                <a:lnTo>
                  <a:pt x="21405" y="395"/>
                </a:lnTo>
                <a:lnTo>
                  <a:pt x="21547" y="143"/>
                </a:lnTo>
                <a:lnTo>
                  <a:pt x="21600" y="40"/>
                </a:lnTo>
                <a:lnTo>
                  <a:pt x="21466" y="31"/>
                </a:lnTo>
                <a:lnTo>
                  <a:pt x="21087" y="24"/>
                </a:lnTo>
                <a:lnTo>
                  <a:pt x="20485" y="18"/>
                </a:lnTo>
                <a:lnTo>
                  <a:pt x="19691" y="11"/>
                </a:lnTo>
                <a:lnTo>
                  <a:pt x="18726" y="7"/>
                </a:lnTo>
                <a:lnTo>
                  <a:pt x="17622" y="2"/>
                </a:lnTo>
                <a:lnTo>
                  <a:pt x="16404" y="0"/>
                </a:lnTo>
                <a:lnTo>
                  <a:pt x="15100" y="0"/>
                </a:lnTo>
                <a:lnTo>
                  <a:pt x="13837" y="0"/>
                </a:lnTo>
                <a:lnTo>
                  <a:pt x="12741" y="0"/>
                </a:lnTo>
                <a:lnTo>
                  <a:pt x="11797" y="0"/>
                </a:lnTo>
                <a:close/>
              </a:path>
            </a:pathLst>
          </a:custGeom>
          <a:ln w="3175">
            <a:miter lim="400000"/>
          </a:ln>
        </p:spPr>
      </p:pic>
      <p:sp>
        <p:nvSpPr>
          <p:cNvPr id="1344" name="1"/>
          <p:cNvSpPr txBox="1"/>
          <p:nvPr/>
        </p:nvSpPr>
        <p:spPr>
          <a:xfrm>
            <a:off x="9141813" y="2564190"/>
            <a:ext cx="1525905" cy="116955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spAutoFit/>
          </a:bodyPr>
          <a:lstStyle>
            <a:lvl1pPr algn="ctr" defTabSz="914400">
              <a:defRPr sz="14000">
                <a:solidFill>
                  <a:srgbClr val="FFFFFF"/>
                </a:solidFill>
                <a:latin typeface="+mn-lt"/>
                <a:ea typeface="+mn-ea"/>
                <a:cs typeface="+mn-cs"/>
                <a:sym typeface="Gill Sans"/>
              </a:defRPr>
            </a:lvl1pPr>
          </a:lstStyle>
          <a:p>
            <a:pPr defTabSz="457200" hangingPunct="0"/>
            <a:r>
              <a:rPr sz="7000" kern="0">
                <a:latin typeface="Gill Sans"/>
              </a:rPr>
              <a:t>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28" name="droppedImage.pdf" descr="droppedImage.pdf"/>
          <p:cNvPicPr>
            <a:picLocks noChangeAspect="1"/>
          </p:cNvPicPr>
          <p:nvPr/>
        </p:nvPicPr>
        <p:blipFill>
          <a:blip r:embed="rId2"/>
          <a:stretch>
            <a:fillRect/>
          </a:stretch>
        </p:blipFill>
        <p:spPr>
          <a:xfrm>
            <a:off x="3158490" y="474345"/>
            <a:ext cx="5886283" cy="5903595"/>
          </a:xfrm>
          <a:prstGeom prst="rect">
            <a:avLst/>
          </a:prstGeom>
          <a:ln w="3175">
            <a:miter lim="400000"/>
          </a:ln>
        </p:spPr>
      </p:pic>
      <p:pic>
        <p:nvPicPr>
          <p:cNvPr id="1329" name="droppedImage.pdf" descr="droppedImage.pdf"/>
          <p:cNvPicPr>
            <a:picLocks noChangeAspect="1"/>
          </p:cNvPicPr>
          <p:nvPr/>
        </p:nvPicPr>
        <p:blipFill>
          <a:blip r:embed="rId3"/>
          <a:stretch>
            <a:fillRect/>
          </a:stretch>
        </p:blipFill>
        <p:spPr>
          <a:xfrm rot="20220000">
            <a:off x="3640558" y="1053925"/>
            <a:ext cx="4823461" cy="4823461"/>
          </a:xfrm>
          <a:prstGeom prst="rect">
            <a:avLst/>
          </a:prstGeom>
          <a:ln w="3175">
            <a:miter lim="400000"/>
          </a:ln>
        </p:spPr>
      </p:pic>
      <p:pic>
        <p:nvPicPr>
          <p:cNvPr id="1330" name="W1-2r invert.jpg" descr="W1-2r invert.jpg"/>
          <p:cNvPicPr>
            <a:picLocks/>
          </p:cNvPicPr>
          <p:nvPr/>
        </p:nvPicPr>
        <p:blipFill>
          <a:blip r:embed="rId4"/>
          <a:srcRect l="29798" t="27167" r="29999" b="26998"/>
          <a:stretch>
            <a:fillRect/>
          </a:stretch>
        </p:blipFill>
        <p:spPr>
          <a:xfrm flipH="1">
            <a:off x="8541226" y="483275"/>
            <a:ext cx="1537693" cy="1953023"/>
          </a:xfrm>
          <a:custGeom>
            <a:avLst/>
            <a:gdLst/>
            <a:ahLst/>
            <a:cxnLst>
              <a:cxn ang="0">
                <a:pos x="wd2" y="hd2"/>
              </a:cxn>
              <a:cxn ang="5400000">
                <a:pos x="wd2" y="hd2"/>
              </a:cxn>
              <a:cxn ang="10800000">
                <a:pos x="wd2" y="hd2"/>
              </a:cxn>
              <a:cxn ang="16200000">
                <a:pos x="wd2" y="hd2"/>
              </a:cxn>
            </a:cxnLst>
            <a:rect l="0" t="0" r="r" b="b"/>
            <a:pathLst>
              <a:path w="21600" h="21600" extrusionOk="0">
                <a:moveTo>
                  <a:pt x="11797" y="0"/>
                </a:moveTo>
                <a:lnTo>
                  <a:pt x="10991" y="4"/>
                </a:lnTo>
                <a:lnTo>
                  <a:pt x="10314" y="11"/>
                </a:lnTo>
                <a:lnTo>
                  <a:pt x="9753" y="20"/>
                </a:lnTo>
                <a:lnTo>
                  <a:pt x="9299" y="33"/>
                </a:lnTo>
                <a:lnTo>
                  <a:pt x="8937" y="53"/>
                </a:lnTo>
                <a:lnTo>
                  <a:pt x="8655" y="79"/>
                </a:lnTo>
                <a:lnTo>
                  <a:pt x="8443" y="110"/>
                </a:lnTo>
                <a:lnTo>
                  <a:pt x="8290" y="151"/>
                </a:lnTo>
                <a:lnTo>
                  <a:pt x="8184" y="200"/>
                </a:lnTo>
                <a:lnTo>
                  <a:pt x="8109" y="257"/>
                </a:lnTo>
                <a:lnTo>
                  <a:pt x="8059" y="325"/>
                </a:lnTo>
                <a:lnTo>
                  <a:pt x="8020" y="402"/>
                </a:lnTo>
                <a:lnTo>
                  <a:pt x="7978" y="494"/>
                </a:lnTo>
                <a:lnTo>
                  <a:pt x="7908" y="718"/>
                </a:lnTo>
                <a:lnTo>
                  <a:pt x="7886" y="970"/>
                </a:lnTo>
                <a:lnTo>
                  <a:pt x="7911" y="1209"/>
                </a:lnTo>
                <a:lnTo>
                  <a:pt x="7983" y="1402"/>
                </a:lnTo>
                <a:lnTo>
                  <a:pt x="8098" y="1523"/>
                </a:lnTo>
                <a:lnTo>
                  <a:pt x="8348" y="1743"/>
                </a:lnTo>
                <a:lnTo>
                  <a:pt x="8697" y="2030"/>
                </a:lnTo>
                <a:lnTo>
                  <a:pt x="9104" y="2353"/>
                </a:lnTo>
                <a:lnTo>
                  <a:pt x="9505" y="2671"/>
                </a:lnTo>
                <a:lnTo>
                  <a:pt x="9834" y="2939"/>
                </a:lnTo>
                <a:lnTo>
                  <a:pt x="10057" y="3132"/>
                </a:lnTo>
                <a:lnTo>
                  <a:pt x="10138" y="3220"/>
                </a:lnTo>
                <a:lnTo>
                  <a:pt x="9987" y="3327"/>
                </a:lnTo>
                <a:lnTo>
                  <a:pt x="9578" y="3571"/>
                </a:lnTo>
                <a:lnTo>
                  <a:pt x="8973" y="3913"/>
                </a:lnTo>
                <a:lnTo>
                  <a:pt x="8234" y="4324"/>
                </a:lnTo>
                <a:lnTo>
                  <a:pt x="7225" y="4879"/>
                </a:lnTo>
                <a:lnTo>
                  <a:pt x="6375" y="5359"/>
                </a:lnTo>
                <a:lnTo>
                  <a:pt x="5667" y="5774"/>
                </a:lnTo>
                <a:lnTo>
                  <a:pt x="5076" y="6139"/>
                </a:lnTo>
                <a:lnTo>
                  <a:pt x="4577" y="6470"/>
                </a:lnTo>
                <a:lnTo>
                  <a:pt x="4153" y="6782"/>
                </a:lnTo>
                <a:lnTo>
                  <a:pt x="3780" y="7084"/>
                </a:lnTo>
                <a:lnTo>
                  <a:pt x="3431" y="7398"/>
                </a:lnTo>
                <a:lnTo>
                  <a:pt x="2353" y="8572"/>
                </a:lnTo>
                <a:lnTo>
                  <a:pt x="1477" y="9876"/>
                </a:lnTo>
                <a:lnTo>
                  <a:pt x="789" y="11342"/>
                </a:lnTo>
                <a:lnTo>
                  <a:pt x="268" y="12999"/>
                </a:lnTo>
                <a:lnTo>
                  <a:pt x="215" y="13236"/>
                </a:lnTo>
                <a:lnTo>
                  <a:pt x="173" y="13495"/>
                </a:lnTo>
                <a:lnTo>
                  <a:pt x="139" y="13815"/>
                </a:lnTo>
                <a:lnTo>
                  <a:pt x="114" y="14235"/>
                </a:lnTo>
                <a:lnTo>
                  <a:pt x="92" y="14790"/>
                </a:lnTo>
                <a:lnTo>
                  <a:pt x="75" y="15521"/>
                </a:lnTo>
                <a:lnTo>
                  <a:pt x="61" y="16462"/>
                </a:lnTo>
                <a:lnTo>
                  <a:pt x="45" y="17652"/>
                </a:lnTo>
                <a:lnTo>
                  <a:pt x="0" y="21600"/>
                </a:lnTo>
                <a:lnTo>
                  <a:pt x="5572" y="21600"/>
                </a:lnTo>
                <a:lnTo>
                  <a:pt x="5572" y="18071"/>
                </a:lnTo>
                <a:lnTo>
                  <a:pt x="5572" y="16822"/>
                </a:lnTo>
                <a:lnTo>
                  <a:pt x="5583" y="15837"/>
                </a:lnTo>
                <a:lnTo>
                  <a:pt x="5603" y="15071"/>
                </a:lnTo>
                <a:lnTo>
                  <a:pt x="5639" y="14478"/>
                </a:lnTo>
                <a:lnTo>
                  <a:pt x="5692" y="14013"/>
                </a:lnTo>
                <a:lnTo>
                  <a:pt x="5770" y="13629"/>
                </a:lnTo>
                <a:lnTo>
                  <a:pt x="5873" y="13282"/>
                </a:lnTo>
                <a:lnTo>
                  <a:pt x="6010" y="12927"/>
                </a:lnTo>
                <a:lnTo>
                  <a:pt x="6551" y="11917"/>
                </a:lnTo>
                <a:lnTo>
                  <a:pt x="7334" y="10965"/>
                </a:lnTo>
                <a:lnTo>
                  <a:pt x="8332" y="10100"/>
                </a:lnTo>
                <a:lnTo>
                  <a:pt x="9514" y="9352"/>
                </a:lnTo>
                <a:lnTo>
                  <a:pt x="9979" y="9101"/>
                </a:lnTo>
                <a:lnTo>
                  <a:pt x="10551" y="8790"/>
                </a:lnTo>
                <a:lnTo>
                  <a:pt x="11161" y="8458"/>
                </a:lnTo>
                <a:lnTo>
                  <a:pt x="11732" y="8147"/>
                </a:lnTo>
                <a:lnTo>
                  <a:pt x="12192" y="7899"/>
                </a:lnTo>
                <a:lnTo>
                  <a:pt x="12546" y="7716"/>
                </a:lnTo>
                <a:lnTo>
                  <a:pt x="12811" y="7600"/>
                </a:lnTo>
                <a:lnTo>
                  <a:pt x="13001" y="7543"/>
                </a:lnTo>
                <a:lnTo>
                  <a:pt x="13129" y="7545"/>
                </a:lnTo>
                <a:lnTo>
                  <a:pt x="13215" y="7605"/>
                </a:lnTo>
                <a:lnTo>
                  <a:pt x="13274" y="7716"/>
                </a:lnTo>
                <a:lnTo>
                  <a:pt x="13321" y="7879"/>
                </a:lnTo>
                <a:lnTo>
                  <a:pt x="13369" y="8048"/>
                </a:lnTo>
                <a:lnTo>
                  <a:pt x="13455" y="8320"/>
                </a:lnTo>
                <a:lnTo>
                  <a:pt x="13564" y="8662"/>
                </a:lnTo>
                <a:lnTo>
                  <a:pt x="13689" y="9031"/>
                </a:lnTo>
                <a:lnTo>
                  <a:pt x="13948" y="9700"/>
                </a:lnTo>
                <a:lnTo>
                  <a:pt x="14205" y="10109"/>
                </a:lnTo>
                <a:lnTo>
                  <a:pt x="14514" y="10313"/>
                </a:lnTo>
                <a:lnTo>
                  <a:pt x="14930" y="10368"/>
                </a:lnTo>
                <a:lnTo>
                  <a:pt x="15303" y="10313"/>
                </a:lnTo>
                <a:lnTo>
                  <a:pt x="15629" y="10111"/>
                </a:lnTo>
                <a:lnTo>
                  <a:pt x="15969" y="9703"/>
                </a:lnTo>
                <a:lnTo>
                  <a:pt x="16390" y="9031"/>
                </a:lnTo>
                <a:lnTo>
                  <a:pt x="16530" y="8792"/>
                </a:lnTo>
                <a:lnTo>
                  <a:pt x="16728" y="8452"/>
                </a:lnTo>
                <a:lnTo>
                  <a:pt x="16973" y="8030"/>
                </a:lnTo>
                <a:lnTo>
                  <a:pt x="17257" y="7541"/>
                </a:lnTo>
                <a:lnTo>
                  <a:pt x="17569" y="6999"/>
                </a:lnTo>
                <a:lnTo>
                  <a:pt x="17904" y="6422"/>
                </a:lnTo>
                <a:lnTo>
                  <a:pt x="18249" y="5825"/>
                </a:lnTo>
                <a:lnTo>
                  <a:pt x="18598" y="5223"/>
                </a:lnTo>
                <a:lnTo>
                  <a:pt x="18949" y="4615"/>
                </a:lnTo>
                <a:lnTo>
                  <a:pt x="19303" y="4005"/>
                </a:lnTo>
                <a:lnTo>
                  <a:pt x="19652" y="3408"/>
                </a:lnTo>
                <a:lnTo>
                  <a:pt x="19980" y="2842"/>
                </a:lnTo>
                <a:lnTo>
                  <a:pt x="20284" y="2320"/>
                </a:lnTo>
                <a:lnTo>
                  <a:pt x="20552" y="1861"/>
                </a:lnTo>
                <a:lnTo>
                  <a:pt x="20775" y="1481"/>
                </a:lnTo>
                <a:lnTo>
                  <a:pt x="20939" y="1196"/>
                </a:lnTo>
                <a:lnTo>
                  <a:pt x="21196" y="759"/>
                </a:lnTo>
                <a:lnTo>
                  <a:pt x="21405" y="395"/>
                </a:lnTo>
                <a:lnTo>
                  <a:pt x="21547" y="143"/>
                </a:lnTo>
                <a:lnTo>
                  <a:pt x="21600" y="40"/>
                </a:lnTo>
                <a:lnTo>
                  <a:pt x="21466" y="31"/>
                </a:lnTo>
                <a:lnTo>
                  <a:pt x="21087" y="24"/>
                </a:lnTo>
                <a:lnTo>
                  <a:pt x="20485" y="18"/>
                </a:lnTo>
                <a:lnTo>
                  <a:pt x="19691" y="11"/>
                </a:lnTo>
                <a:lnTo>
                  <a:pt x="18726" y="7"/>
                </a:lnTo>
                <a:lnTo>
                  <a:pt x="17622" y="2"/>
                </a:lnTo>
                <a:lnTo>
                  <a:pt x="16404" y="0"/>
                </a:lnTo>
                <a:lnTo>
                  <a:pt x="15100" y="0"/>
                </a:lnTo>
                <a:lnTo>
                  <a:pt x="13837" y="0"/>
                </a:lnTo>
                <a:lnTo>
                  <a:pt x="12741" y="0"/>
                </a:lnTo>
                <a:lnTo>
                  <a:pt x="11797" y="0"/>
                </a:lnTo>
                <a:close/>
              </a:path>
            </a:pathLst>
          </a:custGeom>
          <a:ln w="3175">
            <a:miter lim="400000"/>
          </a:ln>
        </p:spPr>
      </p:pic>
      <p:sp>
        <p:nvSpPr>
          <p:cNvPr id="1331" name="2"/>
          <p:cNvSpPr txBox="1"/>
          <p:nvPr/>
        </p:nvSpPr>
        <p:spPr>
          <a:xfrm>
            <a:off x="9141813" y="2564190"/>
            <a:ext cx="1525905" cy="116955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spAutoFit/>
          </a:bodyPr>
          <a:lstStyle>
            <a:lvl1pPr algn="ctr" defTabSz="914400">
              <a:defRPr sz="14000">
                <a:solidFill>
                  <a:srgbClr val="FFFFFF"/>
                </a:solidFill>
                <a:latin typeface="+mn-lt"/>
                <a:ea typeface="+mn-ea"/>
                <a:cs typeface="+mn-cs"/>
                <a:sym typeface="Gill Sans"/>
              </a:defRPr>
            </a:lvl1pPr>
          </a:lstStyle>
          <a:p>
            <a:pPr defTabSz="457200" hangingPunct="0"/>
            <a:r>
              <a:rPr sz="7000" kern="0">
                <a:latin typeface="Gill Sans"/>
              </a:rPr>
              <a:t>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46" name="droppedImage.pdf" descr="droppedImage.pdf"/>
          <p:cNvPicPr>
            <a:picLocks noChangeAspect="1"/>
          </p:cNvPicPr>
          <p:nvPr/>
        </p:nvPicPr>
        <p:blipFill>
          <a:blip r:embed="rId2"/>
          <a:stretch>
            <a:fillRect/>
          </a:stretch>
        </p:blipFill>
        <p:spPr>
          <a:xfrm>
            <a:off x="3158490" y="474345"/>
            <a:ext cx="5886283" cy="5903595"/>
          </a:xfrm>
          <a:prstGeom prst="rect">
            <a:avLst/>
          </a:prstGeom>
          <a:ln w="3175">
            <a:miter lim="400000"/>
          </a:ln>
        </p:spPr>
      </p:pic>
      <p:pic>
        <p:nvPicPr>
          <p:cNvPr id="1347" name="droppedImage.pdf" descr="droppedImage.pdf"/>
          <p:cNvPicPr>
            <a:picLocks noChangeAspect="1"/>
          </p:cNvPicPr>
          <p:nvPr/>
        </p:nvPicPr>
        <p:blipFill>
          <a:blip r:embed="rId3"/>
          <a:stretch>
            <a:fillRect/>
          </a:stretch>
        </p:blipFill>
        <p:spPr>
          <a:xfrm rot="20220000">
            <a:off x="3640558" y="1053925"/>
            <a:ext cx="4823461" cy="4823461"/>
          </a:xfrm>
          <a:prstGeom prst="rect">
            <a:avLst/>
          </a:prstGeom>
          <a:ln w="3175">
            <a:miter lim="400000"/>
          </a:ln>
        </p:spPr>
      </p:pic>
      <p:sp>
        <p:nvSpPr>
          <p:cNvPr id="1348" name="Ugetgv"/>
          <p:cNvSpPr txBox="1"/>
          <p:nvPr/>
        </p:nvSpPr>
        <p:spPr>
          <a:xfrm>
            <a:off x="1774821" y="116429"/>
            <a:ext cx="2286001" cy="93871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spAutoFit/>
          </a:bodyPr>
          <a:lstStyle>
            <a:lvl1pPr algn="ctr" defTabSz="914400">
              <a:defRPr sz="11000">
                <a:solidFill>
                  <a:srgbClr val="FFFFFF"/>
                </a:solidFill>
                <a:latin typeface="Helvetica Neue Light"/>
                <a:ea typeface="Helvetica Neue Light"/>
                <a:cs typeface="Helvetica Neue Light"/>
                <a:sym typeface="Helvetica Neue Light"/>
              </a:defRPr>
            </a:lvl1pPr>
          </a:lstStyle>
          <a:p>
            <a:pPr defTabSz="457200" hangingPunct="0"/>
            <a:r>
              <a:rPr sz="5500" kern="0"/>
              <a:t>Ugetgv</a:t>
            </a:r>
          </a:p>
        </p:txBody>
      </p:sp>
      <p:pic>
        <p:nvPicPr>
          <p:cNvPr id="1349" name="W1-2r invert.jpg" descr="W1-2r invert.jpg"/>
          <p:cNvPicPr>
            <a:picLocks/>
          </p:cNvPicPr>
          <p:nvPr/>
        </p:nvPicPr>
        <p:blipFill>
          <a:blip r:embed="rId4"/>
          <a:srcRect l="29798" t="27167" r="29999" b="26998"/>
          <a:stretch>
            <a:fillRect/>
          </a:stretch>
        </p:blipFill>
        <p:spPr>
          <a:xfrm flipH="1">
            <a:off x="8541226" y="483275"/>
            <a:ext cx="1537693" cy="1953023"/>
          </a:xfrm>
          <a:custGeom>
            <a:avLst/>
            <a:gdLst/>
            <a:ahLst/>
            <a:cxnLst>
              <a:cxn ang="0">
                <a:pos x="wd2" y="hd2"/>
              </a:cxn>
              <a:cxn ang="5400000">
                <a:pos x="wd2" y="hd2"/>
              </a:cxn>
              <a:cxn ang="10800000">
                <a:pos x="wd2" y="hd2"/>
              </a:cxn>
              <a:cxn ang="16200000">
                <a:pos x="wd2" y="hd2"/>
              </a:cxn>
            </a:cxnLst>
            <a:rect l="0" t="0" r="r" b="b"/>
            <a:pathLst>
              <a:path w="21600" h="21600" extrusionOk="0">
                <a:moveTo>
                  <a:pt x="11797" y="0"/>
                </a:moveTo>
                <a:lnTo>
                  <a:pt x="10991" y="4"/>
                </a:lnTo>
                <a:lnTo>
                  <a:pt x="10314" y="11"/>
                </a:lnTo>
                <a:lnTo>
                  <a:pt x="9753" y="20"/>
                </a:lnTo>
                <a:lnTo>
                  <a:pt x="9299" y="33"/>
                </a:lnTo>
                <a:lnTo>
                  <a:pt x="8937" y="53"/>
                </a:lnTo>
                <a:lnTo>
                  <a:pt x="8655" y="79"/>
                </a:lnTo>
                <a:lnTo>
                  <a:pt x="8443" y="110"/>
                </a:lnTo>
                <a:lnTo>
                  <a:pt x="8290" y="151"/>
                </a:lnTo>
                <a:lnTo>
                  <a:pt x="8184" y="200"/>
                </a:lnTo>
                <a:lnTo>
                  <a:pt x="8109" y="257"/>
                </a:lnTo>
                <a:lnTo>
                  <a:pt x="8059" y="325"/>
                </a:lnTo>
                <a:lnTo>
                  <a:pt x="8020" y="402"/>
                </a:lnTo>
                <a:lnTo>
                  <a:pt x="7978" y="494"/>
                </a:lnTo>
                <a:lnTo>
                  <a:pt x="7908" y="718"/>
                </a:lnTo>
                <a:lnTo>
                  <a:pt x="7886" y="970"/>
                </a:lnTo>
                <a:lnTo>
                  <a:pt x="7911" y="1209"/>
                </a:lnTo>
                <a:lnTo>
                  <a:pt x="7983" y="1402"/>
                </a:lnTo>
                <a:lnTo>
                  <a:pt x="8098" y="1523"/>
                </a:lnTo>
                <a:lnTo>
                  <a:pt x="8348" y="1743"/>
                </a:lnTo>
                <a:lnTo>
                  <a:pt x="8697" y="2030"/>
                </a:lnTo>
                <a:lnTo>
                  <a:pt x="9104" y="2353"/>
                </a:lnTo>
                <a:lnTo>
                  <a:pt x="9505" y="2671"/>
                </a:lnTo>
                <a:lnTo>
                  <a:pt x="9834" y="2939"/>
                </a:lnTo>
                <a:lnTo>
                  <a:pt x="10057" y="3132"/>
                </a:lnTo>
                <a:lnTo>
                  <a:pt x="10138" y="3220"/>
                </a:lnTo>
                <a:lnTo>
                  <a:pt x="9987" y="3327"/>
                </a:lnTo>
                <a:lnTo>
                  <a:pt x="9578" y="3571"/>
                </a:lnTo>
                <a:lnTo>
                  <a:pt x="8973" y="3913"/>
                </a:lnTo>
                <a:lnTo>
                  <a:pt x="8234" y="4324"/>
                </a:lnTo>
                <a:lnTo>
                  <a:pt x="7225" y="4879"/>
                </a:lnTo>
                <a:lnTo>
                  <a:pt x="6375" y="5359"/>
                </a:lnTo>
                <a:lnTo>
                  <a:pt x="5667" y="5774"/>
                </a:lnTo>
                <a:lnTo>
                  <a:pt x="5076" y="6139"/>
                </a:lnTo>
                <a:lnTo>
                  <a:pt x="4577" y="6470"/>
                </a:lnTo>
                <a:lnTo>
                  <a:pt x="4153" y="6782"/>
                </a:lnTo>
                <a:lnTo>
                  <a:pt x="3780" y="7084"/>
                </a:lnTo>
                <a:lnTo>
                  <a:pt x="3431" y="7398"/>
                </a:lnTo>
                <a:lnTo>
                  <a:pt x="2353" y="8572"/>
                </a:lnTo>
                <a:lnTo>
                  <a:pt x="1477" y="9876"/>
                </a:lnTo>
                <a:lnTo>
                  <a:pt x="789" y="11342"/>
                </a:lnTo>
                <a:lnTo>
                  <a:pt x="268" y="12999"/>
                </a:lnTo>
                <a:lnTo>
                  <a:pt x="215" y="13236"/>
                </a:lnTo>
                <a:lnTo>
                  <a:pt x="173" y="13495"/>
                </a:lnTo>
                <a:lnTo>
                  <a:pt x="139" y="13815"/>
                </a:lnTo>
                <a:lnTo>
                  <a:pt x="114" y="14235"/>
                </a:lnTo>
                <a:lnTo>
                  <a:pt x="92" y="14790"/>
                </a:lnTo>
                <a:lnTo>
                  <a:pt x="75" y="15521"/>
                </a:lnTo>
                <a:lnTo>
                  <a:pt x="61" y="16462"/>
                </a:lnTo>
                <a:lnTo>
                  <a:pt x="45" y="17652"/>
                </a:lnTo>
                <a:lnTo>
                  <a:pt x="0" y="21600"/>
                </a:lnTo>
                <a:lnTo>
                  <a:pt x="5572" y="21600"/>
                </a:lnTo>
                <a:lnTo>
                  <a:pt x="5572" y="18071"/>
                </a:lnTo>
                <a:lnTo>
                  <a:pt x="5572" y="16822"/>
                </a:lnTo>
                <a:lnTo>
                  <a:pt x="5583" y="15837"/>
                </a:lnTo>
                <a:lnTo>
                  <a:pt x="5603" y="15071"/>
                </a:lnTo>
                <a:lnTo>
                  <a:pt x="5639" y="14478"/>
                </a:lnTo>
                <a:lnTo>
                  <a:pt x="5692" y="14013"/>
                </a:lnTo>
                <a:lnTo>
                  <a:pt x="5770" y="13629"/>
                </a:lnTo>
                <a:lnTo>
                  <a:pt x="5873" y="13282"/>
                </a:lnTo>
                <a:lnTo>
                  <a:pt x="6010" y="12927"/>
                </a:lnTo>
                <a:lnTo>
                  <a:pt x="6551" y="11917"/>
                </a:lnTo>
                <a:lnTo>
                  <a:pt x="7334" y="10965"/>
                </a:lnTo>
                <a:lnTo>
                  <a:pt x="8332" y="10100"/>
                </a:lnTo>
                <a:lnTo>
                  <a:pt x="9514" y="9352"/>
                </a:lnTo>
                <a:lnTo>
                  <a:pt x="9979" y="9101"/>
                </a:lnTo>
                <a:lnTo>
                  <a:pt x="10551" y="8790"/>
                </a:lnTo>
                <a:lnTo>
                  <a:pt x="11161" y="8458"/>
                </a:lnTo>
                <a:lnTo>
                  <a:pt x="11732" y="8147"/>
                </a:lnTo>
                <a:lnTo>
                  <a:pt x="12192" y="7899"/>
                </a:lnTo>
                <a:lnTo>
                  <a:pt x="12546" y="7716"/>
                </a:lnTo>
                <a:lnTo>
                  <a:pt x="12811" y="7600"/>
                </a:lnTo>
                <a:lnTo>
                  <a:pt x="13001" y="7543"/>
                </a:lnTo>
                <a:lnTo>
                  <a:pt x="13129" y="7545"/>
                </a:lnTo>
                <a:lnTo>
                  <a:pt x="13215" y="7605"/>
                </a:lnTo>
                <a:lnTo>
                  <a:pt x="13274" y="7716"/>
                </a:lnTo>
                <a:lnTo>
                  <a:pt x="13321" y="7879"/>
                </a:lnTo>
                <a:lnTo>
                  <a:pt x="13369" y="8048"/>
                </a:lnTo>
                <a:lnTo>
                  <a:pt x="13455" y="8320"/>
                </a:lnTo>
                <a:lnTo>
                  <a:pt x="13564" y="8662"/>
                </a:lnTo>
                <a:lnTo>
                  <a:pt x="13689" y="9031"/>
                </a:lnTo>
                <a:lnTo>
                  <a:pt x="13948" y="9700"/>
                </a:lnTo>
                <a:lnTo>
                  <a:pt x="14205" y="10109"/>
                </a:lnTo>
                <a:lnTo>
                  <a:pt x="14514" y="10313"/>
                </a:lnTo>
                <a:lnTo>
                  <a:pt x="14930" y="10368"/>
                </a:lnTo>
                <a:lnTo>
                  <a:pt x="15303" y="10313"/>
                </a:lnTo>
                <a:lnTo>
                  <a:pt x="15629" y="10111"/>
                </a:lnTo>
                <a:lnTo>
                  <a:pt x="15969" y="9703"/>
                </a:lnTo>
                <a:lnTo>
                  <a:pt x="16390" y="9031"/>
                </a:lnTo>
                <a:lnTo>
                  <a:pt x="16530" y="8792"/>
                </a:lnTo>
                <a:lnTo>
                  <a:pt x="16728" y="8452"/>
                </a:lnTo>
                <a:lnTo>
                  <a:pt x="16973" y="8030"/>
                </a:lnTo>
                <a:lnTo>
                  <a:pt x="17257" y="7541"/>
                </a:lnTo>
                <a:lnTo>
                  <a:pt x="17569" y="6999"/>
                </a:lnTo>
                <a:lnTo>
                  <a:pt x="17904" y="6422"/>
                </a:lnTo>
                <a:lnTo>
                  <a:pt x="18249" y="5825"/>
                </a:lnTo>
                <a:lnTo>
                  <a:pt x="18598" y="5223"/>
                </a:lnTo>
                <a:lnTo>
                  <a:pt x="18949" y="4615"/>
                </a:lnTo>
                <a:lnTo>
                  <a:pt x="19303" y="4005"/>
                </a:lnTo>
                <a:lnTo>
                  <a:pt x="19652" y="3408"/>
                </a:lnTo>
                <a:lnTo>
                  <a:pt x="19980" y="2842"/>
                </a:lnTo>
                <a:lnTo>
                  <a:pt x="20284" y="2320"/>
                </a:lnTo>
                <a:lnTo>
                  <a:pt x="20552" y="1861"/>
                </a:lnTo>
                <a:lnTo>
                  <a:pt x="20775" y="1481"/>
                </a:lnTo>
                <a:lnTo>
                  <a:pt x="20939" y="1196"/>
                </a:lnTo>
                <a:lnTo>
                  <a:pt x="21196" y="759"/>
                </a:lnTo>
                <a:lnTo>
                  <a:pt x="21405" y="395"/>
                </a:lnTo>
                <a:lnTo>
                  <a:pt x="21547" y="143"/>
                </a:lnTo>
                <a:lnTo>
                  <a:pt x="21600" y="40"/>
                </a:lnTo>
                <a:lnTo>
                  <a:pt x="21466" y="31"/>
                </a:lnTo>
                <a:lnTo>
                  <a:pt x="21087" y="24"/>
                </a:lnTo>
                <a:lnTo>
                  <a:pt x="20485" y="18"/>
                </a:lnTo>
                <a:lnTo>
                  <a:pt x="19691" y="11"/>
                </a:lnTo>
                <a:lnTo>
                  <a:pt x="18726" y="7"/>
                </a:lnTo>
                <a:lnTo>
                  <a:pt x="17622" y="2"/>
                </a:lnTo>
                <a:lnTo>
                  <a:pt x="16404" y="0"/>
                </a:lnTo>
                <a:lnTo>
                  <a:pt x="15100" y="0"/>
                </a:lnTo>
                <a:lnTo>
                  <a:pt x="13837" y="0"/>
                </a:lnTo>
                <a:lnTo>
                  <a:pt x="12741" y="0"/>
                </a:lnTo>
                <a:lnTo>
                  <a:pt x="11797" y="0"/>
                </a:lnTo>
                <a:close/>
              </a:path>
            </a:pathLst>
          </a:custGeom>
          <a:ln w="3175">
            <a:miter lim="400000"/>
          </a:ln>
        </p:spPr>
      </p:pic>
      <p:sp>
        <p:nvSpPr>
          <p:cNvPr id="1350" name="2"/>
          <p:cNvSpPr txBox="1"/>
          <p:nvPr/>
        </p:nvSpPr>
        <p:spPr>
          <a:xfrm>
            <a:off x="9141813" y="2564190"/>
            <a:ext cx="1525905" cy="1169551"/>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spAutoFit/>
          </a:bodyPr>
          <a:lstStyle>
            <a:lvl1pPr algn="ctr" defTabSz="914400">
              <a:defRPr sz="14000">
                <a:solidFill>
                  <a:srgbClr val="FFFFFF"/>
                </a:solidFill>
                <a:latin typeface="+mn-lt"/>
                <a:ea typeface="+mn-ea"/>
                <a:cs typeface="+mn-cs"/>
                <a:sym typeface="Gill Sans"/>
              </a:defRPr>
            </a:lvl1pPr>
          </a:lstStyle>
          <a:p>
            <a:pPr defTabSz="457200" hangingPunct="0"/>
            <a:r>
              <a:rPr sz="7000" kern="0">
                <a:latin typeface="Gill Sans"/>
              </a:rPr>
              <a:t>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xmlns:m="http://schemas.openxmlformats.org/officeDocument/2006/math" xmlns:a14="http://schemas.microsoft.com/office/drawing/2010/main">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9252-EE46-43B6-97F4-6F2BEF30B5F7}"/>
              </a:ext>
            </a:extLst>
          </p:cNvPr>
          <p:cNvSpPr>
            <a:spLocks noGrp="1"/>
          </p:cNvSpPr>
          <p:nvPr>
            <p:ph type="title"/>
          </p:nvPr>
        </p:nvSpPr>
        <p:spPr>
          <a:xfrm>
            <a:off x="0" y="0"/>
            <a:ext cx="10515600" cy="1012055"/>
          </a:xfrm>
        </p:spPr>
        <p:txBody>
          <a:bodyPr/>
          <a:lstStyle/>
          <a:p>
            <a:r>
              <a:rPr lang="en-US" dirty="0"/>
              <a:t>Using the Cipher Disk</a:t>
            </a:r>
          </a:p>
        </p:txBody>
      </p:sp>
      <p:sp>
        <p:nvSpPr>
          <p:cNvPr id="3" name="Content Placeholder 2">
            <a:extLst>
              <a:ext uri="{FF2B5EF4-FFF2-40B4-BE49-F238E27FC236}">
                <a16:creationId xmlns:a16="http://schemas.microsoft.com/office/drawing/2014/main" id="{13613F7A-1D9E-4368-B4D9-499BE8D65997}"/>
              </a:ext>
            </a:extLst>
          </p:cNvPr>
          <p:cNvSpPr>
            <a:spLocks noGrp="1"/>
          </p:cNvSpPr>
          <p:nvPr>
            <p:ph idx="1"/>
          </p:nvPr>
        </p:nvSpPr>
        <p:spPr>
          <a:xfrm>
            <a:off x="651768" y="1012055"/>
            <a:ext cx="8438966" cy="2814222"/>
          </a:xfrm>
        </p:spPr>
        <p:txBody>
          <a:bodyPr>
            <a:normAutofit fontScale="77500" lnSpcReduction="20000"/>
          </a:bodyPr>
          <a:lstStyle/>
          <a:p>
            <a:pPr marL="0" indent="0">
              <a:buNone/>
            </a:pPr>
            <a:r>
              <a:rPr lang="en-US" sz="3100" dirty="0"/>
              <a:t>Outer wheel is for the </a:t>
            </a:r>
            <a:r>
              <a:rPr lang="en-US" sz="3100" i="1" dirty="0"/>
              <a:t>plaintext</a:t>
            </a:r>
            <a:r>
              <a:rPr lang="en-US" sz="3100" dirty="0"/>
              <a:t> alphabet </a:t>
            </a:r>
          </a:p>
          <a:p>
            <a:pPr marL="0" indent="0">
              <a:buNone/>
            </a:pPr>
            <a:r>
              <a:rPr lang="en-US" sz="3100" dirty="0"/>
              <a:t>Inner wheel is for </a:t>
            </a:r>
            <a:r>
              <a:rPr lang="en-US" sz="3100" i="1" dirty="0"/>
              <a:t>ciphertext</a:t>
            </a:r>
            <a:endParaRPr lang="en-US" sz="3100" dirty="0"/>
          </a:p>
          <a:p>
            <a:pPr marL="0" indent="0">
              <a:buNone/>
            </a:pPr>
            <a:endParaRPr lang="en-US" dirty="0"/>
          </a:p>
          <a:p>
            <a:pPr marL="0" indent="0">
              <a:buNone/>
            </a:pPr>
            <a:r>
              <a:rPr lang="en-US" sz="3300" b="1" dirty="0"/>
              <a:t>Setup the Cipher Disk: </a:t>
            </a:r>
            <a:r>
              <a:rPr lang="en-US" sz="3300" dirty="0"/>
              <a:t>Make sure the letter “A” on the inner disk is aligned with the letter “A” on the outer disk</a:t>
            </a:r>
          </a:p>
          <a:p>
            <a:pPr marL="457200" lvl="1" indent="0">
              <a:buNone/>
            </a:pPr>
            <a:r>
              <a:rPr lang="en-US" sz="2800" dirty="0"/>
              <a:t>When the outer wheel and inner wheel and are both aligned at the letter “A” (i.e. position zero), there is no encryption mapping the letters on the outer wheel to letters on the inner wheel</a:t>
            </a:r>
            <a:endParaRPr lang="en-US" sz="3300" dirty="0"/>
          </a:p>
          <a:p>
            <a:pPr marL="0" indent="0">
              <a:buNone/>
            </a:pPr>
            <a:endParaRPr lang="en-US" dirty="0"/>
          </a:p>
          <a:p>
            <a:pPr marL="457200" lvl="1" indent="0">
              <a:buNone/>
            </a:pPr>
            <a:endParaRPr lang="en-US" sz="2800" dirty="0"/>
          </a:p>
        </p:txBody>
      </p:sp>
      <p:pic>
        <p:nvPicPr>
          <p:cNvPr id="4" name="Picture 3">
            <a:extLst>
              <a:ext uri="{FF2B5EF4-FFF2-40B4-BE49-F238E27FC236}">
                <a16:creationId xmlns:a16="http://schemas.microsoft.com/office/drawing/2014/main" id="{B7888B24-0C6D-4920-B6C7-DAE1144F35D3}"/>
              </a:ext>
            </a:extLst>
          </p:cNvPr>
          <p:cNvPicPr>
            <a:picLocks noChangeAspect="1"/>
          </p:cNvPicPr>
          <p:nvPr/>
        </p:nvPicPr>
        <p:blipFill>
          <a:blip r:embed="rId2"/>
          <a:stretch>
            <a:fillRect/>
          </a:stretch>
        </p:blipFill>
        <p:spPr>
          <a:xfrm>
            <a:off x="8988207" y="0"/>
            <a:ext cx="3203793" cy="3243346"/>
          </a:xfrm>
          <a:prstGeom prst="rect">
            <a:avLst/>
          </a:prstGeom>
        </p:spPr>
      </p:pic>
      <p:sp>
        <p:nvSpPr>
          <p:cNvPr id="6" name="Rectangle 5">
            <a:extLst>
              <a:ext uri="{FF2B5EF4-FFF2-40B4-BE49-F238E27FC236}">
                <a16:creationId xmlns:a16="http://schemas.microsoft.com/office/drawing/2014/main" id="{23DD6DC1-3C6A-4C29-AB66-F1B845451F65}"/>
              </a:ext>
            </a:extLst>
          </p:cNvPr>
          <p:cNvSpPr/>
          <p:nvPr/>
        </p:nvSpPr>
        <p:spPr>
          <a:xfrm>
            <a:off x="140931" y="3965962"/>
            <a:ext cx="9016755" cy="1261884"/>
          </a:xfrm>
          <a:prstGeom prst="rect">
            <a:avLst/>
          </a:prstGeom>
        </p:spPr>
        <p:txBody>
          <a:bodyPr wrap="square">
            <a:spAutoFit/>
          </a:bodyPr>
          <a:lstStyle/>
          <a:p>
            <a:pPr marL="514350" indent="-514350">
              <a:buFont typeface="+mj-lt"/>
              <a:buAutoNum type="arabicPeriod"/>
            </a:pPr>
            <a:r>
              <a:rPr lang="en-US" sz="2800" dirty="0"/>
              <a:t>Rotate the inner wheel </a:t>
            </a:r>
            <a:r>
              <a:rPr lang="en-US" sz="2800" u="sng" dirty="0"/>
              <a:t>3 positions counter-clockwise</a:t>
            </a:r>
          </a:p>
          <a:p>
            <a:pPr lvl="2">
              <a:buFont typeface="Wingdings" panose="05000000000000000000" pitchFamily="2" charset="2"/>
              <a:buChar char="Ø"/>
            </a:pPr>
            <a:r>
              <a:rPr lang="en-US" sz="2400" dirty="0"/>
              <a:t>The position set on the inner wheel is the encryption “key”</a:t>
            </a:r>
          </a:p>
          <a:p>
            <a:pPr lvl="2">
              <a:buFont typeface="Wingdings" panose="05000000000000000000" pitchFamily="2" charset="2"/>
              <a:buChar char="Ø"/>
            </a:pPr>
            <a:r>
              <a:rPr lang="en-US" sz="2400" dirty="0"/>
              <a:t>Key = 3  (A for plaintext aligns with D for ciphertext)</a:t>
            </a:r>
          </a:p>
        </p:txBody>
      </p:sp>
      <p:pic>
        <p:nvPicPr>
          <p:cNvPr id="9" name="Picture 8">
            <a:extLst>
              <a:ext uri="{FF2B5EF4-FFF2-40B4-BE49-F238E27FC236}">
                <a16:creationId xmlns:a16="http://schemas.microsoft.com/office/drawing/2014/main" id="{315363F7-BC99-43AF-9AFE-29A1A103BCC4}"/>
              </a:ext>
            </a:extLst>
          </p:cNvPr>
          <p:cNvPicPr>
            <a:picLocks noChangeAspect="1"/>
          </p:cNvPicPr>
          <p:nvPr/>
        </p:nvPicPr>
        <p:blipFill>
          <a:blip r:embed="rId3"/>
          <a:stretch>
            <a:fillRect/>
          </a:stretch>
        </p:blipFill>
        <p:spPr>
          <a:xfrm>
            <a:off x="8948654" y="3429000"/>
            <a:ext cx="3243346" cy="3243346"/>
          </a:xfrm>
          <a:prstGeom prst="rect">
            <a:avLst/>
          </a:prstGeom>
        </p:spPr>
      </p:pic>
      <p:sp>
        <p:nvSpPr>
          <p:cNvPr id="8" name="Rectangle: Rounded Corners 7">
            <a:extLst>
              <a:ext uri="{FF2B5EF4-FFF2-40B4-BE49-F238E27FC236}">
                <a16:creationId xmlns:a16="http://schemas.microsoft.com/office/drawing/2014/main" id="{3AC7816C-F2D0-4D57-A398-359E1D1D327E}"/>
              </a:ext>
            </a:extLst>
          </p:cNvPr>
          <p:cNvSpPr/>
          <p:nvPr/>
        </p:nvSpPr>
        <p:spPr>
          <a:xfrm rot="20997164">
            <a:off x="8929460" y="5097076"/>
            <a:ext cx="1147865" cy="261540"/>
          </a:xfrm>
          <a:prstGeom prst="round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86D452A-AAFE-4953-97C1-9B990882288C}"/>
              </a:ext>
            </a:extLst>
          </p:cNvPr>
          <p:cNvSpPr txBox="1"/>
          <p:nvPr/>
        </p:nvSpPr>
        <p:spPr>
          <a:xfrm>
            <a:off x="929564" y="5393614"/>
            <a:ext cx="7439487" cy="738664"/>
          </a:xfrm>
          <a:prstGeom prst="rect">
            <a:avLst/>
          </a:prstGeom>
          <a:noFill/>
        </p:spPr>
        <p:txBody>
          <a:bodyPr wrap="square" rtlCol="0">
            <a:spAutoFit/>
          </a:bodyPr>
          <a:lstStyle/>
          <a:p>
            <a:r>
              <a:rPr lang="en-US" sz="2400" b="1" dirty="0"/>
              <a:t>Encrypt the plaintext “SECRET”</a:t>
            </a:r>
            <a:br>
              <a:rPr lang="en-US" dirty="0"/>
            </a:br>
            <a:r>
              <a:rPr lang="en-US" b="1" dirty="0"/>
              <a:t>Question: </a:t>
            </a:r>
            <a:r>
              <a:rPr lang="en-US" dirty="0"/>
              <a:t>What is the resulting ciphertext? </a:t>
            </a:r>
          </a:p>
        </p:txBody>
      </p:sp>
      <p:sp>
        <p:nvSpPr>
          <p:cNvPr id="5" name="TextBox 4">
            <a:extLst>
              <a:ext uri="{FF2B5EF4-FFF2-40B4-BE49-F238E27FC236}">
                <a16:creationId xmlns:a16="http://schemas.microsoft.com/office/drawing/2014/main" id="{379D2CE6-3BD3-4790-9ABB-258C8FA8D73E}"/>
              </a:ext>
            </a:extLst>
          </p:cNvPr>
          <p:cNvSpPr txBox="1"/>
          <p:nvPr/>
        </p:nvSpPr>
        <p:spPr>
          <a:xfrm>
            <a:off x="5567455" y="5682493"/>
            <a:ext cx="2500849" cy="523220"/>
          </a:xfrm>
          <a:prstGeom prst="rect">
            <a:avLst/>
          </a:prstGeom>
          <a:noFill/>
        </p:spPr>
        <p:txBody>
          <a:bodyPr wrap="square" rtlCol="0">
            <a:spAutoFit/>
          </a:bodyPr>
          <a:lstStyle/>
          <a:p>
            <a:pPr algn="ctr"/>
            <a:r>
              <a:rPr lang="en-US" sz="2800" b="1" i="1" dirty="0"/>
              <a:t>VHFUHW</a:t>
            </a:r>
          </a:p>
        </p:txBody>
      </p:sp>
    </p:spTree>
    <p:extLst>
      <p:ext uri="{BB962C8B-B14F-4D97-AF65-F5344CB8AC3E}">
        <p14:creationId xmlns:p14="http://schemas.microsoft.com/office/powerpoint/2010/main" val="415177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style.rotation</p:attrName>
                                        </p:attrNameLst>
                                      </p:cBhvr>
                                      <p:tavLst>
                                        <p:tav tm="0">
                                          <p:val>
                                            <p:fltVal val="90"/>
                                          </p:val>
                                        </p:tav>
                                        <p:tav tm="100000">
                                          <p:val>
                                            <p:fltVal val="0"/>
                                          </p:val>
                                        </p:tav>
                                      </p:tavLst>
                                    </p:anim>
                                    <p:animEffect transition="in" filter="fade">
                                      <p:cBhvr>
                                        <p:cTn id="4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9252-EE46-43B6-97F4-6F2BEF30B5F7}"/>
              </a:ext>
            </a:extLst>
          </p:cNvPr>
          <p:cNvSpPr>
            <a:spLocks noGrp="1"/>
          </p:cNvSpPr>
          <p:nvPr>
            <p:ph type="title"/>
          </p:nvPr>
        </p:nvSpPr>
        <p:spPr>
          <a:xfrm>
            <a:off x="0" y="0"/>
            <a:ext cx="10515600" cy="1325563"/>
          </a:xfrm>
        </p:spPr>
        <p:txBody>
          <a:bodyPr/>
          <a:lstStyle/>
          <a:p>
            <a:r>
              <a:rPr lang="en-US" dirty="0"/>
              <a:t>Using the Cipher Disk</a:t>
            </a:r>
          </a:p>
        </p:txBody>
      </p:sp>
      <p:sp>
        <p:nvSpPr>
          <p:cNvPr id="3" name="Content Placeholder 2">
            <a:extLst>
              <a:ext uri="{FF2B5EF4-FFF2-40B4-BE49-F238E27FC236}">
                <a16:creationId xmlns:a16="http://schemas.microsoft.com/office/drawing/2014/main" id="{13613F7A-1D9E-4368-B4D9-499BE8D65997}"/>
              </a:ext>
            </a:extLst>
          </p:cNvPr>
          <p:cNvSpPr>
            <a:spLocks noGrp="1"/>
          </p:cNvSpPr>
          <p:nvPr>
            <p:ph idx="1"/>
          </p:nvPr>
        </p:nvSpPr>
        <p:spPr>
          <a:xfrm>
            <a:off x="381740" y="1325563"/>
            <a:ext cx="9365942" cy="4351338"/>
          </a:xfrm>
        </p:spPr>
        <p:txBody>
          <a:bodyPr/>
          <a:lstStyle/>
          <a:p>
            <a:pPr marL="514350" indent="-514350">
              <a:buFont typeface="+mj-lt"/>
              <a:buAutoNum type="arabicPeriod" startAt="2"/>
            </a:pPr>
            <a:r>
              <a:rPr lang="en-US" dirty="0"/>
              <a:t>Choose a different key (a number between 1 – 27)</a:t>
            </a:r>
          </a:p>
          <a:p>
            <a:pPr lvl="1"/>
            <a:r>
              <a:rPr lang="en-US" dirty="0"/>
              <a:t>We cannot use “0”, which will return the plaintext without encryption</a:t>
            </a:r>
          </a:p>
          <a:p>
            <a:pPr lvl="1"/>
            <a:r>
              <a:rPr lang="en-US" dirty="0"/>
              <a:t>Write the ciphertext on a piece of paper and think about how your friend could decrypt it… </a:t>
            </a:r>
          </a:p>
          <a:p>
            <a:pPr lvl="1"/>
            <a:endParaRPr lang="en-US" dirty="0"/>
          </a:p>
          <a:p>
            <a:pPr marL="457200" lvl="1" indent="0">
              <a:buNone/>
            </a:pPr>
            <a:r>
              <a:rPr lang="en-US" b="1" dirty="0"/>
              <a:t>Question: </a:t>
            </a:r>
            <a:r>
              <a:rPr lang="en-US" dirty="0"/>
              <a:t>What is the maximum number of guesses needed to find the plaintext?</a:t>
            </a:r>
          </a:p>
          <a:p>
            <a:pPr marL="457200" lvl="1" indent="0">
              <a:buNone/>
            </a:pPr>
            <a:endParaRPr lang="en-US" dirty="0"/>
          </a:p>
        </p:txBody>
      </p:sp>
      <p:pic>
        <p:nvPicPr>
          <p:cNvPr id="4" name="Picture 3">
            <a:extLst>
              <a:ext uri="{FF2B5EF4-FFF2-40B4-BE49-F238E27FC236}">
                <a16:creationId xmlns:a16="http://schemas.microsoft.com/office/drawing/2014/main" id="{B7888B24-0C6D-4920-B6C7-DAE1144F35D3}"/>
              </a:ext>
            </a:extLst>
          </p:cNvPr>
          <p:cNvPicPr>
            <a:picLocks noChangeAspect="1"/>
          </p:cNvPicPr>
          <p:nvPr/>
        </p:nvPicPr>
        <p:blipFill>
          <a:blip r:embed="rId2"/>
          <a:stretch>
            <a:fillRect/>
          </a:stretch>
        </p:blipFill>
        <p:spPr>
          <a:xfrm>
            <a:off x="9632272" y="0"/>
            <a:ext cx="2559728" cy="2591330"/>
          </a:xfrm>
          <a:prstGeom prst="rect">
            <a:avLst/>
          </a:prstGeom>
        </p:spPr>
      </p:pic>
    </p:spTree>
    <p:extLst>
      <p:ext uri="{BB962C8B-B14F-4D97-AF65-F5344CB8AC3E}">
        <p14:creationId xmlns:p14="http://schemas.microsoft.com/office/powerpoint/2010/main" val="122025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DBBE6-C7F7-43CA-B87A-98895572ED1B}"/>
              </a:ext>
            </a:extLst>
          </p:cNvPr>
          <p:cNvSpPr>
            <a:spLocks noGrp="1"/>
          </p:cNvSpPr>
          <p:nvPr>
            <p:ph type="title"/>
          </p:nvPr>
        </p:nvSpPr>
        <p:spPr>
          <a:xfrm>
            <a:off x="0" y="0"/>
            <a:ext cx="10515600" cy="1325563"/>
          </a:xfrm>
        </p:spPr>
        <p:txBody>
          <a:bodyPr/>
          <a:lstStyle/>
          <a:p>
            <a:r>
              <a:rPr lang="en-US" dirty="0"/>
              <a:t>Agenda</a:t>
            </a:r>
          </a:p>
        </p:txBody>
      </p:sp>
      <p:sp>
        <p:nvSpPr>
          <p:cNvPr id="3" name="Content Placeholder 2">
            <a:extLst>
              <a:ext uri="{FF2B5EF4-FFF2-40B4-BE49-F238E27FC236}">
                <a16:creationId xmlns:a16="http://schemas.microsoft.com/office/drawing/2014/main" id="{82651A20-8439-4606-8F5E-26EB9D303F5A}"/>
              </a:ext>
            </a:extLst>
          </p:cNvPr>
          <p:cNvSpPr>
            <a:spLocks noGrp="1"/>
          </p:cNvSpPr>
          <p:nvPr>
            <p:ph idx="1"/>
          </p:nvPr>
        </p:nvSpPr>
        <p:spPr>
          <a:xfrm>
            <a:off x="731668" y="1253331"/>
            <a:ext cx="10515600" cy="4351338"/>
          </a:xfrm>
        </p:spPr>
        <p:txBody>
          <a:bodyPr>
            <a:normAutofit/>
          </a:bodyPr>
          <a:lstStyle/>
          <a:p>
            <a:r>
              <a:rPr lang="en-US" dirty="0"/>
              <a:t>Updated Schedule</a:t>
            </a:r>
          </a:p>
          <a:p>
            <a:r>
              <a:rPr lang="en-US" dirty="0"/>
              <a:t>Cryptography terminology</a:t>
            </a:r>
          </a:p>
          <a:p>
            <a:r>
              <a:rPr lang="en-US" dirty="0"/>
              <a:t>Substitution</a:t>
            </a:r>
          </a:p>
          <a:p>
            <a:r>
              <a:rPr lang="en-US" dirty="0"/>
              <a:t>Transposition</a:t>
            </a:r>
          </a:p>
          <a:p>
            <a:r>
              <a:rPr lang="en-US" dirty="0"/>
              <a:t>Symmetric key cryptography</a:t>
            </a:r>
          </a:p>
          <a:p>
            <a:r>
              <a:rPr lang="en-US" dirty="0"/>
              <a:t>Symmetric stream cryptography</a:t>
            </a:r>
          </a:p>
          <a:p>
            <a:r>
              <a:rPr lang="en-US" dirty="0"/>
              <a:t>Next: Symmetric Encryption Lab</a:t>
            </a:r>
          </a:p>
        </p:txBody>
      </p:sp>
    </p:spTree>
    <p:extLst>
      <p:ext uri="{BB962C8B-B14F-4D97-AF65-F5344CB8AC3E}">
        <p14:creationId xmlns:p14="http://schemas.microsoft.com/office/powerpoint/2010/main" val="2041275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9252-EE46-43B6-97F4-6F2BEF30B5F7}"/>
              </a:ext>
            </a:extLst>
          </p:cNvPr>
          <p:cNvSpPr>
            <a:spLocks noGrp="1"/>
          </p:cNvSpPr>
          <p:nvPr>
            <p:ph type="title"/>
          </p:nvPr>
        </p:nvSpPr>
        <p:spPr>
          <a:xfrm>
            <a:off x="0" y="0"/>
            <a:ext cx="10515600" cy="1325563"/>
          </a:xfrm>
        </p:spPr>
        <p:txBody>
          <a:bodyPr/>
          <a:lstStyle/>
          <a:p>
            <a:r>
              <a:rPr lang="en-US" dirty="0"/>
              <a:t>In-class activity: Cipher Disk</a:t>
            </a:r>
          </a:p>
        </p:txBody>
      </p:sp>
      <p:sp>
        <p:nvSpPr>
          <p:cNvPr id="3" name="Content Placeholder 2">
            <a:extLst>
              <a:ext uri="{FF2B5EF4-FFF2-40B4-BE49-F238E27FC236}">
                <a16:creationId xmlns:a16="http://schemas.microsoft.com/office/drawing/2014/main" id="{13613F7A-1D9E-4368-B4D9-499BE8D65997}"/>
              </a:ext>
            </a:extLst>
          </p:cNvPr>
          <p:cNvSpPr>
            <a:spLocks noGrp="1"/>
          </p:cNvSpPr>
          <p:nvPr>
            <p:ph idx="1"/>
          </p:nvPr>
        </p:nvSpPr>
        <p:spPr>
          <a:xfrm>
            <a:off x="89509" y="3346515"/>
            <a:ext cx="11137815" cy="2660324"/>
          </a:xfrm>
        </p:spPr>
        <p:txBody>
          <a:bodyPr/>
          <a:lstStyle/>
          <a:p>
            <a:pPr lvl="1">
              <a:buFont typeface="Wingdings" panose="05000000000000000000" pitchFamily="2" charset="2"/>
              <a:buChar char="Ø"/>
            </a:pPr>
            <a:r>
              <a:rPr lang="en-US" dirty="0"/>
              <a:t>Answer: 28, the size of the alphabet 26 + “.” and “-” </a:t>
            </a:r>
          </a:p>
          <a:p>
            <a:pPr lvl="1">
              <a:buFont typeface="Wingdings" panose="05000000000000000000" pitchFamily="2" charset="2"/>
              <a:buChar char="Ø"/>
            </a:pPr>
            <a:r>
              <a:rPr lang="en-US" dirty="0"/>
              <a:t>Guessing all possible keys is called “brute force search” or “brute forcing” </a:t>
            </a:r>
          </a:p>
        </p:txBody>
      </p:sp>
      <p:pic>
        <p:nvPicPr>
          <p:cNvPr id="4" name="Picture 3">
            <a:extLst>
              <a:ext uri="{FF2B5EF4-FFF2-40B4-BE49-F238E27FC236}">
                <a16:creationId xmlns:a16="http://schemas.microsoft.com/office/drawing/2014/main" id="{B7888B24-0C6D-4920-B6C7-DAE1144F35D3}"/>
              </a:ext>
            </a:extLst>
          </p:cNvPr>
          <p:cNvPicPr>
            <a:picLocks noChangeAspect="1"/>
          </p:cNvPicPr>
          <p:nvPr/>
        </p:nvPicPr>
        <p:blipFill>
          <a:blip r:embed="rId2"/>
          <a:stretch>
            <a:fillRect/>
          </a:stretch>
        </p:blipFill>
        <p:spPr>
          <a:xfrm>
            <a:off x="9106293" y="-1"/>
            <a:ext cx="3085707" cy="3123803"/>
          </a:xfrm>
          <a:prstGeom prst="rect">
            <a:avLst/>
          </a:prstGeom>
        </p:spPr>
      </p:pic>
      <p:sp>
        <p:nvSpPr>
          <p:cNvPr id="6" name="TextBox 5">
            <a:extLst>
              <a:ext uri="{FF2B5EF4-FFF2-40B4-BE49-F238E27FC236}">
                <a16:creationId xmlns:a16="http://schemas.microsoft.com/office/drawing/2014/main" id="{BB7DA28C-D46C-46CB-ACDF-42FB41A88E50}"/>
              </a:ext>
            </a:extLst>
          </p:cNvPr>
          <p:cNvSpPr txBox="1"/>
          <p:nvPr/>
        </p:nvSpPr>
        <p:spPr>
          <a:xfrm>
            <a:off x="430884" y="1270575"/>
            <a:ext cx="8231957" cy="954107"/>
          </a:xfrm>
          <a:prstGeom prst="rect">
            <a:avLst/>
          </a:prstGeom>
          <a:noFill/>
        </p:spPr>
        <p:txBody>
          <a:bodyPr wrap="square">
            <a:spAutoFit/>
          </a:bodyPr>
          <a:lstStyle/>
          <a:p>
            <a:pPr marL="457200" lvl="1" indent="0">
              <a:buNone/>
            </a:pPr>
            <a:r>
              <a:rPr lang="en-US" sz="2800" b="1" dirty="0"/>
              <a:t>Question: </a:t>
            </a:r>
            <a:r>
              <a:rPr lang="en-US" sz="2800" dirty="0"/>
              <a:t>What is the maximum number of guesses needed to find the plaintext?</a:t>
            </a:r>
          </a:p>
        </p:txBody>
      </p:sp>
    </p:spTree>
    <p:extLst>
      <p:ext uri="{BB962C8B-B14F-4D97-AF65-F5344CB8AC3E}">
        <p14:creationId xmlns:p14="http://schemas.microsoft.com/office/powerpoint/2010/main" val="187107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7" name="Keyspace:  Number of possible keys"/>
          <p:cNvSpPr txBox="1">
            <a:spLocks noGrp="1"/>
          </p:cNvSpPr>
          <p:nvPr>
            <p:ph type="title"/>
          </p:nvPr>
        </p:nvSpPr>
        <p:spPr>
          <a:xfrm>
            <a:off x="160788" y="104770"/>
            <a:ext cx="11557735" cy="1244636"/>
          </a:xfrm>
          <a:prstGeom prst="rect">
            <a:avLst/>
          </a:prstGeom>
        </p:spPr>
        <p:txBody>
          <a:bodyPr>
            <a:normAutofit/>
          </a:bodyPr>
          <a:lstStyle/>
          <a:p>
            <a:pPr>
              <a:defRPr>
                <a:latin typeface="Helvetica Neue Light"/>
                <a:ea typeface="Helvetica Neue Light"/>
                <a:cs typeface="Helvetica Neue Light"/>
                <a:sym typeface="Helvetica Neue Light"/>
              </a:defRPr>
            </a:pPr>
            <a:r>
              <a:rPr lang="en-US" sz="4400" dirty="0">
                <a:solidFill>
                  <a:schemeClr val="bg1"/>
                </a:solidFill>
              </a:rPr>
              <a:t>“</a:t>
            </a:r>
            <a:r>
              <a:rPr sz="4400" dirty="0" err="1">
                <a:solidFill>
                  <a:schemeClr val="bg1"/>
                </a:solidFill>
              </a:rPr>
              <a:t>Keyspace</a:t>
            </a:r>
            <a:r>
              <a:rPr lang="en-US" sz="4400" dirty="0">
                <a:solidFill>
                  <a:schemeClr val="bg1"/>
                </a:solidFill>
              </a:rPr>
              <a:t>" is the n</a:t>
            </a:r>
            <a:r>
              <a:rPr sz="4400" dirty="0">
                <a:solidFill>
                  <a:schemeClr val="bg1"/>
                </a:solidFill>
              </a:rPr>
              <a:t>umber of possible keys</a:t>
            </a:r>
          </a:p>
        </p:txBody>
      </p:sp>
      <p:pic>
        <p:nvPicPr>
          <p:cNvPr id="3" name="droppedImage.pdf" descr="droppedImage.pdf">
            <a:extLst>
              <a:ext uri="{FF2B5EF4-FFF2-40B4-BE49-F238E27FC236}">
                <a16:creationId xmlns:a16="http://schemas.microsoft.com/office/drawing/2014/main" id="{9E2C9482-686A-4FFB-B545-A666DF0386A8}"/>
              </a:ext>
            </a:extLst>
          </p:cNvPr>
          <p:cNvPicPr>
            <a:picLocks noChangeAspect="1"/>
          </p:cNvPicPr>
          <p:nvPr/>
        </p:nvPicPr>
        <p:blipFill>
          <a:blip r:embed="rId2"/>
          <a:stretch>
            <a:fillRect/>
          </a:stretch>
        </p:blipFill>
        <p:spPr>
          <a:xfrm>
            <a:off x="5939655" y="1233996"/>
            <a:ext cx="5420965" cy="5436908"/>
          </a:xfrm>
          <a:prstGeom prst="rect">
            <a:avLst/>
          </a:prstGeom>
          <a:ln w="3175">
            <a:miter lim="400000"/>
          </a:ln>
        </p:spPr>
      </p:pic>
      <p:sp>
        <p:nvSpPr>
          <p:cNvPr id="4" name="28">
            <a:extLst>
              <a:ext uri="{FF2B5EF4-FFF2-40B4-BE49-F238E27FC236}">
                <a16:creationId xmlns:a16="http://schemas.microsoft.com/office/drawing/2014/main" id="{4AB4653F-01C1-4D5B-9F3E-7761CEB2BB50}"/>
              </a:ext>
            </a:extLst>
          </p:cNvPr>
          <p:cNvSpPr txBox="1"/>
          <p:nvPr/>
        </p:nvSpPr>
        <p:spPr>
          <a:xfrm>
            <a:off x="8025413" y="2888153"/>
            <a:ext cx="1713929" cy="1708160"/>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rIns="22860" anchor="ctr">
            <a:spAutoFit/>
          </a:bodyPr>
          <a:lstStyle>
            <a:lvl1pPr algn="ctr" defTabSz="914400">
              <a:defRPr sz="21000">
                <a:solidFill>
                  <a:srgbClr val="FFFFFF"/>
                </a:solidFill>
                <a:latin typeface="+mn-lt"/>
                <a:ea typeface="+mn-ea"/>
                <a:cs typeface="+mn-cs"/>
                <a:sym typeface="Gill Sans"/>
              </a:defRPr>
            </a:lvl1pPr>
          </a:lstStyle>
          <a:p>
            <a:r>
              <a:rPr sz="10500" dirty="0"/>
              <a:t>28</a:t>
            </a:r>
          </a:p>
        </p:txBody>
      </p:sp>
      <p:pic>
        <p:nvPicPr>
          <p:cNvPr id="5" name="Picture 4">
            <a:extLst>
              <a:ext uri="{FF2B5EF4-FFF2-40B4-BE49-F238E27FC236}">
                <a16:creationId xmlns:a16="http://schemas.microsoft.com/office/drawing/2014/main" id="{35767B01-3922-4A09-82B3-CCB5899B614B}"/>
              </a:ext>
            </a:extLst>
          </p:cNvPr>
          <p:cNvPicPr>
            <a:picLocks noChangeAspect="1"/>
          </p:cNvPicPr>
          <p:nvPr/>
        </p:nvPicPr>
        <p:blipFill>
          <a:blip r:embed="rId3"/>
          <a:stretch>
            <a:fillRect/>
          </a:stretch>
        </p:blipFill>
        <p:spPr>
          <a:xfrm>
            <a:off x="1242873" y="2004982"/>
            <a:ext cx="3409026" cy="3451113"/>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613F7A-1D9E-4368-B4D9-499BE8D65997}"/>
              </a:ext>
            </a:extLst>
          </p:cNvPr>
          <p:cNvSpPr>
            <a:spLocks noGrp="1"/>
          </p:cNvSpPr>
          <p:nvPr>
            <p:ph idx="1"/>
          </p:nvPr>
        </p:nvSpPr>
        <p:spPr>
          <a:xfrm>
            <a:off x="-95897" y="252642"/>
            <a:ext cx="9663344" cy="4351338"/>
          </a:xfrm>
        </p:spPr>
        <p:txBody>
          <a:bodyPr>
            <a:normAutofit/>
          </a:bodyPr>
          <a:lstStyle/>
          <a:p>
            <a:pPr marL="457200" lvl="1" indent="0">
              <a:buNone/>
            </a:pPr>
            <a:r>
              <a:rPr lang="en-US" b="1" dirty="0"/>
              <a:t>Question B: </a:t>
            </a:r>
            <a:r>
              <a:rPr lang="en-US" dirty="0"/>
              <a:t>Assuming each key is equally likely (randomly distributed) how many random guesses would your friend likely have to make to find the key to decrypt the plaintext? </a:t>
            </a:r>
          </a:p>
          <a:p>
            <a:pPr marL="457200" lvl="1" indent="0">
              <a:buNone/>
            </a:pPr>
            <a:endParaRPr lang="en-US" dirty="0"/>
          </a:p>
          <a:p>
            <a:pPr lvl="1">
              <a:buFont typeface="Wingdings" panose="05000000000000000000" pitchFamily="2" charset="2"/>
              <a:buChar char="Ø"/>
            </a:pPr>
            <a:r>
              <a:rPr lang="en-US" dirty="0"/>
              <a:t>Answer: ~14, (28 -1) = 27 and 27/2 = 13.5 which is approximately 14</a:t>
            </a:r>
          </a:p>
          <a:p>
            <a:pPr lvl="2">
              <a:buFont typeface="Wingdings" panose="05000000000000000000" pitchFamily="2" charset="2"/>
              <a:buChar char="Ø"/>
            </a:pPr>
            <a:r>
              <a:rPr lang="en-US" dirty="0"/>
              <a:t>Because the average of a uniform distribution is half</a:t>
            </a:r>
          </a:p>
          <a:p>
            <a:pPr lvl="2">
              <a:buFont typeface="Wingdings" panose="05000000000000000000" pitchFamily="2" charset="2"/>
              <a:buChar char="Ø"/>
            </a:pPr>
            <a:r>
              <a:rPr lang="en-US" dirty="0"/>
              <a:t>Recall 26 letters in the alphabet + “.” and “-”  = 28, but we cannot use “0” as the key which gives us the original plaintext back the size of the alphabet</a:t>
            </a:r>
          </a:p>
        </p:txBody>
      </p:sp>
      <p:pic>
        <p:nvPicPr>
          <p:cNvPr id="4" name="Picture 3">
            <a:extLst>
              <a:ext uri="{FF2B5EF4-FFF2-40B4-BE49-F238E27FC236}">
                <a16:creationId xmlns:a16="http://schemas.microsoft.com/office/drawing/2014/main" id="{B7888B24-0C6D-4920-B6C7-DAE1144F35D3}"/>
              </a:ext>
            </a:extLst>
          </p:cNvPr>
          <p:cNvPicPr>
            <a:picLocks noChangeAspect="1"/>
          </p:cNvPicPr>
          <p:nvPr/>
        </p:nvPicPr>
        <p:blipFill>
          <a:blip r:embed="rId2"/>
          <a:stretch>
            <a:fillRect/>
          </a:stretch>
        </p:blipFill>
        <p:spPr>
          <a:xfrm>
            <a:off x="9632272" y="0"/>
            <a:ext cx="2559728" cy="2591330"/>
          </a:xfrm>
          <a:prstGeom prst="rect">
            <a:avLst/>
          </a:prstGeom>
        </p:spPr>
      </p:pic>
      <p:pic>
        <p:nvPicPr>
          <p:cNvPr id="6" name="Picture 5">
            <a:extLst>
              <a:ext uri="{FF2B5EF4-FFF2-40B4-BE49-F238E27FC236}">
                <a16:creationId xmlns:a16="http://schemas.microsoft.com/office/drawing/2014/main" id="{3363F892-8A17-4F7E-9C67-665A480D4CB0}"/>
              </a:ext>
            </a:extLst>
          </p:cNvPr>
          <p:cNvPicPr>
            <a:picLocks noChangeAspect="1"/>
          </p:cNvPicPr>
          <p:nvPr/>
        </p:nvPicPr>
        <p:blipFill>
          <a:blip r:embed="rId3"/>
          <a:stretch>
            <a:fillRect/>
          </a:stretch>
        </p:blipFill>
        <p:spPr>
          <a:xfrm>
            <a:off x="621437" y="4001689"/>
            <a:ext cx="2823377" cy="2383370"/>
          </a:xfrm>
          <a:prstGeom prst="rect">
            <a:avLst/>
          </a:prstGeom>
        </p:spPr>
      </p:pic>
      <p:sp>
        <p:nvSpPr>
          <p:cNvPr id="7" name="TextBox 6">
            <a:extLst>
              <a:ext uri="{FF2B5EF4-FFF2-40B4-BE49-F238E27FC236}">
                <a16:creationId xmlns:a16="http://schemas.microsoft.com/office/drawing/2014/main" id="{A31BB44C-F389-41E4-B114-5E46B0E12542}"/>
              </a:ext>
            </a:extLst>
          </p:cNvPr>
          <p:cNvSpPr txBox="1"/>
          <p:nvPr/>
        </p:nvSpPr>
        <p:spPr>
          <a:xfrm>
            <a:off x="1351163" y="4234648"/>
            <a:ext cx="2175029" cy="369332"/>
          </a:xfrm>
          <a:prstGeom prst="rect">
            <a:avLst/>
          </a:prstGeom>
          <a:noFill/>
        </p:spPr>
        <p:txBody>
          <a:bodyPr wrap="square" rtlCol="0">
            <a:spAutoFit/>
          </a:bodyPr>
          <a:lstStyle/>
          <a:p>
            <a:r>
              <a:rPr lang="en-US" dirty="0"/>
              <a:t>Uniform Distribution</a:t>
            </a:r>
          </a:p>
        </p:txBody>
      </p:sp>
      <p:sp>
        <p:nvSpPr>
          <p:cNvPr id="8" name="Rectangle 7">
            <a:extLst>
              <a:ext uri="{FF2B5EF4-FFF2-40B4-BE49-F238E27FC236}">
                <a16:creationId xmlns:a16="http://schemas.microsoft.com/office/drawing/2014/main" id="{B4549FAC-1AF5-4875-938F-CA9A802CB871}"/>
              </a:ext>
            </a:extLst>
          </p:cNvPr>
          <p:cNvSpPr/>
          <p:nvPr/>
        </p:nvSpPr>
        <p:spPr>
          <a:xfrm>
            <a:off x="2567126" y="4802326"/>
            <a:ext cx="4304192" cy="923330"/>
          </a:xfrm>
          <a:prstGeom prst="rect">
            <a:avLst/>
          </a:prstGeom>
        </p:spPr>
        <p:txBody>
          <a:bodyPr wrap="square">
            <a:spAutoFit/>
          </a:bodyPr>
          <a:lstStyle/>
          <a:p>
            <a:pPr marL="457200" marR="0">
              <a:spcBef>
                <a:spcPts val="0"/>
              </a:spcBef>
              <a:spcAft>
                <a:spcPts val="0"/>
              </a:spcAft>
            </a:pPr>
            <a:r>
              <a:rPr lang="en-US" dirty="0">
                <a:latin typeface="Helvetica" panose="020B0604020202020204" pitchFamily="34" charset="0"/>
                <a:ea typeface="Calibri" panose="020F0502020204030204" pitchFamily="34" charset="0"/>
                <a:cs typeface="Times New Roman (Body CS)"/>
              </a:rPr>
              <a:t>In a uniform distribution any number is equally likely, the average is right in the middle, or half the distribution</a:t>
            </a:r>
            <a:endParaRPr lang="en-US" sz="1600" dirty="0">
              <a:effectLst/>
              <a:latin typeface="Helvetica" panose="020B0604020202020204" pitchFamily="34" charset="0"/>
              <a:ea typeface="Calibri" panose="020F0502020204030204" pitchFamily="34" charset="0"/>
              <a:cs typeface="Times New Roman (Body CS)"/>
            </a:endParaRPr>
          </a:p>
        </p:txBody>
      </p:sp>
      <p:sp>
        <p:nvSpPr>
          <p:cNvPr id="9" name="Rectangle 8">
            <a:extLst>
              <a:ext uri="{FF2B5EF4-FFF2-40B4-BE49-F238E27FC236}">
                <a16:creationId xmlns:a16="http://schemas.microsoft.com/office/drawing/2014/main" id="{5128EEEB-16AB-41CB-85AE-3C884CE99101}"/>
              </a:ext>
            </a:extLst>
          </p:cNvPr>
          <p:cNvSpPr/>
          <p:nvPr/>
        </p:nvSpPr>
        <p:spPr>
          <a:xfrm>
            <a:off x="7316680" y="3832830"/>
            <a:ext cx="4483223" cy="2862322"/>
          </a:xfrm>
          <a:prstGeom prst="rect">
            <a:avLst/>
          </a:prstGeom>
        </p:spPr>
        <p:txBody>
          <a:bodyPr wrap="square">
            <a:spAutoFit/>
          </a:bodyPr>
          <a:lstStyle/>
          <a:p>
            <a:pPr marL="742950" marR="0" indent="-285750">
              <a:spcBef>
                <a:spcPts val="0"/>
              </a:spcBef>
              <a:spcAft>
                <a:spcPts val="0"/>
              </a:spcAft>
              <a:buFont typeface="Arial" panose="020B0604020202020204" pitchFamily="34" charset="0"/>
              <a:buChar char="•"/>
            </a:pPr>
            <a:r>
              <a:rPr lang="en-US" dirty="0">
                <a:latin typeface="Helvetica" panose="020B0604020202020204" pitchFamily="34" charset="0"/>
                <a:ea typeface="Calibri" panose="020F0502020204030204" pitchFamily="34" charset="0"/>
                <a:cs typeface="Times New Roman (Body CS)"/>
              </a:rPr>
              <a:t>This is important in cryptography because the average number of attempts needed to successfully guess the key through brute forcing is half of the key space</a:t>
            </a:r>
          </a:p>
          <a:p>
            <a:pPr marL="742950" marR="0" indent="-285750">
              <a:spcBef>
                <a:spcPts val="0"/>
              </a:spcBef>
              <a:spcAft>
                <a:spcPts val="0"/>
              </a:spcAft>
              <a:buFont typeface="Arial" panose="020B0604020202020204" pitchFamily="34" charset="0"/>
              <a:buChar char="•"/>
            </a:pPr>
            <a:endParaRPr lang="en-US" dirty="0">
              <a:latin typeface="Helvetica" panose="020B0604020202020204" pitchFamily="34" charset="0"/>
              <a:ea typeface="Calibri" panose="020F0502020204030204" pitchFamily="34" charset="0"/>
              <a:cs typeface="Times New Roman (Body CS)"/>
            </a:endParaRPr>
          </a:p>
          <a:p>
            <a:pPr marL="742950" marR="0" indent="-285750">
              <a:spcBef>
                <a:spcPts val="0"/>
              </a:spcBef>
              <a:spcAft>
                <a:spcPts val="0"/>
              </a:spcAft>
              <a:buFont typeface="Arial" panose="020B0604020202020204" pitchFamily="34" charset="0"/>
              <a:buChar char="•"/>
            </a:pPr>
            <a:r>
              <a:rPr lang="en-US" dirty="0">
                <a:latin typeface="Helvetica" panose="020B0604020202020204" pitchFamily="34" charset="0"/>
                <a:ea typeface="Calibri" panose="020F0502020204030204" pitchFamily="34" charset="0"/>
                <a:cs typeface="Times New Roman (Body CS)"/>
              </a:rPr>
              <a:t>This is true of the simple cipher wheel as well as modern encryption schemes with very large key spaces.</a:t>
            </a:r>
            <a:endParaRPr lang="en-US" sz="1600" dirty="0">
              <a:effectLst/>
              <a:latin typeface="Helvetica" panose="020B0604020202020204" pitchFamily="34" charset="0"/>
              <a:ea typeface="Calibri" panose="020F0502020204030204" pitchFamily="34" charset="0"/>
              <a:cs typeface="Times New Roman (Body CS)"/>
            </a:endParaRPr>
          </a:p>
        </p:txBody>
      </p:sp>
    </p:spTree>
    <p:extLst>
      <p:ext uri="{BB962C8B-B14F-4D97-AF65-F5344CB8AC3E}">
        <p14:creationId xmlns:p14="http://schemas.microsoft.com/office/powerpoint/2010/main" val="340851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3D11-1F2A-4C71-9FBD-EC7392B2F783}"/>
              </a:ext>
            </a:extLst>
          </p:cNvPr>
          <p:cNvSpPr>
            <a:spLocks noGrp="1"/>
          </p:cNvSpPr>
          <p:nvPr>
            <p:ph type="title"/>
          </p:nvPr>
        </p:nvSpPr>
        <p:spPr>
          <a:xfrm>
            <a:off x="0" y="0"/>
            <a:ext cx="12109142" cy="1935332"/>
          </a:xfrm>
        </p:spPr>
        <p:txBody>
          <a:bodyPr/>
          <a:lstStyle/>
          <a:p>
            <a:r>
              <a:rPr lang="en-US" dirty="0"/>
              <a:t>Could your friend make fewer guesses than 14 guesses?</a:t>
            </a:r>
          </a:p>
        </p:txBody>
      </p:sp>
      <p:sp>
        <p:nvSpPr>
          <p:cNvPr id="3" name="Content Placeholder 2">
            <a:extLst>
              <a:ext uri="{FF2B5EF4-FFF2-40B4-BE49-F238E27FC236}">
                <a16:creationId xmlns:a16="http://schemas.microsoft.com/office/drawing/2014/main" id="{D2C867F3-36C9-495F-A705-341070A0014B}"/>
              </a:ext>
            </a:extLst>
          </p:cNvPr>
          <p:cNvSpPr>
            <a:spLocks noGrp="1"/>
          </p:cNvSpPr>
          <p:nvPr>
            <p:ph idx="1"/>
          </p:nvPr>
        </p:nvSpPr>
        <p:spPr>
          <a:xfrm>
            <a:off x="796771" y="1748901"/>
            <a:ext cx="10515600" cy="1413769"/>
          </a:xfrm>
        </p:spPr>
        <p:txBody>
          <a:bodyPr>
            <a:normAutofit fontScale="92500" lnSpcReduction="10000"/>
          </a:bodyPr>
          <a:lstStyle/>
          <a:p>
            <a:r>
              <a:rPr lang="en-US" sz="2000" b="1" dirty="0"/>
              <a:t>Question A: </a:t>
            </a:r>
            <a:r>
              <a:rPr lang="en-US" sz="2000" dirty="0"/>
              <a:t>What is the maximum number of guesses needed to find the plaintext?</a:t>
            </a:r>
          </a:p>
          <a:p>
            <a:pPr lvl="1"/>
            <a:r>
              <a:rPr lang="en-US" sz="1600" b="1" dirty="0"/>
              <a:t>Answer: </a:t>
            </a:r>
            <a:r>
              <a:rPr lang="en-US" sz="1600" dirty="0"/>
              <a:t>The size of the </a:t>
            </a:r>
            <a:r>
              <a:rPr lang="en-US" sz="1600" dirty="0" err="1"/>
              <a:t>keyspace</a:t>
            </a:r>
            <a:endParaRPr lang="en-US" sz="1600" dirty="0"/>
          </a:p>
          <a:p>
            <a:r>
              <a:rPr lang="en-US" sz="2000" b="1" dirty="0"/>
              <a:t>Question B: </a:t>
            </a:r>
            <a:r>
              <a:rPr lang="en-US" sz="2000" dirty="0"/>
              <a:t>Assuming each key is equally likely (randomly distributed) how many random guesses would your neighbor likely have to make (“on average”) to find the key to decrypt the plaintext?</a:t>
            </a:r>
          </a:p>
          <a:p>
            <a:pPr lvl="1"/>
            <a:r>
              <a:rPr lang="en-US" sz="1600" b="1" dirty="0"/>
              <a:t>Answer: </a:t>
            </a:r>
            <a:r>
              <a:rPr lang="en-US" sz="1600" dirty="0"/>
              <a:t>Half the size of the </a:t>
            </a:r>
            <a:r>
              <a:rPr lang="en-US" sz="1600" dirty="0" err="1"/>
              <a:t>keyspace</a:t>
            </a:r>
            <a:r>
              <a:rPr lang="en-US" sz="1600" dirty="0"/>
              <a:t> </a:t>
            </a:r>
          </a:p>
          <a:p>
            <a:endParaRPr lang="en-US" sz="2000" dirty="0"/>
          </a:p>
        </p:txBody>
      </p:sp>
      <p:sp>
        <p:nvSpPr>
          <p:cNvPr id="4" name="TextBox 3">
            <a:extLst>
              <a:ext uri="{FF2B5EF4-FFF2-40B4-BE49-F238E27FC236}">
                <a16:creationId xmlns:a16="http://schemas.microsoft.com/office/drawing/2014/main" id="{C643809A-8F10-4A82-831F-CA41171D87E3}"/>
              </a:ext>
            </a:extLst>
          </p:cNvPr>
          <p:cNvSpPr txBox="1"/>
          <p:nvPr/>
        </p:nvSpPr>
        <p:spPr>
          <a:xfrm>
            <a:off x="796771" y="3542438"/>
            <a:ext cx="9534617" cy="830997"/>
          </a:xfrm>
          <a:prstGeom prst="rect">
            <a:avLst/>
          </a:prstGeom>
          <a:noFill/>
        </p:spPr>
        <p:txBody>
          <a:bodyPr wrap="square" rtlCol="0">
            <a:spAutoFit/>
          </a:bodyPr>
          <a:lstStyle/>
          <a:p>
            <a:r>
              <a:rPr lang="en-US" sz="2400" b="1" dirty="0"/>
              <a:t>Question C: </a:t>
            </a:r>
            <a:r>
              <a:rPr lang="en-US" sz="2400" dirty="0"/>
              <a:t>If your friend did it faster than 14 or 27 attempts, how was your neighbor able to do it faster?</a:t>
            </a:r>
          </a:p>
        </p:txBody>
      </p:sp>
      <p:sp>
        <p:nvSpPr>
          <p:cNvPr id="5" name="TextBox 4">
            <a:extLst>
              <a:ext uri="{FF2B5EF4-FFF2-40B4-BE49-F238E27FC236}">
                <a16:creationId xmlns:a16="http://schemas.microsoft.com/office/drawing/2014/main" id="{A4E5B104-FFC2-41E0-AE67-F4BF57599C07}"/>
              </a:ext>
            </a:extLst>
          </p:cNvPr>
          <p:cNvSpPr txBox="1"/>
          <p:nvPr/>
        </p:nvSpPr>
        <p:spPr>
          <a:xfrm>
            <a:off x="1860612" y="4303945"/>
            <a:ext cx="8691239" cy="830997"/>
          </a:xfrm>
          <a:prstGeom prst="rect">
            <a:avLst/>
          </a:prstGeom>
          <a:noFill/>
        </p:spPr>
        <p:txBody>
          <a:bodyPr wrap="square" rtlCol="0">
            <a:spAutoFit/>
          </a:bodyPr>
          <a:lstStyle/>
          <a:p>
            <a:r>
              <a:rPr lang="en-US" sz="2400" dirty="0"/>
              <a:t>If it was not just a lucky guess, then they were likely using “cryptanalysis”, the science of breaking codes</a:t>
            </a:r>
          </a:p>
        </p:txBody>
      </p:sp>
      <p:sp>
        <p:nvSpPr>
          <p:cNvPr id="6" name="TextBox 5">
            <a:extLst>
              <a:ext uri="{FF2B5EF4-FFF2-40B4-BE49-F238E27FC236}">
                <a16:creationId xmlns:a16="http://schemas.microsoft.com/office/drawing/2014/main" id="{8A92CB47-A49F-4D2F-938B-05ECA0B5F5FB}"/>
              </a:ext>
            </a:extLst>
          </p:cNvPr>
          <p:cNvSpPr txBox="1"/>
          <p:nvPr/>
        </p:nvSpPr>
        <p:spPr>
          <a:xfrm>
            <a:off x="1860612" y="5287795"/>
            <a:ext cx="8691239" cy="461665"/>
          </a:xfrm>
          <a:prstGeom prst="rect">
            <a:avLst/>
          </a:prstGeom>
          <a:noFill/>
        </p:spPr>
        <p:txBody>
          <a:bodyPr wrap="square" rtlCol="0">
            <a:spAutoFit/>
          </a:bodyPr>
          <a:lstStyle/>
          <a:p>
            <a:r>
              <a:rPr lang="en-US" sz="2400" dirty="0"/>
              <a:t>What strategies did might they use? </a:t>
            </a:r>
          </a:p>
        </p:txBody>
      </p:sp>
    </p:spTree>
    <p:extLst>
      <p:ext uri="{BB962C8B-B14F-4D97-AF65-F5344CB8AC3E}">
        <p14:creationId xmlns:p14="http://schemas.microsoft.com/office/powerpoint/2010/main" val="406839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F075-6879-4321-B5D5-249CAE8710A7}"/>
              </a:ext>
            </a:extLst>
          </p:cNvPr>
          <p:cNvSpPr>
            <a:spLocks noGrp="1"/>
          </p:cNvSpPr>
          <p:nvPr>
            <p:ph type="title"/>
          </p:nvPr>
        </p:nvSpPr>
        <p:spPr>
          <a:xfrm>
            <a:off x="0" y="0"/>
            <a:ext cx="10515600" cy="1325563"/>
          </a:xfrm>
        </p:spPr>
        <p:txBody>
          <a:bodyPr/>
          <a:lstStyle/>
          <a:p>
            <a:r>
              <a:rPr lang="en-US" dirty="0"/>
              <a:t>Linguistic cryptanalysis…</a:t>
            </a:r>
          </a:p>
        </p:txBody>
      </p:sp>
      <p:sp>
        <p:nvSpPr>
          <p:cNvPr id="3" name="Content Placeholder 2">
            <a:extLst>
              <a:ext uri="{FF2B5EF4-FFF2-40B4-BE49-F238E27FC236}">
                <a16:creationId xmlns:a16="http://schemas.microsoft.com/office/drawing/2014/main" id="{B0A0822F-581D-42D8-9D7D-86CC1B99187D}"/>
              </a:ext>
            </a:extLst>
          </p:cNvPr>
          <p:cNvSpPr>
            <a:spLocks noGrp="1"/>
          </p:cNvSpPr>
          <p:nvPr>
            <p:ph idx="1"/>
          </p:nvPr>
        </p:nvSpPr>
        <p:spPr>
          <a:xfrm>
            <a:off x="358806" y="1088778"/>
            <a:ext cx="10515600" cy="4351338"/>
          </a:xfrm>
        </p:spPr>
        <p:txBody>
          <a:bodyPr/>
          <a:lstStyle/>
          <a:p>
            <a:pPr marL="0" indent="0">
              <a:buNone/>
            </a:pPr>
            <a:r>
              <a:rPr lang="en-US" dirty="0"/>
              <a:t>Examples:</a:t>
            </a:r>
          </a:p>
          <a:p>
            <a:pPr lvl="1"/>
            <a:r>
              <a:rPr lang="en-US" sz="2800" dirty="0"/>
              <a:t>Recognizing the beginning of the word</a:t>
            </a:r>
          </a:p>
          <a:p>
            <a:pPr lvl="1"/>
            <a:r>
              <a:rPr lang="en-US" sz="2800" dirty="0"/>
              <a:t>Looking for letter pairs</a:t>
            </a:r>
          </a:p>
          <a:p>
            <a:pPr lvl="1"/>
            <a:r>
              <a:rPr lang="en-US" sz="2800" dirty="0"/>
              <a:t>Looking at vowels</a:t>
            </a:r>
          </a:p>
          <a:p>
            <a:pPr marL="0" indent="0">
              <a:buNone/>
            </a:pPr>
            <a:endParaRPr lang="en-US" sz="1200" dirty="0"/>
          </a:p>
          <a:p>
            <a:pPr marL="0" indent="0">
              <a:buNone/>
            </a:pPr>
            <a:r>
              <a:rPr lang="en-US" dirty="0"/>
              <a:t>This form of cryptanalysis uses your knowledge of the English language</a:t>
            </a:r>
          </a:p>
        </p:txBody>
      </p:sp>
    </p:spTree>
    <p:extLst>
      <p:ext uri="{BB962C8B-B14F-4D97-AF65-F5344CB8AC3E}">
        <p14:creationId xmlns:p14="http://schemas.microsoft.com/office/powerpoint/2010/main" val="395075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F075-6879-4321-B5D5-249CAE8710A7}"/>
              </a:ext>
            </a:extLst>
          </p:cNvPr>
          <p:cNvSpPr>
            <a:spLocks noGrp="1"/>
          </p:cNvSpPr>
          <p:nvPr>
            <p:ph type="title"/>
          </p:nvPr>
        </p:nvSpPr>
        <p:spPr>
          <a:xfrm>
            <a:off x="0" y="0"/>
            <a:ext cx="10515600" cy="1325563"/>
          </a:xfrm>
        </p:spPr>
        <p:txBody>
          <a:bodyPr/>
          <a:lstStyle/>
          <a:p>
            <a:r>
              <a:rPr lang="en-US" dirty="0"/>
              <a:t>Linguistic cryptanalysis examples…</a:t>
            </a:r>
          </a:p>
        </p:txBody>
      </p:sp>
      <p:sp>
        <p:nvSpPr>
          <p:cNvPr id="3" name="Content Placeholder 2">
            <a:extLst>
              <a:ext uri="{FF2B5EF4-FFF2-40B4-BE49-F238E27FC236}">
                <a16:creationId xmlns:a16="http://schemas.microsoft.com/office/drawing/2014/main" id="{B0A0822F-581D-42D8-9D7D-86CC1B99187D}"/>
              </a:ext>
            </a:extLst>
          </p:cNvPr>
          <p:cNvSpPr>
            <a:spLocks noGrp="1"/>
          </p:cNvSpPr>
          <p:nvPr>
            <p:ph idx="1"/>
          </p:nvPr>
        </p:nvSpPr>
        <p:spPr>
          <a:xfrm>
            <a:off x="358806" y="1088778"/>
            <a:ext cx="10515600" cy="4351338"/>
          </a:xfrm>
        </p:spPr>
        <p:txBody>
          <a:bodyPr>
            <a:normAutofit/>
          </a:bodyPr>
          <a:lstStyle/>
          <a:p>
            <a:pPr marL="0" indent="0">
              <a:buNone/>
            </a:pPr>
            <a:r>
              <a:rPr lang="en-US" sz="2400" dirty="0"/>
              <a:t>One form of linguistic cryptanalysis is </a:t>
            </a:r>
            <a:r>
              <a:rPr lang="en-US" sz="2400" i="1" dirty="0"/>
              <a:t>frequency analysis of letters used in English </a:t>
            </a:r>
          </a:p>
          <a:p>
            <a:pPr marL="0" indent="0">
              <a:buNone/>
            </a:pPr>
            <a:r>
              <a:rPr lang="en-US" sz="2400" dirty="0"/>
              <a:t>Frequency analysis recognizes that different letters have different probabilities of frequencies of use in words:</a:t>
            </a:r>
            <a:endParaRPr lang="en-US" sz="2400" i="1" dirty="0"/>
          </a:p>
        </p:txBody>
      </p:sp>
      <p:sp>
        <p:nvSpPr>
          <p:cNvPr id="7" name="Rectangle 6">
            <a:extLst>
              <a:ext uri="{FF2B5EF4-FFF2-40B4-BE49-F238E27FC236}">
                <a16:creationId xmlns:a16="http://schemas.microsoft.com/office/drawing/2014/main" id="{253AC04E-3D8B-4252-95CA-92D0ADCEEAD0}"/>
              </a:ext>
            </a:extLst>
          </p:cNvPr>
          <p:cNvSpPr/>
          <p:nvPr/>
        </p:nvSpPr>
        <p:spPr>
          <a:xfrm>
            <a:off x="494190" y="3162114"/>
            <a:ext cx="6096000" cy="2308324"/>
          </a:xfrm>
          <a:prstGeom prst="rect">
            <a:avLst/>
          </a:prstGeom>
        </p:spPr>
        <p:txBody>
          <a:bodyPr>
            <a:spAutoFit/>
          </a:bodyPr>
          <a:lstStyle/>
          <a:p>
            <a:r>
              <a:rPr lang="en-US" dirty="0"/>
              <a:t>Given a sentences written in the English language </a:t>
            </a:r>
          </a:p>
          <a:p>
            <a:pPr marL="285750" indent="-285750">
              <a:buFont typeface="Arial" panose="020B0604020202020204" pitchFamily="34" charset="0"/>
              <a:buChar char="•"/>
            </a:pPr>
            <a:r>
              <a:rPr lang="en-US" dirty="0"/>
              <a:t>E, T, A and O are the most common</a:t>
            </a:r>
          </a:p>
          <a:p>
            <a:pPr marL="285750" indent="-285750">
              <a:buFont typeface="Arial" panose="020B0604020202020204" pitchFamily="34" charset="0"/>
              <a:buChar char="•"/>
            </a:pPr>
            <a:r>
              <a:rPr lang="en-US" dirty="0"/>
              <a:t>Z, Q and X are rare </a:t>
            </a:r>
          </a:p>
          <a:p>
            <a:endParaRPr lang="en-US" dirty="0"/>
          </a:p>
          <a:p>
            <a:pPr marL="285750" indent="-285750">
              <a:buFont typeface="Arial" panose="020B0604020202020204" pitchFamily="34" charset="0"/>
              <a:buChar char="•"/>
            </a:pPr>
            <a:r>
              <a:rPr lang="en-US" dirty="0"/>
              <a:t>TH, ER, ON, and AN are the most common pairs of letters (termed bigrams or digraphs)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SS, EE, TT, and FF are the most common repeats</a:t>
            </a:r>
          </a:p>
        </p:txBody>
      </p:sp>
      <p:pic>
        <p:nvPicPr>
          <p:cNvPr id="8" name="Picture 7">
            <a:extLst>
              <a:ext uri="{FF2B5EF4-FFF2-40B4-BE49-F238E27FC236}">
                <a16:creationId xmlns:a16="http://schemas.microsoft.com/office/drawing/2014/main" id="{C7D97F2D-58F7-412A-B10E-B25D2AD7EA22}"/>
              </a:ext>
            </a:extLst>
          </p:cNvPr>
          <p:cNvPicPr>
            <a:picLocks noChangeAspect="1"/>
          </p:cNvPicPr>
          <p:nvPr/>
        </p:nvPicPr>
        <p:blipFill>
          <a:blip r:embed="rId2"/>
          <a:stretch>
            <a:fillRect/>
          </a:stretch>
        </p:blipFill>
        <p:spPr>
          <a:xfrm>
            <a:off x="6377503" y="2308194"/>
            <a:ext cx="5566322" cy="4450973"/>
          </a:xfrm>
          <a:prstGeom prst="rect">
            <a:avLst/>
          </a:prstGeom>
        </p:spPr>
      </p:pic>
    </p:spTree>
    <p:extLst>
      <p:ext uri="{BB962C8B-B14F-4D97-AF65-F5344CB8AC3E}">
        <p14:creationId xmlns:p14="http://schemas.microsoft.com/office/powerpoint/2010/main" val="209320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60933" cy="948267"/>
          </a:xfrm>
        </p:spPr>
        <p:txBody>
          <a:bodyPr>
            <a:normAutofit fontScale="90000"/>
          </a:bodyPr>
          <a:lstStyle/>
          <a:p>
            <a:pPr algn="l"/>
            <a:r>
              <a:rPr lang="en-US" dirty="0"/>
              <a:t>Example: Substitution cipher or algorithm</a:t>
            </a:r>
          </a:p>
        </p:txBody>
      </p:sp>
      <p:sp>
        <p:nvSpPr>
          <p:cNvPr id="3" name="Content Placeholder 2"/>
          <p:cNvSpPr>
            <a:spLocks noGrp="1"/>
          </p:cNvSpPr>
          <p:nvPr>
            <p:ph idx="1"/>
          </p:nvPr>
        </p:nvSpPr>
        <p:spPr>
          <a:xfrm>
            <a:off x="1834444" y="948267"/>
            <a:ext cx="8686799" cy="4097868"/>
          </a:xfrm>
        </p:spPr>
        <p:txBody>
          <a:bodyPr/>
          <a:lstStyle/>
          <a:p>
            <a:r>
              <a:rPr lang="en-US" dirty="0"/>
              <a:t>A mono-alphabetic substitution cipher</a:t>
            </a:r>
          </a:p>
          <a:p>
            <a:endParaRPr lang="en-US" dirty="0"/>
          </a:p>
          <a:p>
            <a:endParaRPr lang="en-US" dirty="0"/>
          </a:p>
          <a:p>
            <a:endParaRPr lang="en-US" dirty="0"/>
          </a:p>
          <a:p>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2522101" y="1560376"/>
            <a:ext cx="5971429" cy="895238"/>
          </a:xfrm>
          <a:prstGeom prst="rect">
            <a:avLst/>
          </a:prstGeom>
        </p:spPr>
      </p:pic>
      <p:sp>
        <p:nvSpPr>
          <p:cNvPr id="6" name="TextBox 5"/>
          <p:cNvSpPr txBox="1"/>
          <p:nvPr/>
        </p:nvSpPr>
        <p:spPr>
          <a:xfrm>
            <a:off x="3470172" y="2521597"/>
            <a:ext cx="4549422" cy="523220"/>
          </a:xfrm>
          <a:prstGeom prst="rect">
            <a:avLst/>
          </a:prstGeom>
          <a:noFill/>
        </p:spPr>
        <p:txBody>
          <a:bodyPr wrap="square" rtlCol="0">
            <a:spAutoFit/>
          </a:bodyPr>
          <a:lstStyle/>
          <a:p>
            <a:r>
              <a:rPr lang="en-US" sz="2800" dirty="0"/>
              <a:t>“SECURITY” &lt;=&gt; “HVXFIRGB”</a:t>
            </a:r>
          </a:p>
        </p:txBody>
      </p:sp>
      <p:pic>
        <p:nvPicPr>
          <p:cNvPr id="10" name="Picture 9">
            <a:extLst>
              <a:ext uri="{FF2B5EF4-FFF2-40B4-BE49-F238E27FC236}">
                <a16:creationId xmlns:a16="http://schemas.microsoft.com/office/drawing/2014/main" id="{6F8B7E85-0338-4232-9116-8FC182217174}"/>
              </a:ext>
            </a:extLst>
          </p:cNvPr>
          <p:cNvPicPr>
            <a:picLocks noChangeAspect="1"/>
          </p:cNvPicPr>
          <p:nvPr/>
        </p:nvPicPr>
        <p:blipFill>
          <a:blip r:embed="rId3"/>
          <a:stretch>
            <a:fillRect/>
          </a:stretch>
        </p:blipFill>
        <p:spPr>
          <a:xfrm>
            <a:off x="8978389" y="3734197"/>
            <a:ext cx="3085707" cy="3123803"/>
          </a:xfrm>
          <a:prstGeom prst="rect">
            <a:avLst/>
          </a:prstGeom>
        </p:spPr>
      </p:pic>
    </p:spTree>
    <p:extLst>
      <p:ext uri="{BB962C8B-B14F-4D97-AF65-F5344CB8AC3E}">
        <p14:creationId xmlns:p14="http://schemas.microsoft.com/office/powerpoint/2010/main" val="3388539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1296-B991-4BF7-95F2-61A0C91A803D}"/>
              </a:ext>
            </a:extLst>
          </p:cNvPr>
          <p:cNvSpPr>
            <a:spLocks noGrp="1"/>
          </p:cNvSpPr>
          <p:nvPr>
            <p:ph type="title"/>
          </p:nvPr>
        </p:nvSpPr>
        <p:spPr>
          <a:xfrm>
            <a:off x="0" y="0"/>
            <a:ext cx="10515600" cy="1325563"/>
          </a:xfrm>
        </p:spPr>
        <p:txBody>
          <a:bodyPr/>
          <a:lstStyle/>
          <a:p>
            <a:r>
              <a:rPr lang="en-US" dirty="0"/>
              <a:t>Polyalphabetic Cipher</a:t>
            </a:r>
          </a:p>
        </p:txBody>
      </p:sp>
      <p:sp>
        <p:nvSpPr>
          <p:cNvPr id="3" name="Content Placeholder 2">
            <a:extLst>
              <a:ext uri="{FF2B5EF4-FFF2-40B4-BE49-F238E27FC236}">
                <a16:creationId xmlns:a16="http://schemas.microsoft.com/office/drawing/2014/main" id="{C371E2B2-456E-4569-9F0D-C81D69A5A338}"/>
              </a:ext>
            </a:extLst>
          </p:cNvPr>
          <p:cNvSpPr>
            <a:spLocks noGrp="1"/>
          </p:cNvSpPr>
          <p:nvPr>
            <p:ph idx="1"/>
          </p:nvPr>
        </p:nvSpPr>
        <p:spPr>
          <a:xfrm>
            <a:off x="287784" y="1242874"/>
            <a:ext cx="10515600" cy="4578982"/>
          </a:xfrm>
        </p:spPr>
        <p:txBody>
          <a:bodyPr/>
          <a:lstStyle/>
          <a:p>
            <a:pPr marL="0" indent="0">
              <a:buNone/>
            </a:pPr>
            <a:r>
              <a:rPr lang="en-US" sz="2400" dirty="0"/>
              <a:t>Ciphers can be made stronger, and frequency analysis made more difficult when more than one cipher alphabet is used</a:t>
            </a:r>
          </a:p>
          <a:p>
            <a:r>
              <a:rPr lang="en-US" sz="2400" dirty="0"/>
              <a:t>For example, encrypt the plaintext message “SEND MONEY”</a:t>
            </a:r>
          </a:p>
          <a:p>
            <a:pPr lvl="1"/>
            <a:r>
              <a:rPr lang="en-US" sz="2000" dirty="0"/>
              <a:t>Use the word “SECURITY” as the key, but repeat its use in the key to make it have as many letters as the plaintext:</a:t>
            </a:r>
          </a:p>
          <a:p>
            <a:pPr lvl="1"/>
            <a:endParaRPr lang="en-US" sz="1800" dirty="0"/>
          </a:p>
          <a:p>
            <a:pPr marL="457200" lvl="1" indent="0">
              <a:buNone/>
            </a:pPr>
            <a:r>
              <a:rPr lang="en-US" sz="2000" dirty="0"/>
              <a:t>Plaintext: SEND MONEY (10 characters including the space “_”)</a:t>
            </a:r>
          </a:p>
          <a:p>
            <a:pPr marL="457200" lvl="1" indent="0">
              <a:buNone/>
            </a:pPr>
            <a:r>
              <a:rPr lang="en-US" sz="2000" dirty="0"/>
              <a:t>          Key: SECURITYSE (10 characters)</a:t>
            </a:r>
          </a:p>
          <a:p>
            <a:endParaRPr lang="en-US" dirty="0"/>
          </a:p>
          <a:p>
            <a:endParaRPr lang="en-US" dirty="0"/>
          </a:p>
        </p:txBody>
      </p:sp>
      <p:sp>
        <p:nvSpPr>
          <p:cNvPr id="4" name="Rectangle 3">
            <a:extLst>
              <a:ext uri="{FF2B5EF4-FFF2-40B4-BE49-F238E27FC236}">
                <a16:creationId xmlns:a16="http://schemas.microsoft.com/office/drawing/2014/main" id="{6BE6181C-E32D-467C-8AAF-D31F639F99F9}"/>
              </a:ext>
            </a:extLst>
          </p:cNvPr>
          <p:cNvSpPr/>
          <p:nvPr/>
        </p:nvSpPr>
        <p:spPr>
          <a:xfrm>
            <a:off x="562252" y="4270562"/>
            <a:ext cx="6096000" cy="1477328"/>
          </a:xfrm>
          <a:prstGeom prst="rect">
            <a:avLst/>
          </a:prstGeom>
        </p:spPr>
        <p:txBody>
          <a:bodyPr>
            <a:spAutoFit/>
          </a:bodyPr>
          <a:lstStyle/>
          <a:p>
            <a:pPr marL="800100" marR="0" indent="-342900">
              <a:spcBef>
                <a:spcPts val="0"/>
              </a:spcBef>
              <a:spcAft>
                <a:spcPts val="0"/>
              </a:spcAft>
              <a:buFont typeface="+mj-lt"/>
              <a:buAutoNum type="arabicPeriod"/>
            </a:pPr>
            <a:r>
              <a:rPr lang="en-US" dirty="0">
                <a:latin typeface="Helvetica" panose="020B0604020202020204" pitchFamily="34" charset="0"/>
                <a:ea typeface="Calibri" panose="020F0502020204030204" pitchFamily="34" charset="0"/>
                <a:cs typeface="Times New Roman" panose="02020603050405020304" pitchFamily="18" charset="0"/>
              </a:rPr>
              <a:t>Encrypt by rotating the inner wheel so that “s” in the word “security” aligns with “a” on the outer wheel. Now “s” in the word “send” on the outer wheel maps to the letter “i” on the inner wheel, so “i” is the ciphertext.</a:t>
            </a:r>
            <a:endParaRPr lang="en-US" sz="2000" dirty="0">
              <a:effectLst/>
              <a:latin typeface="Helvetica"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560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1296-B991-4BF7-95F2-61A0C91A803D}"/>
              </a:ext>
            </a:extLst>
          </p:cNvPr>
          <p:cNvSpPr>
            <a:spLocks noGrp="1"/>
          </p:cNvSpPr>
          <p:nvPr>
            <p:ph type="title"/>
          </p:nvPr>
        </p:nvSpPr>
        <p:spPr>
          <a:xfrm>
            <a:off x="0" y="0"/>
            <a:ext cx="10515600" cy="1325563"/>
          </a:xfrm>
        </p:spPr>
        <p:txBody>
          <a:bodyPr/>
          <a:lstStyle/>
          <a:p>
            <a:r>
              <a:rPr lang="en-US" dirty="0"/>
              <a:t>Polyalphabetic Cipher</a:t>
            </a:r>
          </a:p>
        </p:txBody>
      </p:sp>
      <p:sp>
        <p:nvSpPr>
          <p:cNvPr id="3" name="Content Placeholder 2">
            <a:extLst>
              <a:ext uri="{FF2B5EF4-FFF2-40B4-BE49-F238E27FC236}">
                <a16:creationId xmlns:a16="http://schemas.microsoft.com/office/drawing/2014/main" id="{C371E2B2-456E-4569-9F0D-C81D69A5A338}"/>
              </a:ext>
            </a:extLst>
          </p:cNvPr>
          <p:cNvSpPr>
            <a:spLocks noGrp="1"/>
          </p:cNvSpPr>
          <p:nvPr>
            <p:ph idx="1"/>
          </p:nvPr>
        </p:nvSpPr>
        <p:spPr>
          <a:xfrm>
            <a:off x="287784" y="1242874"/>
            <a:ext cx="10515600" cy="923680"/>
          </a:xfrm>
        </p:spPr>
        <p:txBody>
          <a:bodyPr/>
          <a:lstStyle/>
          <a:p>
            <a:pPr marL="457200" lvl="1" indent="0">
              <a:buNone/>
            </a:pPr>
            <a:r>
              <a:rPr lang="en-US" sz="2000" dirty="0"/>
              <a:t>Plaintext: SEND MONEY (10 characters including the space “_”)</a:t>
            </a:r>
          </a:p>
          <a:p>
            <a:pPr marL="457200" lvl="1" indent="0">
              <a:buNone/>
            </a:pPr>
            <a:r>
              <a:rPr lang="en-US" sz="2000" dirty="0"/>
              <a:t>          Key: SECURITYSE (10 characters)</a:t>
            </a:r>
          </a:p>
          <a:p>
            <a:endParaRPr lang="en-US" dirty="0"/>
          </a:p>
          <a:p>
            <a:endParaRPr lang="en-US" dirty="0"/>
          </a:p>
        </p:txBody>
      </p:sp>
      <p:sp>
        <p:nvSpPr>
          <p:cNvPr id="4" name="Rectangle 3">
            <a:extLst>
              <a:ext uri="{FF2B5EF4-FFF2-40B4-BE49-F238E27FC236}">
                <a16:creationId xmlns:a16="http://schemas.microsoft.com/office/drawing/2014/main" id="{6BE6181C-E32D-467C-8AAF-D31F639F99F9}"/>
              </a:ext>
            </a:extLst>
          </p:cNvPr>
          <p:cNvSpPr/>
          <p:nvPr/>
        </p:nvSpPr>
        <p:spPr>
          <a:xfrm>
            <a:off x="162757" y="2166554"/>
            <a:ext cx="7134688" cy="1477328"/>
          </a:xfrm>
          <a:prstGeom prst="rect">
            <a:avLst/>
          </a:prstGeom>
        </p:spPr>
        <p:txBody>
          <a:bodyPr wrap="square">
            <a:spAutoFit/>
          </a:bodyPr>
          <a:lstStyle/>
          <a:p>
            <a:pPr marL="800100" marR="0" indent="-342900">
              <a:spcBef>
                <a:spcPts val="0"/>
              </a:spcBef>
              <a:spcAft>
                <a:spcPts val="0"/>
              </a:spcAft>
              <a:buFont typeface="+mj-lt"/>
              <a:buAutoNum type="arabicPeriod"/>
            </a:pPr>
            <a:r>
              <a:rPr lang="en-US" dirty="0">
                <a:latin typeface="Helvetica" panose="020B0604020202020204" pitchFamily="34" charset="0"/>
                <a:ea typeface="Calibri" panose="020F0502020204030204" pitchFamily="34" charset="0"/>
                <a:cs typeface="Times New Roman" panose="02020603050405020304" pitchFamily="18" charset="0"/>
              </a:rPr>
              <a:t>Encrypt by rotating the inner wheel so that “S” in the word “</a:t>
            </a:r>
            <a:r>
              <a:rPr lang="en-US" u="sng" dirty="0">
                <a:latin typeface="Helvetica" panose="020B0604020202020204" pitchFamily="34" charset="0"/>
                <a:ea typeface="Calibri" panose="020F0502020204030204" pitchFamily="34" charset="0"/>
                <a:cs typeface="Times New Roman" panose="02020603050405020304" pitchFamily="18" charset="0"/>
              </a:rPr>
              <a:t>S</a:t>
            </a:r>
            <a:r>
              <a:rPr lang="en-US" dirty="0">
                <a:latin typeface="Helvetica" panose="020B0604020202020204" pitchFamily="34" charset="0"/>
                <a:ea typeface="Calibri" panose="020F0502020204030204" pitchFamily="34" charset="0"/>
                <a:cs typeface="Times New Roman" panose="02020603050405020304" pitchFamily="18" charset="0"/>
              </a:rPr>
              <a:t>ECURITY” aligns with “A” on the outer wheel </a:t>
            </a:r>
          </a:p>
          <a:p>
            <a:pPr marL="1371600" lvl="2"/>
            <a:r>
              <a:rPr lang="en-US" dirty="0">
                <a:latin typeface="Helvetica" panose="020B0604020202020204" pitchFamily="34" charset="0"/>
                <a:ea typeface="Calibri" panose="020F0502020204030204" pitchFamily="34" charset="0"/>
                <a:cs typeface="Times New Roman" panose="02020603050405020304" pitchFamily="18" charset="0"/>
              </a:rPr>
              <a:t>Now “S” in the word “</a:t>
            </a:r>
            <a:r>
              <a:rPr lang="en-US" u="sng" dirty="0">
                <a:latin typeface="Helvetica" panose="020B0604020202020204" pitchFamily="34" charset="0"/>
                <a:ea typeface="Calibri" panose="020F0502020204030204" pitchFamily="34" charset="0"/>
                <a:cs typeface="Times New Roman" panose="02020603050405020304" pitchFamily="18" charset="0"/>
              </a:rPr>
              <a:t>S</a:t>
            </a:r>
            <a:r>
              <a:rPr lang="en-US" dirty="0">
                <a:latin typeface="Helvetica" panose="020B0604020202020204" pitchFamily="34" charset="0"/>
                <a:ea typeface="Calibri" panose="020F0502020204030204" pitchFamily="34" charset="0"/>
                <a:cs typeface="Times New Roman" panose="02020603050405020304" pitchFamily="18" charset="0"/>
              </a:rPr>
              <a:t>END” on the outer wheel maps to the letter “I” on the inner wheel, so “I” is the ciphertext</a:t>
            </a:r>
            <a:endParaRPr lang="en-US" sz="2000" dirty="0">
              <a:effectLst/>
              <a:latin typeface="Helvetica" panose="020B0604020202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029FEBE-68C5-485A-A396-6998093F4DCE}"/>
              </a:ext>
            </a:extLst>
          </p:cNvPr>
          <p:cNvPicPr>
            <a:picLocks noChangeAspect="1"/>
          </p:cNvPicPr>
          <p:nvPr/>
        </p:nvPicPr>
        <p:blipFill>
          <a:blip r:embed="rId2"/>
          <a:stretch>
            <a:fillRect/>
          </a:stretch>
        </p:blipFill>
        <p:spPr>
          <a:xfrm>
            <a:off x="8281836" y="125485"/>
            <a:ext cx="3276889" cy="3296701"/>
          </a:xfrm>
          <a:prstGeom prst="rect">
            <a:avLst/>
          </a:prstGeom>
        </p:spPr>
      </p:pic>
      <p:sp>
        <p:nvSpPr>
          <p:cNvPr id="6" name="Rectangle: Rounded Corners 5">
            <a:extLst>
              <a:ext uri="{FF2B5EF4-FFF2-40B4-BE49-F238E27FC236}">
                <a16:creationId xmlns:a16="http://schemas.microsoft.com/office/drawing/2014/main" id="{09E03C67-9760-4D06-88C6-0D4FCC8097DB}"/>
              </a:ext>
            </a:extLst>
          </p:cNvPr>
          <p:cNvSpPr/>
          <p:nvPr/>
        </p:nvSpPr>
        <p:spPr>
          <a:xfrm rot="3159176">
            <a:off x="9920833" y="2542392"/>
            <a:ext cx="1224980" cy="2179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F76FA26-1F41-4A5A-9D94-650F02238FFB}"/>
              </a:ext>
            </a:extLst>
          </p:cNvPr>
          <p:cNvSpPr/>
          <p:nvPr/>
        </p:nvSpPr>
        <p:spPr>
          <a:xfrm>
            <a:off x="8281836" y="1543921"/>
            <a:ext cx="1224980" cy="217921"/>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E70818B-D705-4CFC-977E-18D902129811}"/>
              </a:ext>
            </a:extLst>
          </p:cNvPr>
          <p:cNvSpPr/>
          <p:nvPr/>
        </p:nvSpPr>
        <p:spPr>
          <a:xfrm>
            <a:off x="287784" y="3701903"/>
            <a:ext cx="6796519" cy="1477328"/>
          </a:xfrm>
          <a:prstGeom prst="rect">
            <a:avLst/>
          </a:prstGeom>
        </p:spPr>
        <p:txBody>
          <a:bodyPr wrap="square">
            <a:spAutoFit/>
          </a:bodyPr>
          <a:lstStyle/>
          <a:p>
            <a:pPr marL="800100" marR="0" indent="-342900">
              <a:spcBef>
                <a:spcPts val="0"/>
              </a:spcBef>
              <a:spcAft>
                <a:spcPts val="0"/>
              </a:spcAft>
              <a:buFont typeface="+mj-lt"/>
              <a:buAutoNum type="arabicPeriod" startAt="2"/>
            </a:pPr>
            <a:r>
              <a:rPr lang="en-US" dirty="0">
                <a:latin typeface="Helvetica" panose="020B0604020202020204" pitchFamily="34" charset="0"/>
                <a:ea typeface="Calibri" panose="020F0502020204030204" pitchFamily="34" charset="0"/>
                <a:cs typeface="Times New Roman" panose="02020603050405020304" pitchFamily="18" charset="0"/>
              </a:rPr>
              <a:t>Next, rotate the inner wheel so that “E” in the word “S</a:t>
            </a:r>
            <a:r>
              <a:rPr lang="en-US" u="sng" dirty="0">
                <a:latin typeface="Helvetica" panose="020B0604020202020204" pitchFamily="34" charset="0"/>
                <a:ea typeface="Calibri" panose="020F0502020204030204" pitchFamily="34" charset="0"/>
                <a:cs typeface="Times New Roman" panose="02020603050405020304" pitchFamily="18" charset="0"/>
              </a:rPr>
              <a:t>E</a:t>
            </a:r>
            <a:r>
              <a:rPr lang="en-US" dirty="0">
                <a:latin typeface="Helvetica" panose="020B0604020202020204" pitchFamily="34" charset="0"/>
                <a:ea typeface="Calibri" panose="020F0502020204030204" pitchFamily="34" charset="0"/>
                <a:cs typeface="Times New Roman" panose="02020603050405020304" pitchFamily="18" charset="0"/>
              </a:rPr>
              <a:t>CURITY” aligns with “A” on the outer wheel. Now “E” in the word “S</a:t>
            </a:r>
            <a:r>
              <a:rPr lang="en-US" u="sng" dirty="0">
                <a:latin typeface="Helvetica" panose="020B0604020202020204" pitchFamily="34" charset="0"/>
                <a:ea typeface="Calibri" panose="020F0502020204030204" pitchFamily="34" charset="0"/>
                <a:cs typeface="Times New Roman" panose="02020603050405020304" pitchFamily="18" charset="0"/>
              </a:rPr>
              <a:t>E</a:t>
            </a:r>
            <a:r>
              <a:rPr lang="en-US" dirty="0">
                <a:latin typeface="Helvetica" panose="020B0604020202020204" pitchFamily="34" charset="0"/>
                <a:ea typeface="Calibri" panose="020F0502020204030204" pitchFamily="34" charset="0"/>
                <a:cs typeface="Times New Roman" panose="02020603050405020304" pitchFamily="18" charset="0"/>
              </a:rPr>
              <a:t>ND” on the outer wheel maps to “I” on the inner wheel, so “I” is the ciphertext again, even though the plaintext is different than before</a:t>
            </a:r>
            <a:endParaRPr lang="en-US" sz="2000" dirty="0">
              <a:effectLst/>
              <a:latin typeface="Helvetica" panose="020B060402020202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7DCDB954-E6FD-4717-9510-5DEBD663FE9A}"/>
              </a:ext>
            </a:extLst>
          </p:cNvPr>
          <p:cNvPicPr>
            <a:picLocks noChangeAspect="1"/>
          </p:cNvPicPr>
          <p:nvPr/>
        </p:nvPicPr>
        <p:blipFill>
          <a:blip r:embed="rId3"/>
          <a:stretch>
            <a:fillRect/>
          </a:stretch>
        </p:blipFill>
        <p:spPr>
          <a:xfrm>
            <a:off x="8388291" y="3532695"/>
            <a:ext cx="3276889" cy="3293072"/>
          </a:xfrm>
          <a:prstGeom prst="rect">
            <a:avLst/>
          </a:prstGeom>
        </p:spPr>
      </p:pic>
      <p:sp>
        <p:nvSpPr>
          <p:cNvPr id="11" name="Rectangle: Rounded Corners 10">
            <a:extLst>
              <a:ext uri="{FF2B5EF4-FFF2-40B4-BE49-F238E27FC236}">
                <a16:creationId xmlns:a16="http://schemas.microsoft.com/office/drawing/2014/main" id="{09111EBB-D499-47F1-8966-5E0442276B1F}"/>
              </a:ext>
            </a:extLst>
          </p:cNvPr>
          <p:cNvSpPr/>
          <p:nvPr/>
        </p:nvSpPr>
        <p:spPr>
          <a:xfrm rot="19607645">
            <a:off x="8494823" y="5624903"/>
            <a:ext cx="1224980" cy="217921"/>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A6EDA6C-7C79-444E-87C0-0C7D5D980851}"/>
              </a:ext>
            </a:extLst>
          </p:cNvPr>
          <p:cNvSpPr/>
          <p:nvPr/>
        </p:nvSpPr>
        <p:spPr>
          <a:xfrm rot="1105251">
            <a:off x="8387179" y="4749443"/>
            <a:ext cx="1224980" cy="2179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27FBE1F-668C-4E65-9D86-98ECBD9050B6}"/>
              </a:ext>
            </a:extLst>
          </p:cNvPr>
          <p:cNvSpPr txBox="1"/>
          <p:nvPr/>
        </p:nvSpPr>
        <p:spPr>
          <a:xfrm>
            <a:off x="390617" y="5307265"/>
            <a:ext cx="7039992" cy="923330"/>
          </a:xfrm>
          <a:prstGeom prst="rect">
            <a:avLst/>
          </a:prstGeom>
          <a:noFill/>
        </p:spPr>
        <p:txBody>
          <a:bodyPr wrap="square" rtlCol="0">
            <a:spAutoFit/>
          </a:bodyPr>
          <a:lstStyle/>
          <a:p>
            <a:r>
              <a:rPr lang="en-US" b="1" dirty="0"/>
              <a:t>Question D: </a:t>
            </a:r>
            <a:r>
              <a:rPr lang="en-US" dirty="0"/>
              <a:t>What is the rest of the ciphertext for “SEND MONEY” using the polyalphabetic key “SECURITY”? </a:t>
            </a:r>
          </a:p>
          <a:p>
            <a:r>
              <a:rPr lang="en-US" dirty="0"/>
              <a:t>Compare your answer to your neighbor’s</a:t>
            </a:r>
          </a:p>
        </p:txBody>
      </p:sp>
    </p:spTree>
    <p:extLst>
      <p:ext uri="{BB962C8B-B14F-4D97-AF65-F5344CB8AC3E}">
        <p14:creationId xmlns:p14="http://schemas.microsoft.com/office/powerpoint/2010/main" val="422803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9" grpId="0"/>
      <p:bldP spid="11"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F1296-B991-4BF7-95F2-61A0C91A803D}"/>
              </a:ext>
            </a:extLst>
          </p:cNvPr>
          <p:cNvSpPr>
            <a:spLocks noGrp="1"/>
          </p:cNvSpPr>
          <p:nvPr>
            <p:ph type="title"/>
          </p:nvPr>
        </p:nvSpPr>
        <p:spPr>
          <a:xfrm>
            <a:off x="0" y="0"/>
            <a:ext cx="10515600" cy="1325563"/>
          </a:xfrm>
        </p:spPr>
        <p:txBody>
          <a:bodyPr/>
          <a:lstStyle/>
          <a:p>
            <a:r>
              <a:rPr lang="en-US" dirty="0"/>
              <a:t>Polyalphabetic Cipher</a:t>
            </a:r>
          </a:p>
        </p:txBody>
      </p:sp>
      <p:sp>
        <p:nvSpPr>
          <p:cNvPr id="3" name="Content Placeholder 2">
            <a:extLst>
              <a:ext uri="{FF2B5EF4-FFF2-40B4-BE49-F238E27FC236}">
                <a16:creationId xmlns:a16="http://schemas.microsoft.com/office/drawing/2014/main" id="{C371E2B2-456E-4569-9F0D-C81D69A5A338}"/>
              </a:ext>
            </a:extLst>
          </p:cNvPr>
          <p:cNvSpPr>
            <a:spLocks noGrp="1"/>
          </p:cNvSpPr>
          <p:nvPr>
            <p:ph idx="1"/>
          </p:nvPr>
        </p:nvSpPr>
        <p:spPr>
          <a:xfrm>
            <a:off x="287784" y="1242874"/>
            <a:ext cx="10515600" cy="923680"/>
          </a:xfrm>
        </p:spPr>
        <p:txBody>
          <a:bodyPr/>
          <a:lstStyle/>
          <a:p>
            <a:pPr marL="457200" lvl="1" indent="0">
              <a:buNone/>
            </a:pPr>
            <a:r>
              <a:rPr lang="en-US" sz="2000" dirty="0"/>
              <a:t>Plaintext: SEND MONEY (10 characters including the space “_”)</a:t>
            </a:r>
          </a:p>
          <a:p>
            <a:pPr marL="457200" lvl="1" indent="0">
              <a:buNone/>
            </a:pPr>
            <a:r>
              <a:rPr lang="en-US" sz="2000" dirty="0"/>
              <a:t>          Key: SECURITYSE (10 characters)</a:t>
            </a:r>
          </a:p>
          <a:p>
            <a:endParaRPr lang="en-US" dirty="0"/>
          </a:p>
          <a:p>
            <a:endParaRPr lang="en-US" dirty="0"/>
          </a:p>
        </p:txBody>
      </p:sp>
      <p:pic>
        <p:nvPicPr>
          <p:cNvPr id="5" name="Picture 4">
            <a:extLst>
              <a:ext uri="{FF2B5EF4-FFF2-40B4-BE49-F238E27FC236}">
                <a16:creationId xmlns:a16="http://schemas.microsoft.com/office/drawing/2014/main" id="{C029FEBE-68C5-485A-A396-6998093F4DCE}"/>
              </a:ext>
            </a:extLst>
          </p:cNvPr>
          <p:cNvPicPr>
            <a:picLocks noChangeAspect="1"/>
          </p:cNvPicPr>
          <p:nvPr/>
        </p:nvPicPr>
        <p:blipFill>
          <a:blip r:embed="rId2"/>
          <a:stretch>
            <a:fillRect/>
          </a:stretch>
        </p:blipFill>
        <p:spPr>
          <a:xfrm>
            <a:off x="8281836" y="10071"/>
            <a:ext cx="3276889" cy="3296701"/>
          </a:xfrm>
          <a:prstGeom prst="rect">
            <a:avLst/>
          </a:prstGeom>
        </p:spPr>
      </p:pic>
      <p:sp>
        <p:nvSpPr>
          <p:cNvPr id="6" name="Rectangle: Rounded Corners 5">
            <a:extLst>
              <a:ext uri="{FF2B5EF4-FFF2-40B4-BE49-F238E27FC236}">
                <a16:creationId xmlns:a16="http://schemas.microsoft.com/office/drawing/2014/main" id="{09E03C67-9760-4D06-88C6-0D4FCC8097DB}"/>
              </a:ext>
            </a:extLst>
          </p:cNvPr>
          <p:cNvSpPr/>
          <p:nvPr/>
        </p:nvSpPr>
        <p:spPr>
          <a:xfrm rot="3159176">
            <a:off x="9920833" y="2426978"/>
            <a:ext cx="1224980" cy="2179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F76FA26-1F41-4A5A-9D94-650F02238FFB}"/>
              </a:ext>
            </a:extLst>
          </p:cNvPr>
          <p:cNvSpPr/>
          <p:nvPr/>
        </p:nvSpPr>
        <p:spPr>
          <a:xfrm>
            <a:off x="8281836" y="1428507"/>
            <a:ext cx="1224980" cy="217921"/>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CDB954-E6FD-4717-9510-5DEBD663FE9A}"/>
              </a:ext>
            </a:extLst>
          </p:cNvPr>
          <p:cNvPicPr>
            <a:picLocks noChangeAspect="1"/>
          </p:cNvPicPr>
          <p:nvPr/>
        </p:nvPicPr>
        <p:blipFill>
          <a:blip r:embed="rId3"/>
          <a:stretch>
            <a:fillRect/>
          </a:stretch>
        </p:blipFill>
        <p:spPr>
          <a:xfrm>
            <a:off x="8388291" y="3310745"/>
            <a:ext cx="3276889" cy="3293072"/>
          </a:xfrm>
          <a:prstGeom prst="rect">
            <a:avLst/>
          </a:prstGeom>
        </p:spPr>
      </p:pic>
      <p:sp>
        <p:nvSpPr>
          <p:cNvPr id="11" name="Rectangle: Rounded Corners 10">
            <a:extLst>
              <a:ext uri="{FF2B5EF4-FFF2-40B4-BE49-F238E27FC236}">
                <a16:creationId xmlns:a16="http://schemas.microsoft.com/office/drawing/2014/main" id="{09111EBB-D499-47F1-8966-5E0442276B1F}"/>
              </a:ext>
            </a:extLst>
          </p:cNvPr>
          <p:cNvSpPr/>
          <p:nvPr/>
        </p:nvSpPr>
        <p:spPr>
          <a:xfrm rot="19607645">
            <a:off x="8494823" y="5402953"/>
            <a:ext cx="1224980" cy="217921"/>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A6EDA6C-7C79-444E-87C0-0C7D5D980851}"/>
              </a:ext>
            </a:extLst>
          </p:cNvPr>
          <p:cNvSpPr/>
          <p:nvPr/>
        </p:nvSpPr>
        <p:spPr>
          <a:xfrm rot="1105251">
            <a:off x="8387179" y="4527493"/>
            <a:ext cx="1224980" cy="21792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27FBE1F-668C-4E65-9D86-98ECBD9050B6}"/>
              </a:ext>
            </a:extLst>
          </p:cNvPr>
          <p:cNvSpPr txBox="1"/>
          <p:nvPr/>
        </p:nvSpPr>
        <p:spPr>
          <a:xfrm>
            <a:off x="337457" y="2106772"/>
            <a:ext cx="7039992" cy="646331"/>
          </a:xfrm>
          <a:prstGeom prst="rect">
            <a:avLst/>
          </a:prstGeom>
          <a:noFill/>
        </p:spPr>
        <p:txBody>
          <a:bodyPr wrap="square" rtlCol="0">
            <a:spAutoFit/>
          </a:bodyPr>
          <a:lstStyle/>
          <a:p>
            <a:r>
              <a:rPr lang="en-US" b="1" dirty="0"/>
              <a:t>Question D: </a:t>
            </a:r>
            <a:r>
              <a:rPr lang="en-US" dirty="0"/>
              <a:t>What is the rest of the ciphertext for “SEND MONEY” using the polyalphabetic key “SECURITY”? </a:t>
            </a:r>
          </a:p>
        </p:txBody>
      </p:sp>
      <p:sp>
        <p:nvSpPr>
          <p:cNvPr id="8" name="Rectangle 7">
            <a:extLst>
              <a:ext uri="{FF2B5EF4-FFF2-40B4-BE49-F238E27FC236}">
                <a16:creationId xmlns:a16="http://schemas.microsoft.com/office/drawing/2014/main" id="{06CF31A5-2EE7-442A-B184-2DF8CE85D143}"/>
              </a:ext>
            </a:extLst>
          </p:cNvPr>
          <p:cNvSpPr/>
          <p:nvPr/>
        </p:nvSpPr>
        <p:spPr>
          <a:xfrm>
            <a:off x="4469906" y="2697599"/>
            <a:ext cx="1561068" cy="369332"/>
          </a:xfrm>
          <a:prstGeom prst="rect">
            <a:avLst/>
          </a:prstGeom>
        </p:spPr>
        <p:txBody>
          <a:bodyPr wrap="none">
            <a:spAutoFit/>
          </a:bodyPr>
          <a:lstStyle/>
          <a:p>
            <a:r>
              <a:rPr lang="en-US" dirty="0">
                <a:solidFill>
                  <a:srgbClr val="FF0000"/>
                </a:solidFill>
                <a:latin typeface="Helvetica" panose="020B0604020202020204" pitchFamily="34" charset="0"/>
                <a:ea typeface="Calibri" panose="020F0502020204030204" pitchFamily="34" charset="0"/>
                <a:cs typeface="Times New Roman" panose="02020603050405020304" pitchFamily="18" charset="0"/>
              </a:rPr>
              <a:t>IIPXPUFJWA</a:t>
            </a:r>
            <a:endParaRPr lang="en-US" dirty="0"/>
          </a:p>
        </p:txBody>
      </p:sp>
      <p:sp>
        <p:nvSpPr>
          <p:cNvPr id="13" name="Rectangle 12">
            <a:extLst>
              <a:ext uri="{FF2B5EF4-FFF2-40B4-BE49-F238E27FC236}">
                <a16:creationId xmlns:a16="http://schemas.microsoft.com/office/drawing/2014/main" id="{6E6212C4-1F8D-45B9-983A-FB4AA4C82737}"/>
              </a:ext>
            </a:extLst>
          </p:cNvPr>
          <p:cNvSpPr/>
          <p:nvPr/>
        </p:nvSpPr>
        <p:spPr>
          <a:xfrm>
            <a:off x="852810" y="3232314"/>
            <a:ext cx="7234193" cy="923330"/>
          </a:xfrm>
          <a:prstGeom prst="rect">
            <a:avLst/>
          </a:prstGeom>
        </p:spPr>
        <p:txBody>
          <a:bodyPr wrap="square">
            <a:spAutoFit/>
          </a:bodyPr>
          <a:lstStyle/>
          <a:p>
            <a:r>
              <a:rPr lang="en-US" dirty="0">
                <a:latin typeface="Helvetica" panose="020B0604020202020204" pitchFamily="34" charset="0"/>
                <a:ea typeface="Calibri" panose="020F0502020204030204" pitchFamily="34" charset="0"/>
                <a:cs typeface="Times New Roman" panose="02020603050405020304" pitchFamily="18" charset="0"/>
              </a:rPr>
              <a:t>Polyalphabetic ciphers make frequency analysis more difficult</a:t>
            </a:r>
          </a:p>
          <a:p>
            <a:endParaRPr lang="en-US" dirty="0">
              <a:latin typeface="Helvetica" panose="020B0604020202020204" pitchFamily="34" charset="0"/>
              <a:ea typeface="Calibri" panose="020F0502020204030204" pitchFamily="34" charset="0"/>
              <a:cs typeface="Times New Roman" panose="02020603050405020304" pitchFamily="18" charset="0"/>
            </a:endParaRPr>
          </a:p>
          <a:p>
            <a:r>
              <a:rPr lang="en-US" dirty="0">
                <a:latin typeface="Helvetica" panose="020B0604020202020204" pitchFamily="34" charset="0"/>
                <a:ea typeface="Calibri" panose="020F0502020204030204" pitchFamily="34" charset="0"/>
                <a:cs typeface="Times New Roman" panose="02020603050405020304" pitchFamily="18" charset="0"/>
              </a:rPr>
              <a:t>Polyalphabetic substitution is another building block of cryptography</a:t>
            </a:r>
            <a:endParaRPr lang="en-US" dirty="0"/>
          </a:p>
        </p:txBody>
      </p:sp>
      <p:pic>
        <p:nvPicPr>
          <p:cNvPr id="14" name="Picture 13">
            <a:extLst>
              <a:ext uri="{FF2B5EF4-FFF2-40B4-BE49-F238E27FC236}">
                <a16:creationId xmlns:a16="http://schemas.microsoft.com/office/drawing/2014/main" id="{1327A156-C5EB-4218-BD11-5F79761524CA}"/>
              </a:ext>
            </a:extLst>
          </p:cNvPr>
          <p:cNvPicPr>
            <a:picLocks noChangeAspect="1"/>
          </p:cNvPicPr>
          <p:nvPr/>
        </p:nvPicPr>
        <p:blipFill>
          <a:blip r:embed="rId4"/>
          <a:stretch>
            <a:fillRect/>
          </a:stretch>
        </p:blipFill>
        <p:spPr>
          <a:xfrm>
            <a:off x="396582" y="6581215"/>
            <a:ext cx="11398836" cy="266714"/>
          </a:xfrm>
          <a:prstGeom prst="rect">
            <a:avLst/>
          </a:prstGeom>
        </p:spPr>
      </p:pic>
      <p:sp>
        <p:nvSpPr>
          <p:cNvPr id="16" name="Rectangle 1">
            <a:extLst>
              <a:ext uri="{FF2B5EF4-FFF2-40B4-BE49-F238E27FC236}">
                <a16:creationId xmlns:a16="http://schemas.microsoft.com/office/drawing/2014/main" id="{69FD52EB-210F-4DF1-B943-EE04C42822E3}"/>
              </a:ext>
            </a:extLst>
          </p:cNvPr>
          <p:cNvSpPr>
            <a:spLocks noChangeArrowheads="1"/>
          </p:cNvSpPr>
          <p:nvPr/>
        </p:nvSpPr>
        <p:spPr bwMode="auto">
          <a:xfrm>
            <a:off x="287783" y="4245400"/>
            <a:ext cx="7966109" cy="20774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43A40"/>
                </a:solidFill>
                <a:effectLst/>
                <a:latin typeface="-apple-system"/>
              </a:rPr>
              <a:t>To help you, use the following formula:</a:t>
            </a:r>
            <a:endParaRPr kumimoji="0" lang="en-US" altLang="en-US" sz="1050" b="0" i="0" u="none" strike="noStrike" cap="none" normalizeH="0" baseline="0" dirty="0">
              <a:ln>
                <a:noFill/>
              </a:ln>
              <a:solidFill>
                <a:schemeClr val="tx1"/>
              </a:solidFill>
              <a:effectLst/>
            </a:endParaRPr>
          </a:p>
          <a:p>
            <a:pPr marL="628650" lvl="1" indent="-171450">
              <a:buFont typeface="Arial" panose="020B0604020202020204" pitchFamily="34" charset="0"/>
              <a:buChar char="•"/>
            </a:pPr>
            <a:r>
              <a:rPr kumimoji="0" lang="en-US" altLang="en-US" sz="1200" b="0" i="0" u="none" strike="noStrike" cap="none" normalizeH="0" baseline="0" dirty="0">
                <a:ln>
                  <a:noFill/>
                </a:ln>
                <a:solidFill>
                  <a:srgbClr val="212529"/>
                </a:solidFill>
                <a:effectLst/>
                <a:latin typeface="SFMono-Regular"/>
              </a:rPr>
              <a:t>Encryption: ciphertext = (plaintext + key) mod 28 </a:t>
            </a:r>
          </a:p>
          <a:p>
            <a:pPr marL="628650" lvl="1" indent="-171450">
              <a:buFont typeface="Arial" panose="020B0604020202020204" pitchFamily="34" charset="0"/>
              <a:buChar char="•"/>
            </a:pPr>
            <a:r>
              <a:rPr kumimoji="0" lang="en-US" altLang="en-US" sz="1200" b="0" i="0" u="none" strike="noStrike" cap="none" normalizeH="0" baseline="0" dirty="0">
                <a:ln>
                  <a:noFill/>
                </a:ln>
                <a:solidFill>
                  <a:srgbClr val="212529"/>
                </a:solidFill>
                <a:effectLst/>
                <a:latin typeface="SFMono-Regular"/>
              </a:rPr>
              <a:t>Decryption: plaintext = (ciphertext - key) mod 28 </a:t>
            </a:r>
            <a:endParaRPr kumimoji="0" lang="en-US"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343A40"/>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43A40"/>
                </a:solidFill>
                <a:effectLst/>
                <a:latin typeface="-apple-system"/>
              </a:rPr>
              <a:t>Number your alphabet so that it starts with zero, e.g., </a:t>
            </a:r>
            <a:r>
              <a:rPr kumimoji="0" lang="en-US" altLang="en-US" sz="1400" b="0" i="0" u="none" strike="noStrike" cap="none" normalizeH="0" baseline="0" dirty="0">
                <a:ln>
                  <a:noFill/>
                </a:ln>
                <a:solidFill>
                  <a:srgbClr val="E83E8C"/>
                </a:solidFill>
                <a:effectLst/>
                <a:latin typeface="SFMono-Regular"/>
              </a:rPr>
              <a:t>A = 0, Z=25, _ = 26, . = 27</a:t>
            </a:r>
            <a:endParaRPr kumimoji="0" lang="en-US" altLang="en-US" sz="2000" b="0" i="0" u="none" strike="noStrike" cap="none" normalizeH="0" baseline="0" dirty="0">
              <a:ln>
                <a:noFill/>
              </a:ln>
              <a:solidFill>
                <a:srgbClr val="343A40"/>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43A40"/>
                </a:solidFill>
                <a:effectLst/>
                <a:latin typeface="-apple-system"/>
              </a:rPr>
              <a:t>This means that your alphabet will be </a:t>
            </a:r>
            <a:r>
              <a:rPr kumimoji="0" lang="en-US" altLang="en-US" sz="1600" b="0" i="0" u="none" strike="noStrike" cap="none" normalizeH="0" baseline="0" dirty="0" err="1">
                <a:ln>
                  <a:noFill/>
                </a:ln>
                <a:solidFill>
                  <a:srgbClr val="E83E8C"/>
                </a:solidFill>
                <a:effectLst/>
                <a:latin typeface="SFMono-Regular"/>
              </a:rPr>
              <a:t>abcdefghijklmnopqrstuvwxyz</a:t>
            </a:r>
            <a:r>
              <a:rPr kumimoji="0" lang="en-US" altLang="en-US" sz="1600" b="0" i="0" u="none" strike="noStrike" cap="none" normalizeH="0" baseline="0" dirty="0">
                <a:ln>
                  <a:noFill/>
                </a:ln>
                <a:solidFill>
                  <a:srgbClr val="E83E8C"/>
                </a:solidFill>
                <a:effectLst/>
                <a:latin typeface="SFMono-Regular"/>
              </a:rPr>
              <a:t>_.</a:t>
            </a:r>
            <a:endParaRPr kumimoji="0" lang="en-US"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43A40"/>
                </a:solidFill>
                <a:effectLst/>
                <a:latin typeface="-apple-system"/>
              </a:rPr>
              <a:t>As a general rule for shift ciphers, </a:t>
            </a:r>
            <a:r>
              <a:rPr kumimoji="0" lang="en-US" altLang="en-US" b="0" i="1" u="none" strike="noStrike" cap="none" normalizeH="0" baseline="0" dirty="0">
                <a:ln>
                  <a:noFill/>
                </a:ln>
                <a:solidFill>
                  <a:srgbClr val="343A40"/>
                </a:solidFill>
                <a:effectLst/>
                <a:latin typeface="-apple-system"/>
              </a:rPr>
              <a:t>the modulus is always the size of the alphabet, but you must start your alphabet at 0</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199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 calcmode="lin" valueType="num">
                                      <p:cBhvr additive="base">
                                        <p:cTn id="13"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 calcmode="lin" valueType="num">
                                      <p:cBhvr additive="base">
                                        <p:cTn id="2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 calcmode="lin" valueType="num">
                                      <p:cBhvr additive="base">
                                        <p:cTn id="27"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
                                            <p:txEl>
                                              <p:pRg st="4" end="4"/>
                                            </p:txEl>
                                          </p:spTgt>
                                        </p:tgtEl>
                                        <p:attrNameLst>
                                          <p:attrName>style.visibility</p:attrName>
                                        </p:attrNameLst>
                                      </p:cBhvr>
                                      <p:to>
                                        <p:strVal val="visible"/>
                                      </p:to>
                                    </p:set>
                                    <p:anim calcmode="lin" valueType="num">
                                      <p:cBhvr additive="base">
                                        <p:cTn id="33"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6">
                                            <p:txEl>
                                              <p:pRg st="5" end="5"/>
                                            </p:txEl>
                                          </p:spTgt>
                                        </p:tgtEl>
                                        <p:attrNameLst>
                                          <p:attrName>style.visibility</p:attrName>
                                        </p:attrNameLst>
                                      </p:cBhvr>
                                      <p:to>
                                        <p:strVal val="visible"/>
                                      </p:to>
                                    </p:set>
                                    <p:anim calcmode="lin" valueType="num">
                                      <p:cBhvr additive="base">
                                        <p:cTn id="37" dur="500" fill="hold"/>
                                        <p:tgtEl>
                                          <p:spTgt spid="1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
                                            <p:txEl>
                                              <p:pRg st="6" end="6"/>
                                            </p:txEl>
                                          </p:spTgt>
                                        </p:tgtEl>
                                        <p:attrNameLst>
                                          <p:attrName>style.visibility</p:attrName>
                                        </p:attrNameLst>
                                      </p:cBhvr>
                                      <p:to>
                                        <p:strVal val="visible"/>
                                      </p:to>
                                    </p:set>
                                    <p:anim calcmode="lin" valueType="num">
                                      <p:cBhvr additive="base">
                                        <p:cTn id="49"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60"/>
            <a:ext cx="8229600" cy="1143000"/>
          </a:xfrm>
        </p:spPr>
        <p:txBody>
          <a:bodyPr/>
          <a:lstStyle/>
          <a:p>
            <a:pPr algn="l"/>
            <a:r>
              <a:rPr lang="en-US" b="1" dirty="0"/>
              <a:t>Cryptography</a:t>
            </a:r>
          </a:p>
        </p:txBody>
      </p:sp>
      <p:sp>
        <p:nvSpPr>
          <p:cNvPr id="3" name="Content Placeholder 2"/>
          <p:cNvSpPr>
            <a:spLocks noGrp="1"/>
          </p:cNvSpPr>
          <p:nvPr>
            <p:ph idx="1"/>
          </p:nvPr>
        </p:nvSpPr>
        <p:spPr>
          <a:xfrm>
            <a:off x="314632" y="1145460"/>
            <a:ext cx="10913807" cy="2449996"/>
          </a:xfrm>
        </p:spPr>
        <p:txBody>
          <a:bodyPr>
            <a:normAutofit/>
          </a:bodyPr>
          <a:lstStyle/>
          <a:p>
            <a:r>
              <a:rPr lang="en-US" dirty="0"/>
              <a:t>Method of transmitting and storing data in a form that only those it is intended for can read and process</a:t>
            </a:r>
          </a:p>
          <a:p>
            <a:r>
              <a:rPr lang="en-US" dirty="0"/>
              <a:t>An effective way of protecting sensitive information as it is transmitted through untrusted network communication paths or stored on media</a:t>
            </a:r>
          </a:p>
          <a:p>
            <a:r>
              <a:rPr lang="en-US" dirty="0"/>
              <a:t>Complements physical and logical access controls</a:t>
            </a:r>
          </a:p>
        </p:txBody>
      </p:sp>
      <p:sp>
        <p:nvSpPr>
          <p:cNvPr id="4" name="Rectangle 3">
            <a:extLst>
              <a:ext uri="{FF2B5EF4-FFF2-40B4-BE49-F238E27FC236}">
                <a16:creationId xmlns:a16="http://schemas.microsoft.com/office/drawing/2014/main" id="{C88F3FEB-8C2F-44BC-862E-AE2EA4FBAD15}"/>
              </a:ext>
            </a:extLst>
          </p:cNvPr>
          <p:cNvSpPr/>
          <p:nvPr/>
        </p:nvSpPr>
        <p:spPr>
          <a:xfrm>
            <a:off x="435006" y="3922580"/>
            <a:ext cx="9579960" cy="523220"/>
          </a:xfrm>
          <a:prstGeom prst="rect">
            <a:avLst/>
          </a:prstGeom>
        </p:spPr>
        <p:txBody>
          <a:bodyPr wrap="square">
            <a:spAutoFit/>
          </a:bodyPr>
          <a:lstStyle/>
          <a:p>
            <a:pPr algn="ctr"/>
            <a:r>
              <a:rPr lang="en-US" sz="2800" dirty="0">
                <a:ea typeface="Calibri" panose="020F0502020204030204" pitchFamily="34" charset="0"/>
                <a:cs typeface="Times New Roman (Body CS)"/>
              </a:rPr>
              <a:t>The etymology is Greek and means: “</a:t>
            </a:r>
            <a:r>
              <a:rPr lang="en-US" sz="2800" i="1" dirty="0">
                <a:ea typeface="Calibri" panose="020F0502020204030204" pitchFamily="34" charset="0"/>
                <a:cs typeface="Times New Roman (Body CS)"/>
              </a:rPr>
              <a:t>secret writing</a:t>
            </a:r>
            <a:r>
              <a:rPr lang="en-US" sz="2800" dirty="0">
                <a:ea typeface="Calibri" panose="020F0502020204030204" pitchFamily="34" charset="0"/>
                <a:cs typeface="Times New Roman (Body CS)"/>
              </a:rPr>
              <a:t>”</a:t>
            </a:r>
            <a:endParaRPr lang="en-US" sz="2800" dirty="0"/>
          </a:p>
        </p:txBody>
      </p:sp>
    </p:spTree>
    <p:extLst>
      <p:ext uri="{BB962C8B-B14F-4D97-AF65-F5344CB8AC3E}">
        <p14:creationId xmlns:p14="http://schemas.microsoft.com/office/powerpoint/2010/main" val="1681666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985B-8363-461E-BB71-C96118742743}"/>
              </a:ext>
            </a:extLst>
          </p:cNvPr>
          <p:cNvSpPr>
            <a:spLocks noGrp="1"/>
          </p:cNvSpPr>
          <p:nvPr>
            <p:ph type="title"/>
          </p:nvPr>
        </p:nvSpPr>
        <p:spPr>
          <a:xfrm>
            <a:off x="0" y="0"/>
            <a:ext cx="10515600" cy="1325563"/>
          </a:xfrm>
        </p:spPr>
        <p:txBody>
          <a:bodyPr/>
          <a:lstStyle/>
          <a:p>
            <a:r>
              <a:rPr lang="en-US" dirty="0"/>
              <a:t>Random Polyalphabetic Cipher</a:t>
            </a:r>
          </a:p>
        </p:txBody>
      </p:sp>
      <p:sp>
        <p:nvSpPr>
          <p:cNvPr id="3" name="Content Placeholder 2">
            <a:extLst>
              <a:ext uri="{FF2B5EF4-FFF2-40B4-BE49-F238E27FC236}">
                <a16:creationId xmlns:a16="http://schemas.microsoft.com/office/drawing/2014/main" id="{630BDD82-0C58-4EEA-919B-64A2990323D5}"/>
              </a:ext>
            </a:extLst>
          </p:cNvPr>
          <p:cNvSpPr>
            <a:spLocks noGrp="1"/>
          </p:cNvSpPr>
          <p:nvPr>
            <p:ph idx="1"/>
          </p:nvPr>
        </p:nvSpPr>
        <p:spPr>
          <a:xfrm>
            <a:off x="159798" y="1127464"/>
            <a:ext cx="11807301" cy="4549437"/>
          </a:xfrm>
        </p:spPr>
        <p:txBody>
          <a:bodyPr>
            <a:normAutofit/>
          </a:bodyPr>
          <a:lstStyle/>
          <a:p>
            <a:pPr marL="0" lvl="0" indent="0">
              <a:buNone/>
            </a:pPr>
            <a:r>
              <a:rPr lang="en-US" sz="2400" dirty="0"/>
              <a:t>What if we use a random polyalphabetic key that is as long as the message? </a:t>
            </a:r>
          </a:p>
          <a:p>
            <a:pPr marL="0" indent="0">
              <a:buNone/>
            </a:pPr>
            <a:endParaRPr lang="en-US" sz="2400" dirty="0"/>
          </a:p>
          <a:p>
            <a:pPr marL="0" indent="0">
              <a:buNone/>
            </a:pPr>
            <a:r>
              <a:rPr lang="en-US" sz="2400" dirty="0"/>
              <a:t>For example, let’s say our </a:t>
            </a:r>
            <a:r>
              <a:rPr lang="en-US" sz="2400" u="sng" dirty="0"/>
              <a:t>plaintext</a:t>
            </a:r>
            <a:r>
              <a:rPr lang="en-US" sz="2400" dirty="0"/>
              <a:t> is:</a:t>
            </a:r>
          </a:p>
          <a:p>
            <a:pPr marL="457200" lvl="1" indent="0">
              <a:buNone/>
            </a:pPr>
            <a:r>
              <a:rPr lang="en-US" sz="2000" dirty="0"/>
              <a:t> </a:t>
            </a:r>
            <a:r>
              <a:rPr lang="en-US" b="1" i="1" dirty="0"/>
              <a:t>We intend to begin on the first of February unrestricted submarine warfare.</a:t>
            </a:r>
            <a:endParaRPr lang="en-US" sz="2000" b="1" i="1" dirty="0"/>
          </a:p>
          <a:p>
            <a:pPr marL="0" indent="0">
              <a:buNone/>
            </a:pPr>
            <a:r>
              <a:rPr lang="en-US" sz="2400" dirty="0"/>
              <a:t> </a:t>
            </a:r>
          </a:p>
          <a:p>
            <a:pPr marL="0" indent="0">
              <a:buNone/>
            </a:pPr>
            <a:r>
              <a:rPr lang="en-US" sz="2400" dirty="0"/>
              <a:t>And the polyalphabetic</a:t>
            </a:r>
            <a:r>
              <a:rPr lang="en-US" sz="2400" u="sng" dirty="0"/>
              <a:t> key </a:t>
            </a:r>
            <a:r>
              <a:rPr lang="en-US" sz="2400" dirty="0"/>
              <a:t>is a string of random characters as long as the message:</a:t>
            </a:r>
          </a:p>
          <a:p>
            <a:pPr marL="457200" lvl="1" indent="0">
              <a:buNone/>
            </a:pPr>
            <a:r>
              <a:rPr lang="en-US" dirty="0"/>
              <a:t> </a:t>
            </a:r>
            <a:r>
              <a:rPr lang="en-US" b="1" dirty="0"/>
              <a:t>ackwulsjwkblogbzcukn.kqubpnnefjvcebuymaclzvzmzwfbxpmmzqwmm.tejzfutjcqrsf_hq</a:t>
            </a:r>
          </a:p>
          <a:p>
            <a:endParaRPr lang="en-US" dirty="0"/>
          </a:p>
        </p:txBody>
      </p:sp>
      <p:sp>
        <p:nvSpPr>
          <p:cNvPr id="4" name="Rectangle 3">
            <a:extLst>
              <a:ext uri="{FF2B5EF4-FFF2-40B4-BE49-F238E27FC236}">
                <a16:creationId xmlns:a16="http://schemas.microsoft.com/office/drawing/2014/main" id="{535124F3-6001-4BA0-AC0D-1804580036F6}"/>
              </a:ext>
            </a:extLst>
          </p:cNvPr>
          <p:cNvSpPr/>
          <p:nvPr/>
        </p:nvSpPr>
        <p:spPr>
          <a:xfrm>
            <a:off x="429086" y="5035832"/>
            <a:ext cx="11165151" cy="646331"/>
          </a:xfrm>
          <a:prstGeom prst="rect">
            <a:avLst/>
          </a:prstGeom>
        </p:spPr>
        <p:txBody>
          <a:bodyPr wrap="square">
            <a:spAutoFit/>
          </a:bodyPr>
          <a:lstStyle/>
          <a:p>
            <a:pPr marL="457200" marR="0">
              <a:spcBef>
                <a:spcPts val="0"/>
              </a:spcBef>
              <a:spcAft>
                <a:spcPts val="0"/>
              </a:spcAft>
            </a:pPr>
            <a:r>
              <a:rPr lang="en-US" b="1" dirty="0">
                <a:latin typeface="Helvetica" panose="020B0604020202020204" pitchFamily="34" charset="0"/>
                <a:ea typeface="Calibri" panose="020F0502020204030204" pitchFamily="34" charset="0"/>
                <a:cs typeface="Times New Roman" panose="02020603050405020304" pitchFamily="18" charset="0"/>
              </a:rPr>
              <a:t>Question E</a:t>
            </a:r>
            <a:r>
              <a:rPr lang="en-US" dirty="0">
                <a:latin typeface="Helvetica" panose="020B0604020202020204" pitchFamily="34" charset="0"/>
                <a:ea typeface="Calibri" panose="020F0502020204030204" pitchFamily="34" charset="0"/>
                <a:cs typeface="Times New Roman" panose="02020603050405020304" pitchFamily="18" charset="0"/>
              </a:rPr>
              <a:t>: How can an attacker attempt to crack this message? </a:t>
            </a:r>
          </a:p>
          <a:p>
            <a:pPr marL="457200" marR="0">
              <a:spcBef>
                <a:spcPts val="0"/>
              </a:spcBef>
              <a:spcAft>
                <a:spcPts val="0"/>
              </a:spcAft>
            </a:pPr>
            <a:r>
              <a:rPr lang="en-US" dirty="0">
                <a:latin typeface="Helvetica" panose="020B0604020202020204" pitchFamily="34" charset="0"/>
                <a:ea typeface="Calibri" panose="020F0502020204030204" pitchFamily="34" charset="0"/>
                <a:cs typeface="Times New Roman" panose="02020603050405020304" pitchFamily="18" charset="0"/>
              </a:rPr>
              <a:t>		Is an attack possible?</a:t>
            </a:r>
            <a:endParaRPr lang="en-US" sz="2000" dirty="0">
              <a:effectLst/>
              <a:latin typeface="Helvetica"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660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88E85-1922-42D3-8060-7B7ECD61631B}"/>
              </a:ext>
            </a:extLst>
          </p:cNvPr>
          <p:cNvSpPr>
            <a:spLocks noGrp="1"/>
          </p:cNvSpPr>
          <p:nvPr>
            <p:ph type="title"/>
          </p:nvPr>
        </p:nvSpPr>
        <p:spPr>
          <a:xfrm>
            <a:off x="0" y="18255"/>
            <a:ext cx="10515600" cy="1325563"/>
          </a:xfrm>
        </p:spPr>
        <p:txBody>
          <a:bodyPr>
            <a:normAutofit/>
          </a:bodyPr>
          <a:lstStyle/>
          <a:p>
            <a:r>
              <a:rPr lang="en-US" sz="4800" dirty="0"/>
              <a:t>Services of cryptosystems</a:t>
            </a:r>
          </a:p>
        </p:txBody>
      </p:sp>
      <p:sp>
        <p:nvSpPr>
          <p:cNvPr id="3" name="Content Placeholder 2">
            <a:extLst>
              <a:ext uri="{FF2B5EF4-FFF2-40B4-BE49-F238E27FC236}">
                <a16:creationId xmlns:a16="http://schemas.microsoft.com/office/drawing/2014/main" id="{FA7F4F63-C4A7-4ADE-8241-A10A08AB03C4}"/>
              </a:ext>
            </a:extLst>
          </p:cNvPr>
          <p:cNvSpPr>
            <a:spLocks noGrp="1"/>
          </p:cNvSpPr>
          <p:nvPr>
            <p:ph idx="1"/>
          </p:nvPr>
        </p:nvSpPr>
        <p:spPr>
          <a:xfrm>
            <a:off x="635285" y="1253331"/>
            <a:ext cx="10966807" cy="4351338"/>
          </a:xfrm>
        </p:spPr>
        <p:txBody>
          <a:bodyPr>
            <a:normAutofit/>
          </a:bodyPr>
          <a:lstStyle/>
          <a:p>
            <a:r>
              <a:rPr lang="en-US" sz="3200" b="1" dirty="0"/>
              <a:t>Confidentiality</a:t>
            </a:r>
            <a:r>
              <a:rPr lang="en-US" dirty="0"/>
              <a:t> – Renders information unintelligible except by authorized entities </a:t>
            </a:r>
          </a:p>
          <a:p>
            <a:r>
              <a:rPr lang="en-US" sz="3200" b="1" dirty="0"/>
              <a:t>Integrity</a:t>
            </a:r>
            <a:r>
              <a:rPr lang="en-US" dirty="0"/>
              <a:t> – Data has not been altered in an unauthorized manner since it was created, transmitted, or stored</a:t>
            </a:r>
          </a:p>
          <a:p>
            <a:r>
              <a:rPr lang="en-US" sz="3200" b="1" dirty="0"/>
              <a:t>Authentication</a:t>
            </a:r>
            <a:r>
              <a:rPr lang="en-US" dirty="0"/>
              <a:t> – Verifies the identity of the user or system that created, requested or provided the information</a:t>
            </a:r>
          </a:p>
          <a:p>
            <a:r>
              <a:rPr lang="en-US" sz="3200" b="1" dirty="0"/>
              <a:t>Nonrepudiation</a:t>
            </a:r>
            <a:r>
              <a:rPr lang="en-US" dirty="0"/>
              <a:t> – Ensure the sender cannot deny sending the information </a:t>
            </a:r>
          </a:p>
          <a:p>
            <a:endParaRPr lang="en-US" dirty="0"/>
          </a:p>
        </p:txBody>
      </p:sp>
      <p:sp>
        <p:nvSpPr>
          <p:cNvPr id="5" name="Content Placeholder 2">
            <a:extLst>
              <a:ext uri="{FF2B5EF4-FFF2-40B4-BE49-F238E27FC236}">
                <a16:creationId xmlns:a16="http://schemas.microsoft.com/office/drawing/2014/main" id="{FC83DDD4-CD7D-4A25-9A11-15BCE9BF8CDE}"/>
              </a:ext>
            </a:extLst>
          </p:cNvPr>
          <p:cNvSpPr txBox="1">
            <a:spLocks/>
          </p:cNvSpPr>
          <p:nvPr/>
        </p:nvSpPr>
        <p:spPr>
          <a:xfrm>
            <a:off x="3327114" y="5691380"/>
            <a:ext cx="8767475" cy="8675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a:t>Repudiation – the sender denying she/he sent the message </a:t>
            </a:r>
          </a:p>
        </p:txBody>
      </p:sp>
      <p:sp>
        <p:nvSpPr>
          <p:cNvPr id="6" name="TextBox 5">
            <a:extLst>
              <a:ext uri="{FF2B5EF4-FFF2-40B4-BE49-F238E27FC236}">
                <a16:creationId xmlns:a16="http://schemas.microsoft.com/office/drawing/2014/main" id="{EB81E33C-827D-4C47-99C4-865938BF6CBC}"/>
              </a:ext>
            </a:extLst>
          </p:cNvPr>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Tree>
    <p:extLst>
      <p:ext uri="{BB962C8B-B14F-4D97-AF65-F5344CB8AC3E}">
        <p14:creationId xmlns:p14="http://schemas.microsoft.com/office/powerpoint/2010/main" val="415690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1143000"/>
          </a:xfrm>
        </p:spPr>
        <p:txBody>
          <a:bodyPr/>
          <a:lstStyle/>
          <a:p>
            <a:pPr algn="l"/>
            <a:r>
              <a:rPr lang="en-US" dirty="0"/>
              <a:t>Cipher = encryption algorithm</a:t>
            </a:r>
          </a:p>
        </p:txBody>
      </p:sp>
      <p:sp>
        <p:nvSpPr>
          <p:cNvPr id="3" name="Content Placeholder 2"/>
          <p:cNvSpPr>
            <a:spLocks noGrp="1"/>
          </p:cNvSpPr>
          <p:nvPr>
            <p:ph idx="1"/>
          </p:nvPr>
        </p:nvSpPr>
        <p:spPr>
          <a:xfrm>
            <a:off x="1524001" y="1627464"/>
            <a:ext cx="6664569" cy="4306790"/>
          </a:xfrm>
        </p:spPr>
        <p:txBody>
          <a:bodyPr/>
          <a:lstStyle/>
          <a:p>
            <a:pPr marL="0" indent="0">
              <a:buNone/>
            </a:pPr>
            <a:r>
              <a:rPr lang="en-US" dirty="0"/>
              <a:t>2 main attributes combined in a cypher</a:t>
            </a:r>
          </a:p>
          <a:p>
            <a:pPr marL="457200" lvl="1" indent="0">
              <a:buNone/>
            </a:pPr>
            <a:br>
              <a:rPr lang="en-US" dirty="0"/>
            </a:br>
            <a:endParaRPr lang="en-US" dirty="0"/>
          </a:p>
        </p:txBody>
      </p:sp>
      <p:sp>
        <p:nvSpPr>
          <p:cNvPr id="5" name="TextBox 4"/>
          <p:cNvSpPr txBox="1"/>
          <p:nvPr/>
        </p:nvSpPr>
        <p:spPr>
          <a:xfrm>
            <a:off x="1691055" y="6105337"/>
            <a:ext cx="8672145" cy="338554"/>
          </a:xfrm>
          <a:prstGeom prst="rect">
            <a:avLst/>
          </a:prstGeom>
          <a:solidFill>
            <a:schemeClr val="bg1"/>
          </a:solid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6" name="Rectangle 5"/>
          <p:cNvSpPr/>
          <p:nvPr/>
        </p:nvSpPr>
        <p:spPr>
          <a:xfrm>
            <a:off x="1614263" y="2252220"/>
            <a:ext cx="8908118" cy="1200329"/>
          </a:xfrm>
          <a:prstGeom prst="rect">
            <a:avLst/>
          </a:prstGeom>
        </p:spPr>
        <p:txBody>
          <a:bodyPr wrap="square">
            <a:spAutoFit/>
          </a:bodyPr>
          <a:lstStyle/>
          <a:p>
            <a:pPr marL="971550" lvl="1" indent="-514350">
              <a:buFont typeface="+mj-lt"/>
              <a:buAutoNum type="arabicPeriod"/>
            </a:pPr>
            <a:r>
              <a:rPr lang="en-US" sz="2400" b="1" dirty="0"/>
              <a:t>Confusion: </a:t>
            </a:r>
            <a:r>
              <a:rPr lang="en-US" sz="2400" dirty="0"/>
              <a:t>usually carried out through </a:t>
            </a:r>
            <a:r>
              <a:rPr lang="en-US" sz="2400" u="sng" dirty="0"/>
              <a:t>substitution</a:t>
            </a:r>
          </a:p>
          <a:p>
            <a:pPr marL="971550" lvl="1" indent="-514350">
              <a:buFont typeface="+mj-lt"/>
              <a:buAutoNum type="arabicPeriod"/>
            </a:pPr>
            <a:endParaRPr lang="en-US" sz="2400" dirty="0"/>
          </a:p>
          <a:p>
            <a:pPr marL="971550" lvl="1" indent="-514350">
              <a:buFont typeface="+mj-lt"/>
              <a:buAutoNum type="arabicPeriod"/>
            </a:pPr>
            <a:r>
              <a:rPr lang="en-US" sz="2400" b="1" dirty="0">
                <a:solidFill>
                  <a:schemeClr val="tx1">
                    <a:lumMod val="50000"/>
                    <a:lumOff val="50000"/>
                  </a:schemeClr>
                </a:solidFill>
              </a:rPr>
              <a:t>Diffusion: </a:t>
            </a:r>
            <a:r>
              <a:rPr lang="en-US" sz="2400" dirty="0">
                <a:solidFill>
                  <a:schemeClr val="tx1">
                    <a:lumMod val="50000"/>
                    <a:lumOff val="50000"/>
                  </a:schemeClr>
                </a:solidFill>
              </a:rPr>
              <a:t>Usually carried out through </a:t>
            </a:r>
            <a:r>
              <a:rPr lang="en-US" sz="2400" u="sng" dirty="0">
                <a:solidFill>
                  <a:schemeClr val="tx1">
                    <a:lumMod val="50000"/>
                    <a:lumOff val="50000"/>
                  </a:schemeClr>
                </a:solidFill>
              </a:rPr>
              <a:t>transposition</a:t>
            </a:r>
          </a:p>
        </p:txBody>
      </p:sp>
    </p:spTree>
    <p:extLst>
      <p:ext uri="{BB962C8B-B14F-4D97-AF65-F5344CB8AC3E}">
        <p14:creationId xmlns:p14="http://schemas.microsoft.com/office/powerpoint/2010/main" val="3229919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1095A-4BD8-43F0-A5E3-62EC643145A8}"/>
              </a:ext>
            </a:extLst>
          </p:cNvPr>
          <p:cNvSpPr>
            <a:spLocks noGrp="1"/>
          </p:cNvSpPr>
          <p:nvPr>
            <p:ph type="title"/>
          </p:nvPr>
        </p:nvSpPr>
        <p:spPr>
          <a:xfrm>
            <a:off x="413003" y="708293"/>
            <a:ext cx="4303552" cy="765726"/>
          </a:xfrm>
        </p:spPr>
        <p:txBody>
          <a:bodyPr/>
          <a:lstStyle/>
          <a:p>
            <a:r>
              <a:rPr lang="en-US" dirty="0">
                <a:hlinkClick r:id="rId2"/>
              </a:rPr>
              <a:t>Binary – Decimal</a:t>
            </a:r>
            <a:endParaRPr lang="en-US" dirty="0"/>
          </a:p>
        </p:txBody>
      </p:sp>
      <p:pic>
        <p:nvPicPr>
          <p:cNvPr id="4" name="Picture 3">
            <a:extLst>
              <a:ext uri="{FF2B5EF4-FFF2-40B4-BE49-F238E27FC236}">
                <a16:creationId xmlns:a16="http://schemas.microsoft.com/office/drawing/2014/main" id="{543884C4-04B2-4D5A-8910-C8A266BC3522}"/>
              </a:ext>
            </a:extLst>
          </p:cNvPr>
          <p:cNvPicPr>
            <a:picLocks noChangeAspect="1"/>
          </p:cNvPicPr>
          <p:nvPr/>
        </p:nvPicPr>
        <p:blipFill>
          <a:blip r:embed="rId3"/>
          <a:stretch>
            <a:fillRect/>
          </a:stretch>
        </p:blipFill>
        <p:spPr>
          <a:xfrm>
            <a:off x="433978" y="3016456"/>
            <a:ext cx="4464279" cy="1797142"/>
          </a:xfrm>
          <a:prstGeom prst="rect">
            <a:avLst/>
          </a:prstGeom>
        </p:spPr>
      </p:pic>
      <p:sp>
        <p:nvSpPr>
          <p:cNvPr id="15" name="TextBox 14">
            <a:extLst>
              <a:ext uri="{FF2B5EF4-FFF2-40B4-BE49-F238E27FC236}">
                <a16:creationId xmlns:a16="http://schemas.microsoft.com/office/drawing/2014/main" id="{0A23AF4E-4E64-492B-B2A5-3D4872AB9D9D}"/>
              </a:ext>
            </a:extLst>
          </p:cNvPr>
          <p:cNvSpPr txBox="1"/>
          <p:nvPr/>
        </p:nvSpPr>
        <p:spPr>
          <a:xfrm>
            <a:off x="371276" y="2407020"/>
            <a:ext cx="5321417" cy="584775"/>
          </a:xfrm>
          <a:prstGeom prst="rect">
            <a:avLst/>
          </a:prstGeom>
          <a:noFill/>
        </p:spPr>
        <p:txBody>
          <a:bodyPr wrap="square" rtlCol="0">
            <a:spAutoFit/>
          </a:bodyPr>
          <a:lstStyle/>
          <a:p>
            <a:r>
              <a:rPr lang="en-US" sz="3200" i="1" dirty="0"/>
              <a:t>8 bits supports 256 numbers</a:t>
            </a:r>
          </a:p>
        </p:txBody>
      </p:sp>
      <p:sp>
        <p:nvSpPr>
          <p:cNvPr id="17" name="Title 1">
            <a:extLst>
              <a:ext uri="{FF2B5EF4-FFF2-40B4-BE49-F238E27FC236}">
                <a16:creationId xmlns:a16="http://schemas.microsoft.com/office/drawing/2014/main" id="{201F3054-DDF7-480B-B1D1-E501AC12CB2C}"/>
              </a:ext>
            </a:extLst>
          </p:cNvPr>
          <p:cNvSpPr txBox="1">
            <a:spLocks/>
          </p:cNvSpPr>
          <p:nvPr/>
        </p:nvSpPr>
        <p:spPr>
          <a:xfrm>
            <a:off x="7475445" y="391884"/>
            <a:ext cx="43035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ASCII - Decimal</a:t>
            </a:r>
          </a:p>
        </p:txBody>
      </p:sp>
      <p:pic>
        <p:nvPicPr>
          <p:cNvPr id="18" name="Picture 17">
            <a:extLst>
              <a:ext uri="{FF2B5EF4-FFF2-40B4-BE49-F238E27FC236}">
                <a16:creationId xmlns:a16="http://schemas.microsoft.com/office/drawing/2014/main" id="{40D74BCC-A4C5-4EA2-886B-B97DBE0FC104}"/>
              </a:ext>
            </a:extLst>
          </p:cNvPr>
          <p:cNvPicPr>
            <a:picLocks noChangeAspect="1"/>
          </p:cNvPicPr>
          <p:nvPr/>
        </p:nvPicPr>
        <p:blipFill>
          <a:blip r:embed="rId4"/>
          <a:stretch>
            <a:fillRect/>
          </a:stretch>
        </p:blipFill>
        <p:spPr>
          <a:xfrm>
            <a:off x="6595208" y="1331553"/>
            <a:ext cx="5596792" cy="4804938"/>
          </a:xfrm>
          <a:prstGeom prst="rect">
            <a:avLst/>
          </a:prstGeom>
        </p:spPr>
      </p:pic>
      <p:pic>
        <p:nvPicPr>
          <p:cNvPr id="19" name="Picture 18">
            <a:extLst>
              <a:ext uri="{FF2B5EF4-FFF2-40B4-BE49-F238E27FC236}">
                <a16:creationId xmlns:a16="http://schemas.microsoft.com/office/drawing/2014/main" id="{2F941FA1-430F-4262-AFBB-A38B12702A02}"/>
              </a:ext>
            </a:extLst>
          </p:cNvPr>
          <p:cNvPicPr>
            <a:picLocks noChangeAspect="1"/>
          </p:cNvPicPr>
          <p:nvPr/>
        </p:nvPicPr>
        <p:blipFill>
          <a:blip r:embed="rId5"/>
          <a:stretch>
            <a:fillRect/>
          </a:stretch>
        </p:blipFill>
        <p:spPr>
          <a:xfrm>
            <a:off x="5887486" y="2433348"/>
            <a:ext cx="6216924" cy="4246276"/>
          </a:xfrm>
          <a:prstGeom prst="rect">
            <a:avLst/>
          </a:prstGeom>
        </p:spPr>
      </p:pic>
      <p:grpSp>
        <p:nvGrpSpPr>
          <p:cNvPr id="30" name="Group 29">
            <a:extLst>
              <a:ext uri="{FF2B5EF4-FFF2-40B4-BE49-F238E27FC236}">
                <a16:creationId xmlns:a16="http://schemas.microsoft.com/office/drawing/2014/main" id="{05B0FF02-3901-4CE3-8F6F-F01B603764F8}"/>
              </a:ext>
            </a:extLst>
          </p:cNvPr>
          <p:cNvGrpSpPr/>
          <p:nvPr/>
        </p:nvGrpSpPr>
        <p:grpSpPr>
          <a:xfrm>
            <a:off x="458167" y="1375737"/>
            <a:ext cx="5923836" cy="1095548"/>
            <a:chOff x="331478" y="983852"/>
            <a:chExt cx="5923836" cy="1095548"/>
          </a:xfrm>
        </p:grpSpPr>
        <p:sp>
          <p:nvSpPr>
            <p:cNvPr id="5" name="TextBox 4">
              <a:extLst>
                <a:ext uri="{FF2B5EF4-FFF2-40B4-BE49-F238E27FC236}">
                  <a16:creationId xmlns:a16="http://schemas.microsoft.com/office/drawing/2014/main" id="{D35CE8F5-89BD-4C89-ACC8-3818B9299974}"/>
                </a:ext>
              </a:extLst>
            </p:cNvPr>
            <p:cNvSpPr txBox="1"/>
            <p:nvPr/>
          </p:nvSpPr>
          <p:spPr>
            <a:xfrm>
              <a:off x="346067" y="1445303"/>
              <a:ext cx="538634" cy="584775"/>
            </a:xfrm>
            <a:prstGeom prst="rect">
              <a:avLst/>
            </a:prstGeom>
            <a:noFill/>
          </p:spPr>
          <p:txBody>
            <a:bodyPr wrap="square" rtlCol="0">
              <a:spAutoFit/>
            </a:bodyPr>
            <a:lstStyle/>
            <a:p>
              <a:r>
                <a:rPr lang="en-US" sz="3200" dirty="0"/>
                <a:t>1</a:t>
              </a:r>
            </a:p>
          </p:txBody>
        </p:sp>
        <p:sp>
          <p:nvSpPr>
            <p:cNvPr id="6" name="TextBox 5">
              <a:extLst>
                <a:ext uri="{FF2B5EF4-FFF2-40B4-BE49-F238E27FC236}">
                  <a16:creationId xmlns:a16="http://schemas.microsoft.com/office/drawing/2014/main" id="{4C925F7E-3B0A-4F9F-8839-B3CD6A1F1FA9}"/>
                </a:ext>
              </a:extLst>
            </p:cNvPr>
            <p:cNvSpPr txBox="1"/>
            <p:nvPr/>
          </p:nvSpPr>
          <p:spPr>
            <a:xfrm>
              <a:off x="951268" y="1456688"/>
              <a:ext cx="538634" cy="584775"/>
            </a:xfrm>
            <a:prstGeom prst="rect">
              <a:avLst/>
            </a:prstGeom>
            <a:noFill/>
          </p:spPr>
          <p:txBody>
            <a:bodyPr wrap="square" rtlCol="0">
              <a:spAutoFit/>
            </a:bodyPr>
            <a:lstStyle/>
            <a:p>
              <a:r>
                <a:rPr lang="en-US" sz="3200" dirty="0"/>
                <a:t>1</a:t>
              </a:r>
            </a:p>
          </p:txBody>
        </p:sp>
        <p:sp>
          <p:nvSpPr>
            <p:cNvPr id="7" name="TextBox 6">
              <a:extLst>
                <a:ext uri="{FF2B5EF4-FFF2-40B4-BE49-F238E27FC236}">
                  <a16:creationId xmlns:a16="http://schemas.microsoft.com/office/drawing/2014/main" id="{09AA292E-261D-415D-BC8A-FB74B0B7DAAB}"/>
                </a:ext>
              </a:extLst>
            </p:cNvPr>
            <p:cNvSpPr txBox="1"/>
            <p:nvPr/>
          </p:nvSpPr>
          <p:spPr>
            <a:xfrm>
              <a:off x="1489902" y="1445303"/>
              <a:ext cx="538634" cy="584775"/>
            </a:xfrm>
            <a:prstGeom prst="rect">
              <a:avLst/>
            </a:prstGeom>
            <a:noFill/>
          </p:spPr>
          <p:txBody>
            <a:bodyPr wrap="square" rtlCol="0">
              <a:spAutoFit/>
            </a:bodyPr>
            <a:lstStyle/>
            <a:p>
              <a:r>
                <a:rPr lang="en-US" sz="3200" dirty="0"/>
                <a:t>1</a:t>
              </a:r>
            </a:p>
          </p:txBody>
        </p:sp>
        <p:sp>
          <p:nvSpPr>
            <p:cNvPr id="8" name="TextBox 7">
              <a:extLst>
                <a:ext uri="{FF2B5EF4-FFF2-40B4-BE49-F238E27FC236}">
                  <a16:creationId xmlns:a16="http://schemas.microsoft.com/office/drawing/2014/main" id="{BF29A308-046C-483C-866A-57F3C81A5A83}"/>
                </a:ext>
              </a:extLst>
            </p:cNvPr>
            <p:cNvSpPr txBox="1"/>
            <p:nvPr/>
          </p:nvSpPr>
          <p:spPr>
            <a:xfrm>
              <a:off x="2093909" y="1462081"/>
              <a:ext cx="538634" cy="584775"/>
            </a:xfrm>
            <a:prstGeom prst="rect">
              <a:avLst/>
            </a:prstGeom>
            <a:noFill/>
          </p:spPr>
          <p:txBody>
            <a:bodyPr wrap="square" rtlCol="0">
              <a:spAutoFit/>
            </a:bodyPr>
            <a:lstStyle/>
            <a:p>
              <a:r>
                <a:rPr lang="en-US" sz="3200" dirty="0"/>
                <a:t>1</a:t>
              </a:r>
            </a:p>
          </p:txBody>
        </p:sp>
        <p:sp>
          <p:nvSpPr>
            <p:cNvPr id="9" name="TextBox 8">
              <a:extLst>
                <a:ext uri="{FF2B5EF4-FFF2-40B4-BE49-F238E27FC236}">
                  <a16:creationId xmlns:a16="http://schemas.microsoft.com/office/drawing/2014/main" id="{8E1DFDBF-C6A9-4164-A43C-DE3E6B20BF1E}"/>
                </a:ext>
              </a:extLst>
            </p:cNvPr>
            <p:cNvSpPr txBox="1"/>
            <p:nvPr/>
          </p:nvSpPr>
          <p:spPr>
            <a:xfrm>
              <a:off x="2676044" y="1463326"/>
              <a:ext cx="538634" cy="584775"/>
            </a:xfrm>
            <a:prstGeom prst="rect">
              <a:avLst/>
            </a:prstGeom>
            <a:noFill/>
          </p:spPr>
          <p:txBody>
            <a:bodyPr wrap="square" rtlCol="0">
              <a:spAutoFit/>
            </a:bodyPr>
            <a:lstStyle/>
            <a:p>
              <a:r>
                <a:rPr lang="en-US" sz="3200" dirty="0"/>
                <a:t>1</a:t>
              </a:r>
            </a:p>
          </p:txBody>
        </p:sp>
        <p:sp>
          <p:nvSpPr>
            <p:cNvPr id="10" name="TextBox 9">
              <a:extLst>
                <a:ext uri="{FF2B5EF4-FFF2-40B4-BE49-F238E27FC236}">
                  <a16:creationId xmlns:a16="http://schemas.microsoft.com/office/drawing/2014/main" id="{619D2372-BB27-4B1B-970E-D1E52D147B8D}"/>
                </a:ext>
              </a:extLst>
            </p:cNvPr>
            <p:cNvSpPr txBox="1"/>
            <p:nvPr/>
          </p:nvSpPr>
          <p:spPr>
            <a:xfrm>
              <a:off x="3214678" y="1481349"/>
              <a:ext cx="538634" cy="584775"/>
            </a:xfrm>
            <a:prstGeom prst="rect">
              <a:avLst/>
            </a:prstGeom>
            <a:noFill/>
          </p:spPr>
          <p:txBody>
            <a:bodyPr wrap="square" rtlCol="0">
              <a:spAutoFit/>
            </a:bodyPr>
            <a:lstStyle/>
            <a:p>
              <a:r>
                <a:rPr lang="en-US" sz="3200" dirty="0"/>
                <a:t>1</a:t>
              </a:r>
            </a:p>
          </p:txBody>
        </p:sp>
        <p:sp>
          <p:nvSpPr>
            <p:cNvPr id="11" name="TextBox 10">
              <a:extLst>
                <a:ext uri="{FF2B5EF4-FFF2-40B4-BE49-F238E27FC236}">
                  <a16:creationId xmlns:a16="http://schemas.microsoft.com/office/drawing/2014/main" id="{B4252BB3-748F-427F-8DB8-A2BE0ED6EB6A}"/>
                </a:ext>
              </a:extLst>
            </p:cNvPr>
            <p:cNvSpPr txBox="1"/>
            <p:nvPr/>
          </p:nvSpPr>
          <p:spPr>
            <a:xfrm>
              <a:off x="3639037" y="1481349"/>
              <a:ext cx="538634" cy="584775"/>
            </a:xfrm>
            <a:prstGeom prst="rect">
              <a:avLst/>
            </a:prstGeom>
            <a:noFill/>
          </p:spPr>
          <p:txBody>
            <a:bodyPr wrap="square" rtlCol="0">
              <a:spAutoFit/>
            </a:bodyPr>
            <a:lstStyle/>
            <a:p>
              <a:r>
                <a:rPr lang="en-US" sz="3200" dirty="0"/>
                <a:t>1</a:t>
              </a:r>
            </a:p>
          </p:txBody>
        </p:sp>
        <p:sp>
          <p:nvSpPr>
            <p:cNvPr id="12" name="TextBox 11">
              <a:extLst>
                <a:ext uri="{FF2B5EF4-FFF2-40B4-BE49-F238E27FC236}">
                  <a16:creationId xmlns:a16="http://schemas.microsoft.com/office/drawing/2014/main" id="{3C90E9F4-F812-4942-B2A8-5CE7DCD1934D}"/>
                </a:ext>
              </a:extLst>
            </p:cNvPr>
            <p:cNvSpPr txBox="1"/>
            <p:nvPr/>
          </p:nvSpPr>
          <p:spPr>
            <a:xfrm>
              <a:off x="4237796" y="1481349"/>
              <a:ext cx="538634" cy="584775"/>
            </a:xfrm>
            <a:prstGeom prst="rect">
              <a:avLst/>
            </a:prstGeom>
            <a:noFill/>
          </p:spPr>
          <p:txBody>
            <a:bodyPr wrap="square" rtlCol="0">
              <a:spAutoFit/>
            </a:bodyPr>
            <a:lstStyle/>
            <a:p>
              <a:r>
                <a:rPr lang="en-US" sz="3200" dirty="0"/>
                <a:t>1</a:t>
              </a:r>
            </a:p>
          </p:txBody>
        </p:sp>
        <p:sp>
          <p:nvSpPr>
            <p:cNvPr id="13" name="TextBox 12">
              <a:extLst>
                <a:ext uri="{FF2B5EF4-FFF2-40B4-BE49-F238E27FC236}">
                  <a16:creationId xmlns:a16="http://schemas.microsoft.com/office/drawing/2014/main" id="{FA111E0E-A8D7-43DC-A38B-5C9379B5DB35}"/>
                </a:ext>
              </a:extLst>
            </p:cNvPr>
            <p:cNvSpPr txBox="1"/>
            <p:nvPr/>
          </p:nvSpPr>
          <p:spPr>
            <a:xfrm>
              <a:off x="4808793" y="1489738"/>
              <a:ext cx="538634" cy="584775"/>
            </a:xfrm>
            <a:prstGeom prst="rect">
              <a:avLst/>
            </a:prstGeom>
            <a:noFill/>
          </p:spPr>
          <p:txBody>
            <a:bodyPr wrap="square" rtlCol="0">
              <a:spAutoFit/>
            </a:bodyPr>
            <a:lstStyle/>
            <a:p>
              <a:r>
                <a:rPr lang="en-US" sz="3200" dirty="0"/>
                <a:t>=</a:t>
              </a:r>
            </a:p>
          </p:txBody>
        </p:sp>
        <p:sp>
          <p:nvSpPr>
            <p:cNvPr id="14" name="TextBox 13">
              <a:extLst>
                <a:ext uri="{FF2B5EF4-FFF2-40B4-BE49-F238E27FC236}">
                  <a16:creationId xmlns:a16="http://schemas.microsoft.com/office/drawing/2014/main" id="{108214D5-0653-4ECF-B3FD-34BAF2C15E99}"/>
                </a:ext>
              </a:extLst>
            </p:cNvPr>
            <p:cNvSpPr txBox="1"/>
            <p:nvPr/>
          </p:nvSpPr>
          <p:spPr>
            <a:xfrm>
              <a:off x="5198378" y="1494625"/>
              <a:ext cx="1056936" cy="584775"/>
            </a:xfrm>
            <a:prstGeom prst="rect">
              <a:avLst/>
            </a:prstGeom>
            <a:noFill/>
          </p:spPr>
          <p:txBody>
            <a:bodyPr wrap="square" rtlCol="0">
              <a:spAutoFit/>
            </a:bodyPr>
            <a:lstStyle/>
            <a:p>
              <a:r>
                <a:rPr lang="en-US" sz="3200" dirty="0"/>
                <a:t>255</a:t>
              </a:r>
            </a:p>
          </p:txBody>
        </p:sp>
        <p:sp>
          <p:nvSpPr>
            <p:cNvPr id="20" name="TextBox 19">
              <a:extLst>
                <a:ext uri="{FF2B5EF4-FFF2-40B4-BE49-F238E27FC236}">
                  <a16:creationId xmlns:a16="http://schemas.microsoft.com/office/drawing/2014/main" id="{1CFD82DE-6637-4AB7-8610-5FADAEEFDCE1}"/>
                </a:ext>
              </a:extLst>
            </p:cNvPr>
            <p:cNvSpPr txBox="1"/>
            <p:nvPr/>
          </p:nvSpPr>
          <p:spPr>
            <a:xfrm>
              <a:off x="331478" y="983852"/>
              <a:ext cx="538634" cy="584775"/>
            </a:xfrm>
            <a:prstGeom prst="rect">
              <a:avLst/>
            </a:prstGeom>
            <a:noFill/>
          </p:spPr>
          <p:txBody>
            <a:bodyPr wrap="square" rtlCol="0">
              <a:spAutoFit/>
            </a:bodyPr>
            <a:lstStyle/>
            <a:p>
              <a:r>
                <a:rPr lang="en-US" sz="3200" dirty="0"/>
                <a:t>0</a:t>
              </a:r>
            </a:p>
          </p:txBody>
        </p:sp>
        <p:sp>
          <p:nvSpPr>
            <p:cNvPr id="21" name="TextBox 20">
              <a:extLst>
                <a:ext uri="{FF2B5EF4-FFF2-40B4-BE49-F238E27FC236}">
                  <a16:creationId xmlns:a16="http://schemas.microsoft.com/office/drawing/2014/main" id="{ADBB4DFC-363B-4B1A-8FD3-A424F11FAD81}"/>
                </a:ext>
              </a:extLst>
            </p:cNvPr>
            <p:cNvSpPr txBox="1"/>
            <p:nvPr/>
          </p:nvSpPr>
          <p:spPr>
            <a:xfrm>
              <a:off x="936679" y="995237"/>
              <a:ext cx="538634" cy="584775"/>
            </a:xfrm>
            <a:prstGeom prst="rect">
              <a:avLst/>
            </a:prstGeom>
            <a:noFill/>
          </p:spPr>
          <p:txBody>
            <a:bodyPr wrap="square" rtlCol="0">
              <a:spAutoFit/>
            </a:bodyPr>
            <a:lstStyle/>
            <a:p>
              <a:r>
                <a:rPr lang="en-US" sz="3200" dirty="0"/>
                <a:t>0</a:t>
              </a:r>
            </a:p>
          </p:txBody>
        </p:sp>
        <p:sp>
          <p:nvSpPr>
            <p:cNvPr id="22" name="TextBox 21">
              <a:extLst>
                <a:ext uri="{FF2B5EF4-FFF2-40B4-BE49-F238E27FC236}">
                  <a16:creationId xmlns:a16="http://schemas.microsoft.com/office/drawing/2014/main" id="{62066CD1-0CFD-44AC-AB5B-5DAA39A64778}"/>
                </a:ext>
              </a:extLst>
            </p:cNvPr>
            <p:cNvSpPr txBox="1"/>
            <p:nvPr/>
          </p:nvSpPr>
          <p:spPr>
            <a:xfrm>
              <a:off x="1475313" y="983852"/>
              <a:ext cx="538634" cy="584775"/>
            </a:xfrm>
            <a:prstGeom prst="rect">
              <a:avLst/>
            </a:prstGeom>
            <a:noFill/>
          </p:spPr>
          <p:txBody>
            <a:bodyPr wrap="square" rtlCol="0">
              <a:spAutoFit/>
            </a:bodyPr>
            <a:lstStyle/>
            <a:p>
              <a:r>
                <a:rPr lang="en-US" sz="3200" dirty="0"/>
                <a:t>0</a:t>
              </a:r>
            </a:p>
          </p:txBody>
        </p:sp>
        <p:sp>
          <p:nvSpPr>
            <p:cNvPr id="23" name="TextBox 22">
              <a:extLst>
                <a:ext uri="{FF2B5EF4-FFF2-40B4-BE49-F238E27FC236}">
                  <a16:creationId xmlns:a16="http://schemas.microsoft.com/office/drawing/2014/main" id="{9AD725AC-2C01-4D59-AE10-1BDA102B104E}"/>
                </a:ext>
              </a:extLst>
            </p:cNvPr>
            <p:cNvSpPr txBox="1"/>
            <p:nvPr/>
          </p:nvSpPr>
          <p:spPr>
            <a:xfrm>
              <a:off x="2079320" y="1000630"/>
              <a:ext cx="538634" cy="584775"/>
            </a:xfrm>
            <a:prstGeom prst="rect">
              <a:avLst/>
            </a:prstGeom>
            <a:noFill/>
          </p:spPr>
          <p:txBody>
            <a:bodyPr wrap="square" rtlCol="0">
              <a:spAutoFit/>
            </a:bodyPr>
            <a:lstStyle/>
            <a:p>
              <a:r>
                <a:rPr lang="en-US" sz="3200" dirty="0"/>
                <a:t>0</a:t>
              </a:r>
            </a:p>
          </p:txBody>
        </p:sp>
        <p:sp>
          <p:nvSpPr>
            <p:cNvPr id="24" name="TextBox 23">
              <a:extLst>
                <a:ext uri="{FF2B5EF4-FFF2-40B4-BE49-F238E27FC236}">
                  <a16:creationId xmlns:a16="http://schemas.microsoft.com/office/drawing/2014/main" id="{C7CE2F0E-062E-430A-BD97-1443E21E814C}"/>
                </a:ext>
              </a:extLst>
            </p:cNvPr>
            <p:cNvSpPr txBox="1"/>
            <p:nvPr/>
          </p:nvSpPr>
          <p:spPr>
            <a:xfrm>
              <a:off x="2661455" y="1001875"/>
              <a:ext cx="538634" cy="584775"/>
            </a:xfrm>
            <a:prstGeom prst="rect">
              <a:avLst/>
            </a:prstGeom>
            <a:noFill/>
          </p:spPr>
          <p:txBody>
            <a:bodyPr wrap="square" rtlCol="0">
              <a:spAutoFit/>
            </a:bodyPr>
            <a:lstStyle/>
            <a:p>
              <a:r>
                <a:rPr lang="en-US" sz="3200" dirty="0"/>
                <a:t>0</a:t>
              </a:r>
            </a:p>
          </p:txBody>
        </p:sp>
        <p:sp>
          <p:nvSpPr>
            <p:cNvPr id="25" name="TextBox 24">
              <a:extLst>
                <a:ext uri="{FF2B5EF4-FFF2-40B4-BE49-F238E27FC236}">
                  <a16:creationId xmlns:a16="http://schemas.microsoft.com/office/drawing/2014/main" id="{1240B490-2890-4EA8-B6C6-7FCB112C1C21}"/>
                </a:ext>
              </a:extLst>
            </p:cNvPr>
            <p:cNvSpPr txBox="1"/>
            <p:nvPr/>
          </p:nvSpPr>
          <p:spPr>
            <a:xfrm>
              <a:off x="3200089" y="1019898"/>
              <a:ext cx="538634" cy="584775"/>
            </a:xfrm>
            <a:prstGeom prst="rect">
              <a:avLst/>
            </a:prstGeom>
            <a:noFill/>
          </p:spPr>
          <p:txBody>
            <a:bodyPr wrap="square" rtlCol="0">
              <a:spAutoFit/>
            </a:bodyPr>
            <a:lstStyle/>
            <a:p>
              <a:r>
                <a:rPr lang="en-US" sz="3200" dirty="0"/>
                <a:t>0</a:t>
              </a:r>
            </a:p>
          </p:txBody>
        </p:sp>
        <p:sp>
          <p:nvSpPr>
            <p:cNvPr id="26" name="TextBox 25">
              <a:extLst>
                <a:ext uri="{FF2B5EF4-FFF2-40B4-BE49-F238E27FC236}">
                  <a16:creationId xmlns:a16="http://schemas.microsoft.com/office/drawing/2014/main" id="{7C64A138-4896-4B74-801E-8FC3FCDB47B0}"/>
                </a:ext>
              </a:extLst>
            </p:cNvPr>
            <p:cNvSpPr txBox="1"/>
            <p:nvPr/>
          </p:nvSpPr>
          <p:spPr>
            <a:xfrm>
              <a:off x="3624448" y="1019898"/>
              <a:ext cx="538634" cy="584775"/>
            </a:xfrm>
            <a:prstGeom prst="rect">
              <a:avLst/>
            </a:prstGeom>
            <a:noFill/>
          </p:spPr>
          <p:txBody>
            <a:bodyPr wrap="square" rtlCol="0">
              <a:spAutoFit/>
            </a:bodyPr>
            <a:lstStyle/>
            <a:p>
              <a:r>
                <a:rPr lang="en-US" sz="3200" dirty="0"/>
                <a:t>0</a:t>
              </a:r>
            </a:p>
          </p:txBody>
        </p:sp>
        <p:sp>
          <p:nvSpPr>
            <p:cNvPr id="27" name="TextBox 26">
              <a:extLst>
                <a:ext uri="{FF2B5EF4-FFF2-40B4-BE49-F238E27FC236}">
                  <a16:creationId xmlns:a16="http://schemas.microsoft.com/office/drawing/2014/main" id="{2A5B4292-1190-499D-A0CA-54526B0E6095}"/>
                </a:ext>
              </a:extLst>
            </p:cNvPr>
            <p:cNvSpPr txBox="1"/>
            <p:nvPr/>
          </p:nvSpPr>
          <p:spPr>
            <a:xfrm>
              <a:off x="4223207" y="1019898"/>
              <a:ext cx="538634" cy="584775"/>
            </a:xfrm>
            <a:prstGeom prst="rect">
              <a:avLst/>
            </a:prstGeom>
            <a:noFill/>
          </p:spPr>
          <p:txBody>
            <a:bodyPr wrap="square" rtlCol="0">
              <a:spAutoFit/>
            </a:bodyPr>
            <a:lstStyle/>
            <a:p>
              <a:r>
                <a:rPr lang="en-US" sz="3200" dirty="0"/>
                <a:t>0</a:t>
              </a:r>
            </a:p>
          </p:txBody>
        </p:sp>
        <p:sp>
          <p:nvSpPr>
            <p:cNvPr id="28" name="TextBox 27">
              <a:extLst>
                <a:ext uri="{FF2B5EF4-FFF2-40B4-BE49-F238E27FC236}">
                  <a16:creationId xmlns:a16="http://schemas.microsoft.com/office/drawing/2014/main" id="{F7402D32-4781-4A45-A225-4E5D216F6F40}"/>
                </a:ext>
              </a:extLst>
            </p:cNvPr>
            <p:cNvSpPr txBox="1"/>
            <p:nvPr/>
          </p:nvSpPr>
          <p:spPr>
            <a:xfrm>
              <a:off x="4794204" y="1028287"/>
              <a:ext cx="538634" cy="584775"/>
            </a:xfrm>
            <a:prstGeom prst="rect">
              <a:avLst/>
            </a:prstGeom>
            <a:noFill/>
          </p:spPr>
          <p:txBody>
            <a:bodyPr wrap="square" rtlCol="0">
              <a:spAutoFit/>
            </a:bodyPr>
            <a:lstStyle/>
            <a:p>
              <a:r>
                <a:rPr lang="en-US" sz="3200" dirty="0"/>
                <a:t>=</a:t>
              </a:r>
            </a:p>
          </p:txBody>
        </p:sp>
        <p:sp>
          <p:nvSpPr>
            <p:cNvPr id="29" name="TextBox 28">
              <a:extLst>
                <a:ext uri="{FF2B5EF4-FFF2-40B4-BE49-F238E27FC236}">
                  <a16:creationId xmlns:a16="http://schemas.microsoft.com/office/drawing/2014/main" id="{5D8EC603-F4A4-4571-AA32-B6CD075093E5}"/>
                </a:ext>
              </a:extLst>
            </p:cNvPr>
            <p:cNvSpPr txBox="1"/>
            <p:nvPr/>
          </p:nvSpPr>
          <p:spPr>
            <a:xfrm>
              <a:off x="5183789" y="1033174"/>
              <a:ext cx="1056936" cy="584775"/>
            </a:xfrm>
            <a:prstGeom prst="rect">
              <a:avLst/>
            </a:prstGeom>
            <a:noFill/>
          </p:spPr>
          <p:txBody>
            <a:bodyPr wrap="square" rtlCol="0">
              <a:spAutoFit/>
            </a:bodyPr>
            <a:lstStyle/>
            <a:p>
              <a:r>
                <a:rPr lang="en-US" sz="3200" dirty="0"/>
                <a:t>    0</a:t>
              </a:r>
            </a:p>
          </p:txBody>
        </p:sp>
      </p:grpSp>
      <p:pic>
        <p:nvPicPr>
          <p:cNvPr id="16" name="Picture 15">
            <a:extLst>
              <a:ext uri="{FF2B5EF4-FFF2-40B4-BE49-F238E27FC236}">
                <a16:creationId xmlns:a16="http://schemas.microsoft.com/office/drawing/2014/main" id="{4C59463E-D9BF-4A0B-86A1-3A67315BBAE6}"/>
              </a:ext>
            </a:extLst>
          </p:cNvPr>
          <p:cNvPicPr>
            <a:picLocks noChangeAspect="1"/>
          </p:cNvPicPr>
          <p:nvPr/>
        </p:nvPicPr>
        <p:blipFill>
          <a:blip r:embed="rId6"/>
          <a:stretch>
            <a:fillRect/>
          </a:stretch>
        </p:blipFill>
        <p:spPr>
          <a:xfrm>
            <a:off x="433978" y="5098179"/>
            <a:ext cx="4762162" cy="1674143"/>
          </a:xfrm>
          <a:prstGeom prst="rect">
            <a:avLst/>
          </a:prstGeom>
        </p:spPr>
      </p:pic>
      <p:sp>
        <p:nvSpPr>
          <p:cNvPr id="31" name="TextBox 30">
            <a:extLst>
              <a:ext uri="{FF2B5EF4-FFF2-40B4-BE49-F238E27FC236}">
                <a16:creationId xmlns:a16="http://schemas.microsoft.com/office/drawing/2014/main" id="{81B07B3C-635B-43DE-A710-84EA845B585C}"/>
              </a:ext>
            </a:extLst>
          </p:cNvPr>
          <p:cNvSpPr txBox="1"/>
          <p:nvPr/>
        </p:nvSpPr>
        <p:spPr>
          <a:xfrm>
            <a:off x="270588" y="102637"/>
            <a:ext cx="11921412" cy="646331"/>
          </a:xfrm>
          <a:prstGeom prst="rect">
            <a:avLst/>
          </a:prstGeom>
          <a:noFill/>
        </p:spPr>
        <p:txBody>
          <a:bodyPr wrap="square" rtlCol="0">
            <a:spAutoFit/>
          </a:bodyPr>
          <a:lstStyle/>
          <a:p>
            <a:r>
              <a:rPr lang="en-US" i="1" dirty="0"/>
              <a:t>Translating what we type, into ASCII, and then into binary… which is what is sent as data packets across the network to other computers…</a:t>
            </a:r>
          </a:p>
        </p:txBody>
      </p:sp>
    </p:spTree>
    <p:extLst>
      <p:ext uri="{BB962C8B-B14F-4D97-AF65-F5344CB8AC3E}">
        <p14:creationId xmlns:p14="http://schemas.microsoft.com/office/powerpoint/2010/main" val="158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06"/>
            <a:ext cx="9144000" cy="1038578"/>
          </a:xfrm>
        </p:spPr>
        <p:txBody>
          <a:bodyPr>
            <a:normAutofit/>
          </a:bodyPr>
          <a:lstStyle/>
          <a:p>
            <a:pPr algn="l"/>
            <a:r>
              <a:rPr lang="en-US" dirty="0"/>
              <a:t>XOR – Exclusive OR</a:t>
            </a:r>
            <a:endParaRPr lang="en-US" i="1" dirty="0"/>
          </a:p>
        </p:txBody>
      </p:sp>
      <p:pic>
        <p:nvPicPr>
          <p:cNvPr id="4" name="Picture 3"/>
          <p:cNvPicPr>
            <a:picLocks noChangeAspect="1"/>
          </p:cNvPicPr>
          <p:nvPr/>
        </p:nvPicPr>
        <p:blipFill>
          <a:blip r:embed="rId3"/>
          <a:stretch>
            <a:fillRect/>
          </a:stretch>
        </p:blipFill>
        <p:spPr>
          <a:xfrm>
            <a:off x="2084438" y="2438402"/>
            <a:ext cx="6912776" cy="2136138"/>
          </a:xfrm>
          <a:prstGeom prst="rect">
            <a:avLst/>
          </a:prstGeom>
        </p:spPr>
      </p:pic>
      <p:sp>
        <p:nvSpPr>
          <p:cNvPr id="3" name="Content Placeholder 2"/>
          <p:cNvSpPr>
            <a:spLocks noGrp="1"/>
          </p:cNvSpPr>
          <p:nvPr>
            <p:ph idx="1"/>
          </p:nvPr>
        </p:nvSpPr>
        <p:spPr>
          <a:xfrm>
            <a:off x="1524000" y="1038579"/>
            <a:ext cx="10284542" cy="5087585"/>
          </a:xfrm>
        </p:spPr>
        <p:txBody>
          <a:bodyPr>
            <a:normAutofit/>
          </a:bodyPr>
          <a:lstStyle/>
          <a:p>
            <a:pPr marL="0" indent="0">
              <a:buNone/>
            </a:pPr>
            <a:r>
              <a:rPr lang="en-US" dirty="0"/>
              <a:t>Creating “confusion” (i.e. substitution) through a binary mathematical function called “exclusive OR”, abbreviated as XOR</a:t>
            </a:r>
          </a:p>
        </p:txBody>
      </p:sp>
      <p:sp>
        <p:nvSpPr>
          <p:cNvPr id="8" name="TextBox 7"/>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Tree>
    <p:extLst>
      <p:ext uri="{BB962C8B-B14F-4D97-AF65-F5344CB8AC3E}">
        <p14:creationId xmlns:p14="http://schemas.microsoft.com/office/powerpoint/2010/main" val="15179028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806"/>
            <a:ext cx="9144000" cy="1038578"/>
          </a:xfrm>
        </p:spPr>
        <p:txBody>
          <a:bodyPr>
            <a:normAutofit fontScale="90000"/>
          </a:bodyPr>
          <a:lstStyle/>
          <a:p>
            <a:pPr algn="l"/>
            <a:r>
              <a:rPr lang="en-US" dirty="0"/>
              <a:t>One-Time Pad  </a:t>
            </a:r>
            <a:r>
              <a:rPr lang="en-US" sz="4000" i="1" dirty="0"/>
              <a:t>a perfect encryption scheme</a:t>
            </a:r>
            <a:endParaRPr lang="en-US" i="1" dirty="0"/>
          </a:p>
        </p:txBody>
      </p:sp>
      <p:pic>
        <p:nvPicPr>
          <p:cNvPr id="5" name="Picture 4"/>
          <p:cNvPicPr>
            <a:picLocks noChangeAspect="1"/>
          </p:cNvPicPr>
          <p:nvPr/>
        </p:nvPicPr>
        <p:blipFill>
          <a:blip r:embed="rId3"/>
          <a:stretch>
            <a:fillRect/>
          </a:stretch>
        </p:blipFill>
        <p:spPr>
          <a:xfrm rot="150657">
            <a:off x="6089061" y="809428"/>
            <a:ext cx="5984555" cy="5535546"/>
          </a:xfrm>
          <a:prstGeom prst="rect">
            <a:avLst/>
          </a:prstGeom>
        </p:spPr>
      </p:pic>
      <p:grpSp>
        <p:nvGrpSpPr>
          <p:cNvPr id="9" name="Group 8"/>
          <p:cNvGrpSpPr/>
          <p:nvPr/>
        </p:nvGrpSpPr>
        <p:grpSpPr>
          <a:xfrm>
            <a:off x="632987" y="1008772"/>
            <a:ext cx="3939013" cy="2212258"/>
            <a:chOff x="163647" y="4572000"/>
            <a:chExt cx="2865882" cy="1609558"/>
          </a:xfrm>
        </p:grpSpPr>
        <p:sp>
          <p:nvSpPr>
            <p:cNvPr id="6" name="TextBox 5"/>
            <p:cNvSpPr txBox="1"/>
            <p:nvPr/>
          </p:nvSpPr>
          <p:spPr>
            <a:xfrm>
              <a:off x="163647" y="4572000"/>
              <a:ext cx="2865882" cy="383822"/>
            </a:xfrm>
            <a:prstGeom prst="rect">
              <a:avLst/>
            </a:prstGeom>
            <a:solidFill>
              <a:srgbClr val="FFF8D7"/>
            </a:solidFill>
          </p:spPr>
          <p:txBody>
            <a:bodyPr wrap="square" rtlCol="0">
              <a:spAutoFit/>
            </a:bodyPr>
            <a:lstStyle/>
            <a:p>
              <a:r>
                <a:rPr lang="en-US" dirty="0"/>
                <a:t>One-Time Pad Requirements</a:t>
              </a:r>
            </a:p>
          </p:txBody>
        </p:sp>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163648" y="4900428"/>
              <a:ext cx="2865880" cy="1281130"/>
            </a:xfrm>
            <a:prstGeom prst="rect">
              <a:avLst/>
            </a:prstGeom>
          </p:spPr>
        </p:pic>
      </p:grpSp>
      <p:sp>
        <p:nvSpPr>
          <p:cNvPr id="8" name="TextBox 7"/>
          <p:cNvSpPr txBox="1"/>
          <p:nvPr/>
        </p:nvSpPr>
        <p:spPr>
          <a:xfrm>
            <a:off x="4839538" y="6473410"/>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pic>
        <p:nvPicPr>
          <p:cNvPr id="4" name="Picture 3">
            <a:extLst>
              <a:ext uri="{FF2B5EF4-FFF2-40B4-BE49-F238E27FC236}">
                <a16:creationId xmlns:a16="http://schemas.microsoft.com/office/drawing/2014/main" id="{8EA027AD-0C22-4FB7-A790-C3CF4C15DF31}"/>
              </a:ext>
            </a:extLst>
          </p:cNvPr>
          <p:cNvPicPr>
            <a:picLocks noChangeAspect="1"/>
          </p:cNvPicPr>
          <p:nvPr/>
        </p:nvPicPr>
        <p:blipFill>
          <a:blip r:embed="rId6"/>
          <a:stretch>
            <a:fillRect/>
          </a:stretch>
        </p:blipFill>
        <p:spPr>
          <a:xfrm>
            <a:off x="1125194" y="3636970"/>
            <a:ext cx="3565638" cy="2212257"/>
          </a:xfrm>
          <a:prstGeom prst="rect">
            <a:avLst/>
          </a:prstGeom>
        </p:spPr>
      </p:pic>
    </p:spTree>
    <p:extLst>
      <p:ext uri="{BB962C8B-B14F-4D97-AF65-F5344CB8AC3E}">
        <p14:creationId xmlns:p14="http://schemas.microsoft.com/office/powerpoint/2010/main" val="66429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One-time pad -- Problems</a:t>
            </a:r>
          </a:p>
        </p:txBody>
      </p:sp>
      <p:sp>
        <p:nvSpPr>
          <p:cNvPr id="3" name="Content Placeholder 2"/>
          <p:cNvSpPr>
            <a:spLocks noGrp="1"/>
          </p:cNvSpPr>
          <p:nvPr>
            <p:ph idx="1"/>
          </p:nvPr>
        </p:nvSpPr>
        <p:spPr>
          <a:xfrm>
            <a:off x="838200" y="1825625"/>
            <a:ext cx="7806070" cy="4351338"/>
          </a:xfrm>
        </p:spPr>
        <p:txBody>
          <a:bodyPr>
            <a:normAutofit/>
          </a:bodyPr>
          <a:lstStyle/>
          <a:p>
            <a:pPr fontAlgn="ctr"/>
            <a:r>
              <a:rPr lang="en-US" dirty="0"/>
              <a:t>Must be </a:t>
            </a:r>
            <a:r>
              <a:rPr lang="en-US" i="1" dirty="0"/>
              <a:t>perfectly random</a:t>
            </a:r>
          </a:p>
          <a:p>
            <a:pPr fontAlgn="ctr"/>
            <a:r>
              <a:rPr lang="en-US" dirty="0"/>
              <a:t>Pad must be as long as the message</a:t>
            </a:r>
          </a:p>
          <a:p>
            <a:pPr fontAlgn="ctr"/>
            <a:r>
              <a:rPr lang="en-US" dirty="0">
                <a:highlight>
                  <a:srgbClr val="FFFF00"/>
                </a:highlight>
              </a:rPr>
              <a:t>Must be used </a:t>
            </a:r>
            <a:r>
              <a:rPr lang="en-US" b="1" dirty="0">
                <a:highlight>
                  <a:srgbClr val="FFFF00"/>
                </a:highlight>
              </a:rPr>
              <a:t>only once</a:t>
            </a:r>
          </a:p>
          <a:p>
            <a:pPr lvl="1" fontAlgn="ctr"/>
            <a:r>
              <a:rPr lang="en-US" dirty="0"/>
              <a:t>Skimp on any of these conditions, it becomes trivial to break your system</a:t>
            </a:r>
          </a:p>
          <a:p>
            <a:pPr fontAlgn="ctr"/>
            <a:r>
              <a:rPr lang="en-US" dirty="0"/>
              <a:t>Any software product claiming to use one-time pad is </a:t>
            </a:r>
            <a:r>
              <a:rPr lang="en-US" b="1" dirty="0"/>
              <a:t>snake-oil</a:t>
            </a:r>
            <a:r>
              <a:rPr lang="en-US" dirty="0"/>
              <a:t>.</a:t>
            </a:r>
          </a:p>
          <a:p>
            <a:pPr lvl="1" fontAlgn="ctr"/>
            <a:r>
              <a:rPr lang="en-US" dirty="0"/>
              <a:t>Computers are bad at generating </a:t>
            </a:r>
            <a:r>
              <a:rPr lang="en-US" i="1" dirty="0"/>
              <a:t>truly</a:t>
            </a:r>
            <a:r>
              <a:rPr lang="en-US" dirty="0"/>
              <a:t> random numbers</a:t>
            </a:r>
          </a:p>
          <a:p>
            <a:pPr fontAlgn="ctr"/>
            <a:endParaRPr lang="en-US" dirty="0"/>
          </a:p>
          <a:p>
            <a:endParaRPr lang="en-US" dirty="0"/>
          </a:p>
          <a:p>
            <a:endParaRPr lang="en-US" dirty="0"/>
          </a:p>
        </p:txBody>
      </p:sp>
      <p:pic>
        <p:nvPicPr>
          <p:cNvPr id="4" name="Picture 2" descr="http://www.ranum.com/security/computer_security/papers/otp-faq/otp.jpg">
            <a:extLst>
              <a:ext uri="{FF2B5EF4-FFF2-40B4-BE49-F238E27FC236}">
                <a16:creationId xmlns:a16="http://schemas.microsoft.com/office/drawing/2014/main" id="{0EE2A230-31B3-4EE7-8903-9298583E5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5891" y="1027906"/>
            <a:ext cx="2402462" cy="343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191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212826" cy="4963409"/>
          </a:xfrm>
        </p:spPr>
        <p:txBody>
          <a:bodyPr>
            <a:normAutofit/>
          </a:bodyPr>
          <a:lstStyle/>
          <a:p>
            <a:pPr marL="0" indent="0">
              <a:buNone/>
            </a:pPr>
            <a:r>
              <a:rPr lang="en-US" sz="3600" dirty="0"/>
              <a:t>2 main attributes combined in a cypher</a:t>
            </a:r>
          </a:p>
          <a:p>
            <a:pPr marL="457200" lvl="1" indent="0">
              <a:buNone/>
            </a:pPr>
            <a:br>
              <a:rPr lang="en-US" sz="3200" dirty="0"/>
            </a:br>
            <a:endParaRPr lang="en-US" sz="3200" dirty="0"/>
          </a:p>
        </p:txBody>
      </p:sp>
      <p:sp>
        <p:nvSpPr>
          <p:cNvPr id="5" name="TextBox 4"/>
          <p:cNvSpPr txBox="1"/>
          <p:nvPr/>
        </p:nvSpPr>
        <p:spPr>
          <a:xfrm>
            <a:off x="782509" y="5611827"/>
            <a:ext cx="5352820" cy="584775"/>
          </a:xfrm>
          <a:prstGeom prst="rect">
            <a:avLst/>
          </a:prstGeom>
          <a:solidFill>
            <a:schemeClr val="bg1"/>
          </a:solid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6" name="Rectangle 5"/>
          <p:cNvSpPr/>
          <p:nvPr/>
        </p:nvSpPr>
        <p:spPr>
          <a:xfrm>
            <a:off x="660214" y="1666617"/>
            <a:ext cx="4487197" cy="1938992"/>
          </a:xfrm>
          <a:prstGeom prst="rect">
            <a:avLst/>
          </a:prstGeom>
        </p:spPr>
        <p:txBody>
          <a:bodyPr wrap="square">
            <a:spAutoFit/>
          </a:bodyPr>
          <a:lstStyle/>
          <a:p>
            <a:pPr marL="971550" lvl="1" indent="-514350">
              <a:buFont typeface="+mj-lt"/>
              <a:buAutoNum type="arabicPeriod"/>
            </a:pPr>
            <a:r>
              <a:rPr lang="en-US" sz="2400" dirty="0"/>
              <a:t>Confusion: usually carried out through substitution</a:t>
            </a:r>
          </a:p>
          <a:p>
            <a:pPr marL="971550" lvl="1" indent="-514350">
              <a:buFont typeface="+mj-lt"/>
              <a:buAutoNum type="arabicPeriod"/>
            </a:pPr>
            <a:endParaRPr lang="en-US" sz="2400" dirty="0"/>
          </a:p>
          <a:p>
            <a:pPr marL="971550" lvl="1" indent="-514350">
              <a:buFont typeface="+mj-lt"/>
              <a:buAutoNum type="arabicPeriod"/>
            </a:pPr>
            <a:r>
              <a:rPr lang="en-US" sz="2400" b="1" dirty="0"/>
              <a:t>Diffusion: </a:t>
            </a:r>
            <a:r>
              <a:rPr lang="en-US" sz="2400" dirty="0"/>
              <a:t>Usually carried out through </a:t>
            </a:r>
            <a:r>
              <a:rPr lang="en-US" sz="2400" u="sng" dirty="0"/>
              <a:t>transposition</a:t>
            </a:r>
          </a:p>
        </p:txBody>
      </p:sp>
      <p:pic>
        <p:nvPicPr>
          <p:cNvPr id="45" name="Picture 44">
            <a:extLst>
              <a:ext uri="{FF2B5EF4-FFF2-40B4-BE49-F238E27FC236}">
                <a16:creationId xmlns:a16="http://schemas.microsoft.com/office/drawing/2014/main" id="{14EAF12D-F039-498D-8A91-24A0DC5C3694}"/>
              </a:ext>
            </a:extLst>
          </p:cNvPr>
          <p:cNvPicPr>
            <a:picLocks noChangeAspect="1"/>
          </p:cNvPicPr>
          <p:nvPr/>
        </p:nvPicPr>
        <p:blipFill>
          <a:blip r:embed="rId2"/>
          <a:stretch>
            <a:fillRect/>
          </a:stretch>
        </p:blipFill>
        <p:spPr>
          <a:xfrm>
            <a:off x="5807625" y="1427974"/>
            <a:ext cx="5809578" cy="3535435"/>
          </a:xfrm>
          <a:prstGeom prst="rect">
            <a:avLst/>
          </a:prstGeom>
        </p:spPr>
      </p:pic>
      <p:sp>
        <p:nvSpPr>
          <p:cNvPr id="55" name="Arrow: Down 54">
            <a:extLst>
              <a:ext uri="{FF2B5EF4-FFF2-40B4-BE49-F238E27FC236}">
                <a16:creationId xmlns:a16="http://schemas.microsoft.com/office/drawing/2014/main" id="{87A70298-746E-422C-8424-361CE25B78F3}"/>
              </a:ext>
            </a:extLst>
          </p:cNvPr>
          <p:cNvSpPr/>
          <p:nvPr/>
        </p:nvSpPr>
        <p:spPr>
          <a:xfrm>
            <a:off x="7969653" y="708849"/>
            <a:ext cx="1243173" cy="6780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EA9131F-22EA-4636-8107-E80FACEA5588}"/>
              </a:ext>
            </a:extLst>
          </p:cNvPr>
          <p:cNvSpPr txBox="1"/>
          <p:nvPr/>
        </p:nvSpPr>
        <p:spPr>
          <a:xfrm>
            <a:off x="7551506" y="374940"/>
            <a:ext cx="2630184" cy="369332"/>
          </a:xfrm>
          <a:prstGeom prst="rect">
            <a:avLst/>
          </a:prstGeom>
          <a:noFill/>
        </p:spPr>
        <p:txBody>
          <a:bodyPr wrap="square" rtlCol="0">
            <a:spAutoFit/>
          </a:bodyPr>
          <a:lstStyle/>
          <a:p>
            <a:r>
              <a:rPr lang="en-US" dirty="0"/>
              <a:t>0101010101010101</a:t>
            </a:r>
          </a:p>
        </p:txBody>
      </p:sp>
      <p:sp>
        <p:nvSpPr>
          <p:cNvPr id="57" name="Arrow: Down 56">
            <a:extLst>
              <a:ext uri="{FF2B5EF4-FFF2-40B4-BE49-F238E27FC236}">
                <a16:creationId xmlns:a16="http://schemas.microsoft.com/office/drawing/2014/main" id="{F71C66FA-D1DF-446D-8AB9-DACCD9452D88}"/>
              </a:ext>
            </a:extLst>
          </p:cNvPr>
          <p:cNvSpPr/>
          <p:nvPr/>
        </p:nvSpPr>
        <p:spPr>
          <a:xfrm>
            <a:off x="8318974" y="5004439"/>
            <a:ext cx="1243173" cy="6780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D53633E0-4169-434E-88AF-EA7C9C3AB13D}"/>
              </a:ext>
            </a:extLst>
          </p:cNvPr>
          <p:cNvSpPr txBox="1"/>
          <p:nvPr/>
        </p:nvSpPr>
        <p:spPr>
          <a:xfrm>
            <a:off x="7897734" y="5750960"/>
            <a:ext cx="2630184" cy="369332"/>
          </a:xfrm>
          <a:prstGeom prst="rect">
            <a:avLst/>
          </a:prstGeom>
          <a:noFill/>
        </p:spPr>
        <p:txBody>
          <a:bodyPr wrap="square" rtlCol="0">
            <a:spAutoFit/>
          </a:bodyPr>
          <a:lstStyle/>
          <a:p>
            <a:r>
              <a:rPr lang="en-US" dirty="0"/>
              <a:t>0100100111101001</a:t>
            </a:r>
          </a:p>
        </p:txBody>
      </p:sp>
    </p:spTree>
    <p:extLst>
      <p:ext uri="{BB962C8B-B14F-4D97-AF65-F5344CB8AC3E}">
        <p14:creationId xmlns:p14="http://schemas.microsoft.com/office/powerpoint/2010/main" val="1348826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6B532-7DAB-4626-99F5-EF968CC05325}"/>
              </a:ext>
            </a:extLst>
          </p:cNvPr>
          <p:cNvSpPr>
            <a:spLocks noGrp="1"/>
          </p:cNvSpPr>
          <p:nvPr>
            <p:ph type="title"/>
          </p:nvPr>
        </p:nvSpPr>
        <p:spPr>
          <a:xfrm>
            <a:off x="0" y="0"/>
            <a:ext cx="10515600" cy="1325563"/>
          </a:xfrm>
        </p:spPr>
        <p:txBody>
          <a:bodyPr/>
          <a:lstStyle/>
          <a:p>
            <a:r>
              <a:rPr lang="en-US" dirty="0"/>
              <a:t>Transposition</a:t>
            </a:r>
          </a:p>
        </p:txBody>
      </p:sp>
      <p:sp>
        <p:nvSpPr>
          <p:cNvPr id="3" name="Content Placeholder 2">
            <a:extLst>
              <a:ext uri="{FF2B5EF4-FFF2-40B4-BE49-F238E27FC236}">
                <a16:creationId xmlns:a16="http://schemas.microsoft.com/office/drawing/2014/main" id="{B8326465-BE6F-41A9-9CD0-DE1DBD24B375}"/>
              </a:ext>
            </a:extLst>
          </p:cNvPr>
          <p:cNvSpPr>
            <a:spLocks noGrp="1"/>
          </p:cNvSpPr>
          <p:nvPr>
            <p:ph idx="1"/>
          </p:nvPr>
        </p:nvSpPr>
        <p:spPr>
          <a:xfrm>
            <a:off x="527481" y="1497152"/>
            <a:ext cx="10515600" cy="4351338"/>
          </a:xfrm>
        </p:spPr>
        <p:txBody>
          <a:bodyPr/>
          <a:lstStyle/>
          <a:p>
            <a:r>
              <a:rPr lang="en-US" dirty="0"/>
              <a:t>Ancient example: </a:t>
            </a:r>
            <a:r>
              <a:rPr lang="en-US" dirty="0">
                <a:hlinkClick r:id="rId2"/>
              </a:rPr>
              <a:t>scytale</a:t>
            </a:r>
            <a:r>
              <a:rPr lang="en-US" dirty="0"/>
              <a:t> </a:t>
            </a:r>
          </a:p>
          <a:p>
            <a:endParaRPr lang="en-US" dirty="0"/>
          </a:p>
        </p:txBody>
      </p:sp>
      <p:pic>
        <p:nvPicPr>
          <p:cNvPr id="4" name="Picture 2" descr="Image result for scytale">
            <a:extLst>
              <a:ext uri="{FF2B5EF4-FFF2-40B4-BE49-F238E27FC236}">
                <a16:creationId xmlns:a16="http://schemas.microsoft.com/office/drawing/2014/main" id="{CD3FEE01-8DFE-44FE-A228-398B500E6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4533" y="2728211"/>
            <a:ext cx="5486967" cy="31367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cytale">
            <a:extLst>
              <a:ext uri="{FF2B5EF4-FFF2-40B4-BE49-F238E27FC236}">
                <a16:creationId xmlns:a16="http://schemas.microsoft.com/office/drawing/2014/main" id="{E11986C8-CDE9-4664-BA8F-9E7E19702A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298" y="2943226"/>
            <a:ext cx="5858420" cy="245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642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 name="A profit was achieved by our ACT unit"/>
          <p:cNvSpPr txBox="1">
            <a:spLocks noGrp="1"/>
          </p:cNvSpPr>
          <p:nvPr>
            <p:ph type="title"/>
          </p:nvPr>
        </p:nvSpPr>
        <p:spPr>
          <a:xfrm>
            <a:off x="2415540" y="2085975"/>
            <a:ext cx="7360920" cy="2680335"/>
          </a:xfrm>
          <a:prstGeom prst="rect">
            <a:avLst/>
          </a:prstGeom>
        </p:spPr>
        <p:txBody>
          <a:bodyPr>
            <a:normAutofit fontScale="90000"/>
          </a:bodyPr>
          <a:lstStyle>
            <a:lvl1pPr>
              <a:defRPr sz="8000">
                <a:latin typeface="Monaco"/>
                <a:ea typeface="Monaco"/>
                <a:cs typeface="Monaco"/>
                <a:sym typeface="Monaco"/>
              </a:defRPr>
            </a:lvl1pPr>
          </a:lstStyle>
          <a:p>
            <a:r>
              <a:rPr dirty="0">
                <a:solidFill>
                  <a:schemeClr val="bg1"/>
                </a:solidFill>
              </a:rPr>
              <a:t>A profit was achieved by our ACT unit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0" y="0"/>
            <a:ext cx="6389687" cy="990600"/>
          </a:xfrm>
        </p:spPr>
        <p:txBody>
          <a:bodyPr/>
          <a:lstStyle/>
          <a:p>
            <a:pPr algn="l" eaLnBrk="1" hangingPunct="1"/>
            <a:r>
              <a:rPr lang="en-US" dirty="0">
                <a:latin typeface="Lucida Sans" charset="0"/>
              </a:rPr>
              <a:t>Cryptanalysis</a:t>
            </a:r>
          </a:p>
        </p:txBody>
      </p:sp>
      <p:sp>
        <p:nvSpPr>
          <p:cNvPr id="70658" name="Content Placeholder 2"/>
          <p:cNvSpPr>
            <a:spLocks noGrp="1"/>
          </p:cNvSpPr>
          <p:nvPr>
            <p:ph idx="1"/>
          </p:nvPr>
        </p:nvSpPr>
        <p:spPr>
          <a:xfrm>
            <a:off x="1524000" y="3696929"/>
            <a:ext cx="9144000" cy="2452526"/>
          </a:xfrm>
        </p:spPr>
        <p:txBody>
          <a:bodyPr/>
          <a:lstStyle/>
          <a:p>
            <a:pPr eaLnBrk="1" hangingPunct="1"/>
            <a:r>
              <a:rPr lang="en-US" dirty="0" err="1"/>
              <a:t>Kerckhoff</a:t>
            </a:r>
            <a:r>
              <a:rPr lang="ja-JP" altLang="en-US" dirty="0"/>
              <a:t>’</a:t>
            </a:r>
            <a:r>
              <a:rPr lang="en-US" altLang="ja-JP" dirty="0"/>
              <a:t>s Principle</a:t>
            </a:r>
          </a:p>
          <a:p>
            <a:pPr lvl="1" eaLnBrk="1" hangingPunct="1"/>
            <a:r>
              <a:rPr lang="en-US" dirty="0">
                <a:cs typeface="Arial" charset="0"/>
              </a:rPr>
              <a:t>The only secrecy involved with a cryptosystem should be the key</a:t>
            </a:r>
          </a:p>
          <a:p>
            <a:pPr eaLnBrk="1" hangingPunct="1"/>
            <a:r>
              <a:rPr lang="en-US" dirty="0"/>
              <a:t>Cryptosystem Strength</a:t>
            </a:r>
          </a:p>
          <a:p>
            <a:pPr lvl="1" eaLnBrk="1" hangingPunct="1"/>
            <a:r>
              <a:rPr lang="en-US" dirty="0">
                <a:cs typeface="Arial" charset="0"/>
              </a:rPr>
              <a:t>How hard is it to determine the secret associated with the system?</a:t>
            </a:r>
          </a:p>
        </p:txBody>
      </p:sp>
      <p:sp>
        <p:nvSpPr>
          <p:cNvPr id="70659"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fld id="{35C65208-9403-C149-963D-08C0F59FDF8D}" type="slidenum">
              <a:rPr lang="en-US" sz="1000">
                <a:solidFill>
                  <a:srgbClr val="D9CFAB"/>
                </a:solidFill>
              </a:rPr>
              <a:pPr/>
              <a:t>4</a:t>
            </a:fld>
            <a:endParaRPr lang="en-US" sz="1400">
              <a:solidFill>
                <a:srgbClr val="D9CFAB"/>
              </a:solidFill>
              <a:latin typeface="Times" charset="0"/>
            </a:endParaRPr>
          </a:p>
        </p:txBody>
      </p:sp>
      <p:sp>
        <p:nvSpPr>
          <p:cNvPr id="5" name="Content Placeholder 2"/>
          <p:cNvSpPr txBox="1">
            <a:spLocks/>
          </p:cNvSpPr>
          <p:nvPr/>
        </p:nvSpPr>
        <p:spPr>
          <a:xfrm>
            <a:off x="1524000" y="1270268"/>
            <a:ext cx="8839200" cy="2146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study of methods to break cryptosystems</a:t>
            </a:r>
          </a:p>
          <a:p>
            <a:r>
              <a:rPr lang="en-US" dirty="0"/>
              <a:t>Often targeted at obtaining a key</a:t>
            </a:r>
          </a:p>
          <a:p>
            <a:r>
              <a:rPr lang="en-US" dirty="0"/>
              <a:t>Attacks may be passive or active</a:t>
            </a:r>
          </a:p>
        </p:txBody>
      </p:sp>
    </p:spTree>
    <p:extLst>
      <p:ext uri="{BB962C8B-B14F-4D97-AF65-F5344CB8AC3E}">
        <p14:creationId xmlns:p14="http://schemas.microsoft.com/office/powerpoint/2010/main" val="317136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anim calcmode="lin" valueType="num">
                                      <p:cBhvr additive="base">
                                        <p:cTn id="7" dur="500" fill="hold"/>
                                        <p:tgtEl>
                                          <p:spTgt spid="70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0658">
                                            <p:txEl>
                                              <p:pRg st="1" end="1"/>
                                            </p:txEl>
                                          </p:spTgt>
                                        </p:tgtEl>
                                        <p:attrNameLst>
                                          <p:attrName>style.visibility</p:attrName>
                                        </p:attrNameLst>
                                      </p:cBhvr>
                                      <p:to>
                                        <p:strVal val="visible"/>
                                      </p:to>
                                    </p:set>
                                    <p:anim calcmode="lin" valueType="num">
                                      <p:cBhvr additive="base">
                                        <p:cTn id="11" dur="500" fill="hold"/>
                                        <p:tgtEl>
                                          <p:spTgt spid="7065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06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0658">
                                            <p:txEl>
                                              <p:pRg st="2" end="2"/>
                                            </p:txEl>
                                          </p:spTgt>
                                        </p:tgtEl>
                                        <p:attrNameLst>
                                          <p:attrName>style.visibility</p:attrName>
                                        </p:attrNameLst>
                                      </p:cBhvr>
                                      <p:to>
                                        <p:strVal val="visible"/>
                                      </p:to>
                                    </p:set>
                                    <p:anim calcmode="lin" valueType="num">
                                      <p:cBhvr additive="base">
                                        <p:cTn id="17" dur="500" fill="hold"/>
                                        <p:tgtEl>
                                          <p:spTgt spid="7065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065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0658">
                                            <p:txEl>
                                              <p:pRg st="3" end="3"/>
                                            </p:txEl>
                                          </p:spTgt>
                                        </p:tgtEl>
                                        <p:attrNameLst>
                                          <p:attrName>style.visibility</p:attrName>
                                        </p:attrNameLst>
                                      </p:cBhvr>
                                      <p:to>
                                        <p:strVal val="visible"/>
                                      </p:to>
                                    </p:set>
                                    <p:anim calcmode="lin" valueType="num">
                                      <p:cBhvr additive="base">
                                        <p:cTn id="21" dur="500" fill="hold"/>
                                        <p:tgtEl>
                                          <p:spTgt spid="7065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065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 name="a a o"/>
          <p:cNvSpPr txBox="1"/>
          <p:nvPr/>
        </p:nvSpPr>
        <p:spPr>
          <a:xfrm>
            <a:off x="3467100" y="1737360"/>
            <a:ext cx="571500" cy="3377565"/>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o</a:t>
            </a:r>
          </a:p>
        </p:txBody>
      </p:sp>
      <p:sp>
        <p:nvSpPr>
          <p:cNvPr id="1015" name="p c u"/>
          <p:cNvSpPr txBox="1"/>
          <p:nvPr/>
        </p:nvSpPr>
        <p:spPr>
          <a:xfrm>
            <a:off x="4007171" y="1788046"/>
            <a:ext cx="554348" cy="327619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p</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c</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u</a:t>
            </a:r>
          </a:p>
        </p:txBody>
      </p:sp>
      <p:sp>
        <p:nvSpPr>
          <p:cNvPr id="1016" name="r h r"/>
          <p:cNvSpPr txBox="1"/>
          <p:nvPr/>
        </p:nvSpPr>
        <p:spPr>
          <a:xfrm>
            <a:off x="4524375" y="1788795"/>
            <a:ext cx="554348" cy="327619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r</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h</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r</a:t>
            </a:r>
          </a:p>
        </p:txBody>
      </p:sp>
      <p:sp>
        <p:nvSpPr>
          <p:cNvPr id="1017" name="o i a"/>
          <p:cNvSpPr txBox="1"/>
          <p:nvPr/>
        </p:nvSpPr>
        <p:spPr>
          <a:xfrm>
            <a:off x="5044440" y="1788795"/>
            <a:ext cx="554348" cy="327619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o</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i</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p:txBody>
      </p:sp>
      <p:sp>
        <p:nvSpPr>
          <p:cNvPr id="1018" name="f e c"/>
          <p:cNvSpPr txBox="1"/>
          <p:nvPr/>
        </p:nvSpPr>
        <p:spPr>
          <a:xfrm>
            <a:off x="5564505" y="1788795"/>
            <a:ext cx="554348" cy="327619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f</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e</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c</a:t>
            </a:r>
          </a:p>
        </p:txBody>
      </p:sp>
      <p:sp>
        <p:nvSpPr>
          <p:cNvPr id="1019" name="i v t"/>
          <p:cNvSpPr txBox="1"/>
          <p:nvPr/>
        </p:nvSpPr>
        <p:spPr>
          <a:xfrm>
            <a:off x="6084570" y="1788795"/>
            <a:ext cx="554348" cy="327619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i</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v</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t</a:t>
            </a:r>
          </a:p>
        </p:txBody>
      </p:sp>
      <p:sp>
        <p:nvSpPr>
          <p:cNvPr id="1020" name="t e u"/>
          <p:cNvSpPr txBox="1"/>
          <p:nvPr/>
        </p:nvSpPr>
        <p:spPr>
          <a:xfrm>
            <a:off x="6604635" y="1788795"/>
            <a:ext cx="554348" cy="327619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t</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e</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u</a:t>
            </a:r>
          </a:p>
        </p:txBody>
      </p:sp>
      <p:sp>
        <p:nvSpPr>
          <p:cNvPr id="1021" name="w d n"/>
          <p:cNvSpPr txBox="1"/>
          <p:nvPr/>
        </p:nvSpPr>
        <p:spPr>
          <a:xfrm>
            <a:off x="7124700" y="1788795"/>
            <a:ext cx="554348" cy="327619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w</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d</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n</a:t>
            </a:r>
          </a:p>
        </p:txBody>
      </p:sp>
      <p:sp>
        <p:nvSpPr>
          <p:cNvPr id="1022" name="a b i"/>
          <p:cNvSpPr txBox="1"/>
          <p:nvPr/>
        </p:nvSpPr>
        <p:spPr>
          <a:xfrm>
            <a:off x="7644765" y="1788795"/>
            <a:ext cx="554348" cy="327619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b</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i</a:t>
            </a:r>
          </a:p>
        </p:txBody>
      </p:sp>
      <p:sp>
        <p:nvSpPr>
          <p:cNvPr id="1023" name="s y t"/>
          <p:cNvSpPr txBox="1"/>
          <p:nvPr/>
        </p:nvSpPr>
        <p:spPr>
          <a:xfrm>
            <a:off x="8164830" y="1788795"/>
            <a:ext cx="554348" cy="3276193"/>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2860" rIns="22860" anchor="ct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s</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y</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t</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Group"/>
          <p:cNvGrpSpPr/>
          <p:nvPr/>
        </p:nvGrpSpPr>
        <p:grpSpPr>
          <a:xfrm>
            <a:off x="3467100" y="-1"/>
            <a:ext cx="594353" cy="5114926"/>
            <a:chOff x="0" y="0"/>
            <a:chExt cx="1188704" cy="10229849"/>
          </a:xfrm>
        </p:grpSpPr>
        <p:sp>
          <p:nvSpPr>
            <p:cNvPr id="1025" name="a a o"/>
            <p:cNvSpPr txBox="1"/>
            <p:nvPr/>
          </p:nvSpPr>
          <p:spPr>
            <a:xfrm>
              <a:off x="0" y="3474720"/>
              <a:ext cx="1143000" cy="6755130"/>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o</a:t>
              </a:r>
            </a:p>
          </p:txBody>
        </p:sp>
        <p:sp>
          <p:nvSpPr>
            <p:cNvPr id="1026" name="0"/>
            <p:cNvSpPr txBox="1"/>
            <p:nvPr/>
          </p:nvSpPr>
          <p:spPr>
            <a:xfrm>
              <a:off x="80009" y="0"/>
              <a:ext cx="1108696"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0</a:t>
              </a:r>
            </a:p>
          </p:txBody>
        </p:sp>
      </p:grpSp>
      <p:grpSp>
        <p:nvGrpSpPr>
          <p:cNvPr id="1030" name="Group"/>
          <p:cNvGrpSpPr/>
          <p:nvPr/>
        </p:nvGrpSpPr>
        <p:grpSpPr>
          <a:xfrm>
            <a:off x="4007171" y="0"/>
            <a:ext cx="562917" cy="5064239"/>
            <a:chOff x="0" y="0"/>
            <a:chExt cx="1125831" cy="10128476"/>
          </a:xfrm>
        </p:grpSpPr>
        <p:sp>
          <p:nvSpPr>
            <p:cNvPr id="1028" name="p c u"/>
            <p:cNvSpPr txBox="1"/>
            <p:nvPr/>
          </p:nvSpPr>
          <p:spPr>
            <a:xfrm>
              <a:off x="0" y="3576092"/>
              <a:ext cx="1108695"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p</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c</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u</a:t>
              </a:r>
            </a:p>
          </p:txBody>
        </p:sp>
        <p:sp>
          <p:nvSpPr>
            <p:cNvPr id="1029" name="1"/>
            <p:cNvSpPr txBox="1"/>
            <p:nvPr/>
          </p:nvSpPr>
          <p:spPr>
            <a:xfrm>
              <a:off x="17137" y="0"/>
              <a:ext cx="1108695"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1</a:t>
              </a:r>
            </a:p>
          </p:txBody>
        </p:sp>
      </p:grpSp>
      <p:grpSp>
        <p:nvGrpSpPr>
          <p:cNvPr id="1033" name="Group"/>
          <p:cNvGrpSpPr/>
          <p:nvPr/>
        </p:nvGrpSpPr>
        <p:grpSpPr>
          <a:xfrm>
            <a:off x="4524375" y="0"/>
            <a:ext cx="577208" cy="5064988"/>
            <a:chOff x="0" y="0"/>
            <a:chExt cx="1154414" cy="10129974"/>
          </a:xfrm>
        </p:grpSpPr>
        <p:sp>
          <p:nvSpPr>
            <p:cNvPr id="1031" name="r h r"/>
            <p:cNvSpPr txBox="1"/>
            <p:nvPr/>
          </p:nvSpPr>
          <p:spPr>
            <a:xfrm>
              <a:off x="0" y="3577589"/>
              <a:ext cx="1108695" cy="6552386"/>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r</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h</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r</a:t>
              </a:r>
            </a:p>
          </p:txBody>
        </p:sp>
        <p:sp>
          <p:nvSpPr>
            <p:cNvPr id="1032" name="2"/>
            <p:cNvSpPr txBox="1"/>
            <p:nvPr/>
          </p:nvSpPr>
          <p:spPr>
            <a:xfrm>
              <a:off x="45719" y="0"/>
              <a:ext cx="1108696"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2</a:t>
              </a:r>
            </a:p>
          </p:txBody>
        </p:sp>
      </p:grpSp>
      <p:grpSp>
        <p:nvGrpSpPr>
          <p:cNvPr id="1036" name="Group"/>
          <p:cNvGrpSpPr/>
          <p:nvPr/>
        </p:nvGrpSpPr>
        <p:grpSpPr>
          <a:xfrm>
            <a:off x="5044440" y="0"/>
            <a:ext cx="588638" cy="5064988"/>
            <a:chOff x="0" y="0"/>
            <a:chExt cx="1177274" cy="10129974"/>
          </a:xfrm>
        </p:grpSpPr>
        <p:sp>
          <p:nvSpPr>
            <p:cNvPr id="1034" name="o i a"/>
            <p:cNvSpPr txBox="1"/>
            <p:nvPr/>
          </p:nvSpPr>
          <p:spPr>
            <a:xfrm>
              <a:off x="0" y="3577589"/>
              <a:ext cx="1108695" cy="6552386"/>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o</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i</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p:txBody>
        </p:sp>
        <p:sp>
          <p:nvSpPr>
            <p:cNvPr id="1035" name="3"/>
            <p:cNvSpPr txBox="1"/>
            <p:nvPr/>
          </p:nvSpPr>
          <p:spPr>
            <a:xfrm>
              <a:off x="68579" y="0"/>
              <a:ext cx="1108696"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3</a:t>
              </a:r>
            </a:p>
          </p:txBody>
        </p:sp>
      </p:grpSp>
      <p:grpSp>
        <p:nvGrpSpPr>
          <p:cNvPr id="1039" name="Group"/>
          <p:cNvGrpSpPr/>
          <p:nvPr/>
        </p:nvGrpSpPr>
        <p:grpSpPr>
          <a:xfrm>
            <a:off x="5535930" y="0"/>
            <a:ext cx="582923" cy="5064988"/>
            <a:chOff x="0" y="0"/>
            <a:chExt cx="1165844" cy="10129974"/>
          </a:xfrm>
        </p:grpSpPr>
        <p:sp>
          <p:nvSpPr>
            <p:cNvPr id="1037" name="f e c"/>
            <p:cNvSpPr txBox="1"/>
            <p:nvPr/>
          </p:nvSpPr>
          <p:spPr>
            <a:xfrm>
              <a:off x="57150" y="3577589"/>
              <a:ext cx="1108695" cy="6552386"/>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f</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e</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c</a:t>
              </a:r>
            </a:p>
          </p:txBody>
        </p:sp>
        <p:sp>
          <p:nvSpPr>
            <p:cNvPr id="1038" name="4"/>
            <p:cNvSpPr txBox="1"/>
            <p:nvPr/>
          </p:nvSpPr>
          <p:spPr>
            <a:xfrm>
              <a:off x="0" y="0"/>
              <a:ext cx="1108695"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4</a:t>
              </a:r>
            </a:p>
          </p:txBody>
        </p:sp>
      </p:grpSp>
      <p:grpSp>
        <p:nvGrpSpPr>
          <p:cNvPr id="1042" name="Group"/>
          <p:cNvGrpSpPr/>
          <p:nvPr/>
        </p:nvGrpSpPr>
        <p:grpSpPr>
          <a:xfrm>
            <a:off x="6055995" y="0"/>
            <a:ext cx="582923" cy="5064988"/>
            <a:chOff x="0" y="0"/>
            <a:chExt cx="1165844" cy="10129974"/>
          </a:xfrm>
        </p:grpSpPr>
        <p:sp>
          <p:nvSpPr>
            <p:cNvPr id="1040" name="i v t"/>
            <p:cNvSpPr txBox="1"/>
            <p:nvPr/>
          </p:nvSpPr>
          <p:spPr>
            <a:xfrm>
              <a:off x="57150" y="3577589"/>
              <a:ext cx="1108695" cy="6552386"/>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i</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v</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t</a:t>
              </a:r>
            </a:p>
          </p:txBody>
        </p:sp>
        <p:sp>
          <p:nvSpPr>
            <p:cNvPr id="1041" name="5"/>
            <p:cNvSpPr txBox="1"/>
            <p:nvPr/>
          </p:nvSpPr>
          <p:spPr>
            <a:xfrm>
              <a:off x="0" y="0"/>
              <a:ext cx="1108695"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5</a:t>
              </a:r>
            </a:p>
          </p:txBody>
        </p:sp>
      </p:grpSp>
      <p:grpSp>
        <p:nvGrpSpPr>
          <p:cNvPr id="1045" name="Group"/>
          <p:cNvGrpSpPr/>
          <p:nvPr/>
        </p:nvGrpSpPr>
        <p:grpSpPr>
          <a:xfrm>
            <a:off x="6576060" y="0"/>
            <a:ext cx="582923" cy="5064988"/>
            <a:chOff x="0" y="0"/>
            <a:chExt cx="1165844" cy="10129974"/>
          </a:xfrm>
        </p:grpSpPr>
        <p:sp>
          <p:nvSpPr>
            <p:cNvPr id="1043" name="t e u"/>
            <p:cNvSpPr txBox="1"/>
            <p:nvPr/>
          </p:nvSpPr>
          <p:spPr>
            <a:xfrm>
              <a:off x="57150" y="3577589"/>
              <a:ext cx="1108695" cy="6552386"/>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t</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e</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u</a:t>
              </a:r>
            </a:p>
          </p:txBody>
        </p:sp>
        <p:sp>
          <p:nvSpPr>
            <p:cNvPr id="1044" name="6"/>
            <p:cNvSpPr txBox="1"/>
            <p:nvPr/>
          </p:nvSpPr>
          <p:spPr>
            <a:xfrm>
              <a:off x="0" y="0"/>
              <a:ext cx="1108695"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6</a:t>
              </a:r>
            </a:p>
          </p:txBody>
        </p:sp>
      </p:grpSp>
      <p:grpSp>
        <p:nvGrpSpPr>
          <p:cNvPr id="1048" name="Group"/>
          <p:cNvGrpSpPr/>
          <p:nvPr/>
        </p:nvGrpSpPr>
        <p:grpSpPr>
          <a:xfrm>
            <a:off x="7090410" y="0"/>
            <a:ext cx="588638" cy="5064988"/>
            <a:chOff x="0" y="0"/>
            <a:chExt cx="1177274" cy="10129974"/>
          </a:xfrm>
        </p:grpSpPr>
        <p:sp>
          <p:nvSpPr>
            <p:cNvPr id="1046" name="w d n"/>
            <p:cNvSpPr txBox="1"/>
            <p:nvPr/>
          </p:nvSpPr>
          <p:spPr>
            <a:xfrm>
              <a:off x="68579" y="3577589"/>
              <a:ext cx="1108696" cy="6552386"/>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w</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d</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n</a:t>
              </a:r>
            </a:p>
          </p:txBody>
        </p:sp>
        <p:sp>
          <p:nvSpPr>
            <p:cNvPr id="1047" name="7"/>
            <p:cNvSpPr txBox="1"/>
            <p:nvPr/>
          </p:nvSpPr>
          <p:spPr>
            <a:xfrm>
              <a:off x="0" y="0"/>
              <a:ext cx="1108695"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7</a:t>
              </a:r>
            </a:p>
          </p:txBody>
        </p:sp>
      </p:grpSp>
      <p:grpSp>
        <p:nvGrpSpPr>
          <p:cNvPr id="1051" name="Group"/>
          <p:cNvGrpSpPr/>
          <p:nvPr/>
        </p:nvGrpSpPr>
        <p:grpSpPr>
          <a:xfrm>
            <a:off x="7616190" y="0"/>
            <a:ext cx="582923" cy="5064988"/>
            <a:chOff x="0" y="0"/>
            <a:chExt cx="1165844" cy="10129974"/>
          </a:xfrm>
        </p:grpSpPr>
        <p:sp>
          <p:nvSpPr>
            <p:cNvPr id="1049" name="a b i"/>
            <p:cNvSpPr txBox="1"/>
            <p:nvPr/>
          </p:nvSpPr>
          <p:spPr>
            <a:xfrm>
              <a:off x="57150" y="3577589"/>
              <a:ext cx="1108695" cy="6552386"/>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b</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i</a:t>
              </a:r>
            </a:p>
          </p:txBody>
        </p:sp>
        <p:sp>
          <p:nvSpPr>
            <p:cNvPr id="1050" name="8"/>
            <p:cNvSpPr txBox="1"/>
            <p:nvPr/>
          </p:nvSpPr>
          <p:spPr>
            <a:xfrm>
              <a:off x="0" y="0"/>
              <a:ext cx="1108695"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8</a:t>
              </a:r>
            </a:p>
          </p:txBody>
        </p:sp>
      </p:grpSp>
      <p:grpSp>
        <p:nvGrpSpPr>
          <p:cNvPr id="1054" name="Group"/>
          <p:cNvGrpSpPr/>
          <p:nvPr/>
        </p:nvGrpSpPr>
        <p:grpSpPr>
          <a:xfrm>
            <a:off x="8130540" y="0"/>
            <a:ext cx="588638" cy="5064988"/>
            <a:chOff x="0" y="0"/>
            <a:chExt cx="1177274" cy="10129974"/>
          </a:xfrm>
        </p:grpSpPr>
        <p:sp>
          <p:nvSpPr>
            <p:cNvPr id="1052" name="s y t"/>
            <p:cNvSpPr txBox="1"/>
            <p:nvPr/>
          </p:nvSpPr>
          <p:spPr>
            <a:xfrm>
              <a:off x="68579" y="3577589"/>
              <a:ext cx="1108696" cy="6552386"/>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s</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y</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t</a:t>
              </a:r>
            </a:p>
          </p:txBody>
        </p:sp>
        <p:sp>
          <p:nvSpPr>
            <p:cNvPr id="1053" name="9"/>
            <p:cNvSpPr txBox="1"/>
            <p:nvPr/>
          </p:nvSpPr>
          <p:spPr>
            <a:xfrm>
              <a:off x="0" y="0"/>
              <a:ext cx="1108695"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9</a:t>
              </a:r>
            </a:p>
          </p:txBody>
        </p:sp>
      </p:grpSp>
    </p:spTree>
  </p:cSld>
  <p:clrMapOvr>
    <a:masterClrMapping/>
  </p:clrMapOvr>
  <mc:AlternateContent xmlns:mc="http://schemas.openxmlformats.org/markup-compatibility/2006" xmlns:p14="http://schemas.microsoft.com/office/powerpoint/2010/main">
    <mc:Choice Requires="p14">
      <p:transition spd="med">
        <p:dissolve/>
      </p:transition>
    </mc:Choice>
    <mc:Fallback xmlns="" xmlns:m="http://schemas.openxmlformats.org/officeDocument/2006/math" xmlns:a14="http://schemas.microsoft.com/office/drawing/2010/main">
      <p:transition spd="fast">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58" name="Group"/>
          <p:cNvGrpSpPr/>
          <p:nvPr/>
        </p:nvGrpSpPr>
        <p:grpSpPr>
          <a:xfrm>
            <a:off x="3992880" y="-1"/>
            <a:ext cx="594353" cy="5114926"/>
            <a:chOff x="0" y="0"/>
            <a:chExt cx="1188704" cy="10229849"/>
          </a:xfrm>
        </p:grpSpPr>
        <p:sp>
          <p:nvSpPr>
            <p:cNvPr id="1056" name="a a o"/>
            <p:cNvSpPr txBox="1"/>
            <p:nvPr/>
          </p:nvSpPr>
          <p:spPr>
            <a:xfrm>
              <a:off x="0" y="3474720"/>
              <a:ext cx="1143000" cy="6755130"/>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o</a:t>
              </a:r>
            </a:p>
          </p:txBody>
        </p:sp>
        <p:sp>
          <p:nvSpPr>
            <p:cNvPr id="1057" name="0"/>
            <p:cNvSpPr txBox="1"/>
            <p:nvPr/>
          </p:nvSpPr>
          <p:spPr>
            <a:xfrm>
              <a:off x="80009" y="0"/>
              <a:ext cx="1108696"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0</a:t>
              </a:r>
            </a:p>
          </p:txBody>
        </p:sp>
      </p:grpSp>
      <p:grpSp>
        <p:nvGrpSpPr>
          <p:cNvPr id="1061" name="Group"/>
          <p:cNvGrpSpPr/>
          <p:nvPr/>
        </p:nvGrpSpPr>
        <p:grpSpPr>
          <a:xfrm>
            <a:off x="7156137" y="0"/>
            <a:ext cx="562917" cy="5064239"/>
            <a:chOff x="0" y="0"/>
            <a:chExt cx="1125831" cy="10128476"/>
          </a:xfrm>
        </p:grpSpPr>
        <p:sp>
          <p:nvSpPr>
            <p:cNvPr id="1059" name="p c u"/>
            <p:cNvSpPr txBox="1"/>
            <p:nvPr/>
          </p:nvSpPr>
          <p:spPr>
            <a:xfrm>
              <a:off x="0" y="3576092"/>
              <a:ext cx="1108695"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p</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c</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u</a:t>
              </a:r>
            </a:p>
          </p:txBody>
        </p:sp>
        <p:sp>
          <p:nvSpPr>
            <p:cNvPr id="1060" name="1"/>
            <p:cNvSpPr txBox="1"/>
            <p:nvPr/>
          </p:nvSpPr>
          <p:spPr>
            <a:xfrm>
              <a:off x="17137" y="0"/>
              <a:ext cx="1108695"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1</a:t>
              </a:r>
            </a:p>
          </p:txBody>
        </p:sp>
      </p:grpSp>
      <p:grpSp>
        <p:nvGrpSpPr>
          <p:cNvPr id="1064" name="Group"/>
          <p:cNvGrpSpPr/>
          <p:nvPr/>
        </p:nvGrpSpPr>
        <p:grpSpPr>
          <a:xfrm>
            <a:off x="4524375" y="0"/>
            <a:ext cx="577208" cy="5064988"/>
            <a:chOff x="0" y="0"/>
            <a:chExt cx="1154414" cy="10129974"/>
          </a:xfrm>
        </p:grpSpPr>
        <p:sp>
          <p:nvSpPr>
            <p:cNvPr id="1062" name="r h r"/>
            <p:cNvSpPr txBox="1"/>
            <p:nvPr/>
          </p:nvSpPr>
          <p:spPr>
            <a:xfrm>
              <a:off x="0" y="3577589"/>
              <a:ext cx="1108695" cy="6552386"/>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r</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h</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r</a:t>
              </a:r>
            </a:p>
          </p:txBody>
        </p:sp>
        <p:sp>
          <p:nvSpPr>
            <p:cNvPr id="1063" name="2"/>
            <p:cNvSpPr txBox="1"/>
            <p:nvPr/>
          </p:nvSpPr>
          <p:spPr>
            <a:xfrm>
              <a:off x="45719" y="0"/>
              <a:ext cx="1108696"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2</a:t>
              </a:r>
            </a:p>
          </p:txBody>
        </p:sp>
      </p:grpSp>
      <p:grpSp>
        <p:nvGrpSpPr>
          <p:cNvPr id="1067" name="Group"/>
          <p:cNvGrpSpPr/>
          <p:nvPr/>
        </p:nvGrpSpPr>
        <p:grpSpPr>
          <a:xfrm>
            <a:off x="7650480" y="0"/>
            <a:ext cx="588638" cy="5064988"/>
            <a:chOff x="0" y="0"/>
            <a:chExt cx="1177274" cy="10129974"/>
          </a:xfrm>
        </p:grpSpPr>
        <p:sp>
          <p:nvSpPr>
            <p:cNvPr id="1065" name="o i a"/>
            <p:cNvSpPr txBox="1"/>
            <p:nvPr/>
          </p:nvSpPr>
          <p:spPr>
            <a:xfrm>
              <a:off x="0" y="3577589"/>
              <a:ext cx="1108695" cy="6552386"/>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o</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i</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p:txBody>
        </p:sp>
        <p:sp>
          <p:nvSpPr>
            <p:cNvPr id="1066" name="3"/>
            <p:cNvSpPr txBox="1"/>
            <p:nvPr/>
          </p:nvSpPr>
          <p:spPr>
            <a:xfrm>
              <a:off x="68579" y="0"/>
              <a:ext cx="1108696"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3</a:t>
              </a:r>
            </a:p>
          </p:txBody>
        </p:sp>
      </p:grpSp>
      <p:grpSp>
        <p:nvGrpSpPr>
          <p:cNvPr id="1070" name="Group"/>
          <p:cNvGrpSpPr/>
          <p:nvPr/>
        </p:nvGrpSpPr>
        <p:grpSpPr>
          <a:xfrm>
            <a:off x="5535930" y="0"/>
            <a:ext cx="582923" cy="5064988"/>
            <a:chOff x="0" y="0"/>
            <a:chExt cx="1165844" cy="10129974"/>
          </a:xfrm>
        </p:grpSpPr>
        <p:sp>
          <p:nvSpPr>
            <p:cNvPr id="1068" name="f e c"/>
            <p:cNvSpPr txBox="1"/>
            <p:nvPr/>
          </p:nvSpPr>
          <p:spPr>
            <a:xfrm>
              <a:off x="57150" y="3577589"/>
              <a:ext cx="1108695" cy="6552386"/>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f</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e</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c</a:t>
              </a:r>
            </a:p>
          </p:txBody>
        </p:sp>
        <p:sp>
          <p:nvSpPr>
            <p:cNvPr id="1069" name="4"/>
            <p:cNvSpPr txBox="1"/>
            <p:nvPr/>
          </p:nvSpPr>
          <p:spPr>
            <a:xfrm>
              <a:off x="0" y="0"/>
              <a:ext cx="1108695"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4</a:t>
              </a:r>
            </a:p>
          </p:txBody>
        </p:sp>
      </p:grpSp>
      <p:grpSp>
        <p:nvGrpSpPr>
          <p:cNvPr id="1073" name="Group"/>
          <p:cNvGrpSpPr/>
          <p:nvPr/>
        </p:nvGrpSpPr>
        <p:grpSpPr>
          <a:xfrm>
            <a:off x="5010150" y="0"/>
            <a:ext cx="582923" cy="5064988"/>
            <a:chOff x="0" y="0"/>
            <a:chExt cx="1165844" cy="10129974"/>
          </a:xfrm>
        </p:grpSpPr>
        <p:sp>
          <p:nvSpPr>
            <p:cNvPr id="1071" name="i v t"/>
            <p:cNvSpPr txBox="1"/>
            <p:nvPr/>
          </p:nvSpPr>
          <p:spPr>
            <a:xfrm>
              <a:off x="57150" y="3577589"/>
              <a:ext cx="1108695" cy="6552386"/>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i</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v</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t</a:t>
              </a:r>
            </a:p>
          </p:txBody>
        </p:sp>
        <p:sp>
          <p:nvSpPr>
            <p:cNvPr id="1072" name="5"/>
            <p:cNvSpPr txBox="1"/>
            <p:nvPr/>
          </p:nvSpPr>
          <p:spPr>
            <a:xfrm>
              <a:off x="0" y="0"/>
              <a:ext cx="1108695"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5</a:t>
              </a:r>
            </a:p>
          </p:txBody>
        </p:sp>
      </p:grpSp>
      <p:grpSp>
        <p:nvGrpSpPr>
          <p:cNvPr id="1076" name="Group"/>
          <p:cNvGrpSpPr/>
          <p:nvPr/>
        </p:nvGrpSpPr>
        <p:grpSpPr>
          <a:xfrm>
            <a:off x="3455670" y="0"/>
            <a:ext cx="582923" cy="5064988"/>
            <a:chOff x="0" y="0"/>
            <a:chExt cx="1165844" cy="10129974"/>
          </a:xfrm>
        </p:grpSpPr>
        <p:sp>
          <p:nvSpPr>
            <p:cNvPr id="1074" name="t e u"/>
            <p:cNvSpPr txBox="1"/>
            <p:nvPr/>
          </p:nvSpPr>
          <p:spPr>
            <a:xfrm>
              <a:off x="57150" y="3577589"/>
              <a:ext cx="1108695" cy="6552386"/>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t</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e</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u</a:t>
              </a:r>
            </a:p>
          </p:txBody>
        </p:sp>
        <p:sp>
          <p:nvSpPr>
            <p:cNvPr id="1075" name="6"/>
            <p:cNvSpPr txBox="1"/>
            <p:nvPr/>
          </p:nvSpPr>
          <p:spPr>
            <a:xfrm>
              <a:off x="0" y="0"/>
              <a:ext cx="1108695"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6</a:t>
              </a:r>
            </a:p>
          </p:txBody>
        </p:sp>
      </p:grpSp>
      <p:grpSp>
        <p:nvGrpSpPr>
          <p:cNvPr id="1079" name="Group"/>
          <p:cNvGrpSpPr/>
          <p:nvPr/>
        </p:nvGrpSpPr>
        <p:grpSpPr>
          <a:xfrm>
            <a:off x="6570345" y="0"/>
            <a:ext cx="588638" cy="5064988"/>
            <a:chOff x="0" y="0"/>
            <a:chExt cx="1177274" cy="10129974"/>
          </a:xfrm>
        </p:grpSpPr>
        <p:sp>
          <p:nvSpPr>
            <p:cNvPr id="1077" name="w d n"/>
            <p:cNvSpPr txBox="1"/>
            <p:nvPr/>
          </p:nvSpPr>
          <p:spPr>
            <a:xfrm>
              <a:off x="68579" y="3577589"/>
              <a:ext cx="1108696" cy="6552386"/>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w</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d</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n</a:t>
              </a:r>
            </a:p>
          </p:txBody>
        </p:sp>
        <p:sp>
          <p:nvSpPr>
            <p:cNvPr id="1078" name="7"/>
            <p:cNvSpPr txBox="1"/>
            <p:nvPr/>
          </p:nvSpPr>
          <p:spPr>
            <a:xfrm>
              <a:off x="0" y="0"/>
              <a:ext cx="1108695"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7</a:t>
              </a:r>
            </a:p>
          </p:txBody>
        </p:sp>
      </p:grpSp>
      <p:grpSp>
        <p:nvGrpSpPr>
          <p:cNvPr id="1082" name="Group"/>
          <p:cNvGrpSpPr/>
          <p:nvPr/>
        </p:nvGrpSpPr>
        <p:grpSpPr>
          <a:xfrm>
            <a:off x="6050280" y="0"/>
            <a:ext cx="582923" cy="5064988"/>
            <a:chOff x="0" y="0"/>
            <a:chExt cx="1165844" cy="10129974"/>
          </a:xfrm>
        </p:grpSpPr>
        <p:sp>
          <p:nvSpPr>
            <p:cNvPr id="1080" name="a b i"/>
            <p:cNvSpPr txBox="1"/>
            <p:nvPr/>
          </p:nvSpPr>
          <p:spPr>
            <a:xfrm>
              <a:off x="57150" y="3577589"/>
              <a:ext cx="1108695" cy="6552386"/>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b</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i</a:t>
              </a:r>
            </a:p>
          </p:txBody>
        </p:sp>
        <p:sp>
          <p:nvSpPr>
            <p:cNvPr id="1081" name="8"/>
            <p:cNvSpPr txBox="1"/>
            <p:nvPr/>
          </p:nvSpPr>
          <p:spPr>
            <a:xfrm>
              <a:off x="0" y="0"/>
              <a:ext cx="1108695"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8</a:t>
              </a:r>
            </a:p>
          </p:txBody>
        </p:sp>
      </p:grpSp>
      <p:grpSp>
        <p:nvGrpSpPr>
          <p:cNvPr id="1085" name="Group"/>
          <p:cNvGrpSpPr/>
          <p:nvPr/>
        </p:nvGrpSpPr>
        <p:grpSpPr>
          <a:xfrm>
            <a:off x="8141970" y="0"/>
            <a:ext cx="588638" cy="5064988"/>
            <a:chOff x="0" y="0"/>
            <a:chExt cx="1177274" cy="10129974"/>
          </a:xfrm>
        </p:grpSpPr>
        <p:sp>
          <p:nvSpPr>
            <p:cNvPr id="1083" name="s y t"/>
            <p:cNvSpPr txBox="1"/>
            <p:nvPr/>
          </p:nvSpPr>
          <p:spPr>
            <a:xfrm>
              <a:off x="68579" y="3577589"/>
              <a:ext cx="1108696" cy="6552386"/>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s</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y</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t</a:t>
              </a:r>
            </a:p>
          </p:txBody>
        </p:sp>
        <p:sp>
          <p:nvSpPr>
            <p:cNvPr id="1084" name="9"/>
            <p:cNvSpPr txBox="1"/>
            <p:nvPr/>
          </p:nvSpPr>
          <p:spPr>
            <a:xfrm>
              <a:off x="0" y="0"/>
              <a:ext cx="1108695"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9</a:t>
              </a:r>
            </a:p>
          </p:txBody>
        </p:sp>
      </p:grpSp>
    </p:spTree>
  </p:cSld>
  <p:clrMapOvr>
    <a:masterClrMapping/>
  </p:clrMapOvr>
  <mc:AlternateContent xmlns:mc="http://schemas.openxmlformats.org/markup-compatibility/2006" xmlns:p14="http://schemas.microsoft.com/office/powerpoint/2010/main">
    <mc:Choice Requires="p14">
      <p:transition spd="slow" p14:dur="3500">
        <p:dissolve/>
      </p:transition>
    </mc:Choice>
    <mc:Fallback xmlns="" xmlns:m="http://schemas.openxmlformats.org/officeDocument/2006/math" xmlns:a14="http://schemas.microsoft.com/office/drawing/2010/main">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73" name="Group"/>
          <p:cNvGrpSpPr/>
          <p:nvPr/>
        </p:nvGrpSpPr>
        <p:grpSpPr>
          <a:xfrm>
            <a:off x="3467100" y="-1"/>
            <a:ext cx="594353" cy="5114926"/>
            <a:chOff x="0" y="0"/>
            <a:chExt cx="1188704" cy="10229849"/>
          </a:xfrm>
        </p:grpSpPr>
        <p:sp>
          <p:nvSpPr>
            <p:cNvPr id="1271" name="a a o"/>
            <p:cNvSpPr txBox="1"/>
            <p:nvPr/>
          </p:nvSpPr>
          <p:spPr>
            <a:xfrm>
              <a:off x="0" y="3474720"/>
              <a:ext cx="1143000" cy="6755130"/>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o</a:t>
              </a:r>
            </a:p>
          </p:txBody>
        </p:sp>
        <p:sp>
          <p:nvSpPr>
            <p:cNvPr id="1272" name="0"/>
            <p:cNvSpPr txBox="1"/>
            <p:nvPr/>
          </p:nvSpPr>
          <p:spPr>
            <a:xfrm>
              <a:off x="80009" y="0"/>
              <a:ext cx="1108696"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0</a:t>
              </a:r>
            </a:p>
          </p:txBody>
        </p:sp>
      </p:grpSp>
      <p:grpSp>
        <p:nvGrpSpPr>
          <p:cNvPr id="1276" name="Group"/>
          <p:cNvGrpSpPr/>
          <p:nvPr/>
        </p:nvGrpSpPr>
        <p:grpSpPr>
          <a:xfrm>
            <a:off x="4007171" y="0"/>
            <a:ext cx="562917" cy="5064239"/>
            <a:chOff x="0" y="0"/>
            <a:chExt cx="1125831" cy="10128476"/>
          </a:xfrm>
        </p:grpSpPr>
        <p:sp>
          <p:nvSpPr>
            <p:cNvPr id="1274" name="p c u"/>
            <p:cNvSpPr txBox="1"/>
            <p:nvPr/>
          </p:nvSpPr>
          <p:spPr>
            <a:xfrm>
              <a:off x="0" y="3576092"/>
              <a:ext cx="1108695"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p</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c</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u</a:t>
              </a:r>
            </a:p>
          </p:txBody>
        </p:sp>
        <p:sp>
          <p:nvSpPr>
            <p:cNvPr id="1275" name="1"/>
            <p:cNvSpPr txBox="1"/>
            <p:nvPr/>
          </p:nvSpPr>
          <p:spPr>
            <a:xfrm>
              <a:off x="17137" y="0"/>
              <a:ext cx="1108695"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1</a:t>
              </a:r>
            </a:p>
          </p:txBody>
        </p:sp>
      </p:grpSp>
      <p:grpSp>
        <p:nvGrpSpPr>
          <p:cNvPr id="1279" name="Group"/>
          <p:cNvGrpSpPr/>
          <p:nvPr/>
        </p:nvGrpSpPr>
        <p:grpSpPr>
          <a:xfrm>
            <a:off x="4524375" y="0"/>
            <a:ext cx="577208" cy="5064988"/>
            <a:chOff x="0" y="0"/>
            <a:chExt cx="1154414" cy="10129974"/>
          </a:xfrm>
        </p:grpSpPr>
        <p:sp>
          <p:nvSpPr>
            <p:cNvPr id="1277" name="r h r"/>
            <p:cNvSpPr txBox="1"/>
            <p:nvPr/>
          </p:nvSpPr>
          <p:spPr>
            <a:xfrm>
              <a:off x="0" y="3577589"/>
              <a:ext cx="1108695" cy="6552386"/>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r</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h</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r</a:t>
              </a:r>
            </a:p>
          </p:txBody>
        </p:sp>
        <p:sp>
          <p:nvSpPr>
            <p:cNvPr id="1278" name="2"/>
            <p:cNvSpPr txBox="1"/>
            <p:nvPr/>
          </p:nvSpPr>
          <p:spPr>
            <a:xfrm>
              <a:off x="45719" y="0"/>
              <a:ext cx="1108696"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2</a:t>
              </a:r>
            </a:p>
          </p:txBody>
        </p:sp>
      </p:grpSp>
      <p:grpSp>
        <p:nvGrpSpPr>
          <p:cNvPr id="1282" name="Group"/>
          <p:cNvGrpSpPr/>
          <p:nvPr/>
        </p:nvGrpSpPr>
        <p:grpSpPr>
          <a:xfrm>
            <a:off x="5044440" y="0"/>
            <a:ext cx="588638" cy="5064988"/>
            <a:chOff x="0" y="0"/>
            <a:chExt cx="1177274" cy="10129974"/>
          </a:xfrm>
        </p:grpSpPr>
        <p:sp>
          <p:nvSpPr>
            <p:cNvPr id="1280" name="o i a"/>
            <p:cNvSpPr txBox="1"/>
            <p:nvPr/>
          </p:nvSpPr>
          <p:spPr>
            <a:xfrm>
              <a:off x="0" y="3577589"/>
              <a:ext cx="1108695" cy="6552386"/>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o</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i</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p:txBody>
        </p:sp>
        <p:sp>
          <p:nvSpPr>
            <p:cNvPr id="1281" name="3"/>
            <p:cNvSpPr txBox="1"/>
            <p:nvPr/>
          </p:nvSpPr>
          <p:spPr>
            <a:xfrm>
              <a:off x="68579" y="0"/>
              <a:ext cx="1108696"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3</a:t>
              </a:r>
            </a:p>
          </p:txBody>
        </p:sp>
      </p:grpSp>
      <p:grpSp>
        <p:nvGrpSpPr>
          <p:cNvPr id="1285" name="Group"/>
          <p:cNvGrpSpPr/>
          <p:nvPr/>
        </p:nvGrpSpPr>
        <p:grpSpPr>
          <a:xfrm>
            <a:off x="5535930" y="0"/>
            <a:ext cx="582923" cy="5064988"/>
            <a:chOff x="0" y="0"/>
            <a:chExt cx="1165844" cy="10129974"/>
          </a:xfrm>
        </p:grpSpPr>
        <p:sp>
          <p:nvSpPr>
            <p:cNvPr id="1283" name="f e c"/>
            <p:cNvSpPr txBox="1"/>
            <p:nvPr/>
          </p:nvSpPr>
          <p:spPr>
            <a:xfrm>
              <a:off x="57150" y="3577589"/>
              <a:ext cx="1108695" cy="6552386"/>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f</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e</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c</a:t>
              </a:r>
            </a:p>
          </p:txBody>
        </p:sp>
        <p:sp>
          <p:nvSpPr>
            <p:cNvPr id="1284" name="4"/>
            <p:cNvSpPr txBox="1"/>
            <p:nvPr/>
          </p:nvSpPr>
          <p:spPr>
            <a:xfrm>
              <a:off x="0" y="0"/>
              <a:ext cx="1108695"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4</a:t>
              </a:r>
            </a:p>
          </p:txBody>
        </p:sp>
      </p:grpSp>
      <p:grpSp>
        <p:nvGrpSpPr>
          <p:cNvPr id="1288" name="Group"/>
          <p:cNvGrpSpPr/>
          <p:nvPr/>
        </p:nvGrpSpPr>
        <p:grpSpPr>
          <a:xfrm>
            <a:off x="6055995" y="0"/>
            <a:ext cx="582923" cy="5064988"/>
            <a:chOff x="0" y="0"/>
            <a:chExt cx="1165844" cy="10129974"/>
          </a:xfrm>
        </p:grpSpPr>
        <p:sp>
          <p:nvSpPr>
            <p:cNvPr id="1286" name="i v t"/>
            <p:cNvSpPr txBox="1"/>
            <p:nvPr/>
          </p:nvSpPr>
          <p:spPr>
            <a:xfrm>
              <a:off x="57150" y="3577589"/>
              <a:ext cx="1108695" cy="6552386"/>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i</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v</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t</a:t>
              </a:r>
            </a:p>
          </p:txBody>
        </p:sp>
        <p:sp>
          <p:nvSpPr>
            <p:cNvPr id="1287" name="5"/>
            <p:cNvSpPr txBox="1"/>
            <p:nvPr/>
          </p:nvSpPr>
          <p:spPr>
            <a:xfrm>
              <a:off x="0" y="0"/>
              <a:ext cx="1108695"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5</a:t>
              </a:r>
            </a:p>
          </p:txBody>
        </p:sp>
      </p:grpSp>
      <p:grpSp>
        <p:nvGrpSpPr>
          <p:cNvPr id="1291" name="Group"/>
          <p:cNvGrpSpPr/>
          <p:nvPr/>
        </p:nvGrpSpPr>
        <p:grpSpPr>
          <a:xfrm>
            <a:off x="6576060" y="0"/>
            <a:ext cx="582923" cy="5064988"/>
            <a:chOff x="0" y="0"/>
            <a:chExt cx="1165844" cy="10129974"/>
          </a:xfrm>
        </p:grpSpPr>
        <p:sp>
          <p:nvSpPr>
            <p:cNvPr id="1289" name="t e u"/>
            <p:cNvSpPr txBox="1"/>
            <p:nvPr/>
          </p:nvSpPr>
          <p:spPr>
            <a:xfrm>
              <a:off x="57150" y="3577589"/>
              <a:ext cx="1108695" cy="6552386"/>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t</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e</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u</a:t>
              </a:r>
            </a:p>
          </p:txBody>
        </p:sp>
        <p:sp>
          <p:nvSpPr>
            <p:cNvPr id="1290" name="6"/>
            <p:cNvSpPr txBox="1"/>
            <p:nvPr/>
          </p:nvSpPr>
          <p:spPr>
            <a:xfrm>
              <a:off x="0" y="0"/>
              <a:ext cx="1108695"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6</a:t>
              </a:r>
            </a:p>
          </p:txBody>
        </p:sp>
      </p:grpSp>
      <p:grpSp>
        <p:nvGrpSpPr>
          <p:cNvPr id="1294" name="Group"/>
          <p:cNvGrpSpPr/>
          <p:nvPr/>
        </p:nvGrpSpPr>
        <p:grpSpPr>
          <a:xfrm>
            <a:off x="7090410" y="0"/>
            <a:ext cx="588638" cy="5064988"/>
            <a:chOff x="0" y="0"/>
            <a:chExt cx="1177274" cy="10129974"/>
          </a:xfrm>
        </p:grpSpPr>
        <p:sp>
          <p:nvSpPr>
            <p:cNvPr id="1292" name="w d n"/>
            <p:cNvSpPr txBox="1"/>
            <p:nvPr/>
          </p:nvSpPr>
          <p:spPr>
            <a:xfrm>
              <a:off x="68579" y="3577589"/>
              <a:ext cx="1108696" cy="6552386"/>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w</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d</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n</a:t>
              </a:r>
            </a:p>
          </p:txBody>
        </p:sp>
        <p:sp>
          <p:nvSpPr>
            <p:cNvPr id="1293" name="7"/>
            <p:cNvSpPr txBox="1"/>
            <p:nvPr/>
          </p:nvSpPr>
          <p:spPr>
            <a:xfrm>
              <a:off x="0" y="0"/>
              <a:ext cx="1108695"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7</a:t>
              </a:r>
            </a:p>
          </p:txBody>
        </p:sp>
      </p:grpSp>
      <p:grpSp>
        <p:nvGrpSpPr>
          <p:cNvPr id="1297" name="Group"/>
          <p:cNvGrpSpPr/>
          <p:nvPr/>
        </p:nvGrpSpPr>
        <p:grpSpPr>
          <a:xfrm>
            <a:off x="7616190" y="0"/>
            <a:ext cx="582923" cy="5064988"/>
            <a:chOff x="0" y="0"/>
            <a:chExt cx="1165844" cy="10129974"/>
          </a:xfrm>
        </p:grpSpPr>
        <p:sp>
          <p:nvSpPr>
            <p:cNvPr id="1295" name="a b i"/>
            <p:cNvSpPr txBox="1"/>
            <p:nvPr/>
          </p:nvSpPr>
          <p:spPr>
            <a:xfrm>
              <a:off x="57150" y="3577589"/>
              <a:ext cx="1108695" cy="6552386"/>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a</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b</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i</a:t>
              </a:r>
            </a:p>
          </p:txBody>
        </p:sp>
        <p:sp>
          <p:nvSpPr>
            <p:cNvPr id="1296" name="8"/>
            <p:cNvSpPr txBox="1"/>
            <p:nvPr/>
          </p:nvSpPr>
          <p:spPr>
            <a:xfrm>
              <a:off x="0" y="0"/>
              <a:ext cx="1108695"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8</a:t>
              </a:r>
            </a:p>
          </p:txBody>
        </p:sp>
      </p:grpSp>
      <p:grpSp>
        <p:nvGrpSpPr>
          <p:cNvPr id="1300" name="Group"/>
          <p:cNvGrpSpPr/>
          <p:nvPr/>
        </p:nvGrpSpPr>
        <p:grpSpPr>
          <a:xfrm>
            <a:off x="8130540" y="0"/>
            <a:ext cx="588638" cy="5064988"/>
            <a:chOff x="0" y="0"/>
            <a:chExt cx="1177274" cy="10129974"/>
          </a:xfrm>
        </p:grpSpPr>
        <p:sp>
          <p:nvSpPr>
            <p:cNvPr id="1298" name="s y t"/>
            <p:cNvSpPr txBox="1"/>
            <p:nvPr/>
          </p:nvSpPr>
          <p:spPr>
            <a:xfrm>
              <a:off x="68579" y="3577589"/>
              <a:ext cx="1108696" cy="6552386"/>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s</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y</a:t>
              </a:r>
            </a:p>
            <a:p>
              <a:pPr defTabSz="457200" hangingPunct="0">
                <a:defRPr sz="9800">
                  <a:solidFill>
                    <a:srgbClr val="FFFFFF"/>
                  </a:solidFill>
                  <a:latin typeface="Monaco"/>
                  <a:ea typeface="Monaco"/>
                  <a:cs typeface="Monaco"/>
                  <a:sym typeface="Monaco"/>
                </a:defRPr>
              </a:pPr>
              <a:r>
                <a:rPr sz="4900" kern="0">
                  <a:solidFill>
                    <a:srgbClr val="FFFFFF"/>
                  </a:solidFill>
                  <a:latin typeface="Monaco"/>
                  <a:sym typeface="Monaco"/>
                </a:rPr>
                <a:t>t</a:t>
              </a:r>
            </a:p>
          </p:txBody>
        </p:sp>
        <p:sp>
          <p:nvSpPr>
            <p:cNvPr id="1299" name="9"/>
            <p:cNvSpPr txBox="1"/>
            <p:nvPr/>
          </p:nvSpPr>
          <p:spPr>
            <a:xfrm>
              <a:off x="0" y="0"/>
              <a:ext cx="1108695" cy="6552385"/>
            </a:xfrm>
            <a:prstGeom prst="rect">
              <a:avLst/>
            </a:prstGeom>
            <a:noFill/>
            <a:ln w="3175"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2860" tIns="22860" rIns="22860" bIns="22860" numCol="1" anchor="ctr">
              <a:noAutofit/>
            </a:bodyPr>
            <a:lstStyle>
              <a:lvl1pPr defTabSz="914400">
                <a:defRPr sz="9800">
                  <a:solidFill>
                    <a:srgbClr val="FFFFFF"/>
                  </a:solidFill>
                  <a:latin typeface="Monaco"/>
                  <a:ea typeface="Monaco"/>
                  <a:cs typeface="Monaco"/>
                  <a:sym typeface="Monaco"/>
                </a:defRPr>
              </a:lvl1pPr>
            </a:lstStyle>
            <a:p>
              <a:pPr defTabSz="457200" hangingPunct="0"/>
              <a:r>
                <a:rPr sz="4900" kern="0"/>
                <a:t>9</a:t>
              </a:r>
            </a:p>
          </p:txBody>
        </p:sp>
      </p:grpSp>
    </p:spTree>
  </p:cSld>
  <p:clrMapOvr>
    <a:masterClrMapping/>
  </p:clrMapOvr>
  <mc:AlternateContent xmlns:mc="http://schemas.openxmlformats.org/markup-compatibility/2006" xmlns:p14="http://schemas.microsoft.com/office/powerpoint/2010/main">
    <mc:Choice Requires="p14">
      <p:transition spd="slow" p14:dur="3500">
        <p:dissolve/>
      </p:transition>
    </mc:Choice>
    <mc:Fallback xmlns="" xmlns:m="http://schemas.openxmlformats.org/officeDocument/2006/math" xmlns:a14="http://schemas.microsoft.com/office/drawing/2010/main">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84DE-0A68-4EA9-A168-1E02840415A0}"/>
              </a:ext>
            </a:extLst>
          </p:cNvPr>
          <p:cNvSpPr>
            <a:spLocks noGrp="1"/>
          </p:cNvSpPr>
          <p:nvPr>
            <p:ph type="title"/>
          </p:nvPr>
        </p:nvSpPr>
        <p:spPr>
          <a:xfrm>
            <a:off x="0" y="18255"/>
            <a:ext cx="10515600" cy="1325563"/>
          </a:xfrm>
        </p:spPr>
        <p:txBody>
          <a:bodyPr/>
          <a:lstStyle/>
          <a:p>
            <a:r>
              <a:rPr lang="en-US" dirty="0"/>
              <a:t>How would you apply the transposition method using the key: SECURITY ? </a:t>
            </a:r>
          </a:p>
        </p:txBody>
      </p:sp>
      <p:sp>
        <p:nvSpPr>
          <p:cNvPr id="3" name="Content Placeholder 2">
            <a:extLst>
              <a:ext uri="{FF2B5EF4-FFF2-40B4-BE49-F238E27FC236}">
                <a16:creationId xmlns:a16="http://schemas.microsoft.com/office/drawing/2014/main" id="{DB7B06CA-FEF5-4A99-A59B-20D2D84D4D5E}"/>
              </a:ext>
            </a:extLst>
          </p:cNvPr>
          <p:cNvSpPr>
            <a:spLocks noGrp="1"/>
          </p:cNvSpPr>
          <p:nvPr>
            <p:ph idx="1"/>
          </p:nvPr>
        </p:nvSpPr>
        <p:spPr>
          <a:xfrm>
            <a:off x="838200" y="1349405"/>
            <a:ext cx="9326732" cy="4143977"/>
          </a:xfrm>
        </p:spPr>
        <p:txBody>
          <a:bodyPr>
            <a:normAutofit lnSpcReduction="10000"/>
          </a:bodyPr>
          <a:lstStyle/>
          <a:p>
            <a:pPr marL="514350" indent="-514350">
              <a:buFont typeface="+mj-lt"/>
              <a:buAutoNum type="arabicPeriod"/>
            </a:pPr>
            <a:r>
              <a:rPr lang="en-US" dirty="0"/>
              <a:t>Transform the key into a numeric representation based on alphabetic order:</a:t>
            </a:r>
          </a:p>
          <a:p>
            <a:pPr marL="514350" indent="-514350">
              <a:buFont typeface="+mj-lt"/>
              <a:buAutoNum type="arabicPeriod"/>
            </a:pPr>
            <a:endParaRPr lang="en-US" sz="1000" dirty="0"/>
          </a:p>
          <a:p>
            <a:pPr marL="514350" indent="-514350">
              <a:buFont typeface="+mj-lt"/>
              <a:buAutoNum type="arabicPeriod"/>
            </a:pPr>
            <a:r>
              <a:rPr lang="en-US" dirty="0"/>
              <a:t>Lay out the plaintext in columns aligned with the key:</a:t>
            </a:r>
          </a:p>
          <a:p>
            <a:pPr marL="514350" indent="-514350">
              <a:buFont typeface="+mj-lt"/>
              <a:buAutoNum type="arabicPeriod"/>
            </a:pPr>
            <a:endParaRPr lang="en-US" sz="4400" dirty="0"/>
          </a:p>
          <a:p>
            <a:pPr marL="514350" indent="-514350">
              <a:buFont typeface="+mj-lt"/>
              <a:buAutoNum type="arabicPeriod"/>
            </a:pPr>
            <a:endParaRPr lang="en-US" sz="4800" dirty="0"/>
          </a:p>
          <a:p>
            <a:pPr marL="514350" indent="-514350">
              <a:buFont typeface="+mj-lt"/>
              <a:buAutoNum type="arabicPeriod"/>
            </a:pPr>
            <a:r>
              <a:rPr lang="en-US" dirty="0"/>
              <a:t>Reorganize the columns based on alphabetical               order, collect data in row order: </a:t>
            </a:r>
            <a:r>
              <a:rPr lang="en-US" i="1" dirty="0" err="1">
                <a:solidFill>
                  <a:schemeClr val="accent4">
                    <a:lumMod val="75000"/>
                  </a:schemeClr>
                </a:solidFill>
              </a:rPr>
              <a:t>rabu</a:t>
            </a:r>
            <a:r>
              <a:rPr lang="en-US" i="1" dirty="0" err="1"/>
              <a:t>psdt</a:t>
            </a:r>
            <a:r>
              <a:rPr lang="en-US" i="1" dirty="0" err="1">
                <a:solidFill>
                  <a:schemeClr val="accent4">
                    <a:lumMod val="75000"/>
                  </a:schemeClr>
                </a:solidFill>
              </a:rPr>
              <a:t>iiut</a:t>
            </a:r>
            <a:r>
              <a:rPr lang="en-US" i="1" dirty="0" err="1"/>
              <a:t>fhoi</a:t>
            </a:r>
            <a:r>
              <a:rPr lang="en-US" i="1" dirty="0" err="1">
                <a:solidFill>
                  <a:schemeClr val="accent4">
                    <a:lumMod val="75000"/>
                  </a:schemeClr>
                </a:solidFill>
              </a:rPr>
              <a:t>aaec</a:t>
            </a:r>
            <a:r>
              <a:rPr lang="en-US" i="1" dirty="0" err="1"/>
              <a:t>ter_</a:t>
            </a:r>
            <a:r>
              <a:rPr lang="en-US" i="1" dirty="0" err="1">
                <a:solidFill>
                  <a:schemeClr val="accent4">
                    <a:lumMod val="75000"/>
                  </a:schemeClr>
                </a:solidFill>
              </a:rPr>
              <a:t>ocyn</a:t>
            </a:r>
            <a:r>
              <a:rPr lang="en-US" i="1" dirty="0" err="1"/>
              <a:t>wva</a:t>
            </a:r>
            <a:r>
              <a:rPr lang="en-US" i="1" dirty="0"/>
              <a:t>_</a:t>
            </a:r>
          </a:p>
        </p:txBody>
      </p:sp>
      <p:pic>
        <p:nvPicPr>
          <p:cNvPr id="6" name="Picture 5">
            <a:extLst>
              <a:ext uri="{FF2B5EF4-FFF2-40B4-BE49-F238E27FC236}">
                <a16:creationId xmlns:a16="http://schemas.microsoft.com/office/drawing/2014/main" id="{1909A0E1-DB89-47A6-9733-1F88AE0A4A98}"/>
              </a:ext>
            </a:extLst>
          </p:cNvPr>
          <p:cNvPicPr>
            <a:picLocks noChangeAspect="1"/>
          </p:cNvPicPr>
          <p:nvPr/>
        </p:nvPicPr>
        <p:blipFill>
          <a:blip r:embed="rId2"/>
          <a:stretch>
            <a:fillRect/>
          </a:stretch>
        </p:blipFill>
        <p:spPr>
          <a:xfrm>
            <a:off x="4196340" y="1766736"/>
            <a:ext cx="5882774" cy="576965"/>
          </a:xfrm>
          <a:prstGeom prst="rect">
            <a:avLst/>
          </a:prstGeom>
        </p:spPr>
      </p:pic>
      <p:pic>
        <p:nvPicPr>
          <p:cNvPr id="8" name="Picture 7">
            <a:extLst>
              <a:ext uri="{FF2B5EF4-FFF2-40B4-BE49-F238E27FC236}">
                <a16:creationId xmlns:a16="http://schemas.microsoft.com/office/drawing/2014/main" id="{77109269-5772-4890-B8CC-25DC97DB2D69}"/>
              </a:ext>
            </a:extLst>
          </p:cNvPr>
          <p:cNvPicPr>
            <a:picLocks noChangeAspect="1"/>
          </p:cNvPicPr>
          <p:nvPr/>
        </p:nvPicPr>
        <p:blipFill>
          <a:blip r:embed="rId3"/>
          <a:stretch>
            <a:fillRect/>
          </a:stretch>
        </p:blipFill>
        <p:spPr>
          <a:xfrm>
            <a:off x="2955636" y="2842227"/>
            <a:ext cx="5091860" cy="1190052"/>
          </a:xfrm>
          <a:prstGeom prst="rect">
            <a:avLst/>
          </a:prstGeom>
        </p:spPr>
      </p:pic>
      <p:sp>
        <p:nvSpPr>
          <p:cNvPr id="9" name="Rectangle 8">
            <a:extLst>
              <a:ext uri="{FF2B5EF4-FFF2-40B4-BE49-F238E27FC236}">
                <a16:creationId xmlns:a16="http://schemas.microsoft.com/office/drawing/2014/main" id="{B61ECC1D-0A6D-4147-8564-6F498749FA32}"/>
              </a:ext>
            </a:extLst>
          </p:cNvPr>
          <p:cNvSpPr/>
          <p:nvPr/>
        </p:nvSpPr>
        <p:spPr>
          <a:xfrm>
            <a:off x="646658" y="5530688"/>
            <a:ext cx="7622958" cy="369332"/>
          </a:xfrm>
          <a:prstGeom prst="rect">
            <a:avLst/>
          </a:prstGeom>
        </p:spPr>
        <p:txBody>
          <a:bodyPr wrap="square">
            <a:spAutoFit/>
          </a:bodyPr>
          <a:lstStyle/>
          <a:p>
            <a:r>
              <a:rPr lang="en-US" dirty="0">
                <a:hlinkClick r:id="rId4"/>
              </a:rPr>
              <a:t>https://crypto.interactive-maths.com/columnar-transposition-cipher.html</a:t>
            </a:r>
            <a:endParaRPr lang="en-US" dirty="0"/>
          </a:p>
        </p:txBody>
      </p:sp>
      <p:pic>
        <p:nvPicPr>
          <p:cNvPr id="10" name="Picture 9">
            <a:extLst>
              <a:ext uri="{FF2B5EF4-FFF2-40B4-BE49-F238E27FC236}">
                <a16:creationId xmlns:a16="http://schemas.microsoft.com/office/drawing/2014/main" id="{91198680-98D2-4413-ABCB-F8A1AD4D1B8B}"/>
              </a:ext>
            </a:extLst>
          </p:cNvPr>
          <p:cNvPicPr>
            <a:picLocks noChangeAspect="1"/>
          </p:cNvPicPr>
          <p:nvPr/>
        </p:nvPicPr>
        <p:blipFill>
          <a:blip r:embed="rId5"/>
          <a:stretch>
            <a:fillRect/>
          </a:stretch>
        </p:blipFill>
        <p:spPr>
          <a:xfrm>
            <a:off x="8208747" y="3928010"/>
            <a:ext cx="3983253" cy="2911735"/>
          </a:xfrm>
          <a:prstGeom prst="rect">
            <a:avLst/>
          </a:prstGeom>
        </p:spPr>
      </p:pic>
    </p:spTree>
    <p:extLst>
      <p:ext uri="{BB962C8B-B14F-4D97-AF65-F5344CB8AC3E}">
        <p14:creationId xmlns:p14="http://schemas.microsoft.com/office/powerpoint/2010/main" val="192324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Dichotomies is cryptography</a:t>
            </a:r>
          </a:p>
        </p:txBody>
      </p:sp>
      <p:sp>
        <p:nvSpPr>
          <p:cNvPr id="3" name="Content Placeholder 2"/>
          <p:cNvSpPr>
            <a:spLocks noGrp="1"/>
          </p:cNvSpPr>
          <p:nvPr>
            <p:ph idx="1"/>
          </p:nvPr>
        </p:nvSpPr>
        <p:spPr>
          <a:xfrm>
            <a:off x="1738490" y="1264357"/>
            <a:ext cx="8472311" cy="4861807"/>
          </a:xfrm>
        </p:spPr>
        <p:txBody>
          <a:bodyPr/>
          <a:lstStyle/>
          <a:p>
            <a:r>
              <a:rPr lang="en-US" dirty="0"/>
              <a:t>Symmetric versus Asymmetric</a:t>
            </a:r>
          </a:p>
          <a:p>
            <a:r>
              <a:rPr lang="en-US" dirty="0"/>
              <a:t>Stream versus block</a:t>
            </a:r>
          </a:p>
          <a:p>
            <a:r>
              <a:rPr lang="en-US" dirty="0"/>
              <a:t>2-way functions versus 1-way functions</a:t>
            </a:r>
          </a:p>
        </p:txBody>
      </p:sp>
    </p:spTree>
    <p:extLst>
      <p:ext uri="{BB962C8B-B14F-4D97-AF65-F5344CB8AC3E}">
        <p14:creationId xmlns:p14="http://schemas.microsoft.com/office/powerpoint/2010/main" val="429229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6"/>
            <a:ext cx="9144000" cy="1143000"/>
          </a:xfrm>
        </p:spPr>
        <p:txBody>
          <a:bodyPr>
            <a:normAutofit fontScale="90000"/>
          </a:bodyPr>
          <a:lstStyle/>
          <a:p>
            <a:pPr algn="l"/>
            <a:r>
              <a:rPr lang="en-US" dirty="0"/>
              <a:t>Symmetric versus asymmetric algorithms</a:t>
            </a:r>
          </a:p>
        </p:txBody>
      </p:sp>
      <p:sp>
        <p:nvSpPr>
          <p:cNvPr id="3" name="Content Placeholder 2"/>
          <p:cNvSpPr>
            <a:spLocks noGrp="1"/>
          </p:cNvSpPr>
          <p:nvPr>
            <p:ph idx="1"/>
          </p:nvPr>
        </p:nvSpPr>
        <p:spPr>
          <a:xfrm>
            <a:off x="1614312" y="1146706"/>
            <a:ext cx="8873066" cy="5084761"/>
          </a:xfrm>
        </p:spPr>
        <p:txBody>
          <a:bodyPr>
            <a:normAutofit/>
          </a:bodyPr>
          <a:lstStyle/>
          <a:p>
            <a:r>
              <a:rPr lang="en-US" dirty="0"/>
              <a:t>Symmetric cryptography</a:t>
            </a:r>
          </a:p>
          <a:p>
            <a:pPr lvl="1"/>
            <a:r>
              <a:rPr lang="en-US" dirty="0"/>
              <a:t>Use a copied pair of symmetric (identical) secret keys</a:t>
            </a:r>
          </a:p>
          <a:p>
            <a:pPr lvl="1"/>
            <a:r>
              <a:rPr lang="en-US" dirty="0"/>
              <a:t>The sender and the receive use the same key for encryption and decryption functions</a:t>
            </a:r>
          </a:p>
          <a:p>
            <a:r>
              <a:rPr lang="en-US" dirty="0">
                <a:solidFill>
                  <a:schemeClr val="tx1">
                    <a:lumMod val="50000"/>
                    <a:lumOff val="50000"/>
                  </a:schemeClr>
                </a:solidFill>
              </a:rPr>
              <a:t>Asymmetric cryptography</a:t>
            </a:r>
          </a:p>
          <a:p>
            <a:pPr lvl="1"/>
            <a:r>
              <a:rPr lang="en-US" dirty="0">
                <a:solidFill>
                  <a:schemeClr val="tx1">
                    <a:lumMod val="50000"/>
                    <a:lumOff val="50000"/>
                  </a:schemeClr>
                </a:solidFill>
              </a:rPr>
              <a:t>Also know as “public key cryptography”</a:t>
            </a:r>
          </a:p>
          <a:p>
            <a:pPr lvl="1"/>
            <a:r>
              <a:rPr lang="en-US" dirty="0">
                <a:solidFill>
                  <a:schemeClr val="tx1">
                    <a:lumMod val="50000"/>
                    <a:lumOff val="50000"/>
                  </a:schemeClr>
                </a:solidFill>
              </a:rPr>
              <a:t>Use different (“asymmetric”) keys for encryption and decryption</a:t>
            </a:r>
          </a:p>
          <a:p>
            <a:pPr lvl="1"/>
            <a:r>
              <a:rPr lang="en-US" dirty="0">
                <a:solidFill>
                  <a:schemeClr val="tx1">
                    <a:lumMod val="50000"/>
                    <a:lumOff val="50000"/>
                  </a:schemeClr>
                </a:solidFill>
              </a:rPr>
              <a:t>One is called the “private key” and the other is the “public key”</a:t>
            </a:r>
          </a:p>
        </p:txBody>
      </p:sp>
    </p:spTree>
    <p:extLst>
      <p:ext uri="{BB962C8B-B14F-4D97-AF65-F5344CB8AC3E}">
        <p14:creationId xmlns:p14="http://schemas.microsoft.com/office/powerpoint/2010/main" val="3094283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en-US" dirty="0"/>
              <a:t>Symmetric cryptography</a:t>
            </a:r>
          </a:p>
        </p:txBody>
      </p:sp>
      <p:pic>
        <p:nvPicPr>
          <p:cNvPr id="6" name="Picture 5"/>
          <p:cNvPicPr>
            <a:picLocks noChangeAspect="1"/>
          </p:cNvPicPr>
          <p:nvPr/>
        </p:nvPicPr>
        <p:blipFill>
          <a:blip r:embed="rId2"/>
          <a:stretch>
            <a:fillRect/>
          </a:stretch>
        </p:blipFill>
        <p:spPr>
          <a:xfrm>
            <a:off x="896381" y="1006615"/>
            <a:ext cx="8247619" cy="2980952"/>
          </a:xfrm>
          <a:prstGeom prst="rect">
            <a:avLst/>
          </a:prstGeom>
        </p:spPr>
      </p:pic>
      <p:pic>
        <p:nvPicPr>
          <p:cNvPr id="4" name="Picture 3"/>
          <p:cNvPicPr>
            <a:picLocks noChangeAspect="1"/>
          </p:cNvPicPr>
          <p:nvPr/>
        </p:nvPicPr>
        <p:blipFill>
          <a:blip r:embed="rId3"/>
          <a:stretch>
            <a:fillRect/>
          </a:stretch>
        </p:blipFill>
        <p:spPr>
          <a:xfrm>
            <a:off x="7458166" y="3987567"/>
            <a:ext cx="4271719" cy="2803619"/>
          </a:xfrm>
          <a:prstGeom prst="rect">
            <a:avLst/>
          </a:prstGeom>
        </p:spPr>
      </p:pic>
      <p:sp>
        <p:nvSpPr>
          <p:cNvPr id="7" name="TextBox 6"/>
          <p:cNvSpPr txBox="1"/>
          <p:nvPr/>
        </p:nvSpPr>
        <p:spPr>
          <a:xfrm>
            <a:off x="786581" y="4349348"/>
            <a:ext cx="5609701" cy="2585323"/>
          </a:xfrm>
          <a:prstGeom prst="rect">
            <a:avLst/>
          </a:prstGeom>
          <a:noFill/>
        </p:spPr>
        <p:txBody>
          <a:bodyPr wrap="square" rtlCol="0">
            <a:spAutoFit/>
          </a:bodyPr>
          <a:lstStyle/>
          <a:p>
            <a:r>
              <a:rPr lang="en-US" sz="2400" dirty="0"/>
              <a:t>Two types: Stream and Block Ciphers</a:t>
            </a:r>
          </a:p>
          <a:p>
            <a:pPr marL="285750" indent="-285750">
              <a:buFont typeface="Arial" panose="020B0604020202020204" pitchFamily="34" charset="0"/>
              <a:buChar char="•"/>
            </a:pPr>
            <a:r>
              <a:rPr lang="en-US" sz="2000" b="1" dirty="0"/>
              <a:t>Stream Ciphers</a:t>
            </a:r>
            <a:r>
              <a:rPr lang="en-US" sz="2000" dirty="0"/>
              <a:t> treat the message a stream of bits and performs mathematical functions on each bit individually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Block Ciphers</a:t>
            </a:r>
            <a:r>
              <a:rPr lang="en-US" sz="2000" dirty="0"/>
              <a:t> divide a message into blocks of bits and transforms the blocks one at a time</a:t>
            </a:r>
            <a:endParaRPr lang="en-US" sz="2000" b="1" dirty="0"/>
          </a:p>
          <a:p>
            <a:pPr marL="742950" lvl="1"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2FC453E5-7EE6-453F-B5BF-279FE2C69E1C}"/>
              </a:ext>
            </a:extLst>
          </p:cNvPr>
          <p:cNvSpPr txBox="1"/>
          <p:nvPr/>
        </p:nvSpPr>
        <p:spPr>
          <a:xfrm>
            <a:off x="8590328" y="1143000"/>
            <a:ext cx="2952924" cy="923330"/>
          </a:xfrm>
          <a:prstGeom prst="rect">
            <a:avLst/>
          </a:prstGeom>
          <a:noFill/>
        </p:spPr>
        <p:txBody>
          <a:bodyPr wrap="square" rtlCol="0">
            <a:spAutoFit/>
          </a:bodyPr>
          <a:lstStyle/>
          <a:p>
            <a:r>
              <a:rPr lang="en-US" i="1" dirty="0"/>
              <a:t>Symmetric cryptography is 1,000 times faster than Asymmetric cryptography</a:t>
            </a:r>
          </a:p>
        </p:txBody>
      </p:sp>
    </p:spTree>
    <p:extLst>
      <p:ext uri="{BB962C8B-B14F-4D97-AF65-F5344CB8AC3E}">
        <p14:creationId xmlns:p14="http://schemas.microsoft.com/office/powerpoint/2010/main" val="295135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pPr algn="l"/>
            <a:r>
              <a:rPr lang="en-US" dirty="0"/>
              <a:t>Symmetric Stream Ciphers</a:t>
            </a:r>
          </a:p>
        </p:txBody>
      </p:sp>
      <p:pic>
        <p:nvPicPr>
          <p:cNvPr id="3" name="Picture 2"/>
          <p:cNvPicPr>
            <a:picLocks noChangeAspect="1"/>
          </p:cNvPicPr>
          <p:nvPr/>
        </p:nvPicPr>
        <p:blipFill>
          <a:blip r:embed="rId2"/>
          <a:stretch>
            <a:fillRect/>
          </a:stretch>
        </p:blipFill>
        <p:spPr>
          <a:xfrm>
            <a:off x="4515556" y="3751609"/>
            <a:ext cx="6152444" cy="2570595"/>
          </a:xfrm>
          <a:prstGeom prst="rect">
            <a:avLst/>
          </a:prstGeom>
        </p:spPr>
      </p:pic>
      <p:pic>
        <p:nvPicPr>
          <p:cNvPr id="5" name="Picture 4"/>
          <p:cNvPicPr>
            <a:picLocks noChangeAspect="1"/>
          </p:cNvPicPr>
          <p:nvPr/>
        </p:nvPicPr>
        <p:blipFill>
          <a:blip r:embed="rId3"/>
          <a:stretch>
            <a:fillRect/>
          </a:stretch>
        </p:blipFill>
        <p:spPr>
          <a:xfrm>
            <a:off x="1524001" y="949060"/>
            <a:ext cx="4085739" cy="2802549"/>
          </a:xfrm>
          <a:prstGeom prst="rect">
            <a:avLst/>
          </a:prstGeom>
        </p:spPr>
      </p:pic>
      <p:sp>
        <p:nvSpPr>
          <p:cNvPr id="8" name="TextBox 7"/>
          <p:cNvSpPr txBox="1"/>
          <p:nvPr/>
        </p:nvSpPr>
        <p:spPr>
          <a:xfrm>
            <a:off x="4978401" y="1479661"/>
            <a:ext cx="5689600" cy="646331"/>
          </a:xfrm>
          <a:prstGeom prst="rect">
            <a:avLst/>
          </a:prstGeom>
          <a:noFill/>
        </p:spPr>
        <p:txBody>
          <a:bodyPr wrap="square" rtlCol="0">
            <a:spAutoFit/>
          </a:bodyPr>
          <a:lstStyle/>
          <a:p>
            <a:pPr marL="285750" indent="-285750">
              <a:buFont typeface="Arial" panose="020B0604020202020204" pitchFamily="34" charset="0"/>
              <a:buChar char="•"/>
            </a:pPr>
            <a:r>
              <a:rPr lang="en-US" dirty="0"/>
              <a:t>Easy to implement in hardware</a:t>
            </a:r>
          </a:p>
          <a:p>
            <a:pPr marL="285750" indent="-285750">
              <a:buFont typeface="Arial" panose="020B0604020202020204" pitchFamily="34" charset="0"/>
              <a:buChar char="•"/>
            </a:pPr>
            <a:r>
              <a:rPr lang="en-US" dirty="0"/>
              <a:t>Used in cell phones and Voice Over Internet Protocol</a:t>
            </a:r>
          </a:p>
        </p:txBody>
      </p:sp>
      <p:sp>
        <p:nvSpPr>
          <p:cNvPr id="9" name="TextBox 8"/>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6" name="Rectangle 5">
            <a:extLst>
              <a:ext uri="{FF2B5EF4-FFF2-40B4-BE49-F238E27FC236}">
                <a16:creationId xmlns:a16="http://schemas.microsoft.com/office/drawing/2014/main" id="{931B6912-DE19-4D20-9223-E5418A1F5D4B}"/>
              </a:ext>
            </a:extLst>
          </p:cNvPr>
          <p:cNvSpPr/>
          <p:nvPr/>
        </p:nvSpPr>
        <p:spPr>
          <a:xfrm>
            <a:off x="-192350" y="4540871"/>
            <a:ext cx="4409243" cy="1477328"/>
          </a:xfrm>
          <a:prstGeom prst="rect">
            <a:avLst/>
          </a:prstGeom>
        </p:spPr>
        <p:txBody>
          <a:bodyPr wrap="square">
            <a:spAutoFit/>
          </a:bodyPr>
          <a:lstStyle/>
          <a:p>
            <a:pPr marL="457200" marR="0">
              <a:spcBef>
                <a:spcPts val="0"/>
              </a:spcBef>
              <a:spcAft>
                <a:spcPts val="0"/>
              </a:spcAft>
            </a:pPr>
            <a:r>
              <a:rPr lang="en-US" i="1" dirty="0">
                <a:latin typeface="Helvetica" panose="020B0604020202020204" pitchFamily="34" charset="0"/>
                <a:ea typeface="Calibri" panose="020F0502020204030204" pitchFamily="34" charset="0"/>
                <a:cs typeface="Times New Roman (Body CS)"/>
              </a:rPr>
              <a:t>Wi-Fi access points (like the one on the classroom ceiling) and cell phone use stream ciphers to encrypt/decrypt data they send and receive</a:t>
            </a:r>
            <a:endParaRPr lang="en-US" sz="1600" i="1" dirty="0">
              <a:effectLst/>
              <a:latin typeface="Helvetica" panose="020B0604020202020204" pitchFamily="34" charset="0"/>
              <a:ea typeface="Calibri" panose="020F0502020204030204" pitchFamily="34" charset="0"/>
              <a:cs typeface="Times New Roman (Body CS)"/>
            </a:endParaRPr>
          </a:p>
        </p:txBody>
      </p:sp>
      <p:sp>
        <p:nvSpPr>
          <p:cNvPr id="7" name="TextBox 6">
            <a:extLst>
              <a:ext uri="{FF2B5EF4-FFF2-40B4-BE49-F238E27FC236}">
                <a16:creationId xmlns:a16="http://schemas.microsoft.com/office/drawing/2014/main" id="{69D28CCE-1D4D-4F4E-A7EA-700A58A6C449}"/>
              </a:ext>
            </a:extLst>
          </p:cNvPr>
          <p:cNvSpPr txBox="1"/>
          <p:nvPr/>
        </p:nvSpPr>
        <p:spPr>
          <a:xfrm>
            <a:off x="669278" y="1294205"/>
            <a:ext cx="2024109" cy="923330"/>
          </a:xfrm>
          <a:prstGeom prst="rect">
            <a:avLst/>
          </a:prstGeom>
          <a:noFill/>
        </p:spPr>
        <p:txBody>
          <a:bodyPr wrap="square" rtlCol="0">
            <a:spAutoFit/>
          </a:bodyPr>
          <a:lstStyle/>
          <a:p>
            <a:r>
              <a:rPr lang="en-US" i="1" dirty="0"/>
              <a:t>Pseudo-random number generator (PRNG)</a:t>
            </a:r>
          </a:p>
        </p:txBody>
      </p:sp>
    </p:spTree>
    <p:extLst>
      <p:ext uri="{BB962C8B-B14F-4D97-AF65-F5344CB8AC3E}">
        <p14:creationId xmlns:p14="http://schemas.microsoft.com/office/powerpoint/2010/main" val="352133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A6C4-66E2-4C44-AD10-1554B381AE03}"/>
              </a:ext>
            </a:extLst>
          </p:cNvPr>
          <p:cNvSpPr>
            <a:spLocks noGrp="1"/>
          </p:cNvSpPr>
          <p:nvPr>
            <p:ph type="title"/>
          </p:nvPr>
        </p:nvSpPr>
        <p:spPr>
          <a:xfrm>
            <a:off x="0" y="1"/>
            <a:ext cx="10515600" cy="895546"/>
          </a:xfrm>
        </p:spPr>
        <p:txBody>
          <a:bodyPr/>
          <a:lstStyle/>
          <a:p>
            <a:r>
              <a:rPr lang="en-US" dirty="0"/>
              <a:t>One more thing…</a:t>
            </a:r>
          </a:p>
        </p:txBody>
      </p:sp>
      <p:sp>
        <p:nvSpPr>
          <p:cNvPr id="3" name="Content Placeholder 2">
            <a:extLst>
              <a:ext uri="{FF2B5EF4-FFF2-40B4-BE49-F238E27FC236}">
                <a16:creationId xmlns:a16="http://schemas.microsoft.com/office/drawing/2014/main" id="{7990C8A8-98C7-4E27-A9CA-8614DA231CDF}"/>
              </a:ext>
            </a:extLst>
          </p:cNvPr>
          <p:cNvSpPr>
            <a:spLocks noGrp="1"/>
          </p:cNvSpPr>
          <p:nvPr>
            <p:ph idx="1"/>
          </p:nvPr>
        </p:nvSpPr>
        <p:spPr>
          <a:xfrm>
            <a:off x="263951" y="895547"/>
            <a:ext cx="10920166" cy="5503566"/>
          </a:xfrm>
        </p:spPr>
        <p:txBody>
          <a:bodyPr>
            <a:normAutofit lnSpcReduction="10000"/>
          </a:bodyPr>
          <a:lstStyle/>
          <a:p>
            <a:pPr algn="l"/>
            <a:r>
              <a:rPr lang="en-US" sz="1800" b="1" dirty="0">
                <a:solidFill>
                  <a:srgbClr val="202122"/>
                </a:solidFill>
              </a:rPr>
              <a:t>H</a:t>
            </a:r>
            <a:r>
              <a:rPr lang="en-US" sz="1800" b="1" i="0" dirty="0">
                <a:solidFill>
                  <a:srgbClr val="202122"/>
                </a:solidFill>
                <a:effectLst/>
              </a:rPr>
              <a:t>exadecimal ("hex“)</a:t>
            </a:r>
            <a:r>
              <a:rPr lang="en-US" sz="1800" b="0" i="0" dirty="0">
                <a:solidFill>
                  <a:srgbClr val="202122"/>
                </a:solidFill>
                <a:effectLst/>
              </a:rPr>
              <a:t> is a </a:t>
            </a:r>
            <a:r>
              <a:rPr lang="en-US" sz="1800" b="0" i="0" u="none" strike="noStrike" dirty="0">
                <a:effectLst/>
              </a:rPr>
              <a:t>number system</a:t>
            </a:r>
            <a:r>
              <a:rPr lang="en-US" sz="1800" b="0" i="0" dirty="0">
                <a:effectLst/>
              </a:rPr>
              <a:t> made up of 16 symbols (</a:t>
            </a:r>
            <a:r>
              <a:rPr lang="en-US" sz="1800" b="0" i="0" u="none" strike="noStrike" dirty="0">
                <a:effectLst/>
              </a:rPr>
              <a:t>base</a:t>
            </a:r>
            <a:r>
              <a:rPr lang="en-US" sz="1800" b="0" i="0" dirty="0">
                <a:effectLst/>
              </a:rPr>
              <a:t> 16) </a:t>
            </a:r>
          </a:p>
          <a:p>
            <a:pPr lvl="1"/>
            <a:r>
              <a:rPr lang="en-US" sz="1400" dirty="0"/>
              <a:t>Our </a:t>
            </a:r>
            <a:r>
              <a:rPr lang="en-US" sz="1400" b="0" i="0" dirty="0">
                <a:effectLst/>
              </a:rPr>
              <a:t>standard numeral system, </a:t>
            </a:r>
            <a:r>
              <a:rPr lang="en-US" sz="1400" b="0" i="0" u="none" strike="noStrike" dirty="0">
                <a:effectLst/>
              </a:rPr>
              <a:t>decimal</a:t>
            </a:r>
            <a:r>
              <a:rPr lang="en-US" sz="1400" b="0" i="0" dirty="0">
                <a:effectLst/>
              </a:rPr>
              <a:t> (base 10) uses 10 symbols: 0,1,2,3,4,5,6,7,8,9</a:t>
            </a:r>
          </a:p>
          <a:p>
            <a:pPr lvl="1"/>
            <a:r>
              <a:rPr lang="en-US" sz="1400" b="0" i="0" dirty="0">
                <a:effectLst/>
              </a:rPr>
              <a:t>Hexadecimal uses 16 symbols: 0,1,2,3,4,5,6,7,8,9,A,B,C,D,E,F </a:t>
            </a:r>
          </a:p>
          <a:p>
            <a:pPr lvl="1"/>
            <a:r>
              <a:rPr lang="en-US" sz="1400" b="0" i="0" dirty="0">
                <a:effectLst/>
              </a:rPr>
              <a:t>There are no numerical symbols that represent values greater than 9, so E</a:t>
            </a:r>
            <a:r>
              <a:rPr lang="en-US" sz="1400" b="0" i="0" u="none" strike="noStrike" dirty="0">
                <a:effectLst/>
              </a:rPr>
              <a:t>nglish alphabet</a:t>
            </a:r>
            <a:r>
              <a:rPr lang="en-US" sz="1400" b="0" i="0" dirty="0">
                <a:effectLst/>
              </a:rPr>
              <a:t> letters are used </a:t>
            </a:r>
          </a:p>
          <a:p>
            <a:pPr lvl="1"/>
            <a:r>
              <a:rPr lang="en-US" sz="1400" b="0" i="0" dirty="0">
                <a:effectLst/>
              </a:rPr>
              <a:t>For example: Hexadecimal A = decimal 10, and Hexadecimal F = decimal 15</a:t>
            </a:r>
          </a:p>
          <a:p>
            <a:pPr algn="l"/>
            <a:r>
              <a:rPr lang="en-US" sz="1600" b="0" i="0" dirty="0">
                <a:solidFill>
                  <a:srgbClr val="202122"/>
                </a:solidFill>
                <a:effectLst/>
              </a:rPr>
              <a:t>Humans mostly use the decimal system, probably because humans have ten fingers on our hands </a:t>
            </a:r>
          </a:p>
          <a:p>
            <a:pPr algn="l"/>
            <a:r>
              <a:rPr lang="en-US" sz="1600" b="0" i="0" dirty="0">
                <a:solidFill>
                  <a:srgbClr val="202122"/>
                </a:solidFill>
                <a:effectLst/>
              </a:rPr>
              <a:t>Computers only have on and off, called a binary digit (or bit) </a:t>
            </a:r>
          </a:p>
          <a:p>
            <a:pPr algn="l"/>
            <a:r>
              <a:rPr lang="en-US" sz="1600" b="0" i="0" dirty="0">
                <a:solidFill>
                  <a:srgbClr val="202122"/>
                </a:solidFill>
                <a:effectLst/>
              </a:rPr>
              <a:t>A binary number is just a string of zeros and ones</a:t>
            </a:r>
            <a:r>
              <a:rPr lang="en-US" sz="1600" dirty="0">
                <a:solidFill>
                  <a:srgbClr val="202122"/>
                </a:solidFill>
              </a:rPr>
              <a:t>,</a:t>
            </a:r>
            <a:r>
              <a:rPr lang="en-US" sz="1600" b="0" i="0" dirty="0">
                <a:solidFill>
                  <a:srgbClr val="202122"/>
                </a:solidFill>
                <a:effectLst/>
              </a:rPr>
              <a:t> e.g. 11011011 </a:t>
            </a:r>
          </a:p>
          <a:p>
            <a:pPr algn="l"/>
            <a:r>
              <a:rPr lang="en-US" sz="1600" b="0" i="0" dirty="0">
                <a:solidFill>
                  <a:srgbClr val="202122"/>
                </a:solidFill>
                <a:effectLst/>
              </a:rPr>
              <a:t>For convenience, engineers working with computers tend to group bits together </a:t>
            </a:r>
          </a:p>
          <a:p>
            <a:pPr algn="l"/>
            <a:r>
              <a:rPr lang="en-US" sz="1600" b="0" i="0" dirty="0">
                <a:solidFill>
                  <a:srgbClr val="202122"/>
                </a:solidFill>
                <a:effectLst/>
              </a:rPr>
              <a:t>In earlier days, such as the 1960s, they would group 3 bits at a time, 3 bits, each being on or off, can represent the eight numbers from 0 to 7:</a:t>
            </a:r>
          </a:p>
          <a:p>
            <a:pPr lvl="1"/>
            <a:r>
              <a:rPr lang="en-US" sz="1400" b="0" i="0" dirty="0">
                <a:solidFill>
                  <a:srgbClr val="202122"/>
                </a:solidFill>
                <a:effectLst/>
              </a:rPr>
              <a:t> 000 = 0; 001 = 1; 010 = 2; 011 = 3; 100 = 4; 101 = 5; 110 = 6 and 111 = 7. This is called </a:t>
            </a:r>
            <a:r>
              <a:rPr lang="en-US" sz="1400" b="1" u="none" strike="noStrike" dirty="0">
                <a:effectLst/>
              </a:rPr>
              <a:t>octal</a:t>
            </a:r>
            <a:endParaRPr lang="en-US" sz="1400" b="1" dirty="0">
              <a:effectLst/>
            </a:endParaRPr>
          </a:p>
          <a:p>
            <a:pPr algn="l"/>
            <a:r>
              <a:rPr lang="en-US" sz="1600" b="0" i="0" dirty="0">
                <a:solidFill>
                  <a:srgbClr val="202122"/>
                </a:solidFill>
                <a:effectLst/>
              </a:rPr>
              <a:t>As computers got bigger, it was more convenient to group bits by four instead of three to double the numbers that the symbol would represent; giving it 16 hexadecimal values instead of eight </a:t>
            </a:r>
          </a:p>
          <a:p>
            <a:pPr algn="l"/>
            <a:r>
              <a:rPr lang="en-US" sz="1600" b="0" i="0" dirty="0">
                <a:solidFill>
                  <a:srgbClr val="202122"/>
                </a:solidFill>
                <a:effectLst/>
              </a:rPr>
              <a:t>In </a:t>
            </a:r>
            <a:r>
              <a:rPr lang="en-US" sz="1600" b="0" i="0" u="none" strike="noStrike" dirty="0">
                <a:effectLst/>
              </a:rPr>
              <a:t>computer jargon</a:t>
            </a:r>
            <a:r>
              <a:rPr lang="en-US" sz="1600" b="0" i="0" dirty="0">
                <a:effectLst/>
              </a:rPr>
              <a:t> </a:t>
            </a:r>
            <a:r>
              <a:rPr lang="en-US" sz="1600" b="0" i="0" dirty="0">
                <a:solidFill>
                  <a:srgbClr val="202122"/>
                </a:solidFill>
                <a:effectLst/>
              </a:rPr>
              <a:t>four bits make a </a:t>
            </a:r>
            <a:r>
              <a:rPr lang="en-US" sz="1600" b="0" i="1" dirty="0">
                <a:solidFill>
                  <a:srgbClr val="202122"/>
                </a:solidFill>
                <a:effectLst/>
              </a:rPr>
              <a:t>nibble</a:t>
            </a:r>
            <a:r>
              <a:rPr lang="en-US" sz="1600" b="0" i="0" dirty="0">
                <a:solidFill>
                  <a:srgbClr val="202122"/>
                </a:solidFill>
                <a:effectLst/>
              </a:rPr>
              <a:t> (sometimes spelled </a:t>
            </a:r>
            <a:r>
              <a:rPr lang="en-US" sz="1600" b="0" i="1" dirty="0" err="1">
                <a:solidFill>
                  <a:srgbClr val="202122"/>
                </a:solidFill>
                <a:effectLst/>
              </a:rPr>
              <a:t>nybble</a:t>
            </a:r>
            <a:r>
              <a:rPr lang="en-US" sz="1600" b="0" i="0" dirty="0">
                <a:solidFill>
                  <a:srgbClr val="202122"/>
                </a:solidFill>
                <a:effectLst/>
              </a:rPr>
              <a:t>). A nibble is one hexadecimal digit, written using a symbol 0-9 or A-F</a:t>
            </a:r>
          </a:p>
          <a:p>
            <a:pPr algn="l"/>
            <a:r>
              <a:rPr lang="en-US" sz="1600" b="0" i="0" dirty="0">
                <a:solidFill>
                  <a:srgbClr val="202122"/>
                </a:solidFill>
                <a:effectLst/>
              </a:rPr>
              <a:t>Two nibbles make a </a:t>
            </a:r>
            <a:r>
              <a:rPr lang="en-US" sz="1600" b="0" i="0" u="none" strike="noStrike" dirty="0">
                <a:effectLst/>
              </a:rPr>
              <a:t>byte</a:t>
            </a:r>
            <a:r>
              <a:rPr lang="en-US" sz="1600" b="0" i="0" dirty="0">
                <a:effectLst/>
              </a:rPr>
              <a:t> </a:t>
            </a:r>
            <a:r>
              <a:rPr lang="en-US" sz="1600" b="0" i="0" dirty="0">
                <a:solidFill>
                  <a:srgbClr val="202122"/>
                </a:solidFill>
                <a:effectLst/>
              </a:rPr>
              <a:t>(8 bits). Most computer operations use the byte, or a multiple of the byte (16 bits, 24, 32, 64, etc.). Hexadecimal makes it easier to write these large binary numbers.</a:t>
            </a:r>
          </a:p>
          <a:p>
            <a:pPr algn="l"/>
            <a:r>
              <a:rPr lang="en-US" sz="1600" b="0" i="0" dirty="0">
                <a:solidFill>
                  <a:srgbClr val="202122"/>
                </a:solidFill>
                <a:effectLst/>
              </a:rPr>
              <a:t>To avoid confusion with decimal, octal or other numbering systems, hexadecimal numbers are sometimes written with a "h" after or before the number. For example, 63h and 0x63 mean 63 hexadecimal</a:t>
            </a:r>
          </a:p>
        </p:txBody>
      </p:sp>
      <p:sp>
        <p:nvSpPr>
          <p:cNvPr id="5" name="TextBox 4">
            <a:extLst>
              <a:ext uri="{FF2B5EF4-FFF2-40B4-BE49-F238E27FC236}">
                <a16:creationId xmlns:a16="http://schemas.microsoft.com/office/drawing/2014/main" id="{4BC9D960-C4F0-4378-8B31-373191323BEC}"/>
              </a:ext>
            </a:extLst>
          </p:cNvPr>
          <p:cNvSpPr txBox="1"/>
          <p:nvPr/>
        </p:nvSpPr>
        <p:spPr>
          <a:xfrm>
            <a:off x="6624688" y="6399113"/>
            <a:ext cx="6216976" cy="369332"/>
          </a:xfrm>
          <a:prstGeom prst="rect">
            <a:avLst/>
          </a:prstGeom>
          <a:noFill/>
        </p:spPr>
        <p:txBody>
          <a:bodyPr wrap="square">
            <a:spAutoFit/>
          </a:bodyPr>
          <a:lstStyle/>
          <a:p>
            <a:r>
              <a:rPr lang="en-US" dirty="0"/>
              <a:t>https://simple.wikipedia.org/wiki/Hexadecimal</a:t>
            </a:r>
          </a:p>
        </p:txBody>
      </p:sp>
      <p:pic>
        <p:nvPicPr>
          <p:cNvPr id="7" name="Picture 6">
            <a:extLst>
              <a:ext uri="{FF2B5EF4-FFF2-40B4-BE49-F238E27FC236}">
                <a16:creationId xmlns:a16="http://schemas.microsoft.com/office/drawing/2014/main" id="{B6663422-2143-4EDE-898A-642DB1AD8703}"/>
              </a:ext>
            </a:extLst>
          </p:cNvPr>
          <p:cNvPicPr>
            <a:picLocks noChangeAspect="1"/>
          </p:cNvPicPr>
          <p:nvPr/>
        </p:nvPicPr>
        <p:blipFill>
          <a:blip r:embed="rId2"/>
          <a:stretch>
            <a:fillRect/>
          </a:stretch>
        </p:blipFill>
        <p:spPr>
          <a:xfrm>
            <a:off x="9898144" y="0"/>
            <a:ext cx="2330601" cy="3329430"/>
          </a:xfrm>
          <a:prstGeom prst="rect">
            <a:avLst/>
          </a:prstGeom>
        </p:spPr>
      </p:pic>
    </p:spTree>
    <p:extLst>
      <p:ext uri="{BB962C8B-B14F-4D97-AF65-F5344CB8AC3E}">
        <p14:creationId xmlns:p14="http://schemas.microsoft.com/office/powerpoint/2010/main" val="95962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 calcmode="lin" valueType="num">
                                      <p:cBhvr additive="base">
                                        <p:cTn id="6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 calcmode="lin" valueType="num">
                                      <p:cBhvr additive="base">
                                        <p:cTn id="7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 calcmode="lin" valueType="num">
                                      <p:cBhvr additive="base">
                                        <p:cTn id="7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0" y="0"/>
            <a:ext cx="6389687" cy="990600"/>
          </a:xfrm>
        </p:spPr>
        <p:txBody>
          <a:bodyPr/>
          <a:lstStyle/>
          <a:p>
            <a:pPr algn="l" eaLnBrk="1" hangingPunct="1"/>
            <a:r>
              <a:rPr lang="en-US" dirty="0">
                <a:latin typeface="Lucida Sans" charset="0"/>
              </a:rPr>
              <a:t>Cryptology</a:t>
            </a:r>
          </a:p>
        </p:txBody>
      </p:sp>
      <p:sp>
        <p:nvSpPr>
          <p:cNvPr id="70659" name="Slide Number Placeholder 3"/>
          <p:cNvSpPr>
            <a:spLocks noGrp="1"/>
          </p:cNvSpPr>
          <p:nvPr>
            <p:ph type="sldNum"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fld id="{35C65208-9403-C149-963D-08C0F59FDF8D}" type="slidenum">
              <a:rPr lang="en-US" sz="1000">
                <a:solidFill>
                  <a:srgbClr val="D9CFAB"/>
                </a:solidFill>
              </a:rPr>
              <a:pPr/>
              <a:t>5</a:t>
            </a:fld>
            <a:endParaRPr lang="en-US" sz="1400">
              <a:solidFill>
                <a:srgbClr val="D9CFAB"/>
              </a:solidFill>
              <a:latin typeface="Times" charset="0"/>
            </a:endParaRPr>
          </a:p>
        </p:txBody>
      </p:sp>
      <p:sp>
        <p:nvSpPr>
          <p:cNvPr id="3" name="Content Placeholder 2">
            <a:extLst>
              <a:ext uri="{FF2B5EF4-FFF2-40B4-BE49-F238E27FC236}">
                <a16:creationId xmlns:a16="http://schemas.microsoft.com/office/drawing/2014/main" id="{34A7F010-7A79-4ECA-A1AF-6FAD59DD09B9}"/>
              </a:ext>
            </a:extLst>
          </p:cNvPr>
          <p:cNvSpPr>
            <a:spLocks noGrp="1"/>
          </p:cNvSpPr>
          <p:nvPr>
            <p:ph idx="1"/>
          </p:nvPr>
        </p:nvSpPr>
        <p:spPr>
          <a:xfrm>
            <a:off x="838200" y="1372865"/>
            <a:ext cx="10515600" cy="2124938"/>
          </a:xfrm>
        </p:spPr>
        <p:txBody>
          <a:bodyPr/>
          <a:lstStyle/>
          <a:p>
            <a:pPr marL="0" indent="0">
              <a:buNone/>
            </a:pPr>
            <a:r>
              <a:rPr lang="en-US" dirty="0"/>
              <a:t>“The study of codes, or the art of writing and solving them”</a:t>
            </a:r>
          </a:p>
          <a:p>
            <a:pPr marL="0" indent="0">
              <a:buNone/>
            </a:pPr>
            <a:endParaRPr lang="en-US" dirty="0"/>
          </a:p>
          <a:p>
            <a:r>
              <a:rPr lang="en-US" dirty="0"/>
              <a:t>Is a term that encompasses both cryptography and cryptanalysis</a:t>
            </a:r>
          </a:p>
          <a:p>
            <a:endParaRPr lang="en-US" dirty="0"/>
          </a:p>
        </p:txBody>
      </p:sp>
    </p:spTree>
    <p:extLst>
      <p:ext uri="{BB962C8B-B14F-4D97-AF65-F5344CB8AC3E}">
        <p14:creationId xmlns:p14="http://schemas.microsoft.com/office/powerpoint/2010/main" val="50603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6A6C4-66E2-4C44-AD10-1554B381AE03}"/>
              </a:ext>
            </a:extLst>
          </p:cNvPr>
          <p:cNvSpPr>
            <a:spLocks noGrp="1"/>
          </p:cNvSpPr>
          <p:nvPr>
            <p:ph type="title"/>
          </p:nvPr>
        </p:nvSpPr>
        <p:spPr>
          <a:xfrm>
            <a:off x="0" y="1"/>
            <a:ext cx="10515600" cy="895546"/>
          </a:xfrm>
        </p:spPr>
        <p:txBody>
          <a:bodyPr/>
          <a:lstStyle/>
          <a:p>
            <a:r>
              <a:rPr lang="en-US" dirty="0"/>
              <a:t>One more thing…</a:t>
            </a:r>
          </a:p>
        </p:txBody>
      </p:sp>
      <p:pic>
        <p:nvPicPr>
          <p:cNvPr id="7" name="Picture 6">
            <a:extLst>
              <a:ext uri="{FF2B5EF4-FFF2-40B4-BE49-F238E27FC236}">
                <a16:creationId xmlns:a16="http://schemas.microsoft.com/office/drawing/2014/main" id="{B6663422-2143-4EDE-898A-642DB1AD8703}"/>
              </a:ext>
            </a:extLst>
          </p:cNvPr>
          <p:cNvPicPr>
            <a:picLocks noChangeAspect="1"/>
          </p:cNvPicPr>
          <p:nvPr/>
        </p:nvPicPr>
        <p:blipFill>
          <a:blip r:embed="rId2"/>
          <a:stretch>
            <a:fillRect/>
          </a:stretch>
        </p:blipFill>
        <p:spPr>
          <a:xfrm>
            <a:off x="9898144" y="0"/>
            <a:ext cx="2330601" cy="3329430"/>
          </a:xfrm>
          <a:prstGeom prst="rect">
            <a:avLst/>
          </a:prstGeom>
        </p:spPr>
      </p:pic>
      <p:pic>
        <p:nvPicPr>
          <p:cNvPr id="6" name="Picture 5">
            <a:extLst>
              <a:ext uri="{FF2B5EF4-FFF2-40B4-BE49-F238E27FC236}">
                <a16:creationId xmlns:a16="http://schemas.microsoft.com/office/drawing/2014/main" id="{FF473B4C-B284-414F-99EC-D797E18E555F}"/>
              </a:ext>
            </a:extLst>
          </p:cNvPr>
          <p:cNvPicPr>
            <a:picLocks noChangeAspect="1"/>
          </p:cNvPicPr>
          <p:nvPr/>
        </p:nvPicPr>
        <p:blipFill>
          <a:blip r:embed="rId3"/>
          <a:stretch>
            <a:fillRect/>
          </a:stretch>
        </p:blipFill>
        <p:spPr>
          <a:xfrm>
            <a:off x="5257800" y="0"/>
            <a:ext cx="3801979" cy="6858000"/>
          </a:xfrm>
          <a:prstGeom prst="rect">
            <a:avLst/>
          </a:prstGeom>
        </p:spPr>
      </p:pic>
    </p:spTree>
    <p:extLst>
      <p:ext uri="{BB962C8B-B14F-4D97-AF65-F5344CB8AC3E}">
        <p14:creationId xmlns:p14="http://schemas.microsoft.com/office/powerpoint/2010/main" val="11531223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A0E0C-E696-4C66-A26C-A1547A1DEF48}"/>
              </a:ext>
            </a:extLst>
          </p:cNvPr>
          <p:cNvSpPr>
            <a:spLocks noGrp="1"/>
          </p:cNvSpPr>
          <p:nvPr>
            <p:ph type="title"/>
          </p:nvPr>
        </p:nvSpPr>
        <p:spPr>
          <a:xfrm>
            <a:off x="0" y="0"/>
            <a:ext cx="10515600" cy="1325563"/>
          </a:xfrm>
        </p:spPr>
        <p:txBody>
          <a:bodyPr/>
          <a:lstStyle/>
          <a:p>
            <a:r>
              <a:rPr lang="en-US" dirty="0"/>
              <a:t>Symmetric Encryption Lab</a:t>
            </a:r>
          </a:p>
        </p:txBody>
      </p:sp>
      <p:sp>
        <p:nvSpPr>
          <p:cNvPr id="3" name="Content Placeholder 2">
            <a:extLst>
              <a:ext uri="{FF2B5EF4-FFF2-40B4-BE49-F238E27FC236}">
                <a16:creationId xmlns:a16="http://schemas.microsoft.com/office/drawing/2014/main" id="{3840D33A-E82A-4B43-9548-BF654A624B53}"/>
              </a:ext>
            </a:extLst>
          </p:cNvPr>
          <p:cNvSpPr>
            <a:spLocks noGrp="1"/>
          </p:cNvSpPr>
          <p:nvPr>
            <p:ph idx="1"/>
          </p:nvPr>
        </p:nvSpPr>
        <p:spPr>
          <a:xfrm>
            <a:off x="150920" y="1255824"/>
            <a:ext cx="12041080" cy="4351338"/>
          </a:xfrm>
        </p:spPr>
        <p:txBody>
          <a:bodyPr/>
          <a:lstStyle/>
          <a:p>
            <a:r>
              <a:rPr lang="en-US" sz="2400" dirty="0">
                <a:hlinkClick r:id="rId2"/>
              </a:rPr>
              <a:t>https://security-assignments.com/labs/lab_hashing_and_symmetric_encryption.html</a:t>
            </a:r>
            <a:r>
              <a:rPr lang="en-US" sz="3600" dirty="0"/>
              <a:t> </a:t>
            </a:r>
            <a:endParaRPr lang="en-US" dirty="0"/>
          </a:p>
          <a:p>
            <a:r>
              <a:rPr lang="en-US" dirty="0"/>
              <a:t>Today’s lecture should help you do “Part 1” of the lab</a:t>
            </a:r>
          </a:p>
          <a:p>
            <a:r>
              <a:rPr lang="en-US" dirty="0"/>
              <a:t>Next class we will cover hashing and equip you to finish “Part 2”</a:t>
            </a:r>
          </a:p>
        </p:txBody>
      </p:sp>
      <p:pic>
        <p:nvPicPr>
          <p:cNvPr id="9" name="Picture 8">
            <a:extLst>
              <a:ext uri="{FF2B5EF4-FFF2-40B4-BE49-F238E27FC236}">
                <a16:creationId xmlns:a16="http://schemas.microsoft.com/office/drawing/2014/main" id="{B68FA3BE-85F0-0C47-45F6-4E38F93C4279}"/>
              </a:ext>
            </a:extLst>
          </p:cNvPr>
          <p:cNvPicPr>
            <a:picLocks noChangeAspect="1"/>
          </p:cNvPicPr>
          <p:nvPr/>
        </p:nvPicPr>
        <p:blipFill>
          <a:blip r:embed="rId3"/>
          <a:stretch>
            <a:fillRect/>
          </a:stretch>
        </p:blipFill>
        <p:spPr>
          <a:xfrm>
            <a:off x="886212" y="3254433"/>
            <a:ext cx="3262955" cy="2904433"/>
          </a:xfrm>
          <a:prstGeom prst="rect">
            <a:avLst/>
          </a:prstGeom>
        </p:spPr>
      </p:pic>
      <p:sp>
        <p:nvSpPr>
          <p:cNvPr id="4" name="Arrow: Right 3">
            <a:extLst>
              <a:ext uri="{FF2B5EF4-FFF2-40B4-BE49-F238E27FC236}">
                <a16:creationId xmlns:a16="http://schemas.microsoft.com/office/drawing/2014/main" id="{E0ECEB89-7821-E3C2-42D1-AFB93E0BCE64}"/>
              </a:ext>
            </a:extLst>
          </p:cNvPr>
          <p:cNvSpPr/>
          <p:nvPr/>
        </p:nvSpPr>
        <p:spPr>
          <a:xfrm rot="10448678">
            <a:off x="3319195" y="5345740"/>
            <a:ext cx="716437" cy="320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C6B0C21-EB2C-BC91-ADA7-989DB361F725}"/>
              </a:ext>
            </a:extLst>
          </p:cNvPr>
          <p:cNvPicPr>
            <a:picLocks noChangeAspect="1"/>
          </p:cNvPicPr>
          <p:nvPr/>
        </p:nvPicPr>
        <p:blipFill>
          <a:blip r:embed="rId4"/>
          <a:stretch>
            <a:fillRect/>
          </a:stretch>
        </p:blipFill>
        <p:spPr>
          <a:xfrm>
            <a:off x="4998273" y="3069060"/>
            <a:ext cx="3218858" cy="3573036"/>
          </a:xfrm>
          <a:prstGeom prst="rect">
            <a:avLst/>
          </a:prstGeom>
        </p:spPr>
      </p:pic>
      <p:sp>
        <p:nvSpPr>
          <p:cNvPr id="12" name="Arrow: Right 11">
            <a:extLst>
              <a:ext uri="{FF2B5EF4-FFF2-40B4-BE49-F238E27FC236}">
                <a16:creationId xmlns:a16="http://schemas.microsoft.com/office/drawing/2014/main" id="{86282A98-96BB-B32B-2C77-D9655CED7803}"/>
              </a:ext>
            </a:extLst>
          </p:cNvPr>
          <p:cNvSpPr/>
          <p:nvPr/>
        </p:nvSpPr>
        <p:spPr>
          <a:xfrm rot="10448678">
            <a:off x="8194443" y="6095116"/>
            <a:ext cx="716437" cy="320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162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DBBE6-C7F7-43CA-B87A-98895572ED1B}"/>
              </a:ext>
            </a:extLst>
          </p:cNvPr>
          <p:cNvSpPr>
            <a:spLocks noGrp="1"/>
          </p:cNvSpPr>
          <p:nvPr>
            <p:ph type="title"/>
          </p:nvPr>
        </p:nvSpPr>
        <p:spPr>
          <a:xfrm>
            <a:off x="0" y="0"/>
            <a:ext cx="10515600" cy="1325563"/>
          </a:xfrm>
        </p:spPr>
        <p:txBody>
          <a:bodyPr/>
          <a:lstStyle/>
          <a:p>
            <a:r>
              <a:rPr lang="en-US" dirty="0"/>
              <a:t>Agenda</a:t>
            </a:r>
          </a:p>
        </p:txBody>
      </p:sp>
      <p:sp>
        <p:nvSpPr>
          <p:cNvPr id="3" name="Content Placeholder 2">
            <a:extLst>
              <a:ext uri="{FF2B5EF4-FFF2-40B4-BE49-F238E27FC236}">
                <a16:creationId xmlns:a16="http://schemas.microsoft.com/office/drawing/2014/main" id="{82651A20-8439-4606-8F5E-26EB9D303F5A}"/>
              </a:ext>
            </a:extLst>
          </p:cNvPr>
          <p:cNvSpPr>
            <a:spLocks noGrp="1"/>
          </p:cNvSpPr>
          <p:nvPr>
            <p:ph idx="1"/>
          </p:nvPr>
        </p:nvSpPr>
        <p:spPr>
          <a:xfrm>
            <a:off x="731668" y="1253331"/>
            <a:ext cx="10515600" cy="4351338"/>
          </a:xfrm>
        </p:spPr>
        <p:txBody>
          <a:bodyPr>
            <a:normAutofit/>
          </a:bodyPr>
          <a:lstStyle/>
          <a:p>
            <a:pPr>
              <a:buFont typeface="Wingdings" panose="05000000000000000000" pitchFamily="2" charset="2"/>
              <a:buChar char="ü"/>
            </a:pPr>
            <a:r>
              <a:rPr lang="en-US" dirty="0"/>
              <a:t>Cryptography terminology</a:t>
            </a:r>
          </a:p>
          <a:p>
            <a:pPr>
              <a:buFont typeface="Wingdings" panose="05000000000000000000" pitchFamily="2" charset="2"/>
              <a:buChar char="ü"/>
            </a:pPr>
            <a:r>
              <a:rPr lang="en-US" dirty="0"/>
              <a:t>Substitution</a:t>
            </a:r>
          </a:p>
          <a:p>
            <a:pPr>
              <a:buFont typeface="Wingdings" panose="05000000000000000000" pitchFamily="2" charset="2"/>
              <a:buChar char="ü"/>
            </a:pPr>
            <a:r>
              <a:rPr lang="en-US" dirty="0"/>
              <a:t>Transposition</a:t>
            </a:r>
          </a:p>
          <a:p>
            <a:pPr>
              <a:buFont typeface="Wingdings" panose="05000000000000000000" pitchFamily="2" charset="2"/>
              <a:buChar char="ü"/>
            </a:pPr>
            <a:r>
              <a:rPr lang="en-US" dirty="0"/>
              <a:t>Symmetric key cryptography</a:t>
            </a:r>
          </a:p>
          <a:p>
            <a:pPr>
              <a:buFont typeface="Wingdings" panose="05000000000000000000" pitchFamily="2" charset="2"/>
              <a:buChar char="ü"/>
            </a:pPr>
            <a:r>
              <a:rPr lang="en-US" dirty="0"/>
              <a:t>Symmetric stream cryptography</a:t>
            </a:r>
          </a:p>
          <a:p>
            <a:pPr>
              <a:buFont typeface="Wingdings" panose="05000000000000000000" pitchFamily="2" charset="2"/>
              <a:buChar char="ü"/>
            </a:pPr>
            <a:r>
              <a:rPr lang="en-US" dirty="0"/>
              <a:t>Next: Symmetric Encryption Lab</a:t>
            </a:r>
          </a:p>
        </p:txBody>
      </p:sp>
    </p:spTree>
    <p:extLst>
      <p:ext uri="{BB962C8B-B14F-4D97-AF65-F5344CB8AC3E}">
        <p14:creationId xmlns:p14="http://schemas.microsoft.com/office/powerpoint/2010/main" val="1180714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a:t>Terminology</a:t>
            </a:r>
          </a:p>
        </p:txBody>
      </p:sp>
      <p:sp>
        <p:nvSpPr>
          <p:cNvPr id="3" name="Content Placeholder 2"/>
          <p:cNvSpPr>
            <a:spLocks noGrp="1"/>
          </p:cNvSpPr>
          <p:nvPr>
            <p:ph idx="1"/>
          </p:nvPr>
        </p:nvSpPr>
        <p:spPr>
          <a:xfrm>
            <a:off x="1636890" y="1143001"/>
            <a:ext cx="9031111" cy="4525963"/>
          </a:xfrm>
        </p:spPr>
        <p:txBody>
          <a:bodyPr>
            <a:normAutofit/>
          </a:bodyPr>
          <a:lstStyle/>
          <a:p>
            <a:r>
              <a:rPr lang="en-US" b="1" dirty="0"/>
              <a:t>Plaintext</a:t>
            </a:r>
            <a:r>
              <a:rPr lang="en-US" dirty="0"/>
              <a:t> – is the readable version of a message</a:t>
            </a:r>
          </a:p>
          <a:p>
            <a:r>
              <a:rPr lang="en-US" b="1" dirty="0" err="1"/>
              <a:t>Ciphertext</a:t>
            </a:r>
            <a:r>
              <a:rPr lang="en-US" dirty="0"/>
              <a:t> – is the unreadable results after an encryption process is applied to the plaintext</a:t>
            </a:r>
          </a:p>
          <a:p>
            <a:r>
              <a:rPr lang="en-US" b="1" dirty="0"/>
              <a:t>Cryptosystem </a:t>
            </a:r>
            <a:r>
              <a:rPr lang="en-US" dirty="0"/>
              <a:t>– includes all the necessary components for encryption and decryption </a:t>
            </a:r>
          </a:p>
          <a:p>
            <a:pPr lvl="1"/>
            <a:r>
              <a:rPr lang="en-US" dirty="0"/>
              <a:t>Algorithms</a:t>
            </a:r>
          </a:p>
          <a:p>
            <a:pPr lvl="1"/>
            <a:r>
              <a:rPr lang="en-US" dirty="0"/>
              <a:t>Keys</a:t>
            </a:r>
          </a:p>
          <a:p>
            <a:pPr lvl="1"/>
            <a:r>
              <a:rPr lang="en-US" dirty="0"/>
              <a:t>Software</a:t>
            </a:r>
          </a:p>
          <a:p>
            <a:pPr lvl="1"/>
            <a:r>
              <a:rPr lang="en-US" dirty="0"/>
              <a:t>Protocols</a:t>
            </a:r>
          </a:p>
        </p:txBody>
      </p:sp>
      <p:pic>
        <p:nvPicPr>
          <p:cNvPr id="4" name="Picture 3"/>
          <p:cNvPicPr>
            <a:picLocks noChangeAspect="1"/>
          </p:cNvPicPr>
          <p:nvPr/>
        </p:nvPicPr>
        <p:blipFill>
          <a:blip r:embed="rId2"/>
          <a:stretch>
            <a:fillRect/>
          </a:stretch>
        </p:blipFill>
        <p:spPr>
          <a:xfrm>
            <a:off x="1524000" y="5257685"/>
            <a:ext cx="9144000" cy="922622"/>
          </a:xfrm>
          <a:prstGeom prst="rect">
            <a:avLst/>
          </a:prstGeom>
        </p:spPr>
      </p:pic>
      <p:sp>
        <p:nvSpPr>
          <p:cNvPr id="5" name="TextBox 4"/>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Tree>
    <p:extLst>
      <p:ext uri="{BB962C8B-B14F-4D97-AF65-F5344CB8AC3E}">
        <p14:creationId xmlns:p14="http://schemas.microsoft.com/office/powerpoint/2010/main" val="149635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8229600" cy="1143000"/>
          </a:xfrm>
        </p:spPr>
        <p:txBody>
          <a:bodyPr/>
          <a:lstStyle/>
          <a:p>
            <a:pPr algn="l"/>
            <a:r>
              <a:rPr lang="en-US" dirty="0"/>
              <a:t>Cipher = encryption algorithm</a:t>
            </a:r>
          </a:p>
        </p:txBody>
      </p:sp>
      <p:sp>
        <p:nvSpPr>
          <p:cNvPr id="3" name="Content Placeholder 2"/>
          <p:cNvSpPr>
            <a:spLocks noGrp="1"/>
          </p:cNvSpPr>
          <p:nvPr>
            <p:ph idx="1"/>
          </p:nvPr>
        </p:nvSpPr>
        <p:spPr>
          <a:xfrm>
            <a:off x="1524001" y="1627464"/>
            <a:ext cx="6664569" cy="4306790"/>
          </a:xfrm>
        </p:spPr>
        <p:txBody>
          <a:bodyPr/>
          <a:lstStyle/>
          <a:p>
            <a:pPr marL="0" indent="0">
              <a:buNone/>
            </a:pPr>
            <a:r>
              <a:rPr lang="en-US" dirty="0"/>
              <a:t>2 main attributes combined in a cypher</a:t>
            </a:r>
          </a:p>
          <a:p>
            <a:pPr marL="457200" lvl="1" indent="0">
              <a:buNone/>
            </a:pPr>
            <a:br>
              <a:rPr lang="en-US" dirty="0"/>
            </a:br>
            <a:endParaRPr lang="en-US" dirty="0"/>
          </a:p>
        </p:txBody>
      </p:sp>
      <p:sp>
        <p:nvSpPr>
          <p:cNvPr id="5" name="TextBox 4"/>
          <p:cNvSpPr txBox="1"/>
          <p:nvPr/>
        </p:nvSpPr>
        <p:spPr>
          <a:xfrm>
            <a:off x="1691055" y="6105337"/>
            <a:ext cx="8672145" cy="338554"/>
          </a:xfrm>
          <a:prstGeom prst="rect">
            <a:avLst/>
          </a:prstGeom>
          <a:solidFill>
            <a:schemeClr val="bg1"/>
          </a:solid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
        <p:nvSpPr>
          <p:cNvPr id="6" name="Rectangle 5"/>
          <p:cNvSpPr/>
          <p:nvPr/>
        </p:nvSpPr>
        <p:spPr>
          <a:xfrm>
            <a:off x="1614263" y="2252220"/>
            <a:ext cx="8908118" cy="1200329"/>
          </a:xfrm>
          <a:prstGeom prst="rect">
            <a:avLst/>
          </a:prstGeom>
        </p:spPr>
        <p:txBody>
          <a:bodyPr wrap="square">
            <a:spAutoFit/>
          </a:bodyPr>
          <a:lstStyle/>
          <a:p>
            <a:pPr marL="971550" lvl="1" indent="-514350">
              <a:buFont typeface="+mj-lt"/>
              <a:buAutoNum type="arabicPeriod"/>
            </a:pPr>
            <a:r>
              <a:rPr lang="en-US" sz="2400" b="1" dirty="0"/>
              <a:t>Confusion: </a:t>
            </a:r>
            <a:r>
              <a:rPr lang="en-US" sz="2400" dirty="0"/>
              <a:t>usually carried out through </a:t>
            </a:r>
            <a:r>
              <a:rPr lang="en-US" sz="2400" u="sng" dirty="0"/>
              <a:t>substitution</a:t>
            </a:r>
          </a:p>
          <a:p>
            <a:pPr marL="971550" lvl="1" indent="-514350">
              <a:buFont typeface="+mj-lt"/>
              <a:buAutoNum type="arabicPeriod"/>
            </a:pPr>
            <a:endParaRPr lang="en-US" sz="2400" dirty="0"/>
          </a:p>
          <a:p>
            <a:pPr marL="971550" lvl="1" indent="-514350">
              <a:buFont typeface="+mj-lt"/>
              <a:buAutoNum type="arabicPeriod"/>
            </a:pPr>
            <a:r>
              <a:rPr lang="en-US" sz="2400" b="1" dirty="0"/>
              <a:t>Diffusion: </a:t>
            </a:r>
            <a:r>
              <a:rPr lang="en-US" sz="2400" dirty="0"/>
              <a:t>Usually carried out through </a:t>
            </a:r>
            <a:r>
              <a:rPr lang="en-US" sz="2400" u="sng" dirty="0"/>
              <a:t>transposition</a:t>
            </a:r>
          </a:p>
        </p:txBody>
      </p:sp>
    </p:spTree>
    <p:extLst>
      <p:ext uri="{BB962C8B-B14F-4D97-AF65-F5344CB8AC3E}">
        <p14:creationId xmlns:p14="http://schemas.microsoft.com/office/powerpoint/2010/main" val="1997482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60933" cy="948267"/>
          </a:xfrm>
        </p:spPr>
        <p:txBody>
          <a:bodyPr>
            <a:normAutofit fontScale="90000"/>
          </a:bodyPr>
          <a:lstStyle/>
          <a:p>
            <a:pPr algn="l"/>
            <a:r>
              <a:rPr lang="en-US" dirty="0"/>
              <a:t>Example: Substitution cipher or algorithm</a:t>
            </a:r>
          </a:p>
        </p:txBody>
      </p:sp>
      <p:sp>
        <p:nvSpPr>
          <p:cNvPr id="3" name="Content Placeholder 2"/>
          <p:cNvSpPr>
            <a:spLocks noGrp="1"/>
          </p:cNvSpPr>
          <p:nvPr>
            <p:ph idx="1"/>
          </p:nvPr>
        </p:nvSpPr>
        <p:spPr>
          <a:xfrm>
            <a:off x="1834444" y="948267"/>
            <a:ext cx="8686799" cy="4097868"/>
          </a:xfrm>
        </p:spPr>
        <p:txBody>
          <a:bodyPr/>
          <a:lstStyle/>
          <a:p>
            <a:r>
              <a:rPr lang="en-US" dirty="0"/>
              <a:t>A mono-alphabetic substitution cipher</a:t>
            </a:r>
          </a:p>
          <a:p>
            <a:endParaRPr lang="en-US" dirty="0"/>
          </a:p>
          <a:p>
            <a:endParaRPr lang="en-US" dirty="0"/>
          </a:p>
          <a:p>
            <a:endParaRPr lang="en-US" dirty="0"/>
          </a:p>
          <a:p>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2522101" y="1560376"/>
            <a:ext cx="5971429" cy="895238"/>
          </a:xfrm>
          <a:prstGeom prst="rect">
            <a:avLst/>
          </a:prstGeom>
        </p:spPr>
      </p:pic>
      <p:sp>
        <p:nvSpPr>
          <p:cNvPr id="6" name="TextBox 5"/>
          <p:cNvSpPr txBox="1"/>
          <p:nvPr/>
        </p:nvSpPr>
        <p:spPr>
          <a:xfrm>
            <a:off x="3470172" y="2521597"/>
            <a:ext cx="4549422" cy="523220"/>
          </a:xfrm>
          <a:prstGeom prst="rect">
            <a:avLst/>
          </a:prstGeom>
          <a:noFill/>
        </p:spPr>
        <p:txBody>
          <a:bodyPr wrap="square" rtlCol="0">
            <a:spAutoFit/>
          </a:bodyPr>
          <a:lstStyle/>
          <a:p>
            <a:r>
              <a:rPr lang="en-US" sz="2800" dirty="0"/>
              <a:t>“SECURITY” &lt;=&gt; “HVXFIRGB”</a:t>
            </a:r>
          </a:p>
        </p:txBody>
      </p:sp>
      <p:pic>
        <p:nvPicPr>
          <p:cNvPr id="8" name="Picture 7"/>
          <p:cNvPicPr>
            <a:picLocks noChangeAspect="1"/>
          </p:cNvPicPr>
          <p:nvPr/>
        </p:nvPicPr>
        <p:blipFill>
          <a:blip r:embed="rId3"/>
          <a:stretch>
            <a:fillRect/>
          </a:stretch>
        </p:blipFill>
        <p:spPr>
          <a:xfrm>
            <a:off x="2373642" y="3546552"/>
            <a:ext cx="4661011" cy="1323126"/>
          </a:xfrm>
          <a:prstGeom prst="rect">
            <a:avLst/>
          </a:prstGeom>
        </p:spPr>
      </p:pic>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colorTemperature colorTemp="11200"/>
                    </a14:imgEffect>
                  </a14:imgLayer>
                </a14:imgProps>
              </a:ext>
            </a:extLst>
          </a:blip>
          <a:stretch>
            <a:fillRect/>
          </a:stretch>
        </p:blipFill>
        <p:spPr>
          <a:xfrm>
            <a:off x="8174123" y="3808777"/>
            <a:ext cx="3232023" cy="1464171"/>
          </a:xfrm>
          <a:prstGeom prst="rect">
            <a:avLst/>
          </a:prstGeom>
        </p:spPr>
      </p:pic>
    </p:spTree>
    <p:extLst>
      <p:ext uri="{BB962C8B-B14F-4D97-AF65-F5344CB8AC3E}">
        <p14:creationId xmlns:p14="http://schemas.microsoft.com/office/powerpoint/2010/main" val="185673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88E85-1922-42D3-8060-7B7ECD61631B}"/>
              </a:ext>
            </a:extLst>
          </p:cNvPr>
          <p:cNvSpPr>
            <a:spLocks noGrp="1"/>
          </p:cNvSpPr>
          <p:nvPr>
            <p:ph type="title"/>
          </p:nvPr>
        </p:nvSpPr>
        <p:spPr>
          <a:xfrm>
            <a:off x="0" y="18255"/>
            <a:ext cx="10515600" cy="1325563"/>
          </a:xfrm>
        </p:spPr>
        <p:txBody>
          <a:bodyPr>
            <a:normAutofit/>
          </a:bodyPr>
          <a:lstStyle/>
          <a:p>
            <a:r>
              <a:rPr lang="en-US" sz="4800" dirty="0"/>
              <a:t>Services of cryptosystems</a:t>
            </a:r>
          </a:p>
        </p:txBody>
      </p:sp>
      <p:sp>
        <p:nvSpPr>
          <p:cNvPr id="3" name="Content Placeholder 2">
            <a:extLst>
              <a:ext uri="{FF2B5EF4-FFF2-40B4-BE49-F238E27FC236}">
                <a16:creationId xmlns:a16="http://schemas.microsoft.com/office/drawing/2014/main" id="{FA7F4F63-C4A7-4ADE-8241-A10A08AB03C4}"/>
              </a:ext>
            </a:extLst>
          </p:cNvPr>
          <p:cNvSpPr>
            <a:spLocks noGrp="1"/>
          </p:cNvSpPr>
          <p:nvPr>
            <p:ph idx="1"/>
          </p:nvPr>
        </p:nvSpPr>
        <p:spPr>
          <a:xfrm>
            <a:off x="635285" y="1253331"/>
            <a:ext cx="10966807" cy="4351338"/>
          </a:xfrm>
        </p:spPr>
        <p:txBody>
          <a:bodyPr>
            <a:normAutofit lnSpcReduction="10000"/>
          </a:bodyPr>
          <a:lstStyle/>
          <a:p>
            <a:r>
              <a:rPr lang="en-US" sz="3200" b="1" dirty="0"/>
              <a:t>Confidentiality</a:t>
            </a:r>
            <a:r>
              <a:rPr lang="en-US" dirty="0"/>
              <a:t> – Renders information unintelligible except by authorized entities </a:t>
            </a:r>
          </a:p>
          <a:p>
            <a:r>
              <a:rPr lang="en-US" sz="3200" b="1" dirty="0"/>
              <a:t>Integrity</a:t>
            </a:r>
            <a:r>
              <a:rPr lang="en-US" dirty="0"/>
              <a:t> – Data has not been altered in an unauthorized manner since it was created, transmitted, or stored</a:t>
            </a:r>
          </a:p>
          <a:p>
            <a:r>
              <a:rPr lang="en-US" sz="3200" b="1" dirty="0"/>
              <a:t>Authentication</a:t>
            </a:r>
            <a:r>
              <a:rPr lang="en-US" dirty="0"/>
              <a:t> – Verifies the identity of the user or system that created, requested or provided the information</a:t>
            </a:r>
          </a:p>
          <a:p>
            <a:pPr lvl="1"/>
            <a:r>
              <a:rPr lang="en-US" sz="2800" b="1" i="1" dirty="0"/>
              <a:t>Authorization</a:t>
            </a:r>
            <a:r>
              <a:rPr lang="en-US" i="1" dirty="0"/>
              <a:t> – On proving identity, the individual is provided with the key or password that will permit access to some resource</a:t>
            </a:r>
          </a:p>
          <a:p>
            <a:r>
              <a:rPr lang="en-US" sz="3200" b="1" dirty="0"/>
              <a:t>Nonrepudiation</a:t>
            </a:r>
            <a:r>
              <a:rPr lang="en-US" dirty="0"/>
              <a:t> – Ensure the sender cannot deny sending the information </a:t>
            </a:r>
          </a:p>
          <a:p>
            <a:endParaRPr lang="en-US" dirty="0"/>
          </a:p>
        </p:txBody>
      </p:sp>
      <p:sp>
        <p:nvSpPr>
          <p:cNvPr id="5" name="Content Placeholder 2">
            <a:extLst>
              <a:ext uri="{FF2B5EF4-FFF2-40B4-BE49-F238E27FC236}">
                <a16:creationId xmlns:a16="http://schemas.microsoft.com/office/drawing/2014/main" id="{FC83DDD4-CD7D-4A25-9A11-15BCE9BF8CDE}"/>
              </a:ext>
            </a:extLst>
          </p:cNvPr>
          <p:cNvSpPr txBox="1">
            <a:spLocks/>
          </p:cNvSpPr>
          <p:nvPr/>
        </p:nvSpPr>
        <p:spPr>
          <a:xfrm>
            <a:off x="3327115" y="5691380"/>
            <a:ext cx="8229600" cy="8675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i="1" dirty="0"/>
              <a:t>Repudiation – the sender denying he sent the message </a:t>
            </a:r>
          </a:p>
        </p:txBody>
      </p:sp>
      <p:sp>
        <p:nvSpPr>
          <p:cNvPr id="6" name="TextBox 5">
            <a:extLst>
              <a:ext uri="{FF2B5EF4-FFF2-40B4-BE49-F238E27FC236}">
                <a16:creationId xmlns:a16="http://schemas.microsoft.com/office/drawing/2014/main" id="{EB81E33C-827D-4C47-99C4-865938BF6CBC}"/>
              </a:ext>
            </a:extLst>
          </p:cNvPr>
          <p:cNvSpPr txBox="1"/>
          <p:nvPr/>
        </p:nvSpPr>
        <p:spPr>
          <a:xfrm>
            <a:off x="1854200" y="6473409"/>
            <a:ext cx="8483600" cy="338554"/>
          </a:xfrm>
          <a:prstGeom prst="rect">
            <a:avLst/>
          </a:prstGeom>
          <a:noFill/>
        </p:spPr>
        <p:txBody>
          <a:bodyPr wrap="square" rtlCol="0">
            <a:spAutoFit/>
          </a:bodyPr>
          <a:lstStyle/>
          <a:p>
            <a:r>
              <a:rPr lang="en-US" sz="1600" dirty="0"/>
              <a:t>Harris, S. and </a:t>
            </a:r>
            <a:r>
              <a:rPr lang="en-US" sz="1600" dirty="0" err="1"/>
              <a:t>Maymi</a:t>
            </a:r>
            <a:r>
              <a:rPr lang="en-US" sz="1600" dirty="0"/>
              <a:t>, F. (2016) </a:t>
            </a:r>
            <a:r>
              <a:rPr lang="en-US" sz="1600" u="sng" dirty="0"/>
              <a:t>All-In-One CISSP Exam Guide</a:t>
            </a:r>
            <a:r>
              <a:rPr lang="en-US" sz="1600" dirty="0"/>
              <a:t>, McGraw Hill Education</a:t>
            </a:r>
          </a:p>
        </p:txBody>
      </p:sp>
    </p:spTree>
    <p:extLst>
      <p:ext uri="{BB962C8B-B14F-4D97-AF65-F5344CB8AC3E}">
        <p14:creationId xmlns:p14="http://schemas.microsoft.com/office/powerpoint/2010/main" val="414275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1975</TotalTime>
  <Words>3000</Words>
  <Application>Microsoft Office PowerPoint</Application>
  <PresentationFormat>Widescreen</PresentationFormat>
  <Paragraphs>462</Paragraphs>
  <Slides>52</Slides>
  <Notes>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52</vt:i4>
      </vt:variant>
    </vt:vector>
  </HeadingPairs>
  <TitlesOfParts>
    <vt:vector size="65" baseType="lpstr">
      <vt:lpstr>-apple-system</vt:lpstr>
      <vt:lpstr>Arial</vt:lpstr>
      <vt:lpstr>Calibri</vt:lpstr>
      <vt:lpstr>Calibri Light</vt:lpstr>
      <vt:lpstr>Gill Sans</vt:lpstr>
      <vt:lpstr>Helvetica</vt:lpstr>
      <vt:lpstr>Helvetica Neue Thin</vt:lpstr>
      <vt:lpstr>Lucida Sans</vt:lpstr>
      <vt:lpstr>Monaco</vt:lpstr>
      <vt:lpstr>SFMono-Regular</vt:lpstr>
      <vt:lpstr>Times</vt:lpstr>
      <vt:lpstr>Wingdings</vt:lpstr>
      <vt:lpstr>Office Theme</vt:lpstr>
      <vt:lpstr>Managing Enterprise Cybersecurity MIS 4596</vt:lpstr>
      <vt:lpstr>Agenda</vt:lpstr>
      <vt:lpstr>Cryptography</vt:lpstr>
      <vt:lpstr>Cryptanalysis</vt:lpstr>
      <vt:lpstr>Cryptology</vt:lpstr>
      <vt:lpstr>Terminology</vt:lpstr>
      <vt:lpstr>Cipher = encryption algorithm</vt:lpstr>
      <vt:lpstr>Example: Substitution cipher or algorithm</vt:lpstr>
      <vt:lpstr>Services of cryptosystems</vt:lpstr>
      <vt:lpstr>Cipher Disk</vt:lpstr>
      <vt:lpstr>You can make your own cipher disk</vt:lpstr>
      <vt:lpstr>PowerPoint Presentation</vt:lpstr>
      <vt:lpstr>PowerPoint Presentation</vt:lpstr>
      <vt:lpstr>PowerPoint Presentation</vt:lpstr>
      <vt:lpstr>PowerPoint Presentation</vt:lpstr>
      <vt:lpstr>PowerPoint Presentation</vt:lpstr>
      <vt:lpstr>PowerPoint Presentation</vt:lpstr>
      <vt:lpstr>Using the Cipher Disk</vt:lpstr>
      <vt:lpstr>Using the Cipher Disk</vt:lpstr>
      <vt:lpstr>In-class activity: Cipher Disk</vt:lpstr>
      <vt:lpstr>“Keyspace" is the number of possible keys</vt:lpstr>
      <vt:lpstr>PowerPoint Presentation</vt:lpstr>
      <vt:lpstr>Could your friend make fewer guesses than 14 guesses?</vt:lpstr>
      <vt:lpstr>Linguistic cryptanalysis…</vt:lpstr>
      <vt:lpstr>Linguistic cryptanalysis examples…</vt:lpstr>
      <vt:lpstr>Example: Substitution cipher or algorithm</vt:lpstr>
      <vt:lpstr>Polyalphabetic Cipher</vt:lpstr>
      <vt:lpstr>Polyalphabetic Cipher</vt:lpstr>
      <vt:lpstr>Polyalphabetic Cipher</vt:lpstr>
      <vt:lpstr>Random Polyalphabetic Cipher</vt:lpstr>
      <vt:lpstr>Services of cryptosystems</vt:lpstr>
      <vt:lpstr>Cipher = encryption algorithm</vt:lpstr>
      <vt:lpstr>Binary – Decimal</vt:lpstr>
      <vt:lpstr>XOR – Exclusive OR</vt:lpstr>
      <vt:lpstr>One-Time Pad  a perfect encryption scheme</vt:lpstr>
      <vt:lpstr>One-time pad -- Problems</vt:lpstr>
      <vt:lpstr>PowerPoint Presentation</vt:lpstr>
      <vt:lpstr>Transposition</vt:lpstr>
      <vt:lpstr>A profit was achieved by our ACT unit</vt:lpstr>
      <vt:lpstr>PowerPoint Presentation</vt:lpstr>
      <vt:lpstr>PowerPoint Presentation</vt:lpstr>
      <vt:lpstr>PowerPoint Presentation</vt:lpstr>
      <vt:lpstr>PowerPoint Presentation</vt:lpstr>
      <vt:lpstr>How would you apply the transposition method using the key: SECURITY ? </vt:lpstr>
      <vt:lpstr>Dichotomies is cryptography</vt:lpstr>
      <vt:lpstr>Symmetric versus asymmetric algorithms</vt:lpstr>
      <vt:lpstr>Symmetric cryptography</vt:lpstr>
      <vt:lpstr>Symmetric Stream Ciphers</vt:lpstr>
      <vt:lpstr>One more thing…</vt:lpstr>
      <vt:lpstr>One more thing…</vt:lpstr>
      <vt:lpstr>Symmetric Encryption Lab</vt:lpstr>
      <vt:lpstr>Agenda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Systems Integration MIS 4596</dc:title>
  <dc:creator>David Lanter</dc:creator>
  <cp:lastModifiedBy>Darin Bartholomew</cp:lastModifiedBy>
  <cp:revision>73</cp:revision>
  <dcterms:created xsi:type="dcterms:W3CDTF">2020-01-22T22:55:32Z</dcterms:created>
  <dcterms:modified xsi:type="dcterms:W3CDTF">2025-02-10T22:06:23Z</dcterms:modified>
</cp:coreProperties>
</file>