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44" r:id="rId4"/>
    <p:sldId id="352" r:id="rId5"/>
    <p:sldId id="353" r:id="rId6"/>
    <p:sldId id="348" r:id="rId7"/>
    <p:sldId id="346" r:id="rId8"/>
    <p:sldId id="377" r:id="rId9"/>
    <p:sldId id="349" r:id="rId10"/>
    <p:sldId id="345" r:id="rId11"/>
    <p:sldId id="350" r:id="rId12"/>
    <p:sldId id="484" r:id="rId13"/>
    <p:sldId id="518" r:id="rId14"/>
    <p:sldId id="351" r:id="rId15"/>
    <p:sldId id="354" r:id="rId16"/>
    <p:sldId id="357" r:id="rId17"/>
    <p:sldId id="347" r:id="rId18"/>
    <p:sldId id="299" r:id="rId19"/>
    <p:sldId id="517" r:id="rId20"/>
    <p:sldId id="606" r:id="rId21"/>
    <p:sldId id="364" r:id="rId22"/>
    <p:sldId id="267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521" r:id="rId31"/>
    <p:sldId id="278" r:id="rId32"/>
    <p:sldId id="389" r:id="rId33"/>
    <p:sldId id="451" r:id="rId34"/>
    <p:sldId id="511" r:id="rId35"/>
    <p:sldId id="519" r:id="rId36"/>
    <p:sldId id="276" r:id="rId37"/>
    <p:sldId id="282" r:id="rId38"/>
    <p:sldId id="272" r:id="rId39"/>
    <p:sldId id="5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 Bartholomew" userId="4311a273c03b4836" providerId="LiveId" clId="{FA50D871-1B1E-49F6-9D6F-16E4C2D15094}"/>
    <pc:docChg chg="custSel addSld delSld modSld">
      <pc:chgData name="Darin Bartholomew" userId="4311a273c03b4836" providerId="LiveId" clId="{FA50D871-1B1E-49F6-9D6F-16E4C2D15094}" dt="2024-09-26T19:12:58.971" v="52" actId="20577"/>
      <pc:docMkLst>
        <pc:docMk/>
      </pc:docMkLst>
      <pc:sldChg chg="del">
        <pc:chgData name="Darin Bartholomew" userId="4311a273c03b4836" providerId="LiveId" clId="{FA50D871-1B1E-49F6-9D6F-16E4C2D15094}" dt="2024-09-26T16:04:12.527" v="7" actId="47"/>
        <pc:sldMkLst>
          <pc:docMk/>
          <pc:sldMk cId="640936677" sldId="604"/>
        </pc:sldMkLst>
      </pc:sldChg>
      <pc:sldChg chg="del">
        <pc:chgData name="Darin Bartholomew" userId="4311a273c03b4836" providerId="LiveId" clId="{FA50D871-1B1E-49F6-9D6F-16E4C2D15094}" dt="2024-09-26T15:17:22.006" v="6" actId="47"/>
        <pc:sldMkLst>
          <pc:docMk/>
          <pc:sldMk cId="4139231867" sldId="605"/>
        </pc:sldMkLst>
      </pc:sldChg>
      <pc:sldChg chg="addSp delSp modSp new mod">
        <pc:chgData name="Darin Bartholomew" userId="4311a273c03b4836" providerId="LiveId" clId="{FA50D871-1B1E-49F6-9D6F-16E4C2D15094}" dt="2024-09-26T15:13:03.887" v="5" actId="1076"/>
        <pc:sldMkLst>
          <pc:docMk/>
          <pc:sldMk cId="621365041" sldId="606"/>
        </pc:sldMkLst>
      </pc:sldChg>
      <pc:sldChg chg="modSp new mod">
        <pc:chgData name="Darin Bartholomew" userId="4311a273c03b4836" providerId="LiveId" clId="{FA50D871-1B1E-49F6-9D6F-16E4C2D15094}" dt="2024-09-26T19:12:58.971" v="52" actId="20577"/>
        <pc:sldMkLst>
          <pc:docMk/>
          <pc:sldMk cId="437703698" sldId="607"/>
        </pc:sldMkLst>
      </pc:sldChg>
    </pc:docChg>
  </pc:docChgLst>
  <pc:docChgLst>
    <pc:chgData name="David Lanter" userId="ffe310d6-75e8-40c5-b92a-0b49b26d9e52" providerId="ADAL" clId="{6961B0BA-7986-43D0-9E2B-19338A28B20A}"/>
    <pc:docChg chg="custSel modSld">
      <pc:chgData name="David Lanter" userId="ffe310d6-75e8-40c5-b92a-0b49b26d9e52" providerId="ADAL" clId="{6961B0BA-7986-43D0-9E2B-19338A28B20A}" dt="2023-09-28T19:29:13.315" v="26"/>
      <pc:docMkLst>
        <pc:docMk/>
      </pc:docMkLst>
      <pc:sldChg chg="addSp delSp modSp mod delAnim modAnim">
        <pc:chgData name="David Lanter" userId="ffe310d6-75e8-40c5-b92a-0b49b26d9e52" providerId="ADAL" clId="{6961B0BA-7986-43D0-9E2B-19338A28B20A}" dt="2023-09-28T19:29:13.315" v="26"/>
        <pc:sldMkLst>
          <pc:docMk/>
          <pc:sldMk cId="4139231867" sldId="605"/>
        </pc:sldMkLst>
      </pc:sldChg>
    </pc:docChg>
  </pc:docChgLst>
  <pc:docChgLst>
    <pc:chgData name="David Lanter" userId="ffe310d6-75e8-40c5-b92a-0b49b26d9e52" providerId="ADAL" clId="{28F337CB-E452-41A3-9F05-065A5845E778}"/>
    <pc:docChg chg="delSld modSld">
      <pc:chgData name="David Lanter" userId="ffe310d6-75e8-40c5-b92a-0b49b26d9e52" providerId="ADAL" clId="{28F337CB-E452-41A3-9F05-065A5845E778}" dt="2024-02-15T01:13:18.305" v="1" actId="47"/>
      <pc:docMkLst>
        <pc:docMk/>
      </pc:docMkLst>
      <pc:sldChg chg="modSp mod">
        <pc:chgData name="David Lanter" userId="ffe310d6-75e8-40c5-b92a-0b49b26d9e52" providerId="ADAL" clId="{28F337CB-E452-41A3-9F05-065A5845E778}" dt="2024-02-15T01:13:15.349" v="0" actId="6549"/>
        <pc:sldMkLst>
          <pc:docMk/>
          <pc:sldMk cId="429435313" sldId="257"/>
        </pc:sldMkLst>
      </pc:sldChg>
      <pc:sldChg chg="del">
        <pc:chgData name="David Lanter" userId="ffe310d6-75e8-40c5-b92a-0b49b26d9e52" providerId="ADAL" clId="{28F337CB-E452-41A3-9F05-065A5845E778}" dt="2024-02-15T01:13:18.305" v="1" actId="47"/>
        <pc:sldMkLst>
          <pc:docMk/>
          <pc:sldMk cId="1405152566" sldId="557"/>
        </pc:sldMkLst>
      </pc:sldChg>
    </pc:docChg>
  </pc:docChgLst>
  <pc:docChgLst>
    <pc:chgData name="Darin Bartholomew" userId="4311a273c03b4836" providerId="LiveId" clId="{6B686AF3-BD79-4C3F-B746-F2E2CBC0638B}"/>
    <pc:docChg chg="delSld">
      <pc:chgData name="Darin Bartholomew" userId="4311a273c03b4836" providerId="LiveId" clId="{6B686AF3-BD79-4C3F-B746-F2E2CBC0638B}" dt="2025-02-13T17:58:31.328" v="1" actId="2696"/>
      <pc:docMkLst>
        <pc:docMk/>
      </pc:docMkLst>
      <pc:sldChg chg="del">
        <pc:chgData name="Darin Bartholomew" userId="4311a273c03b4836" providerId="LiveId" clId="{6B686AF3-BD79-4C3F-B746-F2E2CBC0638B}" dt="2025-02-13T17:58:31.328" v="1" actId="2696"/>
        <pc:sldMkLst>
          <pc:docMk/>
          <pc:sldMk cId="1569614004" sldId="510"/>
        </pc:sldMkLst>
      </pc:sldChg>
      <pc:sldChg chg="del">
        <pc:chgData name="Darin Bartholomew" userId="4311a273c03b4836" providerId="LiveId" clId="{6B686AF3-BD79-4C3F-B746-F2E2CBC0638B}" dt="2025-02-13T16:28:56.518" v="0" actId="47"/>
        <pc:sldMkLst>
          <pc:docMk/>
          <pc:sldMk cId="437703698" sldId="6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C017-8500-496A-ADCA-167F6D8DEA3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CBDD-E6E0-4D8B-B54D-4EFFD8DC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D7E02469-D09F-E34F-9CEE-1AFD2095BF29}" type="slidenum">
              <a:rPr lang="en-US" sz="120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an SSL certificate with Chrome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B42C-5D98-476D-BFA3-4A5693E7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D4FCE-3E99-48B2-BF25-A876C59E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28B41-75A4-4089-BAF7-441395DD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35-CA86-48B5-AC44-CEDE6EA9FEC9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D177-CDE2-4512-B46C-149F83A8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F530-FB00-4D63-BC24-B742FEE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B979-F825-4CC1-BE63-BA371DFD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B2BD4-B2F0-433F-B827-7B9F9E13B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567F-61E7-42C9-90C0-8E98DE54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1262-B869-47BB-B39C-49AD2CC1CE12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AC2C-DA5D-4AE3-ACDA-D0FDD228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46FE-0A47-4DE2-832A-92735C1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CC9A3-5E7A-4103-A34A-6C0B3E5F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6AB9-A9D0-4C0A-BF2E-89B69C17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8421-4CC6-471B-9D6A-A513E9B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DE2B-B988-4D7A-9CEB-2842C0F7D999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917A-C79D-44D0-9388-4BD7A064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08F4-6388-468A-A5E8-49D325D1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0109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A06-A16C-406D-AB7B-0255E0BC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2968-41B5-44A4-A1BB-7325E830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E970-8B8A-4DA9-AF4F-5761E8BE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567-0B4A-4374-9BFE-5C4C92C5773E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DFDA-61D5-4EB4-8370-E819FDE2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174D-31FB-4B6C-92E4-62A1E59C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EF77-F78C-48FC-A4F5-1D3B46B5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820E6-DB9A-4442-B15B-FE8B5F76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3536-549C-414E-832F-F6EEDBE4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112A-CB0B-41A3-A458-B319C2E2D010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D8BC-A59E-43D6-880C-40B9A3EE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45EA-43BE-4A5B-B018-77917ADD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96C1-9F6D-4B40-858E-9BC74256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C9BC-5B2B-4047-8C53-A253476C8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FB829-FBC7-4B7A-8ABE-D23AA549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B98F-5FB5-4A10-920F-16AC30A3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8D5-D0C0-49A1-BEDF-19F2FE8664F3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D4A34-D2EA-4096-9755-97FAB461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8DD-52D9-4DBA-BDE5-BC4C5B9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4289-D576-48FC-A53B-BCB76BDC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C90B-506C-4657-A5B4-D37AE09C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0433-8D01-48A4-BE84-F55D269FF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0E9E-B4F7-43E8-B444-2F19D1AD8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E40B8-93F7-49E2-A291-59F38404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36029-41E5-497D-AC9A-8D10855E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D6F-C9F4-4580-B837-6E517CCC7E44}" type="datetime1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0E710-456C-437B-8314-021A1242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C5C14-3C08-463F-875D-282729F5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E819-6EF1-4603-B355-E916483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3316-EEAB-441E-BDFA-09818930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C3AD-6DF3-46DD-96B1-AD8F97458E1B}" type="datetime1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CBBF-1579-4077-A6B1-F3C457FA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7D1E-DFEC-4F63-9E77-F277888E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DBD1A-7377-4BB5-AF55-0D40BBBC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BB2A-D8CA-4119-A24C-F13D6FAF736F}" type="datetime1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6D05-C6A3-43CC-BE28-5F96813D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5CBD6-DEDD-44BE-896E-57AA147E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6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C929-CBBF-4A0B-B168-9E23380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3FEA-C310-4A72-8458-3721F7ED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8084-634B-4C9A-9C2B-0F0E10058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C1A4A-5FA3-4EA5-8AFB-D98353BE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7B6-994A-4363-B216-3B4D42085344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05380-6844-4F64-9ED0-76B1C930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6E9BB-8DBF-4FBC-AFCF-7E88A696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3550-7068-4791-B2BF-0FDC3CF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C3105-B7A1-484C-AAA1-978475318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8A661-A769-400A-B06F-D121007A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05E2-0534-4614-97BC-5FBE4E56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A87F-6F2C-4EF0-BB2C-AE23E4BB1F1E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247DD-5334-4502-B5B8-776047B8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15F3-521F-4FF6-B3CA-E1AC1580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005F8-91C4-46D0-85D5-D1ED1A9D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19ED-C388-40C3-9CD1-BF7FA169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99EA-50CE-4955-AEBF-1E9D057EF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9868-BEE7-4285-A7BD-D15B596EEB4A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C4C2-75D4-431C-B492-AB90DEBA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1F48-0E12-4D67-8C2D-C931787C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FIPS/NIST.FIPS.197.pdf" TargetMode="External"/><Relationship Id="rId2" Type="http://schemas.openxmlformats.org/officeDocument/2006/relationships/hyperlink" Target="https://en.wikipedia.org/wiki/Advanced_Encryption_Stand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ata_Encryption_Standar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en.wikipedia.org/wiki/Equation_Grou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4D81-2C00-4349-8B99-59001EDA5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43" y="1122363"/>
            <a:ext cx="11314706" cy="2387600"/>
          </a:xfrm>
        </p:spPr>
        <p:txBody>
          <a:bodyPr>
            <a:normAutofit/>
          </a:bodyPr>
          <a:lstStyle/>
          <a:p>
            <a:r>
              <a:rPr lang="en-US" dirty="0"/>
              <a:t>Managing Enterprise Cybersecurity</a:t>
            </a:r>
            <a:br>
              <a:rPr lang="en-US" dirty="0"/>
            </a:br>
            <a:r>
              <a:rPr lang="en-US" dirty="0"/>
              <a:t>MIS 4596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F329B-77D2-45EE-B74C-DF3F7DA20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Unit#8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23B-4A6D-4C0A-BC86-816F296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B9CCB-99B3-48BB-BBB3-1FBE67F9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0" y="1158720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mathematical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3570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send the message to your mother. She uses the same block cipher and key (symmetric) to decipher the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54 ciphertext blocks go back through the algorithm in the reverse 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Resulting in your original plaintext message your message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D1C77-FDAE-4182-9CF6-0C7F763BCD91}"/>
              </a:ext>
            </a:extLst>
          </p:cNvPr>
          <p:cNvGrpSpPr/>
          <p:nvPr/>
        </p:nvGrpSpPr>
        <p:grpSpPr>
          <a:xfrm>
            <a:off x="3771627" y="2651126"/>
            <a:ext cx="1837678" cy="1207363"/>
            <a:chOff x="4660777" y="2823099"/>
            <a:chExt cx="1837678" cy="1207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03670B-055C-4393-AAB7-534324B31B56}"/>
                </a:ext>
              </a:extLst>
            </p:cNvPr>
            <p:cNvSpPr/>
            <p:nvPr/>
          </p:nvSpPr>
          <p:spPr>
            <a:xfrm>
              <a:off x="4660777" y="2823099"/>
              <a:ext cx="1837678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A8B63-F2AE-437E-BC8E-8450F7D5F5A7}"/>
                </a:ext>
              </a:extLst>
            </p:cNvPr>
            <p:cNvSpPr txBox="1"/>
            <p:nvPr/>
          </p:nvSpPr>
          <p:spPr>
            <a:xfrm>
              <a:off x="4740676" y="2823099"/>
              <a:ext cx="17577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Did you know that Dave joined the circus?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E6E847-9C48-4A93-835A-688EE71C6FFE}"/>
                </a:ext>
              </a:extLst>
            </p:cNvPr>
            <p:cNvSpPr/>
            <p:nvPr/>
          </p:nvSpPr>
          <p:spPr>
            <a:xfrm>
              <a:off x="4660777" y="3746429"/>
              <a:ext cx="1837677" cy="284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Message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7FC93-021D-4A39-A340-BB0E46C5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593" y="2756919"/>
            <a:ext cx="5418436" cy="75387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83116A-5313-4901-8F64-BC898D91989C}"/>
              </a:ext>
            </a:extLst>
          </p:cNvPr>
          <p:cNvSpPr/>
          <p:nvPr/>
        </p:nvSpPr>
        <p:spPr>
          <a:xfrm rot="10800000">
            <a:off x="5689203" y="2897550"/>
            <a:ext cx="356390" cy="36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796B66-DC38-483A-BD1C-95A1DA18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62" y="4477161"/>
            <a:ext cx="5379967" cy="764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1AD949-56F5-4174-9FE3-9A6137137B30}"/>
              </a:ext>
            </a:extLst>
          </p:cNvPr>
          <p:cNvSpPr/>
          <p:nvPr/>
        </p:nvSpPr>
        <p:spPr>
          <a:xfrm>
            <a:off x="6084062" y="3858489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0210D1-228D-4313-9F75-AC756C939F5D}"/>
              </a:ext>
            </a:extLst>
          </p:cNvPr>
          <p:cNvSpPr/>
          <p:nvPr/>
        </p:nvSpPr>
        <p:spPr>
          <a:xfrm>
            <a:off x="8081538" y="3849923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B588FD-5182-421E-A652-9024D74E2A28}"/>
              </a:ext>
            </a:extLst>
          </p:cNvPr>
          <p:cNvSpPr/>
          <p:nvPr/>
        </p:nvSpPr>
        <p:spPr>
          <a:xfrm>
            <a:off x="10079014" y="3846626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A669BB-9511-47D4-8825-EA685B916C80}"/>
              </a:ext>
            </a:extLst>
          </p:cNvPr>
          <p:cNvCxnSpPr>
            <a:endCxn id="15" idx="0"/>
          </p:cNvCxnSpPr>
          <p:nvPr/>
        </p:nvCxnSpPr>
        <p:spPr>
          <a:xfrm>
            <a:off x="6757335" y="3574456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956E8-EBA7-4A63-9905-B711058D3093}"/>
              </a:ext>
            </a:extLst>
          </p:cNvPr>
          <p:cNvCxnSpPr/>
          <p:nvPr/>
        </p:nvCxnSpPr>
        <p:spPr>
          <a:xfrm>
            <a:off x="6757335" y="4142522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AFFE71-15AE-4B09-81C9-5A65434A3E52}"/>
              </a:ext>
            </a:extLst>
          </p:cNvPr>
          <p:cNvCxnSpPr/>
          <p:nvPr/>
        </p:nvCxnSpPr>
        <p:spPr>
          <a:xfrm>
            <a:off x="8748842" y="3562593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F737CE-4288-4D33-8617-4D102229B25E}"/>
              </a:ext>
            </a:extLst>
          </p:cNvPr>
          <p:cNvCxnSpPr/>
          <p:nvPr/>
        </p:nvCxnSpPr>
        <p:spPr>
          <a:xfrm>
            <a:off x="8748842" y="4130659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DC1BE8-4CE9-4F79-8486-D4E3FD324491}"/>
              </a:ext>
            </a:extLst>
          </p:cNvPr>
          <p:cNvCxnSpPr/>
          <p:nvPr/>
        </p:nvCxnSpPr>
        <p:spPr>
          <a:xfrm>
            <a:off x="10684174" y="3574455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7F648-BFF0-432A-8800-FCEFB634D398}"/>
              </a:ext>
            </a:extLst>
          </p:cNvPr>
          <p:cNvCxnSpPr/>
          <p:nvPr/>
        </p:nvCxnSpPr>
        <p:spPr>
          <a:xfrm>
            <a:off x="10684174" y="4142521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1D3F32-6D0B-4DCB-A582-9F0E1A210285}"/>
              </a:ext>
            </a:extLst>
          </p:cNvPr>
          <p:cNvSpPr txBox="1"/>
          <p:nvPr/>
        </p:nvSpPr>
        <p:spPr>
          <a:xfrm>
            <a:off x="6045593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 of ciphertext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DC512-2F4C-4632-A395-71B929D66AAA}"/>
              </a:ext>
            </a:extLst>
          </p:cNvPr>
          <p:cNvSpPr txBox="1"/>
          <p:nvPr/>
        </p:nvSpPr>
        <p:spPr>
          <a:xfrm>
            <a:off x="8132686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block of ciphertext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78C92-6198-4878-9485-00E3E41B9C68}"/>
              </a:ext>
            </a:extLst>
          </p:cNvPr>
          <p:cNvSpPr txBox="1"/>
          <p:nvPr/>
        </p:nvSpPr>
        <p:spPr>
          <a:xfrm>
            <a:off x="10079013" y="5532437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block of ciphertext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60345-DE99-43D3-8435-D9D79DC8E708}"/>
              </a:ext>
            </a:extLst>
          </p:cNvPr>
          <p:cNvSpPr txBox="1"/>
          <p:nvPr/>
        </p:nvSpPr>
        <p:spPr>
          <a:xfrm>
            <a:off x="11483933" y="5492235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A39B41-00CC-4BEF-BAB4-3791FA1FD765}"/>
              </a:ext>
            </a:extLst>
          </p:cNvPr>
          <p:cNvSpPr txBox="1"/>
          <p:nvPr/>
        </p:nvSpPr>
        <p:spPr>
          <a:xfrm>
            <a:off x="11483933" y="4674550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1FA5E-E427-4A7E-8BF4-5D7549D808F0}"/>
              </a:ext>
            </a:extLst>
          </p:cNvPr>
          <p:cNvSpPr txBox="1"/>
          <p:nvPr/>
        </p:nvSpPr>
        <p:spPr>
          <a:xfrm>
            <a:off x="11483933" y="289765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4AE26-0F23-4F78-8E5F-FC8382ED2274}"/>
              </a:ext>
            </a:extLst>
          </p:cNvPr>
          <p:cNvSpPr txBox="1"/>
          <p:nvPr/>
        </p:nvSpPr>
        <p:spPr>
          <a:xfrm>
            <a:off x="11483933" y="374320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B3A859C-634F-47A4-82AA-3F066056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9625457-BA1C-45FA-B760-33535F85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76EC-31B3-43BF-B6BF-003660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Modern 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5BA8-9BD1-4FD8-808B-44C09F1F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078" y="129687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block sizes of 128-bits or greater</a:t>
            </a:r>
          </a:p>
          <a:p>
            <a:pPr lvl="1"/>
            <a:r>
              <a:rPr lang="en-US" sz="2800" dirty="0"/>
              <a:t>Examples of Block Ciphers that can be used are:</a:t>
            </a:r>
          </a:p>
          <a:p>
            <a:pPr lvl="2"/>
            <a:r>
              <a:rPr lang="en-US" sz="2400" dirty="0">
                <a:hlinkClick r:id="rId2"/>
              </a:rPr>
              <a:t>AES</a:t>
            </a:r>
            <a:r>
              <a:rPr lang="en-US" sz="2400" dirty="0"/>
              <a:t> </a:t>
            </a:r>
            <a:r>
              <a:rPr lang="en-US" sz="1800" dirty="0"/>
              <a:t>(NIST’s 2001 </a:t>
            </a:r>
            <a:r>
              <a:rPr lang="en-US" sz="1800" dirty="0">
                <a:hlinkClick r:id="rId3"/>
              </a:rPr>
              <a:t>Advanced Encryption Standard </a:t>
            </a:r>
            <a:r>
              <a:rPr lang="en-US" sz="1800" dirty="0"/>
              <a:t>– originally known as </a:t>
            </a:r>
            <a:r>
              <a:rPr lang="en-US" sz="1800" dirty="0" err="1"/>
              <a:t>Rijndael</a:t>
            </a:r>
            <a:r>
              <a:rPr lang="en-US" sz="1800" dirty="0"/>
              <a:t>)</a:t>
            </a:r>
          </a:p>
          <a:p>
            <a:pPr lvl="3"/>
            <a:r>
              <a:rPr lang="en-US" sz="1600" dirty="0"/>
              <a:t>128 bit block size, but 3 different key lengths: 128, 192, and 256 bits</a:t>
            </a:r>
          </a:p>
          <a:p>
            <a:pPr lvl="2"/>
            <a:r>
              <a:rPr lang="en-US" sz="2400" dirty="0"/>
              <a:t>Blowfish</a:t>
            </a:r>
          </a:p>
          <a:p>
            <a:pPr lvl="2"/>
            <a:r>
              <a:rPr lang="en-US" sz="2400" dirty="0" err="1"/>
              <a:t>Twofish</a:t>
            </a:r>
            <a:endParaRPr lang="en-US" sz="2400" dirty="0"/>
          </a:p>
          <a:p>
            <a:pPr lvl="2"/>
            <a:r>
              <a:rPr lang="en-US" sz="2400" dirty="0"/>
              <a:t>Serpent</a:t>
            </a:r>
          </a:p>
          <a:p>
            <a:r>
              <a:rPr lang="en-US" dirty="0"/>
              <a:t>Do not use these examples of block ciphers which have a 56 bit key length, which is too small to provide secure encryption:</a:t>
            </a:r>
          </a:p>
          <a:p>
            <a:pPr lvl="1"/>
            <a:r>
              <a:rPr lang="en-US" dirty="0"/>
              <a:t>DES (</a:t>
            </a:r>
            <a:r>
              <a:rPr lang="en-US" dirty="0">
                <a:hlinkClick r:id="rId4"/>
              </a:rPr>
              <a:t>Data Encryption Standard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5788-F6E4-4671-B618-D10D6141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EF7F4-3B8D-4FE8-A510-2FD2E31A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5F1A9B-B784-0F45-AAED-AD3755F2EDA2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b="1" dirty="0">
                <a:latin typeface="Lucida Sans"/>
                <a:ea typeface="PMingLiU" charset="0"/>
                <a:cs typeface="Lucida Sans"/>
              </a:rPr>
              <a:t>Practical Cryptanalysis</a:t>
            </a:r>
            <a:endParaRPr lang="zh-TW" altLang="en-US" dirty="0">
              <a:latin typeface="Lucida Sans"/>
              <a:ea typeface="PMingLiU" charset="0"/>
              <a:cs typeface="Lucida Sans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301" y="1036027"/>
            <a:ext cx="5463320" cy="255032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TW" dirty="0">
                <a:ea typeface="PMingLiU" charset="0"/>
                <a:cs typeface="Arial" charset="0"/>
              </a:rPr>
              <a:t>DES Cracker: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A DES key search machine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Contains 1,536 chips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Cost: $250,000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Searches 88 billion keys per second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In 1998, Electronic Freedom Foundation (EFF) won $10,000 in RSA Laboratory’s “</a:t>
            </a:r>
            <a:r>
              <a:rPr lang="en-US" altLang="zh-TW" sz="1800" b="1" dirty="0">
                <a:ea typeface="PMingLiU" charset="0"/>
                <a:cs typeface="Arial" charset="0"/>
              </a:rPr>
              <a:t>DES Challenge II-2</a:t>
            </a:r>
            <a:r>
              <a:rPr lang="en-US" altLang="zh-TW" sz="1800" dirty="0">
                <a:ea typeface="PMingLiU" charset="0"/>
                <a:cs typeface="Arial" charset="0"/>
              </a:rPr>
              <a:t>” by successfully finding a DES key through brute force in 56 hours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DF3F62-FEB6-4F09-8B60-253EF5B5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B343D-0D5E-6D0F-A73F-59F57F8041BA}"/>
              </a:ext>
            </a:extLst>
          </p:cNvPr>
          <p:cNvSpPr txBox="1"/>
          <p:nvPr/>
        </p:nvSpPr>
        <p:spPr>
          <a:xfrm>
            <a:off x="5836723" y="1143000"/>
            <a:ext cx="62187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 uses a 56-bit key, meaning that there are 256 possible keys under which a message can be encrypted.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is: 72,057,594,037,927,936, or approximately 72 quadrillion possible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major criticisms of DES, when proposed in 1975, was that the key size was too short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Martin Hellman and Whitfield Diffie of Stanford University estimated that a machine fast enough to test that many keys in a day would have cost about $20 million in 1976,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 affordable sum to national intelligence agencies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Subsequent advances in the price/performance of chips kept reducing that cost until, twenty years later, it became affordable for even a small nonprofit organization such as the EFF to mount a realistic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5AD33-C39B-D8EC-7825-40544C18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" y="3625934"/>
            <a:ext cx="2383892" cy="2368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65F09-831C-104F-7236-5B37047A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94" y="3625933"/>
            <a:ext cx="3098959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51B6-8E09-44AC-A11C-17AB754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cipher’s “mode of operation”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7299-6DEC-421B-997E-9D67CD7F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479396"/>
            <a:ext cx="114573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modes of operation are used to tailor them for use in different applications: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ECB – Electronic Code Book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CBC – Cipher Block Chaining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CFB – Cipher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OFB – Output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CTR – </a:t>
            </a:r>
            <a:r>
              <a:rPr lang="en-US" dirty="0" err="1"/>
              <a:t>CounTeR</a:t>
            </a:r>
            <a:r>
              <a:rPr lang="en-US" dirty="0"/>
              <a:t> mode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25A8-20F0-47D8-9C0B-7189CDE7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D9C5-0E46-482C-8C0C-F935C73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ECB – Electronic Code Book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054711"/>
            <a:ext cx="10515600" cy="4351338"/>
          </a:xfrm>
        </p:spPr>
        <p:txBody>
          <a:bodyPr/>
          <a:lstStyle/>
          <a:p>
            <a:r>
              <a:rPr lang="en-US" dirty="0"/>
              <a:t>A data block of a certain size (e.g. 64 bits or 128 bits or…) is entered into the algorithm with the key, and a block of cipher text is produced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E4C55-4363-4B47-979B-A09DADC4E820}"/>
              </a:ext>
            </a:extLst>
          </p:cNvPr>
          <p:cNvSpPr/>
          <p:nvPr/>
        </p:nvSpPr>
        <p:spPr>
          <a:xfrm>
            <a:off x="2009311" y="1927946"/>
            <a:ext cx="7649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/>
              <a:t>=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Encrypt</a:t>
            </a:r>
            <a:r>
              <a:rPr lang="en-US" sz="2400" dirty="0"/>
              <a:t>(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Key, P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for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 = 1, ...,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endParaRPr lang="en-US" sz="2400" dirty="0"/>
          </a:p>
          <a:p>
            <a:endParaRPr lang="en-US" dirty="0"/>
          </a:p>
          <a:p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Where: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Ci is block i of ciphertext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P, is a block of plaintext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6CC02-3979-4CD2-A81F-8E0F73140294}"/>
              </a:ext>
            </a:extLst>
          </p:cNvPr>
          <p:cNvSpPr/>
          <p:nvPr/>
        </p:nvSpPr>
        <p:spPr>
          <a:xfrm>
            <a:off x="962487" y="4050411"/>
            <a:ext cx="10844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Encrypts every block </a:t>
            </a:r>
            <a:r>
              <a:rPr lang="en-US" sz="2800" u="sng" dirty="0"/>
              <a:t>the same way every time for a given key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Why is this a problem? 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This is a problem because </a:t>
            </a:r>
            <a:r>
              <a:rPr lang="en-US" sz="2800" b="1" dirty="0"/>
              <a:t>frequency analysis</a:t>
            </a:r>
            <a:r>
              <a:rPr lang="en-US" sz="2800" dirty="0"/>
              <a:t> of the encrypted text can reveal a lot of information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Not enough randomness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E0046-C617-4FB5-A31E-210444E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E2B4-9C39-4499-BB30-2E5615C6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C0F1C-436B-48BE-8B2F-FC53F3C2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93" y="1825822"/>
            <a:ext cx="2873633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Solution: CBC – Cipher Block Chaining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067517"/>
            <a:ext cx="10515600" cy="4351338"/>
          </a:xfrm>
        </p:spPr>
        <p:txBody>
          <a:bodyPr/>
          <a:lstStyle/>
          <a:p>
            <a:r>
              <a:rPr lang="en-US" dirty="0"/>
              <a:t>Is much more secure</a:t>
            </a:r>
          </a:p>
          <a:p>
            <a:r>
              <a:rPr lang="en-US" dirty="0"/>
              <a:t>Does not reveal a pattern of encryption for frequency analysis </a:t>
            </a:r>
          </a:p>
          <a:p>
            <a:r>
              <a:rPr lang="en-US" dirty="0"/>
              <a:t>Each block of text, the key, and the value based on the previous block are processed in the algorithm and applied to the next block of text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3738F-7506-4D7B-952F-F030BB1B6683}"/>
              </a:ext>
            </a:extLst>
          </p:cNvPr>
          <p:cNvSpPr/>
          <p:nvPr/>
        </p:nvSpPr>
        <p:spPr>
          <a:xfrm>
            <a:off x="1086776" y="5241121"/>
            <a:ext cx="1026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XORs a plaintext with the </a:t>
            </a:r>
            <a:r>
              <a:rPr lang="en-US" b="1" dirty="0"/>
              <a:t>last</a:t>
            </a:r>
            <a:r>
              <a:rPr lang="en-US" dirty="0"/>
              <a:t> encrypted block before encrypting it. This ensures that the same plaintext is encrypted differently every time.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F2CFB-B51B-4CEA-B8F9-08C67F8B2D41}"/>
              </a:ext>
            </a:extLst>
          </p:cNvPr>
          <p:cNvSpPr/>
          <p:nvPr/>
        </p:nvSpPr>
        <p:spPr>
          <a:xfrm>
            <a:off x="1086776" y="5887753"/>
            <a:ext cx="1039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Requires an initialization vector (or IV) to get started, since the first block doesn’t have a previous encrypted block to XOR against.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A791-C794-4EAF-8191-D1181ED8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82" y="3122820"/>
            <a:ext cx="6803889" cy="19309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E578-5FFA-4FAF-8A03-D70734DD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E1BCD8-32E3-4BD6-A5F4-1C2D8515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392"/>
            <a:ext cx="12192000" cy="145353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similar concept to </a:t>
            </a:r>
            <a:r>
              <a:rPr lang="en-US" b="1" i="1" dirty="0"/>
              <a:t>diffusion</a:t>
            </a:r>
            <a:r>
              <a:rPr lang="en-US" dirty="0"/>
              <a:t> is known as the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(2019)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74331" y="4464103"/>
            <a:ext cx="10379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Avalanche Effect: </a:t>
            </a:r>
            <a:r>
              <a:rPr lang="en-US" sz="2400" dirty="0"/>
              <a:t>A small change to the key or to the plaintext should cause drastic changes to the resulting ciphertext</a:t>
            </a:r>
            <a:endParaRPr lang="en-US" sz="2400" b="1" dirty="0"/>
          </a:p>
          <a:p>
            <a:pPr lvl="1"/>
            <a:endParaRPr lang="en-US" sz="24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B646C-7E49-4A5D-ADDD-3E049C06E843}"/>
              </a:ext>
            </a:extLst>
          </p:cNvPr>
          <p:cNvSpPr/>
          <p:nvPr/>
        </p:nvSpPr>
        <p:spPr>
          <a:xfrm>
            <a:off x="403123" y="1965886"/>
            <a:ext cx="1124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changed to a single plaintext bit should have an influence over several of the resulting ciphertext bits</a:t>
            </a:r>
          </a:p>
          <a:p>
            <a:endParaRPr lang="en-US" sz="2400" dirty="0"/>
          </a:p>
          <a:p>
            <a:r>
              <a:rPr lang="en-US" sz="2400" dirty="0"/>
              <a:t>In a strong block cipher, if 1 plaintext bit is changed, it will change every ciphertext bit with the probability of 50%</a:t>
            </a:r>
          </a:p>
          <a:p>
            <a:pPr lvl="1"/>
            <a:r>
              <a:rPr lang="en-US" sz="2400" dirty="0"/>
              <a:t>That is, if 1 plaintext bit changes, then about ½ of the ciphertext bits will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AB239-2850-4E51-B862-A665206382D6}"/>
              </a:ext>
            </a:extLst>
          </p:cNvPr>
          <p:cNvSpPr/>
          <p:nvPr/>
        </p:nvSpPr>
        <p:spPr>
          <a:xfrm>
            <a:off x="3262411" y="985609"/>
            <a:ext cx="4263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The Avalanche Effect </a:t>
            </a:r>
            <a:endParaRPr lang="en-US" sz="3600" i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BC5D3-0C24-494C-BEE3-BCB24E14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F9D69-5823-4CB4-AF01-360D8C99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4942-14BA-4004-9B85-F2D35376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8" y="736847"/>
            <a:ext cx="10472488" cy="3763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7D31B-9FBE-4C88-9366-3EBB0EE4F81D}"/>
              </a:ext>
            </a:extLst>
          </p:cNvPr>
          <p:cNvSpPr txBox="1"/>
          <p:nvPr/>
        </p:nvSpPr>
        <p:spPr>
          <a:xfrm>
            <a:off x="1056443" y="4811697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6D76-467A-4A43-BA07-C5EBE3037DEB}"/>
              </a:ext>
            </a:extLst>
          </p:cNvPr>
          <p:cNvSpPr txBox="1"/>
          <p:nvPr/>
        </p:nvSpPr>
        <p:spPr>
          <a:xfrm>
            <a:off x="4506897" y="4811697"/>
            <a:ext cx="3178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ECB (Electronic Code Book)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 good!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D9A10-9F15-425A-AEEC-65CD1415F0E2}"/>
              </a:ext>
            </a:extLst>
          </p:cNvPr>
          <p:cNvSpPr txBox="1"/>
          <p:nvPr/>
        </p:nvSpPr>
        <p:spPr>
          <a:xfrm>
            <a:off x="8031332" y="4811697"/>
            <a:ext cx="317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CBC </a:t>
            </a:r>
          </a:p>
          <a:p>
            <a:pPr algn="ctr"/>
            <a:r>
              <a:rPr lang="en-US" dirty="0"/>
              <a:t>(Cipher Block Chaining) or any of the other modes of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These are good!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251DE-FEB7-4869-9B1C-96ED66E52681}"/>
              </a:ext>
            </a:extLst>
          </p:cNvPr>
          <p:cNvSpPr txBox="1"/>
          <p:nvPr/>
        </p:nvSpPr>
        <p:spPr>
          <a:xfrm>
            <a:off x="301841" y="124287"/>
            <a:ext cx="52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5FF124-F145-43CC-B033-55629999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A4DD4-73BB-4C8B-81FE-E0EAB678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r>
              <a:rPr lang="en-US" dirty="0"/>
              <a:t>Symmetric cryptography</a:t>
            </a:r>
          </a:p>
          <a:p>
            <a:r>
              <a:rPr lang="en-US" dirty="0"/>
              <a:t>Block versus Stream ciphers</a:t>
            </a:r>
          </a:p>
          <a:p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B29CE-1B17-E17A-C78D-27825F8C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F961-9E22-80B5-4027-236FBE5B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CIA triad">
            <a:extLst>
              <a:ext uri="{FF2B5EF4-FFF2-40B4-BE49-F238E27FC236}">
                <a16:creationId xmlns:a16="http://schemas.microsoft.com/office/drawing/2014/main" id="{9816A8C7-7F48-367D-068F-21F53D6B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700064"/>
            <a:ext cx="6956887" cy="50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" y="1012054"/>
            <a:ext cx="6737071" cy="2028868"/>
          </a:xfrm>
        </p:spPr>
        <p:txBody>
          <a:bodyPr>
            <a:normAutofit/>
          </a:bodyPr>
          <a:lstStyle/>
          <a:p>
            <a:r>
              <a:rPr lang="en-US" sz="2400" dirty="0"/>
              <a:t>Assures message </a:t>
            </a:r>
            <a:r>
              <a:rPr lang="en-US" sz="2400" b="1" dirty="0"/>
              <a:t>integrity</a:t>
            </a:r>
          </a:p>
          <a:p>
            <a:r>
              <a:rPr lang="en-US" sz="2400" dirty="0"/>
              <a:t>A function that takes a variable-length string (i.e. message) and produces a fixed-length value called a hash value</a:t>
            </a:r>
          </a:p>
          <a:p>
            <a:r>
              <a:rPr lang="en-US" sz="2400" dirty="0"/>
              <a:t>Does not use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1" y="3115488"/>
            <a:ext cx="8150578" cy="374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661" y="41109"/>
            <a:ext cx="492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Sender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generated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appended to the message</a:t>
            </a:r>
          </a:p>
          <a:p>
            <a:pPr marL="342900" indent="-342900">
              <a:buAutoNum type="arabicPeriod"/>
            </a:pPr>
            <a:r>
              <a:rPr lang="en-US" sz="1600" dirty="0"/>
              <a:t>Sender sends message to receiver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generates message digest value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compares the two message digests values. If they are the same, the message has not been altered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D06A-94DD-4DE8-ACA7-BE9062EB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58DB8-9132-410F-A8F6-B99E655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Hashing results in </a:t>
            </a:r>
            <a:r>
              <a:rPr lang="en-US" b="1" dirty="0"/>
              <a:t>fixed-sized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47" y="1485383"/>
            <a:ext cx="10515600" cy="4351338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/>
              <a:t>Names for the output of a hashing functions include “hash” and a </a:t>
            </a:r>
            <a:r>
              <a:rPr lang="en-US" i="1" dirty="0"/>
              <a:t>message digest </a:t>
            </a:r>
            <a:r>
              <a:rPr lang="en-US" b="1" dirty="0"/>
              <a:t>(md)</a:t>
            </a:r>
            <a:r>
              <a:rPr lang="en-US" dirty="0"/>
              <a:t>, because a hash “digests” an input of any size down to a </a:t>
            </a:r>
            <a:r>
              <a:rPr lang="en-US" b="1" dirty="0"/>
              <a:t>fixed-sized output</a:t>
            </a:r>
          </a:p>
          <a:p>
            <a:pPr fontAlgn="ctr"/>
            <a:endParaRPr lang="en-US" dirty="0"/>
          </a:p>
          <a:p>
            <a:pPr lvl="1" fontAlgn="ctr"/>
            <a:r>
              <a:rPr lang="en-US" dirty="0"/>
              <a:t>No matter the size of the input, the output is the same, for example the md5 hash function’s output: </a:t>
            </a:r>
          </a:p>
          <a:p>
            <a:pPr lvl="2" fontAlgn="ctr"/>
            <a:r>
              <a:rPr lang="en-US" dirty="0"/>
              <a:t>Letter ‘a’ in binary: 01000001 =&gt; md5 hash =&gt; 32-character string</a:t>
            </a:r>
          </a:p>
          <a:p>
            <a:pPr lvl="2" fontAlgn="ctr"/>
            <a:r>
              <a:rPr lang="en-US" dirty="0"/>
              <a:t>Blu-ray disk digest                     =&gt; md5 hash =&gt; 32-character string</a:t>
            </a:r>
          </a:p>
          <a:p>
            <a:pPr lvl="2" fontAlgn="ctr"/>
            <a:r>
              <a:rPr lang="en-US" dirty="0"/>
              <a:t>6 TB hard drive digest               =&gt; md5 hash =&gt; 32-character string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009F0-7EF0-4B06-8456-7AE9B975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A15-00AC-4D95-8B26-7F9FE9A9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67" y="868362"/>
            <a:ext cx="10937289" cy="440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One useful example: Testing the integrity of a file (e.g. program) downloaded from the internet…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1" y="1563536"/>
            <a:ext cx="8227779" cy="506586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431932" y="4176346"/>
            <a:ext cx="4563207" cy="2901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68CE-24A0-40AE-9BDD-70B32189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3A53-1243-4EB0-8A17-6503BD78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76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41" y="967155"/>
            <a:ext cx="8644059" cy="430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Testing the integrity of a file (e.g. program) from the internet…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06" y="1780134"/>
            <a:ext cx="8824494" cy="1067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907" y="3121269"/>
            <a:ext cx="8601315" cy="1714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6179" y="3851031"/>
            <a:ext cx="6126553" cy="196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5162" y="5143501"/>
            <a:ext cx="819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Is the Kali I downloaded the same Kali that was published?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1F3A5-F77E-4C4C-AB21-CC95CE75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5CE69-7190-410B-B866-F02B293F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250832"/>
            <a:ext cx="2957505" cy="4607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97" y="1117430"/>
            <a:ext cx="8959362" cy="41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097" y="1117429"/>
            <a:ext cx="8959362" cy="406582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66922-37EB-4821-80BF-D5D9A7A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34724-6A57-46FA-9F2C-C20C11C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79" y="-5673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234792"/>
            <a:ext cx="2155662" cy="648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65" y="870439"/>
            <a:ext cx="6237800" cy="59029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54338" y="562662"/>
            <a:ext cx="9013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https://docs.microsoft.com/en-us/powershell/module/microsoft.powershell.utility/get-filehash?view=powershell-5.1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870" y="2439725"/>
            <a:ext cx="7990476" cy="271428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F9B82-1040-480F-9F03-64BAAC72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01AFC-E1AD-4EC7-B782-C613019B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8115300" cy="684482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2180593">
            <a:off x="7008573" y="6176963"/>
            <a:ext cx="912962" cy="491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679F-011F-486D-90F6-BEB5674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9199A-33AF-4EE7-A6DA-0EAB4157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76" y="1163470"/>
            <a:ext cx="8827773" cy="1066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22" y="2567357"/>
            <a:ext cx="8635597" cy="42906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462954" y="1163470"/>
            <a:ext cx="4976594" cy="1066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8778" y="5653548"/>
            <a:ext cx="6049108" cy="6999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440462">
            <a:off x="7962904" y="5817058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440462">
            <a:off x="10237177" y="1802425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2E9-C3FC-4616-ACAF-B35F7295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9975-932A-4BEF-A719-FB795F13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923586"/>
            <a:ext cx="10259560" cy="5758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160246" y="313632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160246" y="486089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665428" y="3964649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630259" y="5607173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655" y="1331358"/>
            <a:ext cx="508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Notice the amount of </a:t>
            </a:r>
            <a:r>
              <a:rPr lang="en-US" sz="2000" b="1" u="sng" dirty="0">
                <a:solidFill>
                  <a:srgbClr val="FF0000"/>
                </a:solidFill>
              </a:rPr>
              <a:t>confusion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diffusion</a:t>
            </a:r>
            <a:r>
              <a:rPr lang="en-US" sz="2000" b="1" dirty="0">
                <a:solidFill>
                  <a:srgbClr val="FF0000"/>
                </a:solidFill>
              </a:rPr>
              <a:t> resulting from a 1-character change!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94FC1-60D4-421E-8114-013E5EB8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AD1BAA-DC2D-4B32-875A-940E68CE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6"/>
            <a:ext cx="12192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and asymmetric algorithms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14" y="1661612"/>
            <a:ext cx="8873066" cy="4011220"/>
          </a:xfrm>
        </p:spPr>
        <p:txBody>
          <a:bodyPr>
            <a:normAutofit/>
          </a:bodyPr>
          <a:lstStyle/>
          <a:p>
            <a:r>
              <a:rPr lang="en-US" dirty="0"/>
              <a:t>Symmetric cryptography</a:t>
            </a:r>
          </a:p>
          <a:p>
            <a:pPr lvl="1"/>
            <a:r>
              <a:rPr lang="en-US" dirty="0"/>
              <a:t>Use a copied pair of symmetric (identical) secret keys</a:t>
            </a:r>
          </a:p>
          <a:p>
            <a:pPr lvl="1"/>
            <a:r>
              <a:rPr lang="en-US" dirty="0"/>
              <a:t>The sender and the receive use the same key for encryption and decryption functions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know as “public key cryptography”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different (“asymmetric”) keys for encryption and decryption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is called the “private key” and the other is the “public key”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4F0FE-56F6-40A6-BC8B-CB8441C2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9FD9F-7C27-4EE4-89C4-0BF7110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64485-06C2-4BFB-BB92-1C735FA6E35E}"/>
              </a:ext>
            </a:extLst>
          </p:cNvPr>
          <p:cNvSpPr/>
          <p:nvPr/>
        </p:nvSpPr>
        <p:spPr>
          <a:xfrm>
            <a:off x="958214" y="978094"/>
            <a:ext cx="839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…both are 2-way functions that support encryption &amp; decryption</a:t>
            </a:r>
          </a:p>
        </p:txBody>
      </p:sp>
    </p:spTree>
    <p:extLst>
      <p:ext uri="{BB962C8B-B14F-4D97-AF65-F5344CB8AC3E}">
        <p14:creationId xmlns:p14="http://schemas.microsoft.com/office/powerpoint/2010/main" val="309428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79FC-6327-4A9C-978F-64D66058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File Integrity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0049-54FB-4207-9041-33BB7E46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7" y="1253331"/>
            <a:ext cx="11263685" cy="4351338"/>
          </a:xfrm>
        </p:spPr>
        <p:txBody>
          <a:bodyPr/>
          <a:lstStyle/>
          <a:p>
            <a:r>
              <a:rPr lang="en-US" dirty="0"/>
              <a:t>An internal control process </a:t>
            </a:r>
          </a:p>
          <a:p>
            <a:r>
              <a:rPr lang="en-US" dirty="0"/>
              <a:t>Validates the integrity of operating system and application software files</a:t>
            </a:r>
          </a:p>
          <a:p>
            <a:r>
              <a:rPr lang="en-US" dirty="0"/>
              <a:t>Uses hash verification to compare the current file state and a known good baseline state </a:t>
            </a:r>
          </a:p>
          <a:p>
            <a:r>
              <a:rPr lang="en-US" dirty="0"/>
              <a:t>Involves calculating and storing a hash value of a known good version of the file (“original baseline”) </a:t>
            </a:r>
          </a:p>
          <a:p>
            <a:r>
              <a:rPr lang="en-US" dirty="0"/>
              <a:t>Compares the baseline with the calculated hash of the current state of the file to detect unauthorized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3D66A-03FB-4615-8FCB-23AAFEDC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4F20-750B-4E0E-A4C1-FAF6F4CF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ECBBB-64A6-482C-A94F-B0AED563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99" y="0"/>
            <a:ext cx="4038599" cy="17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C606-3815-4819-A7A6-9BEB9DEA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are passwords stored in Linux?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8506C-D25E-4536-A0A8-1C693E2C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E762D-4EF2-4563-9A24-8FD9AE8A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D5036-AE8A-40A6-8C8A-D586214F3464}"/>
              </a:ext>
            </a:extLst>
          </p:cNvPr>
          <p:cNvSpPr txBox="1"/>
          <p:nvPr/>
        </p:nvSpPr>
        <p:spPr>
          <a:xfrm>
            <a:off x="538645" y="625003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Password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9CD44-B0E8-49DD-B1F0-E53E9225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" y="998885"/>
            <a:ext cx="4648603" cy="5067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400AC-1ED0-4541-B060-2C2ADC71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13" y="1035608"/>
            <a:ext cx="4633362" cy="4877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90A46-87BE-44FF-8872-E10791AC5547}"/>
              </a:ext>
            </a:extLst>
          </p:cNvPr>
          <p:cNvSpPr txBox="1"/>
          <p:nvPr/>
        </p:nvSpPr>
        <p:spPr>
          <a:xfrm>
            <a:off x="5839782" y="593954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 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5573D-9C32-45D3-8E22-CDD36BEE4599}"/>
              </a:ext>
            </a:extLst>
          </p:cNvPr>
          <p:cNvSpPr txBox="1"/>
          <p:nvPr/>
        </p:nvSpPr>
        <p:spPr>
          <a:xfrm>
            <a:off x="8833899" y="167517"/>
            <a:ext cx="3233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Passwords are hashed! </a:t>
            </a: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store plaintext passwords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92156" y="990600"/>
            <a:ext cx="8686800" cy="536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>
                <a:cs typeface="Arial" charset="0"/>
              </a:rPr>
              <a:t>Trying all key values in the </a:t>
            </a:r>
            <a:r>
              <a:rPr lang="en-US" dirty="0" err="1">
                <a:cs typeface="Arial" charset="0"/>
              </a:rPr>
              <a:t>keyspace</a:t>
            </a:r>
            <a:endParaRPr lang="en-US" dirty="0">
              <a:cs typeface="Arial" charset="0"/>
            </a:endParaRPr>
          </a:p>
          <a:p>
            <a:r>
              <a:rPr lang="en-US" dirty="0"/>
              <a:t>Frequency Analysis</a:t>
            </a:r>
          </a:p>
          <a:p>
            <a:pPr lvl="1"/>
            <a:r>
              <a:rPr lang="en-US" dirty="0">
                <a:cs typeface="Arial" charset="0"/>
              </a:rPr>
              <a:t>Guess values based on frequency of occurrence</a:t>
            </a:r>
          </a:p>
          <a:p>
            <a:r>
              <a:rPr lang="en-US" dirty="0"/>
              <a:t>Dictionary Attack</a:t>
            </a:r>
          </a:p>
          <a:p>
            <a:pPr lvl="1"/>
            <a:r>
              <a:rPr lang="en-US" dirty="0">
                <a:cs typeface="Arial" charset="0"/>
              </a:rPr>
              <a:t>Find plaintext based on common words</a:t>
            </a:r>
          </a:p>
          <a:p>
            <a:pPr eaLnBrk="1" hangingPunct="1"/>
            <a:r>
              <a:rPr lang="en-US" dirty="0"/>
              <a:t>Known Plaintext</a:t>
            </a:r>
          </a:p>
          <a:p>
            <a:pPr lvl="1" eaLnBrk="1" hangingPunct="1"/>
            <a:r>
              <a:rPr lang="en-US" dirty="0">
                <a:cs typeface="Arial" charset="0"/>
              </a:rPr>
              <a:t>Format or content of plaintext available</a:t>
            </a:r>
          </a:p>
          <a:p>
            <a:r>
              <a:rPr lang="en-US" dirty="0"/>
              <a:t>Chosen Plaintext</a:t>
            </a:r>
          </a:p>
          <a:p>
            <a:pPr lvl="1"/>
            <a:r>
              <a:rPr lang="en-US" dirty="0">
                <a:cs typeface="Arial" charset="0"/>
              </a:rPr>
              <a:t>Attack can encrypt chosen plaintext</a:t>
            </a:r>
          </a:p>
          <a:p>
            <a:r>
              <a:rPr lang="en-US" dirty="0"/>
              <a:t>Chosen Ciphertext</a:t>
            </a:r>
          </a:p>
          <a:p>
            <a:pPr lvl="1"/>
            <a:r>
              <a:rPr lang="en-US" dirty="0">
                <a:cs typeface="Arial" charset="0"/>
              </a:rPr>
              <a:t>Decrypt known ciphertext to discover key</a:t>
            </a:r>
          </a:p>
          <a:p>
            <a:endParaRPr lang="en-US" dirty="0"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Lucida Sans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50AD0494-872B-A941-BAF9-959DF7706E45}" type="slidenum">
              <a:rPr lang="en-US" sz="1000">
                <a:solidFill>
                  <a:srgbClr val="D9CFAB"/>
                </a:solidFill>
              </a:rPr>
              <a:pPr/>
              <a:t>32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40A954-3C2E-44C7-AA73-687E51C4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F5A43-FA60-49C3-B154-4B92A57D187B}"/>
              </a:ext>
            </a:extLst>
          </p:cNvPr>
          <p:cNvSpPr txBox="1">
            <a:spLocks/>
          </p:cNvSpPr>
          <p:nvPr/>
        </p:nvSpPr>
        <p:spPr>
          <a:xfrm>
            <a:off x="7237011" y="847254"/>
            <a:ext cx="4954989" cy="333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Number Generator (RNG) Attack</a:t>
            </a:r>
          </a:p>
          <a:p>
            <a:pPr lvl="1"/>
            <a:r>
              <a:rPr lang="en-US" dirty="0">
                <a:cs typeface="Arial" charset="0"/>
              </a:rPr>
              <a:t>Predict initialization vector used by an algorithm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>
                <a:cs typeface="Arial" charset="0"/>
              </a:rPr>
              <a:t>Humans are the weakest link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0" y="-8173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634836" y="982427"/>
            <a:ext cx="9033164" cy="333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Collisions</a:t>
            </a:r>
          </a:p>
          <a:p>
            <a:pPr lvl="1"/>
            <a:r>
              <a:rPr lang="en-US" i="1" dirty="0">
                <a:cs typeface="Arial" charset="0"/>
              </a:rPr>
              <a:t>Two different messages with the same hash value</a:t>
            </a:r>
          </a:p>
          <a:p>
            <a:pPr lvl="1"/>
            <a:r>
              <a:rPr lang="en-US" dirty="0"/>
              <a:t>Based on the </a:t>
            </a:r>
            <a:r>
              <a:rPr lang="ja-JP" altLang="en-US" dirty="0"/>
              <a:t>“</a:t>
            </a:r>
            <a:r>
              <a:rPr lang="en-US" altLang="ja-JP" dirty="0"/>
              <a:t>birthday paradox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dirty="0"/>
              <a:t>Hash algorithms should be resistant to this attack</a:t>
            </a:r>
          </a:p>
          <a:p>
            <a:endParaRPr lang="en-US" dirty="0">
              <a:cs typeface="Arial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Lucida Sans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A3425991-FAF2-2D40-AB5D-31084601FBB2}" type="slidenum">
              <a:rPr lang="en-US" sz="1000">
                <a:solidFill>
                  <a:srgbClr val="D9CFAB"/>
                </a:solidFill>
              </a:rPr>
              <a:pPr/>
              <a:t>33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CF812-B816-48C1-9819-A432FAB9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EA156-073F-40D5-A58A-6FE47D683064}"/>
              </a:ext>
            </a:extLst>
          </p:cNvPr>
          <p:cNvSpPr/>
          <p:nvPr/>
        </p:nvSpPr>
        <p:spPr>
          <a:xfrm>
            <a:off x="3675220" y="3052110"/>
            <a:ext cx="7985255" cy="22530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birthday paradox, also known as the birthday problem, states that in a random group of 23 people, there is about a 50 percent chance that two people have the same birthday.</a:t>
            </a:r>
          </a:p>
        </p:txBody>
      </p:sp>
    </p:spTree>
    <p:extLst>
      <p:ext uri="{BB962C8B-B14F-4D97-AF65-F5344CB8AC3E}">
        <p14:creationId xmlns:p14="http://schemas.microsoft.com/office/powerpoint/2010/main" val="12005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AB8C-71AC-440E-B1CF-CAC238BF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MD5 (Message Digest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71C4-DF33-432C-B6FD-2C671B9ADEAD}"/>
              </a:ext>
            </a:extLst>
          </p:cNvPr>
          <p:cNvSpPr txBox="1"/>
          <p:nvPr/>
        </p:nvSpPr>
        <p:spPr>
          <a:xfrm>
            <a:off x="1233996" y="1325563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128-bit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128-bit hash, but only need 2</a:t>
            </a:r>
            <a:r>
              <a:rPr lang="en-US" sz="2400" baseline="30000" dirty="0"/>
              <a:t>128/2 </a:t>
            </a:r>
            <a:r>
              <a:rPr lang="en-US" sz="2400" dirty="0"/>
              <a:t>= 2</a:t>
            </a:r>
            <a:r>
              <a:rPr lang="en-US" sz="2400" baseline="30000" dirty="0"/>
              <a:t>64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Not strong enough for modern computers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B0033-B930-4071-9A9D-D5611B404467}"/>
              </a:ext>
            </a:extLst>
          </p:cNvPr>
          <p:cNvSpPr txBox="1">
            <a:spLocks/>
          </p:cNvSpPr>
          <p:nvPr/>
        </p:nvSpPr>
        <p:spPr>
          <a:xfrm>
            <a:off x="0" y="35580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 -1 (Security Hash Algorithm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4C7FC-6BEB-4CE7-A10F-456F2C2CCDC5}"/>
              </a:ext>
            </a:extLst>
          </p:cNvPr>
          <p:cNvSpPr txBox="1"/>
          <p:nvPr/>
        </p:nvSpPr>
        <p:spPr>
          <a:xfrm>
            <a:off x="1089734" y="4574790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160-bit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160-bit hash, but only need 2</a:t>
            </a:r>
            <a:r>
              <a:rPr lang="en-US" sz="2400" baseline="30000" dirty="0"/>
              <a:t>160/2 </a:t>
            </a:r>
            <a:r>
              <a:rPr lang="en-US" sz="2400" dirty="0"/>
              <a:t>= 2</a:t>
            </a:r>
            <a:r>
              <a:rPr lang="en-US" sz="2400" baseline="30000" dirty="0"/>
              <a:t>80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 longer strong enough for modern computers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2E74-9BD0-414E-AA30-E7BBB70E5F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" y="0"/>
            <a:ext cx="11871664" cy="4517677"/>
          </a:xfrm>
        </p:spPr>
        <p:txBody>
          <a:bodyPr/>
          <a:lstStyle/>
          <a:p>
            <a:pPr marL="457200" lvl="1" indent="0" fontAlgn="ctr">
              <a:buNone/>
            </a:pPr>
            <a:r>
              <a:rPr lang="en-US" dirty="0"/>
              <a:t>The malware Flame used a MD5 hash collision to hijack Microsoft Windows Update and spread itself across networks</a:t>
            </a:r>
          </a:p>
          <a:p>
            <a:pPr lvl="2" fontAlgn="ctr"/>
            <a:r>
              <a:rPr lang="en-US" dirty="0"/>
              <a:t>Flame collected </a:t>
            </a:r>
            <a:r>
              <a:rPr lang="en-US" b="1" dirty="0"/>
              <a:t>audio, keystrokes, screenshots</a:t>
            </a:r>
            <a:r>
              <a:rPr lang="en-US" dirty="0"/>
              <a:t> which it sent to a malicious server</a:t>
            </a:r>
          </a:p>
          <a:p>
            <a:pPr lvl="2" fontAlgn="ctr"/>
            <a:r>
              <a:rPr lang="en-US" dirty="0"/>
              <a:t>Found a collision within a single millisecond</a:t>
            </a:r>
          </a:p>
          <a:p>
            <a:pPr lvl="2" fontAlgn="ctr"/>
            <a:r>
              <a:rPr lang="en-US" dirty="0"/>
              <a:t>Cost ~$200k computing time just for 1ms </a:t>
            </a:r>
          </a:p>
          <a:p>
            <a:pPr lvl="2" fontAlgn="ctr"/>
            <a:r>
              <a:rPr lang="en-US" dirty="0"/>
              <a:t>Attributed to advanced persistent threat group </a:t>
            </a:r>
            <a:r>
              <a:rPr lang="en-US" dirty="0">
                <a:hlinkClick r:id="rId2"/>
              </a:rPr>
              <a:t>Equation Group</a:t>
            </a:r>
            <a:endParaRPr lang="en-US" dirty="0"/>
          </a:p>
          <a:p>
            <a:pPr lvl="2" fontAlgn="ctr"/>
            <a:r>
              <a:rPr lang="en-US" dirty="0"/>
              <a:t>Espionage attacks on countries in and around Iran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5" y="2687575"/>
            <a:ext cx="5490303" cy="366020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9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wnies.com/images/header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6" y="178027"/>
            <a:ext cx="4261240" cy="17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01309-9D02-4EC8-AE28-95AEBC16D799}"/>
              </a:ext>
            </a:extLst>
          </p:cNvPr>
          <p:cNvSpPr/>
          <p:nvPr/>
        </p:nvSpPr>
        <p:spPr>
          <a:xfrm>
            <a:off x="7596821" y="1915536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Equation Group’s Flame malware </a:t>
            </a:r>
          </a:p>
          <a:p>
            <a:pPr fontAlgn="ctr"/>
            <a:r>
              <a:rPr lang="en-US" dirty="0"/>
              <a:t>won 2012 “Epic 0wnage” </a:t>
            </a:r>
            <a:r>
              <a:rPr lang="en-US" dirty="0" err="1"/>
              <a:t>Pwnie</a:t>
            </a:r>
            <a:r>
              <a:rPr lang="en-US" dirty="0"/>
              <a:t>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1512CD-472D-42D1-BEE3-DE8560DB57BB}"/>
              </a:ext>
            </a:extLst>
          </p:cNvPr>
          <p:cNvSpPr/>
          <p:nvPr/>
        </p:nvSpPr>
        <p:spPr>
          <a:xfrm>
            <a:off x="7406206" y="2690336"/>
            <a:ext cx="4485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Pwnie</a:t>
            </a:r>
            <a:r>
              <a:rPr lang="en-US" dirty="0"/>
              <a:t> Awards recognize both excellence and incompetence in the field of information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Awards are presented yearly at the Black Hat Security Conference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0E635-CF69-4B70-907B-169AC6A92E1A}"/>
              </a:ext>
            </a:extLst>
          </p:cNvPr>
          <p:cNvSpPr/>
          <p:nvPr/>
        </p:nvSpPr>
        <p:spPr>
          <a:xfrm>
            <a:off x="524554" y="178027"/>
            <a:ext cx="64671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PWN (verb)</a:t>
            </a:r>
          </a:p>
          <a:p>
            <a:endParaRPr lang="en-US" dirty="0"/>
          </a:p>
          <a:p>
            <a:r>
              <a:rPr lang="en-US" dirty="0"/>
              <a:t>1. An act of dominating an opponent.</a:t>
            </a:r>
          </a:p>
          <a:p>
            <a:endParaRPr lang="en-US" dirty="0"/>
          </a:p>
          <a:p>
            <a:r>
              <a:rPr lang="en-US" dirty="0"/>
              <a:t>2. Great, ingenious; applied to methods and objects.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dates back to the days of </a:t>
            </a:r>
            <a:r>
              <a:rPr lang="en-US" dirty="0" err="1"/>
              <a:t>WarCraft</a:t>
            </a:r>
            <a:r>
              <a:rPr lang="en-US" dirty="0"/>
              <a:t>, when a map designer </a:t>
            </a:r>
            <a:r>
              <a:rPr lang="en-US" dirty="0" err="1"/>
              <a:t>mispelled</a:t>
            </a:r>
            <a:r>
              <a:rPr lang="en-US" dirty="0"/>
              <a:t> "Own" as "</a:t>
            </a:r>
            <a:r>
              <a:rPr lang="en-US" dirty="0" err="1"/>
              <a:t>Pwn</a:t>
            </a:r>
            <a:r>
              <a:rPr lang="en-US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originally suppose to be "player has been owned." was "player has been </a:t>
            </a:r>
            <a:r>
              <a:rPr lang="en-US" dirty="0" err="1"/>
              <a:t>pwned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Use of the term “</a:t>
            </a:r>
            <a:r>
              <a:rPr lang="en-US" dirty="0" err="1"/>
              <a:t>Pwn</a:t>
            </a:r>
            <a:r>
              <a:rPr lang="en-US" dirty="0"/>
              <a:t>’ grew and is now used throughout the online world, especially in online games: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"I </a:t>
            </a:r>
            <a:r>
              <a:rPr lang="en-US" dirty="0" err="1"/>
              <a:t>pwn</a:t>
            </a:r>
            <a:r>
              <a:rPr lang="en-US" dirty="0"/>
              <a:t> these guys on </a:t>
            </a:r>
            <a:r>
              <a:rPr lang="en-US" dirty="0" err="1"/>
              <a:t>battlenet</a:t>
            </a:r>
            <a:r>
              <a:rPr lang="en-US" dirty="0"/>
              <a:t>"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"This strategy </a:t>
            </a:r>
            <a:r>
              <a:rPr lang="en-US" dirty="0" err="1"/>
              <a:t>pwns</a:t>
            </a:r>
            <a:r>
              <a:rPr lang="en-US" dirty="0"/>
              <a:t>!" or "This game </a:t>
            </a:r>
            <a:r>
              <a:rPr lang="en-US" dirty="0" err="1"/>
              <a:t>pwn</a:t>
            </a:r>
            <a:r>
              <a:rPr lang="en-US" dirty="0"/>
              <a:t>."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A59E9C-4B5F-4724-8E07-B4FFF1FB216C}"/>
              </a:ext>
            </a:extLst>
          </p:cNvPr>
          <p:cNvSpPr/>
          <p:nvPr/>
        </p:nvSpPr>
        <p:spPr>
          <a:xfrm>
            <a:off x="1060084" y="5375458"/>
            <a:ext cx="558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https://www.urbandictionary.com/define.php?term=pwn</a:t>
            </a:r>
          </a:p>
        </p:txBody>
      </p:sp>
    </p:spTree>
    <p:extLst>
      <p:ext uri="{BB962C8B-B14F-4D97-AF65-F5344CB8AC3E}">
        <p14:creationId xmlns:p14="http://schemas.microsoft.com/office/powerpoint/2010/main" val="30852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A21-8F46-403D-BA7E-C6D9B186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72264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Hashing algorithms are used for browser </a:t>
            </a:r>
            <a:r>
              <a:rPr lang="en-US" dirty="0" err="1"/>
              <a:t>ssl</a:t>
            </a:r>
            <a:r>
              <a:rPr lang="en-US" dirty="0"/>
              <a:t> (secure sockets layer)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2DFC-03C0-4670-817E-CCB3D2B2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0367" cy="2684231"/>
          </a:xfrm>
        </p:spPr>
        <p:txBody>
          <a:bodyPr/>
          <a:lstStyle/>
          <a:p>
            <a:r>
              <a:rPr lang="en-US" dirty="0"/>
              <a:t>In 2014, many sites were still using SHA-1, at the time known to be  dangerously vulnerable</a:t>
            </a:r>
          </a:p>
          <a:p>
            <a:r>
              <a:rPr lang="en-US" dirty="0"/>
              <a:t>Google declared state of emergency to push companies to upgrade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34608-4ACC-42B6-950D-13C68D42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63" y="0"/>
            <a:ext cx="4576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C4A5-E226-407C-9BB6-DDBDEB2C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4142-ED71-4C6B-A959-92541117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0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187083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dirty="0"/>
              <a:t>SHA-2 uses 224, </a:t>
            </a:r>
            <a:r>
              <a:rPr lang="en-US" b="1" dirty="0"/>
              <a:t>256</a:t>
            </a:r>
            <a:r>
              <a:rPr lang="en-US" dirty="0"/>
              <a:t>, 384, and 512-bit hashes </a:t>
            </a:r>
          </a:p>
          <a:p>
            <a:pPr lvl="1" fontAlgn="ctr"/>
            <a:r>
              <a:rPr lang="en-US" dirty="0"/>
              <a:t>But… it is built using the design of SHA-1, and prone to the same weaknesses</a:t>
            </a:r>
          </a:p>
          <a:p>
            <a:pPr lvl="1" fontAlgn="ctr"/>
            <a:r>
              <a:rPr lang="en-US" dirty="0"/>
              <a:t>It’s believed to be a matter of time before SHA-2 is also exploited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SHA-3 was just ratified recently by NIST, the U.S. National Institute of Standards and Technology</a:t>
            </a:r>
          </a:p>
          <a:p>
            <a:pPr lvl="1" fontAlgn="ctr"/>
            <a:r>
              <a:rPr lang="en-US" dirty="0"/>
              <a:t>It was the result of a six-year hashing competition. Also uses 224-, 256-, 384-, 512-bit hashes</a:t>
            </a:r>
          </a:p>
          <a:p>
            <a:pPr marL="457200" lvl="1" indent="0" font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83810-57AD-4C75-9D91-017EFD20E604}"/>
              </a:ext>
            </a:extLst>
          </p:cNvPr>
          <p:cNvSpPr/>
          <p:nvPr/>
        </p:nvSpPr>
        <p:spPr>
          <a:xfrm>
            <a:off x="1263589" y="34290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Why does this matter for businesses? </a:t>
            </a:r>
          </a:p>
          <a:p>
            <a:endParaRPr lang="en-US" sz="2800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315190-8E22-4AF9-BBBD-431D434D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465E70-3AA6-4E83-AC3B-6157D598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2B086-FF93-4F70-8A3E-419AB764DB38}"/>
              </a:ext>
            </a:extLst>
          </p:cNvPr>
          <p:cNvSpPr txBox="1"/>
          <p:nvPr/>
        </p:nvSpPr>
        <p:spPr>
          <a:xfrm>
            <a:off x="3095538" y="4194495"/>
            <a:ext cx="648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Business needs a reliable way to prove integrity of data, files, programs, that can be trusted</a:t>
            </a:r>
          </a:p>
        </p:txBody>
      </p:sp>
    </p:spTree>
    <p:extLst>
      <p:ext uri="{BB962C8B-B14F-4D97-AF65-F5344CB8AC3E}">
        <p14:creationId xmlns:p14="http://schemas.microsoft.com/office/powerpoint/2010/main" val="24054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89799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strong cipher contains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27464"/>
            <a:ext cx="6664569" cy="4306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main attributes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4263" y="2252220"/>
            <a:ext cx="890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Confusion: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1ED4D-54C5-4328-AE1B-3BB89A6F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CD0AB-30BF-461A-832C-FE6E633E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81" y="1006615"/>
            <a:ext cx="8247619" cy="29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66" y="3987567"/>
            <a:ext cx="4271719" cy="2803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581" y="4349348"/>
            <a:ext cx="5609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types: Stream and Block Ciphers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Stream Ciphers</a:t>
            </a:r>
            <a:r>
              <a:rPr lang="en-US" sz="2000" dirty="0"/>
              <a:t> treat the message a stream of bits and performs mathematical functions on each bit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Block Ciphers</a:t>
            </a:r>
            <a:r>
              <a:rPr lang="en-US" sz="2000" dirty="0"/>
              <a:t> divide a message into blocks of bits and transforms the blocks one at a time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E32A-5EC2-4921-84DC-6B849549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FF229-4811-42E7-AF95-A36E9D0D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" y="0"/>
            <a:ext cx="10515600" cy="1325563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Stream ciphers work on a single bit at a time: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6713-2AEA-4085-8F70-D23F9FCE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3319-6A85-486E-AB12-340A9A51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853B-072A-4FF8-8CC3-1C965D0A3CD0}"/>
              </a:ext>
            </a:extLst>
          </p:cNvPr>
          <p:cNvSpPr txBox="1"/>
          <p:nvPr/>
        </p:nvSpPr>
        <p:spPr>
          <a:xfrm>
            <a:off x="8799368" y="3121223"/>
            <a:ext cx="345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PRNG = Pseudo Random Number Generator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16FC9-6B5E-4761-AC5E-FBD0433B24C4}"/>
              </a:ext>
            </a:extLst>
          </p:cNvPr>
          <p:cNvSpPr/>
          <p:nvPr/>
        </p:nvSpPr>
        <p:spPr>
          <a:xfrm>
            <a:off x="7824486" y="3144373"/>
            <a:ext cx="648182" cy="223861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2E91C-629B-4379-A96D-500C3CF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5" y="2536306"/>
            <a:ext cx="8140718" cy="1147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7E997-91F5-43C7-B7BE-1801AD13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5" y="2536306"/>
            <a:ext cx="8105353" cy="14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Cyphers (“Cipher”)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136342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encryption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4325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you are encrypting a 648-bit long message to send to your mother using a block cypher that uses 12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message would be chopped up into 54 blocks each 12 bits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block, in turn, would be run through a series of encryption functions (substitution and transposition)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Ending up with 54 blocks of ciphertext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187C0-D83E-4121-A6B3-EC3F0F54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99" y="2461905"/>
            <a:ext cx="6931094" cy="30318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D4136-D66F-4C7B-AD0B-14B9C4CD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54574-9954-4F6C-9DAC-089B0CA4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A5CF-33F4-47AF-93DD-169E85F0B194}"/>
              </a:ext>
            </a:extLst>
          </p:cNvPr>
          <p:cNvSpPr txBox="1"/>
          <p:nvPr/>
        </p:nvSpPr>
        <p:spPr>
          <a:xfrm>
            <a:off x="477079" y="5647293"/>
            <a:ext cx="72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Block ciphers typically use 64, 128, 512 bits at a time</a:t>
            </a:r>
          </a:p>
        </p:txBody>
      </p:sp>
    </p:spTree>
    <p:extLst>
      <p:ext uri="{BB962C8B-B14F-4D97-AF65-F5344CB8AC3E}">
        <p14:creationId xmlns:p14="http://schemas.microsoft.com/office/powerpoint/2010/main" val="12372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12826" cy="496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Remember this example: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i="1" dirty="0"/>
              <a:t>2 main attributes combined in a cypher</a:t>
            </a:r>
          </a:p>
          <a:p>
            <a:pPr marL="457200" lvl="1" indent="0">
              <a:buNone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509" y="5611827"/>
            <a:ext cx="5352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214" y="1666617"/>
            <a:ext cx="448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Confusion: usually carried out through 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4EAF12D-F039-498D-8A91-24A0DC5C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25" y="1427974"/>
            <a:ext cx="5809578" cy="3535435"/>
          </a:xfrm>
          <a:prstGeom prst="rect">
            <a:avLst/>
          </a:prstGeom>
        </p:spPr>
      </p:pic>
      <p:sp>
        <p:nvSpPr>
          <p:cNvPr id="55" name="Arrow: Down 54">
            <a:extLst>
              <a:ext uri="{FF2B5EF4-FFF2-40B4-BE49-F238E27FC236}">
                <a16:creationId xmlns:a16="http://schemas.microsoft.com/office/drawing/2014/main" id="{87A70298-746E-422C-8424-361CE25B78F3}"/>
              </a:ext>
            </a:extLst>
          </p:cNvPr>
          <p:cNvSpPr/>
          <p:nvPr/>
        </p:nvSpPr>
        <p:spPr>
          <a:xfrm>
            <a:off x="7969653" y="70884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A9131F-22EA-4636-8107-E80FACEA5588}"/>
              </a:ext>
            </a:extLst>
          </p:cNvPr>
          <p:cNvSpPr txBox="1"/>
          <p:nvPr/>
        </p:nvSpPr>
        <p:spPr>
          <a:xfrm>
            <a:off x="7551506" y="37494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0101010101010101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F71C66FA-D1DF-446D-8AB9-DACCD9452D88}"/>
              </a:ext>
            </a:extLst>
          </p:cNvPr>
          <p:cNvSpPr/>
          <p:nvPr/>
        </p:nvSpPr>
        <p:spPr>
          <a:xfrm>
            <a:off x="8318974" y="500443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3633E0-4169-434E-88AF-EA7C9C3AB13D}"/>
              </a:ext>
            </a:extLst>
          </p:cNvPr>
          <p:cNvSpPr txBox="1"/>
          <p:nvPr/>
        </p:nvSpPr>
        <p:spPr>
          <a:xfrm>
            <a:off x="7897734" y="575096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0100100111101001</a:t>
            </a:r>
          </a:p>
        </p:txBody>
      </p:sp>
    </p:spTree>
    <p:extLst>
      <p:ext uri="{BB962C8B-B14F-4D97-AF65-F5344CB8AC3E}">
        <p14:creationId xmlns:p14="http://schemas.microsoft.com/office/powerpoint/2010/main" val="134882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18586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1124"/>
            <a:ext cx="108004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contrast, block ciphers encrypt a block of bits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C97F-56DC-482C-B81A-8481D984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69" y="1634864"/>
            <a:ext cx="5093200" cy="4418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4D40B-4B00-426C-8B5A-BDAAF16DBC06}"/>
              </a:ext>
            </a:extLst>
          </p:cNvPr>
          <p:cNvSpPr txBox="1"/>
          <p:nvPr/>
        </p:nvSpPr>
        <p:spPr>
          <a:xfrm>
            <a:off x="1799947" y="1403635"/>
            <a:ext cx="6063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 this example, each Substitution Box (S-box) contains a lookup table used by the algorithm as instructions on how the bits are substituted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D85E23-9F72-4746-AD0C-45725C798ABB}"/>
              </a:ext>
            </a:extLst>
          </p:cNvPr>
          <p:cNvGrpSpPr/>
          <p:nvPr/>
        </p:nvGrpSpPr>
        <p:grpSpPr>
          <a:xfrm>
            <a:off x="65842" y="2636668"/>
            <a:ext cx="5093200" cy="4142652"/>
            <a:chOff x="838199" y="2240816"/>
            <a:chExt cx="5448042" cy="4538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26845D-CE6E-48A8-BC34-4400CB3DD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440" y="2240816"/>
              <a:ext cx="5067560" cy="42928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76ED3-22F1-4762-B058-9F6FEDF6D1F4}"/>
                </a:ext>
              </a:extLst>
            </p:cNvPr>
            <p:cNvSpPr txBox="1"/>
            <p:nvPr/>
          </p:nvSpPr>
          <p:spPr>
            <a:xfrm>
              <a:off x="838199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table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A5DA7-5637-408A-B531-AEAAABAB716B}"/>
                </a:ext>
              </a:extLst>
            </p:cNvPr>
            <p:cNvSpPr txBox="1"/>
            <p:nvPr/>
          </p:nvSpPr>
          <p:spPr>
            <a:xfrm>
              <a:off x="3786436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table</a:t>
              </a: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AF1CC2-CBCB-47CA-85AF-0F20E223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AA917-E2C7-41CC-8AB2-CDD9366B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F2AC2-13F2-4AEA-823F-89AD7E58584E}"/>
              </a:ext>
            </a:extLst>
          </p:cNvPr>
          <p:cNvSpPr txBox="1"/>
          <p:nvPr/>
        </p:nvSpPr>
        <p:spPr>
          <a:xfrm>
            <a:off x="6968971" y="6298505"/>
            <a:ext cx="37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…followed by transposition…</a:t>
            </a:r>
          </a:p>
        </p:txBody>
      </p:sp>
    </p:spTree>
    <p:extLst>
      <p:ext uri="{BB962C8B-B14F-4D97-AF65-F5344CB8AC3E}">
        <p14:creationId xmlns:p14="http://schemas.microsoft.com/office/powerpoint/2010/main" val="1902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2314</Words>
  <Application>Microsoft Office PowerPoint</Application>
  <PresentationFormat>Widescreen</PresentationFormat>
  <Paragraphs>351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PMingLiU</vt:lpstr>
      <vt:lpstr>Arial</vt:lpstr>
      <vt:lpstr>Calibri</vt:lpstr>
      <vt:lpstr>Calibri Light</vt:lpstr>
      <vt:lpstr>Helvetica Neue</vt:lpstr>
      <vt:lpstr>Lucida Sans</vt:lpstr>
      <vt:lpstr>Times</vt:lpstr>
      <vt:lpstr>Wingdings</vt:lpstr>
      <vt:lpstr>Office Theme</vt:lpstr>
      <vt:lpstr>Managing Enterprise Cybersecurity MIS 4596</vt:lpstr>
      <vt:lpstr>Agenda</vt:lpstr>
      <vt:lpstr>Symmetric and asymmetric algorithms </vt:lpstr>
      <vt:lpstr>A strong cipher contains </vt:lpstr>
      <vt:lpstr>Symmetric cryptography</vt:lpstr>
      <vt:lpstr>Block Ciphers versus Stream Ciphers</vt:lpstr>
      <vt:lpstr>Block Cyphers (“Cipher”)</vt:lpstr>
      <vt:lpstr>PowerPoint Presentation</vt:lpstr>
      <vt:lpstr>Block Ciphers versus Stream Ciphers</vt:lpstr>
      <vt:lpstr>Block Ciphers</vt:lpstr>
      <vt:lpstr>Modern Block Ciphers</vt:lpstr>
      <vt:lpstr>Practical Cryptanalysis</vt:lpstr>
      <vt:lpstr>Agenda</vt:lpstr>
      <vt:lpstr>Block cipher’s “mode of operation”</vt:lpstr>
      <vt:lpstr>ECB – Electronic Code Book mode</vt:lpstr>
      <vt:lpstr>Solution: CBC – Cipher Block Chaining mode</vt:lpstr>
      <vt:lpstr>A similar concept to diffusion is known as the</vt:lpstr>
      <vt:lpstr>PowerPoint Presentation</vt:lpstr>
      <vt:lpstr>Agenda</vt:lpstr>
      <vt:lpstr>PowerPoint Presentation</vt:lpstr>
      <vt:lpstr>One-way Hash function</vt:lpstr>
      <vt:lpstr>Hashing results in fixed-sized output</vt:lpstr>
      <vt:lpstr>One-way hash example…</vt:lpstr>
      <vt:lpstr>One-way hash example…</vt:lpstr>
      <vt:lpstr>One-way hash example…</vt:lpstr>
      <vt:lpstr>One-way hash example…</vt:lpstr>
      <vt:lpstr>PowerPoint Presentation</vt:lpstr>
      <vt:lpstr>One-way hash example…</vt:lpstr>
      <vt:lpstr>One-way hash example…</vt:lpstr>
      <vt:lpstr>File Integrity Monitoring</vt:lpstr>
      <vt:lpstr>How are passwords stored in Linux?</vt:lpstr>
      <vt:lpstr>Cryptanalysis Attacks</vt:lpstr>
      <vt:lpstr>Cryptanalysis Attacks</vt:lpstr>
      <vt:lpstr>MD5 (Message Digest 5)</vt:lpstr>
      <vt:lpstr>PowerPoint Presentation</vt:lpstr>
      <vt:lpstr>PowerPoint Presentation</vt:lpstr>
      <vt:lpstr>Hashing algorithms are used for browser ssl (secure sockets layer)</vt:lpstr>
      <vt:lpstr>PowerPoint Presentation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Integration MIS 4596</dc:title>
  <dc:creator>David Lanter</dc:creator>
  <cp:lastModifiedBy>Darin Bartholomew</cp:lastModifiedBy>
  <cp:revision>64</cp:revision>
  <dcterms:created xsi:type="dcterms:W3CDTF">2020-01-27T21:21:54Z</dcterms:created>
  <dcterms:modified xsi:type="dcterms:W3CDTF">2025-02-13T17:58:40Z</dcterms:modified>
</cp:coreProperties>
</file>