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60" r:id="rId5"/>
    <p:sldId id="275" r:id="rId6"/>
    <p:sldId id="261" r:id="rId7"/>
    <p:sldId id="384" r:id="rId8"/>
    <p:sldId id="385" r:id="rId9"/>
    <p:sldId id="386" r:id="rId10"/>
    <p:sldId id="387" r:id="rId11"/>
    <p:sldId id="276" r:id="rId12"/>
    <p:sldId id="286" r:id="rId13"/>
    <p:sldId id="287" r:id="rId14"/>
    <p:sldId id="277" r:id="rId15"/>
    <p:sldId id="305" r:id="rId16"/>
    <p:sldId id="262" r:id="rId17"/>
    <p:sldId id="283" r:id="rId18"/>
    <p:sldId id="272" r:id="rId19"/>
    <p:sldId id="266" r:id="rId20"/>
    <p:sldId id="267" r:id="rId21"/>
    <p:sldId id="268" r:id="rId22"/>
    <p:sldId id="293" r:id="rId23"/>
    <p:sldId id="303" r:id="rId24"/>
    <p:sldId id="298" r:id="rId25"/>
    <p:sldId id="263" r:id="rId26"/>
    <p:sldId id="300" r:id="rId27"/>
    <p:sldId id="265" r:id="rId28"/>
    <p:sldId id="299" r:id="rId29"/>
    <p:sldId id="302" r:id="rId30"/>
    <p:sldId id="297" r:id="rId31"/>
    <p:sldId id="280" r:id="rId32"/>
    <p:sldId id="390" r:id="rId33"/>
    <p:sldId id="391" r:id="rId34"/>
    <p:sldId id="388" r:id="rId35"/>
    <p:sldId id="389" r:id="rId36"/>
    <p:sldId id="291" r:id="rId37"/>
    <p:sldId id="281" r:id="rId38"/>
    <p:sldId id="278" r:id="rId39"/>
    <p:sldId id="282" r:id="rId40"/>
    <p:sldId id="27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88" d="100"/>
          <a:sy n="88" d="100"/>
        </p:scale>
        <p:origin x="69" y="153"/>
      </p:cViewPr>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n Bartholomew" userId="4311a273c03b4836" providerId="LiveId" clId="{32A2D397-317D-461B-9FCA-15DB62A56912}"/>
    <pc:docChg chg="addSld delSld">
      <pc:chgData name="Darin Bartholomew" userId="4311a273c03b4836" providerId="LiveId" clId="{32A2D397-317D-461B-9FCA-15DB62A56912}" dt="2024-10-03T13:44:54.194" v="1" actId="47"/>
      <pc:docMkLst>
        <pc:docMk/>
      </pc:docMkLst>
      <pc:sldChg chg="new del">
        <pc:chgData name="Darin Bartholomew" userId="4311a273c03b4836" providerId="LiveId" clId="{32A2D397-317D-461B-9FCA-15DB62A56912}" dt="2024-10-03T13:44:54.194" v="1" actId="47"/>
        <pc:sldMkLst>
          <pc:docMk/>
          <pc:sldMk cId="4057691710" sldId="390"/>
        </pc:sldMkLst>
      </pc:sldChg>
    </pc:docChg>
  </pc:docChgLst>
  <pc:docChgLst>
    <pc:chgData name="Darin Bartholomew" userId="4311a273c03b4836" providerId="LiveId" clId="{79113A0B-CC16-425F-8196-25113E8535D8}"/>
    <pc:docChg chg="undo custSel addSld delSld modSld sldOrd">
      <pc:chgData name="Darin Bartholomew" userId="4311a273c03b4836" providerId="LiveId" clId="{79113A0B-CC16-425F-8196-25113E8535D8}" dt="2024-10-03T16:38:45.081" v="53" actId="47"/>
      <pc:docMkLst>
        <pc:docMk/>
      </pc:docMkLst>
      <pc:sldChg chg="ord">
        <pc:chgData name="Darin Bartholomew" userId="4311a273c03b4836" providerId="LiveId" clId="{79113A0B-CC16-425F-8196-25113E8535D8}" dt="2024-10-03T16:31:59.675" v="11"/>
        <pc:sldMkLst>
          <pc:docMk/>
          <pc:sldMk cId="2166038456" sldId="271"/>
        </pc:sldMkLst>
      </pc:sldChg>
      <pc:sldChg chg="ord">
        <pc:chgData name="Darin Bartholomew" userId="4311a273c03b4836" providerId="LiveId" clId="{79113A0B-CC16-425F-8196-25113E8535D8}" dt="2024-10-03T16:31:01.732" v="1"/>
        <pc:sldMkLst>
          <pc:docMk/>
          <pc:sldMk cId="329756307" sldId="278"/>
        </pc:sldMkLst>
      </pc:sldChg>
      <pc:sldChg chg="ord">
        <pc:chgData name="Darin Bartholomew" userId="4311a273c03b4836" providerId="LiveId" clId="{79113A0B-CC16-425F-8196-25113E8535D8}" dt="2024-10-03T16:31:01.732" v="1"/>
        <pc:sldMkLst>
          <pc:docMk/>
          <pc:sldMk cId="2639980252" sldId="280"/>
        </pc:sldMkLst>
      </pc:sldChg>
      <pc:sldChg chg="ord">
        <pc:chgData name="Darin Bartholomew" userId="4311a273c03b4836" providerId="LiveId" clId="{79113A0B-CC16-425F-8196-25113E8535D8}" dt="2024-10-03T16:31:01.732" v="1"/>
        <pc:sldMkLst>
          <pc:docMk/>
          <pc:sldMk cId="2592224107" sldId="281"/>
        </pc:sldMkLst>
      </pc:sldChg>
      <pc:sldChg chg="ord">
        <pc:chgData name="Darin Bartholomew" userId="4311a273c03b4836" providerId="LiveId" clId="{79113A0B-CC16-425F-8196-25113E8535D8}" dt="2024-10-03T16:31:01.732" v="1"/>
        <pc:sldMkLst>
          <pc:docMk/>
          <pc:sldMk cId="909595646" sldId="282"/>
        </pc:sldMkLst>
      </pc:sldChg>
      <pc:sldChg chg="ord">
        <pc:chgData name="Darin Bartholomew" userId="4311a273c03b4836" providerId="LiveId" clId="{79113A0B-CC16-425F-8196-25113E8535D8}" dt="2024-10-03T16:31:01.732" v="1"/>
        <pc:sldMkLst>
          <pc:docMk/>
          <pc:sldMk cId="3626494392" sldId="291"/>
        </pc:sldMkLst>
      </pc:sldChg>
      <pc:sldChg chg="ord">
        <pc:chgData name="Darin Bartholomew" userId="4311a273c03b4836" providerId="LiveId" clId="{79113A0B-CC16-425F-8196-25113E8535D8}" dt="2024-10-03T16:31:01.732" v="1"/>
        <pc:sldMkLst>
          <pc:docMk/>
          <pc:sldMk cId="826563944" sldId="388"/>
        </pc:sldMkLst>
      </pc:sldChg>
      <pc:sldChg chg="ord">
        <pc:chgData name="Darin Bartholomew" userId="4311a273c03b4836" providerId="LiveId" clId="{79113A0B-CC16-425F-8196-25113E8535D8}" dt="2024-10-03T16:31:01.732" v="1"/>
        <pc:sldMkLst>
          <pc:docMk/>
          <pc:sldMk cId="3034767140" sldId="389"/>
        </pc:sldMkLst>
      </pc:sldChg>
      <pc:sldChg chg="modSp new mod">
        <pc:chgData name="Darin Bartholomew" userId="4311a273c03b4836" providerId="LiveId" clId="{79113A0B-CC16-425F-8196-25113E8535D8}" dt="2024-10-03T16:38:34.985" v="42" actId="20577"/>
        <pc:sldMkLst>
          <pc:docMk/>
          <pc:sldMk cId="2813760297" sldId="390"/>
        </pc:sldMkLst>
        <pc:spChg chg="mod">
          <ac:chgData name="Darin Bartholomew" userId="4311a273c03b4836" providerId="LiveId" clId="{79113A0B-CC16-425F-8196-25113E8535D8}" dt="2024-10-03T16:38:34.985" v="42" actId="20577"/>
          <ac:spMkLst>
            <pc:docMk/>
            <pc:sldMk cId="2813760297" sldId="390"/>
            <ac:spMk id="2" creationId="{BE1E3ABC-DB72-94E3-4BA0-44BBF4762D07}"/>
          </ac:spMkLst>
        </pc:spChg>
        <pc:spChg chg="mod">
          <ac:chgData name="Darin Bartholomew" userId="4311a273c03b4836" providerId="LiveId" clId="{79113A0B-CC16-425F-8196-25113E8535D8}" dt="2024-10-03T16:38:26.767" v="39"/>
          <ac:spMkLst>
            <pc:docMk/>
            <pc:sldMk cId="2813760297" sldId="390"/>
            <ac:spMk id="3" creationId="{DDB938C6-F947-8C94-FE78-D69E7B048951}"/>
          </ac:spMkLst>
        </pc:spChg>
      </pc:sldChg>
      <pc:sldChg chg="modSp new mod">
        <pc:chgData name="Darin Bartholomew" userId="4311a273c03b4836" providerId="LiveId" clId="{79113A0B-CC16-425F-8196-25113E8535D8}" dt="2024-10-03T16:38:39.386" v="51" actId="20577"/>
        <pc:sldMkLst>
          <pc:docMk/>
          <pc:sldMk cId="595597885" sldId="391"/>
        </pc:sldMkLst>
        <pc:spChg chg="mod">
          <ac:chgData name="Darin Bartholomew" userId="4311a273c03b4836" providerId="LiveId" clId="{79113A0B-CC16-425F-8196-25113E8535D8}" dt="2024-10-03T16:38:39.386" v="51" actId="20577"/>
          <ac:spMkLst>
            <pc:docMk/>
            <pc:sldMk cId="595597885" sldId="391"/>
            <ac:spMk id="2" creationId="{C53E0979-93ED-3FA2-90BE-9CF2F72774DC}"/>
          </ac:spMkLst>
        </pc:spChg>
      </pc:sldChg>
      <pc:sldChg chg="new del">
        <pc:chgData name="Darin Bartholomew" userId="4311a273c03b4836" providerId="LiveId" clId="{79113A0B-CC16-425F-8196-25113E8535D8}" dt="2024-10-03T16:38:45.081" v="53" actId="47"/>
        <pc:sldMkLst>
          <pc:docMk/>
          <pc:sldMk cId="767341413" sldId="392"/>
        </pc:sldMkLst>
      </pc:sldChg>
    </pc:docChg>
  </pc:docChgLst>
  <pc:docChgLst>
    <pc:chgData name="David Lanter" userId="ffe310d6-75e8-40c5-b92a-0b49b26d9e52" providerId="ADAL" clId="{73240DEB-A437-4326-BCC1-433A7EA1DC32}"/>
    <pc:docChg chg="addSld delSld modSld sldOrd">
      <pc:chgData name="David Lanter" userId="ffe310d6-75e8-40c5-b92a-0b49b26d9e52" providerId="ADAL" clId="{73240DEB-A437-4326-BCC1-433A7EA1DC32}" dt="2024-02-22T13:39:15.570" v="10" actId="47"/>
      <pc:docMkLst>
        <pc:docMk/>
      </pc:docMkLst>
      <pc:sldChg chg="del">
        <pc:chgData name="David Lanter" userId="ffe310d6-75e8-40c5-b92a-0b49b26d9e52" providerId="ADAL" clId="{73240DEB-A437-4326-BCC1-433A7EA1DC32}" dt="2024-02-22T13:36:34.660" v="6" actId="47"/>
        <pc:sldMkLst>
          <pc:docMk/>
          <pc:sldMk cId="743629162" sldId="284"/>
        </pc:sldMkLst>
      </pc:sldChg>
      <pc:sldChg chg="ord">
        <pc:chgData name="David Lanter" userId="ffe310d6-75e8-40c5-b92a-0b49b26d9e52" providerId="ADAL" clId="{73240DEB-A437-4326-BCC1-433A7EA1DC32}" dt="2024-02-22T13:36:30.970" v="5"/>
        <pc:sldMkLst>
          <pc:docMk/>
          <pc:sldMk cId="4111916828" sldId="286"/>
        </pc:sldMkLst>
      </pc:sldChg>
      <pc:sldChg chg="del">
        <pc:chgData name="David Lanter" userId="ffe310d6-75e8-40c5-b92a-0b49b26d9e52" providerId="ADAL" clId="{73240DEB-A437-4326-BCC1-433A7EA1DC32}" dt="2024-02-22T13:39:15.570" v="10" actId="47"/>
        <pc:sldMkLst>
          <pc:docMk/>
          <pc:sldMk cId="4192361505" sldId="288"/>
        </pc:sldMkLst>
      </pc:sldChg>
      <pc:sldChg chg="add">
        <pc:chgData name="David Lanter" userId="ffe310d6-75e8-40c5-b92a-0b49b26d9e52" providerId="ADAL" clId="{73240DEB-A437-4326-BCC1-433A7EA1DC32}" dt="2024-02-22T13:38:18.990" v="9"/>
        <pc:sldMkLst>
          <pc:docMk/>
          <pc:sldMk cId="3626494392" sldId="291"/>
        </pc:sldMkLst>
      </pc:sldChg>
      <pc:sldChg chg="del">
        <pc:chgData name="David Lanter" userId="ffe310d6-75e8-40c5-b92a-0b49b26d9e52" providerId="ADAL" clId="{73240DEB-A437-4326-BCC1-433A7EA1DC32}" dt="2024-02-22T13:27:48.856" v="0" actId="47"/>
        <pc:sldMkLst>
          <pc:docMk/>
          <pc:sldMk cId="2514271037" sldId="296"/>
        </pc:sldMkLst>
      </pc:sldChg>
      <pc:sldChg chg="del">
        <pc:chgData name="David Lanter" userId="ffe310d6-75e8-40c5-b92a-0b49b26d9e52" providerId="ADAL" clId="{73240DEB-A437-4326-BCC1-433A7EA1DC32}" dt="2024-02-22T13:39:15.570" v="10" actId="47"/>
        <pc:sldMkLst>
          <pc:docMk/>
          <pc:sldMk cId="3338107532" sldId="304"/>
        </pc:sldMkLst>
      </pc:sldChg>
      <pc:sldChg chg="del">
        <pc:chgData name="David Lanter" userId="ffe310d6-75e8-40c5-b92a-0b49b26d9e52" providerId="ADAL" clId="{73240DEB-A437-4326-BCC1-433A7EA1DC32}" dt="2024-02-22T13:39:15.570" v="10" actId="47"/>
        <pc:sldMkLst>
          <pc:docMk/>
          <pc:sldMk cId="4027484384" sldId="308"/>
        </pc:sldMkLst>
      </pc:sldChg>
      <pc:sldChg chg="addSp modSp new del mod">
        <pc:chgData name="David Lanter" userId="ffe310d6-75e8-40c5-b92a-0b49b26d9e52" providerId="ADAL" clId="{73240DEB-A437-4326-BCC1-433A7EA1DC32}" dt="2024-02-22T13:36:35.978" v="7" actId="47"/>
        <pc:sldMkLst>
          <pc:docMk/>
          <pc:sldMk cId="3762532649" sldId="309"/>
        </pc:sldMkLst>
        <pc:picChg chg="add mod">
          <ac:chgData name="David Lanter" userId="ffe310d6-75e8-40c5-b92a-0b49b26d9e52" providerId="ADAL" clId="{73240DEB-A437-4326-BCC1-433A7EA1DC32}" dt="2024-02-22T13:31:51.412" v="3" actId="1076"/>
          <ac:picMkLst>
            <pc:docMk/>
            <pc:sldMk cId="3762532649" sldId="309"/>
            <ac:picMk id="5" creationId="{48216003-0FB5-7C2F-C0F5-A198217B2EB4}"/>
          </ac:picMkLst>
        </pc:picChg>
      </pc:sldChg>
      <pc:sldChg chg="add">
        <pc:chgData name="David Lanter" userId="ffe310d6-75e8-40c5-b92a-0b49b26d9e52" providerId="ADAL" clId="{73240DEB-A437-4326-BCC1-433A7EA1DC32}" dt="2024-02-22T13:36:50.017" v="8"/>
        <pc:sldMkLst>
          <pc:docMk/>
          <pc:sldMk cId="3761576675" sldId="384"/>
        </pc:sldMkLst>
      </pc:sldChg>
      <pc:sldChg chg="add">
        <pc:chgData name="David Lanter" userId="ffe310d6-75e8-40c5-b92a-0b49b26d9e52" providerId="ADAL" clId="{73240DEB-A437-4326-BCC1-433A7EA1DC32}" dt="2024-02-22T13:36:50.017" v="8"/>
        <pc:sldMkLst>
          <pc:docMk/>
          <pc:sldMk cId="2303333577" sldId="385"/>
        </pc:sldMkLst>
      </pc:sldChg>
      <pc:sldChg chg="add">
        <pc:chgData name="David Lanter" userId="ffe310d6-75e8-40c5-b92a-0b49b26d9e52" providerId="ADAL" clId="{73240DEB-A437-4326-BCC1-433A7EA1DC32}" dt="2024-02-22T13:36:50.017" v="8"/>
        <pc:sldMkLst>
          <pc:docMk/>
          <pc:sldMk cId="3443388415" sldId="386"/>
        </pc:sldMkLst>
      </pc:sldChg>
      <pc:sldChg chg="add">
        <pc:chgData name="David Lanter" userId="ffe310d6-75e8-40c5-b92a-0b49b26d9e52" providerId="ADAL" clId="{73240DEB-A437-4326-BCC1-433A7EA1DC32}" dt="2024-02-22T13:36:50.017" v="8"/>
        <pc:sldMkLst>
          <pc:docMk/>
          <pc:sldMk cId="3138363037" sldId="387"/>
        </pc:sldMkLst>
      </pc:sldChg>
      <pc:sldChg chg="add">
        <pc:chgData name="David Lanter" userId="ffe310d6-75e8-40c5-b92a-0b49b26d9e52" providerId="ADAL" clId="{73240DEB-A437-4326-BCC1-433A7EA1DC32}" dt="2024-02-22T13:38:18.990" v="9"/>
        <pc:sldMkLst>
          <pc:docMk/>
          <pc:sldMk cId="826563944" sldId="388"/>
        </pc:sldMkLst>
      </pc:sldChg>
      <pc:sldChg chg="add">
        <pc:chgData name="David Lanter" userId="ffe310d6-75e8-40c5-b92a-0b49b26d9e52" providerId="ADAL" clId="{73240DEB-A437-4326-BCC1-433A7EA1DC32}" dt="2024-02-22T13:38:18.990" v="9"/>
        <pc:sldMkLst>
          <pc:docMk/>
          <pc:sldMk cId="3034767140" sldId="38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E173E-D05E-4FF4-9770-0D62DC8F66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CDC8DB-CADB-4FFC-BBF3-1D59BF10AB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C47F31-85A6-4C64-ACB7-02CF1BFD7BEF}"/>
              </a:ext>
            </a:extLst>
          </p:cNvPr>
          <p:cNvSpPr>
            <a:spLocks noGrp="1"/>
          </p:cNvSpPr>
          <p:nvPr>
            <p:ph type="dt" sz="half" idx="10"/>
          </p:nvPr>
        </p:nvSpPr>
        <p:spPr/>
        <p:txBody>
          <a:bodyPr/>
          <a:lstStyle/>
          <a:p>
            <a:fld id="{6646C102-F07E-402A-A1E1-A3604CDA18E1}" type="datetimeFigureOut">
              <a:rPr lang="en-US" smtClean="0"/>
              <a:t>10/3/2024</a:t>
            </a:fld>
            <a:endParaRPr lang="en-US"/>
          </a:p>
        </p:txBody>
      </p:sp>
      <p:sp>
        <p:nvSpPr>
          <p:cNvPr id="5" name="Footer Placeholder 4">
            <a:extLst>
              <a:ext uri="{FF2B5EF4-FFF2-40B4-BE49-F238E27FC236}">
                <a16:creationId xmlns:a16="http://schemas.microsoft.com/office/drawing/2014/main" id="{4C1726E0-B0FC-4608-BDB4-516C0D36B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539C7-A5A0-42CB-BDBE-0BD351B3E259}"/>
              </a:ext>
            </a:extLst>
          </p:cNvPr>
          <p:cNvSpPr>
            <a:spLocks noGrp="1"/>
          </p:cNvSpPr>
          <p:nvPr>
            <p:ph type="sldNum" sz="quarter" idx="12"/>
          </p:nvPr>
        </p:nvSpPr>
        <p:spPr/>
        <p:txBody>
          <a:bodyPr/>
          <a:lstStyle/>
          <a:p>
            <a:fld id="{5E3B5861-3421-4B00-A38A-2C113801C0B9}" type="slidenum">
              <a:rPr lang="en-US" smtClean="0"/>
              <a:t>‹#›</a:t>
            </a:fld>
            <a:endParaRPr lang="en-US"/>
          </a:p>
        </p:txBody>
      </p:sp>
    </p:spTree>
    <p:extLst>
      <p:ext uri="{BB962C8B-B14F-4D97-AF65-F5344CB8AC3E}">
        <p14:creationId xmlns:p14="http://schemas.microsoft.com/office/powerpoint/2010/main" val="3275093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B9352-84F4-4723-BF52-A638740B19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28CE4C-FB91-4054-9CC8-1B1F7B6612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6E664-8DB2-42EC-B354-09ECB5E9AA0B}"/>
              </a:ext>
            </a:extLst>
          </p:cNvPr>
          <p:cNvSpPr>
            <a:spLocks noGrp="1"/>
          </p:cNvSpPr>
          <p:nvPr>
            <p:ph type="dt" sz="half" idx="10"/>
          </p:nvPr>
        </p:nvSpPr>
        <p:spPr/>
        <p:txBody>
          <a:bodyPr/>
          <a:lstStyle/>
          <a:p>
            <a:fld id="{6646C102-F07E-402A-A1E1-A3604CDA18E1}" type="datetimeFigureOut">
              <a:rPr lang="en-US" smtClean="0"/>
              <a:t>10/3/2024</a:t>
            </a:fld>
            <a:endParaRPr lang="en-US"/>
          </a:p>
        </p:txBody>
      </p:sp>
      <p:sp>
        <p:nvSpPr>
          <p:cNvPr id="5" name="Footer Placeholder 4">
            <a:extLst>
              <a:ext uri="{FF2B5EF4-FFF2-40B4-BE49-F238E27FC236}">
                <a16:creationId xmlns:a16="http://schemas.microsoft.com/office/drawing/2014/main" id="{FBC7417F-6C72-40B4-856A-D89EB16085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0D1B98-B9D2-4272-A912-13F71DA69546}"/>
              </a:ext>
            </a:extLst>
          </p:cNvPr>
          <p:cNvSpPr>
            <a:spLocks noGrp="1"/>
          </p:cNvSpPr>
          <p:nvPr>
            <p:ph type="sldNum" sz="quarter" idx="12"/>
          </p:nvPr>
        </p:nvSpPr>
        <p:spPr/>
        <p:txBody>
          <a:bodyPr/>
          <a:lstStyle/>
          <a:p>
            <a:fld id="{5E3B5861-3421-4B00-A38A-2C113801C0B9}" type="slidenum">
              <a:rPr lang="en-US" smtClean="0"/>
              <a:t>‹#›</a:t>
            </a:fld>
            <a:endParaRPr lang="en-US"/>
          </a:p>
        </p:txBody>
      </p:sp>
    </p:spTree>
    <p:extLst>
      <p:ext uri="{BB962C8B-B14F-4D97-AF65-F5344CB8AC3E}">
        <p14:creationId xmlns:p14="http://schemas.microsoft.com/office/powerpoint/2010/main" val="2619421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34BEE-3A5A-4AF6-B809-F2290E39F5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D5F1D3-DCA0-4332-8F3E-DCABC37ECC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3EF699-060D-41B6-8D7F-C1526E35B5DC}"/>
              </a:ext>
            </a:extLst>
          </p:cNvPr>
          <p:cNvSpPr>
            <a:spLocks noGrp="1"/>
          </p:cNvSpPr>
          <p:nvPr>
            <p:ph type="dt" sz="half" idx="10"/>
          </p:nvPr>
        </p:nvSpPr>
        <p:spPr/>
        <p:txBody>
          <a:bodyPr/>
          <a:lstStyle/>
          <a:p>
            <a:fld id="{6646C102-F07E-402A-A1E1-A3604CDA18E1}" type="datetimeFigureOut">
              <a:rPr lang="en-US" smtClean="0"/>
              <a:t>10/3/2024</a:t>
            </a:fld>
            <a:endParaRPr lang="en-US"/>
          </a:p>
        </p:txBody>
      </p:sp>
      <p:sp>
        <p:nvSpPr>
          <p:cNvPr id="5" name="Footer Placeholder 4">
            <a:extLst>
              <a:ext uri="{FF2B5EF4-FFF2-40B4-BE49-F238E27FC236}">
                <a16:creationId xmlns:a16="http://schemas.microsoft.com/office/drawing/2014/main" id="{5F2456DD-E260-4E6B-9769-B445ABCC3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B7404E-84B1-48CF-AD8C-3F0875434C7A}"/>
              </a:ext>
            </a:extLst>
          </p:cNvPr>
          <p:cNvSpPr>
            <a:spLocks noGrp="1"/>
          </p:cNvSpPr>
          <p:nvPr>
            <p:ph type="sldNum" sz="quarter" idx="12"/>
          </p:nvPr>
        </p:nvSpPr>
        <p:spPr/>
        <p:txBody>
          <a:bodyPr/>
          <a:lstStyle/>
          <a:p>
            <a:fld id="{5E3B5861-3421-4B00-A38A-2C113801C0B9}" type="slidenum">
              <a:rPr lang="en-US" smtClean="0"/>
              <a:t>‹#›</a:t>
            </a:fld>
            <a:endParaRPr lang="en-US"/>
          </a:p>
        </p:txBody>
      </p:sp>
    </p:spTree>
    <p:extLst>
      <p:ext uri="{BB962C8B-B14F-4D97-AF65-F5344CB8AC3E}">
        <p14:creationId xmlns:p14="http://schemas.microsoft.com/office/powerpoint/2010/main" val="832958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13C87-F957-4206-A3FD-AC284614DC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B12BC4-FE86-488D-B97D-DA775C83A0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698-43BA-4E66-A183-43F8C3828E7E}"/>
              </a:ext>
            </a:extLst>
          </p:cNvPr>
          <p:cNvSpPr>
            <a:spLocks noGrp="1"/>
          </p:cNvSpPr>
          <p:nvPr>
            <p:ph type="dt" sz="half" idx="10"/>
          </p:nvPr>
        </p:nvSpPr>
        <p:spPr/>
        <p:txBody>
          <a:bodyPr/>
          <a:lstStyle/>
          <a:p>
            <a:fld id="{6646C102-F07E-402A-A1E1-A3604CDA18E1}" type="datetimeFigureOut">
              <a:rPr lang="en-US" smtClean="0"/>
              <a:t>10/3/2024</a:t>
            </a:fld>
            <a:endParaRPr lang="en-US"/>
          </a:p>
        </p:txBody>
      </p:sp>
      <p:sp>
        <p:nvSpPr>
          <p:cNvPr id="5" name="Footer Placeholder 4">
            <a:extLst>
              <a:ext uri="{FF2B5EF4-FFF2-40B4-BE49-F238E27FC236}">
                <a16:creationId xmlns:a16="http://schemas.microsoft.com/office/drawing/2014/main" id="{A976113A-DA25-40FD-8867-C86498AB0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D0699E-B85E-413B-9780-043B17CED05E}"/>
              </a:ext>
            </a:extLst>
          </p:cNvPr>
          <p:cNvSpPr>
            <a:spLocks noGrp="1"/>
          </p:cNvSpPr>
          <p:nvPr>
            <p:ph type="sldNum" sz="quarter" idx="12"/>
          </p:nvPr>
        </p:nvSpPr>
        <p:spPr/>
        <p:txBody>
          <a:bodyPr/>
          <a:lstStyle/>
          <a:p>
            <a:fld id="{5E3B5861-3421-4B00-A38A-2C113801C0B9}" type="slidenum">
              <a:rPr lang="en-US" smtClean="0"/>
              <a:t>‹#›</a:t>
            </a:fld>
            <a:endParaRPr lang="en-US"/>
          </a:p>
        </p:txBody>
      </p:sp>
    </p:spTree>
    <p:extLst>
      <p:ext uri="{BB962C8B-B14F-4D97-AF65-F5344CB8AC3E}">
        <p14:creationId xmlns:p14="http://schemas.microsoft.com/office/powerpoint/2010/main" val="2088347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2F449-B8EF-47BB-9DA4-104E44E708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542E43-F795-4226-AA94-CD4F9646CD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C8C392-10CF-471F-AB31-8480F3DED96C}"/>
              </a:ext>
            </a:extLst>
          </p:cNvPr>
          <p:cNvSpPr>
            <a:spLocks noGrp="1"/>
          </p:cNvSpPr>
          <p:nvPr>
            <p:ph type="dt" sz="half" idx="10"/>
          </p:nvPr>
        </p:nvSpPr>
        <p:spPr/>
        <p:txBody>
          <a:bodyPr/>
          <a:lstStyle/>
          <a:p>
            <a:fld id="{6646C102-F07E-402A-A1E1-A3604CDA18E1}" type="datetimeFigureOut">
              <a:rPr lang="en-US" smtClean="0"/>
              <a:t>10/3/2024</a:t>
            </a:fld>
            <a:endParaRPr lang="en-US"/>
          </a:p>
        </p:txBody>
      </p:sp>
      <p:sp>
        <p:nvSpPr>
          <p:cNvPr id="5" name="Footer Placeholder 4">
            <a:extLst>
              <a:ext uri="{FF2B5EF4-FFF2-40B4-BE49-F238E27FC236}">
                <a16:creationId xmlns:a16="http://schemas.microsoft.com/office/drawing/2014/main" id="{663E45D9-5815-44EB-8741-DD445DECF6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DF6929-C75E-46D5-A85D-CDC2B6CB02CC}"/>
              </a:ext>
            </a:extLst>
          </p:cNvPr>
          <p:cNvSpPr>
            <a:spLocks noGrp="1"/>
          </p:cNvSpPr>
          <p:nvPr>
            <p:ph type="sldNum" sz="quarter" idx="12"/>
          </p:nvPr>
        </p:nvSpPr>
        <p:spPr/>
        <p:txBody>
          <a:bodyPr/>
          <a:lstStyle/>
          <a:p>
            <a:fld id="{5E3B5861-3421-4B00-A38A-2C113801C0B9}" type="slidenum">
              <a:rPr lang="en-US" smtClean="0"/>
              <a:t>‹#›</a:t>
            </a:fld>
            <a:endParaRPr lang="en-US"/>
          </a:p>
        </p:txBody>
      </p:sp>
    </p:spTree>
    <p:extLst>
      <p:ext uri="{BB962C8B-B14F-4D97-AF65-F5344CB8AC3E}">
        <p14:creationId xmlns:p14="http://schemas.microsoft.com/office/powerpoint/2010/main" val="3876060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F3C90-DE6A-40EB-B2C3-5218699612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D4CCE9-CD3D-4C0D-851A-B229E66756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F5054B-08C3-47EB-A23A-EB1B42623A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EA45D2-EF30-4A0B-834D-0D7AE12C0716}"/>
              </a:ext>
            </a:extLst>
          </p:cNvPr>
          <p:cNvSpPr>
            <a:spLocks noGrp="1"/>
          </p:cNvSpPr>
          <p:nvPr>
            <p:ph type="dt" sz="half" idx="10"/>
          </p:nvPr>
        </p:nvSpPr>
        <p:spPr/>
        <p:txBody>
          <a:bodyPr/>
          <a:lstStyle/>
          <a:p>
            <a:fld id="{6646C102-F07E-402A-A1E1-A3604CDA18E1}" type="datetimeFigureOut">
              <a:rPr lang="en-US" smtClean="0"/>
              <a:t>10/3/2024</a:t>
            </a:fld>
            <a:endParaRPr lang="en-US"/>
          </a:p>
        </p:txBody>
      </p:sp>
      <p:sp>
        <p:nvSpPr>
          <p:cNvPr id="6" name="Footer Placeholder 5">
            <a:extLst>
              <a:ext uri="{FF2B5EF4-FFF2-40B4-BE49-F238E27FC236}">
                <a16:creationId xmlns:a16="http://schemas.microsoft.com/office/drawing/2014/main" id="{1C54ADEA-CAC9-4FE9-825C-0BAB7AB4C3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8B5E9B-EA5F-4EBD-92CD-E7A226B12857}"/>
              </a:ext>
            </a:extLst>
          </p:cNvPr>
          <p:cNvSpPr>
            <a:spLocks noGrp="1"/>
          </p:cNvSpPr>
          <p:nvPr>
            <p:ph type="sldNum" sz="quarter" idx="12"/>
          </p:nvPr>
        </p:nvSpPr>
        <p:spPr/>
        <p:txBody>
          <a:bodyPr/>
          <a:lstStyle/>
          <a:p>
            <a:fld id="{5E3B5861-3421-4B00-A38A-2C113801C0B9}" type="slidenum">
              <a:rPr lang="en-US" smtClean="0"/>
              <a:t>‹#›</a:t>
            </a:fld>
            <a:endParaRPr lang="en-US"/>
          </a:p>
        </p:txBody>
      </p:sp>
    </p:spTree>
    <p:extLst>
      <p:ext uri="{BB962C8B-B14F-4D97-AF65-F5344CB8AC3E}">
        <p14:creationId xmlns:p14="http://schemas.microsoft.com/office/powerpoint/2010/main" val="3329277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BA7B0-7D07-4F9E-9F0E-B456927EF6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064A59-B3FD-44D1-B06F-9424CC187E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1CA27A-9DC4-42D0-866D-0854DCBF09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85DAAA-76A6-429E-94D6-3667198CF8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4FCA42-86E1-4461-BDD6-3205B0FBB3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6F07D2-3DD4-4D17-905D-E96C07278D8D}"/>
              </a:ext>
            </a:extLst>
          </p:cNvPr>
          <p:cNvSpPr>
            <a:spLocks noGrp="1"/>
          </p:cNvSpPr>
          <p:nvPr>
            <p:ph type="dt" sz="half" idx="10"/>
          </p:nvPr>
        </p:nvSpPr>
        <p:spPr/>
        <p:txBody>
          <a:bodyPr/>
          <a:lstStyle/>
          <a:p>
            <a:fld id="{6646C102-F07E-402A-A1E1-A3604CDA18E1}" type="datetimeFigureOut">
              <a:rPr lang="en-US" smtClean="0"/>
              <a:t>10/3/2024</a:t>
            </a:fld>
            <a:endParaRPr lang="en-US"/>
          </a:p>
        </p:txBody>
      </p:sp>
      <p:sp>
        <p:nvSpPr>
          <p:cNvPr id="8" name="Footer Placeholder 7">
            <a:extLst>
              <a:ext uri="{FF2B5EF4-FFF2-40B4-BE49-F238E27FC236}">
                <a16:creationId xmlns:a16="http://schemas.microsoft.com/office/drawing/2014/main" id="{8F801D9D-D5EE-4212-8C5C-165A870499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22274E-517B-4101-962A-BADADD667690}"/>
              </a:ext>
            </a:extLst>
          </p:cNvPr>
          <p:cNvSpPr>
            <a:spLocks noGrp="1"/>
          </p:cNvSpPr>
          <p:nvPr>
            <p:ph type="sldNum" sz="quarter" idx="12"/>
          </p:nvPr>
        </p:nvSpPr>
        <p:spPr/>
        <p:txBody>
          <a:bodyPr/>
          <a:lstStyle/>
          <a:p>
            <a:fld id="{5E3B5861-3421-4B00-A38A-2C113801C0B9}" type="slidenum">
              <a:rPr lang="en-US" smtClean="0"/>
              <a:t>‹#›</a:t>
            </a:fld>
            <a:endParaRPr lang="en-US"/>
          </a:p>
        </p:txBody>
      </p:sp>
    </p:spTree>
    <p:extLst>
      <p:ext uri="{BB962C8B-B14F-4D97-AF65-F5344CB8AC3E}">
        <p14:creationId xmlns:p14="http://schemas.microsoft.com/office/powerpoint/2010/main" val="3037884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AFABA-C610-4AD1-84B6-FD2A0AB708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1DD5C1-2C20-4E2C-A2BB-BD17E7E9FB0D}"/>
              </a:ext>
            </a:extLst>
          </p:cNvPr>
          <p:cNvSpPr>
            <a:spLocks noGrp="1"/>
          </p:cNvSpPr>
          <p:nvPr>
            <p:ph type="dt" sz="half" idx="10"/>
          </p:nvPr>
        </p:nvSpPr>
        <p:spPr/>
        <p:txBody>
          <a:bodyPr/>
          <a:lstStyle/>
          <a:p>
            <a:fld id="{6646C102-F07E-402A-A1E1-A3604CDA18E1}" type="datetimeFigureOut">
              <a:rPr lang="en-US" smtClean="0"/>
              <a:t>10/3/2024</a:t>
            </a:fld>
            <a:endParaRPr lang="en-US"/>
          </a:p>
        </p:txBody>
      </p:sp>
      <p:sp>
        <p:nvSpPr>
          <p:cNvPr id="4" name="Footer Placeholder 3">
            <a:extLst>
              <a:ext uri="{FF2B5EF4-FFF2-40B4-BE49-F238E27FC236}">
                <a16:creationId xmlns:a16="http://schemas.microsoft.com/office/drawing/2014/main" id="{E24589F6-6CFA-4104-A7A2-F72B8ECCC3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0ED124-AC80-4C6B-A235-162788EB72AD}"/>
              </a:ext>
            </a:extLst>
          </p:cNvPr>
          <p:cNvSpPr>
            <a:spLocks noGrp="1"/>
          </p:cNvSpPr>
          <p:nvPr>
            <p:ph type="sldNum" sz="quarter" idx="12"/>
          </p:nvPr>
        </p:nvSpPr>
        <p:spPr/>
        <p:txBody>
          <a:bodyPr/>
          <a:lstStyle/>
          <a:p>
            <a:fld id="{5E3B5861-3421-4B00-A38A-2C113801C0B9}" type="slidenum">
              <a:rPr lang="en-US" smtClean="0"/>
              <a:t>‹#›</a:t>
            </a:fld>
            <a:endParaRPr lang="en-US"/>
          </a:p>
        </p:txBody>
      </p:sp>
    </p:spTree>
    <p:extLst>
      <p:ext uri="{BB962C8B-B14F-4D97-AF65-F5344CB8AC3E}">
        <p14:creationId xmlns:p14="http://schemas.microsoft.com/office/powerpoint/2010/main" val="4047000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42C10D-E711-4A19-91C7-01E2B04B9E70}"/>
              </a:ext>
            </a:extLst>
          </p:cNvPr>
          <p:cNvSpPr>
            <a:spLocks noGrp="1"/>
          </p:cNvSpPr>
          <p:nvPr>
            <p:ph type="dt" sz="half" idx="10"/>
          </p:nvPr>
        </p:nvSpPr>
        <p:spPr/>
        <p:txBody>
          <a:bodyPr/>
          <a:lstStyle/>
          <a:p>
            <a:fld id="{6646C102-F07E-402A-A1E1-A3604CDA18E1}" type="datetimeFigureOut">
              <a:rPr lang="en-US" smtClean="0"/>
              <a:t>10/3/2024</a:t>
            </a:fld>
            <a:endParaRPr lang="en-US"/>
          </a:p>
        </p:txBody>
      </p:sp>
      <p:sp>
        <p:nvSpPr>
          <p:cNvPr id="3" name="Footer Placeholder 2">
            <a:extLst>
              <a:ext uri="{FF2B5EF4-FFF2-40B4-BE49-F238E27FC236}">
                <a16:creationId xmlns:a16="http://schemas.microsoft.com/office/drawing/2014/main" id="{36721D0F-AC2A-4C15-A7DE-0987DE08A5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863B20-48CD-4A9B-B698-AAA918CB069B}"/>
              </a:ext>
            </a:extLst>
          </p:cNvPr>
          <p:cNvSpPr>
            <a:spLocks noGrp="1"/>
          </p:cNvSpPr>
          <p:nvPr>
            <p:ph type="sldNum" sz="quarter" idx="12"/>
          </p:nvPr>
        </p:nvSpPr>
        <p:spPr/>
        <p:txBody>
          <a:bodyPr/>
          <a:lstStyle/>
          <a:p>
            <a:fld id="{5E3B5861-3421-4B00-A38A-2C113801C0B9}" type="slidenum">
              <a:rPr lang="en-US" smtClean="0"/>
              <a:t>‹#›</a:t>
            </a:fld>
            <a:endParaRPr lang="en-US"/>
          </a:p>
        </p:txBody>
      </p:sp>
    </p:spTree>
    <p:extLst>
      <p:ext uri="{BB962C8B-B14F-4D97-AF65-F5344CB8AC3E}">
        <p14:creationId xmlns:p14="http://schemas.microsoft.com/office/powerpoint/2010/main" val="1541422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74B12-8A12-48BB-99F3-ED3B58A2BC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C65E0F-2A56-445F-8BA9-379741CC77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B19066-82BB-4964-A90B-938263DC3E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FE8438-13CE-4163-A14A-C0942F9C78FE}"/>
              </a:ext>
            </a:extLst>
          </p:cNvPr>
          <p:cNvSpPr>
            <a:spLocks noGrp="1"/>
          </p:cNvSpPr>
          <p:nvPr>
            <p:ph type="dt" sz="half" idx="10"/>
          </p:nvPr>
        </p:nvSpPr>
        <p:spPr/>
        <p:txBody>
          <a:bodyPr/>
          <a:lstStyle/>
          <a:p>
            <a:fld id="{6646C102-F07E-402A-A1E1-A3604CDA18E1}" type="datetimeFigureOut">
              <a:rPr lang="en-US" smtClean="0"/>
              <a:t>10/3/2024</a:t>
            </a:fld>
            <a:endParaRPr lang="en-US"/>
          </a:p>
        </p:txBody>
      </p:sp>
      <p:sp>
        <p:nvSpPr>
          <p:cNvPr id="6" name="Footer Placeholder 5">
            <a:extLst>
              <a:ext uri="{FF2B5EF4-FFF2-40B4-BE49-F238E27FC236}">
                <a16:creationId xmlns:a16="http://schemas.microsoft.com/office/drawing/2014/main" id="{4537A789-51B5-411A-A663-3F7F518C2A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66CDC1-A7F0-49F5-9A85-F01489437076}"/>
              </a:ext>
            </a:extLst>
          </p:cNvPr>
          <p:cNvSpPr>
            <a:spLocks noGrp="1"/>
          </p:cNvSpPr>
          <p:nvPr>
            <p:ph type="sldNum" sz="quarter" idx="12"/>
          </p:nvPr>
        </p:nvSpPr>
        <p:spPr/>
        <p:txBody>
          <a:bodyPr/>
          <a:lstStyle/>
          <a:p>
            <a:fld id="{5E3B5861-3421-4B00-A38A-2C113801C0B9}" type="slidenum">
              <a:rPr lang="en-US" smtClean="0"/>
              <a:t>‹#›</a:t>
            </a:fld>
            <a:endParaRPr lang="en-US"/>
          </a:p>
        </p:txBody>
      </p:sp>
    </p:spTree>
    <p:extLst>
      <p:ext uri="{BB962C8B-B14F-4D97-AF65-F5344CB8AC3E}">
        <p14:creationId xmlns:p14="http://schemas.microsoft.com/office/powerpoint/2010/main" val="1757773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0B717-98EB-4A73-9ACF-8066BD96D9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AF6FEA-6EF9-4ED6-8C4D-C44E3F97D3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ABC78A-BC73-4612-8D7C-C8226069C9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17BEBC-9A37-4CA4-93AC-2FF112B3CEF7}"/>
              </a:ext>
            </a:extLst>
          </p:cNvPr>
          <p:cNvSpPr>
            <a:spLocks noGrp="1"/>
          </p:cNvSpPr>
          <p:nvPr>
            <p:ph type="dt" sz="half" idx="10"/>
          </p:nvPr>
        </p:nvSpPr>
        <p:spPr/>
        <p:txBody>
          <a:bodyPr/>
          <a:lstStyle/>
          <a:p>
            <a:fld id="{6646C102-F07E-402A-A1E1-A3604CDA18E1}" type="datetimeFigureOut">
              <a:rPr lang="en-US" smtClean="0"/>
              <a:t>10/3/2024</a:t>
            </a:fld>
            <a:endParaRPr lang="en-US"/>
          </a:p>
        </p:txBody>
      </p:sp>
      <p:sp>
        <p:nvSpPr>
          <p:cNvPr id="6" name="Footer Placeholder 5">
            <a:extLst>
              <a:ext uri="{FF2B5EF4-FFF2-40B4-BE49-F238E27FC236}">
                <a16:creationId xmlns:a16="http://schemas.microsoft.com/office/drawing/2014/main" id="{74F0B1B4-2A53-4D3C-AB6E-0E004C1CB8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3DB96B-7833-408E-87AD-C934D0523916}"/>
              </a:ext>
            </a:extLst>
          </p:cNvPr>
          <p:cNvSpPr>
            <a:spLocks noGrp="1"/>
          </p:cNvSpPr>
          <p:nvPr>
            <p:ph type="sldNum" sz="quarter" idx="12"/>
          </p:nvPr>
        </p:nvSpPr>
        <p:spPr/>
        <p:txBody>
          <a:bodyPr/>
          <a:lstStyle/>
          <a:p>
            <a:fld id="{5E3B5861-3421-4B00-A38A-2C113801C0B9}" type="slidenum">
              <a:rPr lang="en-US" smtClean="0"/>
              <a:t>‹#›</a:t>
            </a:fld>
            <a:endParaRPr lang="en-US"/>
          </a:p>
        </p:txBody>
      </p:sp>
    </p:spTree>
    <p:extLst>
      <p:ext uri="{BB962C8B-B14F-4D97-AF65-F5344CB8AC3E}">
        <p14:creationId xmlns:p14="http://schemas.microsoft.com/office/powerpoint/2010/main" val="604545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008450-4335-4EE8-B1A8-3E7B9FC25D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D4BB57-D864-41D7-9786-9F338D5E81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17A06C-3470-4F29-A5ED-B0E3D0FE0A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6C102-F07E-402A-A1E1-A3604CDA18E1}" type="datetimeFigureOut">
              <a:rPr lang="en-US" smtClean="0"/>
              <a:t>10/3/2024</a:t>
            </a:fld>
            <a:endParaRPr lang="en-US"/>
          </a:p>
        </p:txBody>
      </p:sp>
      <p:sp>
        <p:nvSpPr>
          <p:cNvPr id="5" name="Footer Placeholder 4">
            <a:extLst>
              <a:ext uri="{FF2B5EF4-FFF2-40B4-BE49-F238E27FC236}">
                <a16:creationId xmlns:a16="http://schemas.microsoft.com/office/drawing/2014/main" id="{7DC04FD2-AD07-40BF-AF4C-A4A9A0A23F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3B66C0-1153-458F-ADAC-9B03A9CB20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B5861-3421-4B00-A38A-2C113801C0B9}" type="slidenum">
              <a:rPr lang="en-US" smtClean="0"/>
              <a:t>‹#›</a:t>
            </a:fld>
            <a:endParaRPr lang="en-US"/>
          </a:p>
        </p:txBody>
      </p:sp>
    </p:spTree>
    <p:extLst>
      <p:ext uri="{BB962C8B-B14F-4D97-AF65-F5344CB8AC3E}">
        <p14:creationId xmlns:p14="http://schemas.microsoft.com/office/powerpoint/2010/main" val="2350692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ryptii.com/"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cryptii.com/"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hyperlink" Target="https://www.iad.gov/nietp/caerequirements.cf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ssl.com/article/page-load-optimization-ocsp-stapling/" TargetMode="External"/><Relationship Id="rId2" Type="http://schemas.openxmlformats.org/officeDocument/2006/relationships/hyperlink" Target="https://tools.ietf.org/html/rfc763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msBrdFiSvW4"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A950B-35AC-4424-873B-E1794CC1128F}"/>
              </a:ext>
            </a:extLst>
          </p:cNvPr>
          <p:cNvSpPr>
            <a:spLocks noGrp="1"/>
          </p:cNvSpPr>
          <p:nvPr>
            <p:ph type="ctrTitle"/>
          </p:nvPr>
        </p:nvSpPr>
        <p:spPr>
          <a:xfrm>
            <a:off x="774915" y="1122363"/>
            <a:ext cx="10438109" cy="2387600"/>
          </a:xfrm>
        </p:spPr>
        <p:txBody>
          <a:bodyPr>
            <a:normAutofit fontScale="90000"/>
          </a:bodyPr>
          <a:lstStyle/>
          <a:p>
            <a:r>
              <a:rPr lang="en-US" dirty="0"/>
              <a:t>Managing Enterprise Cybersecurity</a:t>
            </a:r>
            <a:br>
              <a:rPr lang="en-US" dirty="0"/>
            </a:br>
            <a:r>
              <a:rPr lang="en-US" dirty="0"/>
              <a:t>MIS 4596</a:t>
            </a:r>
          </a:p>
        </p:txBody>
      </p:sp>
      <p:sp>
        <p:nvSpPr>
          <p:cNvPr id="3" name="Subtitle 2">
            <a:extLst>
              <a:ext uri="{FF2B5EF4-FFF2-40B4-BE49-F238E27FC236}">
                <a16:creationId xmlns:a16="http://schemas.microsoft.com/office/drawing/2014/main" id="{06D3AC46-543A-4538-9B6A-81D65B415A63}"/>
              </a:ext>
            </a:extLst>
          </p:cNvPr>
          <p:cNvSpPr>
            <a:spLocks noGrp="1"/>
          </p:cNvSpPr>
          <p:nvPr>
            <p:ph type="subTitle" idx="1"/>
          </p:nvPr>
        </p:nvSpPr>
        <p:spPr/>
        <p:txBody>
          <a:bodyPr/>
          <a:lstStyle/>
          <a:p>
            <a:r>
              <a:rPr lang="en-US" dirty="0"/>
              <a:t>Unit #11</a:t>
            </a:r>
          </a:p>
          <a:p>
            <a:endParaRPr lang="en-US" dirty="0"/>
          </a:p>
        </p:txBody>
      </p:sp>
    </p:spTree>
    <p:extLst>
      <p:ext uri="{BB962C8B-B14F-4D97-AF65-F5344CB8AC3E}">
        <p14:creationId xmlns:p14="http://schemas.microsoft.com/office/powerpoint/2010/main" val="1778524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F27BE0-B003-4543-A672-25C32FDA9EC0}"/>
              </a:ext>
            </a:extLst>
          </p:cNvPr>
          <p:cNvSpPr/>
          <p:nvPr/>
        </p:nvSpPr>
        <p:spPr>
          <a:xfrm>
            <a:off x="7616169" y="5276334"/>
            <a:ext cx="2039661" cy="369332"/>
          </a:xfrm>
          <a:prstGeom prst="rect">
            <a:avLst/>
          </a:prstGeom>
        </p:spPr>
        <p:txBody>
          <a:bodyPr wrap="none">
            <a:spAutoFit/>
          </a:bodyPr>
          <a:lstStyle/>
          <a:p>
            <a:r>
              <a:rPr lang="en-US" dirty="0">
                <a:hlinkClick r:id="rId2"/>
              </a:rPr>
              <a:t>https://cryptii.com/</a:t>
            </a:r>
            <a:endParaRPr lang="en-US" dirty="0"/>
          </a:p>
        </p:txBody>
      </p:sp>
      <p:sp>
        <p:nvSpPr>
          <p:cNvPr id="2" name="Footer Placeholder 1">
            <a:extLst>
              <a:ext uri="{FF2B5EF4-FFF2-40B4-BE49-F238E27FC236}">
                <a16:creationId xmlns:a16="http://schemas.microsoft.com/office/drawing/2014/main" id="{1AE4E080-B991-4E82-AB73-4A5F8CC082F4}"/>
              </a:ext>
            </a:extLst>
          </p:cNvPr>
          <p:cNvSpPr>
            <a:spLocks noGrp="1"/>
          </p:cNvSpPr>
          <p:nvPr>
            <p:ph type="ftr" sz="quarter" idx="11"/>
          </p:nvPr>
        </p:nvSpPr>
        <p:spPr/>
        <p:txBody>
          <a:bodyPr/>
          <a:lstStyle/>
          <a:p>
            <a:r>
              <a:rPr lang="en-US"/>
              <a:t>MIS 5214</a:t>
            </a:r>
          </a:p>
        </p:txBody>
      </p:sp>
      <p:sp>
        <p:nvSpPr>
          <p:cNvPr id="3" name="Slide Number Placeholder 2">
            <a:extLst>
              <a:ext uri="{FF2B5EF4-FFF2-40B4-BE49-F238E27FC236}">
                <a16:creationId xmlns:a16="http://schemas.microsoft.com/office/drawing/2014/main" id="{ACD996C3-C897-4004-A8D8-1301F305EBB6}"/>
              </a:ext>
            </a:extLst>
          </p:cNvPr>
          <p:cNvSpPr>
            <a:spLocks noGrp="1"/>
          </p:cNvSpPr>
          <p:nvPr>
            <p:ph type="sldNum" sz="quarter" idx="12"/>
          </p:nvPr>
        </p:nvSpPr>
        <p:spPr/>
        <p:txBody>
          <a:bodyPr/>
          <a:lstStyle/>
          <a:p>
            <a:fld id="{D94740A5-7129-4D4B-90C1-66E6CB51CD3E}" type="slidenum">
              <a:rPr lang="en-US" smtClean="0"/>
              <a:t>10</a:t>
            </a:fld>
            <a:endParaRPr lang="en-US"/>
          </a:p>
        </p:txBody>
      </p:sp>
      <p:pic>
        <p:nvPicPr>
          <p:cNvPr id="7" name="Picture 6">
            <a:extLst>
              <a:ext uri="{FF2B5EF4-FFF2-40B4-BE49-F238E27FC236}">
                <a16:creationId xmlns:a16="http://schemas.microsoft.com/office/drawing/2014/main" id="{5CEA094E-A46C-120B-52AE-8772FCCC4D6E}"/>
              </a:ext>
            </a:extLst>
          </p:cNvPr>
          <p:cNvPicPr>
            <a:picLocks noChangeAspect="1"/>
          </p:cNvPicPr>
          <p:nvPr/>
        </p:nvPicPr>
        <p:blipFill>
          <a:blip r:embed="rId3"/>
          <a:stretch>
            <a:fillRect/>
          </a:stretch>
        </p:blipFill>
        <p:spPr>
          <a:xfrm>
            <a:off x="3572758" y="26471"/>
            <a:ext cx="8619241" cy="4810896"/>
          </a:xfrm>
          <a:prstGeom prst="rect">
            <a:avLst/>
          </a:prstGeom>
        </p:spPr>
      </p:pic>
      <p:pic>
        <p:nvPicPr>
          <p:cNvPr id="10" name="Picture 9">
            <a:extLst>
              <a:ext uri="{FF2B5EF4-FFF2-40B4-BE49-F238E27FC236}">
                <a16:creationId xmlns:a16="http://schemas.microsoft.com/office/drawing/2014/main" id="{F58BCC2A-737C-1C71-4FB6-605E59C7928B}"/>
              </a:ext>
            </a:extLst>
          </p:cNvPr>
          <p:cNvPicPr>
            <a:picLocks noChangeAspect="1"/>
          </p:cNvPicPr>
          <p:nvPr/>
        </p:nvPicPr>
        <p:blipFill>
          <a:blip r:embed="rId4"/>
          <a:stretch>
            <a:fillRect/>
          </a:stretch>
        </p:blipFill>
        <p:spPr>
          <a:xfrm>
            <a:off x="0" y="26471"/>
            <a:ext cx="3490653" cy="5780440"/>
          </a:xfrm>
          <a:prstGeom prst="rect">
            <a:avLst/>
          </a:prstGeom>
        </p:spPr>
      </p:pic>
      <p:pic>
        <p:nvPicPr>
          <p:cNvPr id="12" name="Picture 11">
            <a:extLst>
              <a:ext uri="{FF2B5EF4-FFF2-40B4-BE49-F238E27FC236}">
                <a16:creationId xmlns:a16="http://schemas.microsoft.com/office/drawing/2014/main" id="{4C7EBFF9-0EC6-2C48-35AE-BBBF7BB0DB4B}"/>
              </a:ext>
            </a:extLst>
          </p:cNvPr>
          <p:cNvPicPr>
            <a:picLocks noChangeAspect="1"/>
          </p:cNvPicPr>
          <p:nvPr/>
        </p:nvPicPr>
        <p:blipFill>
          <a:blip r:embed="rId5"/>
          <a:stretch>
            <a:fillRect/>
          </a:stretch>
        </p:blipFill>
        <p:spPr>
          <a:xfrm>
            <a:off x="3572758" y="26471"/>
            <a:ext cx="8619241" cy="4856338"/>
          </a:xfrm>
          <a:prstGeom prst="rect">
            <a:avLst/>
          </a:prstGeom>
        </p:spPr>
      </p:pic>
    </p:spTree>
    <p:extLst>
      <p:ext uri="{BB962C8B-B14F-4D97-AF65-F5344CB8AC3E}">
        <p14:creationId xmlns:p14="http://schemas.microsoft.com/office/powerpoint/2010/main" val="313836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404DA-122F-442B-9105-977930D34445}"/>
              </a:ext>
            </a:extLst>
          </p:cNvPr>
          <p:cNvSpPr>
            <a:spLocks noGrp="1"/>
          </p:cNvSpPr>
          <p:nvPr>
            <p:ph type="title"/>
          </p:nvPr>
        </p:nvSpPr>
        <p:spPr>
          <a:xfrm>
            <a:off x="0" y="0"/>
            <a:ext cx="10515600" cy="1325563"/>
          </a:xfrm>
        </p:spPr>
        <p:txBody>
          <a:bodyPr/>
          <a:lstStyle/>
          <a:p>
            <a:r>
              <a:rPr lang="en-US" dirty="0"/>
              <a:t>Public Key Certificate</a:t>
            </a:r>
          </a:p>
        </p:txBody>
      </p:sp>
      <p:sp>
        <p:nvSpPr>
          <p:cNvPr id="3" name="Content Placeholder 2">
            <a:extLst>
              <a:ext uri="{FF2B5EF4-FFF2-40B4-BE49-F238E27FC236}">
                <a16:creationId xmlns:a16="http://schemas.microsoft.com/office/drawing/2014/main" id="{92B77B81-A399-4840-A466-8FA35E45924A}"/>
              </a:ext>
            </a:extLst>
          </p:cNvPr>
          <p:cNvSpPr>
            <a:spLocks noGrp="1"/>
          </p:cNvSpPr>
          <p:nvPr>
            <p:ph idx="1"/>
          </p:nvPr>
        </p:nvSpPr>
        <p:spPr>
          <a:xfrm>
            <a:off x="65451" y="1060354"/>
            <a:ext cx="10791825" cy="4967207"/>
          </a:xfrm>
        </p:spPr>
        <p:txBody>
          <a:bodyPr>
            <a:normAutofit fontScale="77500" lnSpcReduction="20000"/>
          </a:bodyPr>
          <a:lstStyle/>
          <a:p>
            <a:pPr marL="0" indent="0">
              <a:buNone/>
            </a:pPr>
            <a:r>
              <a:rPr lang="en-US" dirty="0"/>
              <a:t>Electronic documents used to prove ownership of a public key</a:t>
            </a:r>
          </a:p>
          <a:p>
            <a:pPr marL="0" indent="0">
              <a:buNone/>
            </a:pPr>
            <a:endParaRPr lang="en-US" dirty="0"/>
          </a:p>
          <a:p>
            <a:pPr marL="0" indent="0">
              <a:buNone/>
            </a:pPr>
            <a:r>
              <a:rPr lang="en-US" dirty="0"/>
              <a:t>A certificate includes the following common fields: </a:t>
            </a:r>
          </a:p>
          <a:p>
            <a:pPr lvl="1"/>
            <a:r>
              <a:rPr lang="en-US" dirty="0"/>
              <a:t>Information about the certificate</a:t>
            </a:r>
          </a:p>
          <a:p>
            <a:pPr lvl="2"/>
            <a:r>
              <a:rPr lang="en-US" b="1" dirty="0"/>
              <a:t>Serial Number: </a:t>
            </a:r>
            <a:r>
              <a:rPr lang="en-US" dirty="0"/>
              <a:t>Used to uniquely identify the certificate</a:t>
            </a:r>
          </a:p>
          <a:p>
            <a:pPr lvl="2"/>
            <a:r>
              <a:rPr lang="en-US" b="1" dirty="0"/>
              <a:t>Issuer: </a:t>
            </a:r>
            <a:r>
              <a:rPr lang="en-US" dirty="0"/>
              <a:t>Entity that verified the information and signed the certificate</a:t>
            </a:r>
          </a:p>
          <a:p>
            <a:pPr lvl="2"/>
            <a:r>
              <a:rPr lang="en-US" b="1" dirty="0"/>
              <a:t>Signature Algorithm</a:t>
            </a:r>
            <a:r>
              <a:rPr lang="en-US" dirty="0"/>
              <a:t>: The algorithm used to sign the public key certificate</a:t>
            </a:r>
          </a:p>
          <a:p>
            <a:pPr lvl="2"/>
            <a:r>
              <a:rPr lang="en-US" b="1" dirty="0"/>
              <a:t>Signature</a:t>
            </a:r>
            <a:r>
              <a:rPr lang="en-US" dirty="0"/>
              <a:t>: A signature of the certificate body by the issuer's private key</a:t>
            </a:r>
          </a:p>
          <a:p>
            <a:pPr lvl="2"/>
            <a:endParaRPr lang="en-US" b="1" dirty="0"/>
          </a:p>
          <a:p>
            <a:pPr lvl="1"/>
            <a:r>
              <a:rPr lang="en-US" dirty="0"/>
              <a:t>Information about the public key</a:t>
            </a:r>
          </a:p>
          <a:p>
            <a:pPr lvl="2"/>
            <a:r>
              <a:rPr lang="en-US" b="1" dirty="0"/>
              <a:t>Not Before</a:t>
            </a:r>
            <a:r>
              <a:rPr lang="en-US" dirty="0"/>
              <a:t>: Earliest time and date on which the certificate is valid.</a:t>
            </a:r>
          </a:p>
          <a:p>
            <a:pPr lvl="2"/>
            <a:r>
              <a:rPr lang="en-US" b="1" dirty="0"/>
              <a:t>Not After</a:t>
            </a:r>
            <a:r>
              <a:rPr lang="en-US" dirty="0"/>
              <a:t>: Time and date past which the certificate is no longer valid</a:t>
            </a:r>
          </a:p>
          <a:p>
            <a:pPr lvl="2"/>
            <a:r>
              <a:rPr lang="en-US" b="1" dirty="0"/>
              <a:t>Key Usage</a:t>
            </a:r>
            <a:r>
              <a:rPr lang="en-US" dirty="0"/>
              <a:t>: Valid cryptographic uses of the certificate's public key, e.g. digital signature validation, key encipherment, and certificate signing</a:t>
            </a:r>
          </a:p>
          <a:p>
            <a:pPr lvl="2"/>
            <a:r>
              <a:rPr lang="en-US" b="1" dirty="0"/>
              <a:t>Extended Key Usage</a:t>
            </a:r>
            <a:r>
              <a:rPr lang="en-US" dirty="0"/>
              <a:t>: Applications the certificate may be used for, e.g. TLS server authentication, email protection, code signing, or electronic signature</a:t>
            </a:r>
          </a:p>
          <a:p>
            <a:pPr lvl="2"/>
            <a:endParaRPr lang="en-US" dirty="0"/>
          </a:p>
          <a:p>
            <a:pPr lvl="1"/>
            <a:r>
              <a:rPr lang="en-US" dirty="0"/>
              <a:t>Information about the identity of its owner (called the subject)</a:t>
            </a:r>
          </a:p>
          <a:p>
            <a:pPr lvl="2"/>
            <a:r>
              <a:rPr lang="en-US" b="1" dirty="0"/>
              <a:t>Subject: </a:t>
            </a:r>
            <a:r>
              <a:rPr lang="en-US" dirty="0"/>
              <a:t>Entity a certificate belongs to, e.g. individual, machine, or organization</a:t>
            </a:r>
          </a:p>
        </p:txBody>
      </p:sp>
      <p:pic>
        <p:nvPicPr>
          <p:cNvPr id="4" name="Picture 3">
            <a:extLst>
              <a:ext uri="{FF2B5EF4-FFF2-40B4-BE49-F238E27FC236}">
                <a16:creationId xmlns:a16="http://schemas.microsoft.com/office/drawing/2014/main" id="{826D2FFA-E51B-457D-A83B-BB17DB25A0AF}"/>
              </a:ext>
            </a:extLst>
          </p:cNvPr>
          <p:cNvPicPr>
            <a:picLocks noChangeAspect="1"/>
          </p:cNvPicPr>
          <p:nvPr/>
        </p:nvPicPr>
        <p:blipFill>
          <a:blip r:embed="rId2"/>
          <a:stretch>
            <a:fillRect/>
          </a:stretch>
        </p:blipFill>
        <p:spPr>
          <a:xfrm rot="156870">
            <a:off x="7472046" y="80210"/>
            <a:ext cx="4654611" cy="2971193"/>
          </a:xfrm>
          <a:prstGeom prst="rect">
            <a:avLst/>
          </a:prstGeom>
        </p:spPr>
      </p:pic>
    </p:spTree>
    <p:extLst>
      <p:ext uri="{BB962C8B-B14F-4D97-AF65-F5344CB8AC3E}">
        <p14:creationId xmlns:p14="http://schemas.microsoft.com/office/powerpoint/2010/main" val="355559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additive="base">
                                        <p:cTn id="3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 calcmode="lin" valueType="num">
                                      <p:cBhvr additive="base">
                                        <p:cTn id="4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 calcmode="lin" valueType="num">
                                      <p:cBhvr additive="base">
                                        <p:cTn id="4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anim calcmode="lin" valueType="num">
                                      <p:cBhvr additive="base">
                                        <p:cTn id="5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anim calcmode="lin" valueType="num">
                                      <p:cBhvr additive="base">
                                        <p:cTn id="5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342E62-5138-A8C3-83A8-024DECB063A7}"/>
              </a:ext>
            </a:extLst>
          </p:cNvPr>
          <p:cNvPicPr>
            <a:picLocks noChangeAspect="1"/>
          </p:cNvPicPr>
          <p:nvPr/>
        </p:nvPicPr>
        <p:blipFill>
          <a:blip r:embed="rId2"/>
          <a:stretch>
            <a:fillRect/>
          </a:stretch>
        </p:blipFill>
        <p:spPr>
          <a:xfrm>
            <a:off x="186806" y="193039"/>
            <a:ext cx="3684153" cy="4415277"/>
          </a:xfrm>
          <a:prstGeom prst="rect">
            <a:avLst/>
          </a:prstGeom>
          <a:ln>
            <a:solidFill>
              <a:schemeClr val="tx1"/>
            </a:solidFill>
          </a:ln>
        </p:spPr>
      </p:pic>
      <p:pic>
        <p:nvPicPr>
          <p:cNvPr id="7" name="Picture 6">
            <a:extLst>
              <a:ext uri="{FF2B5EF4-FFF2-40B4-BE49-F238E27FC236}">
                <a16:creationId xmlns:a16="http://schemas.microsoft.com/office/drawing/2014/main" id="{C75424A5-A5BB-BFFC-6CD2-A9479D460F37}"/>
              </a:ext>
            </a:extLst>
          </p:cNvPr>
          <p:cNvPicPr>
            <a:picLocks noChangeAspect="1"/>
          </p:cNvPicPr>
          <p:nvPr/>
        </p:nvPicPr>
        <p:blipFill>
          <a:blip r:embed="rId3"/>
          <a:stretch>
            <a:fillRect/>
          </a:stretch>
        </p:blipFill>
        <p:spPr>
          <a:xfrm>
            <a:off x="4453761" y="193039"/>
            <a:ext cx="4586546" cy="6106506"/>
          </a:xfrm>
          <a:prstGeom prst="rect">
            <a:avLst/>
          </a:prstGeom>
        </p:spPr>
      </p:pic>
      <p:sp>
        <p:nvSpPr>
          <p:cNvPr id="8" name="Rectangle: Rounded Corners 7">
            <a:extLst>
              <a:ext uri="{FF2B5EF4-FFF2-40B4-BE49-F238E27FC236}">
                <a16:creationId xmlns:a16="http://schemas.microsoft.com/office/drawing/2014/main" id="{41E5596B-4E8D-4CC7-9492-27CC4BFE14BD}"/>
              </a:ext>
            </a:extLst>
          </p:cNvPr>
          <p:cNvSpPr/>
          <p:nvPr/>
        </p:nvSpPr>
        <p:spPr>
          <a:xfrm>
            <a:off x="4590854" y="3242821"/>
            <a:ext cx="4185501" cy="26395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E6BE8DE8-0A2D-AC5A-AC47-B5C54542FC69}"/>
              </a:ext>
            </a:extLst>
          </p:cNvPr>
          <p:cNvSpPr/>
          <p:nvPr/>
        </p:nvSpPr>
        <p:spPr>
          <a:xfrm>
            <a:off x="4453762" y="4344365"/>
            <a:ext cx="4586546" cy="1764203"/>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191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F27BE0-B003-4543-A672-25C32FDA9EC0}"/>
              </a:ext>
            </a:extLst>
          </p:cNvPr>
          <p:cNvSpPr/>
          <p:nvPr/>
        </p:nvSpPr>
        <p:spPr>
          <a:xfrm>
            <a:off x="7616169" y="5276334"/>
            <a:ext cx="2039661" cy="369332"/>
          </a:xfrm>
          <a:prstGeom prst="rect">
            <a:avLst/>
          </a:prstGeom>
        </p:spPr>
        <p:txBody>
          <a:bodyPr wrap="none">
            <a:spAutoFit/>
          </a:bodyPr>
          <a:lstStyle/>
          <a:p>
            <a:r>
              <a:rPr lang="en-US" dirty="0">
                <a:hlinkClick r:id="rId2"/>
              </a:rPr>
              <a:t>https://cryptii.com/</a:t>
            </a:r>
            <a:endParaRPr lang="en-US" dirty="0"/>
          </a:p>
        </p:txBody>
      </p:sp>
      <p:pic>
        <p:nvPicPr>
          <p:cNvPr id="3" name="Picture 2">
            <a:extLst>
              <a:ext uri="{FF2B5EF4-FFF2-40B4-BE49-F238E27FC236}">
                <a16:creationId xmlns:a16="http://schemas.microsoft.com/office/drawing/2014/main" id="{8E7F25AC-3448-F183-9093-0332CFA61A52}"/>
              </a:ext>
            </a:extLst>
          </p:cNvPr>
          <p:cNvPicPr>
            <a:picLocks noChangeAspect="1"/>
          </p:cNvPicPr>
          <p:nvPr/>
        </p:nvPicPr>
        <p:blipFill>
          <a:blip r:embed="rId3"/>
          <a:stretch>
            <a:fillRect/>
          </a:stretch>
        </p:blipFill>
        <p:spPr>
          <a:xfrm>
            <a:off x="0" y="0"/>
            <a:ext cx="4130936" cy="6858000"/>
          </a:xfrm>
          <a:prstGeom prst="rect">
            <a:avLst/>
          </a:prstGeom>
        </p:spPr>
      </p:pic>
      <p:pic>
        <p:nvPicPr>
          <p:cNvPr id="7" name="Picture 6">
            <a:extLst>
              <a:ext uri="{FF2B5EF4-FFF2-40B4-BE49-F238E27FC236}">
                <a16:creationId xmlns:a16="http://schemas.microsoft.com/office/drawing/2014/main" id="{8BD407F2-E91C-79A7-BADB-EB747254DF8B}"/>
              </a:ext>
            </a:extLst>
          </p:cNvPr>
          <p:cNvPicPr>
            <a:picLocks noChangeAspect="1"/>
          </p:cNvPicPr>
          <p:nvPr/>
        </p:nvPicPr>
        <p:blipFill>
          <a:blip r:embed="rId4"/>
          <a:stretch>
            <a:fillRect/>
          </a:stretch>
        </p:blipFill>
        <p:spPr>
          <a:xfrm>
            <a:off x="4964890" y="11527"/>
            <a:ext cx="6413263" cy="5264807"/>
          </a:xfrm>
          <a:prstGeom prst="rect">
            <a:avLst/>
          </a:prstGeom>
        </p:spPr>
      </p:pic>
    </p:spTree>
    <p:extLst>
      <p:ext uri="{BB962C8B-B14F-4D97-AF65-F5344CB8AC3E}">
        <p14:creationId xmlns:p14="http://schemas.microsoft.com/office/powerpoint/2010/main" val="3627413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1EAB1-80CE-4253-8C6D-F3D1D328DE18}"/>
              </a:ext>
            </a:extLst>
          </p:cNvPr>
          <p:cNvSpPr>
            <a:spLocks noGrp="1"/>
          </p:cNvSpPr>
          <p:nvPr>
            <p:ph type="title"/>
          </p:nvPr>
        </p:nvSpPr>
        <p:spPr>
          <a:xfrm>
            <a:off x="0" y="1"/>
            <a:ext cx="12192000" cy="947955"/>
          </a:xfrm>
        </p:spPr>
        <p:txBody>
          <a:bodyPr>
            <a:normAutofit fontScale="90000"/>
          </a:bodyPr>
          <a:lstStyle/>
          <a:p>
            <a:r>
              <a:rPr lang="en-US" sz="3600" dirty="0"/>
              <a:t>Types of Certificates: Different cryptographic protocols (“applications”)</a:t>
            </a:r>
          </a:p>
        </p:txBody>
      </p:sp>
      <p:sp>
        <p:nvSpPr>
          <p:cNvPr id="3" name="Content Placeholder 2">
            <a:extLst>
              <a:ext uri="{FF2B5EF4-FFF2-40B4-BE49-F238E27FC236}">
                <a16:creationId xmlns:a16="http://schemas.microsoft.com/office/drawing/2014/main" id="{8440B9C3-0630-4224-AF9C-AB3064F29F5F}"/>
              </a:ext>
            </a:extLst>
          </p:cNvPr>
          <p:cNvSpPr>
            <a:spLocks noGrp="1"/>
          </p:cNvSpPr>
          <p:nvPr>
            <p:ph idx="1"/>
          </p:nvPr>
        </p:nvSpPr>
        <p:spPr>
          <a:xfrm>
            <a:off x="406401" y="847288"/>
            <a:ext cx="11619344" cy="5839839"/>
          </a:xfrm>
        </p:spPr>
        <p:txBody>
          <a:bodyPr>
            <a:normAutofit fontScale="77500" lnSpcReduction="20000"/>
          </a:bodyPr>
          <a:lstStyle/>
          <a:p>
            <a:pPr marL="0" indent="0">
              <a:buNone/>
            </a:pPr>
            <a:r>
              <a:rPr lang="en-US" dirty="0"/>
              <a:t>X.509 is a standard of the International Telecommunications Union which defines the format of public key certificates used in many Internet cryptographic protocols, including:</a:t>
            </a:r>
          </a:p>
          <a:p>
            <a:pPr marL="0" indent="0">
              <a:buNone/>
            </a:pPr>
            <a:endParaRPr lang="en-US" sz="800" dirty="0"/>
          </a:p>
          <a:p>
            <a:pPr marL="514350" indent="-514350">
              <a:buFont typeface="+mj-lt"/>
              <a:buAutoNum type="arabicPeriod"/>
            </a:pPr>
            <a:r>
              <a:rPr lang="en-US" b="1" dirty="0"/>
              <a:t>Transport Layer Security </a:t>
            </a:r>
            <a:r>
              <a:rPr lang="en-US" dirty="0"/>
              <a:t>(TLS/SSL) HTTPS protocol for securely browsing the web </a:t>
            </a:r>
          </a:p>
          <a:p>
            <a:pPr marL="457200" lvl="1" indent="0">
              <a:buNone/>
            </a:pPr>
            <a:r>
              <a:rPr lang="en-US" dirty="0"/>
              <a:t>Certificate's subject is typically a computer or other device, but may also identify organizations or individuals</a:t>
            </a:r>
          </a:p>
          <a:p>
            <a:pPr lvl="1"/>
            <a:r>
              <a:rPr lang="en-US" b="1" dirty="0"/>
              <a:t>Server certificate</a:t>
            </a:r>
          </a:p>
          <a:p>
            <a:pPr lvl="2"/>
            <a:r>
              <a:rPr lang="en-US" sz="2500" dirty="0"/>
              <a:t>A server is required to present a certificate as part of the initial connection setup. A client connecting to that server will validate the certificate by checking that </a:t>
            </a:r>
          </a:p>
          <a:p>
            <a:pPr marL="1828800" lvl="3" indent="-457200">
              <a:buFont typeface="+mj-lt"/>
              <a:buAutoNum type="arabicPeriod"/>
            </a:pPr>
            <a:r>
              <a:rPr lang="en-US" sz="2100" dirty="0"/>
              <a:t>The certificate’s subject matches the hostname (i.e. domain name) to which the client is trying to connect</a:t>
            </a:r>
          </a:p>
          <a:p>
            <a:pPr marL="1828800" lvl="3" indent="-457200">
              <a:buFont typeface="+mj-lt"/>
              <a:buAutoNum type="arabicPeriod"/>
            </a:pPr>
            <a:r>
              <a:rPr lang="en-US" sz="2100" dirty="0"/>
              <a:t>The certificate is signed by a trusted certificate authority</a:t>
            </a:r>
          </a:p>
          <a:p>
            <a:pPr lvl="1"/>
            <a:r>
              <a:rPr lang="en-US" b="1" dirty="0"/>
              <a:t>Client certificate </a:t>
            </a:r>
            <a:r>
              <a:rPr lang="en-US" dirty="0"/>
              <a:t>(less common than server certificates)</a:t>
            </a:r>
          </a:p>
          <a:p>
            <a:pPr lvl="2"/>
            <a:r>
              <a:rPr lang="en-US" dirty="0"/>
              <a:t>Used to authenticate the client connecting to a TLS service (e.g. for access control)</a:t>
            </a:r>
          </a:p>
          <a:p>
            <a:pPr lvl="2"/>
            <a:r>
              <a:rPr lang="en-US" dirty="0"/>
              <a:t>Most client certificates contain an email address or personal name rather than a hostname </a:t>
            </a:r>
          </a:p>
          <a:p>
            <a:pPr marL="514350" indent="-514350">
              <a:buFont typeface="+mj-lt"/>
              <a:buAutoNum type="arabicPeriod"/>
            </a:pPr>
            <a:r>
              <a:rPr lang="en-US" b="1" dirty="0"/>
              <a:t>Email encryption certificate</a:t>
            </a:r>
          </a:p>
          <a:p>
            <a:pPr lvl="1"/>
            <a:r>
              <a:rPr lang="en-US" dirty="0"/>
              <a:t>A certificate's subject is typically a person or organization</a:t>
            </a:r>
          </a:p>
          <a:p>
            <a:pPr lvl="1"/>
            <a:r>
              <a:rPr lang="en-US" dirty="0"/>
              <a:t>For secure email, senders use an email certificate to discover which public key to use for any given recipient</a:t>
            </a:r>
          </a:p>
          <a:p>
            <a:pPr marL="514350" indent="-514350">
              <a:buFont typeface="+mj-lt"/>
              <a:buAutoNum type="arabicPeriod"/>
            </a:pPr>
            <a:r>
              <a:rPr lang="en-US" b="1" dirty="0"/>
              <a:t>Code signing certificate</a:t>
            </a:r>
          </a:p>
          <a:p>
            <a:pPr lvl="1"/>
            <a:r>
              <a:rPr lang="en-US" dirty="0"/>
              <a:t>A code signing certificate is used to validate signatures on programs to ensure they were not tampered with during delivery</a:t>
            </a:r>
            <a:endParaRPr lang="en-US" b="1" dirty="0"/>
          </a:p>
          <a:p>
            <a:pPr marL="514350" indent="-514350">
              <a:buFont typeface="+mj-lt"/>
              <a:buAutoNum type="arabicPeriod"/>
            </a:pPr>
            <a:r>
              <a:rPr lang="en-US" b="1" dirty="0"/>
              <a:t>Qualified digital certificate</a:t>
            </a:r>
          </a:p>
          <a:p>
            <a:pPr lvl="1"/>
            <a:r>
              <a:rPr lang="en-US" dirty="0"/>
              <a:t>A “Qualified digital certificate” identifies an individual for electronic signature purposes</a:t>
            </a:r>
          </a:p>
          <a:p>
            <a:pPr marL="457200" lvl="1" indent="0">
              <a:buNone/>
            </a:pPr>
            <a:endParaRPr lang="en-US" b="1" dirty="0"/>
          </a:p>
        </p:txBody>
      </p:sp>
    </p:spTree>
    <p:extLst>
      <p:ext uri="{BB962C8B-B14F-4D97-AF65-F5344CB8AC3E}">
        <p14:creationId xmlns:p14="http://schemas.microsoft.com/office/powerpoint/2010/main" val="284934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anim calcmode="lin" valueType="num">
                                      <p:cBhvr additive="base">
                                        <p:cTn id="5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 calcmode="lin" valueType="num">
                                      <p:cBhvr additive="base">
                                        <p:cTn id="5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anim calcmode="lin" valueType="num">
                                      <p:cBhvr additive="base">
                                        <p:cTn id="6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
                                            <p:txEl>
                                              <p:pRg st="16" end="16"/>
                                            </p:txEl>
                                          </p:spTgt>
                                        </p:tgtEl>
                                        <p:attrNameLst>
                                          <p:attrName>style.visibility</p:attrName>
                                        </p:attrNameLst>
                                      </p:cBhvr>
                                      <p:to>
                                        <p:strVal val="visible"/>
                                      </p:to>
                                    </p:set>
                                    <p:anim calcmode="lin" valueType="num">
                                      <p:cBhvr additive="base">
                                        <p:cTn id="69"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
                                            <p:txEl>
                                              <p:pRg st="17" end="17"/>
                                            </p:txEl>
                                          </p:spTgt>
                                        </p:tgtEl>
                                        <p:attrNameLst>
                                          <p:attrName>style.visibility</p:attrName>
                                        </p:attrNameLst>
                                      </p:cBhvr>
                                      <p:to>
                                        <p:strVal val="visible"/>
                                      </p:to>
                                    </p:set>
                                    <p:anim calcmode="lin" valueType="num">
                                      <p:cBhvr additive="base">
                                        <p:cTn id="73"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A2088-36BD-DDBD-5C4D-38A850E78E7B}"/>
              </a:ext>
            </a:extLst>
          </p:cNvPr>
          <p:cNvSpPr>
            <a:spLocks noGrp="1"/>
          </p:cNvSpPr>
          <p:nvPr>
            <p:ph type="title"/>
          </p:nvPr>
        </p:nvSpPr>
        <p:spPr>
          <a:xfrm>
            <a:off x="0" y="0"/>
            <a:ext cx="10515600" cy="1325563"/>
          </a:xfrm>
        </p:spPr>
        <p:txBody>
          <a:bodyPr/>
          <a:lstStyle/>
          <a:p>
            <a:r>
              <a:rPr lang="en-US" dirty="0"/>
              <a:t>Certificate Key Usage</a:t>
            </a:r>
          </a:p>
        </p:txBody>
      </p:sp>
      <p:pic>
        <p:nvPicPr>
          <p:cNvPr id="5" name="Picture 4">
            <a:extLst>
              <a:ext uri="{FF2B5EF4-FFF2-40B4-BE49-F238E27FC236}">
                <a16:creationId xmlns:a16="http://schemas.microsoft.com/office/drawing/2014/main" id="{1D2FF4D4-DCF1-3DCC-5F5A-EA940FD6C782}"/>
              </a:ext>
            </a:extLst>
          </p:cNvPr>
          <p:cNvPicPr>
            <a:picLocks noChangeAspect="1"/>
          </p:cNvPicPr>
          <p:nvPr/>
        </p:nvPicPr>
        <p:blipFill>
          <a:blip r:embed="rId2"/>
          <a:stretch>
            <a:fillRect/>
          </a:stretch>
        </p:blipFill>
        <p:spPr>
          <a:xfrm>
            <a:off x="3113410" y="1093507"/>
            <a:ext cx="4288779" cy="5255443"/>
          </a:xfrm>
          <a:prstGeom prst="rect">
            <a:avLst/>
          </a:prstGeom>
        </p:spPr>
      </p:pic>
      <p:sp>
        <p:nvSpPr>
          <p:cNvPr id="6" name="Rectangle: Rounded Corners 5">
            <a:extLst>
              <a:ext uri="{FF2B5EF4-FFF2-40B4-BE49-F238E27FC236}">
                <a16:creationId xmlns:a16="http://schemas.microsoft.com/office/drawing/2014/main" id="{30650190-20E4-CE11-6535-EFAC3018C3BA}"/>
              </a:ext>
            </a:extLst>
          </p:cNvPr>
          <p:cNvSpPr/>
          <p:nvPr/>
        </p:nvSpPr>
        <p:spPr>
          <a:xfrm>
            <a:off x="2997724" y="5062194"/>
            <a:ext cx="4619134" cy="1008668"/>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10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308C5-9347-416C-8F49-079A98BA9B42}"/>
              </a:ext>
            </a:extLst>
          </p:cNvPr>
          <p:cNvSpPr>
            <a:spLocks noGrp="1"/>
          </p:cNvSpPr>
          <p:nvPr>
            <p:ph type="title"/>
          </p:nvPr>
        </p:nvSpPr>
        <p:spPr>
          <a:xfrm>
            <a:off x="0" y="1"/>
            <a:ext cx="10515600" cy="878186"/>
          </a:xfrm>
        </p:spPr>
        <p:txBody>
          <a:bodyPr/>
          <a:lstStyle/>
          <a:p>
            <a:r>
              <a:rPr lang="en-US" dirty="0"/>
              <a:t>Roles in PKI - Certificate Authority (CA)</a:t>
            </a:r>
          </a:p>
        </p:txBody>
      </p:sp>
      <p:sp>
        <p:nvSpPr>
          <p:cNvPr id="3" name="Content Placeholder 2">
            <a:extLst>
              <a:ext uri="{FF2B5EF4-FFF2-40B4-BE49-F238E27FC236}">
                <a16:creationId xmlns:a16="http://schemas.microsoft.com/office/drawing/2014/main" id="{39988D0B-49E6-4C57-AE76-090A1F455636}"/>
              </a:ext>
            </a:extLst>
          </p:cNvPr>
          <p:cNvSpPr>
            <a:spLocks noGrp="1"/>
          </p:cNvSpPr>
          <p:nvPr>
            <p:ph idx="1"/>
          </p:nvPr>
        </p:nvSpPr>
        <p:spPr>
          <a:xfrm>
            <a:off x="69411" y="998585"/>
            <a:ext cx="12053180" cy="4351338"/>
          </a:xfrm>
        </p:spPr>
        <p:txBody>
          <a:bodyPr>
            <a:normAutofit/>
          </a:bodyPr>
          <a:lstStyle/>
          <a:p>
            <a:pPr marL="0" indent="0">
              <a:buNone/>
            </a:pPr>
            <a:r>
              <a:rPr lang="en-US" sz="2400" dirty="0"/>
              <a:t>Serves as a trusted third party responsible for verifying identities and signing digital certificates of identity (“digital signature”) which are exchanged between two parties introducing themselves to each other</a:t>
            </a:r>
            <a:endParaRPr lang="en-US" sz="2400" b="1" dirty="0"/>
          </a:p>
          <a:p>
            <a:pPr marL="0" indent="0">
              <a:buNone/>
            </a:pPr>
            <a:r>
              <a:rPr lang="en-US" sz="2400" dirty="0"/>
              <a:t>Each person wanting to participate in a PKI requires a digital certificate</a:t>
            </a:r>
          </a:p>
          <a:p>
            <a:pPr lvl="1"/>
            <a:r>
              <a:rPr lang="en-US" sz="2000" dirty="0"/>
              <a:t>Digital certificate is a credential containing the public key for that individual along with other identifying information</a:t>
            </a:r>
          </a:p>
          <a:p>
            <a:pPr marL="0" indent="0">
              <a:buNone/>
            </a:pPr>
            <a:endParaRPr lang="en-US" sz="1050" b="1" u="sng" dirty="0"/>
          </a:p>
          <a:p>
            <a:pPr marL="0" indent="0">
              <a:buNone/>
            </a:pPr>
            <a:r>
              <a:rPr lang="en-US" sz="2400" b="1" u="sng" dirty="0"/>
              <a:t>A CA is a trusted organization (or server)</a:t>
            </a:r>
            <a:r>
              <a:rPr lang="en-US" sz="2400" b="1" dirty="0"/>
              <a:t> responsible for:</a:t>
            </a:r>
          </a:p>
          <a:p>
            <a:pPr lvl="1"/>
            <a:r>
              <a:rPr lang="en-US" sz="2000" dirty="0"/>
              <a:t>Issuing (creating and handing) out digital certificates</a:t>
            </a:r>
          </a:p>
          <a:p>
            <a:pPr lvl="1"/>
            <a:r>
              <a:rPr lang="en-US" sz="2000" dirty="0"/>
              <a:t>Maintaining digital certificates </a:t>
            </a:r>
          </a:p>
          <a:p>
            <a:pPr lvl="1"/>
            <a:r>
              <a:rPr lang="en-US" sz="2000" dirty="0"/>
              <a:t>Revoking digital certificates</a:t>
            </a:r>
          </a:p>
          <a:p>
            <a:pPr marL="457200" lvl="1" indent="0">
              <a:buNone/>
            </a:pPr>
            <a:endParaRPr lang="en-US" sz="2000" dirty="0"/>
          </a:p>
          <a:p>
            <a:pPr lvl="1"/>
            <a:endParaRPr lang="en-US" sz="2000" dirty="0"/>
          </a:p>
        </p:txBody>
      </p:sp>
      <p:sp>
        <p:nvSpPr>
          <p:cNvPr id="5" name="TextBox 4">
            <a:extLst>
              <a:ext uri="{FF2B5EF4-FFF2-40B4-BE49-F238E27FC236}">
                <a16:creationId xmlns:a16="http://schemas.microsoft.com/office/drawing/2014/main" id="{A337DE8D-9D21-4298-9AD0-815EACAF4D7C}"/>
              </a:ext>
            </a:extLst>
          </p:cNvPr>
          <p:cNvSpPr txBox="1"/>
          <p:nvPr/>
        </p:nvSpPr>
        <p:spPr>
          <a:xfrm>
            <a:off x="592462" y="5349923"/>
            <a:ext cx="11143735" cy="646331"/>
          </a:xfrm>
          <a:prstGeom prst="rect">
            <a:avLst/>
          </a:prstGeom>
          <a:noFill/>
        </p:spPr>
        <p:txBody>
          <a:bodyPr wrap="square" rtlCol="0">
            <a:spAutoFit/>
          </a:bodyPr>
          <a:lstStyle/>
          <a:p>
            <a:r>
              <a:rPr lang="en-US" i="1" dirty="0"/>
              <a:t>Use of PKI and exchanging digital certificates is intended to block Man-in-the-Middle attacks where 2 users are not working in PKI environment do not truly know the identity of the owners of public keys </a:t>
            </a:r>
          </a:p>
        </p:txBody>
      </p:sp>
    </p:spTree>
    <p:extLst>
      <p:ext uri="{BB962C8B-B14F-4D97-AF65-F5344CB8AC3E}">
        <p14:creationId xmlns:p14="http://schemas.microsoft.com/office/powerpoint/2010/main" val="184974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CC28F3-5190-4599-9C5F-00825255936B}"/>
              </a:ext>
            </a:extLst>
          </p:cNvPr>
          <p:cNvPicPr>
            <a:picLocks noChangeAspect="1"/>
          </p:cNvPicPr>
          <p:nvPr/>
        </p:nvPicPr>
        <p:blipFill>
          <a:blip r:embed="rId2"/>
          <a:stretch>
            <a:fillRect/>
          </a:stretch>
        </p:blipFill>
        <p:spPr>
          <a:xfrm>
            <a:off x="6782724" y="3571825"/>
            <a:ext cx="5059060" cy="2793774"/>
          </a:xfrm>
          <a:prstGeom prst="rect">
            <a:avLst/>
          </a:prstGeom>
        </p:spPr>
      </p:pic>
      <p:sp>
        <p:nvSpPr>
          <p:cNvPr id="2" name="Title 1">
            <a:extLst>
              <a:ext uri="{FF2B5EF4-FFF2-40B4-BE49-F238E27FC236}">
                <a16:creationId xmlns:a16="http://schemas.microsoft.com/office/drawing/2014/main" id="{B95308C5-9347-416C-8F49-079A98BA9B42}"/>
              </a:ext>
            </a:extLst>
          </p:cNvPr>
          <p:cNvSpPr>
            <a:spLocks noGrp="1"/>
          </p:cNvSpPr>
          <p:nvPr>
            <p:ph type="title"/>
          </p:nvPr>
        </p:nvSpPr>
        <p:spPr>
          <a:xfrm>
            <a:off x="0" y="1"/>
            <a:ext cx="10515600" cy="878186"/>
          </a:xfrm>
        </p:spPr>
        <p:txBody>
          <a:bodyPr/>
          <a:lstStyle/>
          <a:p>
            <a:r>
              <a:rPr lang="en-US" dirty="0"/>
              <a:t>Roles in PKI - Certificate Authority (CA)</a:t>
            </a:r>
          </a:p>
        </p:txBody>
      </p:sp>
      <p:sp>
        <p:nvSpPr>
          <p:cNvPr id="3" name="Content Placeholder 2">
            <a:extLst>
              <a:ext uri="{FF2B5EF4-FFF2-40B4-BE49-F238E27FC236}">
                <a16:creationId xmlns:a16="http://schemas.microsoft.com/office/drawing/2014/main" id="{39988D0B-49E6-4C57-AE76-090A1F455636}"/>
              </a:ext>
            </a:extLst>
          </p:cNvPr>
          <p:cNvSpPr>
            <a:spLocks noGrp="1"/>
          </p:cNvSpPr>
          <p:nvPr>
            <p:ph idx="1"/>
          </p:nvPr>
        </p:nvSpPr>
        <p:spPr>
          <a:xfrm>
            <a:off x="69411" y="998585"/>
            <a:ext cx="12053180" cy="4351338"/>
          </a:xfrm>
        </p:spPr>
        <p:txBody>
          <a:bodyPr>
            <a:normAutofit/>
          </a:bodyPr>
          <a:lstStyle/>
          <a:p>
            <a:pPr marL="0" indent="0">
              <a:buNone/>
            </a:pPr>
            <a:r>
              <a:rPr lang="en-US" sz="2400" dirty="0"/>
              <a:t>Each person wanting to participate in a PKI requires a digital certificate</a:t>
            </a:r>
          </a:p>
          <a:p>
            <a:pPr lvl="1"/>
            <a:r>
              <a:rPr lang="en-US" sz="2000" dirty="0"/>
              <a:t>Digital certificate is a credential containing the public key for that individual, computer or organization along with other identifying information</a:t>
            </a:r>
          </a:p>
          <a:p>
            <a:pPr marL="0" indent="0">
              <a:buNone/>
            </a:pPr>
            <a:r>
              <a:rPr lang="en-US" sz="2400" dirty="0"/>
              <a:t>When a CA signs the certificate, it binds the individual’s, computer’s or organization’ identity to the public key</a:t>
            </a:r>
          </a:p>
          <a:p>
            <a:pPr lvl="1"/>
            <a:r>
              <a:rPr lang="en-US" sz="2000" dirty="0"/>
              <a:t>The CA takes liability for the authenticity of the identity</a:t>
            </a:r>
          </a:p>
          <a:p>
            <a:pPr lvl="2"/>
            <a:r>
              <a:rPr lang="en-US" sz="1600" i="1" dirty="0"/>
              <a:t>Making a CA the “trusted 3</a:t>
            </a:r>
            <a:r>
              <a:rPr lang="en-US" sz="1600" i="1" baseline="30000" dirty="0"/>
              <a:t>rd</a:t>
            </a:r>
            <a:r>
              <a:rPr lang="en-US" sz="1600" i="1" dirty="0"/>
              <a:t> party” that allows people who have never met to use their public keys to authenticate each other and communicate in a secure way</a:t>
            </a:r>
          </a:p>
          <a:p>
            <a:pPr marL="457200" lvl="1" indent="0">
              <a:buNone/>
            </a:pPr>
            <a:endParaRPr lang="en-US" sz="2000" dirty="0"/>
          </a:p>
          <a:p>
            <a:pPr lvl="1"/>
            <a:endParaRPr lang="en-US" sz="2000" dirty="0"/>
          </a:p>
        </p:txBody>
      </p:sp>
      <p:sp>
        <p:nvSpPr>
          <p:cNvPr id="6" name="Rectangle 5">
            <a:extLst>
              <a:ext uri="{FF2B5EF4-FFF2-40B4-BE49-F238E27FC236}">
                <a16:creationId xmlns:a16="http://schemas.microsoft.com/office/drawing/2014/main" id="{C6A0005F-E709-42E8-80C8-223251D6812A}"/>
              </a:ext>
            </a:extLst>
          </p:cNvPr>
          <p:cNvSpPr/>
          <p:nvPr/>
        </p:nvSpPr>
        <p:spPr>
          <a:xfrm>
            <a:off x="350216" y="3964942"/>
            <a:ext cx="6293865" cy="1569660"/>
          </a:xfrm>
          <a:prstGeom prst="rect">
            <a:avLst/>
          </a:prstGeom>
        </p:spPr>
        <p:txBody>
          <a:bodyPr wrap="square">
            <a:spAutoFit/>
          </a:bodyPr>
          <a:lstStyle/>
          <a:p>
            <a:r>
              <a:rPr lang="en-US" sz="2400" b="1" dirty="0"/>
              <a:t>Certificate Revocation Information</a:t>
            </a:r>
          </a:p>
          <a:p>
            <a:pPr lvl="1"/>
            <a:r>
              <a:rPr lang="en-US" dirty="0"/>
              <a:t>CA’s are also responsible for maintaining up-to-date revocation information about certificates they have issued, indicating when certificates of identity are no longer valid</a:t>
            </a:r>
          </a:p>
          <a:p>
            <a:pPr lvl="1"/>
            <a:endParaRPr lang="en-US" dirty="0"/>
          </a:p>
        </p:txBody>
      </p:sp>
    </p:spTree>
    <p:extLst>
      <p:ext uri="{BB962C8B-B14F-4D97-AF65-F5344CB8AC3E}">
        <p14:creationId xmlns:p14="http://schemas.microsoft.com/office/powerpoint/2010/main" val="114305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6D6EA-62AD-4D1E-A258-083CA5E2436F}"/>
              </a:ext>
            </a:extLst>
          </p:cNvPr>
          <p:cNvSpPr>
            <a:spLocks noGrp="1"/>
          </p:cNvSpPr>
          <p:nvPr>
            <p:ph type="title"/>
          </p:nvPr>
        </p:nvSpPr>
        <p:spPr>
          <a:xfrm>
            <a:off x="0" y="0"/>
            <a:ext cx="10515600" cy="939567"/>
          </a:xfrm>
        </p:spPr>
        <p:txBody>
          <a:bodyPr/>
          <a:lstStyle/>
          <a:p>
            <a:r>
              <a:rPr lang="en-US" dirty="0"/>
              <a:t>Roles in PKI – Certificate Authority (CA)</a:t>
            </a:r>
          </a:p>
        </p:txBody>
      </p:sp>
      <p:sp>
        <p:nvSpPr>
          <p:cNvPr id="3" name="Content Placeholder 2">
            <a:extLst>
              <a:ext uri="{FF2B5EF4-FFF2-40B4-BE49-F238E27FC236}">
                <a16:creationId xmlns:a16="http://schemas.microsoft.com/office/drawing/2014/main" id="{C19D4470-C0C8-4F51-9AB4-AC6A05C6431C}"/>
              </a:ext>
            </a:extLst>
          </p:cNvPr>
          <p:cNvSpPr>
            <a:spLocks noGrp="1"/>
          </p:cNvSpPr>
          <p:nvPr>
            <p:ph idx="1"/>
          </p:nvPr>
        </p:nvSpPr>
        <p:spPr>
          <a:xfrm>
            <a:off x="526385" y="939568"/>
            <a:ext cx="11453094" cy="2961314"/>
          </a:xfrm>
        </p:spPr>
        <p:txBody>
          <a:bodyPr>
            <a:normAutofit/>
          </a:bodyPr>
          <a:lstStyle/>
          <a:p>
            <a:pPr marL="0" indent="0">
              <a:buNone/>
            </a:pPr>
            <a:r>
              <a:rPr lang="en-US" b="1" dirty="0"/>
              <a:t>New Certificate Requests </a:t>
            </a:r>
          </a:p>
          <a:p>
            <a:pPr marL="457200" lvl="1" indent="0">
              <a:buNone/>
            </a:pPr>
            <a:r>
              <a:rPr lang="en-US" dirty="0"/>
              <a:t>A CA processes requests from people or organizations requesting certificates (called “subscribers”)</a:t>
            </a:r>
          </a:p>
          <a:p>
            <a:pPr marL="1428750" lvl="2" indent="-514350">
              <a:buFont typeface="+mj-lt"/>
              <a:buAutoNum type="arabicPeriod"/>
            </a:pPr>
            <a:r>
              <a:rPr lang="en-US" dirty="0"/>
              <a:t>Verifies the subscriber’s information</a:t>
            </a:r>
          </a:p>
          <a:p>
            <a:pPr marL="1428750" lvl="2" indent="-514350">
              <a:buFont typeface="+mj-lt"/>
              <a:buAutoNum type="arabicPeriod"/>
            </a:pPr>
            <a:r>
              <a:rPr lang="en-US" dirty="0"/>
              <a:t>Potentially signs an end-entity certificate based on the subscriber’s information</a:t>
            </a:r>
          </a:p>
          <a:p>
            <a:pPr marL="0" indent="0">
              <a:buNone/>
            </a:pPr>
            <a:endParaRPr lang="en-US" dirty="0"/>
          </a:p>
          <a:p>
            <a:pPr marL="0" indent="0">
              <a:buNone/>
            </a:pPr>
            <a:endParaRPr lang="en-US" b="1" dirty="0"/>
          </a:p>
        </p:txBody>
      </p:sp>
      <p:pic>
        <p:nvPicPr>
          <p:cNvPr id="4" name="Picture 3">
            <a:extLst>
              <a:ext uri="{FF2B5EF4-FFF2-40B4-BE49-F238E27FC236}">
                <a16:creationId xmlns:a16="http://schemas.microsoft.com/office/drawing/2014/main" id="{DC3C3B95-C983-44D3-A23F-9DF4B00FE93A}"/>
              </a:ext>
            </a:extLst>
          </p:cNvPr>
          <p:cNvPicPr>
            <a:picLocks noChangeAspect="1"/>
          </p:cNvPicPr>
          <p:nvPr/>
        </p:nvPicPr>
        <p:blipFill>
          <a:blip r:embed="rId2"/>
          <a:stretch>
            <a:fillRect/>
          </a:stretch>
        </p:blipFill>
        <p:spPr>
          <a:xfrm>
            <a:off x="6820250" y="3179428"/>
            <a:ext cx="5201270" cy="3245904"/>
          </a:xfrm>
          <a:prstGeom prst="rect">
            <a:avLst/>
          </a:prstGeom>
        </p:spPr>
      </p:pic>
    </p:spTree>
    <p:extLst>
      <p:ext uri="{BB962C8B-B14F-4D97-AF65-F5344CB8AC3E}">
        <p14:creationId xmlns:p14="http://schemas.microsoft.com/office/powerpoint/2010/main" val="84688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B52E3-D5E8-4060-8CC0-3357D40AF407}"/>
              </a:ext>
            </a:extLst>
          </p:cNvPr>
          <p:cNvSpPr>
            <a:spLocks noGrp="1"/>
          </p:cNvSpPr>
          <p:nvPr>
            <p:ph type="title"/>
          </p:nvPr>
        </p:nvSpPr>
        <p:spPr>
          <a:xfrm>
            <a:off x="0" y="0"/>
            <a:ext cx="10515600" cy="1325563"/>
          </a:xfrm>
        </p:spPr>
        <p:txBody>
          <a:bodyPr/>
          <a:lstStyle/>
          <a:p>
            <a:r>
              <a:rPr lang="en-US" dirty="0"/>
              <a:t>Registration Authority (RA)</a:t>
            </a:r>
          </a:p>
        </p:txBody>
      </p:sp>
      <p:sp>
        <p:nvSpPr>
          <p:cNvPr id="3" name="Content Placeholder 2">
            <a:extLst>
              <a:ext uri="{FF2B5EF4-FFF2-40B4-BE49-F238E27FC236}">
                <a16:creationId xmlns:a16="http://schemas.microsoft.com/office/drawing/2014/main" id="{BA99DF12-BEEC-4E84-95BD-EB247B18D8D1}"/>
              </a:ext>
            </a:extLst>
          </p:cNvPr>
          <p:cNvSpPr>
            <a:spLocks noGrp="1"/>
          </p:cNvSpPr>
          <p:nvPr>
            <p:ph idx="1"/>
          </p:nvPr>
        </p:nvSpPr>
        <p:spPr>
          <a:xfrm>
            <a:off x="702398" y="1325563"/>
            <a:ext cx="10876984" cy="4351338"/>
          </a:xfrm>
        </p:spPr>
        <p:txBody>
          <a:bodyPr/>
          <a:lstStyle/>
          <a:p>
            <a:pPr marL="0" indent="0">
              <a:buNone/>
            </a:pPr>
            <a:r>
              <a:rPr lang="en-US" dirty="0"/>
              <a:t>When a user needs a new certificate, the user makes a request to the RA</a:t>
            </a:r>
          </a:p>
          <a:p>
            <a:pPr marL="0" indent="0">
              <a:buNone/>
            </a:pPr>
            <a:r>
              <a:rPr lang="en-US" dirty="0"/>
              <a:t>RA serves as a broker between the user and the CA, and performs certain certification registration tasks</a:t>
            </a:r>
          </a:p>
          <a:p>
            <a:pPr lvl="1"/>
            <a:r>
              <a:rPr lang="en-US" dirty="0"/>
              <a:t>Performs the certificate life-cycle management functions </a:t>
            </a:r>
          </a:p>
          <a:p>
            <a:pPr lvl="1"/>
            <a:r>
              <a:rPr lang="en-US" dirty="0"/>
              <a:t>Establishes and confirms the identity of the individual</a:t>
            </a:r>
          </a:p>
          <a:p>
            <a:pPr lvl="2"/>
            <a:r>
              <a:rPr lang="en-US" dirty="0"/>
              <a:t>The RA verifies all the necessary identification information before allowing a request to go to the CA</a:t>
            </a:r>
          </a:p>
          <a:p>
            <a:pPr lvl="1"/>
            <a:r>
              <a:rPr lang="en-US" dirty="0"/>
              <a:t>Initiates the certification process with the CA for the end user</a:t>
            </a:r>
          </a:p>
          <a:p>
            <a:pPr marL="0" indent="0">
              <a:buNone/>
            </a:pPr>
            <a:endParaRPr lang="en-US" dirty="0"/>
          </a:p>
          <a:p>
            <a:pPr marL="0" indent="0">
              <a:buNone/>
            </a:pPr>
            <a:r>
              <a:rPr lang="en-US" dirty="0"/>
              <a:t>RA cannot issue certificates</a:t>
            </a:r>
          </a:p>
        </p:txBody>
      </p:sp>
    </p:spTree>
    <p:extLst>
      <p:ext uri="{BB962C8B-B14F-4D97-AF65-F5344CB8AC3E}">
        <p14:creationId xmlns:p14="http://schemas.microsoft.com/office/powerpoint/2010/main" val="287670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7B1AA-858F-432A-897E-B36F3797D198}"/>
              </a:ext>
            </a:extLst>
          </p:cNvPr>
          <p:cNvSpPr>
            <a:spLocks noGrp="1"/>
          </p:cNvSpPr>
          <p:nvPr>
            <p:ph type="title"/>
          </p:nvPr>
        </p:nvSpPr>
        <p:spPr>
          <a:xfrm>
            <a:off x="0" y="0"/>
            <a:ext cx="10515600" cy="1325563"/>
          </a:xfrm>
        </p:spPr>
        <p:txBody>
          <a:bodyPr/>
          <a:lstStyle/>
          <a:p>
            <a:r>
              <a:rPr lang="en-US" dirty="0"/>
              <a:t>Agenda</a:t>
            </a:r>
          </a:p>
        </p:txBody>
      </p:sp>
      <p:sp>
        <p:nvSpPr>
          <p:cNvPr id="3" name="Content Placeholder 2">
            <a:extLst>
              <a:ext uri="{FF2B5EF4-FFF2-40B4-BE49-F238E27FC236}">
                <a16:creationId xmlns:a16="http://schemas.microsoft.com/office/drawing/2014/main" id="{14312A10-95CE-4DB3-A4CE-557BD5F2E1A0}"/>
              </a:ext>
            </a:extLst>
          </p:cNvPr>
          <p:cNvSpPr>
            <a:spLocks noGrp="1"/>
          </p:cNvSpPr>
          <p:nvPr>
            <p:ph idx="1"/>
          </p:nvPr>
        </p:nvSpPr>
        <p:spPr>
          <a:xfrm>
            <a:off x="838200" y="1409166"/>
            <a:ext cx="10515600" cy="4351338"/>
          </a:xfrm>
        </p:spPr>
        <p:txBody>
          <a:bodyPr>
            <a:normAutofit fontScale="92500" lnSpcReduction="20000"/>
          </a:bodyPr>
          <a:lstStyle/>
          <a:p>
            <a:r>
              <a:rPr lang="en-US" dirty="0"/>
              <a:t>Public Key Infrastructure</a:t>
            </a:r>
          </a:p>
          <a:p>
            <a:r>
              <a:rPr lang="en-US" dirty="0"/>
              <a:t>Digital Certificate</a:t>
            </a:r>
          </a:p>
          <a:p>
            <a:r>
              <a:rPr lang="en-US" dirty="0"/>
              <a:t>Public key Certificates</a:t>
            </a:r>
          </a:p>
          <a:p>
            <a:r>
              <a:rPr lang="en-US" dirty="0"/>
              <a:t>Roles in PKI: Certificate Authority (CA)</a:t>
            </a:r>
          </a:p>
          <a:p>
            <a:r>
              <a:rPr lang="en-US" dirty="0"/>
              <a:t>Roles in PKI: Registration Authority (RA)</a:t>
            </a:r>
          </a:p>
          <a:p>
            <a:r>
              <a:rPr lang="en-US" dirty="0"/>
              <a:t>PKI Steps</a:t>
            </a:r>
          </a:p>
          <a:p>
            <a:r>
              <a:rPr lang="en-US" dirty="0"/>
              <a:t>Chain of Trust</a:t>
            </a:r>
          </a:p>
          <a:p>
            <a:r>
              <a:rPr lang="en-US" dirty="0"/>
              <a:t>Root Programs</a:t>
            </a:r>
          </a:p>
          <a:p>
            <a:r>
              <a:rPr lang="en-US" dirty="0"/>
              <a:t>Certificate Revocation List (CRL)</a:t>
            </a:r>
          </a:p>
          <a:p>
            <a:r>
              <a:rPr lang="en-US" dirty="0"/>
              <a:t>PKI Roles / Workflows…</a:t>
            </a:r>
          </a:p>
        </p:txBody>
      </p:sp>
    </p:spTree>
    <p:extLst>
      <p:ext uri="{BB962C8B-B14F-4D97-AF65-F5344CB8AC3E}">
        <p14:creationId xmlns:p14="http://schemas.microsoft.com/office/powerpoint/2010/main" val="405811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E7E4-6511-4F5E-8B1A-78E8C9464A10}"/>
              </a:ext>
            </a:extLst>
          </p:cNvPr>
          <p:cNvSpPr>
            <a:spLocks noGrp="1"/>
          </p:cNvSpPr>
          <p:nvPr>
            <p:ph type="title"/>
          </p:nvPr>
        </p:nvSpPr>
        <p:spPr>
          <a:xfrm>
            <a:off x="0" y="0"/>
            <a:ext cx="10515600" cy="1325563"/>
          </a:xfrm>
        </p:spPr>
        <p:txBody>
          <a:bodyPr/>
          <a:lstStyle/>
          <a:p>
            <a:r>
              <a:rPr lang="en-US" dirty="0"/>
              <a:t>PKI Steps</a:t>
            </a:r>
          </a:p>
        </p:txBody>
      </p:sp>
      <p:sp>
        <p:nvSpPr>
          <p:cNvPr id="3" name="Content Placeholder 2">
            <a:extLst>
              <a:ext uri="{FF2B5EF4-FFF2-40B4-BE49-F238E27FC236}">
                <a16:creationId xmlns:a16="http://schemas.microsoft.com/office/drawing/2014/main" id="{574C6DA7-AB50-4F89-986D-3A1BE224A13B}"/>
              </a:ext>
            </a:extLst>
          </p:cNvPr>
          <p:cNvSpPr>
            <a:spLocks noGrp="1"/>
          </p:cNvSpPr>
          <p:nvPr>
            <p:ph idx="1"/>
          </p:nvPr>
        </p:nvSpPr>
        <p:spPr>
          <a:xfrm>
            <a:off x="425976" y="1325563"/>
            <a:ext cx="6612387" cy="4903026"/>
          </a:xfrm>
        </p:spPr>
        <p:txBody>
          <a:bodyPr>
            <a:normAutofit fontScale="77500" lnSpcReduction="20000"/>
          </a:bodyPr>
          <a:lstStyle/>
          <a:p>
            <a:pPr marL="0" indent="0">
              <a:buNone/>
            </a:pPr>
            <a:r>
              <a:rPr lang="en-US" dirty="0"/>
              <a:t>Suppose: John needs to obtain a digital certificate to participate in PKI</a:t>
            </a:r>
          </a:p>
          <a:p>
            <a:pPr marL="514350" indent="-514350">
              <a:buFont typeface="+mj-lt"/>
              <a:buAutoNum type="arabicPeriod"/>
            </a:pPr>
            <a:r>
              <a:rPr lang="en-US" dirty="0"/>
              <a:t>John requests a digital certificate from a RA</a:t>
            </a:r>
          </a:p>
          <a:p>
            <a:pPr marL="514350" indent="-514350">
              <a:buFont typeface="+mj-lt"/>
              <a:buAutoNum type="arabicPeriod"/>
            </a:pPr>
            <a:r>
              <a:rPr lang="en-US" dirty="0"/>
              <a:t>The RA requests John’s identification information</a:t>
            </a:r>
          </a:p>
          <a:p>
            <a:pPr lvl="1"/>
            <a:r>
              <a:rPr lang="en-US" dirty="0"/>
              <a:t>E.g. driver’s license, address, phone number, email, …</a:t>
            </a:r>
          </a:p>
          <a:p>
            <a:pPr marL="514350" indent="-514350">
              <a:buFont typeface="+mj-lt"/>
              <a:buAutoNum type="arabicPeriod"/>
            </a:pPr>
            <a:r>
              <a:rPr lang="en-US" dirty="0"/>
              <a:t>RA receives John’s information, verifies it, and sends his certificate request to CA</a:t>
            </a:r>
          </a:p>
          <a:p>
            <a:pPr marL="514350" indent="-514350">
              <a:buFont typeface="+mj-lt"/>
              <a:buAutoNum type="arabicPeriod"/>
            </a:pPr>
            <a:r>
              <a:rPr lang="en-US" dirty="0"/>
              <a:t>CA creates a certificate with John’s public key and embedded identity information</a:t>
            </a:r>
          </a:p>
          <a:p>
            <a:pPr lvl="1"/>
            <a:r>
              <a:rPr lang="en-US" dirty="0"/>
              <a:t>Private/Public key pair is generated on John’s machine or by the CA (depends on system configuration)</a:t>
            </a:r>
          </a:p>
          <a:p>
            <a:pPr lvl="2"/>
            <a:r>
              <a:rPr lang="en-US" dirty="0"/>
              <a:t>Usually – user generates this pair and sends his public key in as part of registration process</a:t>
            </a:r>
          </a:p>
          <a:p>
            <a:pPr lvl="2"/>
            <a:r>
              <a:rPr lang="en-US" dirty="0"/>
              <a:t>If CA creates key pair, John’s private key needs to be sent to him via secure means</a:t>
            </a:r>
          </a:p>
          <a:p>
            <a:pPr lvl="2"/>
            <a:endParaRPr lang="en-US" dirty="0"/>
          </a:p>
          <a:p>
            <a:pPr marL="0" indent="0">
              <a:buNone/>
            </a:pPr>
            <a:r>
              <a:rPr lang="en-US" dirty="0"/>
              <a:t>Now John is registered and is able to participate in PKI</a:t>
            </a:r>
          </a:p>
          <a:p>
            <a:pPr marL="0" indent="0">
              <a:buNone/>
            </a:pPr>
            <a:endParaRPr lang="en-US" dirty="0"/>
          </a:p>
          <a:p>
            <a:pPr marL="914400" lvl="2" indent="0">
              <a:buNone/>
            </a:pPr>
            <a:endParaRPr lang="en-US" dirty="0"/>
          </a:p>
        </p:txBody>
      </p:sp>
      <p:grpSp>
        <p:nvGrpSpPr>
          <p:cNvPr id="4" name="Group 3">
            <a:extLst>
              <a:ext uri="{FF2B5EF4-FFF2-40B4-BE49-F238E27FC236}">
                <a16:creationId xmlns:a16="http://schemas.microsoft.com/office/drawing/2014/main" id="{8AE03AD3-1EAB-40E4-863A-2ACB32C3A0B5}"/>
              </a:ext>
            </a:extLst>
          </p:cNvPr>
          <p:cNvGrpSpPr/>
          <p:nvPr/>
        </p:nvGrpSpPr>
        <p:grpSpPr>
          <a:xfrm>
            <a:off x="7302673" y="1169998"/>
            <a:ext cx="4574040" cy="3422606"/>
            <a:chOff x="683760" y="3091077"/>
            <a:chExt cx="4574040" cy="3422606"/>
          </a:xfrm>
        </p:grpSpPr>
        <p:pic>
          <p:nvPicPr>
            <p:cNvPr id="5" name="Picture 4">
              <a:extLst>
                <a:ext uri="{FF2B5EF4-FFF2-40B4-BE49-F238E27FC236}">
                  <a16:creationId xmlns:a16="http://schemas.microsoft.com/office/drawing/2014/main" id="{CC6E6AAE-6B24-4086-9FB3-050A362DA527}"/>
                </a:ext>
              </a:extLst>
            </p:cNvPr>
            <p:cNvPicPr>
              <a:picLocks noChangeAspect="1"/>
            </p:cNvPicPr>
            <p:nvPr/>
          </p:nvPicPr>
          <p:blipFill>
            <a:blip r:embed="rId2"/>
            <a:stretch>
              <a:fillRect/>
            </a:stretch>
          </p:blipFill>
          <p:spPr>
            <a:xfrm>
              <a:off x="683760" y="3091077"/>
              <a:ext cx="4574040" cy="3422606"/>
            </a:xfrm>
            <a:prstGeom prst="rect">
              <a:avLst/>
            </a:prstGeom>
          </p:spPr>
        </p:pic>
        <p:sp>
          <p:nvSpPr>
            <p:cNvPr id="6" name="Rectangle 5">
              <a:extLst>
                <a:ext uri="{FF2B5EF4-FFF2-40B4-BE49-F238E27FC236}">
                  <a16:creationId xmlns:a16="http://schemas.microsoft.com/office/drawing/2014/main" id="{28DF6023-232B-4889-AF6C-AC05AE5D887B}"/>
                </a:ext>
              </a:extLst>
            </p:cNvPr>
            <p:cNvSpPr/>
            <p:nvPr/>
          </p:nvSpPr>
          <p:spPr>
            <a:xfrm>
              <a:off x="931375" y="5788404"/>
              <a:ext cx="1065206" cy="562670"/>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Certificate Authority</a:t>
              </a:r>
            </a:p>
          </p:txBody>
        </p:sp>
      </p:grpSp>
      <p:sp>
        <p:nvSpPr>
          <p:cNvPr id="7" name="TextBox 6">
            <a:extLst>
              <a:ext uri="{FF2B5EF4-FFF2-40B4-BE49-F238E27FC236}">
                <a16:creationId xmlns:a16="http://schemas.microsoft.com/office/drawing/2014/main" id="{81736B13-9C7E-4D03-83DF-1026E7767692}"/>
              </a:ext>
            </a:extLst>
          </p:cNvPr>
          <p:cNvSpPr txBox="1"/>
          <p:nvPr/>
        </p:nvSpPr>
        <p:spPr>
          <a:xfrm>
            <a:off x="7663627" y="4779122"/>
            <a:ext cx="4005459" cy="400110"/>
          </a:xfrm>
          <a:prstGeom prst="rect">
            <a:avLst/>
          </a:prstGeom>
          <a:noFill/>
        </p:spPr>
        <p:txBody>
          <a:bodyPr wrap="square" rtlCol="0">
            <a:spAutoFit/>
          </a:bodyPr>
          <a:lstStyle/>
          <a:p>
            <a:pPr algn="ctr"/>
            <a:r>
              <a:rPr lang="en-US" sz="2000" i="1" dirty="0"/>
              <a:t>Token, Credential = Public Key</a:t>
            </a:r>
          </a:p>
        </p:txBody>
      </p:sp>
    </p:spTree>
    <p:extLst>
      <p:ext uri="{BB962C8B-B14F-4D97-AF65-F5344CB8AC3E}">
        <p14:creationId xmlns:p14="http://schemas.microsoft.com/office/powerpoint/2010/main" val="132667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3A998-0292-4BDF-A1A0-962C2A9F3F6E}"/>
              </a:ext>
            </a:extLst>
          </p:cNvPr>
          <p:cNvSpPr>
            <a:spLocks noGrp="1"/>
          </p:cNvSpPr>
          <p:nvPr>
            <p:ph type="title"/>
          </p:nvPr>
        </p:nvSpPr>
        <p:spPr>
          <a:xfrm>
            <a:off x="0" y="0"/>
            <a:ext cx="10515600" cy="1325563"/>
          </a:xfrm>
        </p:spPr>
        <p:txBody>
          <a:bodyPr/>
          <a:lstStyle/>
          <a:p>
            <a:r>
              <a:rPr lang="en-US" dirty="0"/>
              <a:t>PKI Steps</a:t>
            </a:r>
          </a:p>
        </p:txBody>
      </p:sp>
      <p:sp>
        <p:nvSpPr>
          <p:cNvPr id="3" name="Content Placeholder 2">
            <a:extLst>
              <a:ext uri="{FF2B5EF4-FFF2-40B4-BE49-F238E27FC236}">
                <a16:creationId xmlns:a16="http://schemas.microsoft.com/office/drawing/2014/main" id="{3F817A7F-7CF5-4D8F-A536-869F0F5CF9C7}"/>
              </a:ext>
            </a:extLst>
          </p:cNvPr>
          <p:cNvSpPr>
            <a:spLocks noGrp="1"/>
          </p:cNvSpPr>
          <p:nvPr>
            <p:ph idx="1"/>
          </p:nvPr>
        </p:nvSpPr>
        <p:spPr>
          <a:xfrm>
            <a:off x="593757" y="1253330"/>
            <a:ext cx="7346132" cy="4703849"/>
          </a:xfrm>
        </p:spPr>
        <p:txBody>
          <a:bodyPr>
            <a:normAutofit fontScale="77500" lnSpcReduction="20000"/>
          </a:bodyPr>
          <a:lstStyle/>
          <a:p>
            <a:pPr marL="0" indent="0">
              <a:buNone/>
            </a:pPr>
            <a:r>
              <a:rPr lang="en-US" dirty="0"/>
              <a:t>John and Diane decide to communicate securely using PKI…</a:t>
            </a:r>
          </a:p>
          <a:p>
            <a:pPr marL="514350" indent="-514350">
              <a:buFont typeface="+mj-lt"/>
              <a:buAutoNum type="arabicPeriod"/>
            </a:pPr>
            <a:r>
              <a:rPr lang="en-US" dirty="0"/>
              <a:t>John requests Diane’s public key form a public directory</a:t>
            </a:r>
          </a:p>
          <a:p>
            <a:pPr marL="514350" indent="-514350">
              <a:buFont typeface="+mj-lt"/>
              <a:buAutoNum type="arabicPeriod"/>
            </a:pPr>
            <a:r>
              <a:rPr lang="en-US" dirty="0"/>
              <a:t>The directory (a.k.a. repository) sends Diane’s digital certificate</a:t>
            </a:r>
          </a:p>
          <a:p>
            <a:pPr marL="514350" indent="-514350">
              <a:buFont typeface="+mj-lt"/>
              <a:buAutoNum type="arabicPeriod"/>
            </a:pPr>
            <a:r>
              <a:rPr lang="en-US" dirty="0"/>
              <a:t>John verifies the digital certificate… </a:t>
            </a:r>
          </a:p>
          <a:p>
            <a:pPr lvl="1"/>
            <a:r>
              <a:rPr lang="en-US" dirty="0"/>
              <a:t>extracts her public key, uses the public key to encrypt a session key that will be used to encrypt their messages</a:t>
            </a:r>
          </a:p>
          <a:p>
            <a:pPr lvl="1"/>
            <a:r>
              <a:rPr lang="en-US" dirty="0"/>
              <a:t>John sends the encrypted session key to Diane</a:t>
            </a:r>
          </a:p>
          <a:p>
            <a:pPr lvl="1"/>
            <a:r>
              <a:rPr lang="en-US" dirty="0"/>
              <a:t>John also sends his certificate, containing his public key to Diane</a:t>
            </a:r>
          </a:p>
          <a:p>
            <a:pPr marL="514350" indent="-514350">
              <a:buFont typeface="+mj-lt"/>
              <a:buAutoNum type="arabicPeriod"/>
            </a:pPr>
            <a:r>
              <a:rPr lang="en-US" dirty="0"/>
              <a:t>Diane browser receives John’s certificate, </a:t>
            </a:r>
            <a:r>
              <a:rPr lang="en-US" b="1" u="sng" dirty="0"/>
              <a:t>looks to see if it trusts the CA </a:t>
            </a:r>
            <a:r>
              <a:rPr lang="en-US" dirty="0"/>
              <a:t>that digitally signed the certificate</a:t>
            </a:r>
          </a:p>
          <a:p>
            <a:pPr lvl="1"/>
            <a:r>
              <a:rPr lang="en-US" dirty="0"/>
              <a:t>Diane’s browser trusts this CA</a:t>
            </a:r>
          </a:p>
          <a:p>
            <a:pPr lvl="1"/>
            <a:r>
              <a:rPr lang="en-US" dirty="0"/>
              <a:t>After verifying the certificate, both John and Diane can communicate using encryption</a:t>
            </a:r>
          </a:p>
        </p:txBody>
      </p:sp>
      <p:pic>
        <p:nvPicPr>
          <p:cNvPr id="4" name="Picture 3">
            <a:extLst>
              <a:ext uri="{FF2B5EF4-FFF2-40B4-BE49-F238E27FC236}">
                <a16:creationId xmlns:a16="http://schemas.microsoft.com/office/drawing/2014/main" id="{998EF39A-5C28-4B07-9606-11D84E7F758B}"/>
              </a:ext>
            </a:extLst>
          </p:cNvPr>
          <p:cNvPicPr>
            <a:picLocks noChangeAspect="1"/>
          </p:cNvPicPr>
          <p:nvPr/>
        </p:nvPicPr>
        <p:blipFill>
          <a:blip r:embed="rId2"/>
          <a:stretch>
            <a:fillRect/>
          </a:stretch>
        </p:blipFill>
        <p:spPr>
          <a:xfrm>
            <a:off x="7823658" y="1034159"/>
            <a:ext cx="4203916" cy="2870348"/>
          </a:xfrm>
          <a:prstGeom prst="rect">
            <a:avLst/>
          </a:prstGeom>
        </p:spPr>
      </p:pic>
    </p:spTree>
    <p:extLst>
      <p:ext uri="{BB962C8B-B14F-4D97-AF65-F5344CB8AC3E}">
        <p14:creationId xmlns:p14="http://schemas.microsoft.com/office/powerpoint/2010/main" val="336975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D68F-2B5D-4AFB-877E-8D6C8B100951}"/>
              </a:ext>
            </a:extLst>
          </p:cNvPr>
          <p:cNvSpPr>
            <a:spLocks noGrp="1"/>
          </p:cNvSpPr>
          <p:nvPr>
            <p:ph type="title"/>
          </p:nvPr>
        </p:nvSpPr>
        <p:spPr>
          <a:xfrm>
            <a:off x="0" y="0"/>
            <a:ext cx="12192000" cy="1325563"/>
          </a:xfrm>
        </p:spPr>
        <p:txBody>
          <a:bodyPr/>
          <a:lstStyle/>
          <a:p>
            <a:r>
              <a:rPr lang="en-US" dirty="0"/>
              <a:t>Microsoft Windows Root Program’s Trust Stores</a:t>
            </a:r>
          </a:p>
        </p:txBody>
      </p:sp>
      <p:sp>
        <p:nvSpPr>
          <p:cNvPr id="3" name="Content Placeholder 2">
            <a:extLst>
              <a:ext uri="{FF2B5EF4-FFF2-40B4-BE49-F238E27FC236}">
                <a16:creationId xmlns:a16="http://schemas.microsoft.com/office/drawing/2014/main" id="{54EE4C8D-BE5B-44F2-A482-E8267C189D73}"/>
              </a:ext>
            </a:extLst>
          </p:cNvPr>
          <p:cNvSpPr>
            <a:spLocks noGrp="1"/>
          </p:cNvSpPr>
          <p:nvPr>
            <p:ph idx="1"/>
          </p:nvPr>
        </p:nvSpPr>
        <p:spPr>
          <a:xfrm>
            <a:off x="561364" y="1253331"/>
            <a:ext cx="11493616" cy="4351338"/>
          </a:xfrm>
        </p:spPr>
        <p:txBody>
          <a:bodyPr/>
          <a:lstStyle/>
          <a:p>
            <a:pPr marL="514350" indent="-514350">
              <a:buFont typeface="+mj-lt"/>
              <a:buAutoNum type="arabicPeriod"/>
            </a:pPr>
            <a:r>
              <a:rPr lang="en-US" dirty="0"/>
              <a:t>Run </a:t>
            </a:r>
            <a:r>
              <a:rPr lang="en-US" b="1" dirty="0"/>
              <a:t>mmc.exe</a:t>
            </a:r>
          </a:p>
          <a:p>
            <a:pPr marL="514350" indent="-514350">
              <a:buFont typeface="+mj-lt"/>
              <a:buAutoNum type="arabicPeriod"/>
            </a:pPr>
            <a:r>
              <a:rPr lang="en-US" dirty="0"/>
              <a:t>Select </a:t>
            </a:r>
            <a:r>
              <a:rPr lang="en-US" b="1" dirty="0"/>
              <a:t>File -&gt; Add/Remove Snap-in</a:t>
            </a:r>
          </a:p>
          <a:p>
            <a:pPr marL="514350" indent="-514350">
              <a:buFont typeface="+mj-lt"/>
              <a:buAutoNum type="arabicPeriod"/>
            </a:pPr>
            <a:r>
              <a:rPr lang="en-US" dirty="0"/>
              <a:t>Select </a:t>
            </a:r>
            <a:r>
              <a:rPr lang="en-US" b="1" dirty="0"/>
              <a:t>Certificates</a:t>
            </a:r>
            <a:r>
              <a:rPr lang="en-US" dirty="0"/>
              <a:t>, click </a:t>
            </a:r>
            <a:r>
              <a:rPr lang="en-US" b="1" dirty="0"/>
              <a:t>Add</a:t>
            </a:r>
          </a:p>
          <a:p>
            <a:pPr marL="514350" indent="-514350">
              <a:buFont typeface="+mj-lt"/>
              <a:buAutoNum type="arabicPeriod"/>
            </a:pPr>
            <a:r>
              <a:rPr lang="en-US" dirty="0"/>
              <a:t>Select </a:t>
            </a:r>
            <a:r>
              <a:rPr lang="en-US" b="1" dirty="0"/>
              <a:t>Computer Account, </a:t>
            </a:r>
            <a:r>
              <a:rPr lang="en-US" dirty="0"/>
              <a:t>click</a:t>
            </a:r>
            <a:r>
              <a:rPr lang="en-US" b="1" dirty="0"/>
              <a:t> next, </a:t>
            </a:r>
            <a:r>
              <a:rPr lang="en-US" dirty="0"/>
              <a:t>click</a:t>
            </a:r>
            <a:r>
              <a:rPr lang="en-US" b="1" dirty="0"/>
              <a:t> Finish</a:t>
            </a:r>
          </a:p>
          <a:p>
            <a:pPr marL="514350" indent="-514350">
              <a:buFont typeface="+mj-lt"/>
              <a:buAutoNum type="arabicPeriod"/>
            </a:pPr>
            <a:r>
              <a:rPr lang="en-US" dirty="0"/>
              <a:t>Expand the </a:t>
            </a:r>
            <a:r>
              <a:rPr lang="en-US" b="1" dirty="0"/>
              <a:t>Certificates </a:t>
            </a:r>
            <a:r>
              <a:rPr lang="en-US" dirty="0"/>
              <a:t>node -&gt; </a:t>
            </a:r>
            <a:r>
              <a:rPr lang="en-US" b="1" dirty="0"/>
              <a:t>Trusted Root Certificate Authorities Store</a:t>
            </a:r>
          </a:p>
        </p:txBody>
      </p:sp>
      <p:pic>
        <p:nvPicPr>
          <p:cNvPr id="4" name="Picture 3">
            <a:extLst>
              <a:ext uri="{FF2B5EF4-FFF2-40B4-BE49-F238E27FC236}">
                <a16:creationId xmlns:a16="http://schemas.microsoft.com/office/drawing/2014/main" id="{9D207C6E-EA7A-4E82-BC74-6040DD1D239E}"/>
              </a:ext>
            </a:extLst>
          </p:cNvPr>
          <p:cNvPicPr>
            <a:picLocks noChangeAspect="1"/>
          </p:cNvPicPr>
          <p:nvPr/>
        </p:nvPicPr>
        <p:blipFill>
          <a:blip r:embed="rId2"/>
          <a:stretch>
            <a:fillRect/>
          </a:stretch>
        </p:blipFill>
        <p:spPr>
          <a:xfrm>
            <a:off x="282236" y="4163964"/>
            <a:ext cx="2077970" cy="1934832"/>
          </a:xfrm>
          <a:prstGeom prst="rect">
            <a:avLst/>
          </a:prstGeom>
        </p:spPr>
      </p:pic>
      <p:pic>
        <p:nvPicPr>
          <p:cNvPr id="5" name="Picture 4">
            <a:extLst>
              <a:ext uri="{FF2B5EF4-FFF2-40B4-BE49-F238E27FC236}">
                <a16:creationId xmlns:a16="http://schemas.microsoft.com/office/drawing/2014/main" id="{FACB2D06-4384-4DEB-A7DF-7E2BAB0ADB09}"/>
              </a:ext>
            </a:extLst>
          </p:cNvPr>
          <p:cNvPicPr>
            <a:picLocks noChangeAspect="1"/>
          </p:cNvPicPr>
          <p:nvPr/>
        </p:nvPicPr>
        <p:blipFill>
          <a:blip r:embed="rId3"/>
          <a:stretch>
            <a:fillRect/>
          </a:stretch>
        </p:blipFill>
        <p:spPr>
          <a:xfrm>
            <a:off x="2476888" y="4163964"/>
            <a:ext cx="3065965" cy="2312337"/>
          </a:xfrm>
          <a:prstGeom prst="rect">
            <a:avLst/>
          </a:prstGeom>
        </p:spPr>
      </p:pic>
      <p:pic>
        <p:nvPicPr>
          <p:cNvPr id="6" name="Picture 5">
            <a:extLst>
              <a:ext uri="{FF2B5EF4-FFF2-40B4-BE49-F238E27FC236}">
                <a16:creationId xmlns:a16="http://schemas.microsoft.com/office/drawing/2014/main" id="{EE306245-85F0-41DE-8D49-0A8426B23D8B}"/>
              </a:ext>
            </a:extLst>
          </p:cNvPr>
          <p:cNvPicPr>
            <a:picLocks noChangeAspect="1"/>
          </p:cNvPicPr>
          <p:nvPr/>
        </p:nvPicPr>
        <p:blipFill>
          <a:blip r:embed="rId4"/>
          <a:stretch>
            <a:fillRect/>
          </a:stretch>
        </p:blipFill>
        <p:spPr>
          <a:xfrm>
            <a:off x="5659535" y="4163964"/>
            <a:ext cx="2931059" cy="2206870"/>
          </a:xfrm>
          <a:prstGeom prst="rect">
            <a:avLst/>
          </a:prstGeom>
        </p:spPr>
      </p:pic>
    </p:spTree>
    <p:extLst>
      <p:ext uri="{BB962C8B-B14F-4D97-AF65-F5344CB8AC3E}">
        <p14:creationId xmlns:p14="http://schemas.microsoft.com/office/powerpoint/2010/main" val="494845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D68F-2B5D-4AFB-877E-8D6C8B100951}"/>
              </a:ext>
            </a:extLst>
          </p:cNvPr>
          <p:cNvSpPr>
            <a:spLocks noGrp="1"/>
          </p:cNvSpPr>
          <p:nvPr>
            <p:ph type="title"/>
          </p:nvPr>
        </p:nvSpPr>
        <p:spPr>
          <a:xfrm>
            <a:off x="1" y="0"/>
            <a:ext cx="7013196" cy="1325563"/>
          </a:xfrm>
        </p:spPr>
        <p:txBody>
          <a:bodyPr/>
          <a:lstStyle/>
          <a:p>
            <a:r>
              <a:rPr lang="en-US" dirty="0"/>
              <a:t>Microsoft Windows Root Program’s Trust Stores</a:t>
            </a:r>
          </a:p>
        </p:txBody>
      </p:sp>
      <p:sp>
        <p:nvSpPr>
          <p:cNvPr id="3" name="Footer Placeholder 2">
            <a:extLst>
              <a:ext uri="{FF2B5EF4-FFF2-40B4-BE49-F238E27FC236}">
                <a16:creationId xmlns:a16="http://schemas.microsoft.com/office/drawing/2014/main" id="{9E4196B7-1248-43E3-BC64-614E02614626}"/>
              </a:ext>
            </a:extLst>
          </p:cNvPr>
          <p:cNvSpPr>
            <a:spLocks noGrp="1"/>
          </p:cNvSpPr>
          <p:nvPr>
            <p:ph type="ftr" sz="quarter" idx="11"/>
          </p:nvPr>
        </p:nvSpPr>
        <p:spPr/>
        <p:txBody>
          <a:bodyPr/>
          <a:lstStyle/>
          <a:p>
            <a:r>
              <a:rPr lang="en-US"/>
              <a:t>MIS 5214</a:t>
            </a:r>
          </a:p>
        </p:txBody>
      </p:sp>
      <p:sp>
        <p:nvSpPr>
          <p:cNvPr id="4" name="Slide Number Placeholder 3">
            <a:extLst>
              <a:ext uri="{FF2B5EF4-FFF2-40B4-BE49-F238E27FC236}">
                <a16:creationId xmlns:a16="http://schemas.microsoft.com/office/drawing/2014/main" id="{AAE63F1E-F746-4C7B-9844-0D5F2C99ED3D}"/>
              </a:ext>
            </a:extLst>
          </p:cNvPr>
          <p:cNvSpPr>
            <a:spLocks noGrp="1"/>
          </p:cNvSpPr>
          <p:nvPr>
            <p:ph type="sldNum" sz="quarter" idx="12"/>
          </p:nvPr>
        </p:nvSpPr>
        <p:spPr/>
        <p:txBody>
          <a:bodyPr/>
          <a:lstStyle/>
          <a:p>
            <a:fld id="{D94740A5-7129-4D4B-90C1-66E6CB51CD3E}" type="slidenum">
              <a:rPr lang="en-US" smtClean="0"/>
              <a:t>23</a:t>
            </a:fld>
            <a:endParaRPr lang="en-US"/>
          </a:p>
        </p:txBody>
      </p:sp>
      <p:pic>
        <p:nvPicPr>
          <p:cNvPr id="6" name="Picture 5">
            <a:extLst>
              <a:ext uri="{FF2B5EF4-FFF2-40B4-BE49-F238E27FC236}">
                <a16:creationId xmlns:a16="http://schemas.microsoft.com/office/drawing/2014/main" id="{E7BB2536-B68E-854D-7657-0688EC800BAE}"/>
              </a:ext>
            </a:extLst>
          </p:cNvPr>
          <p:cNvPicPr>
            <a:picLocks noChangeAspect="1"/>
          </p:cNvPicPr>
          <p:nvPr/>
        </p:nvPicPr>
        <p:blipFill>
          <a:blip r:embed="rId2"/>
          <a:stretch>
            <a:fillRect/>
          </a:stretch>
        </p:blipFill>
        <p:spPr>
          <a:xfrm>
            <a:off x="0" y="1394012"/>
            <a:ext cx="7842154" cy="4666128"/>
          </a:xfrm>
          <a:prstGeom prst="rect">
            <a:avLst/>
          </a:prstGeom>
        </p:spPr>
      </p:pic>
      <p:pic>
        <p:nvPicPr>
          <p:cNvPr id="12" name="Picture 11">
            <a:extLst>
              <a:ext uri="{FF2B5EF4-FFF2-40B4-BE49-F238E27FC236}">
                <a16:creationId xmlns:a16="http://schemas.microsoft.com/office/drawing/2014/main" id="{770433FA-04F4-F82D-83FB-278309F367AB}"/>
              </a:ext>
            </a:extLst>
          </p:cNvPr>
          <p:cNvPicPr>
            <a:picLocks noChangeAspect="1"/>
          </p:cNvPicPr>
          <p:nvPr/>
        </p:nvPicPr>
        <p:blipFill>
          <a:blip r:embed="rId3"/>
          <a:stretch>
            <a:fillRect/>
          </a:stretch>
        </p:blipFill>
        <p:spPr>
          <a:xfrm>
            <a:off x="6679649" y="0"/>
            <a:ext cx="5512351" cy="6858000"/>
          </a:xfrm>
          <a:prstGeom prst="rect">
            <a:avLst/>
          </a:prstGeom>
        </p:spPr>
      </p:pic>
    </p:spTree>
    <p:extLst>
      <p:ext uri="{BB962C8B-B14F-4D97-AF65-F5344CB8AC3E}">
        <p14:creationId xmlns:p14="http://schemas.microsoft.com/office/powerpoint/2010/main" val="1542949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1C4AD-FBD2-4F2D-B808-4AC5B639B99A}"/>
              </a:ext>
            </a:extLst>
          </p:cNvPr>
          <p:cNvSpPr>
            <a:spLocks noGrp="1"/>
          </p:cNvSpPr>
          <p:nvPr>
            <p:ph type="title"/>
          </p:nvPr>
        </p:nvSpPr>
        <p:spPr>
          <a:xfrm>
            <a:off x="0" y="0"/>
            <a:ext cx="10515600" cy="1325563"/>
          </a:xfrm>
        </p:spPr>
        <p:txBody>
          <a:bodyPr/>
          <a:lstStyle/>
          <a:p>
            <a:r>
              <a:rPr lang="en-US" dirty="0"/>
              <a:t>Mac OS X</a:t>
            </a:r>
          </a:p>
        </p:txBody>
      </p:sp>
      <p:sp>
        <p:nvSpPr>
          <p:cNvPr id="3" name="Content Placeholder 2">
            <a:extLst>
              <a:ext uri="{FF2B5EF4-FFF2-40B4-BE49-F238E27FC236}">
                <a16:creationId xmlns:a16="http://schemas.microsoft.com/office/drawing/2014/main" id="{63A312E1-9756-4049-8CC5-C23E582F642B}"/>
              </a:ext>
            </a:extLst>
          </p:cNvPr>
          <p:cNvSpPr>
            <a:spLocks noGrp="1"/>
          </p:cNvSpPr>
          <p:nvPr>
            <p:ph idx="1"/>
          </p:nvPr>
        </p:nvSpPr>
        <p:spPr>
          <a:xfrm>
            <a:off x="838200" y="1526796"/>
            <a:ext cx="10515600" cy="4650167"/>
          </a:xfrm>
        </p:spPr>
        <p:txBody>
          <a:bodyPr/>
          <a:lstStyle/>
          <a:p>
            <a:pPr marL="0" indent="0">
              <a:buNone/>
            </a:pPr>
            <a:r>
              <a:rPr lang="en-US" dirty="0"/>
              <a:t>The root store is in the </a:t>
            </a:r>
            <a:r>
              <a:rPr lang="en-US" dirty="0" err="1"/>
              <a:t>Keychain.app</a:t>
            </a:r>
            <a:endParaRPr lang="en-US" dirty="0"/>
          </a:p>
          <a:p>
            <a:pPr marL="971550" lvl="1" indent="-514350">
              <a:buFont typeface="+mj-lt"/>
              <a:buAutoNum type="arabicPeriod"/>
            </a:pPr>
            <a:r>
              <a:rPr lang="en-US" sz="2800" dirty="0"/>
              <a:t>Search Finder (Spotlight) for “keychain”</a:t>
            </a:r>
          </a:p>
          <a:p>
            <a:pPr marL="971550" lvl="1" indent="-514350">
              <a:buFont typeface="+mj-lt"/>
              <a:buAutoNum type="arabicPeriod"/>
            </a:pPr>
            <a:r>
              <a:rPr lang="en-US" sz="2800" dirty="0"/>
              <a:t>Double-click Keychain Access app </a:t>
            </a:r>
          </a:p>
          <a:p>
            <a:pPr marL="971550" lvl="1" indent="-514350">
              <a:buFont typeface="+mj-lt"/>
              <a:buAutoNum type="arabicPeriod"/>
            </a:pPr>
            <a:r>
              <a:rPr lang="en-US" sz="2800" dirty="0"/>
              <a:t>Select “System Roots” in the left-hand pane</a:t>
            </a:r>
          </a:p>
          <a:p>
            <a:endParaRPr lang="en-US" dirty="0"/>
          </a:p>
        </p:txBody>
      </p:sp>
    </p:spTree>
    <p:extLst>
      <p:ext uri="{BB962C8B-B14F-4D97-AF65-F5344CB8AC3E}">
        <p14:creationId xmlns:p14="http://schemas.microsoft.com/office/powerpoint/2010/main" val="580376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C71C6-F5C8-4791-9184-17A3FD59315C}"/>
              </a:ext>
            </a:extLst>
          </p:cNvPr>
          <p:cNvSpPr>
            <a:spLocks noGrp="1"/>
          </p:cNvSpPr>
          <p:nvPr>
            <p:ph type="title"/>
          </p:nvPr>
        </p:nvSpPr>
        <p:spPr>
          <a:xfrm>
            <a:off x="0" y="1"/>
            <a:ext cx="10515600" cy="841972"/>
          </a:xfrm>
        </p:spPr>
        <p:txBody>
          <a:bodyPr/>
          <a:lstStyle/>
          <a:p>
            <a:r>
              <a:rPr lang="en-US" dirty="0"/>
              <a:t>Certificate Revocation List (CRL) – in principal</a:t>
            </a:r>
          </a:p>
        </p:txBody>
      </p:sp>
      <p:sp>
        <p:nvSpPr>
          <p:cNvPr id="3" name="Content Placeholder 2">
            <a:extLst>
              <a:ext uri="{FF2B5EF4-FFF2-40B4-BE49-F238E27FC236}">
                <a16:creationId xmlns:a16="http://schemas.microsoft.com/office/drawing/2014/main" id="{CAEC8173-58ED-4267-A80A-68D3B6ECE446}"/>
              </a:ext>
            </a:extLst>
          </p:cNvPr>
          <p:cNvSpPr>
            <a:spLocks noGrp="1"/>
          </p:cNvSpPr>
          <p:nvPr>
            <p:ph idx="1"/>
          </p:nvPr>
        </p:nvSpPr>
        <p:spPr>
          <a:xfrm>
            <a:off x="629970" y="1016692"/>
            <a:ext cx="11184802" cy="4351338"/>
          </a:xfrm>
        </p:spPr>
        <p:txBody>
          <a:bodyPr>
            <a:normAutofit fontScale="92500" lnSpcReduction="20000"/>
          </a:bodyPr>
          <a:lstStyle/>
          <a:p>
            <a:pPr marL="0" indent="0">
              <a:buNone/>
            </a:pPr>
            <a:r>
              <a:rPr lang="en-US" dirty="0"/>
              <a:t>CRL is the mechanism for the CA to let others know that a certificate has become invalid for some reason</a:t>
            </a:r>
          </a:p>
          <a:p>
            <a:pPr marL="0" indent="0">
              <a:buNone/>
            </a:pPr>
            <a:endParaRPr lang="en-US" dirty="0"/>
          </a:p>
          <a:p>
            <a:pPr marL="0" indent="0">
              <a:buNone/>
            </a:pPr>
            <a:r>
              <a:rPr lang="en-US" dirty="0"/>
              <a:t>A certificate may be revoked because</a:t>
            </a:r>
          </a:p>
          <a:p>
            <a:pPr lvl="1"/>
            <a:r>
              <a:rPr lang="en-US" dirty="0"/>
              <a:t>The key holder’s private key was compromised </a:t>
            </a:r>
          </a:p>
          <a:p>
            <a:pPr lvl="1"/>
            <a:r>
              <a:rPr lang="en-US" dirty="0"/>
              <a:t>CA discovered the Certificate was issued to the wrong person</a:t>
            </a:r>
          </a:p>
          <a:p>
            <a:pPr lvl="1"/>
            <a:r>
              <a:rPr lang="en-US" dirty="0"/>
              <a:t>The certificate expired</a:t>
            </a:r>
          </a:p>
          <a:p>
            <a:pPr lvl="1"/>
            <a:r>
              <a:rPr lang="en-US" dirty="0"/>
              <a:t>The certificate became invalid for other reasons…</a:t>
            </a:r>
          </a:p>
          <a:p>
            <a:pPr lvl="1"/>
            <a:endParaRPr lang="en-US" dirty="0"/>
          </a:p>
          <a:p>
            <a:pPr marL="0" indent="0">
              <a:buNone/>
            </a:pPr>
            <a:r>
              <a:rPr lang="en-US" dirty="0"/>
              <a:t>The CA handles revocation by putting the revoked certificate’s information on a </a:t>
            </a:r>
            <a:r>
              <a:rPr lang="en-US" b="1" i="1" dirty="0"/>
              <a:t>certificate revocation list </a:t>
            </a:r>
            <a:r>
              <a:rPr lang="en-US" dirty="0"/>
              <a:t>(CRL)</a:t>
            </a:r>
          </a:p>
          <a:p>
            <a:pPr lvl="1"/>
            <a:r>
              <a:rPr lang="en-US" dirty="0"/>
              <a:t>The CRL is a list of every certificate that has been revoked</a:t>
            </a:r>
          </a:p>
          <a:p>
            <a:pPr lvl="1"/>
            <a:r>
              <a:rPr lang="en-US" dirty="0"/>
              <a:t>The CRL is maintained and updated</a:t>
            </a:r>
          </a:p>
          <a:p>
            <a:pPr marL="0" indent="0">
              <a:buNone/>
            </a:pPr>
            <a:endParaRPr lang="en-US" dirty="0"/>
          </a:p>
          <a:p>
            <a:pPr marL="0" indent="0">
              <a:buNone/>
            </a:pPr>
            <a:endParaRPr lang="en-US" dirty="0"/>
          </a:p>
          <a:p>
            <a:pPr lvl="1"/>
            <a:endParaRPr lang="en-US" dirty="0"/>
          </a:p>
          <a:p>
            <a:endParaRPr lang="en-US" dirty="0"/>
          </a:p>
        </p:txBody>
      </p:sp>
    </p:spTree>
    <p:extLst>
      <p:ext uri="{BB962C8B-B14F-4D97-AF65-F5344CB8AC3E}">
        <p14:creationId xmlns:p14="http://schemas.microsoft.com/office/powerpoint/2010/main" val="246913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DA6543-34A1-474C-B4A8-B8CE572D9179}"/>
              </a:ext>
            </a:extLst>
          </p:cNvPr>
          <p:cNvPicPr>
            <a:picLocks noChangeAspect="1"/>
          </p:cNvPicPr>
          <p:nvPr/>
        </p:nvPicPr>
        <p:blipFill>
          <a:blip r:embed="rId2"/>
          <a:stretch>
            <a:fillRect/>
          </a:stretch>
        </p:blipFill>
        <p:spPr>
          <a:xfrm>
            <a:off x="5201317" y="922913"/>
            <a:ext cx="6783378" cy="2551546"/>
          </a:xfrm>
          <a:prstGeom prst="rect">
            <a:avLst/>
          </a:prstGeom>
        </p:spPr>
      </p:pic>
      <p:sp>
        <p:nvSpPr>
          <p:cNvPr id="2" name="Title 1">
            <a:extLst>
              <a:ext uri="{FF2B5EF4-FFF2-40B4-BE49-F238E27FC236}">
                <a16:creationId xmlns:a16="http://schemas.microsoft.com/office/drawing/2014/main" id="{8C420D90-C614-4FB2-AE5B-6B5EF5A67A70}"/>
              </a:ext>
            </a:extLst>
          </p:cNvPr>
          <p:cNvSpPr>
            <a:spLocks noGrp="1"/>
          </p:cNvSpPr>
          <p:nvPr>
            <p:ph type="title"/>
          </p:nvPr>
        </p:nvSpPr>
        <p:spPr>
          <a:xfrm>
            <a:off x="0" y="0"/>
            <a:ext cx="12192000" cy="877455"/>
          </a:xfrm>
        </p:spPr>
        <p:txBody>
          <a:bodyPr>
            <a:normAutofit/>
          </a:bodyPr>
          <a:lstStyle/>
          <a:p>
            <a:r>
              <a:rPr lang="en-US" dirty="0"/>
              <a:t>Examples of Browsers Rejecting Revoked Certificates</a:t>
            </a:r>
          </a:p>
        </p:txBody>
      </p:sp>
      <p:pic>
        <p:nvPicPr>
          <p:cNvPr id="5" name="Picture 4">
            <a:extLst>
              <a:ext uri="{FF2B5EF4-FFF2-40B4-BE49-F238E27FC236}">
                <a16:creationId xmlns:a16="http://schemas.microsoft.com/office/drawing/2014/main" id="{64EC099D-EB11-4226-BD6C-BBE5AC54A347}"/>
              </a:ext>
            </a:extLst>
          </p:cNvPr>
          <p:cNvPicPr>
            <a:picLocks noChangeAspect="1"/>
          </p:cNvPicPr>
          <p:nvPr/>
        </p:nvPicPr>
        <p:blipFill>
          <a:blip r:embed="rId3"/>
          <a:stretch>
            <a:fillRect/>
          </a:stretch>
        </p:blipFill>
        <p:spPr>
          <a:xfrm>
            <a:off x="0" y="1575921"/>
            <a:ext cx="6690058" cy="1630350"/>
          </a:xfrm>
          <a:prstGeom prst="rect">
            <a:avLst/>
          </a:prstGeom>
        </p:spPr>
      </p:pic>
      <p:pic>
        <p:nvPicPr>
          <p:cNvPr id="7" name="Picture 6">
            <a:extLst>
              <a:ext uri="{FF2B5EF4-FFF2-40B4-BE49-F238E27FC236}">
                <a16:creationId xmlns:a16="http://schemas.microsoft.com/office/drawing/2014/main" id="{4C21E122-96A7-42EF-A621-1A436C099AB0}"/>
              </a:ext>
            </a:extLst>
          </p:cNvPr>
          <p:cNvPicPr>
            <a:picLocks noChangeAspect="1"/>
          </p:cNvPicPr>
          <p:nvPr/>
        </p:nvPicPr>
        <p:blipFill>
          <a:blip r:embed="rId4"/>
          <a:stretch>
            <a:fillRect/>
          </a:stretch>
        </p:blipFill>
        <p:spPr>
          <a:xfrm>
            <a:off x="3367851" y="3722057"/>
            <a:ext cx="6115124" cy="2798569"/>
          </a:xfrm>
          <a:prstGeom prst="rect">
            <a:avLst/>
          </a:prstGeom>
        </p:spPr>
      </p:pic>
    </p:spTree>
    <p:extLst>
      <p:ext uri="{BB962C8B-B14F-4D97-AF65-F5344CB8AC3E}">
        <p14:creationId xmlns:p14="http://schemas.microsoft.com/office/powerpoint/2010/main" val="27205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C71C6-F5C8-4791-9184-17A3FD59315C}"/>
              </a:ext>
            </a:extLst>
          </p:cNvPr>
          <p:cNvSpPr>
            <a:spLocks noGrp="1"/>
          </p:cNvSpPr>
          <p:nvPr>
            <p:ph type="title"/>
          </p:nvPr>
        </p:nvSpPr>
        <p:spPr>
          <a:xfrm>
            <a:off x="0" y="1"/>
            <a:ext cx="10515600" cy="841972"/>
          </a:xfrm>
        </p:spPr>
        <p:txBody>
          <a:bodyPr/>
          <a:lstStyle/>
          <a:p>
            <a:r>
              <a:rPr lang="en-US" dirty="0"/>
              <a:t>Certificate Revocation List (CRL) – in practice</a:t>
            </a:r>
          </a:p>
        </p:txBody>
      </p:sp>
      <p:sp>
        <p:nvSpPr>
          <p:cNvPr id="3" name="Content Placeholder 2">
            <a:extLst>
              <a:ext uri="{FF2B5EF4-FFF2-40B4-BE49-F238E27FC236}">
                <a16:creationId xmlns:a16="http://schemas.microsoft.com/office/drawing/2014/main" id="{CAEC8173-58ED-4267-A80A-68D3B6ECE446}"/>
              </a:ext>
            </a:extLst>
          </p:cNvPr>
          <p:cNvSpPr>
            <a:spLocks noGrp="1"/>
          </p:cNvSpPr>
          <p:nvPr>
            <p:ph idx="1"/>
          </p:nvPr>
        </p:nvSpPr>
        <p:spPr>
          <a:xfrm>
            <a:off x="629970" y="1016692"/>
            <a:ext cx="11184802" cy="4782224"/>
          </a:xfrm>
        </p:spPr>
        <p:txBody>
          <a:bodyPr>
            <a:normAutofit fontScale="85000" lnSpcReduction="20000"/>
          </a:bodyPr>
          <a:lstStyle/>
          <a:p>
            <a:pPr marL="0" indent="0">
              <a:buNone/>
            </a:pPr>
            <a:r>
              <a:rPr lang="en-US" dirty="0"/>
              <a:t>CRLs are problematic in many PKI implementations for many reasons</a:t>
            </a:r>
          </a:p>
          <a:p>
            <a:pPr lvl="1"/>
            <a:r>
              <a:rPr lang="en-US" dirty="0"/>
              <a:t>Either user’s browser must check a central CRL to find out if a certificate has been revoked</a:t>
            </a:r>
          </a:p>
          <a:p>
            <a:pPr lvl="1"/>
            <a:r>
              <a:rPr lang="en-US" dirty="0"/>
              <a:t>…or the CA must continually push out CRL values to clients to ensure they have an updated CRL</a:t>
            </a:r>
          </a:p>
          <a:p>
            <a:pPr lvl="1"/>
            <a:endParaRPr lang="en-US" dirty="0"/>
          </a:p>
          <a:p>
            <a:pPr marL="0" indent="0">
              <a:buNone/>
            </a:pPr>
            <a:r>
              <a:rPr lang="en-US" dirty="0"/>
              <a:t>By default, web browsers do not check a CRL to ensure that a certificate is not revoked</a:t>
            </a:r>
          </a:p>
          <a:p>
            <a:pPr lvl="1"/>
            <a:r>
              <a:rPr lang="en-US" dirty="0"/>
              <a:t>So when you are setting up a SSL connection to do e-Commerce over the Internet, you may be relying on a revoked certificate and not know it</a:t>
            </a:r>
          </a:p>
          <a:p>
            <a:pPr marL="0" indent="0">
              <a:buNone/>
            </a:pPr>
            <a:endParaRPr lang="en-US" dirty="0"/>
          </a:p>
          <a:p>
            <a:pPr marL="0" indent="0">
              <a:buNone/>
            </a:pPr>
            <a:r>
              <a:rPr lang="en-US" dirty="0"/>
              <a:t>Online Certificate Status Protocol (OCSP) is increasingly being used…</a:t>
            </a:r>
          </a:p>
          <a:p>
            <a:pPr lvl="1"/>
            <a:r>
              <a:rPr lang="en-US" dirty="0"/>
              <a:t>If OCSP is implemented, it works automatically</a:t>
            </a:r>
          </a:p>
          <a:p>
            <a:pPr lvl="1"/>
            <a:r>
              <a:rPr lang="en-US" dirty="0"/>
              <a:t>OCSP does real-time certificate validation</a:t>
            </a:r>
          </a:p>
          <a:p>
            <a:pPr lvl="2"/>
            <a:r>
              <a:rPr lang="en-US" dirty="0"/>
              <a:t>Checks the CRL maintained by the CA</a:t>
            </a:r>
          </a:p>
          <a:p>
            <a:pPr lvl="2"/>
            <a:r>
              <a:rPr lang="en-US" dirty="0"/>
              <a:t>Notifies user if certificate is valid, invalid, or unknown </a:t>
            </a:r>
          </a:p>
          <a:p>
            <a:pPr lvl="1"/>
            <a:r>
              <a:rPr lang="en-US" dirty="0"/>
              <a:t>Publicly trusted CAs (e.g. SSL.com) maintain HTTP servers called OCSP responders</a:t>
            </a:r>
          </a:p>
          <a:p>
            <a:pPr lvl="2"/>
            <a:r>
              <a:rPr lang="en-US" dirty="0"/>
              <a:t>OCSP responders sign their responses with the CA’s private signing key so browsers can verify that the received revocation status was generated by the actual CA</a:t>
            </a:r>
          </a:p>
          <a:p>
            <a:pPr marL="0" indent="0">
              <a:buNone/>
            </a:pPr>
            <a:endParaRPr lang="en-US" dirty="0"/>
          </a:p>
          <a:p>
            <a:pPr lvl="1"/>
            <a:endParaRPr lang="en-US" dirty="0"/>
          </a:p>
          <a:p>
            <a:endParaRPr lang="en-US" dirty="0"/>
          </a:p>
        </p:txBody>
      </p:sp>
      <p:sp>
        <p:nvSpPr>
          <p:cNvPr id="5" name="TextBox 4">
            <a:extLst>
              <a:ext uri="{FF2B5EF4-FFF2-40B4-BE49-F238E27FC236}">
                <a16:creationId xmlns:a16="http://schemas.microsoft.com/office/drawing/2014/main" id="{30038356-C9C6-40D0-88FB-D43283A7DD9D}"/>
              </a:ext>
            </a:extLst>
          </p:cNvPr>
          <p:cNvSpPr txBox="1"/>
          <p:nvPr/>
        </p:nvSpPr>
        <p:spPr>
          <a:xfrm>
            <a:off x="1018104" y="5996784"/>
            <a:ext cx="10408534" cy="369332"/>
          </a:xfrm>
          <a:prstGeom prst="rect">
            <a:avLst/>
          </a:prstGeom>
          <a:noFill/>
        </p:spPr>
        <p:txBody>
          <a:bodyPr wrap="square">
            <a:spAutoFit/>
          </a:bodyPr>
          <a:lstStyle/>
          <a:p>
            <a:r>
              <a:rPr lang="en-US" dirty="0"/>
              <a:t>Example of “invalid” certificate: </a:t>
            </a:r>
            <a:r>
              <a:rPr lang="en-US" dirty="0">
                <a:hlinkClick r:id="rId2"/>
              </a:rPr>
              <a:t>https://www.iad.gov/nietp/caerequirements.cfm</a:t>
            </a:r>
            <a:endParaRPr lang="en-US" dirty="0"/>
          </a:p>
        </p:txBody>
      </p:sp>
    </p:spTree>
    <p:extLst>
      <p:ext uri="{BB962C8B-B14F-4D97-AF65-F5344CB8AC3E}">
        <p14:creationId xmlns:p14="http://schemas.microsoft.com/office/powerpoint/2010/main" val="255233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anim calcmode="lin" valueType="num">
                                      <p:cBhvr additive="base">
                                        <p:cTn id="2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additive="base">
                                        <p:cTn id="3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anim calcmode="lin" valueType="num">
                                      <p:cBhvr additive="base">
                                        <p:cTn id="4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A904D-48B4-40D7-A8F7-5DDE87B07592}"/>
              </a:ext>
            </a:extLst>
          </p:cNvPr>
          <p:cNvSpPr>
            <a:spLocks noGrp="1"/>
          </p:cNvSpPr>
          <p:nvPr>
            <p:ph type="title"/>
          </p:nvPr>
        </p:nvSpPr>
        <p:spPr>
          <a:xfrm>
            <a:off x="0" y="0"/>
            <a:ext cx="12192000" cy="1325563"/>
          </a:xfrm>
        </p:spPr>
        <p:txBody>
          <a:bodyPr>
            <a:normAutofit/>
          </a:bodyPr>
          <a:lstStyle/>
          <a:p>
            <a:r>
              <a:rPr lang="en-US" sz="3600" dirty="0"/>
              <a:t>Online Certificate Status Protocol (OCSP) – In Practice</a:t>
            </a:r>
          </a:p>
        </p:txBody>
      </p:sp>
      <p:sp>
        <p:nvSpPr>
          <p:cNvPr id="3" name="Content Placeholder 2">
            <a:extLst>
              <a:ext uri="{FF2B5EF4-FFF2-40B4-BE49-F238E27FC236}">
                <a16:creationId xmlns:a16="http://schemas.microsoft.com/office/drawing/2014/main" id="{D7CADBFD-9771-4E35-9BA2-0601DE5C1DCD}"/>
              </a:ext>
            </a:extLst>
          </p:cNvPr>
          <p:cNvSpPr>
            <a:spLocks noGrp="1"/>
          </p:cNvSpPr>
          <p:nvPr>
            <p:ph idx="1"/>
          </p:nvPr>
        </p:nvSpPr>
        <p:spPr>
          <a:xfrm>
            <a:off x="574729" y="1120910"/>
            <a:ext cx="10515600" cy="4351338"/>
          </a:xfrm>
        </p:spPr>
        <p:txBody>
          <a:bodyPr>
            <a:normAutofit fontScale="85000" lnSpcReduction="20000"/>
          </a:bodyPr>
          <a:lstStyle/>
          <a:p>
            <a:pPr marL="0" indent="0">
              <a:buNone/>
            </a:pPr>
            <a:r>
              <a:rPr lang="en-US" dirty="0"/>
              <a:t>Contacting a responder and waiting for a response for every certificate encountered by a browser encounters adds perceptible network overhead, especially in pages containing third-party content stored in remote content-distribution servers</a:t>
            </a:r>
          </a:p>
          <a:p>
            <a:pPr lvl="1"/>
            <a:r>
              <a:rPr lang="en-US" b="0" i="1" dirty="0">
                <a:solidFill>
                  <a:srgbClr val="222222"/>
                </a:solidFill>
                <a:effectLst/>
                <a:latin typeface="Roboto" panose="02000000000000000000" pitchFamily="2" charset="0"/>
              </a:rPr>
              <a:t>Amazon calculated that a delay of one second can cost them about $1.6 billion yearly</a:t>
            </a:r>
          </a:p>
          <a:p>
            <a:pPr marL="0" indent="0">
              <a:buNone/>
            </a:pPr>
            <a:endParaRPr lang="en-US" dirty="0"/>
          </a:p>
          <a:p>
            <a:pPr marL="0" indent="0">
              <a:buNone/>
            </a:pPr>
            <a:r>
              <a:rPr lang="en-US" dirty="0"/>
              <a:t>This motivated browsers and other client software to implement OCSP checking in soft-fail mode</a:t>
            </a:r>
          </a:p>
          <a:p>
            <a:pPr marL="457200" lvl="1" indent="0">
              <a:buNone/>
            </a:pPr>
            <a:r>
              <a:rPr lang="en-US" dirty="0"/>
              <a:t>If an OCSP server cannot be reached or times out while giving its response, browsers consider the certificate valid and proceed with the HTTPS connection anyway</a:t>
            </a:r>
          </a:p>
          <a:p>
            <a:pPr marL="0" indent="0">
              <a:buNone/>
            </a:pPr>
            <a:endParaRPr lang="en-US" i="1" dirty="0"/>
          </a:p>
          <a:p>
            <a:pPr marL="0" indent="0">
              <a:buNone/>
            </a:pPr>
            <a:r>
              <a:rPr lang="en-US" dirty="0"/>
              <a:t>Man-in-the-middle (MITM) attackers can exploit this behavior by blocking all connections to OCSP responders, and then can use a stolen certificate and key pair for a malicious site, regardless of the certificate’s revocation status</a:t>
            </a:r>
          </a:p>
        </p:txBody>
      </p:sp>
    </p:spTree>
    <p:extLst>
      <p:ext uri="{BB962C8B-B14F-4D97-AF65-F5344CB8AC3E}">
        <p14:creationId xmlns:p14="http://schemas.microsoft.com/office/powerpoint/2010/main" val="242752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A904D-48B4-40D7-A8F7-5DDE87B07592}"/>
              </a:ext>
            </a:extLst>
          </p:cNvPr>
          <p:cNvSpPr>
            <a:spLocks noGrp="1"/>
          </p:cNvSpPr>
          <p:nvPr>
            <p:ph type="title"/>
          </p:nvPr>
        </p:nvSpPr>
        <p:spPr>
          <a:xfrm>
            <a:off x="0" y="1"/>
            <a:ext cx="12192000" cy="1120910"/>
          </a:xfrm>
        </p:spPr>
        <p:txBody>
          <a:bodyPr>
            <a:normAutofit/>
          </a:bodyPr>
          <a:lstStyle/>
          <a:p>
            <a:r>
              <a:rPr lang="en-US" sz="3600" b="1" dirty="0"/>
              <a:t>OCSP Stapling </a:t>
            </a:r>
            <a:r>
              <a:rPr lang="en-US" sz="3600" dirty="0"/>
              <a:t>Solution</a:t>
            </a:r>
          </a:p>
        </p:txBody>
      </p:sp>
      <p:sp>
        <p:nvSpPr>
          <p:cNvPr id="3" name="Content Placeholder 2">
            <a:extLst>
              <a:ext uri="{FF2B5EF4-FFF2-40B4-BE49-F238E27FC236}">
                <a16:creationId xmlns:a16="http://schemas.microsoft.com/office/drawing/2014/main" id="{D7CADBFD-9771-4E35-9BA2-0601DE5C1DCD}"/>
              </a:ext>
            </a:extLst>
          </p:cNvPr>
          <p:cNvSpPr>
            <a:spLocks noGrp="1"/>
          </p:cNvSpPr>
          <p:nvPr>
            <p:ph idx="1"/>
          </p:nvPr>
        </p:nvSpPr>
        <p:spPr>
          <a:xfrm>
            <a:off x="543732" y="919431"/>
            <a:ext cx="10515600" cy="5016419"/>
          </a:xfrm>
        </p:spPr>
        <p:txBody>
          <a:bodyPr>
            <a:normAutofit fontScale="92500" lnSpcReduction="20000"/>
          </a:bodyPr>
          <a:lstStyle/>
          <a:p>
            <a:pPr marL="0" indent="0" algn="l">
              <a:buNone/>
            </a:pPr>
            <a:r>
              <a:rPr lang="en-US" b="0" i="0" dirty="0">
                <a:solidFill>
                  <a:srgbClr val="222222"/>
                </a:solidFill>
                <a:effectLst/>
              </a:rPr>
              <a:t>Servers include (or </a:t>
            </a:r>
            <a:r>
              <a:rPr lang="en-US" b="1" i="0" dirty="0">
                <a:solidFill>
                  <a:srgbClr val="222222"/>
                </a:solidFill>
                <a:effectLst/>
              </a:rPr>
              <a:t>staple</a:t>
            </a:r>
            <a:r>
              <a:rPr lang="en-US" b="0" i="0" dirty="0">
                <a:solidFill>
                  <a:srgbClr val="222222"/>
                </a:solidFill>
                <a:effectLst/>
              </a:rPr>
              <a:t>) the cached OCSP response in their HTTPS responses alongside the SSL certificate </a:t>
            </a:r>
          </a:p>
          <a:p>
            <a:pPr lvl="1"/>
            <a:r>
              <a:rPr lang="en-US" b="0" i="0" dirty="0">
                <a:solidFill>
                  <a:srgbClr val="222222"/>
                </a:solidFill>
                <a:effectLst/>
              </a:rPr>
              <a:t>This enables browsers before the secure connection is established to verify the CAs signature on the OCSP response and be assured that the certificate has not been revoked</a:t>
            </a:r>
          </a:p>
          <a:p>
            <a:pPr lvl="1"/>
            <a:r>
              <a:rPr lang="en-US" b="0" i="0" dirty="0">
                <a:solidFill>
                  <a:srgbClr val="222222"/>
                </a:solidFill>
                <a:effectLst/>
              </a:rPr>
              <a:t>OCSP stapling enables servers to retrieve cached OCSP responses in non-real-time and remove performance overhead imposed by CRLs and OCSP</a:t>
            </a:r>
          </a:p>
          <a:p>
            <a:pPr lvl="1"/>
            <a:r>
              <a:rPr lang="en-US" b="0" i="0" dirty="0">
                <a:solidFill>
                  <a:srgbClr val="222222"/>
                </a:solidFill>
                <a:effectLst/>
              </a:rPr>
              <a:t>OCSP stapling does not completely solve OCSP’s soft-fail security issue, since stapling is implemented in the server and browsers cannot know if a server actually supports Stapling or not</a:t>
            </a:r>
          </a:p>
          <a:p>
            <a:pPr lvl="1"/>
            <a:endParaRPr lang="en-US" b="0" i="0" dirty="0">
              <a:solidFill>
                <a:srgbClr val="222222"/>
              </a:solidFill>
              <a:effectLst/>
            </a:endParaRPr>
          </a:p>
          <a:p>
            <a:pPr algn="l"/>
            <a:r>
              <a:rPr lang="en-US" b="0" i="0" dirty="0">
                <a:solidFill>
                  <a:srgbClr val="222222"/>
                </a:solidFill>
                <a:effectLst/>
              </a:rPr>
              <a:t>OCSP Must-Staple (extension of SSL Certificates: </a:t>
            </a:r>
            <a:r>
              <a:rPr lang="en-US" b="0" i="0" dirty="0">
                <a:solidFill>
                  <a:srgbClr val="222222"/>
                </a:solidFill>
                <a:effectLst/>
                <a:hlinkClick r:id="rId2"/>
              </a:rPr>
              <a:t>RFC 7633</a:t>
            </a:r>
            <a:r>
              <a:rPr lang="en-US" b="0" i="0" dirty="0">
                <a:solidFill>
                  <a:srgbClr val="222222"/>
                </a:solidFill>
                <a:effectLst/>
              </a:rPr>
              <a:t>)</a:t>
            </a:r>
          </a:p>
          <a:p>
            <a:pPr lvl="1"/>
            <a:r>
              <a:rPr lang="en-US" dirty="0">
                <a:solidFill>
                  <a:srgbClr val="222222"/>
                </a:solidFill>
              </a:rPr>
              <a:t>M</a:t>
            </a:r>
            <a:r>
              <a:rPr lang="en-US" b="0" i="0" dirty="0">
                <a:solidFill>
                  <a:srgbClr val="222222"/>
                </a:solidFill>
                <a:effectLst/>
              </a:rPr>
              <a:t>andates OCSP stapling for the certificate </a:t>
            </a:r>
          </a:p>
          <a:p>
            <a:pPr lvl="1"/>
            <a:r>
              <a:rPr lang="en-US" b="0" i="0" dirty="0">
                <a:solidFill>
                  <a:srgbClr val="222222"/>
                </a:solidFill>
                <a:effectLst/>
              </a:rPr>
              <a:t>If a browser encounters a certificate with this extension that is used without OCSP Stapling, then it will be rejected</a:t>
            </a:r>
          </a:p>
          <a:p>
            <a:pPr lvl="1"/>
            <a:r>
              <a:rPr lang="en-US" b="0" i="0" dirty="0">
                <a:solidFill>
                  <a:srgbClr val="222222"/>
                </a:solidFill>
                <a:effectLst/>
              </a:rPr>
              <a:t>Enabling OCSP stapling on servers improves security and performance for your web site at the same time</a:t>
            </a:r>
          </a:p>
        </p:txBody>
      </p:sp>
      <p:sp>
        <p:nvSpPr>
          <p:cNvPr id="5" name="TextBox 4">
            <a:extLst>
              <a:ext uri="{FF2B5EF4-FFF2-40B4-BE49-F238E27FC236}">
                <a16:creationId xmlns:a16="http://schemas.microsoft.com/office/drawing/2014/main" id="{156A2A1C-E563-4269-B24C-6B2145ECF8D1}"/>
              </a:ext>
            </a:extLst>
          </p:cNvPr>
          <p:cNvSpPr txBox="1"/>
          <p:nvPr/>
        </p:nvSpPr>
        <p:spPr>
          <a:xfrm>
            <a:off x="1489775" y="5935850"/>
            <a:ext cx="9328042" cy="369332"/>
          </a:xfrm>
          <a:prstGeom prst="rect">
            <a:avLst/>
          </a:prstGeom>
          <a:noFill/>
        </p:spPr>
        <p:txBody>
          <a:bodyPr wrap="square">
            <a:spAutoFit/>
          </a:bodyPr>
          <a:lstStyle/>
          <a:p>
            <a:r>
              <a:rPr lang="en-US" dirty="0">
                <a:hlinkClick r:id="rId3"/>
              </a:rPr>
              <a:t>https://www.ssl.com/article/page-load-optimization-ocsp-stapling/</a:t>
            </a:r>
            <a:endParaRPr lang="en-US" dirty="0"/>
          </a:p>
        </p:txBody>
      </p:sp>
    </p:spTree>
    <p:extLst>
      <p:ext uri="{BB962C8B-B14F-4D97-AF65-F5344CB8AC3E}">
        <p14:creationId xmlns:p14="http://schemas.microsoft.com/office/powerpoint/2010/main" val="326438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6FE5D-68F5-4F23-B43A-B7803F2B3D4E}"/>
              </a:ext>
            </a:extLst>
          </p:cNvPr>
          <p:cNvSpPr>
            <a:spLocks noGrp="1"/>
          </p:cNvSpPr>
          <p:nvPr>
            <p:ph type="title"/>
          </p:nvPr>
        </p:nvSpPr>
        <p:spPr>
          <a:xfrm>
            <a:off x="0" y="0"/>
            <a:ext cx="10515600" cy="1325563"/>
          </a:xfrm>
        </p:spPr>
        <p:txBody>
          <a:bodyPr/>
          <a:lstStyle/>
          <a:p>
            <a:r>
              <a:rPr lang="en-US" dirty="0"/>
              <a:t>Public Key Infrastructure (PKI)</a:t>
            </a:r>
          </a:p>
        </p:txBody>
      </p:sp>
      <p:sp>
        <p:nvSpPr>
          <p:cNvPr id="3" name="Content Placeholder 2">
            <a:extLst>
              <a:ext uri="{FF2B5EF4-FFF2-40B4-BE49-F238E27FC236}">
                <a16:creationId xmlns:a16="http://schemas.microsoft.com/office/drawing/2014/main" id="{78903277-1E19-42A8-BDE9-94D02FAF7DCA}"/>
              </a:ext>
            </a:extLst>
          </p:cNvPr>
          <p:cNvSpPr>
            <a:spLocks noGrp="1"/>
          </p:cNvSpPr>
          <p:nvPr>
            <p:ph idx="1"/>
          </p:nvPr>
        </p:nvSpPr>
        <p:spPr>
          <a:xfrm>
            <a:off x="638175" y="1325563"/>
            <a:ext cx="11249025" cy="5046662"/>
          </a:xfrm>
        </p:spPr>
        <p:txBody>
          <a:bodyPr>
            <a:normAutofit/>
          </a:bodyPr>
          <a:lstStyle/>
          <a:p>
            <a:pPr marL="0" indent="0">
              <a:buNone/>
            </a:pPr>
            <a:r>
              <a:rPr lang="en-US" b="1" dirty="0"/>
              <a:t>Public key cryptography </a:t>
            </a:r>
            <a:r>
              <a:rPr lang="en-US" dirty="0"/>
              <a:t>enables entities previously unknown to each other to verify the identity of each other, validate the information being transferred, and securely communicate on an insecure public network</a:t>
            </a:r>
          </a:p>
          <a:p>
            <a:r>
              <a:rPr lang="en-US" b="1" dirty="0"/>
              <a:t>Public key infrastructure </a:t>
            </a:r>
          </a:p>
          <a:p>
            <a:pPr lvl="1"/>
            <a:r>
              <a:rPr lang="en-US" dirty="0"/>
              <a:t>Enables online activities requiring more trust and proof of identity than simple passwords</a:t>
            </a:r>
          </a:p>
          <a:p>
            <a:pPr lvl="1"/>
            <a:r>
              <a:rPr lang="en-US" dirty="0"/>
              <a:t>Provides a hierarchy of trust relationships that: </a:t>
            </a:r>
          </a:p>
          <a:p>
            <a:pPr lvl="2"/>
            <a:r>
              <a:rPr lang="en-US" dirty="0"/>
              <a:t>Enable knowing a public key really belongs to the person/system you want to communicate with</a:t>
            </a:r>
          </a:p>
          <a:p>
            <a:pPr lvl="2"/>
            <a:r>
              <a:rPr lang="en-US" dirty="0"/>
              <a:t>Are necessary for hybrid cryptography </a:t>
            </a:r>
          </a:p>
          <a:p>
            <a:pPr lvl="2"/>
            <a:r>
              <a:rPr lang="en-US" dirty="0"/>
              <a:t>Facilitate secure electronic transfer of information for a range of network activities such as e-commerce, internet banking and confidential email</a:t>
            </a:r>
          </a:p>
        </p:txBody>
      </p:sp>
    </p:spTree>
    <p:extLst>
      <p:ext uri="{BB962C8B-B14F-4D97-AF65-F5344CB8AC3E}">
        <p14:creationId xmlns:p14="http://schemas.microsoft.com/office/powerpoint/2010/main" val="373750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7B1AA-858F-432A-897E-B36F3797D198}"/>
              </a:ext>
            </a:extLst>
          </p:cNvPr>
          <p:cNvSpPr>
            <a:spLocks noGrp="1"/>
          </p:cNvSpPr>
          <p:nvPr>
            <p:ph type="title"/>
          </p:nvPr>
        </p:nvSpPr>
        <p:spPr>
          <a:xfrm>
            <a:off x="0" y="0"/>
            <a:ext cx="10515600" cy="1325563"/>
          </a:xfrm>
        </p:spPr>
        <p:txBody>
          <a:bodyPr/>
          <a:lstStyle/>
          <a:p>
            <a:r>
              <a:rPr lang="en-US" dirty="0"/>
              <a:t>Agenda</a:t>
            </a:r>
          </a:p>
        </p:txBody>
      </p:sp>
      <p:sp>
        <p:nvSpPr>
          <p:cNvPr id="3" name="Content Placeholder 2">
            <a:extLst>
              <a:ext uri="{FF2B5EF4-FFF2-40B4-BE49-F238E27FC236}">
                <a16:creationId xmlns:a16="http://schemas.microsoft.com/office/drawing/2014/main" id="{14312A10-95CE-4DB3-A4CE-557BD5F2E1A0}"/>
              </a:ext>
            </a:extLst>
          </p:cNvPr>
          <p:cNvSpPr>
            <a:spLocks noGrp="1"/>
          </p:cNvSpPr>
          <p:nvPr>
            <p:ph idx="1"/>
          </p:nvPr>
        </p:nvSpPr>
        <p:spPr>
          <a:xfrm>
            <a:off x="838200" y="1409166"/>
            <a:ext cx="10515600" cy="4351338"/>
          </a:xfrm>
        </p:spPr>
        <p:txBody>
          <a:bodyPr>
            <a:normAutofit fontScale="92500" lnSpcReduction="20000"/>
          </a:bodyPr>
          <a:lstStyle/>
          <a:p>
            <a:pPr>
              <a:buFont typeface="Wingdings" panose="05000000000000000000" pitchFamily="2" charset="2"/>
              <a:buChar char="ü"/>
            </a:pPr>
            <a:r>
              <a:rPr lang="en-US" dirty="0"/>
              <a:t>Public Key Infrastructure</a:t>
            </a:r>
          </a:p>
          <a:p>
            <a:pPr>
              <a:buFont typeface="Wingdings" panose="05000000000000000000" pitchFamily="2" charset="2"/>
              <a:buChar char="ü"/>
            </a:pPr>
            <a:r>
              <a:rPr lang="en-US" dirty="0"/>
              <a:t>Digital Certificate</a:t>
            </a:r>
          </a:p>
          <a:p>
            <a:pPr>
              <a:buFont typeface="Wingdings" panose="05000000000000000000" pitchFamily="2" charset="2"/>
              <a:buChar char="ü"/>
            </a:pPr>
            <a:r>
              <a:rPr lang="en-US" dirty="0"/>
              <a:t>Public key Certificates</a:t>
            </a:r>
          </a:p>
          <a:p>
            <a:pPr>
              <a:buFont typeface="Wingdings" panose="05000000000000000000" pitchFamily="2" charset="2"/>
              <a:buChar char="ü"/>
            </a:pPr>
            <a:r>
              <a:rPr lang="en-US" dirty="0"/>
              <a:t>Roles in PKI: Certificate Authority (CA)</a:t>
            </a:r>
          </a:p>
          <a:p>
            <a:pPr>
              <a:buFont typeface="Wingdings" panose="05000000000000000000" pitchFamily="2" charset="2"/>
              <a:buChar char="ü"/>
            </a:pPr>
            <a:r>
              <a:rPr lang="en-US" dirty="0"/>
              <a:t>Roles in PKI: Registration Authority (RA)</a:t>
            </a:r>
          </a:p>
          <a:p>
            <a:pPr>
              <a:buFont typeface="Wingdings" panose="05000000000000000000" pitchFamily="2" charset="2"/>
              <a:buChar char="ü"/>
            </a:pPr>
            <a:r>
              <a:rPr lang="en-US" dirty="0"/>
              <a:t>PKI Steps</a:t>
            </a:r>
          </a:p>
          <a:p>
            <a:pPr>
              <a:buFont typeface="Wingdings" panose="05000000000000000000" pitchFamily="2" charset="2"/>
              <a:buChar char="ü"/>
            </a:pPr>
            <a:r>
              <a:rPr lang="en-US" dirty="0"/>
              <a:t>Chain of Trust</a:t>
            </a:r>
          </a:p>
          <a:p>
            <a:pPr>
              <a:buFont typeface="Wingdings" panose="05000000000000000000" pitchFamily="2" charset="2"/>
              <a:buChar char="ü"/>
            </a:pPr>
            <a:r>
              <a:rPr lang="en-US" dirty="0"/>
              <a:t>Root Programs</a:t>
            </a:r>
          </a:p>
          <a:p>
            <a:pPr>
              <a:buFont typeface="Wingdings" panose="05000000000000000000" pitchFamily="2" charset="2"/>
              <a:buChar char="ü"/>
            </a:pPr>
            <a:r>
              <a:rPr lang="en-US" dirty="0"/>
              <a:t>Certificate Revocation List (CRL)</a:t>
            </a:r>
          </a:p>
          <a:p>
            <a:pPr>
              <a:buFont typeface="Wingdings" panose="05000000000000000000" pitchFamily="2" charset="2"/>
              <a:buChar char="ü"/>
            </a:pPr>
            <a:r>
              <a:rPr lang="en-US" dirty="0"/>
              <a:t>PKI Roles / Workflows…</a:t>
            </a:r>
          </a:p>
        </p:txBody>
      </p:sp>
    </p:spTree>
    <p:extLst>
      <p:ext uri="{BB962C8B-B14F-4D97-AF65-F5344CB8AC3E}">
        <p14:creationId xmlns:p14="http://schemas.microsoft.com/office/powerpoint/2010/main" val="1663250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8A017D-C8D9-4D4A-8F75-E1C5D6DE7F32}"/>
              </a:ext>
            </a:extLst>
          </p:cNvPr>
          <p:cNvPicPr>
            <a:picLocks noChangeAspect="1"/>
          </p:cNvPicPr>
          <p:nvPr/>
        </p:nvPicPr>
        <p:blipFill>
          <a:blip r:embed="rId2"/>
          <a:stretch>
            <a:fillRect/>
          </a:stretch>
        </p:blipFill>
        <p:spPr>
          <a:xfrm>
            <a:off x="6666050" y="3429000"/>
            <a:ext cx="5293476" cy="3308423"/>
          </a:xfrm>
          <a:prstGeom prst="rect">
            <a:avLst/>
          </a:prstGeom>
        </p:spPr>
      </p:pic>
      <p:sp>
        <p:nvSpPr>
          <p:cNvPr id="2" name="Title 1">
            <a:extLst>
              <a:ext uri="{FF2B5EF4-FFF2-40B4-BE49-F238E27FC236}">
                <a16:creationId xmlns:a16="http://schemas.microsoft.com/office/drawing/2014/main" id="{8D46ED0B-7281-4C1A-B03A-EAF1CEFF2B45}"/>
              </a:ext>
            </a:extLst>
          </p:cNvPr>
          <p:cNvSpPr>
            <a:spLocks noGrp="1"/>
          </p:cNvSpPr>
          <p:nvPr>
            <p:ph type="title"/>
          </p:nvPr>
        </p:nvSpPr>
        <p:spPr>
          <a:xfrm>
            <a:off x="0" y="0"/>
            <a:ext cx="10515600" cy="1394847"/>
          </a:xfrm>
        </p:spPr>
        <p:txBody>
          <a:bodyPr>
            <a:normAutofit/>
          </a:bodyPr>
          <a:lstStyle/>
          <a:p>
            <a:r>
              <a:rPr lang="en-US" sz="4000" dirty="0"/>
              <a:t>Types of certificates: Chain of trust</a:t>
            </a:r>
          </a:p>
        </p:txBody>
      </p:sp>
      <p:sp>
        <p:nvSpPr>
          <p:cNvPr id="3" name="Content Placeholder 2">
            <a:extLst>
              <a:ext uri="{FF2B5EF4-FFF2-40B4-BE49-F238E27FC236}">
                <a16:creationId xmlns:a16="http://schemas.microsoft.com/office/drawing/2014/main" id="{B0FF91EC-E5F9-4D3D-99DF-85DF3B5DD220}"/>
              </a:ext>
            </a:extLst>
          </p:cNvPr>
          <p:cNvSpPr>
            <a:spLocks noGrp="1"/>
          </p:cNvSpPr>
          <p:nvPr>
            <p:ph idx="1"/>
          </p:nvPr>
        </p:nvSpPr>
        <p:spPr>
          <a:xfrm>
            <a:off x="99010" y="1487126"/>
            <a:ext cx="10688782" cy="4351338"/>
          </a:xfrm>
        </p:spPr>
        <p:txBody>
          <a:bodyPr>
            <a:normAutofit fontScale="92500" lnSpcReduction="10000"/>
          </a:bodyPr>
          <a:lstStyle/>
          <a:p>
            <a:r>
              <a:rPr lang="en-US" b="1" dirty="0"/>
              <a:t>Root certificate</a:t>
            </a:r>
          </a:p>
          <a:p>
            <a:pPr lvl="1"/>
            <a:r>
              <a:rPr lang="en-US" dirty="0"/>
              <a:t>Self-signed certificate used to sign other certificates</a:t>
            </a:r>
          </a:p>
          <a:p>
            <a:r>
              <a:rPr lang="en-US" b="1" dirty="0"/>
              <a:t>Intermediate certificate </a:t>
            </a:r>
          </a:p>
          <a:p>
            <a:pPr lvl="1"/>
            <a:r>
              <a:rPr lang="en-US" dirty="0"/>
              <a:t>A certificate used to sign other certificates. </a:t>
            </a:r>
          </a:p>
          <a:p>
            <a:pPr lvl="1"/>
            <a:r>
              <a:rPr lang="en-US" dirty="0"/>
              <a:t>Must be signed by either a root certificate or another intermediate certificate</a:t>
            </a:r>
          </a:p>
          <a:p>
            <a:r>
              <a:rPr lang="en-US" b="1" dirty="0"/>
              <a:t>End-entity (“leaf”) certificate</a:t>
            </a:r>
          </a:p>
          <a:p>
            <a:pPr lvl="1"/>
            <a:r>
              <a:rPr lang="en-US" dirty="0"/>
              <a:t>Cannot be used to sign other certificates</a:t>
            </a:r>
          </a:p>
          <a:p>
            <a:pPr lvl="1"/>
            <a:r>
              <a:rPr lang="en-US" dirty="0"/>
              <a:t>Include:</a:t>
            </a:r>
          </a:p>
          <a:p>
            <a:pPr lvl="2"/>
            <a:r>
              <a:rPr lang="en-US" dirty="0"/>
              <a:t>TLS/SSL server and client certificates</a:t>
            </a:r>
          </a:p>
          <a:p>
            <a:pPr lvl="2"/>
            <a:r>
              <a:rPr lang="en-US" dirty="0"/>
              <a:t>Email certificates</a:t>
            </a:r>
          </a:p>
          <a:p>
            <a:pPr lvl="2"/>
            <a:r>
              <a:rPr lang="en-US" dirty="0"/>
              <a:t>Code signing certificates</a:t>
            </a:r>
          </a:p>
          <a:p>
            <a:pPr lvl="2"/>
            <a:r>
              <a:rPr lang="en-US" dirty="0"/>
              <a:t>Qualified certificates</a:t>
            </a:r>
          </a:p>
        </p:txBody>
      </p:sp>
      <p:sp>
        <p:nvSpPr>
          <p:cNvPr id="5" name="TextBox 4">
            <a:extLst>
              <a:ext uri="{FF2B5EF4-FFF2-40B4-BE49-F238E27FC236}">
                <a16:creationId xmlns:a16="http://schemas.microsoft.com/office/drawing/2014/main" id="{BACB9741-3233-438C-B234-BBFFF024F185}"/>
              </a:ext>
            </a:extLst>
          </p:cNvPr>
          <p:cNvSpPr txBox="1"/>
          <p:nvPr/>
        </p:nvSpPr>
        <p:spPr>
          <a:xfrm>
            <a:off x="7810150" y="170989"/>
            <a:ext cx="4211274" cy="2862322"/>
          </a:xfrm>
          <a:prstGeom prst="rect">
            <a:avLst/>
          </a:prstGeom>
          <a:noFill/>
        </p:spPr>
        <p:txBody>
          <a:bodyPr wrap="square" rtlCol="0">
            <a:spAutoFit/>
          </a:bodyPr>
          <a:lstStyle/>
          <a:p>
            <a:r>
              <a:rPr lang="en-US" dirty="0"/>
              <a:t>A PKI is often set up with multiple levels of CAs, for practical reasons:</a:t>
            </a:r>
          </a:p>
          <a:p>
            <a:pPr marL="285750" indent="-285750">
              <a:buFont typeface="Arial" panose="020B0604020202020204" pitchFamily="34" charset="0"/>
              <a:buChar char="•"/>
            </a:pPr>
            <a:r>
              <a:rPr lang="en-US" dirty="0"/>
              <a:t>There is a top-level CA, called the root, which issues certificates on the keys of lower-level CAs, which in turn certify the user keys </a:t>
            </a:r>
          </a:p>
          <a:p>
            <a:pPr marL="285750" indent="-285750">
              <a:buFont typeface="Arial" panose="020B0604020202020204" pitchFamily="34" charset="0"/>
              <a:buChar char="•"/>
            </a:pPr>
            <a:r>
              <a:rPr lang="en-US" dirty="0"/>
              <a:t>The system of identity validation still behaves in the same way, but now Diane has to check two certificates to verify John’s key</a:t>
            </a:r>
          </a:p>
        </p:txBody>
      </p:sp>
    </p:spTree>
    <p:extLst>
      <p:ext uri="{BB962C8B-B14F-4D97-AF65-F5344CB8AC3E}">
        <p14:creationId xmlns:p14="http://schemas.microsoft.com/office/powerpoint/2010/main" val="263998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3ABC-DB72-94E3-4BA0-44BBF4762D07}"/>
              </a:ext>
            </a:extLst>
          </p:cNvPr>
          <p:cNvSpPr>
            <a:spLocks noGrp="1"/>
          </p:cNvSpPr>
          <p:nvPr>
            <p:ph type="title"/>
          </p:nvPr>
        </p:nvSpPr>
        <p:spPr/>
        <p:txBody>
          <a:bodyPr/>
          <a:lstStyle/>
          <a:p>
            <a:r>
              <a:rPr lang="en-US" dirty="0"/>
              <a:t>SSL Cert </a:t>
            </a:r>
            <a:r>
              <a:rPr lang="en-US" dirty="0" err="1"/>
              <a:t>Youtube</a:t>
            </a:r>
            <a:r>
              <a:rPr lang="en-US" dirty="0"/>
              <a:t> vid</a:t>
            </a:r>
          </a:p>
        </p:txBody>
      </p:sp>
      <p:sp>
        <p:nvSpPr>
          <p:cNvPr id="3" name="Content Placeholder 2">
            <a:extLst>
              <a:ext uri="{FF2B5EF4-FFF2-40B4-BE49-F238E27FC236}">
                <a16:creationId xmlns:a16="http://schemas.microsoft.com/office/drawing/2014/main" id="{DDB938C6-F947-8C94-FE78-D69E7B048951}"/>
              </a:ext>
            </a:extLst>
          </p:cNvPr>
          <p:cNvSpPr>
            <a:spLocks noGrp="1"/>
          </p:cNvSpPr>
          <p:nvPr>
            <p:ph idx="1"/>
          </p:nvPr>
        </p:nvSpPr>
        <p:spPr/>
        <p:txBody>
          <a:bodyPr/>
          <a:lstStyle/>
          <a:p>
            <a:r>
              <a:rPr lang="en-US" dirty="0">
                <a:hlinkClick r:id="rId2"/>
              </a:rPr>
              <a:t>SSL Certificate Chain Explained (Game of Thrones style) (youtube.com)</a:t>
            </a:r>
            <a:endParaRPr lang="en-US" dirty="0"/>
          </a:p>
        </p:txBody>
      </p:sp>
    </p:spTree>
    <p:extLst>
      <p:ext uri="{BB962C8B-B14F-4D97-AF65-F5344CB8AC3E}">
        <p14:creationId xmlns:p14="http://schemas.microsoft.com/office/powerpoint/2010/main" val="2813760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E0979-93ED-3FA2-90BE-9CF2F72774DC}"/>
              </a:ext>
            </a:extLst>
          </p:cNvPr>
          <p:cNvSpPr>
            <a:spLocks noGrp="1"/>
          </p:cNvSpPr>
          <p:nvPr>
            <p:ph type="title"/>
          </p:nvPr>
        </p:nvSpPr>
        <p:spPr/>
        <p:txBody>
          <a:bodyPr/>
          <a:lstStyle/>
          <a:p>
            <a:r>
              <a:rPr lang="en-US" dirty="0"/>
              <a:t>Appendix</a:t>
            </a:r>
          </a:p>
        </p:txBody>
      </p:sp>
      <p:sp>
        <p:nvSpPr>
          <p:cNvPr id="3" name="Content Placeholder 2">
            <a:extLst>
              <a:ext uri="{FF2B5EF4-FFF2-40B4-BE49-F238E27FC236}">
                <a16:creationId xmlns:a16="http://schemas.microsoft.com/office/drawing/2014/main" id="{97F99C0C-8022-C073-ED7A-25D978D3355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95597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8A017D-C8D9-4D4A-8F75-E1C5D6DE7F32}"/>
              </a:ext>
            </a:extLst>
          </p:cNvPr>
          <p:cNvPicPr>
            <a:picLocks noChangeAspect="1"/>
          </p:cNvPicPr>
          <p:nvPr/>
        </p:nvPicPr>
        <p:blipFill>
          <a:blip r:embed="rId2"/>
          <a:stretch>
            <a:fillRect/>
          </a:stretch>
        </p:blipFill>
        <p:spPr>
          <a:xfrm>
            <a:off x="323973" y="1113638"/>
            <a:ext cx="3568519" cy="2230325"/>
          </a:xfrm>
          <a:prstGeom prst="rect">
            <a:avLst/>
          </a:prstGeom>
        </p:spPr>
      </p:pic>
      <p:sp>
        <p:nvSpPr>
          <p:cNvPr id="2" name="Title 1">
            <a:extLst>
              <a:ext uri="{FF2B5EF4-FFF2-40B4-BE49-F238E27FC236}">
                <a16:creationId xmlns:a16="http://schemas.microsoft.com/office/drawing/2014/main" id="{8D46ED0B-7281-4C1A-B03A-EAF1CEFF2B45}"/>
              </a:ext>
            </a:extLst>
          </p:cNvPr>
          <p:cNvSpPr>
            <a:spLocks noGrp="1"/>
          </p:cNvSpPr>
          <p:nvPr>
            <p:ph type="title"/>
          </p:nvPr>
        </p:nvSpPr>
        <p:spPr>
          <a:xfrm>
            <a:off x="0" y="0"/>
            <a:ext cx="10515600" cy="1394847"/>
          </a:xfrm>
        </p:spPr>
        <p:txBody>
          <a:bodyPr>
            <a:normAutofit/>
          </a:bodyPr>
          <a:lstStyle/>
          <a:p>
            <a:r>
              <a:rPr lang="en-US" sz="4000" dirty="0"/>
              <a:t>Types of certificates: Chain of trust</a:t>
            </a:r>
          </a:p>
        </p:txBody>
      </p:sp>
      <p:pic>
        <p:nvPicPr>
          <p:cNvPr id="9" name="Picture 8">
            <a:extLst>
              <a:ext uri="{FF2B5EF4-FFF2-40B4-BE49-F238E27FC236}">
                <a16:creationId xmlns:a16="http://schemas.microsoft.com/office/drawing/2014/main" id="{3F701179-274E-4F85-B005-CF53832DD8AC}"/>
              </a:ext>
            </a:extLst>
          </p:cNvPr>
          <p:cNvPicPr>
            <a:picLocks noChangeAspect="1"/>
          </p:cNvPicPr>
          <p:nvPr/>
        </p:nvPicPr>
        <p:blipFill>
          <a:blip r:embed="rId3"/>
          <a:stretch>
            <a:fillRect/>
          </a:stretch>
        </p:blipFill>
        <p:spPr>
          <a:xfrm>
            <a:off x="2874881" y="3429000"/>
            <a:ext cx="2571882" cy="3238666"/>
          </a:xfrm>
          <a:prstGeom prst="rect">
            <a:avLst/>
          </a:prstGeom>
        </p:spPr>
      </p:pic>
      <p:pic>
        <p:nvPicPr>
          <p:cNvPr id="10" name="Picture 9">
            <a:extLst>
              <a:ext uri="{FF2B5EF4-FFF2-40B4-BE49-F238E27FC236}">
                <a16:creationId xmlns:a16="http://schemas.microsoft.com/office/drawing/2014/main" id="{4C60AACC-EC55-4217-9623-AEC5C1063E4C}"/>
              </a:ext>
            </a:extLst>
          </p:cNvPr>
          <p:cNvPicPr>
            <a:picLocks noChangeAspect="1"/>
          </p:cNvPicPr>
          <p:nvPr/>
        </p:nvPicPr>
        <p:blipFill>
          <a:blip r:embed="rId4"/>
          <a:stretch>
            <a:fillRect/>
          </a:stretch>
        </p:blipFill>
        <p:spPr>
          <a:xfrm>
            <a:off x="224933" y="3429000"/>
            <a:ext cx="2572274" cy="3238666"/>
          </a:xfrm>
          <a:prstGeom prst="rect">
            <a:avLst/>
          </a:prstGeom>
        </p:spPr>
      </p:pic>
      <p:pic>
        <p:nvPicPr>
          <p:cNvPr id="13" name="Picture 12">
            <a:extLst>
              <a:ext uri="{FF2B5EF4-FFF2-40B4-BE49-F238E27FC236}">
                <a16:creationId xmlns:a16="http://schemas.microsoft.com/office/drawing/2014/main" id="{7EB35C91-D51A-4164-AA9F-EC14C36FDF01}"/>
              </a:ext>
            </a:extLst>
          </p:cNvPr>
          <p:cNvPicPr>
            <a:picLocks noChangeAspect="1"/>
          </p:cNvPicPr>
          <p:nvPr/>
        </p:nvPicPr>
        <p:blipFill>
          <a:blip r:embed="rId5"/>
          <a:stretch>
            <a:fillRect/>
          </a:stretch>
        </p:blipFill>
        <p:spPr>
          <a:xfrm>
            <a:off x="5464031" y="2407640"/>
            <a:ext cx="3382962" cy="4260026"/>
          </a:xfrm>
          <a:prstGeom prst="rect">
            <a:avLst/>
          </a:prstGeom>
        </p:spPr>
      </p:pic>
      <p:pic>
        <p:nvPicPr>
          <p:cNvPr id="14" name="Picture 13">
            <a:extLst>
              <a:ext uri="{FF2B5EF4-FFF2-40B4-BE49-F238E27FC236}">
                <a16:creationId xmlns:a16="http://schemas.microsoft.com/office/drawing/2014/main" id="{1FB04B83-D057-4EF6-85CD-A3A3B78DA0A2}"/>
              </a:ext>
            </a:extLst>
          </p:cNvPr>
          <p:cNvPicPr>
            <a:picLocks noChangeAspect="1"/>
          </p:cNvPicPr>
          <p:nvPr/>
        </p:nvPicPr>
        <p:blipFill>
          <a:blip r:embed="rId6"/>
          <a:stretch>
            <a:fillRect/>
          </a:stretch>
        </p:blipFill>
        <p:spPr>
          <a:xfrm>
            <a:off x="8179137" y="1"/>
            <a:ext cx="4012863" cy="3976382"/>
          </a:xfrm>
          <a:prstGeom prst="rect">
            <a:avLst/>
          </a:prstGeom>
        </p:spPr>
      </p:pic>
      <p:sp>
        <p:nvSpPr>
          <p:cNvPr id="3" name="Footer Placeholder 2">
            <a:extLst>
              <a:ext uri="{FF2B5EF4-FFF2-40B4-BE49-F238E27FC236}">
                <a16:creationId xmlns:a16="http://schemas.microsoft.com/office/drawing/2014/main" id="{60116191-19B9-45FF-9089-14DD6A9FE536}"/>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0209E2C7-5835-4D64-A5C3-5D81561567D3}"/>
              </a:ext>
            </a:extLst>
          </p:cNvPr>
          <p:cNvSpPr>
            <a:spLocks noGrp="1"/>
          </p:cNvSpPr>
          <p:nvPr>
            <p:ph type="sldNum" sz="quarter" idx="12"/>
          </p:nvPr>
        </p:nvSpPr>
        <p:spPr/>
        <p:txBody>
          <a:bodyPr/>
          <a:lstStyle/>
          <a:p>
            <a:fld id="{D94740A5-7129-4D4B-90C1-66E6CB51CD3E}" type="slidenum">
              <a:rPr lang="en-US" smtClean="0"/>
              <a:t>34</a:t>
            </a:fld>
            <a:endParaRPr lang="en-US"/>
          </a:p>
        </p:txBody>
      </p:sp>
    </p:spTree>
    <p:extLst>
      <p:ext uri="{BB962C8B-B14F-4D97-AF65-F5344CB8AC3E}">
        <p14:creationId xmlns:p14="http://schemas.microsoft.com/office/powerpoint/2010/main" val="826563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6A71A-DBCD-A0FC-4DA5-E8D5BE281A1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89A7B3F-7B65-10AF-6626-15783A3F1BEE}"/>
              </a:ext>
            </a:extLst>
          </p:cNvPr>
          <p:cNvPicPr>
            <a:picLocks noChangeAspect="1"/>
          </p:cNvPicPr>
          <p:nvPr/>
        </p:nvPicPr>
        <p:blipFill>
          <a:blip r:embed="rId2"/>
          <a:stretch>
            <a:fillRect/>
          </a:stretch>
        </p:blipFill>
        <p:spPr>
          <a:xfrm>
            <a:off x="9247695" y="0"/>
            <a:ext cx="2874786" cy="1796742"/>
          </a:xfrm>
          <a:prstGeom prst="rect">
            <a:avLst/>
          </a:prstGeom>
        </p:spPr>
      </p:pic>
      <p:sp>
        <p:nvSpPr>
          <p:cNvPr id="2" name="Title 1">
            <a:extLst>
              <a:ext uri="{FF2B5EF4-FFF2-40B4-BE49-F238E27FC236}">
                <a16:creationId xmlns:a16="http://schemas.microsoft.com/office/drawing/2014/main" id="{7916C6DB-F0FF-6814-5985-85503688EE07}"/>
              </a:ext>
            </a:extLst>
          </p:cNvPr>
          <p:cNvSpPr>
            <a:spLocks noGrp="1"/>
          </p:cNvSpPr>
          <p:nvPr>
            <p:ph type="title"/>
          </p:nvPr>
        </p:nvSpPr>
        <p:spPr>
          <a:xfrm>
            <a:off x="0" y="1"/>
            <a:ext cx="10515600" cy="791852"/>
          </a:xfrm>
        </p:spPr>
        <p:txBody>
          <a:bodyPr>
            <a:normAutofit/>
          </a:bodyPr>
          <a:lstStyle/>
          <a:p>
            <a:r>
              <a:rPr lang="en-US" sz="4000" dirty="0"/>
              <a:t>Types of certificates: Chain of trust</a:t>
            </a:r>
          </a:p>
        </p:txBody>
      </p:sp>
      <p:sp>
        <p:nvSpPr>
          <p:cNvPr id="3" name="Footer Placeholder 2">
            <a:extLst>
              <a:ext uri="{FF2B5EF4-FFF2-40B4-BE49-F238E27FC236}">
                <a16:creationId xmlns:a16="http://schemas.microsoft.com/office/drawing/2014/main" id="{75C427E3-3AB0-E652-C1BA-FDC57C5BB5DC}"/>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80BD6000-4904-30A7-E6DA-57A8E8813499}"/>
              </a:ext>
            </a:extLst>
          </p:cNvPr>
          <p:cNvSpPr>
            <a:spLocks noGrp="1"/>
          </p:cNvSpPr>
          <p:nvPr>
            <p:ph type="sldNum" sz="quarter" idx="12"/>
          </p:nvPr>
        </p:nvSpPr>
        <p:spPr/>
        <p:txBody>
          <a:bodyPr/>
          <a:lstStyle/>
          <a:p>
            <a:fld id="{D94740A5-7129-4D4B-90C1-66E6CB51CD3E}" type="slidenum">
              <a:rPr lang="en-US" smtClean="0"/>
              <a:t>35</a:t>
            </a:fld>
            <a:endParaRPr lang="en-US"/>
          </a:p>
        </p:txBody>
      </p:sp>
      <p:pic>
        <p:nvPicPr>
          <p:cNvPr id="7" name="Picture 6">
            <a:extLst>
              <a:ext uri="{FF2B5EF4-FFF2-40B4-BE49-F238E27FC236}">
                <a16:creationId xmlns:a16="http://schemas.microsoft.com/office/drawing/2014/main" id="{F275871A-2C96-040E-CB75-22B8D1EF909C}"/>
              </a:ext>
            </a:extLst>
          </p:cNvPr>
          <p:cNvPicPr>
            <a:picLocks noChangeAspect="1"/>
          </p:cNvPicPr>
          <p:nvPr/>
        </p:nvPicPr>
        <p:blipFill>
          <a:blip r:embed="rId3"/>
          <a:stretch>
            <a:fillRect/>
          </a:stretch>
        </p:blipFill>
        <p:spPr>
          <a:xfrm>
            <a:off x="69519" y="1970203"/>
            <a:ext cx="3999083" cy="4776576"/>
          </a:xfrm>
          <a:prstGeom prst="rect">
            <a:avLst/>
          </a:prstGeom>
        </p:spPr>
      </p:pic>
      <p:pic>
        <p:nvPicPr>
          <p:cNvPr id="11" name="Picture 10">
            <a:extLst>
              <a:ext uri="{FF2B5EF4-FFF2-40B4-BE49-F238E27FC236}">
                <a16:creationId xmlns:a16="http://schemas.microsoft.com/office/drawing/2014/main" id="{5E879441-11B6-AE44-6887-02BCE678B727}"/>
              </a:ext>
            </a:extLst>
          </p:cNvPr>
          <p:cNvPicPr>
            <a:picLocks noChangeAspect="1"/>
          </p:cNvPicPr>
          <p:nvPr/>
        </p:nvPicPr>
        <p:blipFill>
          <a:blip r:embed="rId4"/>
          <a:stretch>
            <a:fillRect/>
          </a:stretch>
        </p:blipFill>
        <p:spPr>
          <a:xfrm>
            <a:off x="4150075" y="1970202"/>
            <a:ext cx="3936113" cy="4776577"/>
          </a:xfrm>
          <a:prstGeom prst="rect">
            <a:avLst/>
          </a:prstGeom>
        </p:spPr>
      </p:pic>
      <p:pic>
        <p:nvPicPr>
          <p:cNvPr id="15" name="Picture 14">
            <a:extLst>
              <a:ext uri="{FF2B5EF4-FFF2-40B4-BE49-F238E27FC236}">
                <a16:creationId xmlns:a16="http://schemas.microsoft.com/office/drawing/2014/main" id="{B0839DAB-10CC-FF4C-3F2B-401F4EA44C93}"/>
              </a:ext>
            </a:extLst>
          </p:cNvPr>
          <p:cNvPicPr>
            <a:picLocks noChangeAspect="1"/>
          </p:cNvPicPr>
          <p:nvPr/>
        </p:nvPicPr>
        <p:blipFill>
          <a:blip r:embed="rId5"/>
          <a:stretch>
            <a:fillRect/>
          </a:stretch>
        </p:blipFill>
        <p:spPr>
          <a:xfrm>
            <a:off x="8167660" y="1970202"/>
            <a:ext cx="3931150" cy="4748706"/>
          </a:xfrm>
          <a:prstGeom prst="rect">
            <a:avLst/>
          </a:prstGeom>
        </p:spPr>
      </p:pic>
      <p:pic>
        <p:nvPicPr>
          <p:cNvPr id="18" name="Picture 17">
            <a:extLst>
              <a:ext uri="{FF2B5EF4-FFF2-40B4-BE49-F238E27FC236}">
                <a16:creationId xmlns:a16="http://schemas.microsoft.com/office/drawing/2014/main" id="{36D7E0E1-CE0B-0297-D4DF-30083EF85D50}"/>
              </a:ext>
            </a:extLst>
          </p:cNvPr>
          <p:cNvPicPr>
            <a:picLocks noChangeAspect="1"/>
          </p:cNvPicPr>
          <p:nvPr/>
        </p:nvPicPr>
        <p:blipFill>
          <a:blip r:embed="rId6"/>
          <a:stretch>
            <a:fillRect/>
          </a:stretch>
        </p:blipFill>
        <p:spPr>
          <a:xfrm>
            <a:off x="778052" y="659155"/>
            <a:ext cx="2057506" cy="1282766"/>
          </a:xfrm>
          <a:prstGeom prst="rect">
            <a:avLst/>
          </a:prstGeom>
        </p:spPr>
      </p:pic>
    </p:spTree>
    <p:extLst>
      <p:ext uri="{BB962C8B-B14F-4D97-AF65-F5344CB8AC3E}">
        <p14:creationId xmlns:p14="http://schemas.microsoft.com/office/powerpoint/2010/main" val="303476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8A017D-C8D9-4D4A-8F75-E1C5D6DE7F32}"/>
              </a:ext>
            </a:extLst>
          </p:cNvPr>
          <p:cNvPicPr>
            <a:picLocks noChangeAspect="1"/>
          </p:cNvPicPr>
          <p:nvPr/>
        </p:nvPicPr>
        <p:blipFill>
          <a:blip r:embed="rId2"/>
          <a:stretch>
            <a:fillRect/>
          </a:stretch>
        </p:blipFill>
        <p:spPr>
          <a:xfrm>
            <a:off x="323973" y="1113638"/>
            <a:ext cx="4580389" cy="2862744"/>
          </a:xfrm>
          <a:prstGeom prst="rect">
            <a:avLst/>
          </a:prstGeom>
        </p:spPr>
      </p:pic>
      <p:sp>
        <p:nvSpPr>
          <p:cNvPr id="2" name="Title 1">
            <a:extLst>
              <a:ext uri="{FF2B5EF4-FFF2-40B4-BE49-F238E27FC236}">
                <a16:creationId xmlns:a16="http://schemas.microsoft.com/office/drawing/2014/main" id="{8D46ED0B-7281-4C1A-B03A-EAF1CEFF2B45}"/>
              </a:ext>
            </a:extLst>
          </p:cNvPr>
          <p:cNvSpPr>
            <a:spLocks noGrp="1"/>
          </p:cNvSpPr>
          <p:nvPr>
            <p:ph type="title"/>
          </p:nvPr>
        </p:nvSpPr>
        <p:spPr>
          <a:xfrm>
            <a:off x="0" y="0"/>
            <a:ext cx="10515600" cy="1394847"/>
          </a:xfrm>
        </p:spPr>
        <p:txBody>
          <a:bodyPr>
            <a:normAutofit/>
          </a:bodyPr>
          <a:lstStyle/>
          <a:p>
            <a:r>
              <a:rPr lang="en-US" sz="4000" dirty="0"/>
              <a:t>Types of certificates: Chain of trust</a:t>
            </a:r>
          </a:p>
        </p:txBody>
      </p:sp>
      <p:sp>
        <p:nvSpPr>
          <p:cNvPr id="3" name="Footer Placeholder 2">
            <a:extLst>
              <a:ext uri="{FF2B5EF4-FFF2-40B4-BE49-F238E27FC236}">
                <a16:creationId xmlns:a16="http://schemas.microsoft.com/office/drawing/2014/main" id="{55059643-D553-419C-9386-83F9DFE6BECA}"/>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70B0CC6B-E383-4493-9765-E99D246E2FC9}"/>
              </a:ext>
            </a:extLst>
          </p:cNvPr>
          <p:cNvSpPr>
            <a:spLocks noGrp="1"/>
          </p:cNvSpPr>
          <p:nvPr>
            <p:ph type="sldNum" sz="quarter" idx="12"/>
          </p:nvPr>
        </p:nvSpPr>
        <p:spPr/>
        <p:txBody>
          <a:bodyPr/>
          <a:lstStyle/>
          <a:p>
            <a:fld id="{D94740A5-7129-4D4B-90C1-66E6CB51CD3E}" type="slidenum">
              <a:rPr lang="en-US" smtClean="0"/>
              <a:t>36</a:t>
            </a:fld>
            <a:endParaRPr lang="en-US"/>
          </a:p>
        </p:txBody>
      </p:sp>
      <p:pic>
        <p:nvPicPr>
          <p:cNvPr id="8" name="Picture 7">
            <a:extLst>
              <a:ext uri="{FF2B5EF4-FFF2-40B4-BE49-F238E27FC236}">
                <a16:creationId xmlns:a16="http://schemas.microsoft.com/office/drawing/2014/main" id="{18DEC7A9-3D0D-0993-8920-B9120D7BEA7D}"/>
              </a:ext>
            </a:extLst>
          </p:cNvPr>
          <p:cNvPicPr>
            <a:picLocks noChangeAspect="1"/>
          </p:cNvPicPr>
          <p:nvPr/>
        </p:nvPicPr>
        <p:blipFill>
          <a:blip r:embed="rId3"/>
          <a:stretch>
            <a:fillRect/>
          </a:stretch>
        </p:blipFill>
        <p:spPr>
          <a:xfrm>
            <a:off x="4988230" y="1129941"/>
            <a:ext cx="7068652" cy="5124087"/>
          </a:xfrm>
          <a:prstGeom prst="rect">
            <a:avLst/>
          </a:prstGeom>
        </p:spPr>
      </p:pic>
      <p:pic>
        <p:nvPicPr>
          <p:cNvPr id="9" name="Picture 8">
            <a:extLst>
              <a:ext uri="{FF2B5EF4-FFF2-40B4-BE49-F238E27FC236}">
                <a16:creationId xmlns:a16="http://schemas.microsoft.com/office/drawing/2014/main" id="{68E46222-1063-F3D9-A2A9-C97DAC968F12}"/>
              </a:ext>
            </a:extLst>
          </p:cNvPr>
          <p:cNvPicPr>
            <a:picLocks noChangeAspect="1"/>
          </p:cNvPicPr>
          <p:nvPr/>
        </p:nvPicPr>
        <p:blipFill>
          <a:blip r:embed="rId4"/>
          <a:stretch>
            <a:fillRect/>
          </a:stretch>
        </p:blipFill>
        <p:spPr>
          <a:xfrm>
            <a:off x="957161" y="4461596"/>
            <a:ext cx="2057506" cy="1282766"/>
          </a:xfrm>
          <a:prstGeom prst="rect">
            <a:avLst/>
          </a:prstGeom>
        </p:spPr>
      </p:pic>
    </p:spTree>
    <p:extLst>
      <p:ext uri="{BB962C8B-B14F-4D97-AF65-F5344CB8AC3E}">
        <p14:creationId xmlns:p14="http://schemas.microsoft.com/office/powerpoint/2010/main" val="362649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6D6EA-62AD-4D1E-A258-083CA5E2436F}"/>
              </a:ext>
            </a:extLst>
          </p:cNvPr>
          <p:cNvSpPr>
            <a:spLocks noGrp="1"/>
          </p:cNvSpPr>
          <p:nvPr>
            <p:ph type="title"/>
          </p:nvPr>
        </p:nvSpPr>
        <p:spPr>
          <a:xfrm>
            <a:off x="0" y="0"/>
            <a:ext cx="10515600" cy="945397"/>
          </a:xfrm>
        </p:spPr>
        <p:txBody>
          <a:bodyPr/>
          <a:lstStyle/>
          <a:p>
            <a:r>
              <a:rPr lang="en-US" dirty="0"/>
              <a:t>Types of certificates: Chain of trust</a:t>
            </a:r>
          </a:p>
        </p:txBody>
      </p:sp>
      <p:sp>
        <p:nvSpPr>
          <p:cNvPr id="3" name="Content Placeholder 2">
            <a:extLst>
              <a:ext uri="{FF2B5EF4-FFF2-40B4-BE49-F238E27FC236}">
                <a16:creationId xmlns:a16="http://schemas.microsoft.com/office/drawing/2014/main" id="{C19D4470-C0C8-4F51-9AB4-AC6A05C6431C}"/>
              </a:ext>
            </a:extLst>
          </p:cNvPr>
          <p:cNvSpPr>
            <a:spLocks noGrp="1"/>
          </p:cNvSpPr>
          <p:nvPr>
            <p:ph idx="1"/>
          </p:nvPr>
        </p:nvSpPr>
        <p:spPr>
          <a:xfrm>
            <a:off x="202769" y="1392816"/>
            <a:ext cx="8150817" cy="1799836"/>
          </a:xfrm>
        </p:spPr>
        <p:txBody>
          <a:bodyPr>
            <a:normAutofit/>
          </a:bodyPr>
          <a:lstStyle/>
          <a:p>
            <a:pPr marL="0" indent="0">
              <a:buNone/>
            </a:pPr>
            <a:r>
              <a:rPr lang="en-US" dirty="0"/>
              <a:t>To perform its role effectively, a CA needs to have one or more broadly trusted </a:t>
            </a:r>
            <a:r>
              <a:rPr lang="en-US" u="sng" dirty="0"/>
              <a:t>root certificates </a:t>
            </a:r>
            <a:r>
              <a:rPr lang="en-US" dirty="0"/>
              <a:t>or intermediate certificates and the corresponding private keys </a:t>
            </a:r>
          </a:p>
          <a:p>
            <a:pPr marL="0" indent="0">
              <a:buNone/>
            </a:pPr>
            <a:endParaRPr lang="en-US" sz="1200" dirty="0"/>
          </a:p>
        </p:txBody>
      </p:sp>
      <p:pic>
        <p:nvPicPr>
          <p:cNvPr id="4" name="Picture 3">
            <a:extLst>
              <a:ext uri="{FF2B5EF4-FFF2-40B4-BE49-F238E27FC236}">
                <a16:creationId xmlns:a16="http://schemas.microsoft.com/office/drawing/2014/main" id="{FFC6AD10-1A91-4953-812B-B0E3EE210533}"/>
              </a:ext>
            </a:extLst>
          </p:cNvPr>
          <p:cNvPicPr>
            <a:picLocks noChangeAspect="1"/>
          </p:cNvPicPr>
          <p:nvPr/>
        </p:nvPicPr>
        <p:blipFill>
          <a:blip r:embed="rId2"/>
          <a:stretch>
            <a:fillRect/>
          </a:stretch>
        </p:blipFill>
        <p:spPr>
          <a:xfrm>
            <a:off x="8415580" y="406831"/>
            <a:ext cx="3714427" cy="2321517"/>
          </a:xfrm>
          <a:prstGeom prst="rect">
            <a:avLst/>
          </a:prstGeom>
        </p:spPr>
      </p:pic>
      <p:sp>
        <p:nvSpPr>
          <p:cNvPr id="5" name="Rectangle 4">
            <a:extLst>
              <a:ext uri="{FF2B5EF4-FFF2-40B4-BE49-F238E27FC236}">
                <a16:creationId xmlns:a16="http://schemas.microsoft.com/office/drawing/2014/main" id="{176BB9C9-297C-4C33-AB77-9920C4782933}"/>
              </a:ext>
            </a:extLst>
          </p:cNvPr>
          <p:cNvSpPr/>
          <p:nvPr/>
        </p:nvSpPr>
        <p:spPr>
          <a:xfrm>
            <a:off x="449449" y="3321904"/>
            <a:ext cx="10794571" cy="2554545"/>
          </a:xfrm>
          <a:prstGeom prst="rect">
            <a:avLst/>
          </a:prstGeom>
        </p:spPr>
        <p:txBody>
          <a:bodyPr wrap="square">
            <a:spAutoFit/>
          </a:bodyPr>
          <a:lstStyle/>
          <a:p>
            <a:r>
              <a:rPr lang="en-US" sz="2400" dirty="0"/>
              <a:t>A CA may achieve broad trust by: </a:t>
            </a:r>
          </a:p>
          <a:p>
            <a:pPr lvl="1"/>
            <a:r>
              <a:rPr lang="en-US" sz="2400" dirty="0"/>
              <a:t>Having its root certificates included in popular software</a:t>
            </a:r>
          </a:p>
          <a:p>
            <a:pPr lvl="1"/>
            <a:r>
              <a:rPr lang="en-US" sz="2400" dirty="0"/>
              <a:t>Obtaining a cross-signature from another CA delegating trust</a:t>
            </a:r>
          </a:p>
          <a:p>
            <a:pPr lvl="1"/>
            <a:endParaRPr lang="en-US" sz="1600" dirty="0"/>
          </a:p>
          <a:p>
            <a:r>
              <a:rPr lang="en-US" sz="2400" dirty="0"/>
              <a:t>Or a CA may be trusted within a relatively small community, like a business</a:t>
            </a:r>
          </a:p>
          <a:p>
            <a:pPr lvl="1"/>
            <a:r>
              <a:rPr lang="en-US" sz="2400" dirty="0"/>
              <a:t>In which its root certificates are distributed by other mechanisms like Windows Group Policy</a:t>
            </a:r>
          </a:p>
        </p:txBody>
      </p:sp>
    </p:spTree>
    <p:extLst>
      <p:ext uri="{BB962C8B-B14F-4D97-AF65-F5344CB8AC3E}">
        <p14:creationId xmlns:p14="http://schemas.microsoft.com/office/powerpoint/2010/main" val="259222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6D6EA-62AD-4D1E-A258-083CA5E2436F}"/>
              </a:ext>
            </a:extLst>
          </p:cNvPr>
          <p:cNvSpPr>
            <a:spLocks noGrp="1"/>
          </p:cNvSpPr>
          <p:nvPr>
            <p:ph type="title"/>
          </p:nvPr>
        </p:nvSpPr>
        <p:spPr>
          <a:xfrm>
            <a:off x="0" y="0"/>
            <a:ext cx="10515600" cy="945397"/>
          </a:xfrm>
        </p:spPr>
        <p:txBody>
          <a:bodyPr/>
          <a:lstStyle/>
          <a:p>
            <a:r>
              <a:rPr lang="en-US" dirty="0"/>
              <a:t>Types of certificates: Chain of trust</a:t>
            </a:r>
          </a:p>
        </p:txBody>
      </p:sp>
      <p:pic>
        <p:nvPicPr>
          <p:cNvPr id="4" name="Picture 3">
            <a:extLst>
              <a:ext uri="{FF2B5EF4-FFF2-40B4-BE49-F238E27FC236}">
                <a16:creationId xmlns:a16="http://schemas.microsoft.com/office/drawing/2014/main" id="{FFC6AD10-1A91-4953-812B-B0E3EE210533}"/>
              </a:ext>
            </a:extLst>
          </p:cNvPr>
          <p:cNvPicPr>
            <a:picLocks noChangeAspect="1"/>
          </p:cNvPicPr>
          <p:nvPr/>
        </p:nvPicPr>
        <p:blipFill>
          <a:blip r:embed="rId2"/>
          <a:stretch>
            <a:fillRect/>
          </a:stretch>
        </p:blipFill>
        <p:spPr>
          <a:xfrm>
            <a:off x="8795286" y="0"/>
            <a:ext cx="3388963" cy="2118102"/>
          </a:xfrm>
          <a:prstGeom prst="rect">
            <a:avLst/>
          </a:prstGeom>
        </p:spPr>
      </p:pic>
      <p:sp>
        <p:nvSpPr>
          <p:cNvPr id="5" name="Rectangle 4">
            <a:extLst>
              <a:ext uri="{FF2B5EF4-FFF2-40B4-BE49-F238E27FC236}">
                <a16:creationId xmlns:a16="http://schemas.microsoft.com/office/drawing/2014/main" id="{176BB9C9-297C-4C33-AB77-9920C4782933}"/>
              </a:ext>
            </a:extLst>
          </p:cNvPr>
          <p:cNvSpPr/>
          <p:nvPr/>
        </p:nvSpPr>
        <p:spPr>
          <a:xfrm>
            <a:off x="7751" y="945397"/>
            <a:ext cx="10081647" cy="2985433"/>
          </a:xfrm>
          <a:prstGeom prst="rect">
            <a:avLst/>
          </a:prstGeom>
        </p:spPr>
        <p:txBody>
          <a:bodyPr wrap="square">
            <a:spAutoFit/>
          </a:bodyPr>
          <a:lstStyle/>
          <a:p>
            <a:r>
              <a:rPr lang="en-US" sz="2400" b="1" dirty="0"/>
              <a:t>Root programs:</a:t>
            </a:r>
          </a:p>
          <a:p>
            <a:pPr marL="800100" lvl="1" indent="-342900">
              <a:buFont typeface="Arial" panose="020B0604020202020204" pitchFamily="34" charset="0"/>
              <a:buChar char="•"/>
            </a:pPr>
            <a:r>
              <a:rPr lang="en-US" sz="2000" dirty="0"/>
              <a:t>Some major software products contain a list of certificate authorities that are trusted by default</a:t>
            </a:r>
          </a:p>
          <a:p>
            <a:pPr marL="800100" lvl="1" indent="-342900">
              <a:buFont typeface="Arial" panose="020B0604020202020204" pitchFamily="34" charset="0"/>
              <a:buChar char="•"/>
            </a:pPr>
            <a:r>
              <a:rPr lang="en-US" sz="2000" dirty="0"/>
              <a:t>This makes it easier for end-users to validate certificates, and easier for people or organizations that request certificates to know which certificate authorities can issue a certificate that will be broadly trusted</a:t>
            </a:r>
          </a:p>
          <a:p>
            <a:pPr marL="800100" lvl="1" indent="-342900">
              <a:buFont typeface="Arial" panose="020B0604020202020204" pitchFamily="34" charset="0"/>
              <a:buChar char="•"/>
            </a:pPr>
            <a:r>
              <a:rPr lang="en-US" sz="2000" dirty="0"/>
              <a:t>This is particularly important in HTTPS, where a web site operator generally wants to get a certificate that is trusted by nearly all potential visitors to their web site</a:t>
            </a:r>
          </a:p>
          <a:p>
            <a:endParaRPr lang="en-US" sz="2400" dirty="0"/>
          </a:p>
        </p:txBody>
      </p:sp>
      <p:sp>
        <p:nvSpPr>
          <p:cNvPr id="8" name="Rectangle 7">
            <a:extLst>
              <a:ext uri="{FF2B5EF4-FFF2-40B4-BE49-F238E27FC236}">
                <a16:creationId xmlns:a16="http://schemas.microsoft.com/office/drawing/2014/main" id="{4C192F37-F8CE-463D-B7AE-3FF390DEA982}"/>
              </a:ext>
            </a:extLst>
          </p:cNvPr>
          <p:cNvSpPr/>
          <p:nvPr/>
        </p:nvSpPr>
        <p:spPr>
          <a:xfrm>
            <a:off x="390040" y="3752842"/>
            <a:ext cx="10675750" cy="1938992"/>
          </a:xfrm>
          <a:prstGeom prst="rect">
            <a:avLst/>
          </a:prstGeom>
        </p:spPr>
        <p:txBody>
          <a:bodyPr wrap="square">
            <a:spAutoFit/>
          </a:bodyPr>
          <a:lstStyle/>
          <a:p>
            <a:r>
              <a:rPr lang="en-US" sz="2000" dirty="0"/>
              <a:t>The most influential root programs are:</a:t>
            </a:r>
          </a:p>
          <a:p>
            <a:pPr marL="800100" lvl="1" indent="-342900">
              <a:buFont typeface="Arial" panose="020B0604020202020204" pitchFamily="34" charset="0"/>
              <a:buChar char="•"/>
            </a:pPr>
            <a:r>
              <a:rPr lang="en-US" sz="2000" dirty="0"/>
              <a:t>Microsoft Root Program</a:t>
            </a:r>
          </a:p>
          <a:p>
            <a:pPr marL="800100" lvl="1" indent="-342900">
              <a:buFont typeface="Arial" panose="020B0604020202020204" pitchFamily="34" charset="0"/>
              <a:buChar char="•"/>
            </a:pPr>
            <a:r>
              <a:rPr lang="en-US" sz="2000" dirty="0"/>
              <a:t>Apple Root Program</a:t>
            </a:r>
          </a:p>
          <a:p>
            <a:pPr marL="800100" lvl="1" indent="-342900">
              <a:buFont typeface="Arial" panose="020B0604020202020204" pitchFamily="34" charset="0"/>
              <a:buChar char="•"/>
            </a:pPr>
            <a:r>
              <a:rPr lang="en-US" sz="2000" dirty="0"/>
              <a:t>Mozilla Root Program</a:t>
            </a:r>
          </a:p>
          <a:p>
            <a:pPr marL="800100" lvl="1" indent="-342900">
              <a:buFont typeface="Arial" panose="020B0604020202020204" pitchFamily="34" charset="0"/>
              <a:buChar char="•"/>
            </a:pPr>
            <a:r>
              <a:rPr lang="en-US" sz="2000" dirty="0"/>
              <a:t>Oracle Java root program</a:t>
            </a:r>
          </a:p>
          <a:p>
            <a:pPr marL="800100" lvl="1" indent="-342900">
              <a:buFont typeface="Arial" panose="020B0604020202020204" pitchFamily="34" charset="0"/>
              <a:buChar char="•"/>
            </a:pPr>
            <a:r>
              <a:rPr lang="en-US" sz="2000" dirty="0"/>
              <a:t>Adobe Approved Trust List and EUTL root programs (used for document signing)</a:t>
            </a:r>
          </a:p>
        </p:txBody>
      </p:sp>
    </p:spTree>
    <p:extLst>
      <p:ext uri="{BB962C8B-B14F-4D97-AF65-F5344CB8AC3E}">
        <p14:creationId xmlns:p14="http://schemas.microsoft.com/office/powerpoint/2010/main" val="32975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additive="base">
                                        <p:cTn id="2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 calcmode="lin" valueType="num">
                                      <p:cBhvr additive="base">
                                        <p:cTn id="2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additive="base">
                                        <p:cTn id="3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additive="base">
                                        <p:cTn id="3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 calcmode="lin" valueType="num">
                                      <p:cBhvr additive="base">
                                        <p:cTn id="3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6D6EA-62AD-4D1E-A258-083CA5E2436F}"/>
              </a:ext>
            </a:extLst>
          </p:cNvPr>
          <p:cNvSpPr>
            <a:spLocks noGrp="1"/>
          </p:cNvSpPr>
          <p:nvPr>
            <p:ph type="title"/>
          </p:nvPr>
        </p:nvSpPr>
        <p:spPr>
          <a:xfrm>
            <a:off x="0" y="0"/>
            <a:ext cx="10515600" cy="945397"/>
          </a:xfrm>
        </p:spPr>
        <p:txBody>
          <a:bodyPr/>
          <a:lstStyle/>
          <a:p>
            <a:r>
              <a:rPr lang="en-US" dirty="0"/>
              <a:t>Types of certificates: Chain of trust</a:t>
            </a:r>
          </a:p>
        </p:txBody>
      </p:sp>
      <p:pic>
        <p:nvPicPr>
          <p:cNvPr id="4" name="Picture 3">
            <a:extLst>
              <a:ext uri="{FF2B5EF4-FFF2-40B4-BE49-F238E27FC236}">
                <a16:creationId xmlns:a16="http://schemas.microsoft.com/office/drawing/2014/main" id="{FFC6AD10-1A91-4953-812B-B0E3EE210533}"/>
              </a:ext>
            </a:extLst>
          </p:cNvPr>
          <p:cNvPicPr>
            <a:picLocks noChangeAspect="1"/>
          </p:cNvPicPr>
          <p:nvPr/>
        </p:nvPicPr>
        <p:blipFill>
          <a:blip r:embed="rId2"/>
          <a:stretch>
            <a:fillRect/>
          </a:stretch>
        </p:blipFill>
        <p:spPr>
          <a:xfrm>
            <a:off x="8795286" y="0"/>
            <a:ext cx="3388963" cy="2118102"/>
          </a:xfrm>
          <a:prstGeom prst="rect">
            <a:avLst/>
          </a:prstGeom>
        </p:spPr>
      </p:pic>
      <p:sp>
        <p:nvSpPr>
          <p:cNvPr id="5" name="Rectangle 4">
            <a:extLst>
              <a:ext uri="{FF2B5EF4-FFF2-40B4-BE49-F238E27FC236}">
                <a16:creationId xmlns:a16="http://schemas.microsoft.com/office/drawing/2014/main" id="{176BB9C9-297C-4C33-AB77-9920C4782933}"/>
              </a:ext>
            </a:extLst>
          </p:cNvPr>
          <p:cNvSpPr/>
          <p:nvPr/>
        </p:nvSpPr>
        <p:spPr>
          <a:xfrm>
            <a:off x="296884" y="1798192"/>
            <a:ext cx="10081647" cy="830997"/>
          </a:xfrm>
          <a:prstGeom prst="rect">
            <a:avLst/>
          </a:prstGeom>
        </p:spPr>
        <p:txBody>
          <a:bodyPr wrap="square">
            <a:spAutoFit/>
          </a:bodyPr>
          <a:lstStyle/>
          <a:p>
            <a:r>
              <a:rPr lang="en-US" sz="2400" b="1" dirty="0"/>
              <a:t>Root programs:</a:t>
            </a:r>
          </a:p>
          <a:p>
            <a:endParaRPr lang="en-US" sz="2400" dirty="0"/>
          </a:p>
        </p:txBody>
      </p:sp>
      <p:sp>
        <p:nvSpPr>
          <p:cNvPr id="9" name="Rectangle 8">
            <a:extLst>
              <a:ext uri="{FF2B5EF4-FFF2-40B4-BE49-F238E27FC236}">
                <a16:creationId xmlns:a16="http://schemas.microsoft.com/office/drawing/2014/main" id="{01F80593-D974-4B2C-80E6-49EDE8E620A5}"/>
              </a:ext>
            </a:extLst>
          </p:cNvPr>
          <p:cNvSpPr/>
          <p:nvPr/>
        </p:nvSpPr>
        <p:spPr>
          <a:xfrm>
            <a:off x="648344" y="2280840"/>
            <a:ext cx="11029628" cy="2492990"/>
          </a:xfrm>
          <a:prstGeom prst="rect">
            <a:avLst/>
          </a:prstGeom>
        </p:spPr>
        <p:txBody>
          <a:bodyPr wrap="square">
            <a:spAutoFit/>
          </a:bodyPr>
          <a:lstStyle/>
          <a:p>
            <a:r>
              <a:rPr lang="en-US" sz="2000" dirty="0"/>
              <a:t>Browsers generally use the operating system's facilities to decide which certificate authorities are trusted: </a:t>
            </a:r>
          </a:p>
          <a:p>
            <a:pPr marL="742950" lvl="1" indent="-285750">
              <a:buFont typeface="Arial" panose="020B0604020202020204" pitchFamily="34" charset="0"/>
              <a:buChar char="•"/>
            </a:pPr>
            <a:r>
              <a:rPr lang="en-US" sz="2000" dirty="0"/>
              <a:t>Google Chrome on Windows trusts certificate authorities included in Microsoft Root Program</a:t>
            </a:r>
          </a:p>
          <a:p>
            <a:pPr marL="742950" lvl="1" indent="-285750">
              <a:buFont typeface="Arial" panose="020B0604020202020204" pitchFamily="34" charset="0"/>
              <a:buChar char="•"/>
            </a:pPr>
            <a:r>
              <a:rPr lang="en-US" sz="2000" dirty="0"/>
              <a:t>Google Chrome on macOS or iOS trusts certificate authorities in Apple Root Program</a:t>
            </a:r>
          </a:p>
          <a:p>
            <a:pPr marL="742950" lvl="1" indent="-285750">
              <a:buFont typeface="Arial" panose="020B0604020202020204" pitchFamily="34" charset="0"/>
              <a:buChar char="•"/>
            </a:pPr>
            <a:r>
              <a:rPr lang="en-US" sz="2000" dirty="0"/>
              <a:t>Edge and Safari use their respective operating system trust stores as well, but each is only available on a single OS.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Firefox, in contrast, uses the Mozilla Root Program trust store on all platforms</a:t>
            </a:r>
          </a:p>
        </p:txBody>
      </p:sp>
    </p:spTree>
    <p:extLst>
      <p:ext uri="{BB962C8B-B14F-4D97-AF65-F5344CB8AC3E}">
        <p14:creationId xmlns:p14="http://schemas.microsoft.com/office/powerpoint/2010/main" val="90959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571E7-2C35-4885-BF91-2874C58A8D9D}"/>
              </a:ext>
            </a:extLst>
          </p:cNvPr>
          <p:cNvSpPr>
            <a:spLocks noGrp="1"/>
          </p:cNvSpPr>
          <p:nvPr>
            <p:ph type="title"/>
          </p:nvPr>
        </p:nvSpPr>
        <p:spPr>
          <a:xfrm>
            <a:off x="0" y="0"/>
            <a:ext cx="12192000" cy="1325563"/>
          </a:xfrm>
        </p:spPr>
        <p:txBody>
          <a:bodyPr>
            <a:normAutofit/>
          </a:bodyPr>
          <a:lstStyle/>
          <a:p>
            <a:r>
              <a:rPr lang="en-US" sz="3600" dirty="0"/>
              <a:t>Public Key Infrastructure (PKI)</a:t>
            </a:r>
          </a:p>
        </p:txBody>
      </p:sp>
      <p:sp>
        <p:nvSpPr>
          <p:cNvPr id="3" name="Content Placeholder 2">
            <a:extLst>
              <a:ext uri="{FF2B5EF4-FFF2-40B4-BE49-F238E27FC236}">
                <a16:creationId xmlns:a16="http://schemas.microsoft.com/office/drawing/2014/main" id="{775F2F27-F1A5-4311-B0FE-D4316F5BCAD6}"/>
              </a:ext>
            </a:extLst>
          </p:cNvPr>
          <p:cNvSpPr>
            <a:spLocks noGrp="1"/>
          </p:cNvSpPr>
          <p:nvPr>
            <p:ph idx="1"/>
          </p:nvPr>
        </p:nvSpPr>
        <p:spPr>
          <a:xfrm>
            <a:off x="434566" y="1174460"/>
            <a:ext cx="11253458" cy="5126752"/>
          </a:xfrm>
        </p:spPr>
        <p:txBody>
          <a:bodyPr>
            <a:normAutofit fontScale="92500"/>
          </a:bodyPr>
          <a:lstStyle/>
          <a:p>
            <a:pPr marL="0" indent="0">
              <a:buNone/>
            </a:pPr>
            <a:r>
              <a:rPr lang="en-US" dirty="0"/>
              <a:t>Is a system for creating, storing, distributing, validating, revoking and managing </a:t>
            </a:r>
            <a:r>
              <a:rPr lang="en-US" b="1" dirty="0"/>
              <a:t>digital certificates</a:t>
            </a:r>
            <a:r>
              <a:rPr lang="en-US" dirty="0"/>
              <a:t> used to verify the identity the owner of a public key contained within the certificate</a:t>
            </a:r>
          </a:p>
          <a:p>
            <a:r>
              <a:rPr lang="en-US" dirty="0"/>
              <a:t>Assumes  </a:t>
            </a:r>
          </a:p>
          <a:p>
            <a:pPr lvl="1"/>
            <a:r>
              <a:rPr lang="en-US" dirty="0"/>
              <a:t>Receiver’s and Sender’s identities can be positively ensured through digital certificates</a:t>
            </a:r>
          </a:p>
          <a:p>
            <a:pPr lvl="1"/>
            <a:r>
              <a:rPr lang="en-US" dirty="0"/>
              <a:t>Asymmetric algorithm will automatically carry out the process of key exchange</a:t>
            </a:r>
          </a:p>
          <a:p>
            <a:r>
              <a:rPr lang="en-US" dirty="0"/>
              <a:t>Contains components that</a:t>
            </a:r>
          </a:p>
          <a:p>
            <a:pPr lvl="1"/>
            <a:r>
              <a:rPr lang="en-US" dirty="0"/>
              <a:t>Identify users</a:t>
            </a:r>
          </a:p>
          <a:p>
            <a:pPr lvl="1"/>
            <a:r>
              <a:rPr lang="en-US" dirty="0"/>
              <a:t>Creates and distributes certificates</a:t>
            </a:r>
          </a:p>
          <a:p>
            <a:pPr lvl="1"/>
            <a:r>
              <a:rPr lang="en-US" dirty="0"/>
              <a:t>Maintains and revokes certificates</a:t>
            </a:r>
          </a:p>
          <a:p>
            <a:pPr lvl="1"/>
            <a:r>
              <a:rPr lang="en-US" dirty="0"/>
              <a:t>Distributes and maintains encryption keys</a:t>
            </a:r>
          </a:p>
          <a:p>
            <a:pPr lvl="1"/>
            <a:r>
              <a:rPr lang="en-US" dirty="0"/>
              <a:t>Enables information technologies to communicate and work together to achieve confidentiality, authentication, integrity, and non-repudiation</a:t>
            </a:r>
          </a:p>
          <a:p>
            <a:pPr lvl="1"/>
            <a:endParaRPr lang="en-US" dirty="0"/>
          </a:p>
        </p:txBody>
      </p:sp>
    </p:spTree>
    <p:extLst>
      <p:ext uri="{BB962C8B-B14F-4D97-AF65-F5344CB8AC3E}">
        <p14:creationId xmlns:p14="http://schemas.microsoft.com/office/powerpoint/2010/main" val="89792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06FAC-07B2-40BD-9932-F0D182CDBABD}"/>
              </a:ext>
            </a:extLst>
          </p:cNvPr>
          <p:cNvSpPr>
            <a:spLocks noGrp="1"/>
          </p:cNvSpPr>
          <p:nvPr>
            <p:ph type="title"/>
          </p:nvPr>
        </p:nvSpPr>
        <p:spPr>
          <a:xfrm>
            <a:off x="0" y="0"/>
            <a:ext cx="12192000" cy="1325563"/>
          </a:xfrm>
        </p:spPr>
        <p:txBody>
          <a:bodyPr/>
          <a:lstStyle/>
          <a:p>
            <a:r>
              <a:rPr lang="en-US" dirty="0"/>
              <a:t>PKI Roles and Workflows</a:t>
            </a:r>
          </a:p>
        </p:txBody>
      </p:sp>
      <p:grpSp>
        <p:nvGrpSpPr>
          <p:cNvPr id="7" name="Group 6">
            <a:extLst>
              <a:ext uri="{FF2B5EF4-FFF2-40B4-BE49-F238E27FC236}">
                <a16:creationId xmlns:a16="http://schemas.microsoft.com/office/drawing/2014/main" id="{9A105383-CEFE-42F0-8E3B-B0DB6227E20A}"/>
              </a:ext>
            </a:extLst>
          </p:cNvPr>
          <p:cNvGrpSpPr/>
          <p:nvPr/>
        </p:nvGrpSpPr>
        <p:grpSpPr>
          <a:xfrm>
            <a:off x="87789" y="1325563"/>
            <a:ext cx="7064679" cy="3596306"/>
            <a:chOff x="1236699" y="1325563"/>
            <a:chExt cx="9718602" cy="4947297"/>
          </a:xfrm>
        </p:grpSpPr>
        <p:pic>
          <p:nvPicPr>
            <p:cNvPr id="5" name="Picture 4">
              <a:extLst>
                <a:ext uri="{FF2B5EF4-FFF2-40B4-BE49-F238E27FC236}">
                  <a16:creationId xmlns:a16="http://schemas.microsoft.com/office/drawing/2014/main" id="{7EEA296A-415B-4350-AC44-F8188E7C7AFC}"/>
                </a:ext>
              </a:extLst>
            </p:cNvPr>
            <p:cNvPicPr>
              <a:picLocks noChangeAspect="1"/>
            </p:cNvPicPr>
            <p:nvPr/>
          </p:nvPicPr>
          <p:blipFill>
            <a:blip r:embed="rId2"/>
            <a:stretch>
              <a:fillRect/>
            </a:stretch>
          </p:blipFill>
          <p:spPr>
            <a:xfrm>
              <a:off x="1236699" y="1325563"/>
              <a:ext cx="9718602" cy="4947297"/>
            </a:xfrm>
            <a:prstGeom prst="rect">
              <a:avLst/>
            </a:prstGeom>
          </p:spPr>
        </p:pic>
        <p:sp>
          <p:nvSpPr>
            <p:cNvPr id="6" name="Rectangle 5">
              <a:extLst>
                <a:ext uri="{FF2B5EF4-FFF2-40B4-BE49-F238E27FC236}">
                  <a16:creationId xmlns:a16="http://schemas.microsoft.com/office/drawing/2014/main" id="{B2EC5CEE-9B32-4AC9-A98A-692874C09768}"/>
                </a:ext>
              </a:extLst>
            </p:cNvPr>
            <p:cNvSpPr/>
            <p:nvPr/>
          </p:nvSpPr>
          <p:spPr>
            <a:xfrm>
              <a:off x="1647824" y="4701234"/>
              <a:ext cx="1219201" cy="647701"/>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Certificate Authority</a:t>
              </a:r>
            </a:p>
          </p:txBody>
        </p:sp>
      </p:grpSp>
      <p:sp>
        <p:nvSpPr>
          <p:cNvPr id="9" name="TextBox 8">
            <a:extLst>
              <a:ext uri="{FF2B5EF4-FFF2-40B4-BE49-F238E27FC236}">
                <a16:creationId xmlns:a16="http://schemas.microsoft.com/office/drawing/2014/main" id="{9122F6C9-857B-4B4D-A392-645EACF169CA}"/>
              </a:ext>
            </a:extLst>
          </p:cNvPr>
          <p:cNvSpPr txBox="1"/>
          <p:nvPr/>
        </p:nvSpPr>
        <p:spPr>
          <a:xfrm>
            <a:off x="829778" y="5332382"/>
            <a:ext cx="4005459" cy="400110"/>
          </a:xfrm>
          <a:prstGeom prst="rect">
            <a:avLst/>
          </a:prstGeom>
          <a:noFill/>
        </p:spPr>
        <p:txBody>
          <a:bodyPr wrap="square" rtlCol="0">
            <a:spAutoFit/>
          </a:bodyPr>
          <a:lstStyle/>
          <a:p>
            <a:pPr algn="ctr"/>
            <a:r>
              <a:rPr lang="en-US" sz="2000" i="1" dirty="0"/>
              <a:t>Token, Credential = Public Key</a:t>
            </a:r>
          </a:p>
        </p:txBody>
      </p:sp>
      <p:sp>
        <p:nvSpPr>
          <p:cNvPr id="10" name="TextBox 9">
            <a:extLst>
              <a:ext uri="{FF2B5EF4-FFF2-40B4-BE49-F238E27FC236}">
                <a16:creationId xmlns:a16="http://schemas.microsoft.com/office/drawing/2014/main" id="{5A3386C0-31A0-4773-8E51-E96B4B4C3FC2}"/>
              </a:ext>
            </a:extLst>
          </p:cNvPr>
          <p:cNvSpPr txBox="1"/>
          <p:nvPr/>
        </p:nvSpPr>
        <p:spPr>
          <a:xfrm>
            <a:off x="7346196" y="852083"/>
            <a:ext cx="4676235" cy="5047536"/>
          </a:xfrm>
          <a:prstGeom prst="rect">
            <a:avLst/>
          </a:prstGeom>
          <a:noFill/>
        </p:spPr>
        <p:txBody>
          <a:bodyPr wrap="square">
            <a:spAutoFit/>
          </a:bodyPr>
          <a:lstStyle/>
          <a:p>
            <a:r>
              <a:rPr lang="en-US" sz="1400" b="1" dirty="0"/>
              <a:t>Basic Online Certificate Status Protocol (OCSP)</a:t>
            </a:r>
          </a:p>
          <a:p>
            <a:pPr marL="342900" indent="-342900">
              <a:buFont typeface="+mj-lt"/>
              <a:buAutoNum type="arabicPeriod"/>
            </a:pPr>
            <a:r>
              <a:rPr lang="en-US" sz="1400" dirty="0"/>
              <a:t>Alice and Bob have public key certificates issued by Carol, the certificate authority (CA)</a:t>
            </a:r>
          </a:p>
          <a:p>
            <a:pPr marL="342900" indent="-342900">
              <a:buFont typeface="+mj-lt"/>
              <a:buAutoNum type="arabicPeriod"/>
            </a:pPr>
            <a:r>
              <a:rPr lang="en-US" sz="1400" dirty="0"/>
              <a:t>Alice wishes to perform a transaction with Bob and sends him her public key certificate</a:t>
            </a:r>
          </a:p>
          <a:p>
            <a:pPr marL="342900" indent="-342900">
              <a:buFont typeface="+mj-lt"/>
              <a:buAutoNum type="arabicPeriod"/>
            </a:pPr>
            <a:r>
              <a:rPr lang="en-US" sz="1400" dirty="0"/>
              <a:t>Bob, concerned that Alice's public key may have been compromised, creates an 'OCSP request' that contains Alice's certificate serial number and sends it to Carol</a:t>
            </a:r>
          </a:p>
          <a:p>
            <a:pPr marL="342900" indent="-342900">
              <a:buFont typeface="+mj-lt"/>
              <a:buAutoNum type="arabicPeriod"/>
            </a:pPr>
            <a:r>
              <a:rPr lang="en-US" sz="1400" dirty="0"/>
              <a:t>Carol's OCSP responder reads the certificate serial number from Bob's request. The OCSP responder uses the certificate serial number to look up the revocation status of Alice's certificate. The OCSP responder looks in a CA database that Carol maintains. In this scenario, Carol's CA database is the only trusted location where a compromise to Alice's certificate would be recorded</a:t>
            </a:r>
          </a:p>
          <a:p>
            <a:pPr marL="342900" indent="-342900">
              <a:buFont typeface="+mj-lt"/>
              <a:buAutoNum type="arabicPeriod"/>
            </a:pPr>
            <a:r>
              <a:rPr lang="en-US" sz="1400" dirty="0"/>
              <a:t>Carol's OCSP responder confirms that Alice's certificate is still OK, and returns a signed, successful 'OCSP response' to Bob</a:t>
            </a:r>
          </a:p>
          <a:p>
            <a:pPr marL="342900" indent="-342900">
              <a:buFont typeface="+mj-lt"/>
              <a:buAutoNum type="arabicPeriod"/>
            </a:pPr>
            <a:r>
              <a:rPr lang="en-US" sz="1400" dirty="0"/>
              <a:t>Bob cryptographically verifies Carol's signed response. Bob has stored Carol's public key sometime before this transaction. Bob uses Carol's public key to verify Carol's response</a:t>
            </a:r>
          </a:p>
          <a:p>
            <a:pPr marL="342900" indent="-342900">
              <a:buFont typeface="+mj-lt"/>
              <a:buAutoNum type="arabicPeriod"/>
            </a:pPr>
            <a:r>
              <a:rPr lang="en-US" sz="1400" dirty="0"/>
              <a:t>Bob completes the transaction with Alice</a:t>
            </a:r>
          </a:p>
        </p:txBody>
      </p:sp>
    </p:spTree>
    <p:extLst>
      <p:ext uri="{BB962C8B-B14F-4D97-AF65-F5344CB8AC3E}">
        <p14:creationId xmlns:p14="http://schemas.microsoft.com/office/powerpoint/2010/main" val="216603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 calcmode="lin" valueType="num">
                                      <p:cBhvr additive="base">
                                        <p:cTn id="31"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 calcmode="lin" valueType="num">
                                      <p:cBhvr additive="base">
                                        <p:cTn id="37"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7" end="7"/>
                                            </p:txEl>
                                          </p:spTgt>
                                        </p:tgtEl>
                                        <p:attrNameLst>
                                          <p:attrName>style.visibility</p:attrName>
                                        </p:attrNameLst>
                                      </p:cBhvr>
                                      <p:to>
                                        <p:strVal val="visible"/>
                                      </p:to>
                                    </p:set>
                                    <p:anim calcmode="lin" valueType="num">
                                      <p:cBhvr additive="base">
                                        <p:cTn id="43"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69126-7318-458C-BDBA-A24563E7BE9B}"/>
              </a:ext>
            </a:extLst>
          </p:cNvPr>
          <p:cNvSpPr>
            <a:spLocks noGrp="1"/>
          </p:cNvSpPr>
          <p:nvPr>
            <p:ph type="title"/>
          </p:nvPr>
        </p:nvSpPr>
        <p:spPr>
          <a:xfrm>
            <a:off x="0" y="0"/>
            <a:ext cx="10515600" cy="1325563"/>
          </a:xfrm>
        </p:spPr>
        <p:txBody>
          <a:bodyPr/>
          <a:lstStyle/>
          <a:p>
            <a:r>
              <a:rPr lang="en-US" dirty="0"/>
              <a:t>Public Key Infrastructure (PKI)</a:t>
            </a:r>
          </a:p>
        </p:txBody>
      </p:sp>
      <p:sp>
        <p:nvSpPr>
          <p:cNvPr id="3" name="Content Placeholder 2">
            <a:extLst>
              <a:ext uri="{FF2B5EF4-FFF2-40B4-BE49-F238E27FC236}">
                <a16:creationId xmlns:a16="http://schemas.microsoft.com/office/drawing/2014/main" id="{93B76DD6-45B8-49C5-9328-A5B3628C1E86}"/>
              </a:ext>
            </a:extLst>
          </p:cNvPr>
          <p:cNvSpPr>
            <a:spLocks noGrp="1"/>
          </p:cNvSpPr>
          <p:nvPr>
            <p:ph idx="1"/>
          </p:nvPr>
        </p:nvSpPr>
        <p:spPr>
          <a:xfrm>
            <a:off x="419100" y="1350962"/>
            <a:ext cx="10934700" cy="5119580"/>
          </a:xfrm>
        </p:spPr>
        <p:txBody>
          <a:bodyPr>
            <a:normAutofit fontScale="92500" lnSpcReduction="10000"/>
          </a:bodyPr>
          <a:lstStyle/>
          <a:p>
            <a:pPr marL="0" indent="0">
              <a:buNone/>
            </a:pPr>
            <a:r>
              <a:rPr lang="en-US" dirty="0"/>
              <a:t>Consists of:</a:t>
            </a:r>
          </a:p>
          <a:p>
            <a:pPr lvl="1"/>
            <a:r>
              <a:rPr lang="en-US" sz="2800" b="1" dirty="0"/>
              <a:t>Public key certificates (“digital certificates”) </a:t>
            </a:r>
            <a:r>
              <a:rPr lang="en-US" sz="2800" dirty="0"/>
              <a:t>are electronic documents used to prove the ownership of public keys</a:t>
            </a:r>
          </a:p>
          <a:p>
            <a:pPr lvl="1"/>
            <a:r>
              <a:rPr lang="en-US" sz="2800" b="1" i="1" dirty="0"/>
              <a:t>Roles</a:t>
            </a:r>
          </a:p>
          <a:p>
            <a:pPr lvl="2"/>
            <a:r>
              <a:rPr lang="en-US" sz="2400" b="1" i="1" dirty="0"/>
              <a:t>Certificate Authorities</a:t>
            </a:r>
            <a:r>
              <a:rPr lang="en-US" sz="2400" b="1" dirty="0"/>
              <a:t> </a:t>
            </a:r>
            <a:r>
              <a:rPr lang="en-US" sz="2400" dirty="0"/>
              <a:t>(CA) store, issue and sign the digital certificates</a:t>
            </a:r>
          </a:p>
          <a:p>
            <a:pPr lvl="2"/>
            <a:r>
              <a:rPr lang="en-US" sz="2400" b="1" i="1" dirty="0"/>
              <a:t>Registration Authorities</a:t>
            </a:r>
            <a:r>
              <a:rPr lang="en-US" sz="2400" b="1" dirty="0"/>
              <a:t> </a:t>
            </a:r>
            <a:r>
              <a:rPr lang="en-US" sz="2400" dirty="0"/>
              <a:t>(RA) verify identities of entities requesting their digital certificates be stored at the CA</a:t>
            </a:r>
          </a:p>
          <a:p>
            <a:pPr lvl="1"/>
            <a:r>
              <a:rPr lang="en-US" sz="2800" b="1" i="1" dirty="0"/>
              <a:t>Technologies</a:t>
            </a:r>
          </a:p>
          <a:p>
            <a:pPr lvl="2"/>
            <a:r>
              <a:rPr lang="en-US" sz="2400" b="1" i="1" dirty="0"/>
              <a:t>Central directory </a:t>
            </a:r>
            <a:r>
              <a:rPr lang="en-US" sz="2400" dirty="0"/>
              <a:t>provides a secure location in which keys are stored and indexed</a:t>
            </a:r>
          </a:p>
          <a:p>
            <a:pPr lvl="2"/>
            <a:r>
              <a:rPr lang="en-US" sz="2400" b="1" i="1" dirty="0"/>
              <a:t>Certificate management system</a:t>
            </a:r>
            <a:r>
              <a:rPr lang="en-US" sz="2400" b="1" dirty="0"/>
              <a:t> </a:t>
            </a:r>
          </a:p>
          <a:p>
            <a:pPr lvl="3"/>
            <a:r>
              <a:rPr lang="en-US" sz="2200" dirty="0"/>
              <a:t>Creates and delivers new certificates to be issued </a:t>
            </a:r>
          </a:p>
          <a:p>
            <a:pPr lvl="3"/>
            <a:r>
              <a:rPr lang="en-US" sz="2200" dirty="0"/>
              <a:t>Searches, retrieves and accesses to stored certificates</a:t>
            </a:r>
          </a:p>
          <a:p>
            <a:pPr lvl="1"/>
            <a:r>
              <a:rPr lang="en-US" sz="2800" b="1" i="1" dirty="0"/>
              <a:t>Certificate policy</a:t>
            </a:r>
            <a:r>
              <a:rPr lang="en-US" sz="2800" b="1" dirty="0"/>
              <a:t> </a:t>
            </a:r>
            <a:r>
              <a:rPr lang="en-US" sz="2800" dirty="0"/>
              <a:t>states procedures for allowing outsiders to analyze the PKI's trustworthiness</a:t>
            </a:r>
          </a:p>
        </p:txBody>
      </p:sp>
    </p:spTree>
    <p:extLst>
      <p:ext uri="{BB962C8B-B14F-4D97-AF65-F5344CB8AC3E}">
        <p14:creationId xmlns:p14="http://schemas.microsoft.com/office/powerpoint/2010/main" val="238990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30127E-DEE8-44E5-B539-3C0BD453E5F7}"/>
              </a:ext>
            </a:extLst>
          </p:cNvPr>
          <p:cNvPicPr>
            <a:picLocks noChangeAspect="1"/>
          </p:cNvPicPr>
          <p:nvPr/>
        </p:nvPicPr>
        <p:blipFill>
          <a:blip r:embed="rId2"/>
          <a:stretch>
            <a:fillRect/>
          </a:stretch>
        </p:blipFill>
        <p:spPr>
          <a:xfrm rot="156870">
            <a:off x="5693329" y="148655"/>
            <a:ext cx="6405238" cy="4088677"/>
          </a:xfrm>
          <a:prstGeom prst="rect">
            <a:avLst/>
          </a:prstGeom>
        </p:spPr>
      </p:pic>
      <p:sp>
        <p:nvSpPr>
          <p:cNvPr id="2" name="Title 1">
            <a:extLst>
              <a:ext uri="{FF2B5EF4-FFF2-40B4-BE49-F238E27FC236}">
                <a16:creationId xmlns:a16="http://schemas.microsoft.com/office/drawing/2014/main" id="{828912B8-54D4-42B4-B2C7-280256D48881}"/>
              </a:ext>
            </a:extLst>
          </p:cNvPr>
          <p:cNvSpPr>
            <a:spLocks noGrp="1"/>
          </p:cNvSpPr>
          <p:nvPr>
            <p:ph type="title"/>
          </p:nvPr>
        </p:nvSpPr>
        <p:spPr>
          <a:xfrm>
            <a:off x="0" y="0"/>
            <a:ext cx="10515600" cy="823865"/>
          </a:xfrm>
        </p:spPr>
        <p:txBody>
          <a:bodyPr/>
          <a:lstStyle/>
          <a:p>
            <a:r>
              <a:rPr lang="en-US" dirty="0"/>
              <a:t>Digital Certificate</a:t>
            </a:r>
          </a:p>
        </p:txBody>
      </p:sp>
      <p:sp>
        <p:nvSpPr>
          <p:cNvPr id="3" name="Content Placeholder 2">
            <a:extLst>
              <a:ext uri="{FF2B5EF4-FFF2-40B4-BE49-F238E27FC236}">
                <a16:creationId xmlns:a16="http://schemas.microsoft.com/office/drawing/2014/main" id="{DCDD23A0-46A0-4723-B751-F4FA8BB6E451}"/>
              </a:ext>
            </a:extLst>
          </p:cNvPr>
          <p:cNvSpPr>
            <a:spLocks noGrp="1"/>
          </p:cNvSpPr>
          <p:nvPr>
            <p:ph idx="1"/>
          </p:nvPr>
        </p:nvSpPr>
        <p:spPr>
          <a:xfrm>
            <a:off x="438535" y="834861"/>
            <a:ext cx="5500537" cy="3636769"/>
          </a:xfrm>
        </p:spPr>
        <p:txBody>
          <a:bodyPr>
            <a:normAutofit/>
          </a:bodyPr>
          <a:lstStyle/>
          <a:p>
            <a:pPr marL="0" indent="0">
              <a:buNone/>
            </a:pPr>
            <a:r>
              <a:rPr lang="en-US" sz="2400" dirty="0"/>
              <a:t>One of the most important pieces of a PKI </a:t>
            </a:r>
          </a:p>
          <a:p>
            <a:r>
              <a:rPr lang="en-US" sz="2400" dirty="0"/>
              <a:t>Associates a public key with information for uniquely identifying its owner  </a:t>
            </a:r>
          </a:p>
        </p:txBody>
      </p:sp>
      <p:sp>
        <p:nvSpPr>
          <p:cNvPr id="6" name="Rectangle 5">
            <a:extLst>
              <a:ext uri="{FF2B5EF4-FFF2-40B4-BE49-F238E27FC236}">
                <a16:creationId xmlns:a16="http://schemas.microsoft.com/office/drawing/2014/main" id="{07D4593C-CA91-463C-9B49-2660CBAE71D3}"/>
              </a:ext>
            </a:extLst>
          </p:cNvPr>
          <p:cNvSpPr/>
          <p:nvPr/>
        </p:nvSpPr>
        <p:spPr>
          <a:xfrm>
            <a:off x="438536" y="4471630"/>
            <a:ext cx="11635276" cy="1200329"/>
          </a:xfrm>
          <a:prstGeom prst="rect">
            <a:avLst/>
          </a:prstGeom>
        </p:spPr>
        <p:txBody>
          <a:bodyPr wrap="square">
            <a:spAutoFit/>
          </a:bodyPr>
          <a:lstStyle/>
          <a:p>
            <a:pPr marL="285750" indent="-285750">
              <a:buFont typeface="Arial" panose="020B0604020202020204" pitchFamily="34" charset="0"/>
              <a:buChar char="•"/>
            </a:pPr>
            <a:r>
              <a:rPr lang="en-US" sz="2400" dirty="0"/>
              <a:t>X.509 standard defines the format of public key certificates used in many Internet cryptographic protocols for HTTPS for servers &amp; clients, secure email, code signing, digital signatures…</a:t>
            </a:r>
          </a:p>
        </p:txBody>
      </p:sp>
    </p:spTree>
    <p:extLst>
      <p:ext uri="{BB962C8B-B14F-4D97-AF65-F5344CB8AC3E}">
        <p14:creationId xmlns:p14="http://schemas.microsoft.com/office/powerpoint/2010/main" val="418623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88FE2-6DEA-CBAF-6669-3B9A943176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92AB72-DB68-16E6-6018-B6FF240E21E1}"/>
              </a:ext>
            </a:extLst>
          </p:cNvPr>
          <p:cNvSpPr>
            <a:spLocks noGrp="1"/>
          </p:cNvSpPr>
          <p:nvPr>
            <p:ph type="title"/>
          </p:nvPr>
        </p:nvSpPr>
        <p:spPr>
          <a:xfrm>
            <a:off x="0" y="0"/>
            <a:ext cx="10515600" cy="874291"/>
          </a:xfrm>
        </p:spPr>
        <p:txBody>
          <a:bodyPr>
            <a:normAutofit/>
          </a:bodyPr>
          <a:lstStyle/>
          <a:p>
            <a:r>
              <a:rPr lang="en-US" sz="3600" dirty="0"/>
              <a:t>Certificate</a:t>
            </a:r>
          </a:p>
        </p:txBody>
      </p:sp>
      <p:sp>
        <p:nvSpPr>
          <p:cNvPr id="7" name="Footer Placeholder 6">
            <a:extLst>
              <a:ext uri="{FF2B5EF4-FFF2-40B4-BE49-F238E27FC236}">
                <a16:creationId xmlns:a16="http://schemas.microsoft.com/office/drawing/2014/main" id="{F089FC10-34A7-121F-1CC7-40714D6BB899}"/>
              </a:ext>
            </a:extLst>
          </p:cNvPr>
          <p:cNvSpPr>
            <a:spLocks noGrp="1"/>
          </p:cNvSpPr>
          <p:nvPr>
            <p:ph type="ftr" sz="quarter" idx="11"/>
          </p:nvPr>
        </p:nvSpPr>
        <p:spPr/>
        <p:txBody>
          <a:bodyPr/>
          <a:lstStyle/>
          <a:p>
            <a:r>
              <a:rPr lang="en-US"/>
              <a:t>MIS 5214</a:t>
            </a:r>
          </a:p>
        </p:txBody>
      </p:sp>
      <p:sp>
        <p:nvSpPr>
          <p:cNvPr id="8" name="Slide Number Placeholder 7">
            <a:extLst>
              <a:ext uri="{FF2B5EF4-FFF2-40B4-BE49-F238E27FC236}">
                <a16:creationId xmlns:a16="http://schemas.microsoft.com/office/drawing/2014/main" id="{564EE1E9-4693-BA4F-606B-3106AC0D20F3}"/>
              </a:ext>
            </a:extLst>
          </p:cNvPr>
          <p:cNvSpPr>
            <a:spLocks noGrp="1"/>
          </p:cNvSpPr>
          <p:nvPr>
            <p:ph type="sldNum" sz="quarter" idx="12"/>
          </p:nvPr>
        </p:nvSpPr>
        <p:spPr/>
        <p:txBody>
          <a:bodyPr/>
          <a:lstStyle/>
          <a:p>
            <a:fld id="{D94740A5-7129-4D4B-90C1-66E6CB51CD3E}" type="slidenum">
              <a:rPr lang="en-US" smtClean="0"/>
              <a:t>7</a:t>
            </a:fld>
            <a:endParaRPr lang="en-US"/>
          </a:p>
        </p:txBody>
      </p:sp>
      <p:pic>
        <p:nvPicPr>
          <p:cNvPr id="12" name="Picture 11">
            <a:extLst>
              <a:ext uri="{FF2B5EF4-FFF2-40B4-BE49-F238E27FC236}">
                <a16:creationId xmlns:a16="http://schemas.microsoft.com/office/drawing/2014/main" id="{490AE37A-FD7B-A063-DA54-514A0E90DD4C}"/>
              </a:ext>
            </a:extLst>
          </p:cNvPr>
          <p:cNvPicPr>
            <a:picLocks noChangeAspect="1"/>
          </p:cNvPicPr>
          <p:nvPr/>
        </p:nvPicPr>
        <p:blipFill>
          <a:blip r:embed="rId2"/>
          <a:stretch>
            <a:fillRect/>
          </a:stretch>
        </p:blipFill>
        <p:spPr>
          <a:xfrm>
            <a:off x="51444" y="681037"/>
            <a:ext cx="3897060" cy="2176874"/>
          </a:xfrm>
          <a:prstGeom prst="rect">
            <a:avLst/>
          </a:prstGeom>
        </p:spPr>
      </p:pic>
      <p:pic>
        <p:nvPicPr>
          <p:cNvPr id="14" name="Picture 13">
            <a:extLst>
              <a:ext uri="{FF2B5EF4-FFF2-40B4-BE49-F238E27FC236}">
                <a16:creationId xmlns:a16="http://schemas.microsoft.com/office/drawing/2014/main" id="{83BFEFFA-5FDD-7FCB-ED73-A17EB6990509}"/>
              </a:ext>
            </a:extLst>
          </p:cNvPr>
          <p:cNvPicPr>
            <a:picLocks noChangeAspect="1"/>
          </p:cNvPicPr>
          <p:nvPr/>
        </p:nvPicPr>
        <p:blipFill>
          <a:blip r:embed="rId3"/>
          <a:stretch>
            <a:fillRect/>
          </a:stretch>
        </p:blipFill>
        <p:spPr>
          <a:xfrm>
            <a:off x="427631" y="1769474"/>
            <a:ext cx="3897060" cy="2475952"/>
          </a:xfrm>
          <a:prstGeom prst="rect">
            <a:avLst/>
          </a:prstGeom>
        </p:spPr>
      </p:pic>
      <p:pic>
        <p:nvPicPr>
          <p:cNvPr id="16" name="Picture 15">
            <a:extLst>
              <a:ext uri="{FF2B5EF4-FFF2-40B4-BE49-F238E27FC236}">
                <a16:creationId xmlns:a16="http://schemas.microsoft.com/office/drawing/2014/main" id="{4F2840A7-0099-806F-6617-9FB9E8E5BAD6}"/>
              </a:ext>
            </a:extLst>
          </p:cNvPr>
          <p:cNvPicPr>
            <a:picLocks noChangeAspect="1"/>
          </p:cNvPicPr>
          <p:nvPr/>
        </p:nvPicPr>
        <p:blipFill>
          <a:blip r:embed="rId4"/>
          <a:stretch>
            <a:fillRect/>
          </a:stretch>
        </p:blipFill>
        <p:spPr>
          <a:xfrm>
            <a:off x="1001837" y="3169515"/>
            <a:ext cx="3897060" cy="2543648"/>
          </a:xfrm>
          <a:prstGeom prst="rect">
            <a:avLst/>
          </a:prstGeom>
        </p:spPr>
      </p:pic>
      <p:pic>
        <p:nvPicPr>
          <p:cNvPr id="18" name="Picture 17">
            <a:extLst>
              <a:ext uri="{FF2B5EF4-FFF2-40B4-BE49-F238E27FC236}">
                <a16:creationId xmlns:a16="http://schemas.microsoft.com/office/drawing/2014/main" id="{FC294A57-7ACB-1311-811C-1A772E26DD8F}"/>
              </a:ext>
            </a:extLst>
          </p:cNvPr>
          <p:cNvPicPr>
            <a:picLocks noChangeAspect="1"/>
          </p:cNvPicPr>
          <p:nvPr/>
        </p:nvPicPr>
        <p:blipFill>
          <a:blip r:embed="rId5"/>
          <a:stretch>
            <a:fillRect/>
          </a:stretch>
        </p:blipFill>
        <p:spPr>
          <a:xfrm>
            <a:off x="5110077" y="684576"/>
            <a:ext cx="3406789" cy="4096607"/>
          </a:xfrm>
          <a:prstGeom prst="rect">
            <a:avLst/>
          </a:prstGeom>
        </p:spPr>
      </p:pic>
      <p:pic>
        <p:nvPicPr>
          <p:cNvPr id="20" name="Picture 19">
            <a:extLst>
              <a:ext uri="{FF2B5EF4-FFF2-40B4-BE49-F238E27FC236}">
                <a16:creationId xmlns:a16="http://schemas.microsoft.com/office/drawing/2014/main" id="{981B1928-D8A1-EB07-4F97-6DBBE0BAB8AC}"/>
              </a:ext>
            </a:extLst>
          </p:cNvPr>
          <p:cNvPicPr>
            <a:picLocks noChangeAspect="1"/>
          </p:cNvPicPr>
          <p:nvPr/>
        </p:nvPicPr>
        <p:blipFill>
          <a:blip r:embed="rId6"/>
          <a:stretch>
            <a:fillRect/>
          </a:stretch>
        </p:blipFill>
        <p:spPr>
          <a:xfrm>
            <a:off x="8547814" y="681037"/>
            <a:ext cx="3420891" cy="4126633"/>
          </a:xfrm>
          <a:prstGeom prst="rect">
            <a:avLst/>
          </a:prstGeom>
        </p:spPr>
      </p:pic>
    </p:spTree>
    <p:extLst>
      <p:ext uri="{BB962C8B-B14F-4D97-AF65-F5344CB8AC3E}">
        <p14:creationId xmlns:p14="http://schemas.microsoft.com/office/powerpoint/2010/main" val="376157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B25A2-CA31-7F8E-2EA8-7A0C7EE642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737C51-A89C-1B9E-0EB4-1C38BE7654AD}"/>
              </a:ext>
            </a:extLst>
          </p:cNvPr>
          <p:cNvSpPr>
            <a:spLocks noGrp="1"/>
          </p:cNvSpPr>
          <p:nvPr>
            <p:ph type="title"/>
          </p:nvPr>
        </p:nvSpPr>
        <p:spPr>
          <a:xfrm>
            <a:off x="0" y="0"/>
            <a:ext cx="10515600" cy="874291"/>
          </a:xfrm>
        </p:spPr>
        <p:txBody>
          <a:bodyPr>
            <a:normAutofit/>
          </a:bodyPr>
          <a:lstStyle/>
          <a:p>
            <a:r>
              <a:rPr lang="en-US" sz="3600" dirty="0"/>
              <a:t>Certificate Details</a:t>
            </a:r>
          </a:p>
        </p:txBody>
      </p:sp>
      <p:sp>
        <p:nvSpPr>
          <p:cNvPr id="7" name="Footer Placeholder 6">
            <a:extLst>
              <a:ext uri="{FF2B5EF4-FFF2-40B4-BE49-F238E27FC236}">
                <a16:creationId xmlns:a16="http://schemas.microsoft.com/office/drawing/2014/main" id="{2023E2DB-5CDC-EC79-0F15-1DE75E02F7E6}"/>
              </a:ext>
            </a:extLst>
          </p:cNvPr>
          <p:cNvSpPr>
            <a:spLocks noGrp="1"/>
          </p:cNvSpPr>
          <p:nvPr>
            <p:ph type="ftr" sz="quarter" idx="11"/>
          </p:nvPr>
        </p:nvSpPr>
        <p:spPr/>
        <p:txBody>
          <a:bodyPr/>
          <a:lstStyle/>
          <a:p>
            <a:r>
              <a:rPr lang="en-US"/>
              <a:t>MIS 5214</a:t>
            </a:r>
          </a:p>
        </p:txBody>
      </p:sp>
      <p:sp>
        <p:nvSpPr>
          <p:cNvPr id="8" name="Slide Number Placeholder 7">
            <a:extLst>
              <a:ext uri="{FF2B5EF4-FFF2-40B4-BE49-F238E27FC236}">
                <a16:creationId xmlns:a16="http://schemas.microsoft.com/office/drawing/2014/main" id="{2AB2E1E8-F217-A231-BF59-BAFC2D48CFEB}"/>
              </a:ext>
            </a:extLst>
          </p:cNvPr>
          <p:cNvSpPr>
            <a:spLocks noGrp="1"/>
          </p:cNvSpPr>
          <p:nvPr>
            <p:ph type="sldNum" sz="quarter" idx="12"/>
          </p:nvPr>
        </p:nvSpPr>
        <p:spPr/>
        <p:txBody>
          <a:bodyPr/>
          <a:lstStyle/>
          <a:p>
            <a:fld id="{D94740A5-7129-4D4B-90C1-66E6CB51CD3E}" type="slidenum">
              <a:rPr lang="en-US" smtClean="0"/>
              <a:t>8</a:t>
            </a:fld>
            <a:endParaRPr lang="en-US"/>
          </a:p>
        </p:txBody>
      </p:sp>
      <p:pic>
        <p:nvPicPr>
          <p:cNvPr id="4" name="Picture 3">
            <a:extLst>
              <a:ext uri="{FF2B5EF4-FFF2-40B4-BE49-F238E27FC236}">
                <a16:creationId xmlns:a16="http://schemas.microsoft.com/office/drawing/2014/main" id="{90161F59-E9D6-CA83-0869-214E8F4EF1E4}"/>
              </a:ext>
            </a:extLst>
          </p:cNvPr>
          <p:cNvPicPr>
            <a:picLocks noChangeAspect="1"/>
          </p:cNvPicPr>
          <p:nvPr/>
        </p:nvPicPr>
        <p:blipFill>
          <a:blip r:embed="rId2"/>
          <a:stretch>
            <a:fillRect/>
          </a:stretch>
        </p:blipFill>
        <p:spPr>
          <a:xfrm>
            <a:off x="3581400" y="0"/>
            <a:ext cx="2960557" cy="6858000"/>
          </a:xfrm>
          <a:prstGeom prst="rect">
            <a:avLst/>
          </a:prstGeom>
        </p:spPr>
      </p:pic>
      <p:pic>
        <p:nvPicPr>
          <p:cNvPr id="6" name="Picture 5">
            <a:extLst>
              <a:ext uri="{FF2B5EF4-FFF2-40B4-BE49-F238E27FC236}">
                <a16:creationId xmlns:a16="http://schemas.microsoft.com/office/drawing/2014/main" id="{A48540DE-0B41-0889-FD55-ACF5325C93A8}"/>
              </a:ext>
            </a:extLst>
          </p:cNvPr>
          <p:cNvPicPr>
            <a:picLocks noChangeAspect="1"/>
          </p:cNvPicPr>
          <p:nvPr/>
        </p:nvPicPr>
        <p:blipFill>
          <a:blip r:embed="rId3"/>
          <a:stretch>
            <a:fillRect/>
          </a:stretch>
        </p:blipFill>
        <p:spPr>
          <a:xfrm>
            <a:off x="7034393" y="437145"/>
            <a:ext cx="4730597" cy="5750560"/>
          </a:xfrm>
          <a:prstGeom prst="rect">
            <a:avLst/>
          </a:prstGeom>
        </p:spPr>
      </p:pic>
      <p:sp>
        <p:nvSpPr>
          <p:cNvPr id="9" name="Arrow: Right 8">
            <a:extLst>
              <a:ext uri="{FF2B5EF4-FFF2-40B4-BE49-F238E27FC236}">
                <a16:creationId xmlns:a16="http://schemas.microsoft.com/office/drawing/2014/main" id="{5B7232A4-5DFB-5D5C-A396-1959A9E0AAF3}"/>
              </a:ext>
            </a:extLst>
          </p:cNvPr>
          <p:cNvSpPr/>
          <p:nvPr/>
        </p:nvSpPr>
        <p:spPr>
          <a:xfrm>
            <a:off x="3471735" y="2572703"/>
            <a:ext cx="487680" cy="25400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333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FC4FC-5195-5FC2-B8F7-E2BFFAA7DFE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BBAD5F3-05AC-2012-5272-9118593D919A}"/>
              </a:ext>
            </a:extLst>
          </p:cNvPr>
          <p:cNvPicPr>
            <a:picLocks noChangeAspect="1"/>
          </p:cNvPicPr>
          <p:nvPr/>
        </p:nvPicPr>
        <p:blipFill>
          <a:blip r:embed="rId2"/>
          <a:stretch>
            <a:fillRect/>
          </a:stretch>
        </p:blipFill>
        <p:spPr>
          <a:xfrm>
            <a:off x="3715575" y="0"/>
            <a:ext cx="5503839" cy="6586474"/>
          </a:xfrm>
          <a:prstGeom prst="rect">
            <a:avLst/>
          </a:prstGeom>
        </p:spPr>
      </p:pic>
      <p:sp>
        <p:nvSpPr>
          <p:cNvPr id="2" name="Title 1">
            <a:extLst>
              <a:ext uri="{FF2B5EF4-FFF2-40B4-BE49-F238E27FC236}">
                <a16:creationId xmlns:a16="http://schemas.microsoft.com/office/drawing/2014/main" id="{6ACEACE8-26A8-A201-4D59-52EC4EB4186F}"/>
              </a:ext>
            </a:extLst>
          </p:cNvPr>
          <p:cNvSpPr>
            <a:spLocks noGrp="1"/>
          </p:cNvSpPr>
          <p:nvPr>
            <p:ph type="title"/>
          </p:nvPr>
        </p:nvSpPr>
        <p:spPr>
          <a:xfrm>
            <a:off x="0" y="0"/>
            <a:ext cx="10515600" cy="874291"/>
          </a:xfrm>
        </p:spPr>
        <p:txBody>
          <a:bodyPr>
            <a:normAutofit/>
          </a:bodyPr>
          <a:lstStyle/>
          <a:p>
            <a:r>
              <a:rPr lang="en-US" sz="3600" dirty="0"/>
              <a:t>Certificate Details</a:t>
            </a:r>
          </a:p>
        </p:txBody>
      </p:sp>
      <p:sp>
        <p:nvSpPr>
          <p:cNvPr id="7" name="Footer Placeholder 6">
            <a:extLst>
              <a:ext uri="{FF2B5EF4-FFF2-40B4-BE49-F238E27FC236}">
                <a16:creationId xmlns:a16="http://schemas.microsoft.com/office/drawing/2014/main" id="{75845108-31DE-01CC-F3F8-326E10AC0A11}"/>
              </a:ext>
            </a:extLst>
          </p:cNvPr>
          <p:cNvSpPr>
            <a:spLocks noGrp="1"/>
          </p:cNvSpPr>
          <p:nvPr>
            <p:ph type="ftr" sz="quarter" idx="11"/>
          </p:nvPr>
        </p:nvSpPr>
        <p:spPr/>
        <p:txBody>
          <a:bodyPr/>
          <a:lstStyle/>
          <a:p>
            <a:r>
              <a:rPr lang="en-US"/>
              <a:t>MIS 5214</a:t>
            </a:r>
          </a:p>
        </p:txBody>
      </p:sp>
      <p:sp>
        <p:nvSpPr>
          <p:cNvPr id="8" name="Slide Number Placeholder 7">
            <a:extLst>
              <a:ext uri="{FF2B5EF4-FFF2-40B4-BE49-F238E27FC236}">
                <a16:creationId xmlns:a16="http://schemas.microsoft.com/office/drawing/2014/main" id="{ED5B4370-5046-1149-886D-E68D3123537C}"/>
              </a:ext>
            </a:extLst>
          </p:cNvPr>
          <p:cNvSpPr>
            <a:spLocks noGrp="1"/>
          </p:cNvSpPr>
          <p:nvPr>
            <p:ph type="sldNum" sz="quarter" idx="12"/>
          </p:nvPr>
        </p:nvSpPr>
        <p:spPr/>
        <p:txBody>
          <a:bodyPr/>
          <a:lstStyle/>
          <a:p>
            <a:fld id="{D94740A5-7129-4D4B-90C1-66E6CB51CD3E}" type="slidenum">
              <a:rPr lang="en-US" smtClean="0"/>
              <a:t>9</a:t>
            </a:fld>
            <a:endParaRPr lang="en-US"/>
          </a:p>
        </p:txBody>
      </p:sp>
      <p:sp>
        <p:nvSpPr>
          <p:cNvPr id="9" name="Arrow: Right 8">
            <a:extLst>
              <a:ext uri="{FF2B5EF4-FFF2-40B4-BE49-F238E27FC236}">
                <a16:creationId xmlns:a16="http://schemas.microsoft.com/office/drawing/2014/main" id="{DBF00A8C-BE32-6002-DC45-922D58C4DA87}"/>
              </a:ext>
            </a:extLst>
          </p:cNvPr>
          <p:cNvSpPr/>
          <p:nvPr/>
        </p:nvSpPr>
        <p:spPr>
          <a:xfrm>
            <a:off x="3550920" y="4137552"/>
            <a:ext cx="487680" cy="25400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338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2622</TotalTime>
  <Words>2956</Words>
  <Application>Microsoft Office PowerPoint</Application>
  <PresentationFormat>Widescreen</PresentationFormat>
  <Paragraphs>298</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Roboto</vt:lpstr>
      <vt:lpstr>Wingdings</vt:lpstr>
      <vt:lpstr>Office Theme</vt:lpstr>
      <vt:lpstr>Managing Enterprise Cybersecurity MIS 4596</vt:lpstr>
      <vt:lpstr>Agenda</vt:lpstr>
      <vt:lpstr>Public Key Infrastructure (PKI)</vt:lpstr>
      <vt:lpstr>Public Key Infrastructure (PKI)</vt:lpstr>
      <vt:lpstr>Public Key Infrastructure (PKI)</vt:lpstr>
      <vt:lpstr>Digital Certificate</vt:lpstr>
      <vt:lpstr>Certificate</vt:lpstr>
      <vt:lpstr>Certificate Details</vt:lpstr>
      <vt:lpstr>Certificate Details</vt:lpstr>
      <vt:lpstr>PowerPoint Presentation</vt:lpstr>
      <vt:lpstr>Public Key Certificate</vt:lpstr>
      <vt:lpstr>PowerPoint Presentation</vt:lpstr>
      <vt:lpstr>PowerPoint Presentation</vt:lpstr>
      <vt:lpstr>Types of Certificates: Different cryptographic protocols (“applications”)</vt:lpstr>
      <vt:lpstr>Certificate Key Usage</vt:lpstr>
      <vt:lpstr>Roles in PKI - Certificate Authority (CA)</vt:lpstr>
      <vt:lpstr>Roles in PKI - Certificate Authority (CA)</vt:lpstr>
      <vt:lpstr>Roles in PKI – Certificate Authority (CA)</vt:lpstr>
      <vt:lpstr>Registration Authority (RA)</vt:lpstr>
      <vt:lpstr>PKI Steps</vt:lpstr>
      <vt:lpstr>PKI Steps</vt:lpstr>
      <vt:lpstr>Microsoft Windows Root Program’s Trust Stores</vt:lpstr>
      <vt:lpstr>Microsoft Windows Root Program’s Trust Stores</vt:lpstr>
      <vt:lpstr>Mac OS X</vt:lpstr>
      <vt:lpstr>Certificate Revocation List (CRL) – in principal</vt:lpstr>
      <vt:lpstr>Examples of Browsers Rejecting Revoked Certificates</vt:lpstr>
      <vt:lpstr>Certificate Revocation List (CRL) – in practice</vt:lpstr>
      <vt:lpstr>Online Certificate Status Protocol (OCSP) – In Practice</vt:lpstr>
      <vt:lpstr>OCSP Stapling Solution</vt:lpstr>
      <vt:lpstr>Agenda</vt:lpstr>
      <vt:lpstr>Types of certificates: Chain of trust</vt:lpstr>
      <vt:lpstr>SSL Cert Youtube vid</vt:lpstr>
      <vt:lpstr>Appendix</vt:lpstr>
      <vt:lpstr>Types of certificates: Chain of trust</vt:lpstr>
      <vt:lpstr>Types of certificates: Chain of trust</vt:lpstr>
      <vt:lpstr>Types of certificates: Chain of trust</vt:lpstr>
      <vt:lpstr>Types of certificates: Chain of trust</vt:lpstr>
      <vt:lpstr>Types of certificates: Chain of trust</vt:lpstr>
      <vt:lpstr>Types of certificates: Chain of trust</vt:lpstr>
      <vt:lpstr>PKI Roles and Workflows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Systems Integration MIS 4596</dc:title>
  <dc:creator>David Lanter</dc:creator>
  <cp:lastModifiedBy>Darin Bartholomew</cp:lastModifiedBy>
  <cp:revision>98</cp:revision>
  <dcterms:created xsi:type="dcterms:W3CDTF">2020-02-03T18:35:16Z</dcterms:created>
  <dcterms:modified xsi:type="dcterms:W3CDTF">2024-10-03T16:38:46Z</dcterms:modified>
</cp:coreProperties>
</file>