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470" r:id="rId3"/>
    <p:sldId id="257" r:id="rId4"/>
    <p:sldId id="278" r:id="rId5"/>
    <p:sldId id="279" r:id="rId6"/>
    <p:sldId id="280" r:id="rId7"/>
    <p:sldId id="467" r:id="rId8"/>
    <p:sldId id="440" r:id="rId9"/>
    <p:sldId id="439" r:id="rId10"/>
    <p:sldId id="435" r:id="rId11"/>
    <p:sldId id="438" r:id="rId12"/>
    <p:sldId id="281" r:id="rId13"/>
    <p:sldId id="468" r:id="rId14"/>
    <p:sldId id="500" r:id="rId15"/>
    <p:sldId id="478" r:id="rId16"/>
    <p:sldId id="488" r:id="rId17"/>
    <p:sldId id="258" r:id="rId18"/>
    <p:sldId id="489" r:id="rId19"/>
    <p:sldId id="490" r:id="rId20"/>
    <p:sldId id="491" r:id="rId21"/>
    <p:sldId id="492" r:id="rId22"/>
    <p:sldId id="493" r:id="rId23"/>
    <p:sldId id="494" r:id="rId24"/>
    <p:sldId id="259" r:id="rId25"/>
    <p:sldId id="496" r:id="rId26"/>
    <p:sldId id="497" r:id="rId27"/>
    <p:sldId id="268" r:id="rId28"/>
    <p:sldId id="480" r:id="rId29"/>
    <p:sldId id="498" r:id="rId30"/>
    <p:sldId id="499" r:id="rId31"/>
    <p:sldId id="261" r:id="rId32"/>
    <p:sldId id="262" r:id="rId33"/>
    <p:sldId id="263" r:id="rId34"/>
    <p:sldId id="471" r:id="rId35"/>
    <p:sldId id="260" r:id="rId36"/>
    <p:sldId id="265" r:id="rId37"/>
    <p:sldId id="267" r:id="rId38"/>
    <p:sldId id="482" r:id="rId39"/>
    <p:sldId id="264" r:id="rId40"/>
    <p:sldId id="483" r:id="rId41"/>
    <p:sldId id="266" r:id="rId42"/>
    <p:sldId id="47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54A5A4-E72C-48B5-BF27-FBDF9A72CD52}" v="2" dt="2024-10-15T18:39:09.7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6" autoAdjust="0"/>
    <p:restoredTop sz="94660"/>
  </p:normalViewPr>
  <p:slideViewPr>
    <p:cSldViewPr snapToGrid="0">
      <p:cViewPr varScale="1">
        <p:scale>
          <a:sx n="84" d="100"/>
          <a:sy n="84" d="100"/>
        </p:scale>
        <p:origin x="207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Lanter" userId="ffe310d6-75e8-40c5-b92a-0b49b26d9e52" providerId="ADAL" clId="{C5BF5775-C140-4034-AABA-154EFCBBC253}"/>
    <pc:docChg chg="undo custSel addSld modSld">
      <pc:chgData name="David Lanter" userId="ffe310d6-75e8-40c5-b92a-0b49b26d9e52" providerId="ADAL" clId="{C5BF5775-C140-4034-AABA-154EFCBBC253}" dt="2024-03-12T12:08:09.390" v="175" actId="14100"/>
      <pc:docMkLst>
        <pc:docMk/>
      </pc:docMkLst>
      <pc:sldChg chg="modSp mod modAnim">
        <pc:chgData name="David Lanter" userId="ffe310d6-75e8-40c5-b92a-0b49b26d9e52" providerId="ADAL" clId="{C5BF5775-C140-4034-AABA-154EFCBBC253}" dt="2024-03-12T11:47:56.148" v="12"/>
        <pc:sldMkLst>
          <pc:docMk/>
          <pc:sldMk cId="750481904" sldId="257"/>
        </pc:sldMkLst>
        <pc:spChg chg="mod">
          <ac:chgData name="David Lanter" userId="ffe310d6-75e8-40c5-b92a-0b49b26d9e52" providerId="ADAL" clId="{C5BF5775-C140-4034-AABA-154EFCBBC253}" dt="2024-03-12T11:46:52.358" v="2" actId="114"/>
          <ac:spMkLst>
            <pc:docMk/>
            <pc:sldMk cId="750481904" sldId="257"/>
            <ac:spMk id="2" creationId="{AC0DEFC8-C208-4D4F-AE2A-77C7BAF94AFD}"/>
          </ac:spMkLst>
        </pc:spChg>
        <pc:spChg chg="mod">
          <ac:chgData name="David Lanter" userId="ffe310d6-75e8-40c5-b92a-0b49b26d9e52" providerId="ADAL" clId="{C5BF5775-C140-4034-AABA-154EFCBBC253}" dt="2024-03-12T11:47:21.413" v="7" actId="20577"/>
          <ac:spMkLst>
            <pc:docMk/>
            <pc:sldMk cId="750481904" sldId="257"/>
            <ac:spMk id="3" creationId="{03F4F287-0C40-4DA6-869B-E9EC5D468BB8}"/>
          </ac:spMkLst>
        </pc:spChg>
      </pc:sldChg>
      <pc:sldChg chg="modSp mod">
        <pc:chgData name="David Lanter" userId="ffe310d6-75e8-40c5-b92a-0b49b26d9e52" providerId="ADAL" clId="{C5BF5775-C140-4034-AABA-154EFCBBC253}" dt="2024-03-12T12:06:27.949" v="172" actId="20577"/>
        <pc:sldMkLst>
          <pc:docMk/>
          <pc:sldMk cId="1698868757" sldId="261"/>
        </pc:sldMkLst>
        <pc:spChg chg="mod">
          <ac:chgData name="David Lanter" userId="ffe310d6-75e8-40c5-b92a-0b49b26d9e52" providerId="ADAL" clId="{C5BF5775-C140-4034-AABA-154EFCBBC253}" dt="2024-03-12T12:06:27.949" v="172" actId="20577"/>
          <ac:spMkLst>
            <pc:docMk/>
            <pc:sldMk cId="1698868757" sldId="261"/>
            <ac:spMk id="2" creationId="{237C5D73-0572-4E92-89F8-A473A1F9884B}"/>
          </ac:spMkLst>
        </pc:spChg>
      </pc:sldChg>
      <pc:sldChg chg="modSp mod">
        <pc:chgData name="David Lanter" userId="ffe310d6-75e8-40c5-b92a-0b49b26d9e52" providerId="ADAL" clId="{C5BF5775-C140-4034-AABA-154EFCBBC253}" dt="2024-03-12T12:07:56.012" v="174" actId="1076"/>
        <pc:sldMkLst>
          <pc:docMk/>
          <pc:sldMk cId="2869643950" sldId="264"/>
        </pc:sldMkLst>
        <pc:picChg chg="mod">
          <ac:chgData name="David Lanter" userId="ffe310d6-75e8-40c5-b92a-0b49b26d9e52" providerId="ADAL" clId="{C5BF5775-C140-4034-AABA-154EFCBBC253}" dt="2024-03-12T12:07:56.012" v="174" actId="1076"/>
          <ac:picMkLst>
            <pc:docMk/>
            <pc:sldMk cId="2869643950" sldId="264"/>
            <ac:picMk id="5" creationId="{024F9CA0-BA11-4825-843C-7FB3B975B89F}"/>
          </ac:picMkLst>
        </pc:picChg>
      </pc:sldChg>
      <pc:sldChg chg="modAnim">
        <pc:chgData name="David Lanter" userId="ffe310d6-75e8-40c5-b92a-0b49b26d9e52" providerId="ADAL" clId="{C5BF5775-C140-4034-AABA-154EFCBBC253}" dt="2024-03-12T11:49:04.548" v="24"/>
        <pc:sldMkLst>
          <pc:docMk/>
          <pc:sldMk cId="108575248" sldId="280"/>
        </pc:sldMkLst>
      </pc:sldChg>
      <pc:sldChg chg="modSp mod">
        <pc:chgData name="David Lanter" userId="ffe310d6-75e8-40c5-b92a-0b49b26d9e52" providerId="ADAL" clId="{C5BF5775-C140-4034-AABA-154EFCBBC253}" dt="2024-03-12T11:56:29.550" v="117" actId="6549"/>
        <pc:sldMkLst>
          <pc:docMk/>
          <pc:sldMk cId="84996871" sldId="440"/>
        </pc:sldMkLst>
        <pc:spChg chg="mod">
          <ac:chgData name="David Lanter" userId="ffe310d6-75e8-40c5-b92a-0b49b26d9e52" providerId="ADAL" clId="{C5BF5775-C140-4034-AABA-154EFCBBC253}" dt="2024-03-12T11:56:29.550" v="117" actId="6549"/>
          <ac:spMkLst>
            <pc:docMk/>
            <pc:sldMk cId="84996871" sldId="440"/>
            <ac:spMk id="6" creationId="{2B94C75F-8A9C-4F68-ADAE-E9DB23FEFECD}"/>
          </ac:spMkLst>
        </pc:spChg>
      </pc:sldChg>
      <pc:sldChg chg="modSp mod">
        <pc:chgData name="David Lanter" userId="ffe310d6-75e8-40c5-b92a-0b49b26d9e52" providerId="ADAL" clId="{C5BF5775-C140-4034-AABA-154EFCBBC253}" dt="2024-03-12T11:50:31.521" v="27" actId="14100"/>
        <pc:sldMkLst>
          <pc:docMk/>
          <pc:sldMk cId="3016282257" sldId="467"/>
        </pc:sldMkLst>
        <pc:picChg chg="mod">
          <ac:chgData name="David Lanter" userId="ffe310d6-75e8-40c5-b92a-0b49b26d9e52" providerId="ADAL" clId="{C5BF5775-C140-4034-AABA-154EFCBBC253}" dt="2024-03-12T11:50:31.521" v="27" actId="14100"/>
          <ac:picMkLst>
            <pc:docMk/>
            <pc:sldMk cId="3016282257" sldId="467"/>
            <ac:picMk id="3" creationId="{D6643D7F-99E1-2B48-4FB5-6FDC2B89A184}"/>
          </ac:picMkLst>
        </pc:picChg>
        <pc:picChg chg="mod ord">
          <ac:chgData name="David Lanter" userId="ffe310d6-75e8-40c5-b92a-0b49b26d9e52" providerId="ADAL" clId="{C5BF5775-C140-4034-AABA-154EFCBBC253}" dt="2024-03-12T11:50:28.144" v="26" actId="167"/>
          <ac:picMkLst>
            <pc:docMk/>
            <pc:sldMk cId="3016282257" sldId="467"/>
            <ac:picMk id="6" creationId="{1878534A-DFAC-4228-A614-B4EB8FBEA008}"/>
          </ac:picMkLst>
        </pc:picChg>
      </pc:sldChg>
      <pc:sldChg chg="modSp mod">
        <pc:chgData name="David Lanter" userId="ffe310d6-75e8-40c5-b92a-0b49b26d9e52" providerId="ADAL" clId="{C5BF5775-C140-4034-AABA-154EFCBBC253}" dt="2024-03-12T12:08:09.390" v="175" actId="14100"/>
        <pc:sldMkLst>
          <pc:docMk/>
          <pc:sldMk cId="485432141" sldId="483"/>
        </pc:sldMkLst>
        <pc:grpChg chg="mod">
          <ac:chgData name="David Lanter" userId="ffe310d6-75e8-40c5-b92a-0b49b26d9e52" providerId="ADAL" clId="{C5BF5775-C140-4034-AABA-154EFCBBC253}" dt="2024-03-12T12:08:09.390" v="175" actId="14100"/>
          <ac:grpSpMkLst>
            <pc:docMk/>
            <pc:sldMk cId="485432141" sldId="483"/>
            <ac:grpSpMk id="8" creationId="{C85880ED-C639-442F-B046-212CFF8D6AB8}"/>
          </ac:grpSpMkLst>
        </pc:grpChg>
      </pc:sldChg>
      <pc:sldChg chg="delSp mod">
        <pc:chgData name="David Lanter" userId="ffe310d6-75e8-40c5-b92a-0b49b26d9e52" providerId="ADAL" clId="{C5BF5775-C140-4034-AABA-154EFCBBC253}" dt="2024-03-12T11:58:43.576" v="118" actId="478"/>
        <pc:sldMkLst>
          <pc:docMk/>
          <pc:sldMk cId="2439089069" sldId="489"/>
        </pc:sldMkLst>
        <pc:spChg chg="del">
          <ac:chgData name="David Lanter" userId="ffe310d6-75e8-40c5-b92a-0b49b26d9e52" providerId="ADAL" clId="{C5BF5775-C140-4034-AABA-154EFCBBC253}" dt="2024-03-12T11:58:43.576" v="118" actId="478"/>
          <ac:spMkLst>
            <pc:docMk/>
            <pc:sldMk cId="2439089069" sldId="489"/>
            <ac:spMk id="3" creationId="{5A705DAA-81B7-4B09-092B-47F485C47479}"/>
          </ac:spMkLst>
        </pc:spChg>
      </pc:sldChg>
      <pc:sldChg chg="modSp mod">
        <pc:chgData name="David Lanter" userId="ffe310d6-75e8-40c5-b92a-0b49b26d9e52" providerId="ADAL" clId="{C5BF5775-C140-4034-AABA-154EFCBBC253}" dt="2024-03-12T11:59:58.397" v="121" actId="114"/>
        <pc:sldMkLst>
          <pc:docMk/>
          <pc:sldMk cId="3861318909" sldId="497"/>
        </pc:sldMkLst>
        <pc:spChg chg="mod">
          <ac:chgData name="David Lanter" userId="ffe310d6-75e8-40c5-b92a-0b49b26d9e52" providerId="ADAL" clId="{C5BF5775-C140-4034-AABA-154EFCBBC253}" dt="2024-03-12T11:59:58.397" v="121" actId="114"/>
          <ac:spMkLst>
            <pc:docMk/>
            <pc:sldMk cId="3861318909" sldId="497"/>
            <ac:spMk id="3" creationId="{04E5A296-C4DB-5E03-C557-79555EB932E8}"/>
          </ac:spMkLst>
        </pc:spChg>
      </pc:sldChg>
      <pc:sldChg chg="addSp delSp modSp mod delAnim modAnim">
        <pc:chgData name="David Lanter" userId="ffe310d6-75e8-40c5-b92a-0b49b26d9e52" providerId="ADAL" clId="{C5BF5775-C140-4034-AABA-154EFCBBC253}" dt="2024-03-12T12:04:42.926" v="139"/>
        <pc:sldMkLst>
          <pc:docMk/>
          <pc:sldMk cId="142554986" sldId="498"/>
        </pc:sldMkLst>
        <pc:spChg chg="add mod">
          <ac:chgData name="David Lanter" userId="ffe310d6-75e8-40c5-b92a-0b49b26d9e52" providerId="ADAL" clId="{C5BF5775-C140-4034-AABA-154EFCBBC253}" dt="2024-03-12T12:03:07.929" v="126" actId="1076"/>
          <ac:spMkLst>
            <pc:docMk/>
            <pc:sldMk cId="142554986" sldId="498"/>
            <ac:spMk id="5" creationId="{E8CA3E96-0DB7-E9D9-4EB4-C603767CC40F}"/>
          </ac:spMkLst>
        </pc:spChg>
        <pc:spChg chg="del">
          <ac:chgData name="David Lanter" userId="ffe310d6-75e8-40c5-b92a-0b49b26d9e52" providerId="ADAL" clId="{C5BF5775-C140-4034-AABA-154EFCBBC253}" dt="2024-03-12T12:02:21.201" v="123" actId="478"/>
          <ac:spMkLst>
            <pc:docMk/>
            <pc:sldMk cId="142554986" sldId="498"/>
            <ac:spMk id="9" creationId="{35621330-1D6D-4449-9665-C8D441FDA9A0}"/>
          </ac:spMkLst>
        </pc:spChg>
        <pc:spChg chg="del">
          <ac:chgData name="David Lanter" userId="ffe310d6-75e8-40c5-b92a-0b49b26d9e52" providerId="ADAL" clId="{C5BF5775-C140-4034-AABA-154EFCBBC253}" dt="2024-03-12T12:02:21.201" v="123" actId="478"/>
          <ac:spMkLst>
            <pc:docMk/>
            <pc:sldMk cId="142554986" sldId="498"/>
            <ac:spMk id="10" creationId="{640B1285-C264-4642-962C-40CED3DD1539}"/>
          </ac:spMkLst>
        </pc:spChg>
        <pc:spChg chg="add del">
          <ac:chgData name="David Lanter" userId="ffe310d6-75e8-40c5-b92a-0b49b26d9e52" providerId="ADAL" clId="{C5BF5775-C140-4034-AABA-154EFCBBC253}" dt="2024-03-12T12:03:30.195" v="128" actId="22"/>
          <ac:spMkLst>
            <pc:docMk/>
            <pc:sldMk cId="142554986" sldId="498"/>
            <ac:spMk id="11" creationId="{85956B18-7897-592C-B714-EA95D393DEF9}"/>
          </ac:spMkLst>
        </pc:spChg>
        <pc:picChg chg="del">
          <ac:chgData name="David Lanter" userId="ffe310d6-75e8-40c5-b92a-0b49b26d9e52" providerId="ADAL" clId="{C5BF5775-C140-4034-AABA-154EFCBBC253}" dt="2024-03-12T12:02:02.908" v="122" actId="478"/>
          <ac:picMkLst>
            <pc:docMk/>
            <pc:sldMk cId="142554986" sldId="498"/>
            <ac:picMk id="7" creationId="{29D93AF6-1FDA-4034-9124-181D399063C7}"/>
          </ac:picMkLst>
        </pc:picChg>
        <pc:picChg chg="add mod">
          <ac:chgData name="David Lanter" userId="ffe310d6-75e8-40c5-b92a-0b49b26d9e52" providerId="ADAL" clId="{C5BF5775-C140-4034-AABA-154EFCBBC253}" dt="2024-03-12T12:04:15.298" v="134" actId="1076"/>
          <ac:picMkLst>
            <pc:docMk/>
            <pc:sldMk cId="142554986" sldId="498"/>
            <ac:picMk id="13" creationId="{189C077D-0D7D-333A-95BB-7C8067EB9E09}"/>
          </ac:picMkLst>
        </pc:picChg>
        <pc:picChg chg="add mod">
          <ac:chgData name="David Lanter" userId="ffe310d6-75e8-40c5-b92a-0b49b26d9e52" providerId="ADAL" clId="{C5BF5775-C140-4034-AABA-154EFCBBC253}" dt="2024-03-12T12:04:25.545" v="136" actId="14100"/>
          <ac:picMkLst>
            <pc:docMk/>
            <pc:sldMk cId="142554986" sldId="498"/>
            <ac:picMk id="15" creationId="{B15C39C9-0329-F690-4056-9F04D02B69BE}"/>
          </ac:picMkLst>
        </pc:picChg>
      </pc:sldChg>
      <pc:sldChg chg="addSp modSp new mod">
        <pc:chgData name="David Lanter" userId="ffe310d6-75e8-40c5-b92a-0b49b26d9e52" providerId="ADAL" clId="{C5BF5775-C140-4034-AABA-154EFCBBC253}" dt="2024-03-12T12:05:59.900" v="144" actId="1076"/>
        <pc:sldMkLst>
          <pc:docMk/>
          <pc:sldMk cId="1161930000" sldId="499"/>
        </pc:sldMkLst>
        <pc:spChg chg="add mod">
          <ac:chgData name="David Lanter" userId="ffe310d6-75e8-40c5-b92a-0b49b26d9e52" providerId="ADAL" clId="{C5BF5775-C140-4034-AABA-154EFCBBC253}" dt="2024-03-12T12:05:59.900" v="144" actId="1076"/>
          <ac:spMkLst>
            <pc:docMk/>
            <pc:sldMk cId="1161930000" sldId="499"/>
            <ac:spMk id="7" creationId="{50EC0DE7-EF43-3F76-2BC6-CD0D9C12B067}"/>
          </ac:spMkLst>
        </pc:spChg>
        <pc:picChg chg="add mod">
          <ac:chgData name="David Lanter" userId="ffe310d6-75e8-40c5-b92a-0b49b26d9e52" providerId="ADAL" clId="{C5BF5775-C140-4034-AABA-154EFCBBC253}" dt="2024-03-12T12:05:32.033" v="142" actId="1076"/>
          <ac:picMkLst>
            <pc:docMk/>
            <pc:sldMk cId="1161930000" sldId="499"/>
            <ac:picMk id="5" creationId="{C76F7F48-E5F1-21C3-DFF1-A74E8477A896}"/>
          </ac:picMkLst>
        </pc:picChg>
      </pc:sldChg>
    </pc:docChg>
  </pc:docChgLst>
  <pc:docChgLst>
    <pc:chgData name="Darin Bartholomew" userId="4311a273c03b4836" providerId="LiveId" clId="{0C54A5A4-E72C-48B5-BF27-FBDF9A72CD52}"/>
    <pc:docChg chg="custSel addSld modSld sldOrd">
      <pc:chgData name="Darin Bartholomew" userId="4311a273c03b4836" providerId="LiveId" clId="{0C54A5A4-E72C-48B5-BF27-FBDF9A72CD52}" dt="2024-10-15T18:45:27.783" v="185"/>
      <pc:docMkLst>
        <pc:docMk/>
      </pc:docMkLst>
      <pc:sldChg chg="addSp delSp modSp new mod ord">
        <pc:chgData name="Darin Bartholomew" userId="4311a273c03b4836" providerId="LiveId" clId="{0C54A5A4-E72C-48B5-BF27-FBDF9A72CD52}" dt="2024-10-15T18:45:27.783" v="185"/>
        <pc:sldMkLst>
          <pc:docMk/>
          <pc:sldMk cId="2879576578" sldId="500"/>
        </pc:sldMkLst>
        <pc:spChg chg="mod">
          <ac:chgData name="Darin Bartholomew" userId="4311a273c03b4836" providerId="LiveId" clId="{0C54A5A4-E72C-48B5-BF27-FBDF9A72CD52}" dt="2024-10-15T18:17:19.728" v="39" actId="20577"/>
          <ac:spMkLst>
            <pc:docMk/>
            <pc:sldMk cId="2879576578" sldId="500"/>
            <ac:spMk id="2" creationId="{A5ECA6EC-83FA-EA6A-D4D0-C8E744ADB2B0}"/>
          </ac:spMkLst>
        </pc:spChg>
        <pc:spChg chg="del mod">
          <ac:chgData name="Darin Bartholomew" userId="4311a273c03b4836" providerId="LiveId" clId="{0C54A5A4-E72C-48B5-BF27-FBDF9A72CD52}" dt="2024-10-15T18:39:07.275" v="182"/>
          <ac:spMkLst>
            <pc:docMk/>
            <pc:sldMk cId="2879576578" sldId="500"/>
            <ac:spMk id="3" creationId="{528C3D90-6E10-4B75-881F-DA5FC92AE0EB}"/>
          </ac:spMkLst>
        </pc:spChg>
        <pc:picChg chg="add mod">
          <ac:chgData name="Darin Bartholomew" userId="4311a273c03b4836" providerId="LiveId" clId="{0C54A5A4-E72C-48B5-BF27-FBDF9A72CD52}" dt="2024-10-15T18:39:09.727" v="183" actId="1076"/>
          <ac:picMkLst>
            <pc:docMk/>
            <pc:sldMk cId="2879576578" sldId="500"/>
            <ac:picMk id="1026" creationId="{150DEE64-EF8F-4D68-DF87-EF99C5F4C76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04343D-5350-4D07-9211-BD48538F691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F82CA4-1C30-4E51-A851-5D627D440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66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312C5-BF56-48E0-85C1-D094B1849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94598C-EB82-415B-89D6-49512E64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363CE-7909-43ED-ADEA-0DCA9D1E2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478E-1B5E-40F5-A803-BB874EB7E1B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038438-0640-4A0C-85C0-662450F4D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98D8A-AC4B-4F44-845D-04A3C9E90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1C91A-6290-4E62-A920-A06D36807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83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A2E82-BB98-43A7-96E9-72F59519E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C3A49C-B0BC-438B-BACB-D2BEBF8D8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0A0A9-ED4B-4217-82B8-CBC57E9E5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478E-1B5E-40F5-A803-BB874EB7E1B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1AD61-8A03-4FF4-A122-0F5B965ED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C4408-A412-484A-88AC-FE134CCA4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1C91A-6290-4E62-A920-A06D36807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5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ABD5C7-71F7-4608-BFFF-DA5B58621D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A9FC31-5CC6-4684-A95C-9138F68655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57C44-D8AB-427B-A625-DAC1622D7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478E-1B5E-40F5-A803-BB874EB7E1B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AFC2D-42F3-4DB1-9006-5E55DE0EC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F25AF-4527-4965-9C4F-37A2C7376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1C91A-6290-4E62-A920-A06D36807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18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6B18E-6321-4B02-B524-1F74E75EB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DA235-0513-4003-A652-0C5D5C342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DDEB8-A4B3-4931-9857-BFA2185E1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478E-1B5E-40F5-A803-BB874EB7E1B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61BFC-EA7E-4D8F-A667-24E52CEA1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78E02-5352-4F19-ABA7-CAE89D3FE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1C91A-6290-4E62-A920-A06D36807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42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73142-C355-41C6-A19E-8B7422D41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1A8693-C89B-4725-9C47-B05179B64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4796F-97B5-4A55-8C45-91B13BEC0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478E-1B5E-40F5-A803-BB874EB7E1B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8551F-8EFD-4815-9D53-785FABEC3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B1ABD-A0FA-4A70-8ABB-C9BD25892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1C91A-6290-4E62-A920-A06D36807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83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A4938-C887-49AC-BAE1-DD2916FDD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5BE92-F5D3-44B4-96BE-63E2D51DE1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5DAA-BBEB-4948-93FC-BBE6C55F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6432DE-DCD4-4E7D-863B-123C2B13F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478E-1B5E-40F5-A803-BB874EB7E1B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9C5339-2DC5-46CF-B4C4-1F9BFD19B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9AEF37-4599-48EA-AD02-77A251A8D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1C91A-6290-4E62-A920-A06D36807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25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E400D-D1E9-454C-B47F-824CA333C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9C8FA2-DF70-4BCF-AA2A-8318D98D2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CAD821-BE6A-4178-96A9-49893AF90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3EEDDD-E699-48F3-9721-1BA994E48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B6F8FE-6B7D-4D75-8DD8-D648E806B6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9FBAAE-41AB-4666-B8DE-33DF0631A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478E-1B5E-40F5-A803-BB874EB7E1B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B3FDEA-6A4C-44F8-A14D-C0616F3B1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9188F0-CA42-4FD8-9F3C-C40BC13F8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1C91A-6290-4E62-A920-A06D36807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281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ED094-E278-433A-91CA-A5FC16164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57DE78-4B4C-4AB9-ADB7-4F5E1C1A8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478E-1B5E-40F5-A803-BB874EB7E1B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65B2D9-5912-49B8-A084-0C8E46CD4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8260F6-382E-4B80-8CA8-14DAFCD79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1C91A-6290-4E62-A920-A06D36807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45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75E08D-9437-4040-B5B2-375CEA42F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478E-1B5E-40F5-A803-BB874EB7E1B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39CCE7-3F6B-4FF1-93A0-7E866D440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6F3A7-DA2E-445A-AB11-D74FF1453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1C91A-6290-4E62-A920-A06D36807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97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EF811-1609-4F36-9D10-506D8D15F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73046-10B1-4786-B6AF-6C41953C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C3167F-9C31-4214-8976-03F466AA8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0A5B98-9B28-417E-A75D-352A5D550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478E-1B5E-40F5-A803-BB874EB7E1B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A5B707-F616-4948-9F78-A4B490A5A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960E1D-3B0E-4340-ACD4-56AFA51A6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1C91A-6290-4E62-A920-A06D36807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795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97119-A209-4953-BCC8-5E324E5C3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5DE3C4-E7C0-4511-B062-62F5EDD0B2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576566-A823-463F-BD2A-11A5E111C0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F8D296-3A6C-4065-BD92-C94A4291D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478E-1B5E-40F5-A803-BB874EB7E1B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7C20CC-EC91-43B2-951A-8E04346B2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89937A-78B0-4E28-B00C-83FABEB44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1C91A-6290-4E62-A920-A06D36807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598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5398F6-B7F7-4C84-BB99-1BB3F5151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75D08E-7FA4-4507-B257-4888E87BE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28F7-D87D-403F-92F9-31E5642ACE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6478E-1B5E-40F5-A803-BB874EB7E1B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3EB0B-AE05-483F-8982-8D85FBE2F1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BDB4E-D5FC-4EAA-AFA1-A801A14EC0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1C91A-6290-4E62-A920-A06D36807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0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cwe.mitre.org/data/definitions/288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ecurity-assignments.com/labs/lab_vulnerability_scanning.html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nvd.nist.gov/vuln/search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nvd.nist.gov/vuln/detail/CVE-2011-2523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kali:8834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lists.ubuntu.com/archives/ubuntu-security-announce/2008-May/000705.html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owasp.org/index.php/OWASP_Top_Ten_Cheat_Shee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s://owasp.org/Top1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C6456-3470-4C52-A479-DD0D7281DE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73" y="1122363"/>
            <a:ext cx="11102109" cy="2387600"/>
          </a:xfrm>
        </p:spPr>
        <p:txBody>
          <a:bodyPr>
            <a:normAutofit/>
          </a:bodyPr>
          <a:lstStyle/>
          <a:p>
            <a:r>
              <a:rPr lang="en-US" dirty="0"/>
              <a:t>Managing Enterprise Cybersecurity</a:t>
            </a:r>
            <a:br>
              <a:rPr lang="en-US" dirty="0"/>
            </a:br>
            <a:r>
              <a:rPr lang="en-US" dirty="0"/>
              <a:t>MIS 4596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629BD9-239E-4C82-889E-EECE23CA45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Unit </a:t>
            </a:r>
            <a:r>
              <a:rPr lang="en-US"/>
              <a:t>#14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918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8554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hlinkClick r:id="rId2"/>
              </a:rPr>
              <a:t>MITRE’s Common Application Vulnerabilities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B8265C-1FA3-4CDE-AD1E-674E46422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79" y="738554"/>
            <a:ext cx="3958085" cy="5823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DEBBD3-60ED-47A0-9845-0AC1BB27C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843" y="1093941"/>
            <a:ext cx="5820048" cy="554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10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038"/>
            <a:ext cx="8229600" cy="738554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MITRE’s Common Weakness Enumeration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F48ECF-0C96-45C7-A3E4-7CD4B2897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50" y="628249"/>
            <a:ext cx="7598814" cy="17301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44FED9-4A0B-4634-8B2B-AF9E0D560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236" y="592028"/>
            <a:ext cx="5070763" cy="626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21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7D38B-4E1B-4E37-B3E9-D062589AF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Vulnerability Scanning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3BADC-ABD2-41F6-814C-F4B686416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475" y="1103890"/>
            <a:ext cx="10923165" cy="444872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Scanning methods:</a:t>
            </a:r>
          </a:p>
          <a:p>
            <a:pPr lvl="1"/>
            <a:r>
              <a:rPr lang="en-US" dirty="0"/>
              <a:t>Safe</a:t>
            </a:r>
          </a:p>
          <a:p>
            <a:pPr lvl="1"/>
            <a:r>
              <a:rPr lang="en-US" dirty="0"/>
              <a:t>Destructive</a:t>
            </a:r>
          </a:p>
          <a:p>
            <a:r>
              <a:rPr lang="en-US" dirty="0"/>
              <a:t>Service recognition – Determines what service is running on which ports</a:t>
            </a:r>
          </a:p>
          <a:p>
            <a:r>
              <a:rPr lang="en-US" dirty="0"/>
              <a:t>Reports</a:t>
            </a:r>
          </a:p>
          <a:p>
            <a:pPr lvl="1"/>
            <a:r>
              <a:rPr lang="en-US" dirty="0"/>
              <a:t>Indicates the threat level for vulnerabilities it detects</a:t>
            </a:r>
          </a:p>
          <a:p>
            <a:pPr lvl="2"/>
            <a:r>
              <a:rPr lang="en-US" dirty="0"/>
              <a:t>Critical</a:t>
            </a:r>
          </a:p>
          <a:p>
            <a:pPr lvl="2"/>
            <a:r>
              <a:rPr lang="en-US" dirty="0"/>
              <a:t>High</a:t>
            </a:r>
          </a:p>
          <a:p>
            <a:pPr lvl="2"/>
            <a:r>
              <a:rPr lang="en-US" dirty="0"/>
              <a:t>Medium</a:t>
            </a:r>
          </a:p>
          <a:p>
            <a:pPr lvl="2"/>
            <a:r>
              <a:rPr lang="en-US" dirty="0"/>
              <a:t>Low</a:t>
            </a:r>
          </a:p>
          <a:p>
            <a:pPr lvl="2"/>
            <a:r>
              <a:rPr lang="en-US" dirty="0"/>
              <a:t>Informational</a:t>
            </a:r>
          </a:p>
          <a:p>
            <a:pPr lvl="1"/>
            <a:r>
              <a:rPr lang="en-US" dirty="0"/>
              <a:t>Description of Vulnerability</a:t>
            </a:r>
          </a:p>
          <a:p>
            <a:pPr lvl="1"/>
            <a:r>
              <a:rPr lang="en-US" dirty="0"/>
              <a:t>Risk Factor</a:t>
            </a:r>
          </a:p>
          <a:p>
            <a:pPr lvl="1"/>
            <a:r>
              <a:rPr lang="en-US" dirty="0"/>
              <a:t>CVE Number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A91E96-A496-45C6-AD49-D65844F64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165" y="3186545"/>
            <a:ext cx="6135736" cy="35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5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13CCA-9C35-40A0-ADF6-F7EA1CA07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Application Vulnerability Testing Reports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A85C0B-E956-4A77-AF2F-EA1BECFEE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161" y="1098957"/>
            <a:ext cx="5137063" cy="51956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D0A6E4-0CA4-433C-8374-3F3ECB8C2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9385" y="1098957"/>
            <a:ext cx="4738867" cy="523284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89019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CA6EC-83FA-EA6A-D4D0-C8E744ADB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 Days – the ultimate vulnerability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150DEE64-EF8F-4D68-DF87-EF99C5F4C7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41039"/>
            <a:ext cx="10515600" cy="352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576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3FC002-BE96-6FC0-546C-34C9C7929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10" y="1124675"/>
            <a:ext cx="3685880" cy="45956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62D07-DCF2-42D8-8CD9-8D1F37895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>
                <a:hlinkClick r:id="rId3"/>
              </a:rPr>
              <a:t>Vulnerability Scanning Lab</a:t>
            </a:r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91A0768-0E17-4E83-B87C-0879469AF30D}"/>
              </a:ext>
            </a:extLst>
          </p:cNvPr>
          <p:cNvSpPr/>
          <p:nvPr/>
        </p:nvSpPr>
        <p:spPr>
          <a:xfrm rot="9784658">
            <a:off x="2356311" y="3460331"/>
            <a:ext cx="1644073" cy="5449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118898-5DDC-4A4A-B0D6-8C82D024C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1838" y="0"/>
            <a:ext cx="2500162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6DD19B-02AC-4F59-B9DB-B90479894F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1610" y="999641"/>
            <a:ext cx="5232540" cy="585835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00389A5-EF3F-39FE-B73D-58D02BC0360C}"/>
              </a:ext>
            </a:extLst>
          </p:cNvPr>
          <p:cNvSpPr/>
          <p:nvPr/>
        </p:nvSpPr>
        <p:spPr>
          <a:xfrm>
            <a:off x="4955969" y="1434935"/>
            <a:ext cx="3943049" cy="128847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85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2F727-5639-34FC-688E-4B7C9A631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443D9-ABE2-08CE-18CC-4D7B5E37E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FFE8BA-1F3A-B2C4-6C40-FBA72DB87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75" y="0"/>
            <a:ext cx="1196145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7D91C9-A46D-814E-54CE-1925E835E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764" y="365125"/>
            <a:ext cx="9594804" cy="2262411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839477A1-F830-3BC6-0F1D-7AC2252A0FCA}"/>
              </a:ext>
            </a:extLst>
          </p:cNvPr>
          <p:cNvSpPr/>
          <p:nvPr/>
        </p:nvSpPr>
        <p:spPr>
          <a:xfrm rot="18413685">
            <a:off x="1727433" y="2397323"/>
            <a:ext cx="571150" cy="427838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2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363926-664A-7864-FB92-3705413B07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1740" y="119373"/>
            <a:ext cx="10285185" cy="6432255"/>
          </a:xfrm>
        </p:spPr>
      </p:pic>
    </p:spTree>
    <p:extLst>
      <p:ext uri="{BB962C8B-B14F-4D97-AF65-F5344CB8AC3E}">
        <p14:creationId xmlns:p14="http://schemas.microsoft.com/office/powerpoint/2010/main" val="2036869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05B12-BA76-CB57-F64B-2E141ED72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3AB9A9-D2DD-1A60-D1EB-E8A4F1EFB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25" y="0"/>
            <a:ext cx="8745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89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FBCB6-5B5B-868B-95F9-7C708DBF0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908FE-C655-7A4D-6109-B4B5AB357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6C804B-2E90-9D25-7E9B-99CD90A48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074" y="0"/>
            <a:ext cx="102258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34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7F7A3-2384-423A-84F9-E00E031D8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22C9B-ACB2-4730-81B9-0595E3069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Reminder: Change your Kali password if you haven’t done so yet!</a:t>
            </a:r>
          </a:p>
          <a:p>
            <a:r>
              <a:rPr lang="en-US" dirty="0"/>
              <a:t>Application vulnerability and security testing</a:t>
            </a:r>
          </a:p>
          <a:p>
            <a:r>
              <a:rPr lang="en-US" dirty="0"/>
              <a:t>Lab 8: Vulnerability Scanning – </a:t>
            </a:r>
          </a:p>
          <a:p>
            <a:pPr lvl="1"/>
            <a:r>
              <a:rPr lang="en-US" dirty="0"/>
              <a:t>Startup and access virtual machines</a:t>
            </a:r>
          </a:p>
          <a:p>
            <a:pPr lvl="1"/>
            <a:r>
              <a:rPr lang="en-US" dirty="0"/>
              <a:t>Part 1: Nmap</a:t>
            </a:r>
          </a:p>
          <a:p>
            <a:pPr lvl="1"/>
            <a:r>
              <a:rPr lang="en-US" dirty="0"/>
              <a:t>Part 2: Nessus</a:t>
            </a:r>
          </a:p>
          <a:p>
            <a:r>
              <a:rPr lang="en-US" dirty="0"/>
              <a:t>Scan results</a:t>
            </a:r>
          </a:p>
          <a:p>
            <a:pPr lvl="1"/>
            <a:r>
              <a:rPr lang="en-US" dirty="0"/>
              <a:t>Looking at a vulnerability</a:t>
            </a:r>
          </a:p>
        </p:txBody>
      </p:sp>
    </p:spTree>
    <p:extLst>
      <p:ext uri="{BB962C8B-B14F-4D97-AF65-F5344CB8AC3E}">
        <p14:creationId xmlns:p14="http://schemas.microsoft.com/office/powerpoint/2010/main" val="2101414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6D900-A950-41A4-4DD7-CBFA47650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67E70-377E-15A1-71DE-A9D0F7AED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FF6A20-B7FE-AA5D-0091-7A825C50A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24" y="33762"/>
            <a:ext cx="8400000" cy="6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6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12EEC-4A3A-13F1-0571-78938E52C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6C2E5-D9B1-E9D7-4D41-466E3C003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D59993-3EEB-6CEC-B785-22B7FB3A9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49" y="0"/>
            <a:ext cx="8209524" cy="67619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CB8800-66D7-B650-6564-FB3122154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8005" y="816961"/>
            <a:ext cx="5371429" cy="5542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180AEA-ADE3-792C-7EC1-44D000F16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122" y="2379817"/>
            <a:ext cx="5304762" cy="27142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CA2743-B2A3-0A55-0D3A-58688CF75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448" y="3602130"/>
            <a:ext cx="5285714" cy="32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0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DAA1A-E426-E28D-3B1A-DD1EC1370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A434F-5795-3E53-34F7-C3DFEC592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59F804-FFC2-42DB-FD42-C1E4349F0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10" y="114887"/>
            <a:ext cx="5780952" cy="38095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1AED9A-B54A-B4EB-B72C-E9D7719CB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589" y="1940926"/>
            <a:ext cx="6718700" cy="491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B7F27-A45E-EE50-2BDD-AA066F335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318FB-8C6A-1298-B912-4B29CEC89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9196C4-45D4-48B3-B5D2-C494AB773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2" y="117446"/>
            <a:ext cx="8446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74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41BF0-B014-4DCE-B27D-0536AC174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30480" cy="1325563"/>
          </a:xfrm>
        </p:spPr>
        <p:txBody>
          <a:bodyPr>
            <a:noAutofit/>
          </a:bodyPr>
          <a:lstStyle/>
          <a:p>
            <a:r>
              <a:rPr lang="en-US" sz="3200" dirty="0"/>
              <a:t>Find the IP address of your kali and metasploitable2 machines…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F9CE5-F8F3-4EDA-8FE8-C8FCB5C77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021" y="1325563"/>
            <a:ext cx="5473117" cy="4351338"/>
          </a:xfrm>
        </p:spPr>
        <p:txBody>
          <a:bodyPr/>
          <a:lstStyle/>
          <a:p>
            <a:r>
              <a:rPr lang="en-US" sz="2800" dirty="0"/>
              <a:t>You can use “</a:t>
            </a:r>
            <a:r>
              <a:rPr lang="en-US" sz="2800" dirty="0" err="1"/>
              <a:t>ip</a:t>
            </a:r>
            <a:r>
              <a:rPr lang="en-US" sz="2800" dirty="0"/>
              <a:t> </a:t>
            </a:r>
            <a:r>
              <a:rPr lang="en-US" sz="2800" dirty="0" err="1"/>
              <a:t>addr</a:t>
            </a:r>
            <a:r>
              <a:rPr lang="en-US" dirty="0"/>
              <a:t>”</a:t>
            </a:r>
            <a:r>
              <a:rPr lang="en-US" sz="2800" dirty="0"/>
              <a:t>  to find IP address of your metasploitable2 and kali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FD02F3-01B5-4809-BFE0-229831390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61" y="1246909"/>
            <a:ext cx="5152195" cy="37684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CA068D-2D97-4003-A9B9-586048D3E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4" y="3234694"/>
            <a:ext cx="4312499" cy="29506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9A80EF-38CD-77A0-EE7C-EE06939B9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325" y="2743976"/>
            <a:ext cx="7285714" cy="300000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39E0F211-EE60-59B2-8267-41B10EEB914F}"/>
              </a:ext>
            </a:extLst>
          </p:cNvPr>
          <p:cNvSpPr/>
          <p:nvPr/>
        </p:nvSpPr>
        <p:spPr>
          <a:xfrm>
            <a:off x="0" y="5377728"/>
            <a:ext cx="303782" cy="466725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5665DB1-61D1-BAEA-49A7-AC4BDA3E4570}"/>
              </a:ext>
            </a:extLst>
          </p:cNvPr>
          <p:cNvSpPr/>
          <p:nvPr/>
        </p:nvSpPr>
        <p:spPr>
          <a:xfrm>
            <a:off x="4833257" y="4831463"/>
            <a:ext cx="303782" cy="466725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4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CEDE2-BDC1-F462-8DF1-C5A3D03ED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017B3-0E39-774A-7FAE-77095D15B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40B16A-9973-AFD2-B4F9-3B4356AD7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87" y="0"/>
            <a:ext cx="4590476" cy="32285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6A5C22-848E-1974-A9B1-17E82CE0C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007" y="13570"/>
            <a:ext cx="3380952" cy="6095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FA6686-F3FF-0C13-2F44-192E5F0FF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407" y="614811"/>
            <a:ext cx="4331750" cy="35239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45D1E2-5D32-4BDE-3CDC-FE477E804E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4975" y="4416662"/>
            <a:ext cx="5733333" cy="18952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CF950D-4CCC-6DB0-5407-62F62CFAE6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138" y="3229365"/>
            <a:ext cx="4599251" cy="343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E51ED-954C-7F4C-81A0-CCC37C95B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Note: If you lose your mouse…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5A296-C4DB-5E03-C557-79555EB93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…as you move between your computer’s environment and your kali </a:t>
            </a:r>
            <a:r>
              <a:rPr lang="en-US" i="1" dirty="0" err="1"/>
              <a:t>linux</a:t>
            </a:r>
            <a:r>
              <a:rPr lang="en-US" i="1" dirty="0"/>
              <a:t> window and your virtual machine windows </a:t>
            </a:r>
          </a:p>
          <a:p>
            <a:endParaRPr lang="en-US" dirty="0"/>
          </a:p>
          <a:p>
            <a:r>
              <a:rPr lang="en-US" dirty="0"/>
              <a:t>Try to hit </a:t>
            </a:r>
            <a:r>
              <a:rPr lang="en-US" b="1" dirty="0"/>
              <a:t>Ctrl &amp; Alt </a:t>
            </a:r>
            <a:r>
              <a:rPr lang="en-US" dirty="0"/>
              <a:t>keys simultaneously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3189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E4AD4-85C3-9985-0FAC-90F395177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468" y="177204"/>
            <a:ext cx="8639331" cy="1325563"/>
          </a:xfrm>
        </p:spPr>
        <p:txBody>
          <a:bodyPr/>
          <a:lstStyle/>
          <a:p>
            <a:r>
              <a:rPr lang="en-US" dirty="0"/>
              <a:t>https://nmap.org/book/man.html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D83A9-8207-230A-91CB-048C67E14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1221" y="1518642"/>
            <a:ext cx="8505825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https://nmap.org/book/man-briefoptions.html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44DF51-417F-953B-114D-2851A3C37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31" y="177204"/>
            <a:ext cx="2495238" cy="31619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8AD355-67A3-F30C-031D-01D99184E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6970" y="2000989"/>
            <a:ext cx="5105930" cy="47004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CE3938-B19C-8916-2394-D9BD45D5F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275" y="3924300"/>
            <a:ext cx="4957197" cy="352407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B6272EB6-1782-6079-29B0-49354BFE2B91}"/>
              </a:ext>
            </a:extLst>
          </p:cNvPr>
          <p:cNvSpPr/>
          <p:nvPr/>
        </p:nvSpPr>
        <p:spPr>
          <a:xfrm>
            <a:off x="2409520" y="6228078"/>
            <a:ext cx="409575" cy="248498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2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35D9E-0755-440A-B70D-FCA39258D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22C66-B05C-4227-9811-2C7C7280A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3ED612-D200-4097-8330-FFD29151B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81456" cy="54640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2E05BB-656C-691E-B510-9CDC758AA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063" y="1101642"/>
            <a:ext cx="6578929" cy="5627759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243D983E-8BF8-DDA0-7281-03709965B9E7}"/>
              </a:ext>
            </a:extLst>
          </p:cNvPr>
          <p:cNvSpPr/>
          <p:nvPr/>
        </p:nvSpPr>
        <p:spPr>
          <a:xfrm rot="9038151">
            <a:off x="7437548" y="3211943"/>
            <a:ext cx="729673" cy="43411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0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AF4C79-E378-C255-9B0C-7F313F2C0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91"/>
            <a:ext cx="5818909" cy="20910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7C5D73-0572-4E92-89F8-A473A1F98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267" y="116121"/>
            <a:ext cx="5406001" cy="1325563"/>
          </a:xfrm>
        </p:spPr>
        <p:txBody>
          <a:bodyPr/>
          <a:lstStyle/>
          <a:p>
            <a:r>
              <a:rPr lang="en-US" dirty="0"/>
              <a:t>Looking for vulnerable services…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2A1A9B7-4E37-424C-BE16-C9CE7C450B69}"/>
              </a:ext>
            </a:extLst>
          </p:cNvPr>
          <p:cNvSpPr/>
          <p:nvPr/>
        </p:nvSpPr>
        <p:spPr>
          <a:xfrm rot="9038151">
            <a:off x="3198058" y="856560"/>
            <a:ext cx="729673" cy="43411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CA3E96-0DB7-E9D9-4EB4-C603767CC40F}"/>
              </a:ext>
            </a:extLst>
          </p:cNvPr>
          <p:cNvSpPr txBox="1"/>
          <p:nvPr/>
        </p:nvSpPr>
        <p:spPr>
          <a:xfrm>
            <a:off x="6506852" y="1582858"/>
            <a:ext cx="3290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https://nvd.nist.gov/vuln/search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9C077D-0D7D-333A-95BB-7C8067EB9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86" y="2168252"/>
            <a:ext cx="7367457" cy="39842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5C39C9-0329-F690-4056-9F04D02B6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951" y="4294953"/>
            <a:ext cx="6100713" cy="256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DEFC8-C208-4D4F-AE2A-77C7BAF94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Reminder: Change Kali’s root Password Now </a:t>
            </a:r>
            <a:r>
              <a:rPr lang="en-US" sz="3600" i="1" dirty="0"/>
              <a:t>(if you have not already done so)!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4F287-0C40-4DA6-869B-E9EC5D468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4" y="1253331"/>
            <a:ext cx="11420476" cy="4351338"/>
          </a:xfrm>
        </p:spPr>
        <p:txBody>
          <a:bodyPr/>
          <a:lstStyle/>
          <a:p>
            <a:r>
              <a:rPr lang="en-US" dirty="0"/>
              <a:t>Kali’s default root password is published and known to everyone</a:t>
            </a:r>
          </a:p>
          <a:p>
            <a:pPr lvl="1"/>
            <a:r>
              <a:rPr lang="en-US" dirty="0"/>
              <a:t>Login: root</a:t>
            </a:r>
          </a:p>
          <a:p>
            <a:pPr lvl="1"/>
            <a:r>
              <a:rPr lang="en-US" dirty="0"/>
              <a:t>Password: </a:t>
            </a:r>
            <a:r>
              <a:rPr lang="en-US" dirty="0" err="1"/>
              <a:t>toor</a:t>
            </a:r>
            <a:endParaRPr lang="en-US" dirty="0"/>
          </a:p>
          <a:p>
            <a:r>
              <a:rPr lang="en-US" dirty="0"/>
              <a:t>If you leave Kali running in the cloud (by mistake), someone may find it</a:t>
            </a:r>
          </a:p>
          <a:p>
            <a:r>
              <a:rPr lang="en-US" dirty="0"/>
              <a:t>If they know enough to find it, they know enough to login and access it</a:t>
            </a:r>
          </a:p>
          <a:p>
            <a:r>
              <a:rPr lang="en-US" dirty="0"/>
              <a:t>If they use it, attack someone and create a problem – you are responsible! </a:t>
            </a:r>
          </a:p>
          <a:p>
            <a:r>
              <a:rPr lang="en-US" dirty="0"/>
              <a:t>Change Kali’s root password now!</a:t>
            </a:r>
          </a:p>
          <a:p>
            <a:r>
              <a:rPr lang="en-US" dirty="0"/>
              <a:t>From the $ prompt, type: </a:t>
            </a:r>
          </a:p>
          <a:p>
            <a:pPr marL="457200" lvl="1" indent="0">
              <a:buNone/>
            </a:pPr>
            <a:r>
              <a:rPr lang="en-US" dirty="0"/>
              <a:t>“</a:t>
            </a:r>
            <a:r>
              <a:rPr lang="en-US" dirty="0" err="1"/>
              <a:t>sudo</a:t>
            </a:r>
            <a:r>
              <a:rPr lang="en-US" dirty="0"/>
              <a:t> passwd root”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944D98-E7F1-4D3F-8E34-124C3D543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780" y="4152860"/>
            <a:ext cx="6341945" cy="207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8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AA862-62FB-4A5C-950C-B011ED1B9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447EA-97AB-02A2-E4C1-F4D653D66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6F7F48-E5F1-21C3-DFF1-A74E8477A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32" y="107779"/>
            <a:ext cx="11049568" cy="33212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EC0DE7-EF43-3F76-2BC6-CD0D9C12B067}"/>
              </a:ext>
            </a:extLst>
          </p:cNvPr>
          <p:cNvSpPr txBox="1"/>
          <p:nvPr/>
        </p:nvSpPr>
        <p:spPr>
          <a:xfrm>
            <a:off x="634738" y="36319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https://nvd.nist.gov/vuln/detail/CVE-2011-2523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9300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AF4C79-E378-C255-9B0C-7F313F2C0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91"/>
            <a:ext cx="5818909" cy="20910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7C5D73-0572-4E92-89F8-A473A1F98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267" y="116121"/>
            <a:ext cx="5406001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Hackers look for vulnerable services too…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D93AF6-1FDA-4034-9124-181D39906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240" y="2695039"/>
            <a:ext cx="10170028" cy="404684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92A1A9B7-4E37-424C-BE16-C9CE7C450B69}"/>
              </a:ext>
            </a:extLst>
          </p:cNvPr>
          <p:cNvSpPr/>
          <p:nvPr/>
        </p:nvSpPr>
        <p:spPr>
          <a:xfrm rot="9038151">
            <a:off x="3198058" y="856560"/>
            <a:ext cx="729673" cy="43411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5621330-1D6D-4449-9665-C8D441FDA9A0}"/>
              </a:ext>
            </a:extLst>
          </p:cNvPr>
          <p:cNvSpPr/>
          <p:nvPr/>
        </p:nvSpPr>
        <p:spPr>
          <a:xfrm rot="9038151">
            <a:off x="6802202" y="5412982"/>
            <a:ext cx="729673" cy="43411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40B1285-C264-4642-962C-40CED3DD1539}"/>
              </a:ext>
            </a:extLst>
          </p:cNvPr>
          <p:cNvSpPr/>
          <p:nvPr/>
        </p:nvSpPr>
        <p:spPr>
          <a:xfrm rot="9038151">
            <a:off x="7484004" y="5726777"/>
            <a:ext cx="729673" cy="43411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6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B93A0-A7EA-4709-BE76-0FC93DC86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To run the Nessus portion of the vulnerability scanning lab…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C4454-885E-414A-B855-F4E41E686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557" y="10501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You will need to complete the install and startup of Nessus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Startup Nessus Essentials scanner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Request and install your Nessus license key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Setup Nessus scan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Run Nessus scan…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B5016D-865F-4016-BAF0-4986DF20B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394" y="1708726"/>
            <a:ext cx="4145367" cy="49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814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E2A93-115C-48B6-B854-D9065C13B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Starting up Nessus Essentials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D5555-3039-4391-8AD1-2C0707D44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474" y="1253331"/>
            <a:ext cx="11249025" cy="4351338"/>
          </a:xfrm>
        </p:spPr>
        <p:txBody>
          <a:bodyPr/>
          <a:lstStyle/>
          <a:p>
            <a:r>
              <a:rPr lang="en-US" dirty="0"/>
              <a:t>In Kali, bring up Firefox browser</a:t>
            </a:r>
          </a:p>
          <a:p>
            <a:r>
              <a:rPr lang="en-US" dirty="0"/>
              <a:t>Navigate to </a:t>
            </a:r>
            <a:r>
              <a:rPr lang="en-US" dirty="0">
                <a:hlinkClick r:id="rId2"/>
              </a:rPr>
              <a:t>https://kali:8834</a:t>
            </a:r>
            <a:r>
              <a:rPr lang="en-US" dirty="0"/>
              <a:t>  </a:t>
            </a:r>
            <a:r>
              <a:rPr lang="en-US" sz="2000" dirty="0"/>
              <a:t>(Nessus is installed and listening on port 8834)</a:t>
            </a:r>
          </a:p>
          <a:p>
            <a:r>
              <a:rPr lang="en-US" dirty="0"/>
              <a:t>Request and provide your Nessus activation code, it will show up by email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6337B4-F3DE-4B6A-9A65-F490287B0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63" y="2925485"/>
            <a:ext cx="6048638" cy="28032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F3ADFB-D8A6-4E13-9A44-C46BEFA5B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599" y="2925485"/>
            <a:ext cx="4914900" cy="339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178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B93A0-A7EA-4709-BE76-0FC93DC86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1353800" cy="1325563"/>
          </a:xfrm>
        </p:spPr>
        <p:txBody>
          <a:bodyPr/>
          <a:lstStyle/>
          <a:p>
            <a:r>
              <a:rPr lang="en-US" dirty="0"/>
              <a:t>To run the Nessus portion of the vulnerability scanning lab…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C4454-885E-414A-B855-F4E41E686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will need to complete the install and startup of Nessus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Startup Nessus Essentials scanner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Request and install your Nessus license key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Start up Metaspolitable2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Setup Nessus scan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Run Nessus scan…</a:t>
            </a:r>
          </a:p>
        </p:txBody>
      </p:sp>
    </p:spTree>
    <p:extLst>
      <p:ext uri="{BB962C8B-B14F-4D97-AF65-F5344CB8AC3E}">
        <p14:creationId xmlns:p14="http://schemas.microsoft.com/office/powerpoint/2010/main" val="23086107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79A09-D59C-466E-91FC-67D1851A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18231-E953-4F45-AC29-F2128C385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F84F02-F27F-4B69-9386-4DA3DD0B4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36" y="365125"/>
            <a:ext cx="7506086" cy="57787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43F529-363E-42F9-95BA-EE9A68769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725" y="99931"/>
            <a:ext cx="5277121" cy="3181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003EAD-2A7F-4B99-A1C9-AD7AF041E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9192" y="2818568"/>
            <a:ext cx="9738034" cy="393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8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079C0-33F2-4502-8EFD-09E923820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Follow lab instructions to create a vulnerability scan of Metasploitable2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FEF22A-EECF-4E3A-BF1F-8F026CE89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444" y="978957"/>
            <a:ext cx="5761219" cy="490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614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E99DC-A169-45BC-B88E-CE1F3C1EA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38188" cy="572655"/>
          </a:xfrm>
        </p:spPr>
        <p:txBody>
          <a:bodyPr>
            <a:normAutofit/>
          </a:bodyPr>
          <a:lstStyle/>
          <a:p>
            <a:r>
              <a:rPr lang="en-US" sz="2800" dirty="0"/>
              <a:t>Run the Nessus computer vulnerability scan (it may take ~20 - 30+ minutes)…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895A70-4E55-484E-B8E3-4B76A44B4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2655"/>
            <a:ext cx="12138188" cy="30543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2F75D6-5582-4895-9057-C7C0A5595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028" y="3191097"/>
            <a:ext cx="10897160" cy="398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7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DDB2E-E0A7-45E2-9142-47B23AD7A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807E0-9367-4893-81FA-307F95A932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EA2AA6-5317-429B-8630-73AFB8952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778" y="204013"/>
            <a:ext cx="10960663" cy="483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420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ECF7B-BFD4-4E00-8BCE-1AAAC1B63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25B25-1C76-48B4-8CF6-7982CAC21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4F9CA0-BA11-4825-843C-7FB3B975B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57" y="681037"/>
            <a:ext cx="11924285" cy="411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43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2EB48-66E7-4432-AD19-94744F7C6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Application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F6D25-4770-4355-9631-5154ADC84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253" y="1253331"/>
            <a:ext cx="8179965" cy="4351338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As applications become more accessible though the web, cloud and mobile devices, 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/>
              <a:t>organizations are being forced to abandon their reactive approach to security and, instead, 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/>
              <a:t>to take a proactive approach by minimizing risk directly in the software they buy, create and use to serve themselves and their customers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699096-6122-48D5-81C1-825AB58D5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143" y="0"/>
            <a:ext cx="3060857" cy="21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4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91998-E55C-46AF-BE70-CFB6CC2FF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EFBF4-382D-46E5-BF9E-A22BD1C67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5880ED-C639-442F-B046-212CFF8D6AB8}"/>
              </a:ext>
            </a:extLst>
          </p:cNvPr>
          <p:cNvGrpSpPr/>
          <p:nvPr/>
        </p:nvGrpSpPr>
        <p:grpSpPr>
          <a:xfrm>
            <a:off x="236132" y="237289"/>
            <a:ext cx="11343375" cy="6436888"/>
            <a:chOff x="612493" y="237289"/>
            <a:chExt cx="10967014" cy="62233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2372C1D-6AA2-4E1D-A168-3F14B2123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2493" y="237289"/>
              <a:ext cx="10967014" cy="477544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14E0C7D-E804-4354-999D-BBCD54A24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0572" y="5012734"/>
              <a:ext cx="1390721" cy="14478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54321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81D6D-E4CA-4D97-B106-99DC82686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See Also…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9A139-9D61-4738-8320-436243F7E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https://lists.debian.org/debian-security-announce/2008/msg00152.html</a:t>
            </a:r>
          </a:p>
          <a:p>
            <a:r>
              <a:rPr lang="en-US" dirty="0">
                <a:hlinkClick r:id="rId2"/>
              </a:rPr>
              <a:t>https://lists.ubuntu.com/archives/ubuntu-security-announce/2008-May/000705.html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5115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7F7A3-2384-423A-84F9-E00E031D8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22C9B-ACB2-4730-81B9-0595E3069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Change your Kali password!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Application vulnerability and security testing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Lab 8: Vulnerability Scanning – Part 2: Nessus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Scan results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Looking at a vulnerability</a:t>
            </a:r>
          </a:p>
        </p:txBody>
      </p:sp>
    </p:spTree>
    <p:extLst>
      <p:ext uri="{BB962C8B-B14F-4D97-AF65-F5344CB8AC3E}">
        <p14:creationId xmlns:p14="http://schemas.microsoft.com/office/powerpoint/2010/main" val="1222487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4C172-B537-49CF-BB25-48A9E93E9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Usual trend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3634EE-8837-4163-AECC-1631F5DFC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376" y="308188"/>
            <a:ext cx="5377343" cy="592200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1D19AB5-2BD8-4CCE-8D54-5DC2DB0E4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7376" y="6282582"/>
            <a:ext cx="6474178" cy="26723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/>
              <a:t>Harris, S. and </a:t>
            </a:r>
            <a:r>
              <a:rPr lang="en-US" dirty="0" err="1"/>
              <a:t>Maymi</a:t>
            </a:r>
            <a:r>
              <a:rPr lang="en-US" dirty="0"/>
              <a:t> F. (2016) </a:t>
            </a:r>
            <a:r>
              <a:rPr lang="en-US" u="sng" dirty="0"/>
              <a:t>CISSP All-in-One Exam Guide</a:t>
            </a:r>
            <a:r>
              <a:rPr lang="en-US" dirty="0"/>
              <a:t>, McGraw-Hill Education, p. 1080</a:t>
            </a:r>
          </a:p>
        </p:txBody>
      </p:sp>
    </p:spTree>
    <p:extLst>
      <p:ext uri="{BB962C8B-B14F-4D97-AF65-F5344CB8AC3E}">
        <p14:creationId xmlns:p14="http://schemas.microsoft.com/office/powerpoint/2010/main" val="2546192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2441A-A283-453E-ACC8-855801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Software security, includes threat  and attack surface analysis…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A1EBF9-BC18-4D4C-AD8F-0F1EDEA13450}"/>
              </a:ext>
            </a:extLst>
          </p:cNvPr>
          <p:cNvSpPr txBox="1"/>
          <p:nvPr/>
        </p:nvSpPr>
        <p:spPr>
          <a:xfrm>
            <a:off x="143432" y="1362555"/>
            <a:ext cx="579597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Attack surface </a:t>
            </a:r>
            <a:r>
              <a:rPr lang="en-US" sz="2000" i="1" dirty="0"/>
              <a:t>is what is available to be used by an attacker against the application itself</a:t>
            </a:r>
          </a:p>
          <a:p>
            <a:endParaRPr lang="en-US" sz="2000" i="1" dirty="0"/>
          </a:p>
          <a:p>
            <a:r>
              <a:rPr lang="en-US" sz="2000" i="1" dirty="0"/>
              <a:t>Goal of attack surface analysis is to identify and reduce the amount of code and functionality accessible to untrusted users</a:t>
            </a:r>
          </a:p>
          <a:p>
            <a:endParaRPr lang="en-US" sz="2000" i="1" dirty="0"/>
          </a:p>
          <a:p>
            <a:r>
              <a:rPr lang="en-US" sz="2000" i="1" dirty="0"/>
              <a:t>Development team should reduce the attack surface as much as possible to remove “resources” that can be used as avenues for the attacker to use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EB37B7-2C13-DD15-253E-270355A2E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94314"/>
            <a:ext cx="6023058" cy="17402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08834B-F569-73A6-EE9B-A8437225D306}"/>
              </a:ext>
            </a:extLst>
          </p:cNvPr>
          <p:cNvSpPr txBox="1"/>
          <p:nvPr/>
        </p:nvSpPr>
        <p:spPr>
          <a:xfrm>
            <a:off x="325012" y="5110202"/>
            <a:ext cx="90683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How do you know the web browser is used by the person you expect?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Is it OK for data to go from one “box” to the next without being authenticated?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Is it OK for data to go from one “box” to the next without being encrypted?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What happens if someone made unauthorized modifications to data in the database?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19849A-0E21-260E-9BF0-7354A5D34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009" y="1436304"/>
            <a:ext cx="6199559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78534A-DFAC-4228-A614-B4EB8FBEA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672" y="498611"/>
            <a:ext cx="9268328" cy="60577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643D7F-99E1-2B48-4FB5-6FDC2B89A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29598" cy="172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82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E5D4D-188A-4347-9F7E-302A6C56E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65539"/>
          </a:xfrm>
        </p:spPr>
        <p:txBody>
          <a:bodyPr/>
          <a:lstStyle/>
          <a:p>
            <a:r>
              <a:rPr lang="en-US" dirty="0"/>
              <a:t>Application Security Testing (AST)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94C75F-8A9C-4F68-ADAE-E9DB23FEFECD}"/>
              </a:ext>
            </a:extLst>
          </p:cNvPr>
          <p:cNvSpPr/>
          <p:nvPr/>
        </p:nvSpPr>
        <p:spPr>
          <a:xfrm>
            <a:off x="2458453" y="6436140"/>
            <a:ext cx="94107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Estimated AST market reached $3.4 billion in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91202D-4C49-4292-B505-1E12E5C72564}"/>
              </a:ext>
            </a:extLst>
          </p:cNvPr>
          <p:cNvSpPr txBox="1"/>
          <p:nvPr/>
        </p:nvSpPr>
        <p:spPr>
          <a:xfrm>
            <a:off x="8595385" y="36001"/>
            <a:ext cx="3925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Fundamental Capabilities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5E021A-E72E-46C6-902B-ECC9E726A0D2}"/>
              </a:ext>
            </a:extLst>
          </p:cNvPr>
          <p:cNvSpPr txBox="1"/>
          <p:nvPr/>
        </p:nvSpPr>
        <p:spPr>
          <a:xfrm>
            <a:off x="8595385" y="312741"/>
            <a:ext cx="4378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Static AST (SAST)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Software Composition Analysis (SCA)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Dynamic AST (DAST)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API Testing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B3EE1E-31DA-4F73-BD0E-CB93B666B3DC}"/>
              </a:ext>
            </a:extLst>
          </p:cNvPr>
          <p:cNvSpPr txBox="1"/>
          <p:nvPr/>
        </p:nvSpPr>
        <p:spPr>
          <a:xfrm>
            <a:off x="734370" y="5266589"/>
            <a:ext cx="70783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SBOM   = </a:t>
            </a:r>
            <a:r>
              <a:rPr lang="en-US" sz="1400" b="0" i="0" dirty="0">
                <a:solidFill>
                  <a:srgbClr val="212121"/>
                </a:solidFill>
                <a:effectLst/>
              </a:rPr>
              <a:t>Software Bill Of </a:t>
            </a:r>
            <a:r>
              <a:rPr lang="en-US" sz="1400" dirty="0">
                <a:solidFill>
                  <a:srgbClr val="212121"/>
                </a:solidFill>
              </a:rPr>
              <a:t>M</a:t>
            </a:r>
            <a:r>
              <a:rPr lang="en-US" sz="1400" b="0" i="0" dirty="0">
                <a:solidFill>
                  <a:srgbClr val="212121"/>
                </a:solidFill>
                <a:effectLst/>
              </a:rPr>
              <a:t>aterials </a:t>
            </a:r>
            <a:r>
              <a:rPr lang="en-US" sz="1400" dirty="0"/>
              <a:t> </a:t>
            </a:r>
          </a:p>
          <a:p>
            <a:r>
              <a:rPr lang="en-US" sz="1400" dirty="0"/>
              <a:t>ASRTM = Application Security Requirements and Threat modeling</a:t>
            </a:r>
          </a:p>
          <a:p>
            <a:r>
              <a:rPr lang="en-US" sz="1400" dirty="0"/>
              <a:t>CSSTP   = Crowdsourced Software Security Testing Platforms (i.e. bug bounties)</a:t>
            </a:r>
          </a:p>
          <a:p>
            <a:r>
              <a:rPr lang="en-US" sz="1400" dirty="0"/>
              <a:t>WAAP   = cloud Web Application and API Protection</a:t>
            </a:r>
          </a:p>
          <a:p>
            <a:r>
              <a:rPr lang="en-US" sz="1400" dirty="0"/>
              <a:t>EAM      = Externalized Authorization Management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94ABD9-D00E-B004-B51A-BDCA906C3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813" y="1666699"/>
            <a:ext cx="4378037" cy="4605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6D353F-6F25-CBE2-EC6A-66F9785AA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2902"/>
            <a:ext cx="7548000" cy="436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6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5DAC86E-A371-45F3-BD3D-C25B53CAD9EF}"/>
              </a:ext>
            </a:extLst>
          </p:cNvPr>
          <p:cNvSpPr/>
          <p:nvPr/>
        </p:nvSpPr>
        <p:spPr>
          <a:xfrm>
            <a:off x="4757738" y="6011767"/>
            <a:ext cx="58095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2"/>
              </a:rPr>
              <a:t>https://www.owasp.org/index.php/OWASP_Top_Ten_Cheat_Sheet</a:t>
            </a: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AEE4F2-B066-4E6A-8BB4-71B158988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6134" y="274002"/>
            <a:ext cx="3430702" cy="5611460"/>
          </a:xfrm>
          <a:prstGeom prst="rect">
            <a:avLst/>
          </a:prstGeom>
        </p:spPr>
      </p:pic>
      <p:pic>
        <p:nvPicPr>
          <p:cNvPr id="10" name="Picture 9">
            <a:hlinkClick r:id="rId4"/>
            <a:extLst>
              <a:ext uri="{FF2B5EF4-FFF2-40B4-BE49-F238E27FC236}">
                <a16:creationId xmlns:a16="http://schemas.microsoft.com/office/drawing/2014/main" id="{BB1E7900-3A5F-4E51-A45F-0BD62DDB2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16" y="146864"/>
            <a:ext cx="6027942" cy="51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48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861</Words>
  <Application>Microsoft Office PowerPoint</Application>
  <PresentationFormat>Widescreen</PresentationFormat>
  <Paragraphs>112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Wingdings</vt:lpstr>
      <vt:lpstr>Office Theme</vt:lpstr>
      <vt:lpstr>Managing Enterprise Cybersecurity MIS 4596</vt:lpstr>
      <vt:lpstr>Agenda</vt:lpstr>
      <vt:lpstr>Reminder: Change Kali’s root Password Now (if you have not already done so)!</vt:lpstr>
      <vt:lpstr>Application Security</vt:lpstr>
      <vt:lpstr>Usual trend</vt:lpstr>
      <vt:lpstr>Software security, includes threat  and attack surface analysis…</vt:lpstr>
      <vt:lpstr>PowerPoint Presentation</vt:lpstr>
      <vt:lpstr>Application Security Testing (AST) </vt:lpstr>
      <vt:lpstr>PowerPoint Presentation</vt:lpstr>
      <vt:lpstr>MITRE’s Common Application Vulnerabilities</vt:lpstr>
      <vt:lpstr>MITRE’s Common Weakness Enumeration</vt:lpstr>
      <vt:lpstr>Vulnerability Scanning</vt:lpstr>
      <vt:lpstr>Application Vulnerability Testing Reports</vt:lpstr>
      <vt:lpstr>Zero Days – the ultimate vulnerability</vt:lpstr>
      <vt:lpstr>Vulnerability Scanning 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Find the IP address of your kali and metasploitable2 machines…</vt:lpstr>
      <vt:lpstr>PowerPoint Presentation</vt:lpstr>
      <vt:lpstr>Note: If you lose your mouse…</vt:lpstr>
      <vt:lpstr>https://nmap.org/book/man.html</vt:lpstr>
      <vt:lpstr>PowerPoint Presentation</vt:lpstr>
      <vt:lpstr>Looking for vulnerable services…</vt:lpstr>
      <vt:lpstr>PowerPoint Presentation</vt:lpstr>
      <vt:lpstr>Hackers look for vulnerable services too…</vt:lpstr>
      <vt:lpstr>To run the Nessus portion of the vulnerability scanning lab…</vt:lpstr>
      <vt:lpstr>Starting up Nessus Essentials</vt:lpstr>
      <vt:lpstr>To run the Nessus portion of the vulnerability scanning lab…</vt:lpstr>
      <vt:lpstr>PowerPoint Presentation</vt:lpstr>
      <vt:lpstr>Follow lab instructions to create a vulnerability scan of Metasploitable2 </vt:lpstr>
      <vt:lpstr>Run the Nessus computer vulnerability scan (it may take ~20 - 30+ minutes)…</vt:lpstr>
      <vt:lpstr>PowerPoint Presentation</vt:lpstr>
      <vt:lpstr>PowerPoint Presentation</vt:lpstr>
      <vt:lpstr>PowerPoint Presentation</vt:lpstr>
      <vt:lpstr>See Also… links</vt:lpstr>
      <vt:lpstr>Agenda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Lanter</dc:creator>
  <cp:lastModifiedBy>Darin Bartholomew</cp:lastModifiedBy>
  <cp:revision>51</cp:revision>
  <dcterms:created xsi:type="dcterms:W3CDTF">2020-02-20T00:32:49Z</dcterms:created>
  <dcterms:modified xsi:type="dcterms:W3CDTF">2024-10-15T18:45:36Z</dcterms:modified>
</cp:coreProperties>
</file>