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395" r:id="rId4"/>
    <p:sldId id="383" r:id="rId5"/>
    <p:sldId id="258" r:id="rId6"/>
    <p:sldId id="259" r:id="rId7"/>
    <p:sldId id="260" r:id="rId8"/>
    <p:sldId id="324" r:id="rId9"/>
    <p:sldId id="400" r:id="rId10"/>
    <p:sldId id="397" r:id="rId11"/>
    <p:sldId id="338" r:id="rId12"/>
    <p:sldId id="418" r:id="rId13"/>
    <p:sldId id="339" r:id="rId14"/>
    <p:sldId id="340" r:id="rId15"/>
    <p:sldId id="327" r:id="rId16"/>
    <p:sldId id="325" r:id="rId17"/>
    <p:sldId id="329" r:id="rId18"/>
    <p:sldId id="330" r:id="rId19"/>
    <p:sldId id="333" r:id="rId20"/>
    <p:sldId id="295" r:id="rId21"/>
    <p:sldId id="296" r:id="rId22"/>
    <p:sldId id="301" r:id="rId23"/>
    <p:sldId id="302" r:id="rId24"/>
    <p:sldId id="420" r:id="rId25"/>
    <p:sldId id="419" r:id="rId26"/>
    <p:sldId id="276" r:id="rId27"/>
    <p:sldId id="293" r:id="rId28"/>
    <p:sldId id="422" r:id="rId29"/>
    <p:sldId id="401" r:id="rId30"/>
    <p:sldId id="344" r:id="rId31"/>
    <p:sldId id="278" r:id="rId32"/>
    <p:sldId id="417" r:id="rId33"/>
    <p:sldId id="416" r:id="rId34"/>
    <p:sldId id="332" r:id="rId35"/>
    <p:sldId id="335" r:id="rId36"/>
    <p:sldId id="336" r:id="rId37"/>
    <p:sldId id="337" r:id="rId38"/>
    <p:sldId id="34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80" autoAdjust="0"/>
    <p:restoredTop sz="84493" autoAdjust="0"/>
  </p:normalViewPr>
  <p:slideViewPr>
    <p:cSldViewPr snapToGrid="0">
      <p:cViewPr varScale="1">
        <p:scale>
          <a:sx n="68" d="100"/>
          <a:sy n="68" d="100"/>
        </p:scale>
        <p:origin x="72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n Bartholomew" userId="4311a273c03b4836" providerId="LiveId" clId="{A9CC5A7A-F766-437A-8788-A278CB659630}"/>
    <pc:docChg chg="delSld">
      <pc:chgData name="Darin Bartholomew" userId="4311a273c03b4836" providerId="LiveId" clId="{A9CC5A7A-F766-437A-8788-A278CB659630}" dt="2024-11-05T17:40:34.202" v="1" actId="47"/>
      <pc:docMkLst>
        <pc:docMk/>
      </pc:docMkLst>
      <pc:sldChg chg="del">
        <pc:chgData name="Darin Bartholomew" userId="4311a273c03b4836" providerId="LiveId" clId="{A9CC5A7A-F766-437A-8788-A278CB659630}" dt="2024-11-05T17:40:33.454" v="0" actId="47"/>
        <pc:sldMkLst>
          <pc:docMk/>
          <pc:sldMk cId="0" sldId="307"/>
        </pc:sldMkLst>
      </pc:sldChg>
      <pc:sldChg chg="del">
        <pc:chgData name="Darin Bartholomew" userId="4311a273c03b4836" providerId="LiveId" clId="{A9CC5A7A-F766-437A-8788-A278CB659630}" dt="2024-11-05T17:40:34.202" v="1" actId="47"/>
        <pc:sldMkLst>
          <pc:docMk/>
          <pc:sldMk cId="0" sldId="308"/>
        </pc:sldMkLst>
      </pc:sldChg>
      <pc:sldMasterChg chg="delSldLayout">
        <pc:chgData name="Darin Bartholomew" userId="4311a273c03b4836" providerId="LiveId" clId="{A9CC5A7A-F766-437A-8788-A278CB659630}" dt="2024-11-05T17:40:34.202" v="1" actId="47"/>
        <pc:sldMasterMkLst>
          <pc:docMk/>
          <pc:sldMasterMk cId="3803091032" sldId="2147483648"/>
        </pc:sldMasterMkLst>
        <pc:sldLayoutChg chg="del">
          <pc:chgData name="Darin Bartholomew" userId="4311a273c03b4836" providerId="LiveId" clId="{A9CC5A7A-F766-437A-8788-A278CB659630}" dt="2024-11-05T17:40:34.202" v="1" actId="47"/>
          <pc:sldLayoutMkLst>
            <pc:docMk/>
            <pc:sldMasterMk cId="3803091032" sldId="2147483648"/>
            <pc:sldLayoutMk cId="306028079" sldId="2147483660"/>
          </pc:sldLayoutMkLst>
        </pc:sldLayoutChg>
      </pc:sldMasterChg>
    </pc:docChg>
  </pc:docChgLst>
  <pc:docChgLst>
    <pc:chgData name="David Lanter" userId="ffe310d6-75e8-40c5-b92a-0b49b26d9e52" providerId="ADAL" clId="{5A6F6DDC-BA09-4631-AF45-051C9AC2E05E}"/>
    <pc:docChg chg="modSld sldOrd">
      <pc:chgData name="David Lanter" userId="ffe310d6-75e8-40c5-b92a-0b49b26d9e52" providerId="ADAL" clId="{5A6F6DDC-BA09-4631-AF45-051C9AC2E05E}" dt="2023-04-12T20:27:06.466" v="1"/>
      <pc:docMkLst>
        <pc:docMk/>
      </pc:docMkLst>
      <pc:sldChg chg="ord">
        <pc:chgData name="David Lanter" userId="ffe310d6-75e8-40c5-b92a-0b49b26d9e52" providerId="ADAL" clId="{5A6F6DDC-BA09-4631-AF45-051C9AC2E05E}" dt="2023-04-12T20:27:06.466" v="1"/>
        <pc:sldMkLst>
          <pc:docMk/>
          <pc:sldMk cId="1517792044" sldId="340"/>
        </pc:sldMkLst>
      </pc:sldChg>
    </pc:docChg>
  </pc:docChgLst>
  <pc:docChgLst>
    <pc:chgData name="David Lanter" userId="ffe310d6-75e8-40c5-b92a-0b49b26d9e52" providerId="ADAL" clId="{9142A276-7E9A-4676-8FB1-B6A3005B7F6F}"/>
    <pc:docChg chg="delSld modSld">
      <pc:chgData name="David Lanter" userId="ffe310d6-75e8-40c5-b92a-0b49b26d9e52" providerId="ADAL" clId="{9142A276-7E9A-4676-8FB1-B6A3005B7F6F}" dt="2024-04-09T13:15:27.860" v="2" actId="20577"/>
      <pc:docMkLst>
        <pc:docMk/>
      </pc:docMkLst>
      <pc:sldChg chg="modSp mod">
        <pc:chgData name="David Lanter" userId="ffe310d6-75e8-40c5-b92a-0b49b26d9e52" providerId="ADAL" clId="{9142A276-7E9A-4676-8FB1-B6A3005B7F6F}" dt="2024-04-09T13:15:18.709" v="0" actId="20577"/>
        <pc:sldMkLst>
          <pc:docMk/>
          <pc:sldMk cId="2930656684" sldId="257"/>
        </pc:sldMkLst>
        <pc:spChg chg="mod">
          <ac:chgData name="David Lanter" userId="ffe310d6-75e8-40c5-b92a-0b49b26d9e52" providerId="ADAL" clId="{9142A276-7E9A-4676-8FB1-B6A3005B7F6F}" dt="2024-04-09T13:15:18.709" v="0" actId="20577"/>
          <ac:spMkLst>
            <pc:docMk/>
            <pc:sldMk cId="2930656684" sldId="257"/>
            <ac:spMk id="3" creationId="{864CAEB9-953A-4B81-9F50-952A1E33C899}"/>
          </ac:spMkLst>
        </pc:spChg>
      </pc:sldChg>
      <pc:sldChg chg="modSp mod">
        <pc:chgData name="David Lanter" userId="ffe310d6-75e8-40c5-b92a-0b49b26d9e52" providerId="ADAL" clId="{9142A276-7E9A-4676-8FB1-B6A3005B7F6F}" dt="2024-04-09T13:15:27.860" v="2" actId="20577"/>
        <pc:sldMkLst>
          <pc:docMk/>
          <pc:sldMk cId="1161373714" sldId="343"/>
        </pc:sldMkLst>
        <pc:spChg chg="mod">
          <ac:chgData name="David Lanter" userId="ffe310d6-75e8-40c5-b92a-0b49b26d9e52" providerId="ADAL" clId="{9142A276-7E9A-4676-8FB1-B6A3005B7F6F}" dt="2024-04-09T13:15:27.860" v="2" actId="20577"/>
          <ac:spMkLst>
            <pc:docMk/>
            <pc:sldMk cId="1161373714" sldId="343"/>
            <ac:spMk id="3" creationId="{864CAEB9-953A-4B81-9F50-952A1E33C899}"/>
          </ac:spMkLst>
        </pc:spChg>
      </pc:sldChg>
      <pc:sldChg chg="del">
        <pc:chgData name="David Lanter" userId="ffe310d6-75e8-40c5-b92a-0b49b26d9e52" providerId="ADAL" clId="{9142A276-7E9A-4676-8FB1-B6A3005B7F6F}" dt="2024-04-09T13:15:21.119" v="1" actId="47"/>
        <pc:sldMkLst>
          <pc:docMk/>
          <pc:sldMk cId="3169925524" sldId="421"/>
        </pc:sldMkLst>
      </pc:sldChg>
    </pc:docChg>
  </pc:docChgLst>
  <pc:docChgLst>
    <pc:chgData name="David Lanter" userId="ffe310d6-75e8-40c5-b92a-0b49b26d9e52" providerId="ADAL" clId="{311AA3F7-225F-4320-9CD8-D8BBF2C6F716}"/>
    <pc:docChg chg="undo custSel addSld modSld">
      <pc:chgData name="David Lanter" userId="ffe310d6-75e8-40c5-b92a-0b49b26d9e52" providerId="ADAL" clId="{311AA3F7-225F-4320-9CD8-D8BBF2C6F716}" dt="2023-11-14T19:31:49.459" v="233" actId="20577"/>
      <pc:docMkLst>
        <pc:docMk/>
      </pc:docMkLst>
      <pc:sldChg chg="modSp mod">
        <pc:chgData name="David Lanter" userId="ffe310d6-75e8-40c5-b92a-0b49b26d9e52" providerId="ADAL" clId="{311AA3F7-225F-4320-9CD8-D8BBF2C6F716}" dt="2023-11-14T18:30:49.333" v="3" actId="20577"/>
        <pc:sldMkLst>
          <pc:docMk/>
          <pc:sldMk cId="2861295835" sldId="256"/>
        </pc:sldMkLst>
        <pc:spChg chg="mod">
          <ac:chgData name="David Lanter" userId="ffe310d6-75e8-40c5-b92a-0b49b26d9e52" providerId="ADAL" clId="{311AA3F7-225F-4320-9CD8-D8BBF2C6F716}" dt="2023-11-14T18:30:49.333" v="3" actId="20577"/>
          <ac:spMkLst>
            <pc:docMk/>
            <pc:sldMk cId="2861295835" sldId="256"/>
            <ac:spMk id="3" creationId="{C2CBA831-4F1F-47BB-9742-FA6EFD009251}"/>
          </ac:spMkLst>
        </pc:spChg>
      </pc:sldChg>
      <pc:sldChg chg="addSp modSp mod">
        <pc:chgData name="David Lanter" userId="ffe310d6-75e8-40c5-b92a-0b49b26d9e52" providerId="ADAL" clId="{311AA3F7-225F-4320-9CD8-D8BBF2C6F716}" dt="2023-11-14T19:17:25.656" v="100" actId="1076"/>
        <pc:sldMkLst>
          <pc:docMk/>
          <pc:sldMk cId="2180234329" sldId="276"/>
        </pc:sldMkLst>
        <pc:spChg chg="add mod">
          <ac:chgData name="David Lanter" userId="ffe310d6-75e8-40c5-b92a-0b49b26d9e52" providerId="ADAL" clId="{311AA3F7-225F-4320-9CD8-D8BBF2C6F716}" dt="2023-11-14T18:55:46.492" v="85" actId="20577"/>
          <ac:spMkLst>
            <pc:docMk/>
            <pc:sldMk cId="2180234329" sldId="276"/>
            <ac:spMk id="4" creationId="{D1859D0C-B63D-FB77-82A4-BAB30D52B241}"/>
          </ac:spMkLst>
        </pc:spChg>
        <pc:spChg chg="add mod">
          <ac:chgData name="David Lanter" userId="ffe310d6-75e8-40c5-b92a-0b49b26d9e52" providerId="ADAL" clId="{311AA3F7-225F-4320-9CD8-D8BBF2C6F716}" dt="2023-11-14T18:56:26.014" v="94" actId="20577"/>
          <ac:spMkLst>
            <pc:docMk/>
            <pc:sldMk cId="2180234329" sldId="276"/>
            <ac:spMk id="5" creationId="{86259DFA-5BD6-8531-1A1B-F3A16D30A3C7}"/>
          </ac:spMkLst>
        </pc:spChg>
        <pc:spChg chg="add mod">
          <ac:chgData name="David Lanter" userId="ffe310d6-75e8-40c5-b92a-0b49b26d9e52" providerId="ADAL" clId="{311AA3F7-225F-4320-9CD8-D8BBF2C6F716}" dt="2023-11-14T19:17:22.170" v="98" actId="1076"/>
          <ac:spMkLst>
            <pc:docMk/>
            <pc:sldMk cId="2180234329" sldId="276"/>
            <ac:spMk id="8" creationId="{24D7DA2C-14AA-F053-4ACF-F675D902F21A}"/>
          </ac:spMkLst>
        </pc:spChg>
        <pc:picChg chg="mod">
          <ac:chgData name="David Lanter" userId="ffe310d6-75e8-40c5-b92a-0b49b26d9e52" providerId="ADAL" clId="{311AA3F7-225F-4320-9CD8-D8BBF2C6F716}" dt="2023-11-14T19:17:25.656" v="100" actId="1076"/>
          <ac:picMkLst>
            <pc:docMk/>
            <pc:sldMk cId="2180234329" sldId="276"/>
            <ac:picMk id="7" creationId="{6A53DFFF-7967-44A2-BC84-7E86FB1EE9F0}"/>
          </ac:picMkLst>
        </pc:picChg>
      </pc:sldChg>
      <pc:sldChg chg="modSp">
        <pc:chgData name="David Lanter" userId="ffe310d6-75e8-40c5-b92a-0b49b26d9e52" providerId="ADAL" clId="{311AA3F7-225F-4320-9CD8-D8BBF2C6F716}" dt="2023-11-14T19:18:07.813" v="116" actId="114"/>
        <pc:sldMkLst>
          <pc:docMk/>
          <pc:sldMk cId="247571506" sldId="293"/>
        </pc:sldMkLst>
        <pc:spChg chg="mod">
          <ac:chgData name="David Lanter" userId="ffe310d6-75e8-40c5-b92a-0b49b26d9e52" providerId="ADAL" clId="{311AA3F7-225F-4320-9CD8-D8BBF2C6F716}" dt="2023-11-14T19:18:07.813" v="116" actId="114"/>
          <ac:spMkLst>
            <pc:docMk/>
            <pc:sldMk cId="247571506" sldId="293"/>
            <ac:spMk id="7" creationId="{00000000-0000-0000-0000-000000000000}"/>
          </ac:spMkLst>
        </pc:spChg>
      </pc:sldChg>
      <pc:sldChg chg="modAnim">
        <pc:chgData name="David Lanter" userId="ffe310d6-75e8-40c5-b92a-0b49b26d9e52" providerId="ADAL" clId="{311AA3F7-225F-4320-9CD8-D8BBF2C6F716}" dt="2023-11-14T19:31:18.440" v="221"/>
        <pc:sldMkLst>
          <pc:docMk/>
          <pc:sldMk cId="212014911" sldId="336"/>
        </pc:sldMkLst>
      </pc:sldChg>
      <pc:sldChg chg="addSp delSp modSp mod">
        <pc:chgData name="David Lanter" userId="ffe310d6-75e8-40c5-b92a-0b49b26d9e52" providerId="ADAL" clId="{311AA3F7-225F-4320-9CD8-D8BBF2C6F716}" dt="2023-11-14T18:41:53.096" v="30" actId="1076"/>
        <pc:sldMkLst>
          <pc:docMk/>
          <pc:sldMk cId="50465255" sldId="338"/>
        </pc:sldMkLst>
        <pc:spChg chg="mod">
          <ac:chgData name="David Lanter" userId="ffe310d6-75e8-40c5-b92a-0b49b26d9e52" providerId="ADAL" clId="{311AA3F7-225F-4320-9CD8-D8BBF2C6F716}" dt="2023-11-14T18:41:45.254" v="29" actId="1076"/>
          <ac:spMkLst>
            <pc:docMk/>
            <pc:sldMk cId="50465255" sldId="338"/>
            <ac:spMk id="11" creationId="{AB1B8234-7CC9-B04A-4992-9BB8CA6C344C}"/>
          </ac:spMkLst>
        </pc:spChg>
        <pc:picChg chg="add mod">
          <ac:chgData name="David Lanter" userId="ffe310d6-75e8-40c5-b92a-0b49b26d9e52" providerId="ADAL" clId="{311AA3F7-225F-4320-9CD8-D8BBF2C6F716}" dt="2023-11-14T18:37:38.920" v="20" actId="14100"/>
          <ac:picMkLst>
            <pc:docMk/>
            <pc:sldMk cId="50465255" sldId="338"/>
            <ac:picMk id="4" creationId="{036876B0-8A7A-9008-B49A-D116356F04C6}"/>
          </ac:picMkLst>
        </pc:picChg>
        <pc:picChg chg="add mod">
          <ac:chgData name="David Lanter" userId="ffe310d6-75e8-40c5-b92a-0b49b26d9e52" providerId="ADAL" clId="{311AA3F7-225F-4320-9CD8-D8BBF2C6F716}" dt="2023-11-14T18:41:53.096" v="30" actId="1076"/>
          <ac:picMkLst>
            <pc:docMk/>
            <pc:sldMk cId="50465255" sldId="338"/>
            <ac:picMk id="6" creationId="{C75D60AB-26E4-0EC6-E322-132A06BC5F5C}"/>
          </ac:picMkLst>
        </pc:picChg>
        <pc:picChg chg="del">
          <ac:chgData name="David Lanter" userId="ffe310d6-75e8-40c5-b92a-0b49b26d9e52" providerId="ADAL" clId="{311AA3F7-225F-4320-9CD8-D8BBF2C6F716}" dt="2023-11-14T18:37:10.415" v="16" actId="478"/>
          <ac:picMkLst>
            <pc:docMk/>
            <pc:sldMk cId="50465255" sldId="338"/>
            <ac:picMk id="9" creationId="{D6AF5A1A-C5AE-F766-C005-F8B985C20C5E}"/>
          </ac:picMkLst>
        </pc:picChg>
        <pc:picChg chg="del">
          <ac:chgData name="David Lanter" userId="ffe310d6-75e8-40c5-b92a-0b49b26d9e52" providerId="ADAL" clId="{311AA3F7-225F-4320-9CD8-D8BBF2C6F716}" dt="2023-11-14T18:38:03.968" v="21" actId="478"/>
          <ac:picMkLst>
            <pc:docMk/>
            <pc:sldMk cId="50465255" sldId="338"/>
            <ac:picMk id="10" creationId="{99E3290B-2266-8055-944E-69DDF9B777D4}"/>
          </ac:picMkLst>
        </pc:picChg>
      </pc:sldChg>
      <pc:sldChg chg="addSp delSp modSp mod">
        <pc:chgData name="David Lanter" userId="ffe310d6-75e8-40c5-b92a-0b49b26d9e52" providerId="ADAL" clId="{311AA3F7-225F-4320-9CD8-D8BBF2C6F716}" dt="2023-11-14T18:46:49.889" v="61" actId="1035"/>
        <pc:sldMkLst>
          <pc:docMk/>
          <pc:sldMk cId="927988461" sldId="339"/>
        </pc:sldMkLst>
        <pc:spChg chg="add mod">
          <ac:chgData name="David Lanter" userId="ffe310d6-75e8-40c5-b92a-0b49b26d9e52" providerId="ADAL" clId="{311AA3F7-225F-4320-9CD8-D8BBF2C6F716}" dt="2023-11-14T18:46:45.288" v="54" actId="1076"/>
          <ac:spMkLst>
            <pc:docMk/>
            <pc:sldMk cId="927988461" sldId="339"/>
            <ac:spMk id="7" creationId="{FA927B1A-2B53-A7B1-EC84-5BAFA71A8217}"/>
          </ac:spMkLst>
        </pc:spChg>
        <pc:spChg chg="del">
          <ac:chgData name="David Lanter" userId="ffe310d6-75e8-40c5-b92a-0b49b26d9e52" providerId="ADAL" clId="{311AA3F7-225F-4320-9CD8-D8BBF2C6F716}" dt="2023-11-14T18:46:37.749" v="51" actId="478"/>
          <ac:spMkLst>
            <pc:docMk/>
            <pc:sldMk cId="927988461" sldId="339"/>
            <ac:spMk id="11" creationId="{10F7A72C-F2E1-8BF1-6F8B-6742E72958BF}"/>
          </ac:spMkLst>
        </pc:spChg>
        <pc:picChg chg="del">
          <ac:chgData name="David Lanter" userId="ffe310d6-75e8-40c5-b92a-0b49b26d9e52" providerId="ADAL" clId="{311AA3F7-225F-4320-9CD8-D8BBF2C6F716}" dt="2023-11-14T18:45:58.806" v="46" actId="478"/>
          <ac:picMkLst>
            <pc:docMk/>
            <pc:sldMk cId="927988461" sldId="339"/>
            <ac:picMk id="3" creationId="{A53EE4AA-C7DD-EEDF-014D-AB77C9F500EB}"/>
          </ac:picMkLst>
        </pc:picChg>
        <pc:picChg chg="del">
          <ac:chgData name="David Lanter" userId="ffe310d6-75e8-40c5-b92a-0b49b26d9e52" providerId="ADAL" clId="{311AA3F7-225F-4320-9CD8-D8BBF2C6F716}" dt="2023-11-14T18:46:34.388" v="50" actId="478"/>
          <ac:picMkLst>
            <pc:docMk/>
            <pc:sldMk cId="927988461" sldId="339"/>
            <ac:picMk id="5" creationId="{2DD328AB-237A-0C09-9A6F-E1EC6F34F7F0}"/>
          </ac:picMkLst>
        </pc:picChg>
        <pc:picChg chg="add mod">
          <ac:chgData name="David Lanter" userId="ffe310d6-75e8-40c5-b92a-0b49b26d9e52" providerId="ADAL" clId="{311AA3F7-225F-4320-9CD8-D8BBF2C6F716}" dt="2023-11-14T18:46:49.889" v="61" actId="1035"/>
          <ac:picMkLst>
            <pc:docMk/>
            <pc:sldMk cId="927988461" sldId="339"/>
            <ac:picMk id="6" creationId="{CA253B66-5CD1-A577-49B4-96D8CF7C8ACD}"/>
          </ac:picMkLst>
        </pc:picChg>
      </pc:sldChg>
      <pc:sldChg chg="addSp delSp modSp mod">
        <pc:chgData name="David Lanter" userId="ffe310d6-75e8-40c5-b92a-0b49b26d9e52" providerId="ADAL" clId="{311AA3F7-225F-4320-9CD8-D8BBF2C6F716}" dt="2023-11-14T18:48:28.034" v="73" actId="1076"/>
        <pc:sldMkLst>
          <pc:docMk/>
          <pc:sldMk cId="1517792044" sldId="340"/>
        </pc:sldMkLst>
        <pc:spChg chg="add mod">
          <ac:chgData name="David Lanter" userId="ffe310d6-75e8-40c5-b92a-0b49b26d9e52" providerId="ADAL" clId="{311AA3F7-225F-4320-9CD8-D8BBF2C6F716}" dt="2023-11-14T18:48:28.034" v="73" actId="1076"/>
          <ac:spMkLst>
            <pc:docMk/>
            <pc:sldMk cId="1517792044" sldId="340"/>
            <ac:spMk id="7" creationId="{55F742DB-1548-6AC2-67E6-107C6877E331}"/>
          </ac:spMkLst>
        </pc:spChg>
        <pc:spChg chg="mod">
          <ac:chgData name="David Lanter" userId="ffe310d6-75e8-40c5-b92a-0b49b26d9e52" providerId="ADAL" clId="{311AA3F7-225F-4320-9CD8-D8BBF2C6F716}" dt="2023-11-14T18:48:15.192" v="70" actId="14100"/>
          <ac:spMkLst>
            <pc:docMk/>
            <pc:sldMk cId="1517792044" sldId="340"/>
            <ac:spMk id="8" creationId="{18B1F12F-2081-447E-9670-B755F499F45F}"/>
          </ac:spMkLst>
        </pc:spChg>
        <pc:spChg chg="del">
          <ac:chgData name="David Lanter" userId="ffe310d6-75e8-40c5-b92a-0b49b26d9e52" providerId="ADAL" clId="{311AA3F7-225F-4320-9CD8-D8BBF2C6F716}" dt="2023-11-14T18:48:17.672" v="71" actId="478"/>
          <ac:spMkLst>
            <pc:docMk/>
            <pc:sldMk cId="1517792044" sldId="340"/>
            <ac:spMk id="13" creationId="{E3BBDE48-239B-5BCA-88ED-D04B57A91789}"/>
          </ac:spMkLst>
        </pc:spChg>
        <pc:picChg chg="del">
          <ac:chgData name="David Lanter" userId="ffe310d6-75e8-40c5-b92a-0b49b26d9e52" providerId="ADAL" clId="{311AA3F7-225F-4320-9CD8-D8BBF2C6F716}" dt="2023-11-14T18:47:41.326" v="62" actId="478"/>
          <ac:picMkLst>
            <pc:docMk/>
            <pc:sldMk cId="1517792044" sldId="340"/>
            <ac:picMk id="3" creationId="{C7349DFE-C098-A91B-49C5-265BFCFD93F0}"/>
          </ac:picMkLst>
        </pc:picChg>
        <pc:picChg chg="del mod">
          <ac:chgData name="David Lanter" userId="ffe310d6-75e8-40c5-b92a-0b49b26d9e52" providerId="ADAL" clId="{311AA3F7-225F-4320-9CD8-D8BBF2C6F716}" dt="2023-11-14T18:47:48.612" v="65" actId="478"/>
          <ac:picMkLst>
            <pc:docMk/>
            <pc:sldMk cId="1517792044" sldId="340"/>
            <ac:picMk id="5" creationId="{8CDF11CA-AD72-AB42-6C8A-C6DFF75414A3}"/>
          </ac:picMkLst>
        </pc:picChg>
        <pc:picChg chg="add mod">
          <ac:chgData name="David Lanter" userId="ffe310d6-75e8-40c5-b92a-0b49b26d9e52" providerId="ADAL" clId="{311AA3F7-225F-4320-9CD8-D8BBF2C6F716}" dt="2023-11-14T18:48:09.099" v="68" actId="14100"/>
          <ac:picMkLst>
            <pc:docMk/>
            <pc:sldMk cId="1517792044" sldId="340"/>
            <ac:picMk id="6" creationId="{644869CE-BC57-5EC6-2CD7-A1EFCCEFB313}"/>
          </ac:picMkLst>
        </pc:picChg>
      </pc:sldChg>
      <pc:sldChg chg="modSp mod">
        <pc:chgData name="David Lanter" userId="ffe310d6-75e8-40c5-b92a-0b49b26d9e52" providerId="ADAL" clId="{311AA3F7-225F-4320-9CD8-D8BBF2C6F716}" dt="2023-11-14T19:31:49.459" v="233" actId="20577"/>
        <pc:sldMkLst>
          <pc:docMk/>
          <pc:sldMk cId="1161373714" sldId="343"/>
        </pc:sldMkLst>
        <pc:spChg chg="mod">
          <ac:chgData name="David Lanter" userId="ffe310d6-75e8-40c5-b92a-0b49b26d9e52" providerId="ADAL" clId="{311AA3F7-225F-4320-9CD8-D8BBF2C6F716}" dt="2023-11-14T19:31:49.459" v="233" actId="20577"/>
          <ac:spMkLst>
            <pc:docMk/>
            <pc:sldMk cId="1161373714" sldId="343"/>
            <ac:spMk id="3" creationId="{864CAEB9-953A-4B81-9F50-952A1E33C899}"/>
          </ac:spMkLst>
        </pc:spChg>
      </pc:sldChg>
      <pc:sldChg chg="addSp modSp mod modAnim">
        <pc:chgData name="David Lanter" userId="ffe310d6-75e8-40c5-b92a-0b49b26d9e52" providerId="ADAL" clId="{311AA3F7-225F-4320-9CD8-D8BBF2C6F716}" dt="2023-11-14T19:30:18.579" v="212"/>
        <pc:sldMkLst>
          <pc:docMk/>
          <pc:sldMk cId="238503503" sldId="401"/>
        </pc:sldMkLst>
        <pc:spChg chg="add mod">
          <ac:chgData name="David Lanter" userId="ffe310d6-75e8-40c5-b92a-0b49b26d9e52" providerId="ADAL" clId="{311AA3F7-225F-4320-9CD8-D8BBF2C6F716}" dt="2023-11-14T19:29:54.356" v="210" actId="1076"/>
          <ac:spMkLst>
            <pc:docMk/>
            <pc:sldMk cId="238503503" sldId="401"/>
            <ac:spMk id="6" creationId="{28FD0680-E64D-594B-A1DE-CC8AEDE20D02}"/>
          </ac:spMkLst>
        </pc:spChg>
      </pc:sldChg>
      <pc:sldChg chg="addSp delSp modSp mod modAnim">
        <pc:chgData name="David Lanter" userId="ffe310d6-75e8-40c5-b92a-0b49b26d9e52" providerId="ADAL" clId="{311AA3F7-225F-4320-9CD8-D8BBF2C6F716}" dt="2023-11-14T18:45:04.902" v="45"/>
        <pc:sldMkLst>
          <pc:docMk/>
          <pc:sldMk cId="683483473" sldId="418"/>
        </pc:sldMkLst>
        <pc:spChg chg="add mod">
          <ac:chgData name="David Lanter" userId="ffe310d6-75e8-40c5-b92a-0b49b26d9e52" providerId="ADAL" clId="{311AA3F7-225F-4320-9CD8-D8BBF2C6F716}" dt="2023-11-14T18:43:49.060" v="38" actId="1076"/>
          <ac:spMkLst>
            <pc:docMk/>
            <pc:sldMk cId="683483473" sldId="418"/>
            <ac:spMk id="5" creationId="{D2CAA47D-ACB1-223D-F228-D0475F5F5E01}"/>
          </ac:spMkLst>
        </pc:spChg>
        <pc:spChg chg="del">
          <ac:chgData name="David Lanter" userId="ffe310d6-75e8-40c5-b92a-0b49b26d9e52" providerId="ADAL" clId="{311AA3F7-225F-4320-9CD8-D8BBF2C6F716}" dt="2023-11-14T18:43:39.171" v="36" actId="478"/>
          <ac:spMkLst>
            <pc:docMk/>
            <pc:sldMk cId="683483473" sldId="418"/>
            <ac:spMk id="11" creationId="{0BD46B5A-CC26-A8CB-084F-B93833D6D2B6}"/>
          </ac:spMkLst>
        </pc:spChg>
        <pc:picChg chg="add mod">
          <ac:chgData name="David Lanter" userId="ffe310d6-75e8-40c5-b92a-0b49b26d9e52" providerId="ADAL" clId="{311AA3F7-225F-4320-9CD8-D8BBF2C6F716}" dt="2023-11-14T18:43:36.650" v="35" actId="14100"/>
          <ac:picMkLst>
            <pc:docMk/>
            <pc:sldMk cId="683483473" sldId="418"/>
            <ac:picMk id="4" creationId="{CCD81AD5-5F02-3872-E582-FBC332D1E06E}"/>
          </ac:picMkLst>
        </pc:picChg>
        <pc:picChg chg="del">
          <ac:chgData name="David Lanter" userId="ffe310d6-75e8-40c5-b92a-0b49b26d9e52" providerId="ADAL" clId="{311AA3F7-225F-4320-9CD8-D8BBF2C6F716}" dt="2023-11-14T18:43:00.694" v="32" actId="478"/>
          <ac:picMkLst>
            <pc:docMk/>
            <pc:sldMk cId="683483473" sldId="418"/>
            <ac:picMk id="6" creationId="{EED1CB18-9BE2-B98D-0818-F8B54EC441EC}"/>
          </ac:picMkLst>
        </pc:picChg>
        <pc:picChg chg="del">
          <ac:chgData name="David Lanter" userId="ffe310d6-75e8-40c5-b92a-0b49b26d9e52" providerId="ADAL" clId="{311AA3F7-225F-4320-9CD8-D8BBF2C6F716}" dt="2023-11-14T18:41:57.651" v="31" actId="478"/>
          <ac:picMkLst>
            <pc:docMk/>
            <pc:sldMk cId="683483473" sldId="418"/>
            <ac:picMk id="8" creationId="{5EA2E020-E4BC-1061-9AD6-0FB959F72E22}"/>
          </ac:picMkLst>
        </pc:picChg>
        <pc:picChg chg="add mod ord">
          <ac:chgData name="David Lanter" userId="ffe310d6-75e8-40c5-b92a-0b49b26d9e52" providerId="ADAL" clId="{311AA3F7-225F-4320-9CD8-D8BBF2C6F716}" dt="2023-11-14T18:44:59.187" v="44" actId="167"/>
          <ac:picMkLst>
            <pc:docMk/>
            <pc:sldMk cId="683483473" sldId="418"/>
            <ac:picMk id="9" creationId="{1CEDF5DD-3B30-5D9E-DD7A-A8799C50AFD4}"/>
          </ac:picMkLst>
        </pc:picChg>
      </pc:sldChg>
      <pc:sldChg chg="addSp delSp modSp mod modAnim">
        <pc:chgData name="David Lanter" userId="ffe310d6-75e8-40c5-b92a-0b49b26d9e52" providerId="ADAL" clId="{311AA3F7-225F-4320-9CD8-D8BBF2C6F716}" dt="2023-11-14T18:35:51.890" v="15"/>
        <pc:sldMkLst>
          <pc:docMk/>
          <pc:sldMk cId="3169925524" sldId="421"/>
        </pc:sldMkLst>
        <pc:spChg chg="mod">
          <ac:chgData name="David Lanter" userId="ffe310d6-75e8-40c5-b92a-0b49b26d9e52" providerId="ADAL" clId="{311AA3F7-225F-4320-9CD8-D8BBF2C6F716}" dt="2023-11-14T18:35:38.861" v="11" actId="1076"/>
          <ac:spMkLst>
            <pc:docMk/>
            <pc:sldMk cId="3169925524" sldId="421"/>
            <ac:spMk id="6" creationId="{1564FCCA-059E-E8B7-DA50-B61AC455E3B7}"/>
          </ac:spMkLst>
        </pc:spChg>
        <pc:spChg chg="mod">
          <ac:chgData name="David Lanter" userId="ffe310d6-75e8-40c5-b92a-0b49b26d9e52" providerId="ADAL" clId="{311AA3F7-225F-4320-9CD8-D8BBF2C6F716}" dt="2023-11-14T18:35:42.427" v="14" actId="1036"/>
          <ac:spMkLst>
            <pc:docMk/>
            <pc:sldMk cId="3169925524" sldId="421"/>
            <ac:spMk id="7" creationId="{58DC7F7B-A17D-E623-71E5-32F78B479A5A}"/>
          </ac:spMkLst>
        </pc:spChg>
        <pc:picChg chg="add mod ord">
          <ac:chgData name="David Lanter" userId="ffe310d6-75e8-40c5-b92a-0b49b26d9e52" providerId="ADAL" clId="{311AA3F7-225F-4320-9CD8-D8BBF2C6F716}" dt="2023-11-14T18:35:29.552" v="9" actId="167"/>
          <ac:picMkLst>
            <pc:docMk/>
            <pc:sldMk cId="3169925524" sldId="421"/>
            <ac:picMk id="4" creationId="{7B2A88E7-9A40-0285-DA01-9C026C9465B2}"/>
          </ac:picMkLst>
        </pc:picChg>
        <pc:picChg chg="del">
          <ac:chgData name="David Lanter" userId="ffe310d6-75e8-40c5-b92a-0b49b26d9e52" providerId="ADAL" clId="{311AA3F7-225F-4320-9CD8-D8BBF2C6F716}" dt="2023-11-14T18:35:21.011" v="4" actId="478"/>
          <ac:picMkLst>
            <pc:docMk/>
            <pc:sldMk cId="3169925524" sldId="421"/>
            <ac:picMk id="5" creationId="{386E7E7F-097C-A5D1-7E58-5CC369F88121}"/>
          </ac:picMkLst>
        </pc:picChg>
      </pc:sldChg>
      <pc:sldChg chg="addSp delSp modSp new mod">
        <pc:chgData name="David Lanter" userId="ffe310d6-75e8-40c5-b92a-0b49b26d9e52" providerId="ADAL" clId="{311AA3F7-225F-4320-9CD8-D8BBF2C6F716}" dt="2023-11-14T19:19:59.872" v="203" actId="14100"/>
        <pc:sldMkLst>
          <pc:docMk/>
          <pc:sldMk cId="3934523558" sldId="422"/>
        </pc:sldMkLst>
        <pc:spChg chg="mod">
          <ac:chgData name="David Lanter" userId="ffe310d6-75e8-40c5-b92a-0b49b26d9e52" providerId="ADAL" clId="{311AA3F7-225F-4320-9CD8-D8BBF2C6F716}" dt="2023-11-14T19:19:00.688" v="184" actId="1076"/>
          <ac:spMkLst>
            <pc:docMk/>
            <pc:sldMk cId="3934523558" sldId="422"/>
            <ac:spMk id="2" creationId="{C226338C-AE53-9B1E-3515-9446948BBD0D}"/>
          </ac:spMkLst>
        </pc:spChg>
        <pc:spChg chg="del mod">
          <ac:chgData name="David Lanter" userId="ffe310d6-75e8-40c5-b92a-0b49b26d9e52" providerId="ADAL" clId="{311AA3F7-225F-4320-9CD8-D8BBF2C6F716}" dt="2023-11-14T19:19:51.250" v="199" actId="478"/>
          <ac:spMkLst>
            <pc:docMk/>
            <pc:sldMk cId="3934523558" sldId="422"/>
            <ac:spMk id="3" creationId="{60A0836A-8A1F-C7BD-5D88-286B48120CA9}"/>
          </ac:spMkLst>
        </pc:spChg>
        <pc:spChg chg="add mod">
          <ac:chgData name="David Lanter" userId="ffe310d6-75e8-40c5-b92a-0b49b26d9e52" providerId="ADAL" clId="{311AA3F7-225F-4320-9CD8-D8BBF2C6F716}" dt="2023-11-14T19:19:21.902" v="198" actId="20577"/>
          <ac:spMkLst>
            <pc:docMk/>
            <pc:sldMk cId="3934523558" sldId="422"/>
            <ac:spMk id="5" creationId="{7E88A5FD-E0AF-EA9A-AE09-B5BBB783A401}"/>
          </ac:spMkLst>
        </pc:spChg>
        <pc:picChg chg="add mod">
          <ac:chgData name="David Lanter" userId="ffe310d6-75e8-40c5-b92a-0b49b26d9e52" providerId="ADAL" clId="{311AA3F7-225F-4320-9CD8-D8BBF2C6F716}" dt="2023-11-14T19:19:59.872" v="203" actId="14100"/>
          <ac:picMkLst>
            <pc:docMk/>
            <pc:sldMk cId="3934523558" sldId="422"/>
            <ac:picMk id="7" creationId="{AF386212-6128-4D98-3F3F-4A307B99F94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D56E3C-9938-4ACB-94D8-144F3014823A}"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918C6B-8C3B-419A-8AB3-A34975C8A284}" type="slidenum">
              <a:rPr lang="en-US" smtClean="0"/>
              <a:t>‹#›</a:t>
            </a:fld>
            <a:endParaRPr lang="en-US"/>
          </a:p>
        </p:txBody>
      </p:sp>
    </p:spTree>
    <p:extLst>
      <p:ext uri="{BB962C8B-B14F-4D97-AF65-F5344CB8AC3E}">
        <p14:creationId xmlns:p14="http://schemas.microsoft.com/office/powerpoint/2010/main" val="2471281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publication satisfies the requirements of the federal Information Security Management Act (FISMA) and meets or exceeds the information security requirements established for executive agencies by the Office of Management Budget…. </a:t>
            </a:r>
          </a:p>
          <a:p>
            <a:endParaRPr lang="en-US" dirty="0"/>
          </a:p>
          <a:p>
            <a:r>
              <a:rPr lang="en-US" dirty="0"/>
              <a:t>The guidelines in this publication are applicable to all federal information systems other than those systems designated as national security systems…. </a:t>
            </a:r>
          </a:p>
          <a:p>
            <a:endParaRPr lang="en-US" dirty="0"/>
          </a:p>
          <a:p>
            <a:r>
              <a:rPr lang="en-US" dirty="0"/>
              <a:t>State, local and tribal governments, as well as private sector organizations are encouraged to consider using these guidelines, as appropriate.”</a:t>
            </a:r>
          </a:p>
          <a:p>
            <a:endParaRPr lang="en-US" dirty="0"/>
          </a:p>
        </p:txBody>
      </p:sp>
      <p:sp>
        <p:nvSpPr>
          <p:cNvPr id="4" name="Slide Number Placeholder 3"/>
          <p:cNvSpPr>
            <a:spLocks noGrp="1"/>
          </p:cNvSpPr>
          <p:nvPr>
            <p:ph type="sldNum" sz="quarter" idx="10"/>
          </p:nvPr>
        </p:nvSpPr>
        <p:spPr/>
        <p:txBody>
          <a:bodyPr/>
          <a:lstStyle/>
          <a:p>
            <a:fld id="{5384F546-A39D-46DA-A102-8A1A203CE33C}" type="slidenum">
              <a:rPr lang="en-US" smtClean="0"/>
              <a:t>4</a:t>
            </a:fld>
            <a:endParaRPr lang="en-US"/>
          </a:p>
        </p:txBody>
      </p:sp>
    </p:spTree>
    <p:extLst>
      <p:ext uri="{BB962C8B-B14F-4D97-AF65-F5344CB8AC3E}">
        <p14:creationId xmlns:p14="http://schemas.microsoft.com/office/powerpoint/2010/main" val="357781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APT lifecycle</a:t>
            </a:r>
            <a:r>
              <a:rPr lang="en-US" baseline="0" dirty="0"/>
              <a:t> – leading to privilege escalation and data exfiltration. </a:t>
            </a:r>
            <a:endParaRPr lang="en-US" dirty="0"/>
          </a:p>
        </p:txBody>
      </p:sp>
      <p:sp>
        <p:nvSpPr>
          <p:cNvPr id="4" name="Slide Number Placeholder 3"/>
          <p:cNvSpPr>
            <a:spLocks noGrp="1"/>
          </p:cNvSpPr>
          <p:nvPr>
            <p:ph type="sldNum" sz="quarter" idx="10"/>
          </p:nvPr>
        </p:nvSpPr>
        <p:spPr/>
        <p:txBody>
          <a:bodyPr/>
          <a:lstStyle/>
          <a:p>
            <a:fld id="{5384F546-A39D-46DA-A102-8A1A203CE33C}" type="slidenum">
              <a:rPr lang="en-US" smtClean="0"/>
              <a:t>8</a:t>
            </a:fld>
            <a:endParaRPr lang="en-US"/>
          </a:p>
        </p:txBody>
      </p:sp>
    </p:spTree>
    <p:extLst>
      <p:ext uri="{BB962C8B-B14F-4D97-AF65-F5344CB8AC3E}">
        <p14:creationId xmlns:p14="http://schemas.microsoft.com/office/powerpoint/2010/main" val="2627338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E8D2-2E83-46C5-B00E-F5377AC676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081A72-974D-45B0-B334-0A7E88CEFF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42BB6A-0F84-4009-B06A-116C5878856F}"/>
              </a:ext>
            </a:extLst>
          </p:cNvPr>
          <p:cNvSpPr>
            <a:spLocks noGrp="1"/>
          </p:cNvSpPr>
          <p:nvPr>
            <p:ph type="dt" sz="half" idx="10"/>
          </p:nvPr>
        </p:nvSpPr>
        <p:spPr/>
        <p:txBody>
          <a:bodyPr/>
          <a:lstStyle/>
          <a:p>
            <a:fld id="{3DEB3896-5E01-47A1-9AE0-C65825ADC9BA}" type="datetimeFigureOut">
              <a:rPr lang="en-US" smtClean="0"/>
              <a:t>11/5/2024</a:t>
            </a:fld>
            <a:endParaRPr lang="en-US"/>
          </a:p>
        </p:txBody>
      </p:sp>
      <p:sp>
        <p:nvSpPr>
          <p:cNvPr id="5" name="Footer Placeholder 4">
            <a:extLst>
              <a:ext uri="{FF2B5EF4-FFF2-40B4-BE49-F238E27FC236}">
                <a16:creationId xmlns:a16="http://schemas.microsoft.com/office/drawing/2014/main" id="{2067D11A-E700-4E57-AEF4-5A453332F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B6F77-6FCF-4E2F-98A7-2AC982BA27E9}"/>
              </a:ext>
            </a:extLst>
          </p:cNvPr>
          <p:cNvSpPr>
            <a:spLocks noGrp="1"/>
          </p:cNvSpPr>
          <p:nvPr>
            <p:ph type="sldNum" sz="quarter" idx="12"/>
          </p:nvPr>
        </p:nvSpPr>
        <p:spPr/>
        <p:txBody>
          <a:bodyPr/>
          <a:lstStyle/>
          <a:p>
            <a:fld id="{0AC57E6F-428A-4BC5-A1FC-DD52DEAB5179}" type="slidenum">
              <a:rPr lang="en-US" smtClean="0"/>
              <a:t>‹#›</a:t>
            </a:fld>
            <a:endParaRPr lang="en-US"/>
          </a:p>
        </p:txBody>
      </p:sp>
    </p:spTree>
    <p:extLst>
      <p:ext uri="{BB962C8B-B14F-4D97-AF65-F5344CB8AC3E}">
        <p14:creationId xmlns:p14="http://schemas.microsoft.com/office/powerpoint/2010/main" val="275858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FE72D-EE91-40BE-B906-09B195ED37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19A612-8691-4B8F-B16B-01A8668525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FE3A6-E853-4377-B635-682D4D944532}"/>
              </a:ext>
            </a:extLst>
          </p:cNvPr>
          <p:cNvSpPr>
            <a:spLocks noGrp="1"/>
          </p:cNvSpPr>
          <p:nvPr>
            <p:ph type="dt" sz="half" idx="10"/>
          </p:nvPr>
        </p:nvSpPr>
        <p:spPr/>
        <p:txBody>
          <a:bodyPr/>
          <a:lstStyle/>
          <a:p>
            <a:fld id="{3DEB3896-5E01-47A1-9AE0-C65825ADC9BA}" type="datetimeFigureOut">
              <a:rPr lang="en-US" smtClean="0"/>
              <a:t>11/5/2024</a:t>
            </a:fld>
            <a:endParaRPr lang="en-US"/>
          </a:p>
        </p:txBody>
      </p:sp>
      <p:sp>
        <p:nvSpPr>
          <p:cNvPr id="5" name="Footer Placeholder 4">
            <a:extLst>
              <a:ext uri="{FF2B5EF4-FFF2-40B4-BE49-F238E27FC236}">
                <a16:creationId xmlns:a16="http://schemas.microsoft.com/office/drawing/2014/main" id="{9569F124-1E78-47BE-96EF-C934C475C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AA7F0-15C2-481D-A74A-888B84FA55C1}"/>
              </a:ext>
            </a:extLst>
          </p:cNvPr>
          <p:cNvSpPr>
            <a:spLocks noGrp="1"/>
          </p:cNvSpPr>
          <p:nvPr>
            <p:ph type="sldNum" sz="quarter" idx="12"/>
          </p:nvPr>
        </p:nvSpPr>
        <p:spPr/>
        <p:txBody>
          <a:bodyPr/>
          <a:lstStyle/>
          <a:p>
            <a:fld id="{0AC57E6F-428A-4BC5-A1FC-DD52DEAB5179}" type="slidenum">
              <a:rPr lang="en-US" smtClean="0"/>
              <a:t>‹#›</a:t>
            </a:fld>
            <a:endParaRPr lang="en-US"/>
          </a:p>
        </p:txBody>
      </p:sp>
    </p:spTree>
    <p:extLst>
      <p:ext uri="{BB962C8B-B14F-4D97-AF65-F5344CB8AC3E}">
        <p14:creationId xmlns:p14="http://schemas.microsoft.com/office/powerpoint/2010/main" val="4232157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78AA53-D592-426A-BAFC-47E3365B2C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3F8998-F620-439F-A34C-B657EA8FC3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92F00-F519-4C97-889F-E192C342402D}"/>
              </a:ext>
            </a:extLst>
          </p:cNvPr>
          <p:cNvSpPr>
            <a:spLocks noGrp="1"/>
          </p:cNvSpPr>
          <p:nvPr>
            <p:ph type="dt" sz="half" idx="10"/>
          </p:nvPr>
        </p:nvSpPr>
        <p:spPr/>
        <p:txBody>
          <a:bodyPr/>
          <a:lstStyle/>
          <a:p>
            <a:fld id="{3DEB3896-5E01-47A1-9AE0-C65825ADC9BA}" type="datetimeFigureOut">
              <a:rPr lang="en-US" smtClean="0"/>
              <a:t>11/5/2024</a:t>
            </a:fld>
            <a:endParaRPr lang="en-US"/>
          </a:p>
        </p:txBody>
      </p:sp>
      <p:sp>
        <p:nvSpPr>
          <p:cNvPr id="5" name="Footer Placeholder 4">
            <a:extLst>
              <a:ext uri="{FF2B5EF4-FFF2-40B4-BE49-F238E27FC236}">
                <a16:creationId xmlns:a16="http://schemas.microsoft.com/office/drawing/2014/main" id="{D3EDA546-A489-4E1E-9437-C00EF08998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544BD-279E-4930-A3D8-131EF8466EF7}"/>
              </a:ext>
            </a:extLst>
          </p:cNvPr>
          <p:cNvSpPr>
            <a:spLocks noGrp="1"/>
          </p:cNvSpPr>
          <p:nvPr>
            <p:ph type="sldNum" sz="quarter" idx="12"/>
          </p:nvPr>
        </p:nvSpPr>
        <p:spPr/>
        <p:txBody>
          <a:bodyPr/>
          <a:lstStyle/>
          <a:p>
            <a:fld id="{0AC57E6F-428A-4BC5-A1FC-DD52DEAB5179}" type="slidenum">
              <a:rPr lang="en-US" smtClean="0"/>
              <a:t>‹#›</a:t>
            </a:fld>
            <a:endParaRPr lang="en-US"/>
          </a:p>
        </p:txBody>
      </p:sp>
    </p:spTree>
    <p:extLst>
      <p:ext uri="{BB962C8B-B14F-4D97-AF65-F5344CB8AC3E}">
        <p14:creationId xmlns:p14="http://schemas.microsoft.com/office/powerpoint/2010/main" val="2949951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0F312-C724-461A-A7A5-FBBCE8FAAE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CD6432-D20F-42B5-8993-AB24B759C2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5F746-FE19-4932-88A5-451917400C92}"/>
              </a:ext>
            </a:extLst>
          </p:cNvPr>
          <p:cNvSpPr>
            <a:spLocks noGrp="1"/>
          </p:cNvSpPr>
          <p:nvPr>
            <p:ph type="dt" sz="half" idx="10"/>
          </p:nvPr>
        </p:nvSpPr>
        <p:spPr/>
        <p:txBody>
          <a:bodyPr/>
          <a:lstStyle/>
          <a:p>
            <a:fld id="{3DEB3896-5E01-47A1-9AE0-C65825ADC9BA}" type="datetimeFigureOut">
              <a:rPr lang="en-US" smtClean="0"/>
              <a:t>11/5/2024</a:t>
            </a:fld>
            <a:endParaRPr lang="en-US"/>
          </a:p>
        </p:txBody>
      </p:sp>
      <p:sp>
        <p:nvSpPr>
          <p:cNvPr id="5" name="Footer Placeholder 4">
            <a:extLst>
              <a:ext uri="{FF2B5EF4-FFF2-40B4-BE49-F238E27FC236}">
                <a16:creationId xmlns:a16="http://schemas.microsoft.com/office/drawing/2014/main" id="{CC9E3CFF-D975-425F-A317-9F8643CD2A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CACBE-7498-4999-9964-8D1C1691960A}"/>
              </a:ext>
            </a:extLst>
          </p:cNvPr>
          <p:cNvSpPr>
            <a:spLocks noGrp="1"/>
          </p:cNvSpPr>
          <p:nvPr>
            <p:ph type="sldNum" sz="quarter" idx="12"/>
          </p:nvPr>
        </p:nvSpPr>
        <p:spPr/>
        <p:txBody>
          <a:bodyPr/>
          <a:lstStyle/>
          <a:p>
            <a:fld id="{0AC57E6F-428A-4BC5-A1FC-DD52DEAB5179}" type="slidenum">
              <a:rPr lang="en-US" smtClean="0"/>
              <a:t>‹#›</a:t>
            </a:fld>
            <a:endParaRPr lang="en-US"/>
          </a:p>
        </p:txBody>
      </p:sp>
    </p:spTree>
    <p:extLst>
      <p:ext uri="{BB962C8B-B14F-4D97-AF65-F5344CB8AC3E}">
        <p14:creationId xmlns:p14="http://schemas.microsoft.com/office/powerpoint/2010/main" val="1429211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292B2-231D-4D17-87BC-E7B94863C3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35E953-0A23-45D9-A247-A08EF793D8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02F656-FBE0-475C-B099-2BFD5989A2F4}"/>
              </a:ext>
            </a:extLst>
          </p:cNvPr>
          <p:cNvSpPr>
            <a:spLocks noGrp="1"/>
          </p:cNvSpPr>
          <p:nvPr>
            <p:ph type="dt" sz="half" idx="10"/>
          </p:nvPr>
        </p:nvSpPr>
        <p:spPr/>
        <p:txBody>
          <a:bodyPr/>
          <a:lstStyle/>
          <a:p>
            <a:fld id="{3DEB3896-5E01-47A1-9AE0-C65825ADC9BA}" type="datetimeFigureOut">
              <a:rPr lang="en-US" smtClean="0"/>
              <a:t>11/5/2024</a:t>
            </a:fld>
            <a:endParaRPr lang="en-US"/>
          </a:p>
        </p:txBody>
      </p:sp>
      <p:sp>
        <p:nvSpPr>
          <p:cNvPr id="5" name="Footer Placeholder 4">
            <a:extLst>
              <a:ext uri="{FF2B5EF4-FFF2-40B4-BE49-F238E27FC236}">
                <a16:creationId xmlns:a16="http://schemas.microsoft.com/office/drawing/2014/main" id="{EE2EF094-2690-4FA5-B08A-3F650ECBB6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96BDC-FC5F-4EC0-B3F7-A9B6BF866D42}"/>
              </a:ext>
            </a:extLst>
          </p:cNvPr>
          <p:cNvSpPr>
            <a:spLocks noGrp="1"/>
          </p:cNvSpPr>
          <p:nvPr>
            <p:ph type="sldNum" sz="quarter" idx="12"/>
          </p:nvPr>
        </p:nvSpPr>
        <p:spPr/>
        <p:txBody>
          <a:bodyPr/>
          <a:lstStyle/>
          <a:p>
            <a:fld id="{0AC57E6F-428A-4BC5-A1FC-DD52DEAB5179}" type="slidenum">
              <a:rPr lang="en-US" smtClean="0"/>
              <a:t>‹#›</a:t>
            </a:fld>
            <a:endParaRPr lang="en-US"/>
          </a:p>
        </p:txBody>
      </p:sp>
    </p:spTree>
    <p:extLst>
      <p:ext uri="{BB962C8B-B14F-4D97-AF65-F5344CB8AC3E}">
        <p14:creationId xmlns:p14="http://schemas.microsoft.com/office/powerpoint/2010/main" val="27801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5C4B-58D5-41E5-87D5-55560F921D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B82228-BF64-4DE2-B8AC-2D412BBA96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F86EDD-2FC8-4418-86DC-6D08A112A4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C533DA-C50F-433E-AAA9-D05080405B65}"/>
              </a:ext>
            </a:extLst>
          </p:cNvPr>
          <p:cNvSpPr>
            <a:spLocks noGrp="1"/>
          </p:cNvSpPr>
          <p:nvPr>
            <p:ph type="dt" sz="half" idx="10"/>
          </p:nvPr>
        </p:nvSpPr>
        <p:spPr/>
        <p:txBody>
          <a:bodyPr/>
          <a:lstStyle/>
          <a:p>
            <a:fld id="{3DEB3896-5E01-47A1-9AE0-C65825ADC9BA}" type="datetimeFigureOut">
              <a:rPr lang="en-US" smtClean="0"/>
              <a:t>11/5/2024</a:t>
            </a:fld>
            <a:endParaRPr lang="en-US"/>
          </a:p>
        </p:txBody>
      </p:sp>
      <p:sp>
        <p:nvSpPr>
          <p:cNvPr id="6" name="Footer Placeholder 5">
            <a:extLst>
              <a:ext uri="{FF2B5EF4-FFF2-40B4-BE49-F238E27FC236}">
                <a16:creationId xmlns:a16="http://schemas.microsoft.com/office/drawing/2014/main" id="{0D22A590-BC1F-4FD6-B249-8F6D1859E8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CE562-B376-46A0-90FC-0819039E7C68}"/>
              </a:ext>
            </a:extLst>
          </p:cNvPr>
          <p:cNvSpPr>
            <a:spLocks noGrp="1"/>
          </p:cNvSpPr>
          <p:nvPr>
            <p:ph type="sldNum" sz="quarter" idx="12"/>
          </p:nvPr>
        </p:nvSpPr>
        <p:spPr/>
        <p:txBody>
          <a:bodyPr/>
          <a:lstStyle/>
          <a:p>
            <a:fld id="{0AC57E6F-428A-4BC5-A1FC-DD52DEAB5179}" type="slidenum">
              <a:rPr lang="en-US" smtClean="0"/>
              <a:t>‹#›</a:t>
            </a:fld>
            <a:endParaRPr lang="en-US"/>
          </a:p>
        </p:txBody>
      </p:sp>
    </p:spTree>
    <p:extLst>
      <p:ext uri="{BB962C8B-B14F-4D97-AF65-F5344CB8AC3E}">
        <p14:creationId xmlns:p14="http://schemas.microsoft.com/office/powerpoint/2010/main" val="239333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0A01C-6992-4EF1-A789-F043E9F838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DB93D6-11C6-4375-83D7-17C1B6428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30B62A-A982-4168-83F8-8FC28B977F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1612A0-24BF-4C10-BCE8-B186DEEE09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BAFAAF-81AE-4531-A07D-3E17190630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60748D-13CA-4128-AA8B-83469ED97FE0}"/>
              </a:ext>
            </a:extLst>
          </p:cNvPr>
          <p:cNvSpPr>
            <a:spLocks noGrp="1"/>
          </p:cNvSpPr>
          <p:nvPr>
            <p:ph type="dt" sz="half" idx="10"/>
          </p:nvPr>
        </p:nvSpPr>
        <p:spPr/>
        <p:txBody>
          <a:bodyPr/>
          <a:lstStyle/>
          <a:p>
            <a:fld id="{3DEB3896-5E01-47A1-9AE0-C65825ADC9BA}" type="datetimeFigureOut">
              <a:rPr lang="en-US" smtClean="0"/>
              <a:t>11/5/2024</a:t>
            </a:fld>
            <a:endParaRPr lang="en-US"/>
          </a:p>
        </p:txBody>
      </p:sp>
      <p:sp>
        <p:nvSpPr>
          <p:cNvPr id="8" name="Footer Placeholder 7">
            <a:extLst>
              <a:ext uri="{FF2B5EF4-FFF2-40B4-BE49-F238E27FC236}">
                <a16:creationId xmlns:a16="http://schemas.microsoft.com/office/drawing/2014/main" id="{65DF4E7A-C3E4-4A06-A972-EBE4787FFD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1DDBDB-588E-40E1-8C68-0B3C9E0FFB09}"/>
              </a:ext>
            </a:extLst>
          </p:cNvPr>
          <p:cNvSpPr>
            <a:spLocks noGrp="1"/>
          </p:cNvSpPr>
          <p:nvPr>
            <p:ph type="sldNum" sz="quarter" idx="12"/>
          </p:nvPr>
        </p:nvSpPr>
        <p:spPr/>
        <p:txBody>
          <a:bodyPr/>
          <a:lstStyle/>
          <a:p>
            <a:fld id="{0AC57E6F-428A-4BC5-A1FC-DD52DEAB5179}" type="slidenum">
              <a:rPr lang="en-US" smtClean="0"/>
              <a:t>‹#›</a:t>
            </a:fld>
            <a:endParaRPr lang="en-US"/>
          </a:p>
        </p:txBody>
      </p:sp>
    </p:spTree>
    <p:extLst>
      <p:ext uri="{BB962C8B-B14F-4D97-AF65-F5344CB8AC3E}">
        <p14:creationId xmlns:p14="http://schemas.microsoft.com/office/powerpoint/2010/main" val="3580520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EA6AF-2E2C-4F0E-8603-538950F333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56450E-E33D-4672-B4C2-2B108FD2721F}"/>
              </a:ext>
            </a:extLst>
          </p:cNvPr>
          <p:cNvSpPr>
            <a:spLocks noGrp="1"/>
          </p:cNvSpPr>
          <p:nvPr>
            <p:ph type="dt" sz="half" idx="10"/>
          </p:nvPr>
        </p:nvSpPr>
        <p:spPr/>
        <p:txBody>
          <a:bodyPr/>
          <a:lstStyle/>
          <a:p>
            <a:fld id="{3DEB3896-5E01-47A1-9AE0-C65825ADC9BA}" type="datetimeFigureOut">
              <a:rPr lang="en-US" smtClean="0"/>
              <a:t>11/5/2024</a:t>
            </a:fld>
            <a:endParaRPr lang="en-US"/>
          </a:p>
        </p:txBody>
      </p:sp>
      <p:sp>
        <p:nvSpPr>
          <p:cNvPr id="4" name="Footer Placeholder 3">
            <a:extLst>
              <a:ext uri="{FF2B5EF4-FFF2-40B4-BE49-F238E27FC236}">
                <a16:creationId xmlns:a16="http://schemas.microsoft.com/office/drawing/2014/main" id="{025BB83B-A446-4D02-A617-AEFB46EA9A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799C5F-7F2A-41C8-95ED-EBA617CA700B}"/>
              </a:ext>
            </a:extLst>
          </p:cNvPr>
          <p:cNvSpPr>
            <a:spLocks noGrp="1"/>
          </p:cNvSpPr>
          <p:nvPr>
            <p:ph type="sldNum" sz="quarter" idx="12"/>
          </p:nvPr>
        </p:nvSpPr>
        <p:spPr/>
        <p:txBody>
          <a:bodyPr/>
          <a:lstStyle/>
          <a:p>
            <a:fld id="{0AC57E6F-428A-4BC5-A1FC-DD52DEAB5179}" type="slidenum">
              <a:rPr lang="en-US" smtClean="0"/>
              <a:t>‹#›</a:t>
            </a:fld>
            <a:endParaRPr lang="en-US"/>
          </a:p>
        </p:txBody>
      </p:sp>
    </p:spTree>
    <p:extLst>
      <p:ext uri="{BB962C8B-B14F-4D97-AF65-F5344CB8AC3E}">
        <p14:creationId xmlns:p14="http://schemas.microsoft.com/office/powerpoint/2010/main" val="2515458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516CC2-38BC-4DA5-93DC-569416026A40}"/>
              </a:ext>
            </a:extLst>
          </p:cNvPr>
          <p:cNvSpPr>
            <a:spLocks noGrp="1"/>
          </p:cNvSpPr>
          <p:nvPr>
            <p:ph type="dt" sz="half" idx="10"/>
          </p:nvPr>
        </p:nvSpPr>
        <p:spPr/>
        <p:txBody>
          <a:bodyPr/>
          <a:lstStyle/>
          <a:p>
            <a:fld id="{3DEB3896-5E01-47A1-9AE0-C65825ADC9BA}" type="datetimeFigureOut">
              <a:rPr lang="en-US" smtClean="0"/>
              <a:t>11/5/2024</a:t>
            </a:fld>
            <a:endParaRPr lang="en-US"/>
          </a:p>
        </p:txBody>
      </p:sp>
      <p:sp>
        <p:nvSpPr>
          <p:cNvPr id="3" name="Footer Placeholder 2">
            <a:extLst>
              <a:ext uri="{FF2B5EF4-FFF2-40B4-BE49-F238E27FC236}">
                <a16:creationId xmlns:a16="http://schemas.microsoft.com/office/drawing/2014/main" id="{1DAC54B4-80FC-4D8F-84C0-D0BB53F81B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BFD3BF-7C8D-4488-98F6-04868A082D5A}"/>
              </a:ext>
            </a:extLst>
          </p:cNvPr>
          <p:cNvSpPr>
            <a:spLocks noGrp="1"/>
          </p:cNvSpPr>
          <p:nvPr>
            <p:ph type="sldNum" sz="quarter" idx="12"/>
          </p:nvPr>
        </p:nvSpPr>
        <p:spPr/>
        <p:txBody>
          <a:bodyPr/>
          <a:lstStyle/>
          <a:p>
            <a:fld id="{0AC57E6F-428A-4BC5-A1FC-DD52DEAB5179}" type="slidenum">
              <a:rPr lang="en-US" smtClean="0"/>
              <a:t>‹#›</a:t>
            </a:fld>
            <a:endParaRPr lang="en-US"/>
          </a:p>
        </p:txBody>
      </p:sp>
    </p:spTree>
    <p:extLst>
      <p:ext uri="{BB962C8B-B14F-4D97-AF65-F5344CB8AC3E}">
        <p14:creationId xmlns:p14="http://schemas.microsoft.com/office/powerpoint/2010/main" val="1176416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DAC6-80D4-47B7-AE12-9B55737843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87E433-5863-408E-8C56-F9ADBE61FA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0F248F-78E7-43A7-88A9-736C7D6EA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366A2D-DB3E-4F77-8ADD-04C42DB7E1D8}"/>
              </a:ext>
            </a:extLst>
          </p:cNvPr>
          <p:cNvSpPr>
            <a:spLocks noGrp="1"/>
          </p:cNvSpPr>
          <p:nvPr>
            <p:ph type="dt" sz="half" idx="10"/>
          </p:nvPr>
        </p:nvSpPr>
        <p:spPr/>
        <p:txBody>
          <a:bodyPr/>
          <a:lstStyle/>
          <a:p>
            <a:fld id="{3DEB3896-5E01-47A1-9AE0-C65825ADC9BA}" type="datetimeFigureOut">
              <a:rPr lang="en-US" smtClean="0"/>
              <a:t>11/5/2024</a:t>
            </a:fld>
            <a:endParaRPr lang="en-US"/>
          </a:p>
        </p:txBody>
      </p:sp>
      <p:sp>
        <p:nvSpPr>
          <p:cNvPr id="6" name="Footer Placeholder 5">
            <a:extLst>
              <a:ext uri="{FF2B5EF4-FFF2-40B4-BE49-F238E27FC236}">
                <a16:creationId xmlns:a16="http://schemas.microsoft.com/office/drawing/2014/main" id="{2CB2AF98-924A-4A04-850F-1D80A1948A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23A9B6-41D8-44BC-AE47-EF3A9DCEA649}"/>
              </a:ext>
            </a:extLst>
          </p:cNvPr>
          <p:cNvSpPr>
            <a:spLocks noGrp="1"/>
          </p:cNvSpPr>
          <p:nvPr>
            <p:ph type="sldNum" sz="quarter" idx="12"/>
          </p:nvPr>
        </p:nvSpPr>
        <p:spPr/>
        <p:txBody>
          <a:bodyPr/>
          <a:lstStyle/>
          <a:p>
            <a:fld id="{0AC57E6F-428A-4BC5-A1FC-DD52DEAB5179}" type="slidenum">
              <a:rPr lang="en-US" smtClean="0"/>
              <a:t>‹#›</a:t>
            </a:fld>
            <a:endParaRPr lang="en-US"/>
          </a:p>
        </p:txBody>
      </p:sp>
    </p:spTree>
    <p:extLst>
      <p:ext uri="{BB962C8B-B14F-4D97-AF65-F5344CB8AC3E}">
        <p14:creationId xmlns:p14="http://schemas.microsoft.com/office/powerpoint/2010/main" val="294850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AB19-5C29-4A14-BFDA-4700E0E6DB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7D47C5-0D9A-4AA3-89E5-05ED8CB61A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CEBC0F-8821-44EB-8F95-0CA0867F3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BF097F-BAA8-4362-AE9B-8F74572A5B49}"/>
              </a:ext>
            </a:extLst>
          </p:cNvPr>
          <p:cNvSpPr>
            <a:spLocks noGrp="1"/>
          </p:cNvSpPr>
          <p:nvPr>
            <p:ph type="dt" sz="half" idx="10"/>
          </p:nvPr>
        </p:nvSpPr>
        <p:spPr/>
        <p:txBody>
          <a:bodyPr/>
          <a:lstStyle/>
          <a:p>
            <a:fld id="{3DEB3896-5E01-47A1-9AE0-C65825ADC9BA}" type="datetimeFigureOut">
              <a:rPr lang="en-US" smtClean="0"/>
              <a:t>11/5/2024</a:t>
            </a:fld>
            <a:endParaRPr lang="en-US"/>
          </a:p>
        </p:txBody>
      </p:sp>
      <p:sp>
        <p:nvSpPr>
          <p:cNvPr id="6" name="Footer Placeholder 5">
            <a:extLst>
              <a:ext uri="{FF2B5EF4-FFF2-40B4-BE49-F238E27FC236}">
                <a16:creationId xmlns:a16="http://schemas.microsoft.com/office/drawing/2014/main" id="{8C823487-353C-4583-8144-5F76C4B13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45DC2D-1BCA-403F-A5D4-AED7F8960672}"/>
              </a:ext>
            </a:extLst>
          </p:cNvPr>
          <p:cNvSpPr>
            <a:spLocks noGrp="1"/>
          </p:cNvSpPr>
          <p:nvPr>
            <p:ph type="sldNum" sz="quarter" idx="12"/>
          </p:nvPr>
        </p:nvSpPr>
        <p:spPr/>
        <p:txBody>
          <a:bodyPr/>
          <a:lstStyle/>
          <a:p>
            <a:fld id="{0AC57E6F-428A-4BC5-A1FC-DD52DEAB5179}" type="slidenum">
              <a:rPr lang="en-US" smtClean="0"/>
              <a:t>‹#›</a:t>
            </a:fld>
            <a:endParaRPr lang="en-US"/>
          </a:p>
        </p:txBody>
      </p:sp>
    </p:spTree>
    <p:extLst>
      <p:ext uri="{BB962C8B-B14F-4D97-AF65-F5344CB8AC3E}">
        <p14:creationId xmlns:p14="http://schemas.microsoft.com/office/powerpoint/2010/main" val="1408548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D93A14-6FE3-419F-9698-0C2435BABA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4410FC-85D0-466E-AF05-7DF55ED8BC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FB205-801E-4B48-B991-B7412CC3D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B3896-5E01-47A1-9AE0-C65825ADC9BA}" type="datetimeFigureOut">
              <a:rPr lang="en-US" smtClean="0"/>
              <a:t>11/5/2024</a:t>
            </a:fld>
            <a:endParaRPr lang="en-US"/>
          </a:p>
        </p:txBody>
      </p:sp>
      <p:sp>
        <p:nvSpPr>
          <p:cNvPr id="5" name="Footer Placeholder 4">
            <a:extLst>
              <a:ext uri="{FF2B5EF4-FFF2-40B4-BE49-F238E27FC236}">
                <a16:creationId xmlns:a16="http://schemas.microsoft.com/office/drawing/2014/main" id="{D1C6ED4B-0919-4B61-A3D0-D41B49969F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234031-F807-4233-ABAE-00DE0705B4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57E6F-428A-4BC5-A1FC-DD52DEAB5179}" type="slidenum">
              <a:rPr lang="en-US" smtClean="0"/>
              <a:t>‹#›</a:t>
            </a:fld>
            <a:endParaRPr lang="en-US"/>
          </a:p>
        </p:txBody>
      </p:sp>
    </p:spTree>
    <p:extLst>
      <p:ext uri="{BB962C8B-B14F-4D97-AF65-F5344CB8AC3E}">
        <p14:creationId xmlns:p14="http://schemas.microsoft.com/office/powerpoint/2010/main" val="3803091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gartner.com/analyst/b9c104b97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DE23-21F1-4386-8FD3-2E8D3F103683}"/>
              </a:ext>
            </a:extLst>
          </p:cNvPr>
          <p:cNvSpPr>
            <a:spLocks noGrp="1"/>
          </p:cNvSpPr>
          <p:nvPr>
            <p:ph type="ctrTitle"/>
          </p:nvPr>
        </p:nvSpPr>
        <p:spPr/>
        <p:txBody>
          <a:bodyPr/>
          <a:lstStyle/>
          <a:p>
            <a:r>
              <a:rPr lang="en-US" dirty="0"/>
              <a:t>MIS 4596</a:t>
            </a:r>
          </a:p>
        </p:txBody>
      </p:sp>
      <p:sp>
        <p:nvSpPr>
          <p:cNvPr id="3" name="Subtitle 2">
            <a:extLst>
              <a:ext uri="{FF2B5EF4-FFF2-40B4-BE49-F238E27FC236}">
                <a16:creationId xmlns:a16="http://schemas.microsoft.com/office/drawing/2014/main" id="{C2CBA831-4F1F-47BB-9742-FA6EFD009251}"/>
              </a:ext>
            </a:extLst>
          </p:cNvPr>
          <p:cNvSpPr>
            <a:spLocks noGrp="1"/>
          </p:cNvSpPr>
          <p:nvPr>
            <p:ph type="subTitle" idx="1"/>
          </p:nvPr>
        </p:nvSpPr>
        <p:spPr/>
        <p:txBody>
          <a:bodyPr/>
          <a:lstStyle/>
          <a:p>
            <a:r>
              <a:rPr lang="en-US" dirty="0"/>
              <a:t>Unit#19</a:t>
            </a:r>
          </a:p>
          <a:p>
            <a:r>
              <a:rPr lang="en-US" dirty="0"/>
              <a:t>Network Security Monitoring and Incident Response</a:t>
            </a:r>
          </a:p>
        </p:txBody>
      </p:sp>
    </p:spTree>
    <p:extLst>
      <p:ext uri="{BB962C8B-B14F-4D97-AF65-F5344CB8AC3E}">
        <p14:creationId xmlns:p14="http://schemas.microsoft.com/office/powerpoint/2010/main" val="2861295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15538-6E5C-4FA7-805C-1D6D6C5B0B63}"/>
              </a:ext>
            </a:extLst>
          </p:cNvPr>
          <p:cNvSpPr>
            <a:spLocks noGrp="1"/>
          </p:cNvSpPr>
          <p:nvPr>
            <p:ph type="title"/>
          </p:nvPr>
        </p:nvSpPr>
        <p:spPr>
          <a:xfrm>
            <a:off x="0" y="0"/>
            <a:ext cx="3386667" cy="2483556"/>
          </a:xfrm>
        </p:spPr>
        <p:txBody>
          <a:bodyPr>
            <a:normAutofit/>
          </a:bodyPr>
          <a:lstStyle/>
          <a:p>
            <a:r>
              <a:rPr lang="en-US" dirty="0"/>
              <a:t>Example of Network Intrusion</a:t>
            </a:r>
          </a:p>
        </p:txBody>
      </p:sp>
      <p:pic>
        <p:nvPicPr>
          <p:cNvPr id="4" name="Picture 3">
            <a:extLst>
              <a:ext uri="{FF2B5EF4-FFF2-40B4-BE49-F238E27FC236}">
                <a16:creationId xmlns:a16="http://schemas.microsoft.com/office/drawing/2014/main" id="{5FAC8D7D-CA79-4E31-9A95-036BD4702FDE}"/>
              </a:ext>
            </a:extLst>
          </p:cNvPr>
          <p:cNvPicPr>
            <a:picLocks noChangeAspect="1"/>
          </p:cNvPicPr>
          <p:nvPr/>
        </p:nvPicPr>
        <p:blipFill>
          <a:blip r:embed="rId2"/>
          <a:stretch>
            <a:fillRect/>
          </a:stretch>
        </p:blipFill>
        <p:spPr>
          <a:xfrm>
            <a:off x="3595895" y="519018"/>
            <a:ext cx="8596105" cy="6248942"/>
          </a:xfrm>
          <a:prstGeom prst="rect">
            <a:avLst/>
          </a:prstGeom>
        </p:spPr>
      </p:pic>
    </p:spTree>
    <p:extLst>
      <p:ext uri="{BB962C8B-B14F-4D97-AF65-F5344CB8AC3E}">
        <p14:creationId xmlns:p14="http://schemas.microsoft.com/office/powerpoint/2010/main" val="3051307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73BF8-F536-4B4D-826F-4100907173BC}"/>
              </a:ext>
            </a:extLst>
          </p:cNvPr>
          <p:cNvSpPr>
            <a:spLocks noGrp="1"/>
          </p:cNvSpPr>
          <p:nvPr>
            <p:ph type="title"/>
          </p:nvPr>
        </p:nvSpPr>
        <p:spPr>
          <a:xfrm>
            <a:off x="0" y="0"/>
            <a:ext cx="10515600" cy="1325563"/>
          </a:xfrm>
        </p:spPr>
        <p:txBody>
          <a:bodyPr/>
          <a:lstStyle/>
          <a:p>
            <a:r>
              <a:rPr lang="en-US" dirty="0"/>
              <a:t>Industry Targeting</a:t>
            </a:r>
          </a:p>
        </p:txBody>
      </p:sp>
      <p:sp>
        <p:nvSpPr>
          <p:cNvPr id="11" name="TextBox 10">
            <a:extLst>
              <a:ext uri="{FF2B5EF4-FFF2-40B4-BE49-F238E27FC236}">
                <a16:creationId xmlns:a16="http://schemas.microsoft.com/office/drawing/2014/main" id="{AB1B8234-7CC9-B04A-4992-9BB8CA6C344C}"/>
              </a:ext>
            </a:extLst>
          </p:cNvPr>
          <p:cNvSpPr txBox="1"/>
          <p:nvPr/>
        </p:nvSpPr>
        <p:spPr>
          <a:xfrm>
            <a:off x="7917622" y="5823333"/>
            <a:ext cx="3824609" cy="369332"/>
          </a:xfrm>
          <a:prstGeom prst="rect">
            <a:avLst/>
          </a:prstGeom>
          <a:noFill/>
        </p:spPr>
        <p:txBody>
          <a:bodyPr wrap="square">
            <a:spAutoFit/>
          </a:bodyPr>
          <a:lstStyle/>
          <a:p>
            <a:r>
              <a:rPr lang="en-US" dirty="0"/>
              <a:t>https://www.mandiant.com/m-trends</a:t>
            </a:r>
          </a:p>
        </p:txBody>
      </p:sp>
      <p:pic>
        <p:nvPicPr>
          <p:cNvPr id="4" name="Picture 3">
            <a:extLst>
              <a:ext uri="{FF2B5EF4-FFF2-40B4-BE49-F238E27FC236}">
                <a16:creationId xmlns:a16="http://schemas.microsoft.com/office/drawing/2014/main" id="{036876B0-8A7A-9008-B49A-D116356F04C6}"/>
              </a:ext>
            </a:extLst>
          </p:cNvPr>
          <p:cNvPicPr>
            <a:picLocks noChangeAspect="1"/>
          </p:cNvPicPr>
          <p:nvPr/>
        </p:nvPicPr>
        <p:blipFill>
          <a:blip r:embed="rId2"/>
          <a:stretch>
            <a:fillRect/>
          </a:stretch>
        </p:blipFill>
        <p:spPr>
          <a:xfrm>
            <a:off x="520240" y="1058742"/>
            <a:ext cx="5685107" cy="5121786"/>
          </a:xfrm>
          <a:prstGeom prst="rect">
            <a:avLst/>
          </a:prstGeom>
        </p:spPr>
      </p:pic>
      <p:pic>
        <p:nvPicPr>
          <p:cNvPr id="6" name="Picture 5">
            <a:extLst>
              <a:ext uri="{FF2B5EF4-FFF2-40B4-BE49-F238E27FC236}">
                <a16:creationId xmlns:a16="http://schemas.microsoft.com/office/drawing/2014/main" id="{C75D60AB-26E4-0EC6-E322-132A06BC5F5C}"/>
              </a:ext>
            </a:extLst>
          </p:cNvPr>
          <p:cNvPicPr>
            <a:picLocks noChangeAspect="1"/>
          </p:cNvPicPr>
          <p:nvPr/>
        </p:nvPicPr>
        <p:blipFill>
          <a:blip r:embed="rId3"/>
          <a:stretch>
            <a:fillRect/>
          </a:stretch>
        </p:blipFill>
        <p:spPr>
          <a:xfrm>
            <a:off x="7699334" y="189674"/>
            <a:ext cx="4317746" cy="5544534"/>
          </a:xfrm>
          <a:prstGeom prst="rect">
            <a:avLst/>
          </a:prstGeom>
        </p:spPr>
      </p:pic>
    </p:spTree>
    <p:extLst>
      <p:ext uri="{BB962C8B-B14F-4D97-AF65-F5344CB8AC3E}">
        <p14:creationId xmlns:p14="http://schemas.microsoft.com/office/powerpoint/2010/main" val="50465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EDF5DD-3B30-5D9E-DD7A-A8799C50AFD4}"/>
              </a:ext>
            </a:extLst>
          </p:cNvPr>
          <p:cNvPicPr>
            <a:picLocks noChangeAspect="1"/>
          </p:cNvPicPr>
          <p:nvPr/>
        </p:nvPicPr>
        <p:blipFill>
          <a:blip r:embed="rId2"/>
          <a:stretch>
            <a:fillRect/>
          </a:stretch>
        </p:blipFill>
        <p:spPr>
          <a:xfrm>
            <a:off x="6240545" y="1030765"/>
            <a:ext cx="5951456" cy="4127114"/>
          </a:xfrm>
          <a:prstGeom prst="rect">
            <a:avLst/>
          </a:prstGeom>
        </p:spPr>
      </p:pic>
      <p:sp>
        <p:nvSpPr>
          <p:cNvPr id="2" name="Title 1">
            <a:extLst>
              <a:ext uri="{FF2B5EF4-FFF2-40B4-BE49-F238E27FC236}">
                <a16:creationId xmlns:a16="http://schemas.microsoft.com/office/drawing/2014/main" id="{47B73BF8-F536-4B4D-826F-4100907173BC}"/>
              </a:ext>
            </a:extLst>
          </p:cNvPr>
          <p:cNvSpPr>
            <a:spLocks noGrp="1"/>
          </p:cNvSpPr>
          <p:nvPr>
            <p:ph type="title"/>
          </p:nvPr>
        </p:nvSpPr>
        <p:spPr>
          <a:xfrm>
            <a:off x="0" y="0"/>
            <a:ext cx="12192000" cy="1325563"/>
          </a:xfrm>
        </p:spPr>
        <p:txBody>
          <a:bodyPr/>
          <a:lstStyle/>
          <a:p>
            <a:r>
              <a:rPr lang="en-US" dirty="0"/>
              <a:t>Intrusions initiated with an initial infection vector due to a prior compromise</a:t>
            </a:r>
          </a:p>
        </p:txBody>
      </p:sp>
      <p:pic>
        <p:nvPicPr>
          <p:cNvPr id="4" name="Picture 3">
            <a:extLst>
              <a:ext uri="{FF2B5EF4-FFF2-40B4-BE49-F238E27FC236}">
                <a16:creationId xmlns:a16="http://schemas.microsoft.com/office/drawing/2014/main" id="{CCD81AD5-5F02-3872-E582-FBC332D1E06E}"/>
              </a:ext>
            </a:extLst>
          </p:cNvPr>
          <p:cNvPicPr>
            <a:picLocks noChangeAspect="1"/>
          </p:cNvPicPr>
          <p:nvPr/>
        </p:nvPicPr>
        <p:blipFill>
          <a:blip r:embed="rId3"/>
          <a:stretch>
            <a:fillRect/>
          </a:stretch>
        </p:blipFill>
        <p:spPr>
          <a:xfrm>
            <a:off x="528680" y="1325562"/>
            <a:ext cx="5877843" cy="4788051"/>
          </a:xfrm>
          <a:prstGeom prst="rect">
            <a:avLst/>
          </a:prstGeom>
        </p:spPr>
      </p:pic>
      <p:sp>
        <p:nvSpPr>
          <p:cNvPr id="5" name="TextBox 4">
            <a:extLst>
              <a:ext uri="{FF2B5EF4-FFF2-40B4-BE49-F238E27FC236}">
                <a16:creationId xmlns:a16="http://schemas.microsoft.com/office/drawing/2014/main" id="{D2CAA47D-ACB1-223D-F228-D0475F5F5E01}"/>
              </a:ext>
            </a:extLst>
          </p:cNvPr>
          <p:cNvSpPr txBox="1"/>
          <p:nvPr/>
        </p:nvSpPr>
        <p:spPr>
          <a:xfrm>
            <a:off x="668410" y="6113613"/>
            <a:ext cx="3824609" cy="369332"/>
          </a:xfrm>
          <a:prstGeom prst="rect">
            <a:avLst/>
          </a:prstGeom>
          <a:noFill/>
        </p:spPr>
        <p:txBody>
          <a:bodyPr wrap="square">
            <a:spAutoFit/>
          </a:bodyPr>
          <a:lstStyle/>
          <a:p>
            <a:r>
              <a:rPr lang="en-US" dirty="0"/>
              <a:t>https://www.mandiant.com/m-trends</a:t>
            </a:r>
          </a:p>
        </p:txBody>
      </p:sp>
    </p:spTree>
    <p:extLst>
      <p:ext uri="{BB962C8B-B14F-4D97-AF65-F5344CB8AC3E}">
        <p14:creationId xmlns:p14="http://schemas.microsoft.com/office/powerpoint/2010/main" val="68348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98505-98F5-4D79-9F28-07DCD7EEC16C}"/>
              </a:ext>
            </a:extLst>
          </p:cNvPr>
          <p:cNvSpPr>
            <a:spLocks noGrp="1"/>
          </p:cNvSpPr>
          <p:nvPr>
            <p:ph type="title"/>
          </p:nvPr>
        </p:nvSpPr>
        <p:spPr>
          <a:xfrm>
            <a:off x="0" y="0"/>
            <a:ext cx="10515600" cy="1325563"/>
          </a:xfrm>
        </p:spPr>
        <p:txBody>
          <a:bodyPr/>
          <a:lstStyle/>
          <a:p>
            <a:r>
              <a:rPr lang="en-US" dirty="0"/>
              <a:t>Who is detecting intrusions by attackers? </a:t>
            </a:r>
          </a:p>
        </p:txBody>
      </p:sp>
      <p:pic>
        <p:nvPicPr>
          <p:cNvPr id="6" name="Picture 5">
            <a:extLst>
              <a:ext uri="{FF2B5EF4-FFF2-40B4-BE49-F238E27FC236}">
                <a16:creationId xmlns:a16="http://schemas.microsoft.com/office/drawing/2014/main" id="{CA253B66-5CD1-A577-49B4-96D8CF7C8ACD}"/>
              </a:ext>
            </a:extLst>
          </p:cNvPr>
          <p:cNvPicPr>
            <a:picLocks noChangeAspect="1"/>
          </p:cNvPicPr>
          <p:nvPr/>
        </p:nvPicPr>
        <p:blipFill>
          <a:blip r:embed="rId2"/>
          <a:stretch>
            <a:fillRect/>
          </a:stretch>
        </p:blipFill>
        <p:spPr>
          <a:xfrm>
            <a:off x="69912" y="1259574"/>
            <a:ext cx="11453677" cy="4805278"/>
          </a:xfrm>
          <a:prstGeom prst="rect">
            <a:avLst/>
          </a:prstGeom>
        </p:spPr>
      </p:pic>
      <p:sp>
        <p:nvSpPr>
          <p:cNvPr id="7" name="TextBox 6">
            <a:extLst>
              <a:ext uri="{FF2B5EF4-FFF2-40B4-BE49-F238E27FC236}">
                <a16:creationId xmlns:a16="http://schemas.microsoft.com/office/drawing/2014/main" id="{FA927B1A-2B53-A7B1-EC84-5BAFA71A8217}"/>
              </a:ext>
            </a:extLst>
          </p:cNvPr>
          <p:cNvSpPr txBox="1"/>
          <p:nvPr/>
        </p:nvSpPr>
        <p:spPr>
          <a:xfrm>
            <a:off x="5344105" y="5946175"/>
            <a:ext cx="3824609" cy="369332"/>
          </a:xfrm>
          <a:prstGeom prst="rect">
            <a:avLst/>
          </a:prstGeom>
          <a:noFill/>
        </p:spPr>
        <p:txBody>
          <a:bodyPr wrap="square">
            <a:spAutoFit/>
          </a:bodyPr>
          <a:lstStyle/>
          <a:p>
            <a:r>
              <a:rPr lang="en-US" dirty="0"/>
              <a:t>https://www.mandiant.com/m-trends</a:t>
            </a:r>
          </a:p>
        </p:txBody>
      </p:sp>
    </p:spTree>
    <p:extLst>
      <p:ext uri="{BB962C8B-B14F-4D97-AF65-F5344CB8AC3E}">
        <p14:creationId xmlns:p14="http://schemas.microsoft.com/office/powerpoint/2010/main" val="927988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98505-98F5-4D79-9F28-07DCD7EEC16C}"/>
              </a:ext>
            </a:extLst>
          </p:cNvPr>
          <p:cNvSpPr>
            <a:spLocks noGrp="1"/>
          </p:cNvSpPr>
          <p:nvPr>
            <p:ph type="title"/>
          </p:nvPr>
        </p:nvSpPr>
        <p:spPr>
          <a:xfrm>
            <a:off x="0" y="0"/>
            <a:ext cx="12192000" cy="1325563"/>
          </a:xfrm>
        </p:spPr>
        <p:txBody>
          <a:bodyPr/>
          <a:lstStyle/>
          <a:p>
            <a:r>
              <a:rPr lang="en-US" dirty="0"/>
              <a:t>How long are attackers remaining in compromised systems? </a:t>
            </a:r>
          </a:p>
        </p:txBody>
      </p:sp>
      <p:sp>
        <p:nvSpPr>
          <p:cNvPr id="8" name="Rectangle 7">
            <a:extLst>
              <a:ext uri="{FF2B5EF4-FFF2-40B4-BE49-F238E27FC236}">
                <a16:creationId xmlns:a16="http://schemas.microsoft.com/office/drawing/2014/main" id="{18B1F12F-2081-447E-9670-B755F499F45F}"/>
              </a:ext>
            </a:extLst>
          </p:cNvPr>
          <p:cNvSpPr/>
          <p:nvPr/>
        </p:nvSpPr>
        <p:spPr>
          <a:xfrm>
            <a:off x="459891" y="4531387"/>
            <a:ext cx="11272627" cy="707886"/>
          </a:xfrm>
          <a:prstGeom prst="rect">
            <a:avLst/>
          </a:prstGeom>
        </p:spPr>
        <p:txBody>
          <a:bodyPr wrap="square">
            <a:spAutoFit/>
          </a:bodyPr>
          <a:lstStyle/>
          <a:p>
            <a:r>
              <a:rPr lang="en-US" sz="2000" b="1" i="1" dirty="0"/>
              <a:t>“Dwell time </a:t>
            </a:r>
            <a:r>
              <a:rPr lang="en-US" sz="2000" i="1" dirty="0"/>
              <a:t>is calculated as the number of days an attacker is present in a victim environment before they are detected.” </a:t>
            </a:r>
          </a:p>
        </p:txBody>
      </p:sp>
      <p:pic>
        <p:nvPicPr>
          <p:cNvPr id="6" name="Picture 5">
            <a:extLst>
              <a:ext uri="{FF2B5EF4-FFF2-40B4-BE49-F238E27FC236}">
                <a16:creationId xmlns:a16="http://schemas.microsoft.com/office/drawing/2014/main" id="{644869CE-BC57-5EC6-2CD7-A1EFCCEFB313}"/>
              </a:ext>
            </a:extLst>
          </p:cNvPr>
          <p:cNvPicPr>
            <a:picLocks noChangeAspect="1"/>
          </p:cNvPicPr>
          <p:nvPr/>
        </p:nvPicPr>
        <p:blipFill>
          <a:blip r:embed="rId2"/>
          <a:stretch>
            <a:fillRect/>
          </a:stretch>
        </p:blipFill>
        <p:spPr>
          <a:xfrm>
            <a:off x="353112" y="1618727"/>
            <a:ext cx="11379406" cy="2859005"/>
          </a:xfrm>
          <a:prstGeom prst="rect">
            <a:avLst/>
          </a:prstGeom>
        </p:spPr>
      </p:pic>
      <p:sp>
        <p:nvSpPr>
          <p:cNvPr id="7" name="TextBox 6">
            <a:extLst>
              <a:ext uri="{FF2B5EF4-FFF2-40B4-BE49-F238E27FC236}">
                <a16:creationId xmlns:a16="http://schemas.microsoft.com/office/drawing/2014/main" id="{55F742DB-1548-6AC2-67E6-107C6877E331}"/>
              </a:ext>
            </a:extLst>
          </p:cNvPr>
          <p:cNvSpPr txBox="1"/>
          <p:nvPr/>
        </p:nvSpPr>
        <p:spPr>
          <a:xfrm>
            <a:off x="4401424" y="5292928"/>
            <a:ext cx="3824609" cy="369332"/>
          </a:xfrm>
          <a:prstGeom prst="rect">
            <a:avLst/>
          </a:prstGeom>
          <a:noFill/>
        </p:spPr>
        <p:txBody>
          <a:bodyPr wrap="square">
            <a:spAutoFit/>
          </a:bodyPr>
          <a:lstStyle/>
          <a:p>
            <a:r>
              <a:rPr lang="en-US" dirty="0"/>
              <a:t>https://www.mandiant.com/m-trends</a:t>
            </a:r>
          </a:p>
        </p:txBody>
      </p:sp>
    </p:spTree>
    <p:extLst>
      <p:ext uri="{BB962C8B-B14F-4D97-AF65-F5344CB8AC3E}">
        <p14:creationId xmlns:p14="http://schemas.microsoft.com/office/powerpoint/2010/main" val="151779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7C159-9786-4970-89C2-E0332FAC4B5F}"/>
              </a:ext>
            </a:extLst>
          </p:cNvPr>
          <p:cNvSpPr>
            <a:spLocks noGrp="1"/>
          </p:cNvSpPr>
          <p:nvPr>
            <p:ph type="title"/>
          </p:nvPr>
        </p:nvSpPr>
        <p:spPr>
          <a:xfrm>
            <a:off x="0" y="0"/>
            <a:ext cx="10515600" cy="1042737"/>
          </a:xfrm>
        </p:spPr>
        <p:txBody>
          <a:bodyPr/>
          <a:lstStyle/>
          <a:p>
            <a:r>
              <a:rPr lang="en-US" dirty="0"/>
              <a:t>Handling an Incident</a:t>
            </a:r>
          </a:p>
        </p:txBody>
      </p:sp>
      <p:sp>
        <p:nvSpPr>
          <p:cNvPr id="3" name="Content Placeholder 2">
            <a:extLst>
              <a:ext uri="{FF2B5EF4-FFF2-40B4-BE49-F238E27FC236}">
                <a16:creationId xmlns:a16="http://schemas.microsoft.com/office/drawing/2014/main" id="{C22ADC7B-C66E-48A4-B219-FCC7124C8F6C}"/>
              </a:ext>
            </a:extLst>
          </p:cNvPr>
          <p:cNvSpPr>
            <a:spLocks noGrp="1"/>
          </p:cNvSpPr>
          <p:nvPr>
            <p:ph idx="1"/>
          </p:nvPr>
        </p:nvSpPr>
        <p:spPr>
          <a:xfrm>
            <a:off x="0" y="938463"/>
            <a:ext cx="8610600" cy="3481137"/>
          </a:xfrm>
        </p:spPr>
        <p:txBody>
          <a:bodyPr>
            <a:normAutofit/>
          </a:bodyPr>
          <a:lstStyle/>
          <a:p>
            <a:pPr marL="0" indent="0">
              <a:buNone/>
            </a:pPr>
            <a:r>
              <a:rPr lang="en-US" dirty="0"/>
              <a:t>Incident response process has several phases:</a:t>
            </a:r>
          </a:p>
          <a:p>
            <a:pPr marL="914400" lvl="1" indent="-457200">
              <a:buFont typeface="+mj-lt"/>
              <a:buAutoNum type="arabicPeriod"/>
            </a:pPr>
            <a:r>
              <a:rPr lang="en-US" b="1" dirty="0"/>
              <a:t>Preparation </a:t>
            </a:r>
            <a:r>
              <a:rPr lang="en-US" dirty="0"/>
              <a:t>- the business attempts to limit the number of incidents that will occur by selecting and implementing a set of controls based on the results of risk assessments</a:t>
            </a:r>
          </a:p>
          <a:p>
            <a:pPr lvl="2">
              <a:buFont typeface="Courier New" panose="02070309020205020404" pitchFamily="49" charset="0"/>
              <a:buChar char="o"/>
            </a:pPr>
            <a:r>
              <a:rPr lang="en-US" b="1" dirty="0"/>
              <a:t>Residual risk </a:t>
            </a:r>
            <a:r>
              <a:rPr lang="en-US" dirty="0"/>
              <a:t>will inevitably persist after controls are implemented</a:t>
            </a:r>
          </a:p>
          <a:p>
            <a:pPr lvl="2">
              <a:buFont typeface="Courier New" panose="02070309020205020404" pitchFamily="49" charset="0"/>
              <a:buChar char="o"/>
            </a:pPr>
            <a:endParaRPr lang="en-US" dirty="0"/>
          </a:p>
          <a:p>
            <a:pPr marL="914400" lvl="1" indent="-457200">
              <a:buFont typeface="+mj-lt"/>
              <a:buAutoNum type="arabicPeriod"/>
            </a:pPr>
            <a:r>
              <a:rPr lang="en-US" b="1" dirty="0"/>
              <a:t>Detection and analysis</a:t>
            </a:r>
            <a:r>
              <a:rPr lang="en-US" dirty="0"/>
              <a:t> - of security breaches is necessary to alert the organization when incidents occur</a:t>
            </a:r>
          </a:p>
        </p:txBody>
      </p:sp>
      <p:sp>
        <p:nvSpPr>
          <p:cNvPr id="4" name="Rectangle 3">
            <a:extLst>
              <a:ext uri="{FF2B5EF4-FFF2-40B4-BE49-F238E27FC236}">
                <a16:creationId xmlns:a16="http://schemas.microsoft.com/office/drawing/2014/main" id="{CCE03E56-6DF0-422C-94A2-68FE725AEFFA}"/>
              </a:ext>
            </a:extLst>
          </p:cNvPr>
          <p:cNvSpPr/>
          <p:nvPr/>
        </p:nvSpPr>
        <p:spPr>
          <a:xfrm>
            <a:off x="425116" y="3900834"/>
            <a:ext cx="11726778" cy="2862322"/>
          </a:xfrm>
          <a:prstGeom prst="rect">
            <a:avLst/>
          </a:prstGeom>
        </p:spPr>
        <p:txBody>
          <a:bodyPr wrap="square">
            <a:spAutoFit/>
          </a:bodyPr>
          <a:lstStyle/>
          <a:p>
            <a:pPr marL="457200" indent="-457200">
              <a:buFont typeface="+mj-lt"/>
              <a:buAutoNum type="arabicPeriod" startAt="3"/>
            </a:pPr>
            <a:r>
              <a:rPr lang="en-US" sz="2400" b="1" dirty="0"/>
              <a:t>Containment, Eradication &amp; Recovery </a:t>
            </a:r>
            <a:r>
              <a:rPr lang="en-US" sz="2400" dirty="0"/>
              <a:t>- the organization works to mitigate the impact of the incident by containing it and ultimately recovering from it</a:t>
            </a:r>
          </a:p>
          <a:p>
            <a:pPr marL="800100" lvl="1" indent="-342900">
              <a:buFont typeface="Courier New" panose="02070309020205020404" pitchFamily="49" charset="0"/>
              <a:buChar char="o"/>
            </a:pPr>
            <a:r>
              <a:rPr lang="en-US" sz="2000" dirty="0"/>
              <a:t>Activity often cycles back to detection and analysis</a:t>
            </a:r>
          </a:p>
          <a:p>
            <a:pPr lvl="2"/>
            <a:r>
              <a:rPr lang="en-US" sz="2000" i="1" dirty="0"/>
              <a:t>E.g., to see if additional hosts are infected by malware while eradicating malware</a:t>
            </a:r>
          </a:p>
          <a:p>
            <a:pPr lvl="2"/>
            <a:endParaRPr lang="en-US" sz="2000" i="1" dirty="0"/>
          </a:p>
          <a:p>
            <a:pPr marL="457200" indent="-457200">
              <a:buFont typeface="+mj-lt"/>
              <a:buAutoNum type="arabicPeriod" startAt="4"/>
            </a:pPr>
            <a:r>
              <a:rPr lang="en-US" sz="2400" b="1" dirty="0"/>
              <a:t>Post-Incident Activity </a:t>
            </a:r>
            <a:r>
              <a:rPr lang="en-US" sz="2400" dirty="0"/>
              <a:t>- After the incident is adequately handled, the organization issues a report that details the cause and cost of the incident and the steps the organization should take to prevent future incidents </a:t>
            </a:r>
          </a:p>
        </p:txBody>
      </p:sp>
      <p:pic>
        <p:nvPicPr>
          <p:cNvPr id="7" name="Picture 6">
            <a:extLst>
              <a:ext uri="{FF2B5EF4-FFF2-40B4-BE49-F238E27FC236}">
                <a16:creationId xmlns:a16="http://schemas.microsoft.com/office/drawing/2014/main" id="{4E38D8F1-AC9A-4E1C-A28B-5DDDF899CDED}"/>
              </a:ext>
            </a:extLst>
          </p:cNvPr>
          <p:cNvPicPr>
            <a:picLocks noChangeAspect="1"/>
          </p:cNvPicPr>
          <p:nvPr/>
        </p:nvPicPr>
        <p:blipFill>
          <a:blip r:embed="rId2"/>
          <a:stretch>
            <a:fillRect/>
          </a:stretch>
        </p:blipFill>
        <p:spPr>
          <a:xfrm>
            <a:off x="8954377" y="94844"/>
            <a:ext cx="3054641" cy="3667531"/>
          </a:xfrm>
          <a:prstGeom prst="rect">
            <a:avLst/>
          </a:prstGeom>
          <a:ln w="22225">
            <a:solidFill>
              <a:schemeClr val="tx1"/>
            </a:solidFill>
          </a:ln>
        </p:spPr>
      </p:pic>
    </p:spTree>
    <p:extLst>
      <p:ext uri="{BB962C8B-B14F-4D97-AF65-F5344CB8AC3E}">
        <p14:creationId xmlns:p14="http://schemas.microsoft.com/office/powerpoint/2010/main" val="341946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E52376-250E-41CD-AF18-718767BAE0C4}"/>
              </a:ext>
            </a:extLst>
          </p:cNvPr>
          <p:cNvPicPr>
            <a:picLocks noChangeAspect="1"/>
          </p:cNvPicPr>
          <p:nvPr/>
        </p:nvPicPr>
        <p:blipFill>
          <a:blip r:embed="rId2"/>
          <a:stretch>
            <a:fillRect/>
          </a:stretch>
        </p:blipFill>
        <p:spPr>
          <a:xfrm>
            <a:off x="7086601" y="4248832"/>
            <a:ext cx="4864768" cy="2448001"/>
          </a:xfrm>
          <a:prstGeom prst="rect">
            <a:avLst/>
          </a:prstGeom>
        </p:spPr>
      </p:pic>
      <p:sp>
        <p:nvSpPr>
          <p:cNvPr id="2" name="Title 1">
            <a:extLst>
              <a:ext uri="{FF2B5EF4-FFF2-40B4-BE49-F238E27FC236}">
                <a16:creationId xmlns:a16="http://schemas.microsoft.com/office/drawing/2014/main" id="{2567C159-9786-4970-89C2-E0332FAC4B5F}"/>
              </a:ext>
            </a:extLst>
          </p:cNvPr>
          <p:cNvSpPr>
            <a:spLocks noGrp="1"/>
          </p:cNvSpPr>
          <p:nvPr>
            <p:ph type="title"/>
          </p:nvPr>
        </p:nvSpPr>
        <p:spPr>
          <a:xfrm>
            <a:off x="0" y="0"/>
            <a:ext cx="10515600" cy="1325563"/>
          </a:xfrm>
        </p:spPr>
        <p:txBody>
          <a:bodyPr/>
          <a:lstStyle/>
          <a:p>
            <a:r>
              <a:rPr lang="en-US" dirty="0"/>
              <a:t>Handling an Incident - Preparation</a:t>
            </a:r>
          </a:p>
        </p:txBody>
      </p:sp>
      <p:sp>
        <p:nvSpPr>
          <p:cNvPr id="6" name="Content Placeholder 5">
            <a:extLst>
              <a:ext uri="{FF2B5EF4-FFF2-40B4-BE49-F238E27FC236}">
                <a16:creationId xmlns:a16="http://schemas.microsoft.com/office/drawing/2014/main" id="{6DB73F4A-1116-4329-A6D6-87C7EE9FD149}"/>
              </a:ext>
            </a:extLst>
          </p:cNvPr>
          <p:cNvSpPr>
            <a:spLocks noGrp="1"/>
          </p:cNvSpPr>
          <p:nvPr>
            <p:ph idx="1"/>
          </p:nvPr>
        </p:nvSpPr>
        <p:spPr>
          <a:xfrm>
            <a:off x="549442" y="1439862"/>
            <a:ext cx="11538284" cy="4351338"/>
          </a:xfrm>
        </p:spPr>
        <p:txBody>
          <a:bodyPr>
            <a:normAutofit fontScale="92500" lnSpcReduction="20000"/>
          </a:bodyPr>
          <a:lstStyle/>
          <a:p>
            <a:pPr marL="0" indent="0">
              <a:buNone/>
            </a:pPr>
            <a:r>
              <a:rPr lang="en-US" b="1" dirty="0"/>
              <a:t>Preventing Incidents </a:t>
            </a:r>
            <a:r>
              <a:rPr lang="en-US" dirty="0"/>
              <a:t>– Keeping the number of incidents reasonably low is very important to protect the business processes of the organization</a:t>
            </a:r>
          </a:p>
          <a:p>
            <a:pPr lvl="1"/>
            <a:r>
              <a:rPr lang="en-US" sz="2200" dirty="0"/>
              <a:t>If security controls are insufficient, higher volumes of incidents may occur, overwhelming the incident response team</a:t>
            </a:r>
          </a:p>
          <a:p>
            <a:pPr lvl="1"/>
            <a:r>
              <a:rPr lang="en-US" sz="2200" dirty="0"/>
              <a:t>This can lead to slow and incomplete responses, which translate to a larger negative business impact (e.g., more extensive damage, longer periods of service and data unavailability)</a:t>
            </a:r>
          </a:p>
          <a:p>
            <a:pPr marL="0" indent="0">
              <a:buNone/>
            </a:pPr>
            <a:endParaRPr lang="en-US" dirty="0"/>
          </a:p>
          <a:p>
            <a:pPr marL="0" indent="0">
              <a:buNone/>
            </a:pPr>
            <a:r>
              <a:rPr lang="en-US" dirty="0"/>
              <a:t>Incident response preparation includes preventing incidents by ensuring that systems, networks, and applications are sufficiently secure</a:t>
            </a:r>
          </a:p>
          <a:p>
            <a:pPr lvl="1"/>
            <a:r>
              <a:rPr lang="en-US" dirty="0"/>
              <a:t>Risk Assessments</a:t>
            </a:r>
          </a:p>
          <a:p>
            <a:pPr lvl="1"/>
            <a:r>
              <a:rPr lang="en-US" dirty="0"/>
              <a:t>Host Security</a:t>
            </a:r>
          </a:p>
          <a:p>
            <a:pPr lvl="1"/>
            <a:r>
              <a:rPr lang="en-US" dirty="0"/>
              <a:t>Network Security</a:t>
            </a:r>
          </a:p>
          <a:p>
            <a:pPr lvl="1"/>
            <a:r>
              <a:rPr lang="en-US" dirty="0"/>
              <a:t>Malware Prevention</a:t>
            </a:r>
          </a:p>
          <a:p>
            <a:pPr lvl="1"/>
            <a:r>
              <a:rPr lang="en-US" dirty="0"/>
              <a:t>User Awareness and Training</a:t>
            </a:r>
          </a:p>
          <a:p>
            <a:endParaRPr lang="en-US" dirty="0"/>
          </a:p>
        </p:txBody>
      </p:sp>
    </p:spTree>
    <p:extLst>
      <p:ext uri="{BB962C8B-B14F-4D97-AF65-F5344CB8AC3E}">
        <p14:creationId xmlns:p14="http://schemas.microsoft.com/office/powerpoint/2010/main" val="177006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 calcmode="lin" valueType="num">
                                      <p:cBhvr additive="base">
                                        <p:cTn id="4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8176F5-F6EE-4BEA-87D4-5C336578088B}"/>
              </a:ext>
            </a:extLst>
          </p:cNvPr>
          <p:cNvPicPr>
            <a:picLocks noChangeAspect="1"/>
          </p:cNvPicPr>
          <p:nvPr/>
        </p:nvPicPr>
        <p:blipFill>
          <a:blip r:embed="rId2"/>
          <a:stretch>
            <a:fillRect/>
          </a:stretch>
        </p:blipFill>
        <p:spPr>
          <a:xfrm>
            <a:off x="7404623" y="4288422"/>
            <a:ext cx="4787377" cy="2370221"/>
          </a:xfrm>
          <a:prstGeom prst="rect">
            <a:avLst/>
          </a:prstGeom>
        </p:spPr>
      </p:pic>
      <p:sp>
        <p:nvSpPr>
          <p:cNvPr id="2" name="Title 1">
            <a:extLst>
              <a:ext uri="{FF2B5EF4-FFF2-40B4-BE49-F238E27FC236}">
                <a16:creationId xmlns:a16="http://schemas.microsoft.com/office/drawing/2014/main" id="{FFE2FEB0-6983-4C22-893C-403DEC84618D}"/>
              </a:ext>
            </a:extLst>
          </p:cNvPr>
          <p:cNvSpPr>
            <a:spLocks noGrp="1"/>
          </p:cNvSpPr>
          <p:nvPr>
            <p:ph type="title"/>
          </p:nvPr>
        </p:nvSpPr>
        <p:spPr>
          <a:xfrm>
            <a:off x="0" y="0"/>
            <a:ext cx="10515600" cy="1325563"/>
          </a:xfrm>
        </p:spPr>
        <p:txBody>
          <a:bodyPr/>
          <a:lstStyle/>
          <a:p>
            <a:r>
              <a:rPr lang="en-US" dirty="0"/>
              <a:t>Handling an Incident – Detection and Analysis</a:t>
            </a:r>
          </a:p>
        </p:txBody>
      </p:sp>
      <p:sp>
        <p:nvSpPr>
          <p:cNvPr id="3" name="Content Placeholder 2">
            <a:extLst>
              <a:ext uri="{FF2B5EF4-FFF2-40B4-BE49-F238E27FC236}">
                <a16:creationId xmlns:a16="http://schemas.microsoft.com/office/drawing/2014/main" id="{0CBF7C9B-03E4-477A-9454-4899C68484CE}"/>
              </a:ext>
            </a:extLst>
          </p:cNvPr>
          <p:cNvSpPr>
            <a:spLocks noGrp="1"/>
          </p:cNvSpPr>
          <p:nvPr>
            <p:ph idx="1"/>
          </p:nvPr>
        </p:nvSpPr>
        <p:spPr>
          <a:xfrm>
            <a:off x="580022" y="1122194"/>
            <a:ext cx="10515600" cy="4351338"/>
          </a:xfrm>
        </p:spPr>
        <p:txBody>
          <a:bodyPr/>
          <a:lstStyle/>
          <a:p>
            <a:pPr marL="0" indent="0">
              <a:buNone/>
            </a:pPr>
            <a:r>
              <a:rPr lang="en-US" b="1" dirty="0"/>
              <a:t>Signs of an incident </a:t>
            </a:r>
          </a:p>
          <a:p>
            <a:pPr marL="457200" lvl="1" indent="0">
              <a:buNone/>
            </a:pPr>
            <a:r>
              <a:rPr lang="en-US" dirty="0"/>
              <a:t>For many organizations, the most challenging part of the incident response process is accurately detecting and assessing possible incidents—determining whether an incident has occurred and, if so, the type, extent, and magnitude of the problem </a:t>
            </a:r>
          </a:p>
          <a:p>
            <a:pPr marL="0" indent="0">
              <a:buNone/>
            </a:pPr>
            <a:r>
              <a:rPr lang="en-US" dirty="0"/>
              <a:t>Signs of an incident fall into one of two categories: </a:t>
            </a:r>
          </a:p>
          <a:p>
            <a:pPr marL="514350" indent="-514350">
              <a:buFont typeface="+mj-lt"/>
              <a:buAutoNum type="arabicPeriod"/>
            </a:pPr>
            <a:r>
              <a:rPr lang="en-US" b="1" dirty="0"/>
              <a:t>Precursors</a:t>
            </a:r>
            <a:r>
              <a:rPr lang="en-US" dirty="0"/>
              <a:t> – a sign that an incident may occur in the future</a:t>
            </a:r>
          </a:p>
          <a:p>
            <a:pPr marL="514350" indent="-514350">
              <a:buFont typeface="+mj-lt"/>
              <a:buAutoNum type="arabicPeriod"/>
            </a:pPr>
            <a:r>
              <a:rPr lang="en-US" b="1" dirty="0"/>
              <a:t>Indicators</a:t>
            </a:r>
            <a:r>
              <a:rPr lang="en-US" dirty="0"/>
              <a:t> - a sign that an incident may have occurred or may be occurring now </a:t>
            </a:r>
          </a:p>
        </p:txBody>
      </p:sp>
    </p:spTree>
    <p:extLst>
      <p:ext uri="{BB962C8B-B14F-4D97-AF65-F5344CB8AC3E}">
        <p14:creationId xmlns:p14="http://schemas.microsoft.com/office/powerpoint/2010/main" val="203417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8176F5-F6EE-4BEA-87D4-5C336578088B}"/>
              </a:ext>
            </a:extLst>
          </p:cNvPr>
          <p:cNvPicPr>
            <a:picLocks noChangeAspect="1"/>
          </p:cNvPicPr>
          <p:nvPr/>
        </p:nvPicPr>
        <p:blipFill>
          <a:blip r:embed="rId2"/>
          <a:stretch>
            <a:fillRect/>
          </a:stretch>
        </p:blipFill>
        <p:spPr>
          <a:xfrm>
            <a:off x="7404623" y="4288422"/>
            <a:ext cx="4787377" cy="2370221"/>
          </a:xfrm>
          <a:prstGeom prst="rect">
            <a:avLst/>
          </a:prstGeom>
        </p:spPr>
      </p:pic>
      <p:sp>
        <p:nvSpPr>
          <p:cNvPr id="2" name="Title 1">
            <a:extLst>
              <a:ext uri="{FF2B5EF4-FFF2-40B4-BE49-F238E27FC236}">
                <a16:creationId xmlns:a16="http://schemas.microsoft.com/office/drawing/2014/main" id="{FFE2FEB0-6983-4C22-893C-403DEC84618D}"/>
              </a:ext>
            </a:extLst>
          </p:cNvPr>
          <p:cNvSpPr>
            <a:spLocks noGrp="1"/>
          </p:cNvSpPr>
          <p:nvPr>
            <p:ph type="title"/>
          </p:nvPr>
        </p:nvSpPr>
        <p:spPr>
          <a:xfrm>
            <a:off x="0" y="0"/>
            <a:ext cx="10515600" cy="1325563"/>
          </a:xfrm>
        </p:spPr>
        <p:txBody>
          <a:bodyPr/>
          <a:lstStyle/>
          <a:p>
            <a:r>
              <a:rPr lang="en-US" dirty="0"/>
              <a:t>Handling an Incident – Detection and Analysis</a:t>
            </a:r>
          </a:p>
        </p:txBody>
      </p:sp>
      <p:sp>
        <p:nvSpPr>
          <p:cNvPr id="3" name="Content Placeholder 2">
            <a:extLst>
              <a:ext uri="{FF2B5EF4-FFF2-40B4-BE49-F238E27FC236}">
                <a16:creationId xmlns:a16="http://schemas.microsoft.com/office/drawing/2014/main" id="{0CBF7C9B-03E4-477A-9454-4899C68484CE}"/>
              </a:ext>
            </a:extLst>
          </p:cNvPr>
          <p:cNvSpPr>
            <a:spLocks noGrp="1"/>
          </p:cNvSpPr>
          <p:nvPr>
            <p:ph idx="1"/>
          </p:nvPr>
        </p:nvSpPr>
        <p:spPr>
          <a:xfrm>
            <a:off x="112295" y="1122947"/>
            <a:ext cx="11999494" cy="4612858"/>
          </a:xfrm>
        </p:spPr>
        <p:txBody>
          <a:bodyPr>
            <a:normAutofit/>
          </a:bodyPr>
          <a:lstStyle/>
          <a:p>
            <a:pPr marL="0" indent="0">
              <a:buNone/>
            </a:pPr>
            <a:r>
              <a:rPr lang="en-US" b="1" dirty="0"/>
              <a:t>Precursors – </a:t>
            </a:r>
            <a:r>
              <a:rPr lang="en-US" dirty="0"/>
              <a:t>While rare, if precursors are detected, the organization may have an opportunity to prevent the incident by altering its security posture to save a target from attack. At a minimum, the organization could monitor activity involving the target more closely. </a:t>
            </a:r>
          </a:p>
          <a:p>
            <a:pPr marL="0" indent="0">
              <a:buNone/>
            </a:pPr>
            <a:r>
              <a:rPr lang="en-US" dirty="0"/>
              <a:t>Examples of precursors are:</a:t>
            </a:r>
          </a:p>
          <a:p>
            <a:pPr lvl="1"/>
            <a:r>
              <a:rPr lang="en-US" dirty="0"/>
              <a:t>Web server log entries that show the usage of a vulnerability scanner</a:t>
            </a:r>
          </a:p>
          <a:p>
            <a:pPr lvl="1"/>
            <a:r>
              <a:rPr lang="en-US" dirty="0"/>
              <a:t>NIST National Vulnerability Database (NVD) Announcement of a new exploit targeting a vulnerability of the organization’s mail server</a:t>
            </a:r>
          </a:p>
          <a:p>
            <a:pPr lvl="1"/>
            <a:r>
              <a:rPr lang="en-US" dirty="0"/>
              <a:t>A threat from a group stating the group will attack the organization</a:t>
            </a:r>
          </a:p>
        </p:txBody>
      </p:sp>
    </p:spTree>
    <p:extLst>
      <p:ext uri="{BB962C8B-B14F-4D97-AF65-F5344CB8AC3E}">
        <p14:creationId xmlns:p14="http://schemas.microsoft.com/office/powerpoint/2010/main" val="129773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8176F5-F6EE-4BEA-87D4-5C336578088B}"/>
              </a:ext>
            </a:extLst>
          </p:cNvPr>
          <p:cNvPicPr>
            <a:picLocks noChangeAspect="1"/>
          </p:cNvPicPr>
          <p:nvPr/>
        </p:nvPicPr>
        <p:blipFill>
          <a:blip r:embed="rId2"/>
          <a:stretch>
            <a:fillRect/>
          </a:stretch>
        </p:blipFill>
        <p:spPr>
          <a:xfrm>
            <a:off x="8967537" y="0"/>
            <a:ext cx="3096126" cy="1532886"/>
          </a:xfrm>
          <a:prstGeom prst="rect">
            <a:avLst/>
          </a:prstGeom>
        </p:spPr>
      </p:pic>
      <p:sp>
        <p:nvSpPr>
          <p:cNvPr id="2" name="Title 1">
            <a:extLst>
              <a:ext uri="{FF2B5EF4-FFF2-40B4-BE49-F238E27FC236}">
                <a16:creationId xmlns:a16="http://schemas.microsoft.com/office/drawing/2014/main" id="{FFE2FEB0-6983-4C22-893C-403DEC84618D}"/>
              </a:ext>
            </a:extLst>
          </p:cNvPr>
          <p:cNvSpPr>
            <a:spLocks noGrp="1"/>
          </p:cNvSpPr>
          <p:nvPr>
            <p:ph type="title"/>
          </p:nvPr>
        </p:nvSpPr>
        <p:spPr>
          <a:xfrm>
            <a:off x="0" y="0"/>
            <a:ext cx="10515600" cy="1325563"/>
          </a:xfrm>
        </p:spPr>
        <p:txBody>
          <a:bodyPr/>
          <a:lstStyle/>
          <a:p>
            <a:r>
              <a:rPr lang="en-US" dirty="0"/>
              <a:t>Detection and Analysis</a:t>
            </a:r>
          </a:p>
        </p:txBody>
      </p:sp>
      <p:sp>
        <p:nvSpPr>
          <p:cNvPr id="3" name="Content Placeholder 2">
            <a:extLst>
              <a:ext uri="{FF2B5EF4-FFF2-40B4-BE49-F238E27FC236}">
                <a16:creationId xmlns:a16="http://schemas.microsoft.com/office/drawing/2014/main" id="{0CBF7C9B-03E4-477A-9454-4899C68484CE}"/>
              </a:ext>
            </a:extLst>
          </p:cNvPr>
          <p:cNvSpPr>
            <a:spLocks noGrp="1"/>
          </p:cNvSpPr>
          <p:nvPr>
            <p:ph idx="1"/>
          </p:nvPr>
        </p:nvSpPr>
        <p:spPr>
          <a:xfrm>
            <a:off x="112295" y="1122947"/>
            <a:ext cx="9184105" cy="1532886"/>
          </a:xfrm>
        </p:spPr>
        <p:txBody>
          <a:bodyPr>
            <a:normAutofit/>
          </a:bodyPr>
          <a:lstStyle/>
          <a:p>
            <a:pPr marL="0" indent="0">
              <a:buNone/>
            </a:pPr>
            <a:r>
              <a:rPr lang="en-US" b="1" dirty="0"/>
              <a:t>Indicators - </a:t>
            </a:r>
            <a:r>
              <a:rPr lang="en-US" dirty="0"/>
              <a:t>While precursors are relatively rare, indicators are all too common. Too many types of indicators exist to exhaustively list them, but some examples are listed below: </a:t>
            </a:r>
          </a:p>
          <a:p>
            <a:pPr lvl="1"/>
            <a:endParaRPr lang="en-US" dirty="0"/>
          </a:p>
        </p:txBody>
      </p:sp>
      <p:sp>
        <p:nvSpPr>
          <p:cNvPr id="4" name="Rectangle 3">
            <a:extLst>
              <a:ext uri="{FF2B5EF4-FFF2-40B4-BE49-F238E27FC236}">
                <a16:creationId xmlns:a16="http://schemas.microsoft.com/office/drawing/2014/main" id="{3F2E03C0-6C2A-457B-AEBA-D30D7F5B19D8}"/>
              </a:ext>
            </a:extLst>
          </p:cNvPr>
          <p:cNvSpPr/>
          <p:nvPr/>
        </p:nvSpPr>
        <p:spPr>
          <a:xfrm>
            <a:off x="545431" y="2655833"/>
            <a:ext cx="11101137" cy="2246769"/>
          </a:xfrm>
          <a:prstGeom prst="rect">
            <a:avLst/>
          </a:prstGeom>
        </p:spPr>
        <p:txBody>
          <a:bodyPr wrap="square">
            <a:spAutoFit/>
          </a:bodyPr>
          <a:lstStyle/>
          <a:p>
            <a:pPr marL="285750" indent="-285750">
              <a:buFont typeface="Arial" panose="020B0604020202020204" pitchFamily="34" charset="0"/>
              <a:buChar char="•"/>
            </a:pPr>
            <a:r>
              <a:rPr lang="en-US" sz="2000" dirty="0"/>
              <a:t>An application logs multiple failed login attempts from an unfamiliar remote system </a:t>
            </a:r>
          </a:p>
          <a:p>
            <a:pPr marL="285750" indent="-285750">
              <a:buFont typeface="Arial" panose="020B0604020202020204" pitchFamily="34" charset="0"/>
              <a:buChar char="•"/>
            </a:pPr>
            <a:r>
              <a:rPr lang="en-US" sz="2000" dirty="0"/>
              <a:t>A network intrusion detection sensor alerts a buffer overflow attempt occurs against a database server </a:t>
            </a:r>
          </a:p>
          <a:p>
            <a:pPr marL="285750" indent="-285750">
              <a:buFont typeface="Arial" panose="020B0604020202020204" pitchFamily="34" charset="0"/>
              <a:buChar char="•"/>
            </a:pPr>
            <a:r>
              <a:rPr lang="en-US" sz="2000" dirty="0"/>
              <a:t>A system administrator sees a filename with unusual characters</a:t>
            </a:r>
          </a:p>
          <a:p>
            <a:pPr marL="285750" indent="-285750">
              <a:buFont typeface="Arial" panose="020B0604020202020204" pitchFamily="34" charset="0"/>
              <a:buChar char="•"/>
            </a:pPr>
            <a:r>
              <a:rPr lang="en-US" sz="2000" dirty="0"/>
              <a:t>Antivirus software alerts when it detects that a host is infected with malware </a:t>
            </a:r>
          </a:p>
          <a:p>
            <a:pPr marL="285750" indent="-285750">
              <a:buFont typeface="Arial" panose="020B0604020202020204" pitchFamily="34" charset="0"/>
              <a:buChar char="•"/>
            </a:pPr>
            <a:r>
              <a:rPr lang="en-US" sz="2000" dirty="0"/>
              <a:t>A host records a configuration change in its log</a:t>
            </a:r>
          </a:p>
          <a:p>
            <a:pPr marL="285750" indent="-285750">
              <a:buFont typeface="Arial" panose="020B0604020202020204" pitchFamily="34" charset="0"/>
              <a:buChar char="•"/>
            </a:pPr>
            <a:r>
              <a:rPr lang="en-US" sz="2000" dirty="0"/>
              <a:t>An email administrator sees a large number of bounced emails with suspicious content </a:t>
            </a:r>
          </a:p>
          <a:p>
            <a:pPr marL="285750" indent="-285750">
              <a:buFont typeface="Arial" panose="020B0604020202020204" pitchFamily="34" charset="0"/>
              <a:buChar char="•"/>
            </a:pPr>
            <a:r>
              <a:rPr lang="en-US" sz="2000" dirty="0"/>
              <a:t>A network administrator notices an unusual deviation from typical network traffic flows </a:t>
            </a:r>
          </a:p>
        </p:txBody>
      </p:sp>
    </p:spTree>
    <p:extLst>
      <p:ext uri="{BB962C8B-B14F-4D97-AF65-F5344CB8AC3E}">
        <p14:creationId xmlns:p14="http://schemas.microsoft.com/office/powerpoint/2010/main" val="420005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0E73-B82A-475D-A8B8-E155AC6D1324}"/>
              </a:ext>
            </a:extLst>
          </p:cNvPr>
          <p:cNvSpPr>
            <a:spLocks noGrp="1"/>
          </p:cNvSpPr>
          <p:nvPr>
            <p:ph type="title"/>
          </p:nvPr>
        </p:nvSpPr>
        <p:spPr>
          <a:xfrm>
            <a:off x="0" y="0"/>
            <a:ext cx="10515600" cy="1325563"/>
          </a:xfrm>
        </p:spPr>
        <p:txBody>
          <a:bodyPr/>
          <a:lstStyle/>
          <a:p>
            <a:r>
              <a:rPr lang="en-US" dirty="0"/>
              <a:t>Agenda</a:t>
            </a:r>
          </a:p>
        </p:txBody>
      </p:sp>
      <p:sp>
        <p:nvSpPr>
          <p:cNvPr id="3" name="Content Placeholder 2">
            <a:extLst>
              <a:ext uri="{FF2B5EF4-FFF2-40B4-BE49-F238E27FC236}">
                <a16:creationId xmlns:a16="http://schemas.microsoft.com/office/drawing/2014/main" id="{864CAEB9-953A-4B81-9F50-952A1E33C899}"/>
              </a:ext>
            </a:extLst>
          </p:cNvPr>
          <p:cNvSpPr>
            <a:spLocks noGrp="1"/>
          </p:cNvSpPr>
          <p:nvPr>
            <p:ph idx="1"/>
          </p:nvPr>
        </p:nvSpPr>
        <p:spPr>
          <a:xfrm>
            <a:off x="428625" y="1054100"/>
            <a:ext cx="11190720" cy="4351338"/>
          </a:xfrm>
        </p:spPr>
        <p:txBody>
          <a:bodyPr>
            <a:normAutofit/>
          </a:bodyPr>
          <a:lstStyle/>
          <a:p>
            <a:r>
              <a:rPr lang="en-US" dirty="0"/>
              <a:t>NIST Cybersecurity Framework</a:t>
            </a:r>
          </a:p>
          <a:p>
            <a:r>
              <a:rPr lang="en-US" dirty="0"/>
              <a:t>Computer security incident response vocabulary</a:t>
            </a:r>
          </a:p>
          <a:p>
            <a:r>
              <a:rPr lang="en-US" dirty="0"/>
              <a:t>Attackers and detection</a:t>
            </a:r>
          </a:p>
          <a:p>
            <a:r>
              <a:rPr lang="en-US" dirty="0"/>
              <a:t>Handling an incident</a:t>
            </a:r>
          </a:p>
          <a:p>
            <a:pPr lvl="1"/>
            <a:r>
              <a:rPr lang="en-US" dirty="0"/>
              <a:t>Preparation</a:t>
            </a:r>
          </a:p>
          <a:p>
            <a:pPr lvl="1"/>
            <a:r>
              <a:rPr lang="en-US" dirty="0"/>
              <a:t>Detection and analysis</a:t>
            </a:r>
          </a:p>
          <a:p>
            <a:pPr lvl="1"/>
            <a:r>
              <a:rPr lang="en-US" dirty="0"/>
              <a:t>Containment, eradication and recovery</a:t>
            </a:r>
          </a:p>
          <a:p>
            <a:pPr lvl="1"/>
            <a:r>
              <a:rPr lang="en-US" dirty="0"/>
              <a:t>Incident response workflow</a:t>
            </a:r>
          </a:p>
          <a:p>
            <a:pPr lvl="1"/>
            <a:endParaRPr lang="en-US" dirty="0"/>
          </a:p>
          <a:p>
            <a:pPr lvl="1"/>
            <a:endParaRPr lang="en-US" dirty="0"/>
          </a:p>
        </p:txBody>
      </p:sp>
    </p:spTree>
    <p:extLst>
      <p:ext uri="{BB962C8B-B14F-4D97-AF65-F5344CB8AC3E}">
        <p14:creationId xmlns:p14="http://schemas.microsoft.com/office/powerpoint/2010/main" val="2930656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92000" y="1581591"/>
            <a:ext cx="4600000" cy="3523809"/>
          </a:xfrm>
          <a:prstGeom prst="rect">
            <a:avLst/>
          </a:prstGeom>
        </p:spPr>
      </p:pic>
      <p:sp>
        <p:nvSpPr>
          <p:cNvPr id="2" name="Title 1"/>
          <p:cNvSpPr>
            <a:spLocks noGrp="1"/>
          </p:cNvSpPr>
          <p:nvPr>
            <p:ph type="title"/>
          </p:nvPr>
        </p:nvSpPr>
        <p:spPr>
          <a:xfrm>
            <a:off x="0" y="0"/>
            <a:ext cx="10515600" cy="1325563"/>
          </a:xfrm>
        </p:spPr>
        <p:txBody>
          <a:bodyPr/>
          <a:lstStyle/>
          <a:p>
            <a:r>
              <a:rPr lang="en-US" dirty="0"/>
              <a:t>Intrusion Detection Systems (IDSs)</a:t>
            </a:r>
          </a:p>
        </p:txBody>
      </p:sp>
      <p:sp>
        <p:nvSpPr>
          <p:cNvPr id="3" name="Content Placeholder 2"/>
          <p:cNvSpPr>
            <a:spLocks noGrp="1"/>
          </p:cNvSpPr>
          <p:nvPr>
            <p:ph idx="1"/>
          </p:nvPr>
        </p:nvSpPr>
        <p:spPr>
          <a:xfrm>
            <a:off x="152400" y="1016000"/>
            <a:ext cx="8077200" cy="5575300"/>
          </a:xfrm>
        </p:spPr>
        <p:txBody>
          <a:bodyPr>
            <a:normAutofit/>
          </a:bodyPr>
          <a:lstStyle/>
          <a:p>
            <a:pPr marL="0" indent="0">
              <a:buNone/>
            </a:pPr>
            <a:r>
              <a:rPr lang="en-US" dirty="0"/>
              <a:t>While firewalls and antivirus are preventive controls, IDS are access control monitoring devices designed to </a:t>
            </a:r>
          </a:p>
          <a:p>
            <a:pPr marL="914400" lvl="1" indent="-457200">
              <a:buFont typeface="+mj-lt"/>
              <a:buAutoNum type="arabicPeriod"/>
            </a:pPr>
            <a:r>
              <a:rPr lang="en-US" sz="2000" dirty="0"/>
              <a:t>Detect a security breach</a:t>
            </a:r>
          </a:p>
          <a:p>
            <a:pPr marL="914400" lvl="1" indent="-457200">
              <a:buFont typeface="+mj-lt"/>
              <a:buAutoNum type="arabicPeriod"/>
            </a:pPr>
            <a:r>
              <a:rPr lang="en-US" sz="2000" dirty="0"/>
              <a:t>Aid in mitigating damage caused by hackers breaking into sensitive computer and network systems</a:t>
            </a:r>
          </a:p>
          <a:p>
            <a:r>
              <a:rPr lang="en-US" dirty="0"/>
              <a:t>IDS’ components</a:t>
            </a:r>
          </a:p>
          <a:p>
            <a:pPr marL="914400" lvl="1" indent="-457200">
              <a:buFont typeface="+mj-lt"/>
              <a:buAutoNum type="arabicPeriod"/>
            </a:pPr>
            <a:r>
              <a:rPr lang="en-US" sz="2000" dirty="0"/>
              <a:t> Sensors</a:t>
            </a:r>
          </a:p>
          <a:p>
            <a:pPr lvl="2"/>
            <a:r>
              <a:rPr lang="en-US" sz="1800" dirty="0"/>
              <a:t>Collect and send traffic and user activity data to analyzers</a:t>
            </a:r>
          </a:p>
          <a:p>
            <a:pPr marL="914400" lvl="1" indent="-457200">
              <a:buFont typeface="+mj-lt"/>
              <a:buAutoNum type="arabicPeriod"/>
            </a:pPr>
            <a:r>
              <a:rPr lang="en-US" sz="2000" dirty="0"/>
              <a:t>Analyzers</a:t>
            </a:r>
          </a:p>
          <a:p>
            <a:pPr lvl="2"/>
            <a:r>
              <a:rPr lang="en-US" sz="1800" dirty="0"/>
              <a:t>Look for suspicious activity and if found sends alert to administrator’s interface </a:t>
            </a:r>
          </a:p>
          <a:p>
            <a:pPr marL="914400" lvl="1" indent="-457200">
              <a:buFont typeface="+mj-lt"/>
              <a:buAutoNum type="arabicPeriod"/>
            </a:pPr>
            <a:r>
              <a:rPr lang="en-US" sz="2000" dirty="0"/>
              <a:t>Administrative interfaces</a:t>
            </a:r>
          </a:p>
        </p:txBody>
      </p:sp>
      <p:sp>
        <p:nvSpPr>
          <p:cNvPr id="5" name="Footer Placeholder 4">
            <a:extLst>
              <a:ext uri="{FF2B5EF4-FFF2-40B4-BE49-F238E27FC236}">
                <a16:creationId xmlns:a16="http://schemas.microsoft.com/office/drawing/2014/main" id="{4B48AF41-2277-46D6-96E2-F70C1C574C5B}"/>
              </a:ext>
            </a:extLst>
          </p:cNvPr>
          <p:cNvSpPr>
            <a:spLocks noGrp="1"/>
          </p:cNvSpPr>
          <p:nvPr>
            <p:ph type="ftr" sz="quarter" idx="11"/>
          </p:nvPr>
        </p:nvSpPr>
        <p:spPr/>
        <p:txBody>
          <a:bodyPr/>
          <a:lstStyle/>
          <a:p>
            <a:r>
              <a:rPr lang="en-US"/>
              <a:t>MIS 5214 Security Architecture</a:t>
            </a:r>
            <a:endParaRPr lang="en-US" dirty="0"/>
          </a:p>
        </p:txBody>
      </p:sp>
      <p:sp>
        <p:nvSpPr>
          <p:cNvPr id="6" name="Slide Number Placeholder 5">
            <a:extLst>
              <a:ext uri="{FF2B5EF4-FFF2-40B4-BE49-F238E27FC236}">
                <a16:creationId xmlns:a16="http://schemas.microsoft.com/office/drawing/2014/main" id="{851C1B75-8862-4EA7-865E-5094113B6C55}"/>
              </a:ext>
            </a:extLst>
          </p:cNvPr>
          <p:cNvSpPr>
            <a:spLocks noGrp="1"/>
          </p:cNvSpPr>
          <p:nvPr>
            <p:ph type="sldNum" sz="quarter" idx="12"/>
          </p:nvPr>
        </p:nvSpPr>
        <p:spPr/>
        <p:txBody>
          <a:bodyPr/>
          <a:lstStyle/>
          <a:p>
            <a:fld id="{DD4F8E87-F7A1-47E8-98CD-D5BBA18FD7C1}" type="slidenum">
              <a:rPr lang="en-US" smtClean="0"/>
              <a:t>20</a:t>
            </a:fld>
            <a:endParaRPr lang="en-US"/>
          </a:p>
        </p:txBody>
      </p:sp>
    </p:spTree>
    <p:extLst>
      <p:ext uri="{BB962C8B-B14F-4D97-AF65-F5344CB8AC3E}">
        <p14:creationId xmlns:p14="http://schemas.microsoft.com/office/powerpoint/2010/main" val="129961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8725FE-D17D-4A7C-8620-728881105BE3}"/>
              </a:ext>
            </a:extLst>
          </p:cNvPr>
          <p:cNvPicPr>
            <a:picLocks noChangeAspect="1"/>
          </p:cNvPicPr>
          <p:nvPr/>
        </p:nvPicPr>
        <p:blipFill>
          <a:blip r:embed="rId2"/>
          <a:stretch>
            <a:fillRect/>
          </a:stretch>
        </p:blipFill>
        <p:spPr>
          <a:xfrm>
            <a:off x="7124700" y="2472574"/>
            <a:ext cx="4171950" cy="2819347"/>
          </a:xfrm>
          <a:prstGeom prst="rect">
            <a:avLst/>
          </a:prstGeom>
        </p:spPr>
      </p:pic>
      <p:sp>
        <p:nvSpPr>
          <p:cNvPr id="2" name="Title 1"/>
          <p:cNvSpPr>
            <a:spLocks noGrp="1"/>
          </p:cNvSpPr>
          <p:nvPr>
            <p:ph type="title"/>
          </p:nvPr>
        </p:nvSpPr>
        <p:spPr>
          <a:xfrm>
            <a:off x="0" y="0"/>
            <a:ext cx="10515600" cy="1325563"/>
          </a:xfrm>
        </p:spPr>
        <p:txBody>
          <a:bodyPr/>
          <a:lstStyle/>
          <a:p>
            <a:r>
              <a:rPr lang="en-US" dirty="0"/>
              <a:t>Intrusion Detection Systems (IDSs)</a:t>
            </a:r>
          </a:p>
        </p:txBody>
      </p:sp>
      <p:sp>
        <p:nvSpPr>
          <p:cNvPr id="3" name="Content Placeholder 2"/>
          <p:cNvSpPr>
            <a:spLocks noGrp="1"/>
          </p:cNvSpPr>
          <p:nvPr>
            <p:ph idx="1"/>
          </p:nvPr>
        </p:nvSpPr>
        <p:spPr>
          <a:xfrm>
            <a:off x="390525" y="1147011"/>
            <a:ext cx="10515600" cy="4677527"/>
          </a:xfrm>
        </p:spPr>
        <p:txBody>
          <a:bodyPr>
            <a:normAutofit/>
          </a:bodyPr>
          <a:lstStyle/>
          <a:p>
            <a:pPr marL="0" indent="0">
              <a:buNone/>
            </a:pPr>
            <a:r>
              <a:rPr lang="en-US" dirty="0"/>
              <a:t> Two main types of IDS</a:t>
            </a:r>
          </a:p>
          <a:p>
            <a:pPr marL="971550" lvl="1" indent="-514350">
              <a:buFont typeface="+mj-lt"/>
              <a:buAutoNum type="arabicPeriod"/>
            </a:pPr>
            <a:r>
              <a:rPr lang="en-US" b="1" dirty="0"/>
              <a:t>Host-based</a:t>
            </a:r>
            <a:r>
              <a:rPr lang="en-US" dirty="0"/>
              <a:t> for analyzing activity within a particular computer system</a:t>
            </a:r>
          </a:p>
          <a:p>
            <a:pPr marL="971550" lvl="1" indent="-514350">
              <a:buFont typeface="+mj-lt"/>
              <a:buAutoNum type="arabicPeriod"/>
            </a:pPr>
            <a:r>
              <a:rPr lang="en-US" b="1" dirty="0"/>
              <a:t>Network-based</a:t>
            </a:r>
            <a:r>
              <a:rPr lang="en-US" dirty="0"/>
              <a:t> for monitoring network communications</a:t>
            </a:r>
          </a:p>
          <a:p>
            <a:pPr marL="0" indent="0">
              <a:buNone/>
            </a:pPr>
            <a:r>
              <a:rPr lang="en-US" dirty="0"/>
              <a:t>IDS can be configured to:</a:t>
            </a:r>
          </a:p>
          <a:p>
            <a:pPr lvl="1"/>
            <a:r>
              <a:rPr lang="en-US" dirty="0"/>
              <a:t>Watch for attacks</a:t>
            </a:r>
          </a:p>
          <a:p>
            <a:pPr lvl="1"/>
            <a:r>
              <a:rPr lang="en-US" dirty="0"/>
              <a:t>Alert administrator as attacks happen</a:t>
            </a:r>
          </a:p>
          <a:p>
            <a:pPr lvl="1"/>
            <a:r>
              <a:rPr lang="en-US" dirty="0"/>
              <a:t>Expose a hacker &amp; her/his techniques</a:t>
            </a:r>
          </a:p>
          <a:p>
            <a:pPr lvl="1"/>
            <a:r>
              <a:rPr lang="en-US" dirty="0"/>
              <a:t>Work with firewalls to terminate a connection</a:t>
            </a:r>
          </a:p>
          <a:p>
            <a:pPr lvl="1"/>
            <a:endParaRPr lang="en-US" dirty="0"/>
          </a:p>
        </p:txBody>
      </p:sp>
      <p:sp>
        <p:nvSpPr>
          <p:cNvPr id="5" name="Footer Placeholder 4">
            <a:extLst>
              <a:ext uri="{FF2B5EF4-FFF2-40B4-BE49-F238E27FC236}">
                <a16:creationId xmlns:a16="http://schemas.microsoft.com/office/drawing/2014/main" id="{CDF0F87B-0947-4030-BDD2-3DEC0A03235D}"/>
              </a:ext>
            </a:extLst>
          </p:cNvPr>
          <p:cNvSpPr>
            <a:spLocks noGrp="1"/>
          </p:cNvSpPr>
          <p:nvPr>
            <p:ph type="ftr" sz="quarter" idx="11"/>
          </p:nvPr>
        </p:nvSpPr>
        <p:spPr/>
        <p:txBody>
          <a:bodyPr/>
          <a:lstStyle/>
          <a:p>
            <a:r>
              <a:rPr lang="en-US"/>
              <a:t>MIS 5214 Security Architecture</a:t>
            </a:r>
            <a:endParaRPr lang="en-US" dirty="0"/>
          </a:p>
        </p:txBody>
      </p:sp>
      <p:sp>
        <p:nvSpPr>
          <p:cNvPr id="6" name="Slide Number Placeholder 5">
            <a:extLst>
              <a:ext uri="{FF2B5EF4-FFF2-40B4-BE49-F238E27FC236}">
                <a16:creationId xmlns:a16="http://schemas.microsoft.com/office/drawing/2014/main" id="{404D0C1B-A784-4864-A272-14CBCC10870E}"/>
              </a:ext>
            </a:extLst>
          </p:cNvPr>
          <p:cNvSpPr>
            <a:spLocks noGrp="1"/>
          </p:cNvSpPr>
          <p:nvPr>
            <p:ph type="sldNum" sz="quarter" idx="12"/>
          </p:nvPr>
        </p:nvSpPr>
        <p:spPr/>
        <p:txBody>
          <a:bodyPr/>
          <a:lstStyle/>
          <a:p>
            <a:fld id="{DD4F8E87-F7A1-47E8-98CD-D5BBA18FD7C1}" type="slidenum">
              <a:rPr lang="en-US" smtClean="0"/>
              <a:t>21</a:t>
            </a:fld>
            <a:endParaRPr lang="en-US"/>
          </a:p>
        </p:txBody>
      </p:sp>
      <p:cxnSp>
        <p:nvCxnSpPr>
          <p:cNvPr id="9" name="Straight Connector 8">
            <a:extLst>
              <a:ext uri="{FF2B5EF4-FFF2-40B4-BE49-F238E27FC236}">
                <a16:creationId xmlns:a16="http://schemas.microsoft.com/office/drawing/2014/main" id="{B27F2C1A-9C66-4C3F-A059-0B328A3F8F2E}"/>
              </a:ext>
            </a:extLst>
          </p:cNvPr>
          <p:cNvCxnSpPr/>
          <p:nvPr/>
        </p:nvCxnSpPr>
        <p:spPr>
          <a:xfrm flipV="1">
            <a:off x="10906125" y="3190875"/>
            <a:ext cx="447675" cy="561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hought Bubble: Cloud 9">
            <a:extLst>
              <a:ext uri="{FF2B5EF4-FFF2-40B4-BE49-F238E27FC236}">
                <a16:creationId xmlns:a16="http://schemas.microsoft.com/office/drawing/2014/main" id="{7125729A-45E2-470A-816B-D4F858420CD1}"/>
              </a:ext>
            </a:extLst>
          </p:cNvPr>
          <p:cNvSpPr/>
          <p:nvPr/>
        </p:nvSpPr>
        <p:spPr>
          <a:xfrm>
            <a:off x="10710863" y="2658258"/>
            <a:ext cx="1443037" cy="71039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Internet</a:t>
            </a:r>
          </a:p>
        </p:txBody>
      </p:sp>
    </p:spTree>
    <p:extLst>
      <p:ext uri="{BB962C8B-B14F-4D97-AF65-F5344CB8AC3E}">
        <p14:creationId xmlns:p14="http://schemas.microsoft.com/office/powerpoint/2010/main" val="195681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Intrusion Prevention Systems (IPS)</a:t>
            </a:r>
          </a:p>
        </p:txBody>
      </p:sp>
      <p:sp>
        <p:nvSpPr>
          <p:cNvPr id="3" name="Content Placeholder 2"/>
          <p:cNvSpPr>
            <a:spLocks noGrp="1"/>
          </p:cNvSpPr>
          <p:nvPr>
            <p:ph idx="1"/>
          </p:nvPr>
        </p:nvSpPr>
        <p:spPr>
          <a:xfrm>
            <a:off x="0" y="1219200"/>
            <a:ext cx="12137292" cy="4592003"/>
          </a:xfrm>
        </p:spPr>
        <p:txBody>
          <a:bodyPr>
            <a:normAutofit fontScale="92500" lnSpcReduction="10000"/>
          </a:bodyPr>
          <a:lstStyle/>
          <a:p>
            <a:pPr marL="0" indent="0">
              <a:buNone/>
            </a:pPr>
            <a:r>
              <a:rPr lang="en-US" dirty="0">
                <a:solidFill>
                  <a:schemeClr val="tx1">
                    <a:lumMod val="50000"/>
                    <a:lumOff val="50000"/>
                  </a:schemeClr>
                </a:solidFill>
              </a:rPr>
              <a:t>IDS – Detect something bad may be taking place and send an alert</a:t>
            </a:r>
          </a:p>
          <a:p>
            <a:pPr marL="457200" lvl="1" indent="0">
              <a:buNone/>
            </a:pPr>
            <a:r>
              <a:rPr lang="en-US" i="1" dirty="0">
                <a:solidFill>
                  <a:schemeClr val="tx1">
                    <a:lumMod val="50000"/>
                    <a:lumOff val="50000"/>
                  </a:schemeClr>
                </a:solidFill>
              </a:rPr>
              <a:t>Detective and “after the fact” response</a:t>
            </a:r>
          </a:p>
          <a:p>
            <a:pPr marL="457200" lvl="1" indent="0">
              <a:buNone/>
            </a:pPr>
            <a:endParaRPr lang="en-US" i="1" dirty="0">
              <a:solidFill>
                <a:schemeClr val="tx1">
                  <a:lumMod val="50000"/>
                  <a:lumOff val="50000"/>
                </a:schemeClr>
              </a:solidFill>
            </a:endParaRPr>
          </a:p>
          <a:p>
            <a:r>
              <a:rPr lang="en-US" dirty="0"/>
              <a:t>IPS – Detect something bad may be taking place and block traffic from gaining access to target</a:t>
            </a:r>
          </a:p>
          <a:p>
            <a:pPr lvl="1"/>
            <a:r>
              <a:rPr lang="en-US" i="1" dirty="0"/>
              <a:t>Preventive and proactive response</a:t>
            </a:r>
          </a:p>
          <a:p>
            <a:pPr lvl="1"/>
            <a:endParaRPr lang="en-US" i="1" dirty="0"/>
          </a:p>
          <a:p>
            <a:pPr lvl="1"/>
            <a:r>
              <a:rPr lang="en-US" i="1" dirty="0"/>
              <a:t>IPS can be host-based or network-based (like IDS)</a:t>
            </a:r>
          </a:p>
          <a:p>
            <a:pPr lvl="1"/>
            <a:r>
              <a:rPr lang="en-US" i="1" dirty="0"/>
              <a:t>Can be content-based (looking deep into packets), conduct protocol analysis or be signature matching</a:t>
            </a:r>
          </a:p>
          <a:p>
            <a:pPr lvl="1"/>
            <a:r>
              <a:rPr lang="en-US" i="1" dirty="0"/>
              <a:t>Also can use rate-based metrics to identify suspicious increases in volumes of traffic </a:t>
            </a:r>
          </a:p>
          <a:p>
            <a:pPr lvl="2"/>
            <a:r>
              <a:rPr lang="en-US" i="1" dirty="0"/>
              <a:t>E.g. </a:t>
            </a:r>
            <a:r>
              <a:rPr lang="en-US" i="1" dirty="0" err="1"/>
              <a:t>DoS</a:t>
            </a:r>
            <a:r>
              <a:rPr lang="en-US" i="1" dirty="0"/>
              <a:t> – flood attack</a:t>
            </a:r>
          </a:p>
          <a:p>
            <a:pPr lvl="2"/>
            <a:r>
              <a:rPr lang="en-US" i="1" dirty="0"/>
              <a:t>Traffic flow anomalies – “slow and low” stealth attack attempting to be undetected</a:t>
            </a:r>
          </a:p>
        </p:txBody>
      </p:sp>
      <p:sp>
        <p:nvSpPr>
          <p:cNvPr id="4" name="Footer Placeholder 3">
            <a:extLst>
              <a:ext uri="{FF2B5EF4-FFF2-40B4-BE49-F238E27FC236}">
                <a16:creationId xmlns:a16="http://schemas.microsoft.com/office/drawing/2014/main" id="{2D6F26FF-F548-4476-BFAC-48A14AAE4A12}"/>
              </a:ext>
            </a:extLst>
          </p:cNvPr>
          <p:cNvSpPr>
            <a:spLocks noGrp="1"/>
          </p:cNvSpPr>
          <p:nvPr>
            <p:ph type="ftr" sz="quarter" idx="11"/>
          </p:nvPr>
        </p:nvSpPr>
        <p:spPr/>
        <p:txBody>
          <a:bodyPr/>
          <a:lstStyle/>
          <a:p>
            <a:r>
              <a:rPr lang="en-US"/>
              <a:t>MIS 5214 Security Architecture</a:t>
            </a:r>
            <a:endParaRPr lang="en-US" dirty="0"/>
          </a:p>
        </p:txBody>
      </p:sp>
      <p:sp>
        <p:nvSpPr>
          <p:cNvPr id="5" name="Slide Number Placeholder 4">
            <a:extLst>
              <a:ext uri="{FF2B5EF4-FFF2-40B4-BE49-F238E27FC236}">
                <a16:creationId xmlns:a16="http://schemas.microsoft.com/office/drawing/2014/main" id="{DC5D83BC-831E-4A4E-9F6E-1D18004878D3}"/>
              </a:ext>
            </a:extLst>
          </p:cNvPr>
          <p:cNvSpPr>
            <a:spLocks noGrp="1"/>
          </p:cNvSpPr>
          <p:nvPr>
            <p:ph type="sldNum" sz="quarter" idx="12"/>
          </p:nvPr>
        </p:nvSpPr>
        <p:spPr/>
        <p:txBody>
          <a:bodyPr/>
          <a:lstStyle/>
          <a:p>
            <a:fld id="{DD4F8E87-F7A1-47E8-98CD-D5BBA18FD7C1}" type="slidenum">
              <a:rPr lang="en-US" smtClean="0"/>
              <a:t>22</a:t>
            </a:fld>
            <a:endParaRPr lang="en-US"/>
          </a:p>
        </p:txBody>
      </p:sp>
    </p:spTree>
    <p:extLst>
      <p:ext uri="{BB962C8B-B14F-4D97-AF65-F5344CB8AC3E}">
        <p14:creationId xmlns:p14="http://schemas.microsoft.com/office/powerpoint/2010/main" val="286103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IDS versus IPS</a:t>
            </a:r>
          </a:p>
        </p:txBody>
      </p:sp>
      <p:sp>
        <p:nvSpPr>
          <p:cNvPr id="3" name="Content Placeholder 2"/>
          <p:cNvSpPr>
            <a:spLocks noGrp="1"/>
          </p:cNvSpPr>
          <p:nvPr>
            <p:ph idx="1"/>
          </p:nvPr>
        </p:nvSpPr>
        <p:spPr>
          <a:xfrm>
            <a:off x="356062" y="1475874"/>
            <a:ext cx="4008120" cy="4642899"/>
          </a:xfrm>
        </p:spPr>
        <p:txBody>
          <a:bodyPr>
            <a:normAutofit lnSpcReduction="10000"/>
          </a:bodyPr>
          <a:lstStyle/>
          <a:p>
            <a:pPr marL="0" indent="0">
              <a:buNone/>
            </a:pPr>
            <a:r>
              <a:rPr lang="en-US" dirty="0"/>
              <a:t>Possible responses to a triggered event:</a:t>
            </a:r>
          </a:p>
          <a:p>
            <a:r>
              <a:rPr lang="en-US" dirty="0"/>
              <a:t>Disconnect communications and block transmission of traffic</a:t>
            </a:r>
          </a:p>
          <a:p>
            <a:r>
              <a:rPr lang="en-US" dirty="0"/>
              <a:t>Block a user from accessing a resource</a:t>
            </a:r>
          </a:p>
          <a:p>
            <a:r>
              <a:rPr lang="en-US" dirty="0"/>
              <a:t>Send alerts of an event trigger to other hosts, IDS monitors and administrators</a:t>
            </a:r>
          </a:p>
        </p:txBody>
      </p:sp>
      <p:pic>
        <p:nvPicPr>
          <p:cNvPr id="4" name="Picture 3"/>
          <p:cNvPicPr>
            <a:picLocks noChangeAspect="1"/>
          </p:cNvPicPr>
          <p:nvPr/>
        </p:nvPicPr>
        <p:blipFill>
          <a:blip r:embed="rId2"/>
          <a:stretch>
            <a:fillRect/>
          </a:stretch>
        </p:blipFill>
        <p:spPr>
          <a:xfrm>
            <a:off x="4738255" y="0"/>
            <a:ext cx="7390571" cy="4736815"/>
          </a:xfrm>
          <a:prstGeom prst="rect">
            <a:avLst/>
          </a:prstGeom>
        </p:spPr>
      </p:pic>
      <p:sp>
        <p:nvSpPr>
          <p:cNvPr id="5" name="Footer Placeholder 4">
            <a:extLst>
              <a:ext uri="{FF2B5EF4-FFF2-40B4-BE49-F238E27FC236}">
                <a16:creationId xmlns:a16="http://schemas.microsoft.com/office/drawing/2014/main" id="{E9AA5D64-66E9-44A6-910B-1290B34D91F2}"/>
              </a:ext>
            </a:extLst>
          </p:cNvPr>
          <p:cNvSpPr>
            <a:spLocks noGrp="1"/>
          </p:cNvSpPr>
          <p:nvPr>
            <p:ph type="ftr" sz="quarter" idx="11"/>
          </p:nvPr>
        </p:nvSpPr>
        <p:spPr/>
        <p:txBody>
          <a:bodyPr/>
          <a:lstStyle/>
          <a:p>
            <a:r>
              <a:rPr lang="en-US"/>
              <a:t>MIS 5214 Security Architecture</a:t>
            </a:r>
            <a:endParaRPr lang="en-US" dirty="0"/>
          </a:p>
        </p:txBody>
      </p:sp>
      <p:sp>
        <p:nvSpPr>
          <p:cNvPr id="6" name="Slide Number Placeholder 5">
            <a:extLst>
              <a:ext uri="{FF2B5EF4-FFF2-40B4-BE49-F238E27FC236}">
                <a16:creationId xmlns:a16="http://schemas.microsoft.com/office/drawing/2014/main" id="{FF442B11-5B8D-49D6-A513-30702B058610}"/>
              </a:ext>
            </a:extLst>
          </p:cNvPr>
          <p:cNvSpPr>
            <a:spLocks noGrp="1"/>
          </p:cNvSpPr>
          <p:nvPr>
            <p:ph type="sldNum" sz="quarter" idx="12"/>
          </p:nvPr>
        </p:nvSpPr>
        <p:spPr/>
        <p:txBody>
          <a:bodyPr/>
          <a:lstStyle/>
          <a:p>
            <a:fld id="{DD4F8E87-F7A1-47E8-98CD-D5BBA18FD7C1}" type="slidenum">
              <a:rPr lang="en-US" smtClean="0"/>
              <a:t>23</a:t>
            </a:fld>
            <a:endParaRPr lang="en-US"/>
          </a:p>
        </p:txBody>
      </p:sp>
    </p:spTree>
    <p:extLst>
      <p:ext uri="{BB962C8B-B14F-4D97-AF65-F5344CB8AC3E}">
        <p14:creationId xmlns:p14="http://schemas.microsoft.com/office/powerpoint/2010/main" val="3632878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294" y="1098883"/>
            <a:ext cx="3420980" cy="5759117"/>
          </a:xfrm>
        </p:spPr>
        <p:txBody>
          <a:bodyPr>
            <a:normAutofit/>
          </a:bodyPr>
          <a:lstStyle/>
          <a:p>
            <a:pPr marL="0" indent="0">
              <a:buNone/>
            </a:pPr>
            <a:r>
              <a:rPr lang="en-US" sz="1800" b="1" dirty="0"/>
              <a:t>Zone 1: </a:t>
            </a:r>
            <a:r>
              <a:rPr lang="en-US" sz="1800" dirty="0"/>
              <a:t>External connectivity to the Internet, peer locations, and back- up facilities</a:t>
            </a:r>
          </a:p>
          <a:p>
            <a:pPr marL="0" indent="0">
              <a:buNone/>
            </a:pPr>
            <a:endParaRPr lang="en-US" sz="1800" dirty="0"/>
          </a:p>
          <a:p>
            <a:pPr marL="0" indent="0">
              <a:buNone/>
            </a:pPr>
            <a:r>
              <a:rPr lang="en-US" sz="1800" b="1" dirty="0"/>
              <a:t>Zone 2: </a:t>
            </a:r>
            <a:r>
              <a:rPr lang="en-US" sz="1800" dirty="0"/>
              <a:t>External connectivity and corporate communications</a:t>
            </a:r>
          </a:p>
          <a:p>
            <a:pPr marL="0" indent="0">
              <a:buNone/>
            </a:pPr>
            <a:endParaRPr lang="en-US" sz="1800" dirty="0"/>
          </a:p>
          <a:p>
            <a:pPr marL="0" indent="0">
              <a:buNone/>
            </a:pPr>
            <a:r>
              <a:rPr lang="en-US" sz="1800" b="1" dirty="0"/>
              <a:t>Zone 3: </a:t>
            </a:r>
            <a:r>
              <a:rPr lang="en-US" sz="1800" dirty="0"/>
              <a:t>Control systems (in Zone 4) sending and receiving communications to/from external services</a:t>
            </a:r>
          </a:p>
          <a:p>
            <a:pPr marL="0" indent="0">
              <a:buNone/>
            </a:pPr>
            <a:endParaRPr lang="en-US" sz="1800" dirty="0"/>
          </a:p>
          <a:p>
            <a:pPr marL="0" indent="0">
              <a:buNone/>
            </a:pPr>
            <a:r>
              <a:rPr lang="en-US" sz="1800" b="1" dirty="0"/>
              <a:t>Zone 4: </a:t>
            </a:r>
            <a:r>
              <a:rPr lang="en-US" sz="1800" dirty="0"/>
              <a:t>Control systems operations – process based or SCADA</a:t>
            </a:r>
          </a:p>
        </p:txBody>
      </p:sp>
      <p:pic>
        <p:nvPicPr>
          <p:cNvPr id="4" name="Picture 3"/>
          <p:cNvPicPr>
            <a:picLocks noChangeAspect="1"/>
          </p:cNvPicPr>
          <p:nvPr/>
        </p:nvPicPr>
        <p:blipFill>
          <a:blip r:embed="rId2"/>
          <a:stretch>
            <a:fillRect/>
          </a:stretch>
        </p:blipFill>
        <p:spPr>
          <a:xfrm>
            <a:off x="4243137" y="1214930"/>
            <a:ext cx="7868505" cy="5643069"/>
          </a:xfrm>
          <a:prstGeom prst="rect">
            <a:avLst/>
          </a:prstGeom>
        </p:spPr>
      </p:pic>
      <p:sp>
        <p:nvSpPr>
          <p:cNvPr id="2" name="Footer Placeholder 1">
            <a:extLst>
              <a:ext uri="{FF2B5EF4-FFF2-40B4-BE49-F238E27FC236}">
                <a16:creationId xmlns:a16="http://schemas.microsoft.com/office/drawing/2014/main" id="{389B578E-13DF-4BA1-A015-F973124E37C6}"/>
              </a:ext>
            </a:extLst>
          </p:cNvPr>
          <p:cNvSpPr>
            <a:spLocks noGrp="1"/>
          </p:cNvSpPr>
          <p:nvPr>
            <p:ph type="ftr" sz="quarter" idx="11"/>
          </p:nvPr>
        </p:nvSpPr>
        <p:spPr/>
        <p:txBody>
          <a:bodyPr/>
          <a:lstStyle/>
          <a:p>
            <a:r>
              <a:rPr lang="en-US"/>
              <a:t>MIS 5214 Security Architecture</a:t>
            </a:r>
            <a:endParaRPr lang="en-US" dirty="0"/>
          </a:p>
        </p:txBody>
      </p:sp>
      <p:sp>
        <p:nvSpPr>
          <p:cNvPr id="5" name="Slide Number Placeholder 4">
            <a:extLst>
              <a:ext uri="{FF2B5EF4-FFF2-40B4-BE49-F238E27FC236}">
                <a16:creationId xmlns:a16="http://schemas.microsoft.com/office/drawing/2014/main" id="{FA6E0EB8-E7BB-4E6C-AF41-F211283046D7}"/>
              </a:ext>
            </a:extLst>
          </p:cNvPr>
          <p:cNvSpPr>
            <a:spLocks noGrp="1"/>
          </p:cNvSpPr>
          <p:nvPr>
            <p:ph type="sldNum" sz="quarter" idx="12"/>
          </p:nvPr>
        </p:nvSpPr>
        <p:spPr/>
        <p:txBody>
          <a:bodyPr/>
          <a:lstStyle/>
          <a:p>
            <a:fld id="{DD4F8E87-F7A1-47E8-98CD-D5BBA18FD7C1}" type="slidenum">
              <a:rPr lang="en-US" smtClean="0"/>
              <a:t>24</a:t>
            </a:fld>
            <a:endParaRPr lang="en-US"/>
          </a:p>
        </p:txBody>
      </p:sp>
      <p:sp>
        <p:nvSpPr>
          <p:cNvPr id="6" name="TextBox 5">
            <a:extLst>
              <a:ext uri="{FF2B5EF4-FFF2-40B4-BE49-F238E27FC236}">
                <a16:creationId xmlns:a16="http://schemas.microsoft.com/office/drawing/2014/main" id="{56D4798B-0F20-E4DD-61FD-0A7AAAEA9BA9}"/>
              </a:ext>
            </a:extLst>
          </p:cNvPr>
          <p:cNvSpPr txBox="1"/>
          <p:nvPr/>
        </p:nvSpPr>
        <p:spPr>
          <a:xfrm>
            <a:off x="112294" y="120316"/>
            <a:ext cx="11999347" cy="830997"/>
          </a:xfrm>
          <a:prstGeom prst="rect">
            <a:avLst/>
          </a:prstGeom>
          <a:noFill/>
        </p:spPr>
        <p:txBody>
          <a:bodyPr wrap="square" rtlCol="0">
            <a:spAutoFit/>
          </a:bodyPr>
          <a:lstStyle/>
          <a:p>
            <a:r>
              <a:rPr lang="en-US" sz="2400" dirty="0"/>
              <a:t>Network Security: Begins with understanding roles of assets in the topology of the network,  and moves onto partitioning resources into distinct security zones…</a:t>
            </a:r>
          </a:p>
        </p:txBody>
      </p:sp>
    </p:spTree>
    <p:extLst>
      <p:ext uri="{BB962C8B-B14F-4D97-AF65-F5344CB8AC3E}">
        <p14:creationId xmlns:p14="http://schemas.microsoft.com/office/powerpoint/2010/main" val="263077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1979" y="738376"/>
            <a:ext cx="8093528" cy="6032553"/>
          </a:xfrm>
          <a:prstGeom prst="rect">
            <a:avLst/>
          </a:prstGeom>
        </p:spPr>
      </p:pic>
      <p:sp>
        <p:nvSpPr>
          <p:cNvPr id="2" name="TextBox 1">
            <a:extLst>
              <a:ext uri="{FF2B5EF4-FFF2-40B4-BE49-F238E27FC236}">
                <a16:creationId xmlns:a16="http://schemas.microsoft.com/office/drawing/2014/main" id="{6E984950-6460-4121-850B-6F94238C494A}"/>
              </a:ext>
            </a:extLst>
          </p:cNvPr>
          <p:cNvSpPr txBox="1"/>
          <p:nvPr/>
        </p:nvSpPr>
        <p:spPr>
          <a:xfrm>
            <a:off x="572295" y="1963101"/>
            <a:ext cx="2610338" cy="1200329"/>
          </a:xfrm>
          <a:prstGeom prst="rect">
            <a:avLst/>
          </a:prstGeom>
          <a:noFill/>
        </p:spPr>
        <p:txBody>
          <a:bodyPr wrap="square" rtlCol="0">
            <a:spAutoFit/>
          </a:bodyPr>
          <a:lstStyle/>
          <a:p>
            <a:r>
              <a:rPr lang="en-US" b="1" i="1" dirty="0"/>
              <a:t>Intrusion Detection System sensors and firewalls located throughout the network</a:t>
            </a:r>
          </a:p>
        </p:txBody>
      </p:sp>
      <p:sp>
        <p:nvSpPr>
          <p:cNvPr id="4" name="Footer Placeholder 3">
            <a:extLst>
              <a:ext uri="{FF2B5EF4-FFF2-40B4-BE49-F238E27FC236}">
                <a16:creationId xmlns:a16="http://schemas.microsoft.com/office/drawing/2014/main" id="{1BD70235-12F5-4EC3-88A9-1F5ECF35538A}"/>
              </a:ext>
            </a:extLst>
          </p:cNvPr>
          <p:cNvSpPr>
            <a:spLocks noGrp="1"/>
          </p:cNvSpPr>
          <p:nvPr>
            <p:ph type="ftr" sz="quarter" idx="11"/>
          </p:nvPr>
        </p:nvSpPr>
        <p:spPr/>
        <p:txBody>
          <a:bodyPr/>
          <a:lstStyle/>
          <a:p>
            <a:r>
              <a:rPr lang="en-US"/>
              <a:t>MIS 5214 Security Architecture</a:t>
            </a:r>
            <a:endParaRPr lang="en-US" dirty="0"/>
          </a:p>
        </p:txBody>
      </p:sp>
      <p:sp>
        <p:nvSpPr>
          <p:cNvPr id="6" name="Slide Number Placeholder 5">
            <a:extLst>
              <a:ext uri="{FF2B5EF4-FFF2-40B4-BE49-F238E27FC236}">
                <a16:creationId xmlns:a16="http://schemas.microsoft.com/office/drawing/2014/main" id="{94CC3BB3-20A2-4598-A7C2-E63F4B891B6C}"/>
              </a:ext>
            </a:extLst>
          </p:cNvPr>
          <p:cNvSpPr>
            <a:spLocks noGrp="1"/>
          </p:cNvSpPr>
          <p:nvPr>
            <p:ph type="sldNum" sz="quarter" idx="12"/>
          </p:nvPr>
        </p:nvSpPr>
        <p:spPr/>
        <p:txBody>
          <a:bodyPr/>
          <a:lstStyle/>
          <a:p>
            <a:fld id="{DD4F8E87-F7A1-47E8-98CD-D5BBA18FD7C1}" type="slidenum">
              <a:rPr lang="en-US" smtClean="0"/>
              <a:t>25</a:t>
            </a:fld>
            <a:endParaRPr lang="en-US"/>
          </a:p>
        </p:txBody>
      </p:sp>
    </p:spTree>
    <p:extLst>
      <p:ext uri="{BB962C8B-B14F-4D97-AF65-F5344CB8AC3E}">
        <p14:creationId xmlns:p14="http://schemas.microsoft.com/office/powerpoint/2010/main" val="380023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a:t>Continuous monitoring with a Security Information and Event Management (SIEM) system</a:t>
            </a:r>
          </a:p>
        </p:txBody>
      </p:sp>
      <p:pic>
        <p:nvPicPr>
          <p:cNvPr id="7" name="Picture 6">
            <a:extLst>
              <a:ext uri="{FF2B5EF4-FFF2-40B4-BE49-F238E27FC236}">
                <a16:creationId xmlns:a16="http://schemas.microsoft.com/office/drawing/2014/main" id="{6A53DFFF-7967-44A2-BC84-7E86FB1EE9F0}"/>
              </a:ext>
            </a:extLst>
          </p:cNvPr>
          <p:cNvPicPr>
            <a:picLocks noChangeAspect="1"/>
          </p:cNvPicPr>
          <p:nvPr/>
        </p:nvPicPr>
        <p:blipFill>
          <a:blip r:embed="rId2"/>
          <a:stretch>
            <a:fillRect/>
          </a:stretch>
        </p:blipFill>
        <p:spPr>
          <a:xfrm>
            <a:off x="376582" y="1325563"/>
            <a:ext cx="6385118" cy="5143161"/>
          </a:xfrm>
          <a:prstGeom prst="rect">
            <a:avLst/>
          </a:prstGeom>
        </p:spPr>
      </p:pic>
      <p:sp>
        <p:nvSpPr>
          <p:cNvPr id="4" name="TextBox 3">
            <a:extLst>
              <a:ext uri="{FF2B5EF4-FFF2-40B4-BE49-F238E27FC236}">
                <a16:creationId xmlns:a16="http://schemas.microsoft.com/office/drawing/2014/main" id="{D1859D0C-B63D-FB77-82A4-BAB30D52B241}"/>
              </a:ext>
            </a:extLst>
          </p:cNvPr>
          <p:cNvSpPr txBox="1"/>
          <p:nvPr/>
        </p:nvSpPr>
        <p:spPr>
          <a:xfrm>
            <a:off x="7362334" y="1561738"/>
            <a:ext cx="4630916" cy="2862322"/>
          </a:xfrm>
          <a:prstGeom prst="rect">
            <a:avLst/>
          </a:prstGeom>
          <a:noFill/>
        </p:spPr>
        <p:txBody>
          <a:bodyPr wrap="square">
            <a:spAutoFit/>
          </a:bodyPr>
          <a:lstStyle/>
          <a:p>
            <a:r>
              <a:rPr lang="en-US" dirty="0"/>
              <a:t>Security information and event management (SIEM) is a configurable security system of record that aggregates and analyzes security event data from on-premises and cloud environments.</a:t>
            </a:r>
          </a:p>
          <a:p>
            <a:endParaRPr lang="en-US" dirty="0"/>
          </a:p>
          <a:p>
            <a:r>
              <a:rPr lang="en-US" dirty="0"/>
              <a:t>SIEM assists with response actions to mitigate issues that cause harm to the organization and satisfies compliance and reporting requirements.</a:t>
            </a:r>
          </a:p>
        </p:txBody>
      </p:sp>
      <p:sp>
        <p:nvSpPr>
          <p:cNvPr id="5" name="TextBox 4">
            <a:extLst>
              <a:ext uri="{FF2B5EF4-FFF2-40B4-BE49-F238E27FC236}">
                <a16:creationId xmlns:a16="http://schemas.microsoft.com/office/drawing/2014/main" id="{86259DFA-5BD6-8531-1A1B-F3A16D30A3C7}"/>
              </a:ext>
            </a:extLst>
          </p:cNvPr>
          <p:cNvSpPr txBox="1"/>
          <p:nvPr/>
        </p:nvSpPr>
        <p:spPr>
          <a:xfrm>
            <a:off x="9200561" y="4647414"/>
            <a:ext cx="2347274" cy="369332"/>
          </a:xfrm>
          <a:prstGeom prst="rect">
            <a:avLst/>
          </a:prstGeom>
          <a:noFill/>
        </p:spPr>
        <p:txBody>
          <a:bodyPr wrap="square" rtlCol="0">
            <a:spAutoFit/>
          </a:bodyPr>
          <a:lstStyle/>
          <a:p>
            <a:r>
              <a:rPr lang="en-US" dirty="0"/>
              <a:t>Gartner </a:t>
            </a:r>
          </a:p>
        </p:txBody>
      </p:sp>
      <p:sp>
        <p:nvSpPr>
          <p:cNvPr id="8" name="TextBox 7">
            <a:extLst>
              <a:ext uri="{FF2B5EF4-FFF2-40B4-BE49-F238E27FC236}">
                <a16:creationId xmlns:a16="http://schemas.microsoft.com/office/drawing/2014/main" id="{24D7DA2C-14AA-F053-4ACF-F675D902F21A}"/>
              </a:ext>
            </a:extLst>
          </p:cNvPr>
          <p:cNvSpPr txBox="1"/>
          <p:nvPr/>
        </p:nvSpPr>
        <p:spPr>
          <a:xfrm>
            <a:off x="7071836" y="5240100"/>
            <a:ext cx="4838308" cy="923330"/>
          </a:xfrm>
          <a:prstGeom prst="rect">
            <a:avLst/>
          </a:prstGeom>
          <a:noFill/>
        </p:spPr>
        <p:txBody>
          <a:bodyPr wrap="square">
            <a:spAutoFit/>
          </a:bodyPr>
          <a:lstStyle/>
          <a:p>
            <a:r>
              <a:rPr lang="en-US" dirty="0"/>
              <a:t>Hype Cycle for IT Management Intelligence, 2023</a:t>
            </a:r>
          </a:p>
          <a:p>
            <a:r>
              <a:rPr lang="en-US" dirty="0"/>
              <a:t>Published 20 July 2023 • ID G00792530</a:t>
            </a:r>
          </a:p>
          <a:p>
            <a:r>
              <a:rPr lang="en-US" dirty="0"/>
              <a:t>By Cameron Haight</a:t>
            </a:r>
          </a:p>
        </p:txBody>
      </p:sp>
    </p:spTree>
    <p:extLst>
      <p:ext uri="{BB962C8B-B14F-4D97-AF65-F5344CB8AC3E}">
        <p14:creationId xmlns:p14="http://schemas.microsoft.com/office/powerpoint/2010/main" val="2180234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15889"/>
            <a:ext cx="10515600" cy="1325563"/>
          </a:xfrm>
        </p:spPr>
        <p:txBody>
          <a:bodyPr/>
          <a:lstStyle/>
          <a:p>
            <a:r>
              <a:rPr lang="en-US" dirty="0"/>
              <a:t>SIEM’s help with Data Analysis </a:t>
            </a:r>
            <a:br>
              <a:rPr lang="en-US" dirty="0"/>
            </a:br>
            <a:r>
              <a:rPr lang="en-US" dirty="0"/>
              <a:t>and Correlation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48317" y="115889"/>
            <a:ext cx="3935603" cy="3821112"/>
          </a:xfrm>
        </p:spPr>
      </p:pic>
      <p:sp>
        <p:nvSpPr>
          <p:cNvPr id="7" name="Rectangle 6"/>
          <p:cNvSpPr/>
          <p:nvPr/>
        </p:nvSpPr>
        <p:spPr>
          <a:xfrm>
            <a:off x="581155" y="1715757"/>
            <a:ext cx="8439020" cy="4401205"/>
          </a:xfrm>
          <a:prstGeom prst="rect">
            <a:avLst/>
          </a:prstGeom>
        </p:spPr>
        <p:txBody>
          <a:bodyPr wrap="square">
            <a:spAutoFit/>
          </a:bodyPr>
          <a:lstStyle/>
          <a:p>
            <a:pPr marL="285750" indent="-285750">
              <a:buFont typeface="Arial" panose="020B0604020202020204" pitchFamily="34" charset="0"/>
              <a:buChar char="•"/>
            </a:pPr>
            <a:r>
              <a:rPr lang="en-US" sz="2000" dirty="0"/>
              <a:t>Bring raw data events into one database</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Database software is programmed to look for “Notable events” or  correlations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Correlations will take seemingly isolated events and bring them forward for review/action, for example:</a:t>
            </a:r>
          </a:p>
          <a:p>
            <a:pPr marL="742950" lvl="1" indent="-285750">
              <a:buFont typeface="Arial" panose="020B0604020202020204" pitchFamily="34" charset="0"/>
              <a:buChar char="•"/>
            </a:pPr>
            <a:r>
              <a:rPr lang="en-US" sz="2000" b="1" i="1" u="sng" dirty="0"/>
              <a:t>Windows Log: </a:t>
            </a:r>
            <a:r>
              <a:rPr lang="en-US" sz="2000" i="1" dirty="0"/>
              <a:t>Employee denied windows login (unknown user account)</a:t>
            </a:r>
          </a:p>
          <a:p>
            <a:pPr marL="742950" lvl="1" indent="-285750">
              <a:buFont typeface="Arial" panose="020B0604020202020204" pitchFamily="34" charset="0"/>
              <a:buChar char="•"/>
            </a:pPr>
            <a:endParaRPr lang="en-US" sz="2000" i="1" dirty="0"/>
          </a:p>
          <a:p>
            <a:pPr marL="742950" lvl="1" indent="-285750">
              <a:buFont typeface="Arial" panose="020B0604020202020204" pitchFamily="34" charset="0"/>
              <a:buChar char="•"/>
            </a:pPr>
            <a:r>
              <a:rPr lang="en-US" sz="2000" b="1" i="1" u="sng" dirty="0"/>
              <a:t>Identity Management System:</a:t>
            </a:r>
            <a:r>
              <a:rPr lang="en-US" sz="2000" i="1" dirty="0"/>
              <a:t> notes the user account was deleted because employee was terminated last month.</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Security Domains: Access, Endpoints, Networks, Identity</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4757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 calcmode="lin" valueType="num">
                                      <p:cBhvr additive="base">
                                        <p:cTn id="1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anim calcmode="lin" valueType="num">
                                      <p:cBhvr additive="base">
                                        <p:cTn id="2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 calcmode="lin" valueType="num">
                                      <p:cBhvr additive="base">
                                        <p:cTn id="27"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338C-AE53-9B1E-3515-9446948BBD0D}"/>
              </a:ext>
            </a:extLst>
          </p:cNvPr>
          <p:cNvSpPr>
            <a:spLocks noGrp="1"/>
          </p:cNvSpPr>
          <p:nvPr>
            <p:ph type="title"/>
          </p:nvPr>
        </p:nvSpPr>
        <p:spPr>
          <a:xfrm>
            <a:off x="0" y="0"/>
            <a:ext cx="10515600" cy="1325563"/>
          </a:xfrm>
        </p:spPr>
        <p:txBody>
          <a:bodyPr>
            <a:normAutofit/>
          </a:bodyPr>
          <a:lstStyle/>
          <a:p>
            <a:r>
              <a:rPr lang="en-US" sz="4000" dirty="0"/>
              <a:t>Hype Cycle for IT Management Intelligence, 2023</a:t>
            </a:r>
          </a:p>
        </p:txBody>
      </p:sp>
      <p:sp>
        <p:nvSpPr>
          <p:cNvPr id="5" name="TextBox 4">
            <a:extLst>
              <a:ext uri="{FF2B5EF4-FFF2-40B4-BE49-F238E27FC236}">
                <a16:creationId xmlns:a16="http://schemas.microsoft.com/office/drawing/2014/main" id="{7E88A5FD-E0AF-EA9A-AE09-B5BBB783A401}"/>
              </a:ext>
            </a:extLst>
          </p:cNvPr>
          <p:cNvSpPr txBox="1"/>
          <p:nvPr/>
        </p:nvSpPr>
        <p:spPr>
          <a:xfrm>
            <a:off x="7378045" y="936409"/>
            <a:ext cx="3886986" cy="646331"/>
          </a:xfrm>
          <a:prstGeom prst="rect">
            <a:avLst/>
          </a:prstGeom>
          <a:noFill/>
        </p:spPr>
        <p:txBody>
          <a:bodyPr wrap="square">
            <a:spAutoFit/>
          </a:bodyPr>
          <a:lstStyle/>
          <a:p>
            <a:pPr algn="l"/>
            <a:r>
              <a:rPr lang="en-US" b="0" i="0" dirty="0">
                <a:solidFill>
                  <a:srgbClr val="757575"/>
                </a:solidFill>
                <a:effectLst/>
                <a:latin typeface="Gartner sans"/>
              </a:rPr>
              <a:t>Published 20 July 2023 • ID G00792530</a:t>
            </a:r>
          </a:p>
          <a:p>
            <a:pPr algn="l"/>
            <a:r>
              <a:rPr lang="en-US" b="0" i="0" dirty="0">
                <a:solidFill>
                  <a:srgbClr val="757575"/>
                </a:solidFill>
                <a:effectLst/>
                <a:latin typeface="Gartner sans"/>
              </a:rPr>
              <a:t>By </a:t>
            </a:r>
            <a:r>
              <a:rPr lang="en-US" b="0" i="0" u="none" strike="noStrike" dirty="0">
                <a:solidFill>
                  <a:srgbClr val="0A6ABB"/>
                </a:solidFill>
                <a:effectLst/>
                <a:latin typeface="Gartner sans"/>
                <a:hlinkClick r:id="rId2"/>
              </a:rPr>
              <a:t>Cameron Haight</a:t>
            </a:r>
            <a:r>
              <a:rPr lang="en-US" b="0" i="0" u="none" strike="noStrike" dirty="0">
                <a:solidFill>
                  <a:srgbClr val="0A6ABB"/>
                </a:solidFill>
                <a:effectLst/>
                <a:latin typeface="Gartner sans"/>
              </a:rPr>
              <a:t>, Gartner</a:t>
            </a:r>
            <a:endParaRPr lang="en-US" b="0" i="0" dirty="0">
              <a:solidFill>
                <a:srgbClr val="757575"/>
              </a:solidFill>
              <a:effectLst/>
              <a:latin typeface="Gartner sans"/>
            </a:endParaRPr>
          </a:p>
        </p:txBody>
      </p:sp>
      <p:pic>
        <p:nvPicPr>
          <p:cNvPr id="7" name="Picture 6">
            <a:extLst>
              <a:ext uri="{FF2B5EF4-FFF2-40B4-BE49-F238E27FC236}">
                <a16:creationId xmlns:a16="http://schemas.microsoft.com/office/drawing/2014/main" id="{AF386212-6128-4D98-3F3F-4A307B99F947}"/>
              </a:ext>
            </a:extLst>
          </p:cNvPr>
          <p:cNvPicPr>
            <a:picLocks noChangeAspect="1"/>
          </p:cNvPicPr>
          <p:nvPr/>
        </p:nvPicPr>
        <p:blipFill>
          <a:blip r:embed="rId3"/>
          <a:stretch>
            <a:fillRect/>
          </a:stretch>
        </p:blipFill>
        <p:spPr>
          <a:xfrm>
            <a:off x="556181" y="1653157"/>
            <a:ext cx="8656986" cy="5058728"/>
          </a:xfrm>
          <a:prstGeom prst="rect">
            <a:avLst/>
          </a:prstGeom>
        </p:spPr>
      </p:pic>
    </p:spTree>
    <p:extLst>
      <p:ext uri="{BB962C8B-B14F-4D97-AF65-F5344CB8AC3E}">
        <p14:creationId xmlns:p14="http://schemas.microsoft.com/office/powerpoint/2010/main" val="3934523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SIEM</a:t>
            </a:r>
          </a:p>
        </p:txBody>
      </p:sp>
      <p:sp>
        <p:nvSpPr>
          <p:cNvPr id="5" name="Rectangle 4"/>
          <p:cNvSpPr/>
          <p:nvPr/>
        </p:nvSpPr>
        <p:spPr>
          <a:xfrm>
            <a:off x="270672" y="1262593"/>
            <a:ext cx="5105400" cy="4708981"/>
          </a:xfrm>
          <a:prstGeom prst="rect">
            <a:avLst/>
          </a:prstGeom>
        </p:spPr>
        <p:txBody>
          <a:bodyPr wrap="square">
            <a:spAutoFit/>
          </a:bodyPr>
          <a:lstStyle/>
          <a:p>
            <a:pPr marL="285750" indent="-285750">
              <a:buFont typeface="Arial" panose="020B0604020202020204" pitchFamily="34" charset="0"/>
              <a:buChar char="•"/>
            </a:pPr>
            <a:r>
              <a:rPr lang="en-US" sz="2000" b="1" i="1" u="sng" dirty="0"/>
              <a:t>Security Information and Event Management (SIEM)</a:t>
            </a:r>
            <a:r>
              <a:rPr lang="en-US" sz="2000" dirty="0"/>
              <a:t> market is defined by the customer's need to analyze event data in real time</a:t>
            </a:r>
          </a:p>
          <a:p>
            <a:pPr marL="285750" indent="-285750">
              <a:buFont typeface="Arial" panose="020B0604020202020204" pitchFamily="34" charset="0"/>
              <a:buChar char="•"/>
            </a:pPr>
            <a:endParaRPr lang="en-US" sz="2000" b="1" u="sng" dirty="0"/>
          </a:p>
          <a:p>
            <a:pPr marL="285750" indent="-285750">
              <a:buFont typeface="Arial" panose="020B0604020202020204" pitchFamily="34" charset="0"/>
              <a:buChar char="•"/>
            </a:pPr>
            <a:r>
              <a:rPr lang="en-US" sz="2000" dirty="0"/>
              <a:t>Allows for the early detection of targeted attacks and data breaches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Collect, store, investigate and report on log data for incident response, forensics and regulatory compliance.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Aggregates event data (logs) produced by security devices, network infrastructure, systems and applications</a:t>
            </a:r>
          </a:p>
        </p:txBody>
      </p:sp>
      <p:pic>
        <p:nvPicPr>
          <p:cNvPr id="4" name="Picture 3">
            <a:extLst>
              <a:ext uri="{FF2B5EF4-FFF2-40B4-BE49-F238E27FC236}">
                <a16:creationId xmlns:a16="http://schemas.microsoft.com/office/drawing/2014/main" id="{9DAE5EE1-0D9B-BD0C-7FF5-FD8A954F1D9A}"/>
              </a:ext>
            </a:extLst>
          </p:cNvPr>
          <p:cNvPicPr>
            <a:picLocks noChangeAspect="1"/>
          </p:cNvPicPr>
          <p:nvPr/>
        </p:nvPicPr>
        <p:blipFill>
          <a:blip r:embed="rId2"/>
          <a:stretch>
            <a:fillRect/>
          </a:stretch>
        </p:blipFill>
        <p:spPr>
          <a:xfrm>
            <a:off x="5646744" y="0"/>
            <a:ext cx="6456671" cy="6858000"/>
          </a:xfrm>
          <a:prstGeom prst="rect">
            <a:avLst/>
          </a:prstGeom>
        </p:spPr>
      </p:pic>
      <p:sp>
        <p:nvSpPr>
          <p:cNvPr id="6" name="TextBox 5">
            <a:extLst>
              <a:ext uri="{FF2B5EF4-FFF2-40B4-BE49-F238E27FC236}">
                <a16:creationId xmlns:a16="http://schemas.microsoft.com/office/drawing/2014/main" id="{28FD0680-E64D-594B-A1DE-CC8AEDE20D02}"/>
              </a:ext>
            </a:extLst>
          </p:cNvPr>
          <p:cNvSpPr txBox="1"/>
          <p:nvPr/>
        </p:nvSpPr>
        <p:spPr>
          <a:xfrm>
            <a:off x="6793019" y="5325243"/>
            <a:ext cx="4321272" cy="646331"/>
          </a:xfrm>
          <a:prstGeom prst="rect">
            <a:avLst/>
          </a:prstGeom>
          <a:noFill/>
        </p:spPr>
        <p:txBody>
          <a:bodyPr wrap="square">
            <a:spAutoFit/>
          </a:bodyPr>
          <a:lstStyle/>
          <a:p>
            <a:r>
              <a:rPr lang="en-US" sz="1200" dirty="0"/>
              <a:t>Magic Quadrant for Security Information and Event Management</a:t>
            </a:r>
          </a:p>
          <a:p>
            <a:r>
              <a:rPr lang="en-US" sz="1200" dirty="0"/>
              <a:t>Published 10 October 2022 G00755317</a:t>
            </a:r>
          </a:p>
          <a:p>
            <a:r>
              <a:rPr lang="en-US" sz="1200" dirty="0"/>
              <a:t>Analyst(s): Pete </a:t>
            </a:r>
            <a:r>
              <a:rPr lang="en-US" sz="1200" dirty="0" err="1"/>
              <a:t>Shoard</a:t>
            </a:r>
            <a:r>
              <a:rPr lang="en-US" sz="1200" dirty="0"/>
              <a:t> | Andrew Davies | Mitchell Schneider</a:t>
            </a:r>
          </a:p>
        </p:txBody>
      </p:sp>
    </p:spTree>
    <p:extLst>
      <p:ext uri="{BB962C8B-B14F-4D97-AF65-F5344CB8AC3E}">
        <p14:creationId xmlns:p14="http://schemas.microsoft.com/office/powerpoint/2010/main" val="23850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1143000"/>
          </a:xfrm>
        </p:spPr>
        <p:txBody>
          <a:bodyPr/>
          <a:lstStyle/>
          <a:p>
            <a:pPr algn="l"/>
            <a:r>
              <a:rPr lang="en-US" dirty="0"/>
              <a:t>NIST “Cybersecurity Framework” </a:t>
            </a:r>
          </a:p>
        </p:txBody>
      </p:sp>
      <p:pic>
        <p:nvPicPr>
          <p:cNvPr id="7" name="Picture 6"/>
          <p:cNvPicPr>
            <a:picLocks noChangeAspect="1"/>
          </p:cNvPicPr>
          <p:nvPr/>
        </p:nvPicPr>
        <p:blipFill>
          <a:blip r:embed="rId2"/>
          <a:stretch>
            <a:fillRect/>
          </a:stretch>
        </p:blipFill>
        <p:spPr>
          <a:xfrm>
            <a:off x="8069799" y="2616798"/>
            <a:ext cx="4122201" cy="4241202"/>
          </a:xfrm>
          <a:prstGeom prst="rect">
            <a:avLst/>
          </a:prstGeom>
        </p:spPr>
      </p:pic>
      <p:sp>
        <p:nvSpPr>
          <p:cNvPr id="10" name="TextBox 9"/>
          <p:cNvSpPr txBox="1"/>
          <p:nvPr/>
        </p:nvSpPr>
        <p:spPr>
          <a:xfrm>
            <a:off x="4217780" y="3161659"/>
            <a:ext cx="3720957" cy="400110"/>
          </a:xfrm>
          <a:prstGeom prst="rect">
            <a:avLst/>
          </a:prstGeom>
          <a:noFill/>
        </p:spPr>
        <p:txBody>
          <a:bodyPr wrap="square" rtlCol="0">
            <a:spAutoFit/>
          </a:bodyPr>
          <a:lstStyle/>
          <a:p>
            <a:pPr algn="r"/>
            <a:r>
              <a:rPr lang="en-US" sz="2000" dirty="0"/>
              <a:t>What assets need protection?</a:t>
            </a:r>
          </a:p>
        </p:txBody>
      </p:sp>
      <p:sp>
        <p:nvSpPr>
          <p:cNvPr id="13" name="Slide Number Placeholder 12">
            <a:extLst>
              <a:ext uri="{FF2B5EF4-FFF2-40B4-BE49-F238E27FC236}">
                <a16:creationId xmlns:a16="http://schemas.microsoft.com/office/drawing/2014/main" id="{8D0088E7-44BB-4285-A068-0139FAC698E5}"/>
              </a:ext>
            </a:extLst>
          </p:cNvPr>
          <p:cNvSpPr>
            <a:spLocks noGrp="1"/>
          </p:cNvSpPr>
          <p:nvPr>
            <p:ph type="sldNum" sz="quarter" idx="12"/>
          </p:nvPr>
        </p:nvSpPr>
        <p:spPr/>
        <p:txBody>
          <a:bodyPr/>
          <a:lstStyle/>
          <a:p>
            <a:pPr algn="r"/>
            <a:fld id="{CF3F3B5D-080C-4020-A77F-F62B4E05446D}" type="slidenum">
              <a:rPr lang="en-US" smtClean="0"/>
              <a:pPr algn="r"/>
              <a:t>3</a:t>
            </a:fld>
            <a:endParaRPr lang="en-US" dirty="0"/>
          </a:p>
        </p:txBody>
      </p:sp>
      <p:sp>
        <p:nvSpPr>
          <p:cNvPr id="11" name="TextBox 10">
            <a:extLst>
              <a:ext uri="{FF2B5EF4-FFF2-40B4-BE49-F238E27FC236}">
                <a16:creationId xmlns:a16="http://schemas.microsoft.com/office/drawing/2014/main" id="{9B9ADC4C-C0E5-4A0C-8173-82884838EC31}"/>
              </a:ext>
            </a:extLst>
          </p:cNvPr>
          <p:cNvSpPr txBox="1"/>
          <p:nvPr/>
        </p:nvSpPr>
        <p:spPr>
          <a:xfrm>
            <a:off x="4235521" y="3942709"/>
            <a:ext cx="3720957" cy="400110"/>
          </a:xfrm>
          <a:prstGeom prst="rect">
            <a:avLst/>
          </a:prstGeom>
          <a:noFill/>
        </p:spPr>
        <p:txBody>
          <a:bodyPr wrap="square" rtlCol="0">
            <a:spAutoFit/>
          </a:bodyPr>
          <a:lstStyle/>
          <a:p>
            <a:pPr algn="r"/>
            <a:r>
              <a:rPr lang="en-US" sz="2000" dirty="0"/>
              <a:t>What safeguards are available ?</a:t>
            </a:r>
          </a:p>
        </p:txBody>
      </p:sp>
      <p:sp>
        <p:nvSpPr>
          <p:cNvPr id="12" name="TextBox 11">
            <a:extLst>
              <a:ext uri="{FF2B5EF4-FFF2-40B4-BE49-F238E27FC236}">
                <a16:creationId xmlns:a16="http://schemas.microsoft.com/office/drawing/2014/main" id="{EF6647BB-FB8F-4911-814E-23EFCD9FCA7C}"/>
              </a:ext>
            </a:extLst>
          </p:cNvPr>
          <p:cNvSpPr txBox="1"/>
          <p:nvPr/>
        </p:nvSpPr>
        <p:spPr>
          <a:xfrm>
            <a:off x="4260612" y="4556424"/>
            <a:ext cx="3720957" cy="707886"/>
          </a:xfrm>
          <a:prstGeom prst="rect">
            <a:avLst/>
          </a:prstGeom>
          <a:noFill/>
        </p:spPr>
        <p:txBody>
          <a:bodyPr wrap="square" rtlCol="0">
            <a:spAutoFit/>
          </a:bodyPr>
          <a:lstStyle/>
          <a:p>
            <a:pPr algn="r"/>
            <a:r>
              <a:rPr lang="en-US" sz="2000" dirty="0"/>
              <a:t>What techniques can identify incidents ?</a:t>
            </a:r>
          </a:p>
        </p:txBody>
      </p:sp>
      <p:sp>
        <p:nvSpPr>
          <p:cNvPr id="14" name="TextBox 13">
            <a:extLst>
              <a:ext uri="{FF2B5EF4-FFF2-40B4-BE49-F238E27FC236}">
                <a16:creationId xmlns:a16="http://schemas.microsoft.com/office/drawing/2014/main" id="{CAD5C0ED-CE81-4BAA-BF64-92DDE6C340EB}"/>
              </a:ext>
            </a:extLst>
          </p:cNvPr>
          <p:cNvSpPr txBox="1"/>
          <p:nvPr/>
        </p:nvSpPr>
        <p:spPr>
          <a:xfrm>
            <a:off x="4260612" y="5357907"/>
            <a:ext cx="3720957" cy="707886"/>
          </a:xfrm>
          <a:prstGeom prst="rect">
            <a:avLst/>
          </a:prstGeom>
          <a:noFill/>
        </p:spPr>
        <p:txBody>
          <a:bodyPr wrap="square" rtlCol="0">
            <a:spAutoFit/>
          </a:bodyPr>
          <a:lstStyle/>
          <a:p>
            <a:pPr algn="r"/>
            <a:r>
              <a:rPr lang="en-US" sz="2000" dirty="0"/>
              <a:t>What techniques can contain impacts of incidents ?</a:t>
            </a:r>
          </a:p>
        </p:txBody>
      </p:sp>
      <p:sp>
        <p:nvSpPr>
          <p:cNvPr id="15" name="TextBox 14">
            <a:extLst>
              <a:ext uri="{FF2B5EF4-FFF2-40B4-BE49-F238E27FC236}">
                <a16:creationId xmlns:a16="http://schemas.microsoft.com/office/drawing/2014/main" id="{915577FB-AD41-4C88-BE77-5767E3674744}"/>
              </a:ext>
            </a:extLst>
          </p:cNvPr>
          <p:cNvSpPr txBox="1"/>
          <p:nvPr/>
        </p:nvSpPr>
        <p:spPr>
          <a:xfrm>
            <a:off x="4278353" y="6065793"/>
            <a:ext cx="3720957" cy="707886"/>
          </a:xfrm>
          <a:prstGeom prst="rect">
            <a:avLst/>
          </a:prstGeom>
          <a:noFill/>
        </p:spPr>
        <p:txBody>
          <a:bodyPr wrap="square" rtlCol="0">
            <a:spAutoFit/>
          </a:bodyPr>
          <a:lstStyle/>
          <a:p>
            <a:pPr algn="r"/>
            <a:r>
              <a:rPr lang="en-US" sz="2000" dirty="0"/>
              <a:t>What techniques can restore capabilities?</a:t>
            </a:r>
          </a:p>
        </p:txBody>
      </p:sp>
      <p:pic>
        <p:nvPicPr>
          <p:cNvPr id="3" name="Picture 2">
            <a:extLst>
              <a:ext uri="{FF2B5EF4-FFF2-40B4-BE49-F238E27FC236}">
                <a16:creationId xmlns:a16="http://schemas.microsoft.com/office/drawing/2014/main" id="{6D6BDA57-00F1-4D57-B240-077167594540}"/>
              </a:ext>
            </a:extLst>
          </p:cNvPr>
          <p:cNvPicPr>
            <a:picLocks noChangeAspect="1"/>
          </p:cNvPicPr>
          <p:nvPr/>
        </p:nvPicPr>
        <p:blipFill>
          <a:blip r:embed="rId3"/>
          <a:stretch>
            <a:fillRect/>
          </a:stretch>
        </p:blipFill>
        <p:spPr>
          <a:xfrm>
            <a:off x="8978356" y="136525"/>
            <a:ext cx="2305085" cy="2284035"/>
          </a:xfrm>
          <a:prstGeom prst="rect">
            <a:avLst/>
          </a:prstGeom>
        </p:spPr>
      </p:pic>
      <p:pic>
        <p:nvPicPr>
          <p:cNvPr id="5" name="Picture 4">
            <a:extLst>
              <a:ext uri="{FF2B5EF4-FFF2-40B4-BE49-F238E27FC236}">
                <a16:creationId xmlns:a16="http://schemas.microsoft.com/office/drawing/2014/main" id="{6EEBAFC5-E4A6-9367-6FDD-44A4F1647A60}"/>
              </a:ext>
            </a:extLst>
          </p:cNvPr>
          <p:cNvPicPr>
            <a:picLocks noChangeAspect="1"/>
          </p:cNvPicPr>
          <p:nvPr/>
        </p:nvPicPr>
        <p:blipFill>
          <a:blip r:embed="rId4"/>
          <a:stretch>
            <a:fillRect/>
          </a:stretch>
        </p:blipFill>
        <p:spPr>
          <a:xfrm>
            <a:off x="207589" y="1155426"/>
            <a:ext cx="4122201" cy="5322070"/>
          </a:xfrm>
          <a:prstGeom prst="rect">
            <a:avLst/>
          </a:prstGeom>
        </p:spPr>
      </p:pic>
      <p:sp>
        <p:nvSpPr>
          <p:cNvPr id="8" name="TextBox 7">
            <a:extLst>
              <a:ext uri="{FF2B5EF4-FFF2-40B4-BE49-F238E27FC236}">
                <a16:creationId xmlns:a16="http://schemas.microsoft.com/office/drawing/2014/main" id="{8E45D1CE-92A1-25A2-C035-77546313A457}"/>
              </a:ext>
            </a:extLst>
          </p:cNvPr>
          <p:cNvSpPr txBox="1"/>
          <p:nvPr/>
        </p:nvSpPr>
        <p:spPr>
          <a:xfrm>
            <a:off x="10659979" y="96587"/>
            <a:ext cx="1106905" cy="338554"/>
          </a:xfrm>
          <a:prstGeom prst="rect">
            <a:avLst/>
          </a:prstGeom>
          <a:noFill/>
        </p:spPr>
        <p:txBody>
          <a:bodyPr wrap="square" rtlCol="0">
            <a:spAutoFit/>
          </a:bodyPr>
          <a:lstStyle/>
          <a:p>
            <a:r>
              <a:rPr lang="en-US" sz="1600" b="1" i="1" dirty="0"/>
              <a:t>Start here</a:t>
            </a:r>
          </a:p>
        </p:txBody>
      </p:sp>
    </p:spTree>
    <p:extLst>
      <p:ext uri="{BB962C8B-B14F-4D97-AF65-F5344CB8AC3E}">
        <p14:creationId xmlns:p14="http://schemas.microsoft.com/office/powerpoint/2010/main" val="209485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75" y="213727"/>
            <a:ext cx="5000625" cy="1789697"/>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0050" y="1736724"/>
            <a:ext cx="8182770" cy="4829176"/>
          </a:xfrm>
        </p:spPr>
      </p:pic>
    </p:spTree>
    <p:extLst>
      <p:ext uri="{BB962C8B-B14F-4D97-AF65-F5344CB8AC3E}">
        <p14:creationId xmlns:p14="http://schemas.microsoft.com/office/powerpoint/2010/main" val="2899972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03400" y="1828303"/>
            <a:ext cx="9488184" cy="45645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55" y="406906"/>
            <a:ext cx="5844986" cy="1015493"/>
          </a:xfrm>
          <a:prstGeom prst="rect">
            <a:avLst/>
          </a:prstGeom>
        </p:spPr>
      </p:pic>
    </p:spTree>
    <p:extLst>
      <p:ext uri="{BB962C8B-B14F-4D97-AF65-F5344CB8AC3E}">
        <p14:creationId xmlns:p14="http://schemas.microsoft.com/office/powerpoint/2010/main" val="47962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C540F-A723-BE58-7A45-919BDD63FFF9}"/>
              </a:ext>
            </a:extLst>
          </p:cNvPr>
          <p:cNvSpPr>
            <a:spLocks noGrp="1"/>
          </p:cNvSpPr>
          <p:nvPr>
            <p:ph type="title"/>
          </p:nvPr>
        </p:nvSpPr>
        <p:spPr>
          <a:xfrm>
            <a:off x="0" y="0"/>
            <a:ext cx="10515600" cy="1325563"/>
          </a:xfrm>
        </p:spPr>
        <p:txBody>
          <a:bodyPr/>
          <a:lstStyle/>
          <a:p>
            <a:r>
              <a:rPr lang="en-US" dirty="0" err="1"/>
              <a:t>Sumologic</a:t>
            </a:r>
            <a:endParaRPr lang="en-US" dirty="0"/>
          </a:p>
        </p:txBody>
      </p:sp>
      <p:pic>
        <p:nvPicPr>
          <p:cNvPr id="5" name="Content Placeholder 4" descr="Graphical user interface, chart, bubble chart&#10;&#10;Description automatically generated">
            <a:extLst>
              <a:ext uri="{FF2B5EF4-FFF2-40B4-BE49-F238E27FC236}">
                <a16:creationId xmlns:a16="http://schemas.microsoft.com/office/drawing/2014/main" id="{2044D903-D4A5-953B-126C-8AF300A293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5928" y="307909"/>
            <a:ext cx="9163907" cy="5952931"/>
          </a:xfrm>
        </p:spPr>
      </p:pic>
    </p:spTree>
    <p:extLst>
      <p:ext uri="{BB962C8B-B14F-4D97-AF65-F5344CB8AC3E}">
        <p14:creationId xmlns:p14="http://schemas.microsoft.com/office/powerpoint/2010/main" val="2920130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72767-1F6D-AF31-7C9C-25F1CF05ABD0}"/>
              </a:ext>
            </a:extLst>
          </p:cNvPr>
          <p:cNvSpPr>
            <a:spLocks noGrp="1"/>
          </p:cNvSpPr>
          <p:nvPr>
            <p:ph type="title"/>
          </p:nvPr>
        </p:nvSpPr>
        <p:spPr/>
        <p:txBody>
          <a:bodyPr/>
          <a:lstStyle/>
          <a:p>
            <a:r>
              <a:rPr lang="en-US" dirty="0"/>
              <a:t>Hybrid – “ELK Stack”	</a:t>
            </a:r>
          </a:p>
        </p:txBody>
      </p:sp>
      <p:sp>
        <p:nvSpPr>
          <p:cNvPr id="3" name="Content Placeholder 2">
            <a:extLst>
              <a:ext uri="{FF2B5EF4-FFF2-40B4-BE49-F238E27FC236}">
                <a16:creationId xmlns:a16="http://schemas.microsoft.com/office/drawing/2014/main" id="{AC1590C3-838E-FA0B-5DED-4EB3D42667A0}"/>
              </a:ext>
            </a:extLst>
          </p:cNvPr>
          <p:cNvSpPr>
            <a:spLocks noGrp="1"/>
          </p:cNvSpPr>
          <p:nvPr>
            <p:ph idx="1"/>
          </p:nvPr>
        </p:nvSpPr>
        <p:spPr>
          <a:xfrm>
            <a:off x="838200" y="1825625"/>
            <a:ext cx="4279231" cy="2730333"/>
          </a:xfrm>
        </p:spPr>
        <p:txBody>
          <a:bodyPr>
            <a:normAutofit/>
          </a:bodyPr>
          <a:lstStyle/>
          <a:p>
            <a:r>
              <a:rPr lang="en-US" dirty="0"/>
              <a:t>On-Premises, or…</a:t>
            </a:r>
          </a:p>
          <a:p>
            <a:r>
              <a:rPr lang="en-US" dirty="0"/>
              <a:t>Cloud (hosted)</a:t>
            </a:r>
          </a:p>
        </p:txBody>
      </p:sp>
      <p:pic>
        <p:nvPicPr>
          <p:cNvPr id="5" name="Picture 4" descr="A picture containing text, clipart&#10;&#10;Description automatically generated">
            <a:extLst>
              <a:ext uri="{FF2B5EF4-FFF2-40B4-BE49-F238E27FC236}">
                <a16:creationId xmlns:a16="http://schemas.microsoft.com/office/drawing/2014/main" id="{DBE96346-3181-3420-B26F-8B07A7F5F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154" y="3190791"/>
            <a:ext cx="3804906" cy="2052647"/>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4B6AA7BA-A425-3E32-BA03-F20D86C12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106" y="1289635"/>
            <a:ext cx="7337759" cy="5025862"/>
          </a:xfrm>
          <a:prstGeom prst="rect">
            <a:avLst/>
          </a:prstGeom>
        </p:spPr>
      </p:pic>
      <p:sp>
        <p:nvSpPr>
          <p:cNvPr id="4" name="TextBox 3">
            <a:extLst>
              <a:ext uri="{FF2B5EF4-FFF2-40B4-BE49-F238E27FC236}">
                <a16:creationId xmlns:a16="http://schemas.microsoft.com/office/drawing/2014/main" id="{8C136452-E6CA-C38C-B5CF-022E146908B4}"/>
              </a:ext>
            </a:extLst>
          </p:cNvPr>
          <p:cNvSpPr txBox="1"/>
          <p:nvPr/>
        </p:nvSpPr>
        <p:spPr>
          <a:xfrm>
            <a:off x="1764632" y="6151406"/>
            <a:ext cx="9472863" cy="338554"/>
          </a:xfrm>
          <a:prstGeom prst="rect">
            <a:avLst/>
          </a:prstGeom>
          <a:noFill/>
        </p:spPr>
        <p:txBody>
          <a:bodyPr wrap="square" rtlCol="0">
            <a:spAutoFit/>
          </a:bodyPr>
          <a:lstStyle/>
          <a:p>
            <a:r>
              <a:rPr lang="en-US" sz="1600" i="1" dirty="0"/>
              <a:t>Note: Sankey charts are a type of flow diagram in which the width of the arrows is proportional to the flow rate</a:t>
            </a:r>
          </a:p>
        </p:txBody>
      </p:sp>
    </p:spTree>
    <p:extLst>
      <p:ext uri="{BB962C8B-B14F-4D97-AF65-F5344CB8AC3E}">
        <p14:creationId xmlns:p14="http://schemas.microsoft.com/office/powerpoint/2010/main" val="185943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A001D3-392C-420C-82A5-D33F339E8DE1}"/>
              </a:ext>
            </a:extLst>
          </p:cNvPr>
          <p:cNvPicPr>
            <a:picLocks noChangeAspect="1"/>
          </p:cNvPicPr>
          <p:nvPr/>
        </p:nvPicPr>
        <p:blipFill>
          <a:blip r:embed="rId2"/>
          <a:stretch>
            <a:fillRect/>
          </a:stretch>
        </p:blipFill>
        <p:spPr>
          <a:xfrm>
            <a:off x="7210926" y="714728"/>
            <a:ext cx="4981074" cy="2564391"/>
          </a:xfrm>
          <a:prstGeom prst="rect">
            <a:avLst/>
          </a:prstGeom>
        </p:spPr>
      </p:pic>
      <p:sp>
        <p:nvSpPr>
          <p:cNvPr id="2" name="Title 1">
            <a:extLst>
              <a:ext uri="{FF2B5EF4-FFF2-40B4-BE49-F238E27FC236}">
                <a16:creationId xmlns:a16="http://schemas.microsoft.com/office/drawing/2014/main" id="{154FD8B7-3D0C-4322-B512-62C8B4ABFE30}"/>
              </a:ext>
            </a:extLst>
          </p:cNvPr>
          <p:cNvSpPr>
            <a:spLocks noGrp="1"/>
          </p:cNvSpPr>
          <p:nvPr>
            <p:ph type="title"/>
          </p:nvPr>
        </p:nvSpPr>
        <p:spPr>
          <a:xfrm>
            <a:off x="0" y="0"/>
            <a:ext cx="10515600" cy="1325563"/>
          </a:xfrm>
        </p:spPr>
        <p:txBody>
          <a:bodyPr/>
          <a:lstStyle/>
          <a:p>
            <a:r>
              <a:rPr lang="en-US" dirty="0"/>
              <a:t>Containment, Eradication, and Recovery</a:t>
            </a:r>
          </a:p>
        </p:txBody>
      </p:sp>
      <p:sp>
        <p:nvSpPr>
          <p:cNvPr id="3" name="Content Placeholder 2">
            <a:extLst>
              <a:ext uri="{FF2B5EF4-FFF2-40B4-BE49-F238E27FC236}">
                <a16:creationId xmlns:a16="http://schemas.microsoft.com/office/drawing/2014/main" id="{21AD947B-B576-4DA8-83EA-F8E03A69F7B8}"/>
              </a:ext>
            </a:extLst>
          </p:cNvPr>
          <p:cNvSpPr>
            <a:spLocks noGrp="1"/>
          </p:cNvSpPr>
          <p:nvPr>
            <p:ph idx="1"/>
          </p:nvPr>
        </p:nvSpPr>
        <p:spPr>
          <a:xfrm>
            <a:off x="397042" y="1253331"/>
            <a:ext cx="6813884" cy="2660943"/>
          </a:xfrm>
        </p:spPr>
        <p:txBody>
          <a:bodyPr>
            <a:normAutofit/>
          </a:bodyPr>
          <a:lstStyle/>
          <a:p>
            <a:pPr marL="0" indent="0">
              <a:buNone/>
            </a:pPr>
            <a:r>
              <a:rPr lang="en-US" sz="2400" b="1" dirty="0"/>
              <a:t>Containment</a:t>
            </a:r>
            <a:r>
              <a:rPr lang="en-US" sz="2400" dirty="0"/>
              <a:t> - is important before an incident overwhelms resources or increases damage</a:t>
            </a:r>
          </a:p>
          <a:p>
            <a:r>
              <a:rPr lang="en-US" sz="2400" dirty="0"/>
              <a:t>Most incidents require containment, which provides time for developing a tailored remediation strategy</a:t>
            </a:r>
          </a:p>
        </p:txBody>
      </p:sp>
      <p:sp>
        <p:nvSpPr>
          <p:cNvPr id="5" name="Content Placeholder 2">
            <a:extLst>
              <a:ext uri="{FF2B5EF4-FFF2-40B4-BE49-F238E27FC236}">
                <a16:creationId xmlns:a16="http://schemas.microsoft.com/office/drawing/2014/main" id="{BCA08F07-B1FE-479C-BCA9-427DDAE5A61A}"/>
              </a:ext>
            </a:extLst>
          </p:cNvPr>
          <p:cNvSpPr txBox="1">
            <a:spLocks/>
          </p:cNvSpPr>
          <p:nvPr/>
        </p:nvSpPr>
        <p:spPr>
          <a:xfrm>
            <a:off x="397042" y="3198908"/>
            <a:ext cx="10688053" cy="2325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An essential part of containment is decision-making (e.g., shut down a system, disconnect it from a network, disable certain functions)</a:t>
            </a:r>
          </a:p>
          <a:p>
            <a:r>
              <a:rPr lang="en-US" sz="2400" dirty="0"/>
              <a:t>Criteria for selecting among containment strategies are based on type of incident: </a:t>
            </a:r>
          </a:p>
        </p:txBody>
      </p:sp>
      <p:sp>
        <p:nvSpPr>
          <p:cNvPr id="6" name="Rectangle 5">
            <a:extLst>
              <a:ext uri="{FF2B5EF4-FFF2-40B4-BE49-F238E27FC236}">
                <a16:creationId xmlns:a16="http://schemas.microsoft.com/office/drawing/2014/main" id="{A527899D-EFD7-455B-9A56-9DE96D2E41E7}"/>
              </a:ext>
            </a:extLst>
          </p:cNvPr>
          <p:cNvSpPr/>
          <p:nvPr/>
        </p:nvSpPr>
        <p:spPr>
          <a:xfrm>
            <a:off x="755983" y="4532450"/>
            <a:ext cx="11243512" cy="1631216"/>
          </a:xfrm>
          <a:prstGeom prst="rect">
            <a:avLst/>
          </a:prstGeom>
        </p:spPr>
        <p:txBody>
          <a:bodyPr wrap="square">
            <a:spAutoFit/>
          </a:bodyPr>
          <a:lstStyle/>
          <a:p>
            <a:pPr marL="285750" indent="-285750">
              <a:buFont typeface="Courier New" panose="02070309020205020404" pitchFamily="49" charset="0"/>
              <a:buChar char="o"/>
            </a:pPr>
            <a:r>
              <a:rPr lang="en-US" sz="2000" dirty="0"/>
              <a:t>Potential damage &amp; theft of resources</a:t>
            </a:r>
          </a:p>
          <a:p>
            <a:pPr marL="285750" indent="-285750">
              <a:buFont typeface="Courier New" panose="02070309020205020404" pitchFamily="49" charset="0"/>
              <a:buChar char="o"/>
            </a:pPr>
            <a:r>
              <a:rPr lang="en-US" sz="2000" dirty="0"/>
              <a:t>Need for evidence preservation</a:t>
            </a:r>
          </a:p>
          <a:p>
            <a:pPr marL="285750" indent="-285750">
              <a:buFont typeface="Courier New" panose="02070309020205020404" pitchFamily="49" charset="0"/>
              <a:buChar char="o"/>
            </a:pPr>
            <a:r>
              <a:rPr lang="en-US" sz="2000" dirty="0"/>
              <a:t>Service availability requirements (e.g., network connectivity, services provided to external parties)</a:t>
            </a:r>
          </a:p>
          <a:p>
            <a:pPr marL="285750" indent="-285750">
              <a:buFont typeface="Courier New" panose="02070309020205020404" pitchFamily="49" charset="0"/>
              <a:buChar char="o"/>
            </a:pPr>
            <a:r>
              <a:rPr lang="en-US" sz="2000" dirty="0"/>
              <a:t>Time &amp; resources needed to implement </a:t>
            </a:r>
          </a:p>
          <a:p>
            <a:pPr marL="285750" indent="-285750">
              <a:buFont typeface="Courier New" panose="02070309020205020404" pitchFamily="49" charset="0"/>
              <a:buChar char="o"/>
            </a:pPr>
            <a:r>
              <a:rPr lang="en-US" sz="2000" dirty="0"/>
              <a:t>Effectiveness (e.g., partial containment, full containment)</a:t>
            </a:r>
          </a:p>
        </p:txBody>
      </p:sp>
    </p:spTree>
    <p:extLst>
      <p:ext uri="{BB962C8B-B14F-4D97-AF65-F5344CB8AC3E}">
        <p14:creationId xmlns:p14="http://schemas.microsoft.com/office/powerpoint/2010/main" val="314318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A001D3-392C-420C-82A5-D33F339E8DE1}"/>
              </a:ext>
            </a:extLst>
          </p:cNvPr>
          <p:cNvPicPr>
            <a:picLocks noChangeAspect="1"/>
          </p:cNvPicPr>
          <p:nvPr/>
        </p:nvPicPr>
        <p:blipFill>
          <a:blip r:embed="rId2"/>
          <a:stretch>
            <a:fillRect/>
          </a:stretch>
        </p:blipFill>
        <p:spPr>
          <a:xfrm>
            <a:off x="7210926" y="714728"/>
            <a:ext cx="4981074" cy="2564391"/>
          </a:xfrm>
          <a:prstGeom prst="rect">
            <a:avLst/>
          </a:prstGeom>
        </p:spPr>
      </p:pic>
      <p:sp>
        <p:nvSpPr>
          <p:cNvPr id="2" name="Title 1">
            <a:extLst>
              <a:ext uri="{FF2B5EF4-FFF2-40B4-BE49-F238E27FC236}">
                <a16:creationId xmlns:a16="http://schemas.microsoft.com/office/drawing/2014/main" id="{154FD8B7-3D0C-4322-B512-62C8B4ABFE30}"/>
              </a:ext>
            </a:extLst>
          </p:cNvPr>
          <p:cNvSpPr>
            <a:spLocks noGrp="1"/>
          </p:cNvSpPr>
          <p:nvPr>
            <p:ph type="title"/>
          </p:nvPr>
        </p:nvSpPr>
        <p:spPr>
          <a:xfrm>
            <a:off x="0" y="0"/>
            <a:ext cx="10515600" cy="1325563"/>
          </a:xfrm>
        </p:spPr>
        <p:txBody>
          <a:bodyPr/>
          <a:lstStyle/>
          <a:p>
            <a:r>
              <a:rPr lang="en-US" dirty="0"/>
              <a:t>Containment, Eradication, and Recovery</a:t>
            </a:r>
          </a:p>
        </p:txBody>
      </p:sp>
      <p:sp>
        <p:nvSpPr>
          <p:cNvPr id="3" name="Content Placeholder 2">
            <a:extLst>
              <a:ext uri="{FF2B5EF4-FFF2-40B4-BE49-F238E27FC236}">
                <a16:creationId xmlns:a16="http://schemas.microsoft.com/office/drawing/2014/main" id="{21AD947B-B576-4DA8-83EA-F8E03A69F7B8}"/>
              </a:ext>
            </a:extLst>
          </p:cNvPr>
          <p:cNvSpPr>
            <a:spLocks noGrp="1"/>
          </p:cNvSpPr>
          <p:nvPr>
            <p:ph idx="1"/>
          </p:nvPr>
        </p:nvSpPr>
        <p:spPr>
          <a:xfrm>
            <a:off x="397042" y="1253331"/>
            <a:ext cx="6950242" cy="2660943"/>
          </a:xfrm>
        </p:spPr>
        <p:txBody>
          <a:bodyPr>
            <a:noAutofit/>
          </a:bodyPr>
          <a:lstStyle/>
          <a:p>
            <a:pPr marL="0" indent="0">
              <a:buNone/>
            </a:pPr>
            <a:r>
              <a:rPr lang="en-US" b="1" dirty="0"/>
              <a:t>Eradication</a:t>
            </a:r>
            <a:r>
              <a:rPr lang="en-US" sz="2400" dirty="0"/>
              <a:t> - After an incident has been contained, eradication may be necessary to eliminate components of the incident, such as: </a:t>
            </a:r>
          </a:p>
          <a:p>
            <a:r>
              <a:rPr lang="en-US" sz="2400" dirty="0"/>
              <a:t>Deleting malware </a:t>
            </a:r>
          </a:p>
          <a:p>
            <a:r>
              <a:rPr lang="en-US" sz="2400" dirty="0"/>
              <a:t>Disabling breached user accounts</a:t>
            </a:r>
          </a:p>
        </p:txBody>
      </p:sp>
      <p:sp>
        <p:nvSpPr>
          <p:cNvPr id="7" name="Content Placeholder 2">
            <a:extLst>
              <a:ext uri="{FF2B5EF4-FFF2-40B4-BE49-F238E27FC236}">
                <a16:creationId xmlns:a16="http://schemas.microsoft.com/office/drawing/2014/main" id="{A43D56BC-AD8A-4DA8-B7D6-05AFC518E7E6}"/>
              </a:ext>
            </a:extLst>
          </p:cNvPr>
          <p:cNvSpPr txBox="1">
            <a:spLocks/>
          </p:cNvSpPr>
          <p:nvPr/>
        </p:nvSpPr>
        <p:spPr>
          <a:xfrm>
            <a:off x="397042" y="3348599"/>
            <a:ext cx="11000874" cy="8116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Identifying and mitigating all vulnerabilities that were exploited</a:t>
            </a:r>
          </a:p>
          <a:p>
            <a:pPr lvl="1"/>
            <a:r>
              <a:rPr lang="en-US" sz="2000" i="1" dirty="0"/>
              <a:t>During eradication, it is important to identify all affected hosts within the organization so that they can be remediated</a:t>
            </a:r>
            <a:endParaRPr lang="en-US" sz="1400" i="1" dirty="0"/>
          </a:p>
        </p:txBody>
      </p:sp>
    </p:spTree>
    <p:extLst>
      <p:ext uri="{BB962C8B-B14F-4D97-AF65-F5344CB8AC3E}">
        <p14:creationId xmlns:p14="http://schemas.microsoft.com/office/powerpoint/2010/main" val="351450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A001D3-392C-420C-82A5-D33F339E8DE1}"/>
              </a:ext>
            </a:extLst>
          </p:cNvPr>
          <p:cNvPicPr>
            <a:picLocks noChangeAspect="1"/>
          </p:cNvPicPr>
          <p:nvPr/>
        </p:nvPicPr>
        <p:blipFill>
          <a:blip r:embed="rId2"/>
          <a:stretch>
            <a:fillRect/>
          </a:stretch>
        </p:blipFill>
        <p:spPr>
          <a:xfrm>
            <a:off x="7210926" y="714728"/>
            <a:ext cx="4981074" cy="2564391"/>
          </a:xfrm>
          <a:prstGeom prst="rect">
            <a:avLst/>
          </a:prstGeom>
        </p:spPr>
      </p:pic>
      <p:sp>
        <p:nvSpPr>
          <p:cNvPr id="2" name="Title 1">
            <a:extLst>
              <a:ext uri="{FF2B5EF4-FFF2-40B4-BE49-F238E27FC236}">
                <a16:creationId xmlns:a16="http://schemas.microsoft.com/office/drawing/2014/main" id="{154FD8B7-3D0C-4322-B512-62C8B4ABFE30}"/>
              </a:ext>
            </a:extLst>
          </p:cNvPr>
          <p:cNvSpPr>
            <a:spLocks noGrp="1"/>
          </p:cNvSpPr>
          <p:nvPr>
            <p:ph type="title"/>
          </p:nvPr>
        </p:nvSpPr>
        <p:spPr>
          <a:xfrm>
            <a:off x="0" y="0"/>
            <a:ext cx="10515600" cy="1103451"/>
          </a:xfrm>
        </p:spPr>
        <p:txBody>
          <a:bodyPr/>
          <a:lstStyle/>
          <a:p>
            <a:r>
              <a:rPr lang="en-US" dirty="0"/>
              <a:t>Containment, Eradication, and Recovery</a:t>
            </a:r>
          </a:p>
        </p:txBody>
      </p:sp>
      <p:sp>
        <p:nvSpPr>
          <p:cNvPr id="3" name="Content Placeholder 2">
            <a:extLst>
              <a:ext uri="{FF2B5EF4-FFF2-40B4-BE49-F238E27FC236}">
                <a16:creationId xmlns:a16="http://schemas.microsoft.com/office/drawing/2014/main" id="{21AD947B-B576-4DA8-83EA-F8E03A69F7B8}"/>
              </a:ext>
            </a:extLst>
          </p:cNvPr>
          <p:cNvSpPr>
            <a:spLocks noGrp="1"/>
          </p:cNvSpPr>
          <p:nvPr>
            <p:ph idx="1"/>
          </p:nvPr>
        </p:nvSpPr>
        <p:spPr>
          <a:xfrm>
            <a:off x="397042" y="945822"/>
            <a:ext cx="6813884" cy="2660943"/>
          </a:xfrm>
        </p:spPr>
        <p:txBody>
          <a:bodyPr>
            <a:noAutofit/>
          </a:bodyPr>
          <a:lstStyle/>
          <a:p>
            <a:pPr marL="0" indent="0">
              <a:buNone/>
            </a:pPr>
            <a:r>
              <a:rPr lang="en-US" b="1" dirty="0"/>
              <a:t>Recovery </a:t>
            </a:r>
            <a:r>
              <a:rPr lang="en-US" sz="2400" dirty="0"/>
              <a:t>- In recovery, administrators restore systems to normal operation, confirm that the systems are functioning normally, and (if applicable) remediate vulnerabilities to prevent similar incidents</a:t>
            </a:r>
            <a:endParaRPr lang="en-US" dirty="0"/>
          </a:p>
        </p:txBody>
      </p:sp>
      <p:sp>
        <p:nvSpPr>
          <p:cNvPr id="7" name="Content Placeholder 2">
            <a:extLst>
              <a:ext uri="{FF2B5EF4-FFF2-40B4-BE49-F238E27FC236}">
                <a16:creationId xmlns:a16="http://schemas.microsoft.com/office/drawing/2014/main" id="{A43D56BC-AD8A-4DA8-B7D6-05AFC518E7E6}"/>
              </a:ext>
            </a:extLst>
          </p:cNvPr>
          <p:cNvSpPr txBox="1">
            <a:spLocks/>
          </p:cNvSpPr>
          <p:nvPr/>
        </p:nvSpPr>
        <p:spPr>
          <a:xfrm>
            <a:off x="397042" y="2506578"/>
            <a:ext cx="11000874" cy="28274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May involve such actions as: </a:t>
            </a:r>
          </a:p>
          <a:p>
            <a:pPr lvl="1"/>
            <a:r>
              <a:rPr lang="en-US" sz="2000" dirty="0"/>
              <a:t>Restoring systems from clean backups</a:t>
            </a:r>
          </a:p>
          <a:p>
            <a:pPr lvl="1"/>
            <a:r>
              <a:rPr lang="en-US" sz="2000" dirty="0"/>
              <a:t>Rebuilding systems from scratch</a:t>
            </a:r>
          </a:p>
          <a:p>
            <a:pPr lvl="1"/>
            <a:r>
              <a:rPr lang="en-US" sz="2000" dirty="0"/>
              <a:t>Replacing compromised files with clean versions</a:t>
            </a:r>
          </a:p>
          <a:p>
            <a:pPr lvl="1"/>
            <a:r>
              <a:rPr lang="en-US" sz="2000" dirty="0"/>
              <a:t>Installing patches</a:t>
            </a:r>
          </a:p>
          <a:p>
            <a:pPr lvl="1"/>
            <a:r>
              <a:rPr lang="en-US" sz="2000" dirty="0"/>
              <a:t>Changing passwords</a:t>
            </a:r>
          </a:p>
          <a:p>
            <a:pPr lvl="1"/>
            <a:r>
              <a:rPr lang="en-US" sz="2000" dirty="0"/>
              <a:t>Tightening network perimeter security (e.g. firewall rules, boundary router access control lists, …)</a:t>
            </a:r>
          </a:p>
          <a:p>
            <a:pPr marL="0" indent="0">
              <a:buNone/>
            </a:pPr>
            <a:r>
              <a:rPr lang="en-US" sz="2400" dirty="0"/>
              <a:t>Once a resource is successfully attacked, it is often attacked again, or other resources within the organization are attacked in a similar manner</a:t>
            </a:r>
          </a:p>
          <a:p>
            <a:pPr lvl="1"/>
            <a:r>
              <a:rPr lang="en-US" sz="2000" dirty="0"/>
              <a:t>As a result, higher levels of system logging or network monitoring are often part of the recovery process</a:t>
            </a:r>
            <a:endParaRPr lang="en-US" sz="1600" dirty="0"/>
          </a:p>
        </p:txBody>
      </p:sp>
    </p:spTree>
    <p:extLst>
      <p:ext uri="{BB962C8B-B14F-4D97-AF65-F5344CB8AC3E}">
        <p14:creationId xmlns:p14="http://schemas.microsoft.com/office/powerpoint/2010/main" val="21201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 calcmode="lin" valueType="num">
                                      <p:cBhvr additive="base">
                                        <p:cTn id="5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38E9D4-E280-46ED-8AFD-B6D63396073F}"/>
              </a:ext>
            </a:extLst>
          </p:cNvPr>
          <p:cNvPicPr>
            <a:picLocks noChangeAspect="1"/>
          </p:cNvPicPr>
          <p:nvPr/>
        </p:nvPicPr>
        <p:blipFill>
          <a:blip r:embed="rId2"/>
          <a:stretch>
            <a:fillRect/>
          </a:stretch>
        </p:blipFill>
        <p:spPr>
          <a:xfrm>
            <a:off x="6894095" y="0"/>
            <a:ext cx="5297905" cy="2665961"/>
          </a:xfrm>
          <a:prstGeom prst="rect">
            <a:avLst/>
          </a:prstGeom>
        </p:spPr>
      </p:pic>
      <p:sp>
        <p:nvSpPr>
          <p:cNvPr id="2" name="Title 1">
            <a:extLst>
              <a:ext uri="{FF2B5EF4-FFF2-40B4-BE49-F238E27FC236}">
                <a16:creationId xmlns:a16="http://schemas.microsoft.com/office/drawing/2014/main" id="{2567C159-9786-4970-89C2-E0332FAC4B5F}"/>
              </a:ext>
            </a:extLst>
          </p:cNvPr>
          <p:cNvSpPr>
            <a:spLocks noGrp="1"/>
          </p:cNvSpPr>
          <p:nvPr>
            <p:ph type="title"/>
          </p:nvPr>
        </p:nvSpPr>
        <p:spPr>
          <a:xfrm>
            <a:off x="0" y="0"/>
            <a:ext cx="10515600" cy="1042737"/>
          </a:xfrm>
        </p:spPr>
        <p:txBody>
          <a:bodyPr/>
          <a:lstStyle/>
          <a:p>
            <a:r>
              <a:rPr lang="en-US" dirty="0"/>
              <a:t>Incident Response Workflow</a:t>
            </a:r>
          </a:p>
        </p:txBody>
      </p:sp>
      <p:pic>
        <p:nvPicPr>
          <p:cNvPr id="8" name="Picture 7">
            <a:extLst>
              <a:ext uri="{FF2B5EF4-FFF2-40B4-BE49-F238E27FC236}">
                <a16:creationId xmlns:a16="http://schemas.microsoft.com/office/drawing/2014/main" id="{94AE5F8E-D6D0-4139-B15C-3D5D364F087E}"/>
              </a:ext>
            </a:extLst>
          </p:cNvPr>
          <p:cNvPicPr>
            <a:picLocks noChangeAspect="1"/>
          </p:cNvPicPr>
          <p:nvPr/>
        </p:nvPicPr>
        <p:blipFill>
          <a:blip r:embed="rId3"/>
          <a:stretch>
            <a:fillRect/>
          </a:stretch>
        </p:blipFill>
        <p:spPr>
          <a:xfrm>
            <a:off x="381013" y="914428"/>
            <a:ext cx="6380734" cy="5729777"/>
          </a:xfrm>
          <a:prstGeom prst="rect">
            <a:avLst/>
          </a:prstGeom>
        </p:spPr>
      </p:pic>
    </p:spTree>
    <p:extLst>
      <p:ext uri="{BB962C8B-B14F-4D97-AF65-F5344CB8AC3E}">
        <p14:creationId xmlns:p14="http://schemas.microsoft.com/office/powerpoint/2010/main" val="1853066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0E73-B82A-475D-A8B8-E155AC6D1324}"/>
              </a:ext>
            </a:extLst>
          </p:cNvPr>
          <p:cNvSpPr>
            <a:spLocks noGrp="1"/>
          </p:cNvSpPr>
          <p:nvPr>
            <p:ph type="title"/>
          </p:nvPr>
        </p:nvSpPr>
        <p:spPr>
          <a:xfrm>
            <a:off x="0" y="0"/>
            <a:ext cx="10515600" cy="1325563"/>
          </a:xfrm>
        </p:spPr>
        <p:txBody>
          <a:bodyPr/>
          <a:lstStyle/>
          <a:p>
            <a:r>
              <a:rPr lang="en-US" dirty="0"/>
              <a:t>Agenda</a:t>
            </a:r>
          </a:p>
        </p:txBody>
      </p:sp>
      <p:sp>
        <p:nvSpPr>
          <p:cNvPr id="3" name="Content Placeholder 2">
            <a:extLst>
              <a:ext uri="{FF2B5EF4-FFF2-40B4-BE49-F238E27FC236}">
                <a16:creationId xmlns:a16="http://schemas.microsoft.com/office/drawing/2014/main" id="{864CAEB9-953A-4B81-9F50-952A1E33C899}"/>
              </a:ext>
            </a:extLst>
          </p:cNvPr>
          <p:cNvSpPr>
            <a:spLocks noGrp="1"/>
          </p:cNvSpPr>
          <p:nvPr>
            <p:ph idx="1"/>
          </p:nvPr>
        </p:nvSpPr>
        <p:spPr>
          <a:xfrm>
            <a:off x="428625" y="1054099"/>
            <a:ext cx="10515600" cy="4774045"/>
          </a:xfrm>
        </p:spPr>
        <p:txBody>
          <a:bodyPr>
            <a:normAutofit/>
          </a:bodyPr>
          <a:lstStyle/>
          <a:p>
            <a:pPr>
              <a:buFont typeface="Wingdings" panose="05000000000000000000" pitchFamily="2" charset="2"/>
              <a:buChar char="ü"/>
            </a:pPr>
            <a:r>
              <a:rPr lang="en-US"/>
              <a:t>NIST </a:t>
            </a:r>
            <a:r>
              <a:rPr lang="en-US" dirty="0"/>
              <a:t>Cybersecurity Framework</a:t>
            </a:r>
          </a:p>
          <a:p>
            <a:pPr>
              <a:buFont typeface="Wingdings" panose="05000000000000000000" pitchFamily="2" charset="2"/>
              <a:buChar char="ü"/>
            </a:pPr>
            <a:r>
              <a:rPr lang="en-US" dirty="0"/>
              <a:t>Computer security incident response vocabulary</a:t>
            </a:r>
          </a:p>
          <a:p>
            <a:pPr>
              <a:buFont typeface="Wingdings" panose="05000000000000000000" pitchFamily="2" charset="2"/>
              <a:buChar char="ü"/>
            </a:pPr>
            <a:r>
              <a:rPr lang="en-US" dirty="0"/>
              <a:t>Attackers and detection</a:t>
            </a:r>
          </a:p>
          <a:p>
            <a:pPr>
              <a:buFont typeface="Wingdings" panose="05000000000000000000" pitchFamily="2" charset="2"/>
              <a:buChar char="ü"/>
            </a:pPr>
            <a:r>
              <a:rPr lang="en-US" dirty="0"/>
              <a:t>Handling an incident</a:t>
            </a:r>
          </a:p>
          <a:p>
            <a:pPr lvl="1">
              <a:buFont typeface="Wingdings" panose="05000000000000000000" pitchFamily="2" charset="2"/>
              <a:buChar char="ü"/>
            </a:pPr>
            <a:r>
              <a:rPr lang="en-US" dirty="0"/>
              <a:t>Preparation</a:t>
            </a:r>
          </a:p>
          <a:p>
            <a:pPr lvl="1">
              <a:buFont typeface="Wingdings" panose="05000000000000000000" pitchFamily="2" charset="2"/>
              <a:buChar char="ü"/>
            </a:pPr>
            <a:r>
              <a:rPr lang="en-US" dirty="0"/>
              <a:t>Detection and analysis</a:t>
            </a:r>
          </a:p>
          <a:p>
            <a:pPr lvl="1">
              <a:buFont typeface="Wingdings" panose="05000000000000000000" pitchFamily="2" charset="2"/>
              <a:buChar char="ü"/>
            </a:pPr>
            <a:r>
              <a:rPr lang="en-US" dirty="0"/>
              <a:t>Containment, eradication and recovery</a:t>
            </a:r>
          </a:p>
          <a:p>
            <a:pPr lvl="1">
              <a:buFont typeface="Wingdings" panose="05000000000000000000" pitchFamily="2" charset="2"/>
              <a:buChar char="ü"/>
            </a:pPr>
            <a:r>
              <a:rPr lang="en-US" dirty="0"/>
              <a:t>Incident response workflow</a:t>
            </a:r>
          </a:p>
          <a:p>
            <a:pPr lvl="1"/>
            <a:endParaRPr lang="en-US" dirty="0"/>
          </a:p>
          <a:p>
            <a:pPr lvl="1"/>
            <a:endParaRPr lang="en-US" dirty="0"/>
          </a:p>
        </p:txBody>
      </p:sp>
    </p:spTree>
    <p:extLst>
      <p:ext uri="{BB962C8B-B14F-4D97-AF65-F5344CB8AC3E}">
        <p14:creationId xmlns:p14="http://schemas.microsoft.com/office/powerpoint/2010/main" val="1161373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4E95D2-858E-4C54-ABE2-20EC8C20CDA6}"/>
              </a:ext>
            </a:extLst>
          </p:cNvPr>
          <p:cNvSpPr>
            <a:spLocks noGrp="1"/>
          </p:cNvSpPr>
          <p:nvPr>
            <p:ph type="sldNum" sz="quarter" idx="12"/>
          </p:nvPr>
        </p:nvSpPr>
        <p:spPr/>
        <p:txBody>
          <a:bodyPr/>
          <a:lstStyle/>
          <a:p>
            <a:pPr algn="r"/>
            <a:fld id="{CF3F3B5D-080C-4020-A77F-F62B4E05446D}" type="slidenum">
              <a:rPr lang="en-US" smtClean="0"/>
              <a:pPr algn="r"/>
              <a:t>4</a:t>
            </a:fld>
            <a:endParaRPr lang="en-US" dirty="0"/>
          </a:p>
        </p:txBody>
      </p:sp>
      <p:grpSp>
        <p:nvGrpSpPr>
          <p:cNvPr id="7" name="Group 6">
            <a:extLst>
              <a:ext uri="{FF2B5EF4-FFF2-40B4-BE49-F238E27FC236}">
                <a16:creationId xmlns:a16="http://schemas.microsoft.com/office/drawing/2014/main" id="{055F02A3-4D75-4065-A4E4-1D9C606F3077}"/>
              </a:ext>
            </a:extLst>
          </p:cNvPr>
          <p:cNvGrpSpPr/>
          <p:nvPr/>
        </p:nvGrpSpPr>
        <p:grpSpPr>
          <a:xfrm>
            <a:off x="5931138" y="0"/>
            <a:ext cx="6260862" cy="6858000"/>
            <a:chOff x="6718062" y="526901"/>
            <a:chExt cx="4635738" cy="5804198"/>
          </a:xfrm>
        </p:grpSpPr>
        <p:pic>
          <p:nvPicPr>
            <p:cNvPr id="5" name="Picture 4">
              <a:extLst>
                <a:ext uri="{FF2B5EF4-FFF2-40B4-BE49-F238E27FC236}">
                  <a16:creationId xmlns:a16="http://schemas.microsoft.com/office/drawing/2014/main" id="{C8FBB4C1-CF3C-4910-9F2E-3F07C476283F}"/>
                </a:ext>
              </a:extLst>
            </p:cNvPr>
            <p:cNvPicPr>
              <a:picLocks noChangeAspect="1"/>
            </p:cNvPicPr>
            <p:nvPr/>
          </p:nvPicPr>
          <p:blipFill>
            <a:blip r:embed="rId3"/>
            <a:stretch>
              <a:fillRect/>
            </a:stretch>
          </p:blipFill>
          <p:spPr>
            <a:xfrm>
              <a:off x="6718062" y="526901"/>
              <a:ext cx="1739989" cy="5804198"/>
            </a:xfrm>
            <a:prstGeom prst="rect">
              <a:avLst/>
            </a:prstGeom>
          </p:spPr>
        </p:pic>
        <p:pic>
          <p:nvPicPr>
            <p:cNvPr id="6" name="Picture 5">
              <a:extLst>
                <a:ext uri="{FF2B5EF4-FFF2-40B4-BE49-F238E27FC236}">
                  <a16:creationId xmlns:a16="http://schemas.microsoft.com/office/drawing/2014/main" id="{21F27B97-745E-4CB3-A57C-020A72D5CF3E}"/>
                </a:ext>
              </a:extLst>
            </p:cNvPr>
            <p:cNvPicPr>
              <a:picLocks noChangeAspect="1"/>
            </p:cNvPicPr>
            <p:nvPr/>
          </p:nvPicPr>
          <p:blipFill>
            <a:blip r:embed="rId4"/>
            <a:stretch>
              <a:fillRect/>
            </a:stretch>
          </p:blipFill>
          <p:spPr>
            <a:xfrm>
              <a:off x="8458051" y="526901"/>
              <a:ext cx="2895749" cy="5804198"/>
            </a:xfrm>
            <a:prstGeom prst="rect">
              <a:avLst/>
            </a:prstGeom>
          </p:spPr>
        </p:pic>
      </p:grpSp>
      <p:sp>
        <p:nvSpPr>
          <p:cNvPr id="10" name="TextBox 9">
            <a:extLst>
              <a:ext uri="{FF2B5EF4-FFF2-40B4-BE49-F238E27FC236}">
                <a16:creationId xmlns:a16="http://schemas.microsoft.com/office/drawing/2014/main" id="{3C8BDB41-C00D-4A43-A05B-E58AE037A3E8}"/>
              </a:ext>
            </a:extLst>
          </p:cNvPr>
          <p:cNvSpPr txBox="1"/>
          <p:nvPr/>
        </p:nvSpPr>
        <p:spPr>
          <a:xfrm>
            <a:off x="2210179" y="1216932"/>
            <a:ext cx="3720957" cy="400110"/>
          </a:xfrm>
          <a:prstGeom prst="rect">
            <a:avLst/>
          </a:prstGeom>
          <a:noFill/>
        </p:spPr>
        <p:txBody>
          <a:bodyPr wrap="square" rtlCol="0">
            <a:spAutoFit/>
          </a:bodyPr>
          <a:lstStyle/>
          <a:p>
            <a:pPr algn="r"/>
            <a:r>
              <a:rPr lang="en-US" sz="2000" dirty="0"/>
              <a:t>What assets need protection?</a:t>
            </a:r>
          </a:p>
        </p:txBody>
      </p:sp>
      <p:sp>
        <p:nvSpPr>
          <p:cNvPr id="11" name="TextBox 10">
            <a:extLst>
              <a:ext uri="{FF2B5EF4-FFF2-40B4-BE49-F238E27FC236}">
                <a16:creationId xmlns:a16="http://schemas.microsoft.com/office/drawing/2014/main" id="{FD434E1B-3204-4A0F-A429-0C742D42D96A}"/>
              </a:ext>
            </a:extLst>
          </p:cNvPr>
          <p:cNvSpPr txBox="1"/>
          <p:nvPr/>
        </p:nvSpPr>
        <p:spPr>
          <a:xfrm>
            <a:off x="2210180" y="2875002"/>
            <a:ext cx="3720957" cy="400110"/>
          </a:xfrm>
          <a:prstGeom prst="rect">
            <a:avLst/>
          </a:prstGeom>
          <a:noFill/>
        </p:spPr>
        <p:txBody>
          <a:bodyPr wrap="square" rtlCol="0">
            <a:spAutoFit/>
          </a:bodyPr>
          <a:lstStyle/>
          <a:p>
            <a:pPr algn="r"/>
            <a:r>
              <a:rPr lang="en-US" sz="2000" dirty="0"/>
              <a:t>What safeguards are available ?</a:t>
            </a:r>
          </a:p>
        </p:txBody>
      </p:sp>
      <p:sp>
        <p:nvSpPr>
          <p:cNvPr id="12" name="TextBox 11">
            <a:extLst>
              <a:ext uri="{FF2B5EF4-FFF2-40B4-BE49-F238E27FC236}">
                <a16:creationId xmlns:a16="http://schemas.microsoft.com/office/drawing/2014/main" id="{72FFB826-236E-4A62-A393-36FC006B13C5}"/>
              </a:ext>
            </a:extLst>
          </p:cNvPr>
          <p:cNvSpPr txBox="1"/>
          <p:nvPr/>
        </p:nvSpPr>
        <p:spPr>
          <a:xfrm>
            <a:off x="2210180" y="3918249"/>
            <a:ext cx="3720957" cy="707886"/>
          </a:xfrm>
          <a:prstGeom prst="rect">
            <a:avLst/>
          </a:prstGeom>
          <a:noFill/>
        </p:spPr>
        <p:txBody>
          <a:bodyPr wrap="square" rtlCol="0">
            <a:spAutoFit/>
          </a:bodyPr>
          <a:lstStyle/>
          <a:p>
            <a:pPr algn="r"/>
            <a:r>
              <a:rPr lang="en-US" sz="2000" dirty="0"/>
              <a:t>What techniques can identify incidents ?</a:t>
            </a:r>
          </a:p>
        </p:txBody>
      </p:sp>
      <p:sp>
        <p:nvSpPr>
          <p:cNvPr id="13" name="TextBox 12">
            <a:extLst>
              <a:ext uri="{FF2B5EF4-FFF2-40B4-BE49-F238E27FC236}">
                <a16:creationId xmlns:a16="http://schemas.microsoft.com/office/drawing/2014/main" id="{C902FC9B-8E1D-48C7-A831-EC45C8A40D64}"/>
              </a:ext>
            </a:extLst>
          </p:cNvPr>
          <p:cNvSpPr txBox="1"/>
          <p:nvPr/>
        </p:nvSpPr>
        <p:spPr>
          <a:xfrm>
            <a:off x="2210181" y="5027628"/>
            <a:ext cx="3720957" cy="707886"/>
          </a:xfrm>
          <a:prstGeom prst="rect">
            <a:avLst/>
          </a:prstGeom>
          <a:noFill/>
        </p:spPr>
        <p:txBody>
          <a:bodyPr wrap="square" rtlCol="0">
            <a:spAutoFit/>
          </a:bodyPr>
          <a:lstStyle/>
          <a:p>
            <a:pPr algn="r"/>
            <a:r>
              <a:rPr lang="en-US" sz="2000" dirty="0"/>
              <a:t>What techniques can contain impacts of incidents ?</a:t>
            </a:r>
          </a:p>
        </p:txBody>
      </p:sp>
      <p:sp>
        <p:nvSpPr>
          <p:cNvPr id="14" name="TextBox 13">
            <a:extLst>
              <a:ext uri="{FF2B5EF4-FFF2-40B4-BE49-F238E27FC236}">
                <a16:creationId xmlns:a16="http://schemas.microsoft.com/office/drawing/2014/main" id="{A3BB9551-7357-4403-B95D-AE3CA347867B}"/>
              </a:ext>
            </a:extLst>
          </p:cNvPr>
          <p:cNvSpPr txBox="1"/>
          <p:nvPr/>
        </p:nvSpPr>
        <p:spPr>
          <a:xfrm>
            <a:off x="2210181" y="6013589"/>
            <a:ext cx="3720957" cy="707886"/>
          </a:xfrm>
          <a:prstGeom prst="rect">
            <a:avLst/>
          </a:prstGeom>
          <a:noFill/>
        </p:spPr>
        <p:txBody>
          <a:bodyPr wrap="square" rtlCol="0">
            <a:spAutoFit/>
          </a:bodyPr>
          <a:lstStyle/>
          <a:p>
            <a:pPr algn="r"/>
            <a:r>
              <a:rPr lang="en-US" sz="2000" dirty="0"/>
              <a:t>What techniques can restore capabilities ?</a:t>
            </a:r>
          </a:p>
        </p:txBody>
      </p:sp>
      <p:sp>
        <p:nvSpPr>
          <p:cNvPr id="15" name="Arrow: Right 14">
            <a:extLst>
              <a:ext uri="{FF2B5EF4-FFF2-40B4-BE49-F238E27FC236}">
                <a16:creationId xmlns:a16="http://schemas.microsoft.com/office/drawing/2014/main" id="{142AFD02-89F9-4B42-9EA2-6FB1992F53B0}"/>
              </a:ext>
            </a:extLst>
          </p:cNvPr>
          <p:cNvSpPr/>
          <p:nvPr/>
        </p:nvSpPr>
        <p:spPr>
          <a:xfrm>
            <a:off x="1164873" y="3996426"/>
            <a:ext cx="1210054" cy="491826"/>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97A457DB-7A2B-4046-8954-5D84D822449F}"/>
              </a:ext>
            </a:extLst>
          </p:cNvPr>
          <p:cNvSpPr/>
          <p:nvPr/>
        </p:nvSpPr>
        <p:spPr>
          <a:xfrm>
            <a:off x="1164873" y="5073949"/>
            <a:ext cx="1210054" cy="491826"/>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9CF0481D-7130-4451-90F5-8B2D08A6E393}"/>
              </a:ext>
            </a:extLst>
          </p:cNvPr>
          <p:cNvSpPr>
            <a:spLocks noGrp="1"/>
          </p:cNvSpPr>
          <p:nvPr>
            <p:ph type="title"/>
          </p:nvPr>
        </p:nvSpPr>
        <p:spPr>
          <a:xfrm>
            <a:off x="0" y="0"/>
            <a:ext cx="5931136" cy="1143000"/>
          </a:xfrm>
        </p:spPr>
        <p:txBody>
          <a:bodyPr>
            <a:normAutofit/>
          </a:bodyPr>
          <a:lstStyle/>
          <a:p>
            <a:pPr algn="l"/>
            <a:r>
              <a:rPr lang="en-US" sz="3600" b="1" dirty="0"/>
              <a:t>NIST Cybersecurity Framework </a:t>
            </a:r>
          </a:p>
        </p:txBody>
      </p:sp>
    </p:spTree>
    <p:extLst>
      <p:ext uri="{BB962C8B-B14F-4D97-AF65-F5344CB8AC3E}">
        <p14:creationId xmlns:p14="http://schemas.microsoft.com/office/powerpoint/2010/main" val="19616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28ACB-5BDB-496E-B1FD-7518EC3D0752}"/>
              </a:ext>
            </a:extLst>
          </p:cNvPr>
          <p:cNvSpPr>
            <a:spLocks noGrp="1"/>
          </p:cNvSpPr>
          <p:nvPr>
            <p:ph type="title"/>
          </p:nvPr>
        </p:nvSpPr>
        <p:spPr>
          <a:xfrm>
            <a:off x="0" y="0"/>
            <a:ext cx="12192000" cy="1325563"/>
          </a:xfrm>
        </p:spPr>
        <p:txBody>
          <a:bodyPr/>
          <a:lstStyle/>
          <a:p>
            <a:r>
              <a:rPr lang="en-US" dirty="0"/>
              <a:t>Computer security incident response - vocabulary</a:t>
            </a:r>
          </a:p>
        </p:txBody>
      </p:sp>
      <p:sp>
        <p:nvSpPr>
          <p:cNvPr id="3" name="Content Placeholder 2">
            <a:extLst>
              <a:ext uri="{FF2B5EF4-FFF2-40B4-BE49-F238E27FC236}">
                <a16:creationId xmlns:a16="http://schemas.microsoft.com/office/drawing/2014/main" id="{C0CDA688-B3A8-4445-8FA4-C2242E193FA4}"/>
              </a:ext>
            </a:extLst>
          </p:cNvPr>
          <p:cNvSpPr>
            <a:spLocks noGrp="1"/>
          </p:cNvSpPr>
          <p:nvPr>
            <p:ph idx="1"/>
          </p:nvPr>
        </p:nvSpPr>
        <p:spPr>
          <a:xfrm>
            <a:off x="725906" y="1253331"/>
            <a:ext cx="10515600" cy="4351338"/>
          </a:xfrm>
        </p:spPr>
        <p:txBody>
          <a:bodyPr/>
          <a:lstStyle/>
          <a:p>
            <a:pPr marL="0" indent="0">
              <a:buNone/>
            </a:pPr>
            <a:r>
              <a:rPr lang="en-US" b="1" dirty="0"/>
              <a:t>Event</a:t>
            </a:r>
            <a:r>
              <a:rPr lang="en-US" dirty="0"/>
              <a:t> – any observable occurrence in a system or a network, e.g.</a:t>
            </a:r>
          </a:p>
          <a:p>
            <a:pPr lvl="1"/>
            <a:r>
              <a:rPr lang="en-US" dirty="0"/>
              <a:t>User sending an email</a:t>
            </a:r>
          </a:p>
          <a:p>
            <a:pPr lvl="1"/>
            <a:r>
              <a:rPr lang="en-US" dirty="0"/>
              <a:t>User connecting to a file share (i.e. file folder on another computer)</a:t>
            </a:r>
          </a:p>
          <a:p>
            <a:pPr lvl="1"/>
            <a:r>
              <a:rPr lang="en-US" dirty="0"/>
              <a:t>Server receiving a request for a web page</a:t>
            </a:r>
          </a:p>
          <a:p>
            <a:pPr lvl="1"/>
            <a:r>
              <a:rPr lang="en-US" dirty="0"/>
              <a:t>Firewall blocking a connection attempt</a:t>
            </a:r>
          </a:p>
          <a:p>
            <a:pPr marL="0" indent="0">
              <a:buNone/>
            </a:pPr>
            <a:r>
              <a:rPr lang="en-US" b="1" dirty="0"/>
              <a:t>Adverse event </a:t>
            </a:r>
            <a:r>
              <a:rPr lang="en-US" dirty="0"/>
              <a:t>– is an event with a negative consequence, e.g.</a:t>
            </a:r>
          </a:p>
          <a:p>
            <a:pPr lvl="1"/>
            <a:r>
              <a:rPr lang="en-US" dirty="0"/>
              <a:t>System crash</a:t>
            </a:r>
          </a:p>
          <a:p>
            <a:pPr lvl="1"/>
            <a:r>
              <a:rPr lang="en-US" dirty="0"/>
              <a:t>Execution of malware that destroys data</a:t>
            </a:r>
          </a:p>
          <a:p>
            <a:pPr lvl="1"/>
            <a:r>
              <a:rPr lang="en-US" dirty="0"/>
              <a:t>Unauthorized use of system privileges</a:t>
            </a:r>
          </a:p>
          <a:p>
            <a:pPr lvl="1"/>
            <a:endParaRPr lang="en-US" dirty="0"/>
          </a:p>
        </p:txBody>
      </p:sp>
    </p:spTree>
    <p:extLst>
      <p:ext uri="{BB962C8B-B14F-4D97-AF65-F5344CB8AC3E}">
        <p14:creationId xmlns:p14="http://schemas.microsoft.com/office/powerpoint/2010/main" val="325804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28ACB-5BDB-496E-B1FD-7518EC3D0752}"/>
              </a:ext>
            </a:extLst>
          </p:cNvPr>
          <p:cNvSpPr>
            <a:spLocks noGrp="1"/>
          </p:cNvSpPr>
          <p:nvPr>
            <p:ph type="title"/>
          </p:nvPr>
        </p:nvSpPr>
        <p:spPr>
          <a:xfrm>
            <a:off x="0" y="0"/>
            <a:ext cx="12192000" cy="1325563"/>
          </a:xfrm>
        </p:spPr>
        <p:txBody>
          <a:bodyPr/>
          <a:lstStyle/>
          <a:p>
            <a:r>
              <a:rPr lang="en-US" dirty="0"/>
              <a:t>Computer security incident response - vocabulary</a:t>
            </a:r>
          </a:p>
        </p:txBody>
      </p:sp>
      <p:sp>
        <p:nvSpPr>
          <p:cNvPr id="3" name="Content Placeholder 2">
            <a:extLst>
              <a:ext uri="{FF2B5EF4-FFF2-40B4-BE49-F238E27FC236}">
                <a16:creationId xmlns:a16="http://schemas.microsoft.com/office/drawing/2014/main" id="{C0CDA688-B3A8-4445-8FA4-C2242E193FA4}"/>
              </a:ext>
            </a:extLst>
          </p:cNvPr>
          <p:cNvSpPr>
            <a:spLocks noGrp="1"/>
          </p:cNvSpPr>
          <p:nvPr>
            <p:ph idx="1"/>
          </p:nvPr>
        </p:nvSpPr>
        <p:spPr>
          <a:xfrm>
            <a:off x="725906" y="1253331"/>
            <a:ext cx="10515600" cy="4351338"/>
          </a:xfrm>
        </p:spPr>
        <p:txBody>
          <a:bodyPr>
            <a:normAutofit lnSpcReduction="10000"/>
          </a:bodyPr>
          <a:lstStyle/>
          <a:p>
            <a:pPr marL="0" indent="0">
              <a:buNone/>
            </a:pPr>
            <a:r>
              <a:rPr lang="en-US" b="1" dirty="0"/>
              <a:t>Computer security incident </a:t>
            </a:r>
            <a:r>
              <a:rPr lang="en-US" dirty="0"/>
              <a:t>– is a violation (or imminent threat) of computer security policies, acceptable use policies, or standard practices, e.g.</a:t>
            </a:r>
          </a:p>
          <a:p>
            <a:pPr lvl="1"/>
            <a:r>
              <a:rPr lang="en-US" dirty="0"/>
              <a:t>Users are tricked into opening a “quarterly report” sent via email that is actually malware; running the tool has infected their computers and established connections with an external host</a:t>
            </a:r>
          </a:p>
          <a:p>
            <a:pPr lvl="1"/>
            <a:r>
              <a:rPr lang="en-US" dirty="0"/>
              <a:t>An attacker obtains sensitive data and threatens that the details will be released publicly if the organization does not pay a designated sum of money</a:t>
            </a:r>
          </a:p>
          <a:p>
            <a:pPr lvl="1"/>
            <a:r>
              <a:rPr lang="en-US" dirty="0"/>
              <a:t>An attacker commands a botnet to send high volumes of connection requests to a web server, causing it to crash</a:t>
            </a:r>
          </a:p>
          <a:p>
            <a:pPr lvl="1"/>
            <a:r>
              <a:rPr lang="en-US" dirty="0"/>
              <a:t>A user provides or exposes sensitive information to others by mistake or on purpose</a:t>
            </a:r>
          </a:p>
          <a:p>
            <a:pPr lvl="1"/>
            <a:endParaRPr lang="en-US" dirty="0"/>
          </a:p>
        </p:txBody>
      </p:sp>
    </p:spTree>
    <p:extLst>
      <p:ext uri="{BB962C8B-B14F-4D97-AF65-F5344CB8AC3E}">
        <p14:creationId xmlns:p14="http://schemas.microsoft.com/office/powerpoint/2010/main" val="88186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E954A-9F0C-4FE6-BABE-168BEBCA266C}"/>
              </a:ext>
            </a:extLst>
          </p:cNvPr>
          <p:cNvSpPr>
            <a:spLocks noGrp="1"/>
          </p:cNvSpPr>
          <p:nvPr>
            <p:ph type="title"/>
          </p:nvPr>
        </p:nvSpPr>
        <p:spPr>
          <a:xfrm>
            <a:off x="0" y="0"/>
            <a:ext cx="10515600" cy="1325563"/>
          </a:xfrm>
        </p:spPr>
        <p:txBody>
          <a:bodyPr/>
          <a:lstStyle/>
          <a:p>
            <a:r>
              <a:rPr lang="en-US" dirty="0"/>
              <a:t>Computer security incident response</a:t>
            </a:r>
          </a:p>
        </p:txBody>
      </p:sp>
      <p:sp>
        <p:nvSpPr>
          <p:cNvPr id="3" name="Content Placeholder 2">
            <a:extLst>
              <a:ext uri="{FF2B5EF4-FFF2-40B4-BE49-F238E27FC236}">
                <a16:creationId xmlns:a16="http://schemas.microsoft.com/office/drawing/2014/main" id="{B12B2162-1027-4635-AC43-DFE55FF8348F}"/>
              </a:ext>
            </a:extLst>
          </p:cNvPr>
          <p:cNvSpPr>
            <a:spLocks noGrp="1"/>
          </p:cNvSpPr>
          <p:nvPr>
            <p:ph idx="1"/>
          </p:nvPr>
        </p:nvSpPr>
        <p:spPr>
          <a:xfrm>
            <a:off x="838199" y="1456657"/>
            <a:ext cx="11057021" cy="4351338"/>
          </a:xfrm>
        </p:spPr>
        <p:txBody>
          <a:bodyPr/>
          <a:lstStyle/>
          <a:p>
            <a:pPr marL="0" indent="0">
              <a:buNone/>
            </a:pPr>
            <a:r>
              <a:rPr lang="en-US" dirty="0"/>
              <a:t>Is necessary because…</a:t>
            </a:r>
          </a:p>
          <a:p>
            <a:pPr lvl="1"/>
            <a:r>
              <a:rPr lang="en-US" sz="2800" dirty="0"/>
              <a:t>Computer security controls, systems, and processes are not perfect</a:t>
            </a:r>
          </a:p>
          <a:p>
            <a:pPr lvl="1"/>
            <a:r>
              <a:rPr lang="en-US" sz="2800" dirty="0"/>
              <a:t>Protections designed to protect information and information systems eventually fail</a:t>
            </a:r>
          </a:p>
          <a:p>
            <a:pPr lvl="1"/>
            <a:r>
              <a:rPr lang="en-US" sz="2800" dirty="0"/>
              <a:t>Security breaches are inevitable</a:t>
            </a:r>
          </a:p>
        </p:txBody>
      </p:sp>
    </p:spTree>
    <p:extLst>
      <p:ext uri="{BB962C8B-B14F-4D97-AF65-F5344CB8AC3E}">
        <p14:creationId xmlns:p14="http://schemas.microsoft.com/office/powerpoint/2010/main" val="333535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EB89193-0E86-4CFE-9A43-E73A8D27FD7C}" type="slidenum">
              <a:rPr lang="en-US" smtClean="0"/>
              <a:t>8</a:t>
            </a:fld>
            <a:endParaRPr lang="en-US"/>
          </a:p>
        </p:txBody>
      </p:sp>
      <p:sp>
        <p:nvSpPr>
          <p:cNvPr id="9" name="TextBox 8">
            <a:extLst>
              <a:ext uri="{FF2B5EF4-FFF2-40B4-BE49-F238E27FC236}">
                <a16:creationId xmlns:a16="http://schemas.microsoft.com/office/drawing/2014/main" id="{AC0D42E4-F8C5-4809-BE0B-309F16F5C9E6}"/>
              </a:ext>
            </a:extLst>
          </p:cNvPr>
          <p:cNvSpPr txBox="1"/>
          <p:nvPr/>
        </p:nvSpPr>
        <p:spPr>
          <a:xfrm>
            <a:off x="5265015" y="2181726"/>
            <a:ext cx="4889638" cy="523220"/>
          </a:xfrm>
          <a:prstGeom prst="rect">
            <a:avLst/>
          </a:prstGeom>
          <a:noFill/>
        </p:spPr>
        <p:txBody>
          <a:bodyPr wrap="square" rtlCol="0">
            <a:spAutoFit/>
          </a:bodyPr>
          <a:lstStyle/>
          <a:p>
            <a:r>
              <a:rPr lang="en-US" sz="2800" dirty="0">
                <a:solidFill>
                  <a:schemeClr val="accent5">
                    <a:lumMod val="50000"/>
                  </a:schemeClr>
                </a:solidFill>
              </a:rPr>
              <a:t>…and the incidents they create</a:t>
            </a:r>
          </a:p>
        </p:txBody>
      </p:sp>
      <p:grpSp>
        <p:nvGrpSpPr>
          <p:cNvPr id="12" name="Group 11">
            <a:extLst>
              <a:ext uri="{FF2B5EF4-FFF2-40B4-BE49-F238E27FC236}">
                <a16:creationId xmlns:a16="http://schemas.microsoft.com/office/drawing/2014/main" id="{91AF2A71-38A2-40FF-B3FC-2D72C19443CE}"/>
              </a:ext>
            </a:extLst>
          </p:cNvPr>
          <p:cNvGrpSpPr/>
          <p:nvPr/>
        </p:nvGrpSpPr>
        <p:grpSpPr>
          <a:xfrm>
            <a:off x="552386" y="0"/>
            <a:ext cx="9918732" cy="6606500"/>
            <a:chOff x="552386" y="0"/>
            <a:chExt cx="9918732" cy="6606500"/>
          </a:xfrm>
        </p:grpSpPr>
        <p:grpSp>
          <p:nvGrpSpPr>
            <p:cNvPr id="7" name="Group 6">
              <a:extLst>
                <a:ext uri="{FF2B5EF4-FFF2-40B4-BE49-F238E27FC236}">
                  <a16:creationId xmlns:a16="http://schemas.microsoft.com/office/drawing/2014/main" id="{00FE1FFD-3C3C-4DE0-8379-F75914A5D68C}"/>
                </a:ext>
              </a:extLst>
            </p:cNvPr>
            <p:cNvGrpSpPr/>
            <p:nvPr/>
          </p:nvGrpSpPr>
          <p:grpSpPr>
            <a:xfrm>
              <a:off x="552386" y="0"/>
              <a:ext cx="9918732" cy="6585284"/>
              <a:chOff x="1145944" y="0"/>
              <a:chExt cx="9169179" cy="6087638"/>
            </a:xfrm>
          </p:grpSpPr>
          <p:grpSp>
            <p:nvGrpSpPr>
              <p:cNvPr id="3" name="Group 2">
                <a:extLst>
                  <a:ext uri="{FF2B5EF4-FFF2-40B4-BE49-F238E27FC236}">
                    <a16:creationId xmlns:a16="http://schemas.microsoft.com/office/drawing/2014/main" id="{DF0E9AD8-FFD6-4C90-99AA-AFB8B7705CDD}"/>
                  </a:ext>
                </a:extLst>
              </p:cNvPr>
              <p:cNvGrpSpPr/>
              <p:nvPr/>
            </p:nvGrpSpPr>
            <p:grpSpPr>
              <a:xfrm>
                <a:off x="1145944" y="0"/>
                <a:ext cx="9169179" cy="6047756"/>
                <a:chOff x="1137923" y="96029"/>
                <a:chExt cx="9169179" cy="6047756"/>
              </a:xfrm>
            </p:grpSpPr>
            <p:pic>
              <p:nvPicPr>
                <p:cNvPr id="8" name="Picture 7"/>
                <p:cNvPicPr>
                  <a:picLocks noChangeAspect="1"/>
                </p:cNvPicPr>
                <p:nvPr/>
              </p:nvPicPr>
              <p:blipFill>
                <a:blip r:embed="rId3"/>
                <a:stretch>
                  <a:fillRect/>
                </a:stretch>
              </p:blipFill>
              <p:spPr>
                <a:xfrm>
                  <a:off x="1137923" y="96029"/>
                  <a:ext cx="9169179" cy="6047756"/>
                </a:xfrm>
                <a:prstGeom prst="rect">
                  <a:avLst/>
                </a:prstGeom>
              </p:spPr>
            </p:pic>
            <p:sp>
              <p:nvSpPr>
                <p:cNvPr id="2" name="Rectangle 1">
                  <a:extLst>
                    <a:ext uri="{FF2B5EF4-FFF2-40B4-BE49-F238E27FC236}">
                      <a16:creationId xmlns:a16="http://schemas.microsoft.com/office/drawing/2014/main" id="{E444811D-96C9-414E-846C-D0CEFDD1B800}"/>
                    </a:ext>
                  </a:extLst>
                </p:cNvPr>
                <p:cNvSpPr/>
                <p:nvPr/>
              </p:nvSpPr>
              <p:spPr>
                <a:xfrm>
                  <a:off x="5494421" y="2053389"/>
                  <a:ext cx="4283242" cy="489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241FCB2B-E900-4113-A787-655132776BEF}"/>
                  </a:ext>
                </a:extLst>
              </p:cNvPr>
              <p:cNvPicPr>
                <a:picLocks noChangeAspect="1"/>
              </p:cNvPicPr>
              <p:nvPr/>
            </p:nvPicPr>
            <p:blipFill>
              <a:blip r:embed="rId4"/>
              <a:stretch>
                <a:fillRect/>
              </a:stretch>
            </p:blipFill>
            <p:spPr>
              <a:xfrm>
                <a:off x="4391866" y="5655949"/>
                <a:ext cx="444829" cy="431689"/>
              </a:xfrm>
              <a:prstGeom prst="rect">
                <a:avLst/>
              </a:prstGeom>
            </p:spPr>
          </p:pic>
        </p:grpSp>
        <p:sp>
          <p:nvSpPr>
            <p:cNvPr id="11" name="Rectangle 10">
              <a:extLst>
                <a:ext uri="{FF2B5EF4-FFF2-40B4-BE49-F238E27FC236}">
                  <a16:creationId xmlns:a16="http://schemas.microsoft.com/office/drawing/2014/main" id="{85BC6649-FB8A-470F-B5B0-AE027A8DB222}"/>
                </a:ext>
              </a:extLst>
            </p:cNvPr>
            <p:cNvSpPr/>
            <p:nvPr/>
          </p:nvSpPr>
          <p:spPr>
            <a:xfrm>
              <a:off x="695325" y="5743575"/>
              <a:ext cx="9459328" cy="862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832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89798-4A55-4AAC-B1AA-CD89E5FE1D5F}"/>
              </a:ext>
            </a:extLst>
          </p:cNvPr>
          <p:cNvSpPr>
            <a:spLocks noGrp="1"/>
          </p:cNvSpPr>
          <p:nvPr>
            <p:ph type="title"/>
          </p:nvPr>
        </p:nvSpPr>
        <p:spPr>
          <a:xfrm>
            <a:off x="0" y="0"/>
            <a:ext cx="2537178" cy="1325563"/>
          </a:xfrm>
        </p:spPr>
        <p:txBody>
          <a:bodyPr>
            <a:normAutofit/>
          </a:bodyPr>
          <a:lstStyle/>
          <a:p>
            <a:r>
              <a:rPr lang="en-US" sz="3200" b="1" dirty="0"/>
              <a:t>Example of a Network</a:t>
            </a:r>
          </a:p>
        </p:txBody>
      </p:sp>
      <p:pic>
        <p:nvPicPr>
          <p:cNvPr id="4" name="Picture 3">
            <a:extLst>
              <a:ext uri="{FF2B5EF4-FFF2-40B4-BE49-F238E27FC236}">
                <a16:creationId xmlns:a16="http://schemas.microsoft.com/office/drawing/2014/main" id="{A7117D6E-F05C-485A-ACC5-F57A01251C60}"/>
              </a:ext>
            </a:extLst>
          </p:cNvPr>
          <p:cNvPicPr>
            <a:picLocks noChangeAspect="1"/>
          </p:cNvPicPr>
          <p:nvPr/>
        </p:nvPicPr>
        <p:blipFill>
          <a:blip r:embed="rId2"/>
          <a:stretch>
            <a:fillRect/>
          </a:stretch>
        </p:blipFill>
        <p:spPr>
          <a:xfrm>
            <a:off x="2724911" y="0"/>
            <a:ext cx="9467089" cy="6858000"/>
          </a:xfrm>
          <a:prstGeom prst="rect">
            <a:avLst/>
          </a:prstGeom>
        </p:spPr>
      </p:pic>
    </p:spTree>
    <p:extLst>
      <p:ext uri="{BB962C8B-B14F-4D97-AF65-F5344CB8AC3E}">
        <p14:creationId xmlns:p14="http://schemas.microsoft.com/office/powerpoint/2010/main" val="2569999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TotalTime>
  <Words>2168</Words>
  <Application>Microsoft Office PowerPoint</Application>
  <PresentationFormat>Widescreen</PresentationFormat>
  <Paragraphs>245</Paragraphs>
  <Slides>38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Courier New</vt:lpstr>
      <vt:lpstr>Gartner sans</vt:lpstr>
      <vt:lpstr>Wingdings</vt:lpstr>
      <vt:lpstr>Office Theme</vt:lpstr>
      <vt:lpstr>MIS 4596</vt:lpstr>
      <vt:lpstr>Agenda</vt:lpstr>
      <vt:lpstr>NIST “Cybersecurity Framework” </vt:lpstr>
      <vt:lpstr>NIST Cybersecurity Framework </vt:lpstr>
      <vt:lpstr>Computer security incident response - vocabulary</vt:lpstr>
      <vt:lpstr>Computer security incident response - vocabulary</vt:lpstr>
      <vt:lpstr>Computer security incident response</vt:lpstr>
      <vt:lpstr>PowerPoint Presentation</vt:lpstr>
      <vt:lpstr>Example of a Network</vt:lpstr>
      <vt:lpstr>Example of Network Intrusion</vt:lpstr>
      <vt:lpstr>Industry Targeting</vt:lpstr>
      <vt:lpstr>Intrusions initiated with an initial infection vector due to a prior compromise</vt:lpstr>
      <vt:lpstr>Who is detecting intrusions by attackers? </vt:lpstr>
      <vt:lpstr>How long are attackers remaining in compromised systems? </vt:lpstr>
      <vt:lpstr>Handling an Incident</vt:lpstr>
      <vt:lpstr>Handling an Incident - Preparation</vt:lpstr>
      <vt:lpstr>Handling an Incident – Detection and Analysis</vt:lpstr>
      <vt:lpstr>Handling an Incident – Detection and Analysis</vt:lpstr>
      <vt:lpstr>Detection and Analysis</vt:lpstr>
      <vt:lpstr>Intrusion Detection Systems (IDSs)</vt:lpstr>
      <vt:lpstr>Intrusion Detection Systems (IDSs)</vt:lpstr>
      <vt:lpstr>Intrusion Prevention Systems (IPS)</vt:lpstr>
      <vt:lpstr>IDS versus IPS</vt:lpstr>
      <vt:lpstr>PowerPoint Presentation</vt:lpstr>
      <vt:lpstr>PowerPoint Presentation</vt:lpstr>
      <vt:lpstr>Continuous monitoring with a Security Information and Event Management (SIEM) system</vt:lpstr>
      <vt:lpstr>SIEM’s help with Data Analysis  and Correlation</vt:lpstr>
      <vt:lpstr>Hype Cycle for IT Management Intelligence, 2023</vt:lpstr>
      <vt:lpstr>SIEM</vt:lpstr>
      <vt:lpstr>PowerPoint Presentation</vt:lpstr>
      <vt:lpstr>PowerPoint Presentation</vt:lpstr>
      <vt:lpstr>Sumologic</vt:lpstr>
      <vt:lpstr>Hybrid – “ELK Stack” </vt:lpstr>
      <vt:lpstr>Containment, Eradication, and Recovery</vt:lpstr>
      <vt:lpstr>Containment, Eradication, and Recovery</vt:lpstr>
      <vt:lpstr>Containment, Eradication, and Recovery</vt:lpstr>
      <vt:lpstr>Incident Response Workflow</vt:lpstr>
      <vt:lpstr>Agenda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Lanter</dc:creator>
  <cp:lastModifiedBy>Darin Bartholomew</cp:lastModifiedBy>
  <cp:revision>50</cp:revision>
  <dcterms:created xsi:type="dcterms:W3CDTF">2020-03-30T23:14:30Z</dcterms:created>
  <dcterms:modified xsi:type="dcterms:W3CDTF">2024-11-05T17:40:44Z</dcterms:modified>
</cp:coreProperties>
</file>