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799" r:id="rId3"/>
    <p:sldId id="495" r:id="rId4"/>
    <p:sldId id="812" r:id="rId5"/>
    <p:sldId id="810" r:id="rId6"/>
    <p:sldId id="809" r:id="rId7"/>
    <p:sldId id="375" r:id="rId8"/>
    <p:sldId id="395" r:id="rId9"/>
    <p:sldId id="786" r:id="rId10"/>
    <p:sldId id="429" r:id="rId11"/>
    <p:sldId id="707" r:id="rId12"/>
    <p:sldId id="496" r:id="rId13"/>
    <p:sldId id="722" r:id="rId14"/>
    <p:sldId id="441" r:id="rId15"/>
    <p:sldId id="442" r:id="rId16"/>
    <p:sldId id="790" r:id="rId17"/>
    <p:sldId id="791" r:id="rId18"/>
    <p:sldId id="436" r:id="rId19"/>
    <p:sldId id="333" r:id="rId20"/>
    <p:sldId id="452" r:id="rId21"/>
    <p:sldId id="432" r:id="rId22"/>
    <p:sldId id="433" r:id="rId23"/>
    <p:sldId id="260" r:id="rId24"/>
    <p:sldId id="261" r:id="rId25"/>
    <p:sldId id="744" r:id="rId26"/>
    <p:sldId id="268" r:id="rId27"/>
    <p:sldId id="269" r:id="rId28"/>
    <p:sldId id="283" r:id="rId29"/>
    <p:sldId id="284" r:id="rId30"/>
    <p:sldId id="351" r:id="rId31"/>
    <p:sldId id="286" r:id="rId32"/>
    <p:sldId id="359" r:id="rId33"/>
    <p:sldId id="292" r:id="rId34"/>
    <p:sldId id="353" r:id="rId35"/>
    <p:sldId id="811" r:id="rId36"/>
    <p:sldId id="758" r:id="rId37"/>
    <p:sldId id="497" r:id="rId38"/>
    <p:sldId id="760" r:id="rId39"/>
    <p:sldId id="808" r:id="rId40"/>
    <p:sldId id="440" r:id="rId41"/>
    <p:sldId id="795" r:id="rId42"/>
    <p:sldId id="806" r:id="rId43"/>
    <p:sldId id="807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82" d="100"/>
          <a:sy n="82" d="100"/>
        </p:scale>
        <p:origin x="291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n Bartholomew" userId="4311a273c03b4836" providerId="LiveId" clId="{84ABE3CE-E3BD-4402-B465-AB0FBC4AA7AE}"/>
    <pc:docChg chg="modSld">
      <pc:chgData name="Darin Bartholomew" userId="4311a273c03b4836" providerId="LiveId" clId="{84ABE3CE-E3BD-4402-B465-AB0FBC4AA7AE}" dt="2024-09-05T18:58:37.007" v="7" actId="729"/>
      <pc:docMkLst>
        <pc:docMk/>
      </pc:docMkLst>
      <pc:sldChg chg="mod modShow">
        <pc:chgData name="Darin Bartholomew" userId="4311a273c03b4836" providerId="LiveId" clId="{84ABE3CE-E3BD-4402-B465-AB0FBC4AA7AE}" dt="2024-09-05T18:58:00.026" v="6" actId="729"/>
        <pc:sldMkLst>
          <pc:docMk/>
          <pc:sldMk cId="353056626" sldId="283"/>
        </pc:sldMkLst>
      </pc:sldChg>
      <pc:sldChg chg="mod modShow">
        <pc:chgData name="Darin Bartholomew" userId="4311a273c03b4836" providerId="LiveId" clId="{84ABE3CE-E3BD-4402-B465-AB0FBC4AA7AE}" dt="2024-09-05T18:58:37.007" v="7" actId="729"/>
        <pc:sldMkLst>
          <pc:docMk/>
          <pc:sldMk cId="1019355647" sldId="351"/>
        </pc:sldMkLst>
      </pc:sldChg>
      <pc:sldChg chg="modSp mod">
        <pc:chgData name="Darin Bartholomew" userId="4311a273c03b4836" providerId="LiveId" clId="{84ABE3CE-E3BD-4402-B465-AB0FBC4AA7AE}" dt="2024-09-05T18:53:57.068" v="5" actId="20577"/>
        <pc:sldMkLst>
          <pc:docMk/>
          <pc:sldMk cId="3105915264" sldId="436"/>
        </pc:sldMkLst>
      </pc:sldChg>
      <pc:sldChg chg="mod modShow">
        <pc:chgData name="Darin Bartholomew" userId="4311a273c03b4836" providerId="LiveId" clId="{84ABE3CE-E3BD-4402-B465-AB0FBC4AA7AE}" dt="2024-09-05T18:40:04.320" v="0" actId="729"/>
        <pc:sldMkLst>
          <pc:docMk/>
          <pc:sldMk cId="2611024051" sldId="495"/>
        </pc:sldMkLst>
      </pc:sldChg>
      <pc:sldChg chg="modSp mod modShow">
        <pc:chgData name="Darin Bartholomew" userId="4311a273c03b4836" providerId="LiveId" clId="{84ABE3CE-E3BD-4402-B465-AB0FBC4AA7AE}" dt="2024-09-05T18:40:23.516" v="3" actId="20577"/>
        <pc:sldMkLst>
          <pc:docMk/>
          <pc:sldMk cId="2617047915" sldId="799"/>
        </pc:sldMkLst>
      </pc:sldChg>
      <pc:sldChg chg="mod modShow">
        <pc:chgData name="Darin Bartholomew" userId="4311a273c03b4836" providerId="LiveId" clId="{84ABE3CE-E3BD-4402-B465-AB0FBC4AA7AE}" dt="2024-09-05T18:40:39.709" v="4" actId="729"/>
        <pc:sldMkLst>
          <pc:docMk/>
          <pc:sldMk cId="1447856405" sldId="810"/>
        </pc:sldMkLst>
      </pc:sldChg>
      <pc:sldChg chg="modSp mod">
        <pc:chgData name="Darin Bartholomew" userId="4311a273c03b4836" providerId="LiveId" clId="{84ABE3CE-E3BD-4402-B465-AB0FBC4AA7AE}" dt="2024-09-05T18:40:17.441" v="2" actId="20577"/>
        <pc:sldMkLst>
          <pc:docMk/>
          <pc:sldMk cId="2086118425" sldId="812"/>
        </pc:sldMkLst>
      </pc:sldChg>
    </pc:docChg>
  </pc:docChgLst>
  <pc:docChgLst>
    <pc:chgData name="David Lanter" userId="ffe310d6-75e8-40c5-b92a-0b49b26d9e52" providerId="ADAL" clId="{2983E4D4-0DC2-4E6E-8753-1623F0D10A2B}"/>
    <pc:docChg chg="custSel delSld modSld">
      <pc:chgData name="David Lanter" userId="ffe310d6-75e8-40c5-b92a-0b49b26d9e52" providerId="ADAL" clId="{2983E4D4-0DC2-4E6E-8753-1623F0D10A2B}" dt="2023-09-05T18:56:42.900" v="155" actId="20577"/>
      <pc:docMkLst>
        <pc:docMk/>
      </pc:docMkLst>
      <pc:sldChg chg="addSp delSp modSp mod">
        <pc:chgData name="David Lanter" userId="ffe310d6-75e8-40c5-b92a-0b49b26d9e52" providerId="ADAL" clId="{2983E4D4-0DC2-4E6E-8753-1623F0D10A2B}" dt="2023-09-05T18:56:42.900" v="155" actId="20577"/>
        <pc:sldMkLst>
          <pc:docMk/>
          <pc:sldMk cId="2411619415" sldId="452"/>
        </pc:sldMkLst>
      </pc:sldChg>
      <pc:sldChg chg="modSp mod modAnim">
        <pc:chgData name="David Lanter" userId="ffe310d6-75e8-40c5-b92a-0b49b26d9e52" providerId="ADAL" clId="{2983E4D4-0DC2-4E6E-8753-1623F0D10A2B}" dt="2023-09-05T18:50:36.139" v="65" actId="21"/>
        <pc:sldMkLst>
          <pc:docMk/>
          <pc:sldMk cId="2611024051" sldId="495"/>
        </pc:sldMkLst>
      </pc:sldChg>
      <pc:sldChg chg="delSp mod">
        <pc:chgData name="David Lanter" userId="ffe310d6-75e8-40c5-b92a-0b49b26d9e52" providerId="ADAL" clId="{2983E4D4-0DC2-4E6E-8753-1623F0D10A2B}" dt="2023-09-05T18:55:13.947" v="69" actId="478"/>
        <pc:sldMkLst>
          <pc:docMk/>
          <pc:sldMk cId="3082046664" sldId="496"/>
        </pc:sldMkLst>
      </pc:sldChg>
      <pc:sldChg chg="delSp mod">
        <pc:chgData name="David Lanter" userId="ffe310d6-75e8-40c5-b92a-0b49b26d9e52" providerId="ADAL" clId="{2983E4D4-0DC2-4E6E-8753-1623F0D10A2B}" dt="2023-09-05T18:55:09.704" v="68" actId="478"/>
        <pc:sldMkLst>
          <pc:docMk/>
          <pc:sldMk cId="3186122812" sldId="722"/>
        </pc:sldMkLst>
      </pc:sldChg>
      <pc:sldChg chg="modSp mod">
        <pc:chgData name="David Lanter" userId="ffe310d6-75e8-40c5-b92a-0b49b26d9e52" providerId="ADAL" clId="{2983E4D4-0DC2-4E6E-8753-1623F0D10A2B}" dt="2023-09-05T18:48:30.748" v="30" actId="20577"/>
        <pc:sldMkLst>
          <pc:docMk/>
          <pc:sldMk cId="2617047915" sldId="799"/>
        </pc:sldMkLst>
      </pc:sldChg>
      <pc:sldChg chg="modSp del mod modAnim">
        <pc:chgData name="David Lanter" userId="ffe310d6-75e8-40c5-b92a-0b49b26d9e52" providerId="ADAL" clId="{2983E4D4-0DC2-4E6E-8753-1623F0D10A2B}" dt="2023-09-05T18:50:45.357" v="66" actId="47"/>
        <pc:sldMkLst>
          <pc:docMk/>
          <pc:sldMk cId="960013723" sldId="812"/>
        </pc:sldMkLst>
      </pc:sldChg>
    </pc:docChg>
  </pc:docChgLst>
  <pc:docChgLst>
    <pc:chgData name="David Lanter" userId="ffe310d6-75e8-40c5-b92a-0b49b26d9e52" providerId="ADAL" clId="{3D50DCCC-0EF3-416D-8A16-C6408B3137EE}"/>
    <pc:docChg chg="custSel delSld modSld">
      <pc:chgData name="David Lanter" userId="ffe310d6-75e8-40c5-b92a-0b49b26d9e52" providerId="ADAL" clId="{3D50DCCC-0EF3-416D-8A16-C6408B3137EE}" dt="2024-01-25T14:00:35.875" v="1106" actId="20577"/>
      <pc:docMkLst>
        <pc:docMk/>
      </pc:docMkLst>
      <pc:sldChg chg="del">
        <pc:chgData name="David Lanter" userId="ffe310d6-75e8-40c5-b92a-0b49b26d9e52" providerId="ADAL" clId="{3D50DCCC-0EF3-416D-8A16-C6408B3137EE}" dt="2024-01-25T13:53:03.419" v="504" actId="47"/>
        <pc:sldMkLst>
          <pc:docMk/>
          <pc:sldMk cId="4250645810" sldId="262"/>
        </pc:sldMkLst>
      </pc:sldChg>
      <pc:sldChg chg="del">
        <pc:chgData name="David Lanter" userId="ffe310d6-75e8-40c5-b92a-0b49b26d9e52" providerId="ADAL" clId="{3D50DCCC-0EF3-416D-8A16-C6408B3137EE}" dt="2024-01-25T13:53:06.319" v="505" actId="47"/>
        <pc:sldMkLst>
          <pc:docMk/>
          <pc:sldMk cId="2923682415" sldId="264"/>
        </pc:sldMkLst>
      </pc:sldChg>
      <pc:sldChg chg="addSp delSp modSp mod">
        <pc:chgData name="David Lanter" userId="ffe310d6-75e8-40c5-b92a-0b49b26d9e52" providerId="ADAL" clId="{3D50DCCC-0EF3-416D-8A16-C6408B3137EE}" dt="2024-01-25T13:39:12.782" v="28" actId="478"/>
        <pc:sldMkLst>
          <pc:docMk/>
          <pc:sldMk cId="2071709180" sldId="432"/>
        </pc:sldMkLst>
      </pc:sldChg>
      <pc:sldChg chg="modSp mod modAnim">
        <pc:chgData name="David Lanter" userId="ffe310d6-75e8-40c5-b92a-0b49b26d9e52" providerId="ADAL" clId="{3D50DCCC-0EF3-416D-8A16-C6408B3137EE}" dt="2024-01-25T13:47:16.044" v="464" actId="20577"/>
        <pc:sldMkLst>
          <pc:docMk/>
          <pc:sldMk cId="4025665020" sldId="440"/>
        </pc:sldMkLst>
      </pc:sldChg>
      <pc:sldChg chg="addSp modSp mod">
        <pc:chgData name="David Lanter" userId="ffe310d6-75e8-40c5-b92a-0b49b26d9e52" providerId="ADAL" clId="{3D50DCCC-0EF3-416D-8A16-C6408B3137EE}" dt="2024-01-25T13:34:09.312" v="25" actId="1076"/>
        <pc:sldMkLst>
          <pc:docMk/>
          <pc:sldMk cId="3186122812" sldId="722"/>
        </pc:sldMkLst>
      </pc:sldChg>
      <pc:sldChg chg="del">
        <pc:chgData name="David Lanter" userId="ffe310d6-75e8-40c5-b92a-0b49b26d9e52" providerId="ADAL" clId="{3D50DCCC-0EF3-416D-8A16-C6408B3137EE}" dt="2024-01-25T13:53:03.419" v="504" actId="47"/>
        <pc:sldMkLst>
          <pc:docMk/>
          <pc:sldMk cId="6543506" sldId="792"/>
        </pc:sldMkLst>
      </pc:sldChg>
      <pc:sldChg chg="delSp modSp mod delAnim">
        <pc:chgData name="David Lanter" userId="ffe310d6-75e8-40c5-b92a-0b49b26d9e52" providerId="ADAL" clId="{3D50DCCC-0EF3-416D-8A16-C6408B3137EE}" dt="2024-01-25T13:47:54.287" v="500" actId="21"/>
        <pc:sldMkLst>
          <pc:docMk/>
          <pc:sldMk cId="2222096929" sldId="795"/>
        </pc:sldMkLst>
      </pc:sldChg>
      <pc:sldChg chg="del">
        <pc:chgData name="David Lanter" userId="ffe310d6-75e8-40c5-b92a-0b49b26d9e52" providerId="ADAL" clId="{3D50DCCC-0EF3-416D-8A16-C6408B3137EE}" dt="2024-01-25T13:53:03.419" v="504" actId="47"/>
        <pc:sldMkLst>
          <pc:docMk/>
          <pc:sldMk cId="1713679867" sldId="804"/>
        </pc:sldMkLst>
      </pc:sldChg>
      <pc:sldChg chg="del">
        <pc:chgData name="David Lanter" userId="ffe310d6-75e8-40c5-b92a-0b49b26d9e52" providerId="ADAL" clId="{3D50DCCC-0EF3-416D-8A16-C6408B3137EE}" dt="2024-01-25T13:53:03.419" v="504" actId="47"/>
        <pc:sldMkLst>
          <pc:docMk/>
          <pc:sldMk cId="4058851773" sldId="805"/>
        </pc:sldMkLst>
      </pc:sldChg>
      <pc:sldChg chg="addSp delSp modSp mod modAnim">
        <pc:chgData name="David Lanter" userId="ffe310d6-75e8-40c5-b92a-0b49b26d9e52" providerId="ADAL" clId="{3D50DCCC-0EF3-416D-8A16-C6408B3137EE}" dt="2024-01-25T13:57:40.810" v="1044" actId="1076"/>
        <pc:sldMkLst>
          <pc:docMk/>
          <pc:sldMk cId="756465985" sldId="806"/>
        </pc:sldMkLst>
      </pc:sldChg>
      <pc:sldChg chg="modSp mod">
        <pc:chgData name="David Lanter" userId="ffe310d6-75e8-40c5-b92a-0b49b26d9e52" providerId="ADAL" clId="{3D50DCCC-0EF3-416D-8A16-C6408B3137EE}" dt="2024-01-25T14:00:35.875" v="1106" actId="20577"/>
        <pc:sldMkLst>
          <pc:docMk/>
          <pc:sldMk cId="2232225892" sldId="807"/>
        </pc:sldMkLst>
      </pc:sldChg>
      <pc:sldChg chg="del">
        <pc:chgData name="David Lanter" userId="ffe310d6-75e8-40c5-b92a-0b49b26d9e52" providerId="ADAL" clId="{3D50DCCC-0EF3-416D-8A16-C6408B3137EE}" dt="2024-01-25T14:00:31.148" v="1105" actId="47"/>
        <pc:sldMkLst>
          <pc:docMk/>
          <pc:sldMk cId="1742659307" sldId="813"/>
        </pc:sldMkLst>
      </pc:sldChg>
      <pc:sldChg chg="del">
        <pc:chgData name="David Lanter" userId="ffe310d6-75e8-40c5-b92a-0b49b26d9e52" providerId="ADAL" clId="{3D50DCCC-0EF3-416D-8A16-C6408B3137EE}" dt="2024-01-25T14:00:31.148" v="1105" actId="47"/>
        <pc:sldMkLst>
          <pc:docMk/>
          <pc:sldMk cId="3359746154" sldId="814"/>
        </pc:sldMkLst>
      </pc:sldChg>
      <pc:sldChg chg="del">
        <pc:chgData name="David Lanter" userId="ffe310d6-75e8-40c5-b92a-0b49b26d9e52" providerId="ADAL" clId="{3D50DCCC-0EF3-416D-8A16-C6408B3137EE}" dt="2024-01-25T14:00:31.148" v="1105" actId="47"/>
        <pc:sldMkLst>
          <pc:docMk/>
          <pc:sldMk cId="2614390656" sldId="815"/>
        </pc:sldMkLst>
      </pc:sldChg>
      <pc:sldChg chg="del">
        <pc:chgData name="David Lanter" userId="ffe310d6-75e8-40c5-b92a-0b49b26d9e52" providerId="ADAL" clId="{3D50DCCC-0EF3-416D-8A16-C6408B3137EE}" dt="2024-01-25T14:00:31.148" v="1105" actId="47"/>
        <pc:sldMkLst>
          <pc:docMk/>
          <pc:sldMk cId="4133772110" sldId="816"/>
        </pc:sldMkLst>
      </pc:sldChg>
    </pc:docChg>
  </pc:docChgLst>
  <pc:docChgLst>
    <pc:chgData name="Darin Bartholomew" userId="4311a273c03b4836" providerId="LiveId" clId="{FD994072-8049-4AE9-A55F-FD59BE65EB2E}"/>
    <pc:docChg chg="delSld">
      <pc:chgData name="Darin Bartholomew" userId="4311a273c03b4836" providerId="LiveId" clId="{FD994072-8049-4AE9-A55F-FD59BE65EB2E}" dt="2025-01-23T19:10:52.884" v="0" actId="47"/>
      <pc:docMkLst>
        <pc:docMk/>
      </pc:docMkLst>
      <pc:sldChg chg="del">
        <pc:chgData name="Darin Bartholomew" userId="4311a273c03b4836" providerId="LiveId" clId="{FD994072-8049-4AE9-A55F-FD59BE65EB2E}" dt="2025-01-23T19:10:52.884" v="0" actId="47"/>
        <pc:sldMkLst>
          <pc:docMk/>
          <pc:sldMk cId="3758358877" sldId="285"/>
        </pc:sldMkLst>
      </pc:sldChg>
    </pc:docChg>
  </pc:docChgLst>
  <pc:docChgLst>
    <pc:chgData name="David Lanter" userId="ffe310d6-75e8-40c5-b92a-0b49b26d9e52" providerId="ADAL" clId="{2C307C31-F84A-4023-A8E5-FB18C747E7AF}"/>
    <pc:docChg chg="custSel modSld">
      <pc:chgData name="David Lanter" userId="ffe310d6-75e8-40c5-b92a-0b49b26d9e52" providerId="ADAL" clId="{2C307C31-F84A-4023-A8E5-FB18C747E7AF}" dt="2023-01-26T14:17:47.235" v="123" actId="404"/>
      <pc:docMkLst>
        <pc:docMk/>
      </pc:docMkLst>
      <pc:sldChg chg="modAnim">
        <pc:chgData name="David Lanter" userId="ffe310d6-75e8-40c5-b92a-0b49b26d9e52" providerId="ADAL" clId="{2C307C31-F84A-4023-A8E5-FB18C747E7AF}" dt="2023-01-25T20:38:34.190" v="0"/>
        <pc:sldMkLst>
          <pc:docMk/>
          <pc:sldMk cId="3901741126" sldId="261"/>
        </pc:sldMkLst>
      </pc:sldChg>
      <pc:sldChg chg="modSp mod">
        <pc:chgData name="David Lanter" userId="ffe310d6-75e8-40c5-b92a-0b49b26d9e52" providerId="ADAL" clId="{2C307C31-F84A-4023-A8E5-FB18C747E7AF}" dt="2023-01-25T21:20:50.078" v="7" actId="3626"/>
        <pc:sldMkLst>
          <pc:docMk/>
          <pc:sldMk cId="1356363845" sldId="269"/>
        </pc:sldMkLst>
      </pc:sldChg>
      <pc:sldChg chg="modSp">
        <pc:chgData name="David Lanter" userId="ffe310d6-75e8-40c5-b92a-0b49b26d9e52" providerId="ADAL" clId="{2C307C31-F84A-4023-A8E5-FB18C747E7AF}" dt="2023-01-25T20:52:20.045" v="4"/>
        <pc:sldMkLst>
          <pc:docMk/>
          <pc:sldMk cId="2411619415" sldId="452"/>
        </pc:sldMkLst>
      </pc:sldChg>
      <pc:sldChg chg="modSp mod modAnim">
        <pc:chgData name="David Lanter" userId="ffe310d6-75e8-40c5-b92a-0b49b26d9e52" providerId="ADAL" clId="{2C307C31-F84A-4023-A8E5-FB18C747E7AF}" dt="2023-01-25T21:22:04.125" v="10"/>
        <pc:sldMkLst>
          <pc:docMk/>
          <pc:sldMk cId="3692056222" sldId="497"/>
        </pc:sldMkLst>
      </pc:sldChg>
      <pc:sldChg chg="addSp delSp modSp mod delAnim">
        <pc:chgData name="David Lanter" userId="ffe310d6-75e8-40c5-b92a-0b49b26d9e52" providerId="ADAL" clId="{2C307C31-F84A-4023-A8E5-FB18C747E7AF}" dt="2023-01-26T14:17:47.235" v="123" actId="404"/>
        <pc:sldMkLst>
          <pc:docMk/>
          <pc:sldMk cId="2222096929" sldId="7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6F3E9-A873-4774-A66F-F8CFB9B5FAEA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654D8-F96F-4A56-BDBA-007E473E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7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4F546-A39D-46DA-A102-8A1A203CE3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799D9-77CA-46D7-A524-6033F024D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B61D2F-D3C4-464A-8C41-AC50FE11B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61ADC-2AE6-4272-BA9C-F7D7F1024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F75-C4D2-415B-8F29-8B888DC33A2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6F51-D618-427F-A5B8-01167881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D66F-F1FB-4164-B3FB-A3AEADE5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BEBD-91C9-44BE-A20B-528476E7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8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B360B-F77A-4911-A54C-8896F4A0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FE516-0BFD-4486-A3F0-A9D6F1C80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BB74D-06E5-4163-8BE3-F145ED4DD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F75-C4D2-415B-8F29-8B888DC33A2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5DAD0-5059-45EB-9096-D6E977A7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7C4B-E3B6-4894-A6AC-16D989DB7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BEBD-91C9-44BE-A20B-528476E7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8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32324-ABEE-4909-8A10-9B717021F1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8CBDB0-73B2-4C14-A6D1-ED27E2451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931D5-39D3-4874-895A-4A0A1F3FB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F75-C4D2-415B-8F29-8B888DC33A2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1F7F7-767B-43F9-899A-1898048E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800D7-2B19-4978-B94E-903A5AC8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BEBD-91C9-44BE-A20B-528476E7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8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1697C-2EB0-4283-935D-5D26D492A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D10E6-9681-4E61-9D48-C8CBEC4A8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C9D6A-28F8-4141-8172-2891E5B5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F75-C4D2-415B-8F29-8B888DC33A2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6711C-470E-4361-918C-AB9789337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F6370-44A8-4E54-8EE0-F04DC60F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BEBD-91C9-44BE-A20B-528476E7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6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1FED-9C9D-44CB-8DBE-6EEA902B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51ED1-0ADD-4588-B941-9CDD67302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8064E-68AA-4D9E-9C01-4B1C2B3D3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F75-C4D2-415B-8F29-8B888DC33A2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8C06-DC10-4921-94CF-CC55FDE5A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9BE44-15EC-4E61-81D9-87EC4FD3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BEBD-91C9-44BE-A20B-528476E7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9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FCD2-79E5-44BE-920F-30272988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4022-D4A3-4736-8B45-2530FCE22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BADFF-1F8D-4920-9A87-E98B9C2DF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CFF51-6D3B-40A5-95DB-A30122B5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F75-C4D2-415B-8F29-8B888DC33A2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4B2B6-1CE0-4267-A3FA-7D00EE874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9F2C29-BB8D-4934-BA5B-978063FD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BEBD-91C9-44BE-A20B-528476E7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9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1839-CCCE-466E-842B-C0A326CF3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46912-4C0E-4B08-9E62-5FEBCB02A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9A0343-5107-4502-A594-8F349877D8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6F56C-ED30-47A2-807B-F12049E02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BDC545-B207-4BD1-A597-BE0F60034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0DC020-C926-4B39-8D80-22F32B181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F75-C4D2-415B-8F29-8B888DC33A2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1657E-2488-40D1-8B6B-56D7E8B5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9B621B-CF76-41DC-999A-50A2886B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BEBD-91C9-44BE-A20B-528476E7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3C36-9CAC-4ADB-B7B8-E78B6D77D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1E8302-F6BA-4639-B93B-8D9E979F2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F75-C4D2-415B-8F29-8B888DC33A2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62F00-5082-482E-B48E-E023945B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6F73E-4D64-4FD4-98D0-8D4BF353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BEBD-91C9-44BE-A20B-528476E7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AA09E1-1485-4D77-8306-3EB1395E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F75-C4D2-415B-8F29-8B888DC33A2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511509-CB99-4BF9-BC76-EC2FB02D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9DAC1-BDAA-4B0C-82C1-AF220D44E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BEBD-91C9-44BE-A20B-528476E7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A95E-0EDB-4F2A-B56B-827836B7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CB663-8B78-41D5-8C6D-577FC996A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CCADA-D909-44D3-92AB-BD29F79AC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E3C97-33A0-48DF-B1B4-02959B33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F75-C4D2-415B-8F29-8B888DC33A2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CDB55C-0CF2-4410-B183-71C2C19DA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0889F-D13E-4238-8636-37155686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BEBD-91C9-44BE-A20B-528476E7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78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ADF90-40A6-4170-944E-81D907E9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3D1407-B9E4-428C-8155-A7185FD19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67CC1-AF19-4B4F-BB71-5D09F556E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CB6DAB-BDE2-4476-9D64-81BAF6A0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F75-C4D2-415B-8F29-8B888DC33A2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246A0E-B52A-4B6C-B10C-F1AF6F48F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903BCA-046D-4808-AE51-E8D4BB79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DBEBD-91C9-44BE-A20B-528476E7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34A42-9211-4DFC-BBE0-70E3A372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DC3A7-F450-460F-80E1-18512278E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59A8A-3F96-4E18-B88F-718C6F967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DF75-C4D2-415B-8F29-8B888DC33A2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DC33-ED9B-424C-A79E-76465E4D7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2A975-BD60-4E9E-B1E1-B3A473233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DBEBD-91C9-44BE-A20B-528476E7F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7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vlpubs.nist.gov/nistpubs/FIPS/NIST.FIPS.199.pdf" TargetMode="Externa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mis.temple.edu/mis5214sec001spring2021/files/2020/12/nistspecialpublication800-60v1r1.pdf" TargetMode="External"/><Relationship Id="rId7" Type="http://schemas.openxmlformats.org/officeDocument/2006/relationships/hyperlink" Target="https://community.mis.temple.edu/mis4596sec001spring2024/lecture-materials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community.mis.temple.edu/mis5214sec001spring2023/files/2019/01/nistspecialpublication800-60v2r1.pdf" TargetMode="Externa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vlpubs.nist.gov/nistpubs/Legacy/SP/nistspecialpublication800-60v1r1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hyperlink" Target="https://levees.sec.usace.army.mil/#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unity.mis.temple.edu/mis5214sec001spring2023/files/2019/01/nistspecialpublication800-60v2r1.pdf" TargetMode="Externa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mis.temple.edu/mis5214sec001spring2023/files/2022/01/NIST.SP_.800-53r5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hyperlink" Target="https://community.mis.temple.edu/mis5214sec001spring2023/files/2022/01/NIST.SP_.800-53B.pdf" TargetMode="Externa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hyperlink" Target="https://nvlpubs.nist.gov/nistpubs/SpecialPublications/NIST.SP.800-53B.pdf" TargetMode="External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hyperlink" Target="https://nvlpubs.nist.gov/nistpubs/SpecialPublications/NIST.SP.800-53r5.pdf" TargetMode="External"/><Relationship Id="rId9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Legacy/SP/nistspecialpublication800-60v2r1.pdf" TargetMode="External"/><Relationship Id="rId2" Type="http://schemas.openxmlformats.org/officeDocument/2006/relationships/hyperlink" Target="https://security-assignments.com/projects/risk-assessment-report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mis.temple.edu/mis5214sec001spring2023/files/2019/01/nistspecialpublication800-60v2r1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nvlpubs.nist.gov/nistpubs/Legacy/SP/nistspecialpublication800-60v1r1.pdf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vlpubs.nist.gov/nistpubs/Legacy/SP/nistspecialpublication800-60v2r1.pdf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hs.gov/fism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vlpubs.nist.gov/nistpubs/CSWP/NIST.CSWP.0416201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E9C77-A7C7-4CED-84CE-9D06B6F98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4663" y="1130384"/>
            <a:ext cx="10162674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Managing Enterprise Cybersecurity</a:t>
            </a:r>
            <a:br>
              <a:rPr lang="en-US" dirty="0"/>
            </a:br>
            <a:r>
              <a:rPr lang="en-US" dirty="0"/>
              <a:t>MIS 4596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12E588-3D3E-4FC9-B2EF-740B02A329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Class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F5705-E9B6-4E08-B179-B7715779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0A88-6ED8-4E6F-9C4D-937DAE3E44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1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948690"/>
          </a:xfrm>
        </p:spPr>
        <p:txBody>
          <a:bodyPr/>
          <a:lstStyle/>
          <a:p>
            <a:pPr algn="l"/>
            <a:r>
              <a:rPr lang="en-US" dirty="0"/>
              <a:t>NIST’s Risk Management Framework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D0088E7-44BB-4285-A068-0139FAC6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F3F3B5D-080C-4020-A77F-F62B4E05446D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E61BC3-739B-4888-B4E9-3B74C2147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110" y="823626"/>
            <a:ext cx="4834890" cy="26053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BA739-F92E-423D-9CD0-E6AC0232B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6096000" cy="34051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4FD9F0-2959-40DD-879F-AF9208AEB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04" y="1033747"/>
            <a:ext cx="4212701" cy="550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5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3E1A-829E-4BE5-8B3D-00E4FC4EE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58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Security Categorization &amp; Selecting a Baseline of Cybersecurity Risk Controls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B5A9-EC1E-413F-A082-277CDAFF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3E244-1FFA-4943-9AA3-125FD988A3B5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402696-D750-4775-9FE9-97A5FF8C6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2124" y="1336259"/>
            <a:ext cx="3594263" cy="4626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4736A6-5BFB-4FDA-A46A-73AFAED59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1468152"/>
            <a:ext cx="4355538" cy="43628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13055D-F457-4F26-8164-3A627E07B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111" y="1278843"/>
            <a:ext cx="3235289" cy="14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37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B5C671-2630-4D5F-AC5B-090C6612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4837749" cy="48458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02699A-08F0-489E-B425-8CBB24E2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4549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Step in cybersecurity is security categorization (i.e. risk assessment)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963EE-6955-4ADA-AF35-FCF7ABD5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37AE-ED00-4F40-8B91-274E1D71B248}" type="slidenum">
              <a:rPr lang="en-US" smtClean="0"/>
              <a:t>12</a:t>
            </a:fld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D47CF2D-E222-45EA-B964-482B661F0AAF}"/>
              </a:ext>
            </a:extLst>
          </p:cNvPr>
          <p:cNvSpPr/>
          <p:nvPr/>
        </p:nvSpPr>
        <p:spPr>
          <a:xfrm rot="8614894">
            <a:off x="3091041" y="1900987"/>
            <a:ext cx="911414" cy="52321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175D756-6DC8-421F-A411-1A8F4754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6324600"/>
            <a:ext cx="2844800" cy="365125"/>
          </a:xfrm>
        </p:spPr>
        <p:txBody>
          <a:bodyPr/>
          <a:lstStyle/>
          <a:p>
            <a:fld id="{4B92232A-24E9-4129-83B2-8B33D61B633C}" type="datetime1">
              <a:rPr lang="en-US" smtClean="0"/>
              <a:t>1/23/2025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436BD-3030-4C8B-AFE8-71DCD0FA7F16}"/>
              </a:ext>
            </a:extLst>
          </p:cNvPr>
          <p:cNvSpPr txBox="1"/>
          <p:nvPr/>
        </p:nvSpPr>
        <p:spPr>
          <a:xfrm>
            <a:off x="5334000" y="1600200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en-US" sz="2000" dirty="0"/>
              <a:t>Inventory the data content of the information system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/>
              <a:t>Determine the security categorization of the information based on potential impacts a breach of confidentiality, integrity and availability will have on organizational operations, assets, or individuals based FIPS 199 standard</a:t>
            </a:r>
          </a:p>
        </p:txBody>
      </p:sp>
    </p:spTree>
    <p:extLst>
      <p:ext uri="{BB962C8B-B14F-4D97-AF65-F5344CB8AC3E}">
        <p14:creationId xmlns:p14="http://schemas.microsoft.com/office/powerpoint/2010/main" val="308204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64"/>
            <a:ext cx="12192000" cy="1194015"/>
          </a:xfrm>
        </p:spPr>
        <p:txBody>
          <a:bodyPr>
            <a:normAutofit/>
          </a:bodyPr>
          <a:lstStyle/>
          <a:p>
            <a:r>
              <a:rPr lang="en-US" dirty="0"/>
              <a:t>Risk is based on impact of a security breach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1094746"/>
            <a:ext cx="5638800" cy="4938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3421" y="1104271"/>
            <a:ext cx="3650423" cy="4717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13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866391B-66B2-44A2-AC5A-DF3D38852546}"/>
              </a:ext>
            </a:extLst>
          </p:cNvPr>
          <p:cNvSpPr txBox="1">
            <a:spLocks/>
          </p:cNvSpPr>
          <p:nvPr/>
        </p:nvSpPr>
        <p:spPr>
          <a:xfrm>
            <a:off x="762000" y="6324600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92232A-24E9-4129-83B2-8B33D61B633C}" type="datetime1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1/23/2025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77956-9825-4786-8503-32CAFB4D632B}"/>
              </a:ext>
            </a:extLst>
          </p:cNvPr>
          <p:cNvSpPr txBox="1"/>
          <p:nvPr/>
        </p:nvSpPr>
        <p:spPr>
          <a:xfrm>
            <a:off x="9909865" y="1865016"/>
            <a:ext cx="2139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 the Risk Management Framework (RMF) likelihood of a breach is treated as 100%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92AC45-9A3F-6A96-D510-478E30C2E5D4}"/>
              </a:ext>
            </a:extLst>
          </p:cNvPr>
          <p:cNvSpPr txBox="1"/>
          <p:nvPr/>
        </p:nvSpPr>
        <p:spPr>
          <a:xfrm>
            <a:off x="3581401" y="6033506"/>
            <a:ext cx="62169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https://nvlpubs.nist.gov/nistpubs/FIPS/NIST.FIPS.199.pdf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2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0" y="-18249"/>
            <a:ext cx="12173310" cy="803538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FIPS Pub 199 Standards for Security Categorization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9193-0E86-4CFE-9A43-E73A8D27FD7C}" type="slidenum">
              <a:rPr lang="en-US" smtClean="0"/>
              <a:t>14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09" y="1546846"/>
            <a:ext cx="9195338" cy="12960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07" y="3677312"/>
            <a:ext cx="9593406" cy="24854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84007" y="3135991"/>
            <a:ext cx="8549762" cy="336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Example with multiple information types: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30813" y="233705"/>
            <a:ext cx="46560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adverse effect </a:t>
            </a: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Medium: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Serious adverse effect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Severe or catastrophic adverse effect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7847" y="3710352"/>
            <a:ext cx="254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MODERATE rating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69520" y="4677691"/>
            <a:ext cx="254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LOW rating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80022" y="5705583"/>
            <a:ext cx="2057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MODERATE rating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549806" y="4035736"/>
            <a:ext cx="805092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2" idx="2"/>
          </p:cNvCxnSpPr>
          <p:nvPr/>
        </p:nvCxnSpPr>
        <p:spPr>
          <a:xfrm>
            <a:off x="3954520" y="5036153"/>
            <a:ext cx="6986752" cy="1087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1344" y="6058872"/>
            <a:ext cx="8329386" cy="1604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90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3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i="1" dirty="0"/>
              <a:t>What are the security categorizations of these datasets?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8" y="1333312"/>
            <a:ext cx="10653790" cy="4582274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5378F-1564-4297-9D2E-E727A68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499-6B4C-4387-B469-C39F01BECDDF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109F89-F486-405A-91FF-C42702E61F07}"/>
              </a:ext>
            </a:extLst>
          </p:cNvPr>
          <p:cNvSpPr txBox="1"/>
          <p:nvPr/>
        </p:nvSpPr>
        <p:spPr>
          <a:xfrm>
            <a:off x="9766572" y="1712066"/>
            <a:ext cx="33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086299-84BD-4674-B604-0A55BC60B269}"/>
              </a:ext>
            </a:extLst>
          </p:cNvPr>
          <p:cNvSpPr txBox="1"/>
          <p:nvPr/>
        </p:nvSpPr>
        <p:spPr>
          <a:xfrm>
            <a:off x="9766572" y="2098569"/>
            <a:ext cx="33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1ADAA-EE68-45FF-B567-4C4AD04A4B0D}"/>
              </a:ext>
            </a:extLst>
          </p:cNvPr>
          <p:cNvSpPr txBox="1"/>
          <p:nvPr/>
        </p:nvSpPr>
        <p:spPr>
          <a:xfrm>
            <a:off x="9776301" y="2440897"/>
            <a:ext cx="33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849DA-BE8F-4B96-8EEE-2AEABE5E0534}"/>
              </a:ext>
            </a:extLst>
          </p:cNvPr>
          <p:cNvSpPr txBox="1"/>
          <p:nvPr/>
        </p:nvSpPr>
        <p:spPr>
          <a:xfrm>
            <a:off x="9766572" y="3592528"/>
            <a:ext cx="33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B861F-9665-4A32-B768-326F0C2DDB3F}"/>
              </a:ext>
            </a:extLst>
          </p:cNvPr>
          <p:cNvSpPr txBox="1"/>
          <p:nvPr/>
        </p:nvSpPr>
        <p:spPr>
          <a:xfrm>
            <a:off x="9766572" y="3943534"/>
            <a:ext cx="33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E934B-6DF8-491A-8471-E96562632000}"/>
              </a:ext>
            </a:extLst>
          </p:cNvPr>
          <p:cNvSpPr txBox="1"/>
          <p:nvPr/>
        </p:nvSpPr>
        <p:spPr>
          <a:xfrm>
            <a:off x="9766572" y="4294540"/>
            <a:ext cx="33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FC1635-F90F-4416-9507-8F9A3B625BCD}"/>
              </a:ext>
            </a:extLst>
          </p:cNvPr>
          <p:cNvSpPr txBox="1"/>
          <p:nvPr/>
        </p:nvSpPr>
        <p:spPr>
          <a:xfrm>
            <a:off x="9816830" y="5447893"/>
            <a:ext cx="330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88935D-0D77-4622-98A2-7AF05D724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426" y="1772355"/>
            <a:ext cx="1823721" cy="2864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3DEC20-B81E-412B-9398-DFD65B8C8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001" y="2137464"/>
            <a:ext cx="1820330" cy="301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38BB55-AF04-41F1-81D6-1395B66170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465" y="2521237"/>
            <a:ext cx="1596246" cy="2793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754AEC-A459-4DDA-93AC-E2B9C2494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405" y="3622337"/>
            <a:ext cx="1820330" cy="30171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14FACB-67B0-4654-A402-0976BEE14A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043" y="4007773"/>
            <a:ext cx="1596246" cy="2793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F2F3B24-19F9-4440-ADEB-F977AABB5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465" y="4368707"/>
            <a:ext cx="1596246" cy="2793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5A5EA42-F195-4C2A-88AB-66088449E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465" y="5508293"/>
            <a:ext cx="1596246" cy="27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8" y="1325563"/>
            <a:ext cx="10653790" cy="458227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78A5E53-0E3F-4283-B072-F5C6FB0A92F2}"/>
              </a:ext>
            </a:extLst>
          </p:cNvPr>
          <p:cNvSpPr txBox="1"/>
          <p:nvPr/>
        </p:nvSpPr>
        <p:spPr>
          <a:xfrm>
            <a:off x="10065073" y="4696915"/>
            <a:ext cx="27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ADBC3-1873-4451-8EA3-FB4E0F0D8049}"/>
              </a:ext>
            </a:extLst>
          </p:cNvPr>
          <p:cNvSpPr txBox="1"/>
          <p:nvPr/>
        </p:nvSpPr>
        <p:spPr>
          <a:xfrm>
            <a:off x="8268762" y="4703974"/>
            <a:ext cx="27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5DE50E-467B-40D0-80CF-DB4D9D572310}"/>
              </a:ext>
            </a:extLst>
          </p:cNvPr>
          <p:cNvSpPr txBox="1"/>
          <p:nvPr/>
        </p:nvSpPr>
        <p:spPr>
          <a:xfrm>
            <a:off x="6862489" y="4722677"/>
            <a:ext cx="27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8802F8-377F-478F-AD0E-BBF3AED9818A}"/>
              </a:ext>
            </a:extLst>
          </p:cNvPr>
          <p:cNvSpPr txBox="1"/>
          <p:nvPr/>
        </p:nvSpPr>
        <p:spPr>
          <a:xfrm>
            <a:off x="5201495" y="4701444"/>
            <a:ext cx="27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AC2C60-7827-4EDD-B5AC-7E2333B7E0F6}"/>
              </a:ext>
            </a:extLst>
          </p:cNvPr>
          <p:cNvSpPr txBox="1"/>
          <p:nvPr/>
        </p:nvSpPr>
        <p:spPr>
          <a:xfrm>
            <a:off x="10103372" y="2837266"/>
            <a:ext cx="19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E0744C-3C65-4ADA-B61D-F2E0B35D4A43}"/>
              </a:ext>
            </a:extLst>
          </p:cNvPr>
          <p:cNvSpPr txBox="1"/>
          <p:nvPr/>
        </p:nvSpPr>
        <p:spPr>
          <a:xfrm>
            <a:off x="8329049" y="2845141"/>
            <a:ext cx="19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3C6F74-9CAC-4905-BF10-1B3968409447}"/>
              </a:ext>
            </a:extLst>
          </p:cNvPr>
          <p:cNvSpPr txBox="1"/>
          <p:nvPr/>
        </p:nvSpPr>
        <p:spPr>
          <a:xfrm>
            <a:off x="6873057" y="2845141"/>
            <a:ext cx="19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8FACA-B3F4-4C16-831B-F04E6C9F0EAD}"/>
              </a:ext>
            </a:extLst>
          </p:cNvPr>
          <p:cNvSpPr txBox="1"/>
          <p:nvPr/>
        </p:nvSpPr>
        <p:spPr>
          <a:xfrm>
            <a:off x="5217513" y="2854781"/>
            <a:ext cx="19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b="1" i="1" dirty="0"/>
              <a:t>What are the security categorizations of the geodatabases?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5378F-1564-4297-9D2E-E727A68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499-6B4C-4387-B469-C39F01BECDDF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6BB4BA-545E-4751-A4B8-E16B2CDF4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9426" y="1772355"/>
            <a:ext cx="1823721" cy="286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9D584D-5F02-4438-A2B3-EB08FA0C8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2001" y="2137464"/>
            <a:ext cx="1820330" cy="3017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02974B-37D5-4D15-9591-1B8F7A1C1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465" y="2521237"/>
            <a:ext cx="1596246" cy="2793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5DD6F-9521-4BDF-82C0-27DFAECF5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7405" y="3622337"/>
            <a:ext cx="1820330" cy="3017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3E4300-E996-4F82-99D8-FF7C8F68E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4043" y="4007773"/>
            <a:ext cx="1596246" cy="2793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698865-B769-4A3A-B49E-263AE2B74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465" y="4368707"/>
            <a:ext cx="1596246" cy="2793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D50B7B-D310-46FB-8050-76A216F0B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8465" y="5508293"/>
            <a:ext cx="1596246" cy="2793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2367C7C-29BA-41C1-816B-6E130A4FF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249" y="2891035"/>
            <a:ext cx="1203169" cy="2461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E097830-11D6-41D8-AFBA-58C5C06EE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7845" y="2891035"/>
            <a:ext cx="923451" cy="2968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665780-ED55-464F-A624-6104A93A52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1759" y="2891035"/>
            <a:ext cx="1203169" cy="246103"/>
          </a:xfrm>
          <a:prstGeom prst="rect">
            <a:avLst/>
          </a:prstGeom>
        </p:spPr>
      </p:pic>
      <p:pic>
        <p:nvPicPr>
          <p:cNvPr id="23" name="Picture 22" descr="Table&#10;&#10;Description automatically generated">
            <a:extLst>
              <a:ext uri="{FF2B5EF4-FFF2-40B4-BE49-F238E27FC236}">
                <a16:creationId xmlns:a16="http://schemas.microsoft.com/office/drawing/2014/main" id="{FDE25976-B64D-4A47-8DCA-95F7CA07A5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58" y="1325563"/>
            <a:ext cx="10653790" cy="19463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494A4C-F5AC-4759-909E-2349DB9952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249" y="4763059"/>
            <a:ext cx="1203169" cy="2461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EAC4000-F69E-416B-9387-5799051B5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0023" y="4763059"/>
            <a:ext cx="1033629" cy="24610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685FD97-1FC8-4C9F-8AFB-BA0DC81B61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3279" y="4763059"/>
            <a:ext cx="1203169" cy="24610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282343-0DB9-448F-9EE8-5CA26ED38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5985" y="4784292"/>
            <a:ext cx="1203169" cy="246103"/>
          </a:xfrm>
          <a:prstGeom prst="rect">
            <a:avLst/>
          </a:prstGeom>
        </p:spPr>
      </p:pic>
      <p:pic>
        <p:nvPicPr>
          <p:cNvPr id="32" name="Picture 31" descr="Table&#10;&#10;Description automatically generated">
            <a:extLst>
              <a:ext uri="{FF2B5EF4-FFF2-40B4-BE49-F238E27FC236}">
                <a16:creationId xmlns:a16="http://schemas.microsoft.com/office/drawing/2014/main" id="{F9877187-F8A1-42A4-B238-EB67DD7D8C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358" y="3585651"/>
            <a:ext cx="10653790" cy="151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6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i="1" dirty="0"/>
              <a:t>What is the overall security categorization of the information system containing these datasets?</a:t>
            </a:r>
            <a:endParaRPr lang="en-US" sz="3600" b="1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5378F-1564-4297-9D2E-E727A686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A1499-6B4C-4387-B469-C39F01BECDDF}" type="slidenum">
              <a:rPr lang="en-US" smtClean="0"/>
              <a:t>17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D0F14B-4ECF-469E-8236-82FFC9571123}"/>
              </a:ext>
            </a:extLst>
          </p:cNvPr>
          <p:cNvGrpSpPr/>
          <p:nvPr/>
        </p:nvGrpSpPr>
        <p:grpSpPr>
          <a:xfrm>
            <a:off x="594358" y="1325563"/>
            <a:ext cx="10653790" cy="4582274"/>
            <a:chOff x="594358" y="1325563"/>
            <a:chExt cx="10653790" cy="45822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358" y="1325563"/>
              <a:ext cx="10653790" cy="45822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8A5E53-0E3F-4283-B072-F5C6FB0A92F2}"/>
                </a:ext>
              </a:extLst>
            </p:cNvPr>
            <p:cNvSpPr txBox="1"/>
            <p:nvPr/>
          </p:nvSpPr>
          <p:spPr>
            <a:xfrm>
              <a:off x="10065073" y="4696915"/>
              <a:ext cx="276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6ADBC3-1873-4451-8EA3-FB4E0F0D8049}"/>
                </a:ext>
              </a:extLst>
            </p:cNvPr>
            <p:cNvSpPr txBox="1"/>
            <p:nvPr/>
          </p:nvSpPr>
          <p:spPr>
            <a:xfrm>
              <a:off x="8268762" y="4703974"/>
              <a:ext cx="276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5DE50E-467B-40D0-80CF-DB4D9D572310}"/>
                </a:ext>
              </a:extLst>
            </p:cNvPr>
            <p:cNvSpPr txBox="1"/>
            <p:nvPr/>
          </p:nvSpPr>
          <p:spPr>
            <a:xfrm>
              <a:off x="6862489" y="4722677"/>
              <a:ext cx="276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08802F8-377F-478F-AD0E-BBF3AED9818A}"/>
                </a:ext>
              </a:extLst>
            </p:cNvPr>
            <p:cNvSpPr txBox="1"/>
            <p:nvPr/>
          </p:nvSpPr>
          <p:spPr>
            <a:xfrm>
              <a:off x="5201495" y="4701444"/>
              <a:ext cx="276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EAC2C60-7827-4EDD-B5AC-7E2333B7E0F6}"/>
                </a:ext>
              </a:extLst>
            </p:cNvPr>
            <p:cNvSpPr txBox="1"/>
            <p:nvPr/>
          </p:nvSpPr>
          <p:spPr>
            <a:xfrm>
              <a:off x="10103372" y="2837266"/>
              <a:ext cx="19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E0744C-3C65-4ADA-B61D-F2E0B35D4A43}"/>
                </a:ext>
              </a:extLst>
            </p:cNvPr>
            <p:cNvSpPr txBox="1"/>
            <p:nvPr/>
          </p:nvSpPr>
          <p:spPr>
            <a:xfrm>
              <a:off x="8329049" y="2845141"/>
              <a:ext cx="19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3C6F74-9CAC-4905-BF10-1B3968409447}"/>
                </a:ext>
              </a:extLst>
            </p:cNvPr>
            <p:cNvSpPr txBox="1"/>
            <p:nvPr/>
          </p:nvSpPr>
          <p:spPr>
            <a:xfrm>
              <a:off x="6873057" y="2845141"/>
              <a:ext cx="19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58FACA-B3F4-4C16-831B-F04E6C9F0EAD}"/>
                </a:ext>
              </a:extLst>
            </p:cNvPr>
            <p:cNvSpPr txBox="1"/>
            <p:nvPr/>
          </p:nvSpPr>
          <p:spPr>
            <a:xfrm>
              <a:off x="5217513" y="2854781"/>
              <a:ext cx="1995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?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06BB4BA-545E-4751-A4B8-E16B2CDF4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9426" y="1772355"/>
              <a:ext cx="1823721" cy="28644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9D584D-5F02-4438-A2B3-EB08FA0C8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82001" y="2137464"/>
              <a:ext cx="1820330" cy="3017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802974B-37D5-4D15-9591-1B8F7A1C1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8465" y="2521237"/>
              <a:ext cx="1596246" cy="2793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65DD6F-9521-4BDF-82C0-27DFAECF5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37405" y="3622337"/>
              <a:ext cx="1820330" cy="30171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3E4300-E996-4F82-99D8-FF7C8F68E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94043" y="4007773"/>
              <a:ext cx="1596246" cy="27934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698865-B769-4A3A-B49E-263AE2B74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8465" y="4368707"/>
              <a:ext cx="1596246" cy="27934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0D50B7B-D310-46FB-8050-76A216F0B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08465" y="5508293"/>
              <a:ext cx="1596246" cy="27934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2367C7C-29BA-41C1-816B-6E130A4FF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1249" y="2891035"/>
              <a:ext cx="1203169" cy="24610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E097830-11D6-41D8-AFBA-58C5C06EE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77845" y="2891035"/>
              <a:ext cx="923451" cy="29682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4665780-ED55-464F-A624-6104A93A5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81759" y="2891035"/>
              <a:ext cx="1203169" cy="246103"/>
            </a:xfrm>
            <a:prstGeom prst="rect">
              <a:avLst/>
            </a:prstGeom>
          </p:spPr>
        </p:pic>
        <p:pic>
          <p:nvPicPr>
            <p:cNvPr id="23" name="Picture 22" descr="Table&#10;&#10;Description automatically generated">
              <a:extLst>
                <a:ext uri="{FF2B5EF4-FFF2-40B4-BE49-F238E27FC236}">
                  <a16:creationId xmlns:a16="http://schemas.microsoft.com/office/drawing/2014/main" id="{FDE25976-B64D-4A47-8DCA-95F7CA07A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4358" y="1325563"/>
              <a:ext cx="10653790" cy="194636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9494A4C-F5AC-4759-909E-2349DB995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71249" y="4763059"/>
              <a:ext cx="1203169" cy="24610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EAC4000-F69E-416B-9387-5799051B5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90023" y="4763059"/>
              <a:ext cx="1033629" cy="24610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685FD97-1FC8-4C9F-8AFB-BA0DC81B6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93279" y="4763059"/>
              <a:ext cx="1203169" cy="24610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7282343-0DB9-448F-9EE8-5CA26ED38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45985" y="4784292"/>
              <a:ext cx="1203169" cy="246103"/>
            </a:xfrm>
            <a:prstGeom prst="rect">
              <a:avLst/>
            </a:prstGeom>
          </p:spPr>
        </p:pic>
        <p:pic>
          <p:nvPicPr>
            <p:cNvPr id="32" name="Picture 31" descr="Table&#10;&#10;Description automatically generated">
              <a:extLst>
                <a:ext uri="{FF2B5EF4-FFF2-40B4-BE49-F238E27FC236}">
                  <a16:creationId xmlns:a16="http://schemas.microsoft.com/office/drawing/2014/main" id="{F9877187-F8A1-42A4-B238-EB67DD7D8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4358" y="3585651"/>
              <a:ext cx="10653790" cy="1519038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53BA087-719C-4D0C-8319-1B2AA90EF1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573" y="1067917"/>
            <a:ext cx="11128443" cy="536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7AFB-2E39-4E7C-AF7D-7F29C20E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91D1E-10E7-4C58-8D89-8C3FE720E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Institute of Standards and Technology (NIST)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Cybersecurity Framework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Risk Management Framework</a:t>
            </a:r>
          </a:p>
          <a:p>
            <a:r>
              <a:rPr lang="en-US" dirty="0"/>
              <a:t>Applying the NIST Risk Management Framework</a:t>
            </a:r>
          </a:p>
          <a:p>
            <a:r>
              <a:rPr lang="en-US" dirty="0"/>
              <a:t>Milestone 1 Assignment</a:t>
            </a:r>
          </a:p>
        </p:txBody>
      </p:sp>
    </p:spTree>
    <p:extLst>
      <p:ext uri="{BB962C8B-B14F-4D97-AF65-F5344CB8AC3E}">
        <p14:creationId xmlns:p14="http://schemas.microsoft.com/office/powerpoint/2010/main" val="3105915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NIST Risk Management Framework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091" y="2065843"/>
            <a:ext cx="7003203" cy="361688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477731" y="2300140"/>
            <a:ext cx="1649691" cy="1088985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257800" y="2300140"/>
            <a:ext cx="737647" cy="21681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7AFB-2E39-4E7C-AF7D-7F29C20E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91D1E-10E7-4C58-8D89-8C3FE720E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Institute of Standards and Technology (NIST) </a:t>
            </a:r>
          </a:p>
          <a:p>
            <a:pPr lvl="1"/>
            <a:r>
              <a:rPr lang="en-US" dirty="0"/>
              <a:t>Cybersecurity Framework</a:t>
            </a:r>
          </a:p>
          <a:p>
            <a:pPr lvl="1"/>
            <a:r>
              <a:rPr lang="en-US" dirty="0"/>
              <a:t>Risk Management Framework</a:t>
            </a:r>
          </a:p>
          <a:p>
            <a:r>
              <a:rPr lang="en-US" dirty="0"/>
              <a:t>Applying the NIST Risk Management Framework</a:t>
            </a:r>
          </a:p>
          <a:p>
            <a:r>
              <a:rPr lang="en-US" dirty="0"/>
              <a:t>Milestone 1 Assignment</a:t>
            </a:r>
          </a:p>
        </p:txBody>
      </p:sp>
    </p:spTree>
    <p:extLst>
      <p:ext uri="{BB962C8B-B14F-4D97-AF65-F5344CB8AC3E}">
        <p14:creationId xmlns:p14="http://schemas.microsoft.com/office/powerpoint/2010/main" val="2617047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871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 guide for provisional security categorization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B49986-FC29-4DF5-ADDD-F2BCEC0A9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910"/>
            <a:ext cx="4467875" cy="4368589"/>
          </a:xfrm>
          <a:prstGeom prst="rect">
            <a:avLst/>
          </a:prstGeom>
        </p:spPr>
      </p:pic>
      <p:sp>
        <p:nvSpPr>
          <p:cNvPr id="8" name="Right Arrow 2">
            <a:extLst>
              <a:ext uri="{FF2B5EF4-FFF2-40B4-BE49-F238E27FC236}">
                <a16:creationId xmlns:a16="http://schemas.microsoft.com/office/drawing/2014/main" id="{30AD272F-7B2C-49B1-AF83-4324A0AAAC80}"/>
              </a:ext>
            </a:extLst>
          </p:cNvPr>
          <p:cNvSpPr/>
          <p:nvPr/>
        </p:nvSpPr>
        <p:spPr>
          <a:xfrm rot="8378394">
            <a:off x="2546950" y="1407642"/>
            <a:ext cx="718457" cy="3270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BF796B-493F-45BC-8832-A6C11A2B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F3B5D-080C-4020-A77F-F62B4E05446D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F2109F75-EA32-4C14-BCE2-4C215BB6857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36002" y="933502"/>
            <a:ext cx="3746479" cy="45443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987A46FC-81F7-42D8-8DDE-5C7995423CD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418880" y="933501"/>
            <a:ext cx="3652621" cy="454439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673835A-2D88-4C10-86CB-1D833989BBA5}"/>
              </a:ext>
            </a:extLst>
          </p:cNvPr>
          <p:cNvSpPr txBox="1">
            <a:spLocks/>
          </p:cNvSpPr>
          <p:nvPr/>
        </p:nvSpPr>
        <p:spPr>
          <a:xfrm>
            <a:off x="762000" y="6324600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92232A-24E9-4129-83B2-8B33D61B633C}" type="datetime1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1/23/2025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240A4D-10AD-958F-FC4B-EA5740B8829A}"/>
              </a:ext>
            </a:extLst>
          </p:cNvPr>
          <p:cNvSpPr txBox="1"/>
          <p:nvPr/>
        </p:nvSpPr>
        <p:spPr>
          <a:xfrm>
            <a:off x="2667785" y="6001434"/>
            <a:ext cx="823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Found at NIST and on the </a:t>
            </a:r>
            <a:r>
              <a:rPr lang="en-US" dirty="0">
                <a:hlinkClick r:id="rId7"/>
              </a:rPr>
              <a:t>Lecture Materials page </a:t>
            </a:r>
            <a:r>
              <a:rPr lang="en-US" dirty="0"/>
              <a:t>of the MIS Community website</a:t>
            </a:r>
          </a:p>
        </p:txBody>
      </p:sp>
    </p:spTree>
    <p:extLst>
      <p:ext uri="{BB962C8B-B14F-4D97-AF65-F5344CB8AC3E}">
        <p14:creationId xmlns:p14="http://schemas.microsoft.com/office/powerpoint/2010/main" val="2411619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194" y="1691148"/>
            <a:ext cx="9332136" cy="4604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638097" cy="31961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3476" y="698966"/>
            <a:ext cx="8492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http://nvlpubs.nist.gov/nistpubs/Legacy/SP/nistspecialpublication800-60v1r1.pdf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3043476" y="2054942"/>
            <a:ext cx="1961143" cy="66859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5" y="0"/>
            <a:ext cx="12158776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2 Broad types of Information and 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880" y="1222872"/>
            <a:ext cx="9658121" cy="42479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Mission-based Information &amp; Information Systems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Management and Support Information &amp; Information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225" y="2919469"/>
            <a:ext cx="3250851" cy="39385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399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25563"/>
          </a:xfrm>
        </p:spPr>
        <p:txBody>
          <a:bodyPr>
            <a:normAutofit/>
          </a:bodyPr>
          <a:lstStyle/>
          <a:p>
            <a:r>
              <a:rPr lang="en-US" b="1" dirty="0"/>
              <a:t>Mission-based Information and Information Systems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41" y="861848"/>
            <a:ext cx="5717629" cy="590681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Defense and National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Homeland 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Intelligence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Disaster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International Affairs and Commerce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Natural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Environmental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Economic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Community and Social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Transportation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Workforce Management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8270" y="1195004"/>
            <a:ext cx="544698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59669" y="861848"/>
            <a:ext cx="6432331" cy="5906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14"/>
            </a:pPr>
            <a:r>
              <a:rPr lang="en-US" dirty="0"/>
              <a:t>Health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Income Security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Law Enforcement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Litigation and Judicial Activities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Federal Correctional Activities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General Sciences and Innovation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Knowledge Creation and Management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Regulatory Compliance and Enforcement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Public Goods Creation and Management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Federal Financial Assistance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Credit and Insurance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Transfers to State/Local Governments</a:t>
            </a:r>
          </a:p>
          <a:p>
            <a:pPr marL="514350" indent="-514350">
              <a:buFont typeface="+mj-lt"/>
              <a:buAutoNum type="arabicPeriod" startAt="14"/>
            </a:pPr>
            <a:r>
              <a:rPr lang="en-US" dirty="0"/>
              <a:t>Direct Services for Citizens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682680-AA8F-4800-896B-570C76806E90}"/>
              </a:ext>
            </a:extLst>
          </p:cNvPr>
          <p:cNvSpPr/>
          <p:nvPr/>
        </p:nvSpPr>
        <p:spPr>
          <a:xfrm>
            <a:off x="270641" y="2154264"/>
            <a:ext cx="3960396" cy="5114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Disaster Management Information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0" y="1543714"/>
            <a:ext cx="12244550" cy="5314286"/>
            <a:chOff x="0" y="204297"/>
            <a:chExt cx="12244550" cy="53142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204297"/>
              <a:ext cx="6323809" cy="531428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092169" y="429199"/>
              <a:ext cx="6152381" cy="2066667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479" y="3913211"/>
            <a:ext cx="2326321" cy="28152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2203" y="4200857"/>
            <a:ext cx="1872868" cy="7300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193" y="1171567"/>
            <a:ext cx="6765983" cy="2649673"/>
          </a:xfrm>
          <a:prstGeom prst="rect">
            <a:avLst/>
          </a:prstGeom>
          <a:ln w="79375">
            <a:solidFill>
              <a:srgbClr val="FF0000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16000"/>
          </a:xfrm>
        </p:spPr>
        <p:txBody>
          <a:bodyPr>
            <a:normAutofit/>
          </a:bodyPr>
          <a:lstStyle/>
          <a:p>
            <a:r>
              <a:rPr lang="en-US" b="1" dirty="0"/>
              <a:t>Disaster Management Information System Example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25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3559279-7333-487C-A6E0-666DE1556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130" y="4365388"/>
            <a:ext cx="4797920" cy="2461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EC78B3-68CC-4CBC-B9A1-DB52D7367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4" y="4365387"/>
            <a:ext cx="3744457" cy="246103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2C365B6-AF90-4AF5-ADD0-5AE17575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</p:spPr>
        <p:txBody>
          <a:bodyPr/>
          <a:lstStyle/>
          <a:p>
            <a:fld id="{4B92232A-24E9-4129-83B2-8B33D61B633C}" type="datetime1">
              <a:rPr lang="en-US" smtClean="0"/>
              <a:t>1/23/2025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8115CE-8BCE-455F-9ECE-DDC202F0D992}"/>
              </a:ext>
            </a:extLst>
          </p:cNvPr>
          <p:cNvSpPr txBox="1"/>
          <p:nvPr/>
        </p:nvSpPr>
        <p:spPr>
          <a:xfrm>
            <a:off x="9864671" y="4936210"/>
            <a:ext cx="210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National Levee Database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CBE1F7-9C40-4FE7-9487-8EC04CC33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5" y="4461280"/>
            <a:ext cx="5186355" cy="2377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3419FF-13CF-4615-81BA-5B8911C7F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6620" y="1126837"/>
            <a:ext cx="2636525" cy="33702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42C401-832C-4863-AD82-65E9331DA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4" y="833591"/>
            <a:ext cx="9418845" cy="362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3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516" y="134214"/>
            <a:ext cx="8845484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b="1" dirty="0"/>
              <a:t>Select Provisional Impact Levels for the identified information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-1"/>
            <a:ext cx="3108803" cy="3867808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040" y="2055814"/>
            <a:ext cx="8818326" cy="435133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334332" y="3452014"/>
            <a:ext cx="1366344" cy="94449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5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679633" y="-1"/>
            <a:ext cx="8512364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Disaster Management Information Types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0" y="-1"/>
            <a:ext cx="3535052" cy="4398124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3679633" y="1535898"/>
            <a:ext cx="7752875" cy="4385613"/>
            <a:chOff x="5279792" y="1343158"/>
            <a:chExt cx="4584936" cy="25935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5279792" y="1343158"/>
              <a:ext cx="4584936" cy="22988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5279792" y="3644630"/>
              <a:ext cx="4584936" cy="292115"/>
            </a:xfrm>
            <a:prstGeom prst="rect">
              <a:avLst/>
            </a:prstGeom>
          </p:spPr>
        </p:pic>
      </p:grpSp>
      <p:sp>
        <p:nvSpPr>
          <p:cNvPr id="15" name="Right Arrow 14"/>
          <p:cNvSpPr/>
          <p:nvPr/>
        </p:nvSpPr>
        <p:spPr>
          <a:xfrm>
            <a:off x="2848197" y="4676605"/>
            <a:ext cx="694062" cy="3194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27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1068D-21FA-4CCB-9CB3-900557BEBB6A}"/>
              </a:ext>
            </a:extLst>
          </p:cNvPr>
          <p:cNvSpPr txBox="1"/>
          <p:nvPr/>
        </p:nvSpPr>
        <p:spPr>
          <a:xfrm>
            <a:off x="1285967" y="6075144"/>
            <a:ext cx="8268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https://nvlpubs.nist.gov/nistpubs/Legacy/SP/nistspecialpublication800-60v2r1.pdf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6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Disaster Management Information Impact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1692" y="1569507"/>
            <a:ext cx="11208843" cy="2671987"/>
            <a:chOff x="3709816" y="2197469"/>
            <a:chExt cx="4426177" cy="9588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3709816" y="2197469"/>
              <a:ext cx="4419827" cy="5461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3709816" y="2743597"/>
              <a:ext cx="4426177" cy="412771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66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55" y="1278425"/>
            <a:ext cx="3251949" cy="2061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46801" cy="145010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Disaster Management Information Types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625776" y="193761"/>
            <a:ext cx="8317622" cy="24332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620339" y="2702407"/>
            <a:ext cx="8323060" cy="185214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620339" y="4629909"/>
            <a:ext cx="8388649" cy="2161487"/>
            <a:chOff x="3535496" y="4497931"/>
            <a:chExt cx="8388649" cy="2161487"/>
          </a:xfrm>
        </p:grpSpPr>
        <p:sp>
          <p:nvSpPr>
            <p:cNvPr id="12" name="Rectangle 11"/>
            <p:cNvSpPr/>
            <p:nvPr/>
          </p:nvSpPr>
          <p:spPr>
            <a:xfrm>
              <a:off x="3535496" y="4497931"/>
              <a:ext cx="8388649" cy="2161487"/>
            </a:xfrm>
            <a:prstGeom prst="rect">
              <a:avLst/>
            </a:prstGeom>
            <a:solidFill>
              <a:srgbClr val="F5E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546801" y="4516585"/>
              <a:ext cx="8377344" cy="2133590"/>
              <a:chOff x="3647805" y="4223033"/>
              <a:chExt cx="4572235" cy="115423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3647805" y="4223033"/>
                <a:ext cx="4540483" cy="90174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3673206" y="5269315"/>
                <a:ext cx="4546834" cy="107956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4" name="Rounded Rectangle 13"/>
          <p:cNvSpPr/>
          <p:nvPr/>
        </p:nvSpPr>
        <p:spPr>
          <a:xfrm>
            <a:off x="2094188" y="2309406"/>
            <a:ext cx="1366344" cy="11357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9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2E246-3BF6-4C54-8410-7B9F63AB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841" y="70530"/>
            <a:ext cx="12192000" cy="1325563"/>
          </a:xfrm>
        </p:spPr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B572C-C5B7-4F4E-B08B-6CF050549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21" y="1159526"/>
            <a:ext cx="10880557" cy="4891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have five minutes to write out the first 100 digits of pi, from memory, on a sheet of paper </a:t>
            </a:r>
          </a:p>
          <a:p>
            <a:r>
              <a:rPr lang="en-US" dirty="0"/>
              <a:t>You need to close your laptop and put your phone face down on the table or away in your bag or pocket</a:t>
            </a:r>
          </a:p>
          <a:p>
            <a:pPr lvl="1"/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8FC5F5-53C7-45B3-B6EF-6BAEF012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MIS 4596 - Information Systems Integration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18B0A-C533-4A97-B5BE-FB84C4E85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00A88-6ED8-4E6F-9C4D-937DAE3E442F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21948-1AA1-42F2-91D9-F3469FA2B43C}"/>
              </a:ext>
            </a:extLst>
          </p:cNvPr>
          <p:cNvSpPr/>
          <p:nvPr/>
        </p:nvSpPr>
        <p:spPr>
          <a:xfrm>
            <a:off x="7132024" y="5866533"/>
            <a:ext cx="4165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Goal: Help you develop a </a:t>
            </a:r>
            <a:r>
              <a:rPr lang="en-US" u="sng" dirty="0"/>
              <a:t>Security Mindset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18C0DB-7F83-4046-AA39-C3FD3B1BB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755" y="70530"/>
            <a:ext cx="889046" cy="102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2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55" y="1278425"/>
            <a:ext cx="3251949" cy="2061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46801" cy="145010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Disaster Management Information Types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2094188" y="2309406"/>
            <a:ext cx="1366344" cy="113575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685856" y="701087"/>
            <a:ext cx="8393542" cy="2886420"/>
            <a:chOff x="3867986" y="749364"/>
            <a:chExt cx="8393542" cy="2886420"/>
          </a:xfrm>
        </p:grpSpPr>
        <p:sp>
          <p:nvSpPr>
            <p:cNvPr id="16" name="Rectangle 15"/>
            <p:cNvSpPr/>
            <p:nvPr/>
          </p:nvSpPr>
          <p:spPr>
            <a:xfrm>
              <a:off x="3867986" y="749364"/>
              <a:ext cx="8393542" cy="2886420"/>
            </a:xfrm>
            <a:prstGeom prst="rect">
              <a:avLst/>
            </a:prstGeom>
            <a:solidFill>
              <a:srgbClr val="F5E4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3867986" y="749364"/>
              <a:ext cx="8324014" cy="2886420"/>
              <a:chOff x="4371886" y="2914623"/>
              <a:chExt cx="3448227" cy="119570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4371886" y="2914623"/>
                <a:ext cx="3448227" cy="102875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4371886" y="4002368"/>
                <a:ext cx="3175163" cy="107956"/>
              </a:xfrm>
              <a:prstGeom prst="rect">
                <a:avLst/>
              </a:prstGeom>
            </p:spPr>
          </p:pic>
        </p:grp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5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3"/>
            <a:ext cx="10515600" cy="1325563"/>
          </a:xfrm>
        </p:spPr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1628"/>
            <a:ext cx="11658600" cy="4351338"/>
          </a:xfrm>
        </p:spPr>
        <p:txBody>
          <a:bodyPr/>
          <a:lstStyle/>
          <a:p>
            <a:r>
              <a:rPr lang="en-US" i="1" dirty="0"/>
              <a:t>Determine the Summary Impact Levels for the Disaster Information Types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84" y="2130221"/>
            <a:ext cx="9740850" cy="3026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85516" y="3452452"/>
            <a:ext cx="39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85516" y="3771746"/>
            <a:ext cx="39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85516" y="4053332"/>
            <a:ext cx="39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00903" y="4385525"/>
            <a:ext cx="39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275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3"/>
            <a:ext cx="12192000" cy="1894667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Determine the Overall Impact Levels for the Disaster Information Types</a:t>
            </a:r>
            <a:br>
              <a:rPr lang="en-US" i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29" y="2451538"/>
            <a:ext cx="9485995" cy="32647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1851" y="4937896"/>
            <a:ext cx="44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63016" y="4937896"/>
            <a:ext cx="39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56525" y="4937896"/>
            <a:ext cx="395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1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3"/>
            <a:ext cx="10515600" cy="1325563"/>
          </a:xfrm>
        </p:spPr>
        <p:txBody>
          <a:bodyPr>
            <a:normAutofit/>
          </a:bodyPr>
          <a:lstStyle/>
          <a:p>
            <a:r>
              <a:rPr lang="en-US" i="1" dirty="0"/>
              <a:t>Determine the overall security categorization of a Disaster Information System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33" y="1996956"/>
            <a:ext cx="9949534" cy="3432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55616" y="4590686"/>
            <a:ext cx="464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9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29" y="2052545"/>
            <a:ext cx="10695774" cy="359151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34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CA3C6-3547-49C7-90BE-05FE5AF06C4B}"/>
              </a:ext>
            </a:extLst>
          </p:cNvPr>
          <p:cNvSpPr txBox="1"/>
          <p:nvPr/>
        </p:nvSpPr>
        <p:spPr>
          <a:xfrm>
            <a:off x="313555" y="249848"/>
            <a:ext cx="1168572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i="1" dirty="0"/>
              <a:t>Determine the overall security categorization of a Disaster Information System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388726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64"/>
            <a:ext cx="12192000" cy="1194015"/>
          </a:xfrm>
        </p:spPr>
        <p:txBody>
          <a:bodyPr>
            <a:normAutofit fontScale="90000"/>
          </a:bodyPr>
          <a:lstStyle/>
          <a:p>
            <a:r>
              <a:rPr lang="en-US" dirty="0"/>
              <a:t>What synonyms should you use to explain the meaning of low, moderate, or high impact breaches?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8748" y="1161462"/>
            <a:ext cx="5922343" cy="518710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35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866391B-66B2-44A2-AC5A-DF3D38852546}"/>
              </a:ext>
            </a:extLst>
          </p:cNvPr>
          <p:cNvSpPr txBox="1">
            <a:spLocks/>
          </p:cNvSpPr>
          <p:nvPr/>
        </p:nvSpPr>
        <p:spPr>
          <a:xfrm>
            <a:off x="762000" y="6324600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92232A-24E9-4129-83B2-8B33D61B633C}" type="datetime1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/>
              <a:t>1/23/2025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0D618F5-6E89-438A-A0FD-C9764DCF4EA7}"/>
              </a:ext>
            </a:extLst>
          </p:cNvPr>
          <p:cNvSpPr txBox="1">
            <a:spLocks/>
          </p:cNvSpPr>
          <p:nvPr/>
        </p:nvSpPr>
        <p:spPr>
          <a:xfrm>
            <a:off x="4318000" y="6324600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solidFill>
                  <a:schemeClr val="bg1">
                    <a:lumMod val="50000"/>
                  </a:schemeClr>
                </a:solidFill>
              </a:rPr>
              <a:t>Copyright @ URISA 2021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7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834" y="134214"/>
            <a:ext cx="8387166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Once categorized, select security control baseline for the information system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040" y="1676400"/>
            <a:ext cx="8818326" cy="435133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620000" y="4572000"/>
            <a:ext cx="4115257" cy="91706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E47729-BD66-472D-823F-2689AE828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1"/>
            <a:ext cx="308186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2699A-08F0-489E-B425-8CBB24E24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l"/>
            <a:r>
              <a:rPr lang="en-US" dirty="0"/>
              <a:t>Selecting cybersecurity risk controls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963EE-6955-4ADA-AF35-FCF7ABD5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937AE-ED00-4F40-8B91-274E1D71B248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B5C671-2630-4D5F-AC5B-090C6612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43000"/>
            <a:ext cx="4837749" cy="4845892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CD47CF2D-E222-45EA-B964-482B661F0AAF}"/>
              </a:ext>
            </a:extLst>
          </p:cNvPr>
          <p:cNvSpPr/>
          <p:nvPr/>
        </p:nvSpPr>
        <p:spPr>
          <a:xfrm rot="8614894">
            <a:off x="4280072" y="2200651"/>
            <a:ext cx="911414" cy="52321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hlinkClick r:id="rId3"/>
            <a:extLst>
              <a:ext uri="{FF2B5EF4-FFF2-40B4-BE49-F238E27FC236}">
                <a16:creationId xmlns:a16="http://schemas.microsoft.com/office/drawing/2014/main" id="{85D652C1-ED05-4213-9595-926F91AB8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549" y="1164647"/>
            <a:ext cx="3436321" cy="483350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2210DBD0-A643-4B39-9022-B644077C66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2945" y="1164646"/>
            <a:ext cx="3317815" cy="48335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205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45360C43-F47B-475F-AD69-360E4F2E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24" y="893932"/>
            <a:ext cx="3704668" cy="36575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38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6881"/>
            <a:ext cx="12191999" cy="825028"/>
          </a:xfrm>
        </p:spPr>
        <p:txBody>
          <a:bodyPr>
            <a:noAutofit/>
          </a:bodyPr>
          <a:lstStyle/>
          <a:p>
            <a:pPr algn="l"/>
            <a:r>
              <a:rPr lang="en-US" sz="2800" b="1" dirty="0"/>
              <a:t>FIPS 199 categorization is used to select among </a:t>
            </a:r>
            <a:r>
              <a:rPr lang="en-US" sz="2800" b="1" dirty="0">
                <a:hlinkClick r:id="rId3"/>
              </a:rPr>
              <a:t>3 impact-based baselines </a:t>
            </a:r>
            <a:r>
              <a:rPr lang="en-US" sz="2800" b="1" dirty="0"/>
              <a:t>of </a:t>
            </a:r>
            <a:r>
              <a:rPr lang="en-US" sz="2800" b="1" dirty="0">
                <a:hlinkClick r:id="rId4"/>
              </a:rPr>
              <a:t>security controls</a:t>
            </a:r>
            <a:endParaRPr lang="en-US" sz="28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842" y="860677"/>
            <a:ext cx="3943402" cy="579595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713743" y="1437418"/>
            <a:ext cx="4374099" cy="4807897"/>
            <a:chOff x="7106273" y="1501913"/>
            <a:chExt cx="4859859" cy="5341829"/>
          </a:xfrm>
        </p:grpSpPr>
        <p:grpSp>
          <p:nvGrpSpPr>
            <p:cNvPr id="14" name="Group 13"/>
            <p:cNvGrpSpPr/>
            <p:nvPr/>
          </p:nvGrpSpPr>
          <p:grpSpPr>
            <a:xfrm>
              <a:off x="7599718" y="1501913"/>
              <a:ext cx="4366414" cy="5278843"/>
              <a:chOff x="6890460" y="122714"/>
              <a:chExt cx="5160514" cy="623888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41604" y="122714"/>
                <a:ext cx="2509370" cy="339211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97104" y="749112"/>
                <a:ext cx="2299198" cy="3392111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58641" y="1300766"/>
                <a:ext cx="2302994" cy="3363462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37025" y="1914070"/>
                <a:ext cx="2288961" cy="337655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74047" y="2471833"/>
                <a:ext cx="2270731" cy="333878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0460" y="2966860"/>
                <a:ext cx="2309683" cy="3394736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06273" y="4499371"/>
              <a:ext cx="2071612" cy="2344371"/>
            </a:xfrm>
            <a:prstGeom prst="rect">
              <a:avLst/>
            </a:prstGeom>
          </p:spPr>
        </p:pic>
      </p:grpSp>
      <p:sp>
        <p:nvSpPr>
          <p:cNvPr id="34" name="Right Arrow 2">
            <a:extLst>
              <a:ext uri="{FF2B5EF4-FFF2-40B4-BE49-F238E27FC236}">
                <a16:creationId xmlns:a16="http://schemas.microsoft.com/office/drawing/2014/main" id="{C9884113-3091-4833-A4D1-760BE5C6570D}"/>
              </a:ext>
            </a:extLst>
          </p:cNvPr>
          <p:cNvSpPr/>
          <p:nvPr/>
        </p:nvSpPr>
        <p:spPr>
          <a:xfrm rot="7782288">
            <a:off x="3311687" y="1790213"/>
            <a:ext cx="718457" cy="3270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5536DF3-E92E-4F4B-A9FF-221EB73B9F45}"/>
              </a:ext>
            </a:extLst>
          </p:cNvPr>
          <p:cNvGrpSpPr/>
          <p:nvPr/>
        </p:nvGrpSpPr>
        <p:grpSpPr>
          <a:xfrm>
            <a:off x="5326254" y="694396"/>
            <a:ext cx="6429227" cy="3608826"/>
            <a:chOff x="5326254" y="694396"/>
            <a:chExt cx="6429227" cy="3608826"/>
          </a:xfrm>
        </p:grpSpPr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id="{E72BE1E9-1F95-4044-BEC4-8B5235C5B360}"/>
                </a:ext>
              </a:extLst>
            </p:cNvPr>
            <p:cNvSpPr/>
            <p:nvPr/>
          </p:nvSpPr>
          <p:spPr>
            <a:xfrm>
              <a:off x="7881623" y="1333352"/>
              <a:ext cx="152400" cy="20813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id="{BF58CAE8-98B5-497C-91C4-C39830660CC3}"/>
                </a:ext>
              </a:extLst>
            </p:cNvPr>
            <p:cNvSpPr/>
            <p:nvPr/>
          </p:nvSpPr>
          <p:spPr>
            <a:xfrm>
              <a:off x="11603081" y="694396"/>
              <a:ext cx="152400" cy="20813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id="{1F1E6508-70EF-4620-8697-F43EF2A88FD4}"/>
                </a:ext>
              </a:extLst>
            </p:cNvPr>
            <p:cNvSpPr/>
            <p:nvPr/>
          </p:nvSpPr>
          <p:spPr>
            <a:xfrm>
              <a:off x="7368296" y="1852754"/>
              <a:ext cx="152400" cy="20813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id="{88FCCB1A-1F72-42AE-9668-A57F6C53D2D2}"/>
                </a:ext>
              </a:extLst>
            </p:cNvPr>
            <p:cNvSpPr/>
            <p:nvPr/>
          </p:nvSpPr>
          <p:spPr>
            <a:xfrm>
              <a:off x="6892804" y="2230495"/>
              <a:ext cx="152400" cy="20813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row: Down 34">
              <a:extLst>
                <a:ext uri="{FF2B5EF4-FFF2-40B4-BE49-F238E27FC236}">
                  <a16:creationId xmlns:a16="http://schemas.microsoft.com/office/drawing/2014/main" id="{F48BAE43-A788-4285-9056-B4B1A06D9AA4}"/>
                </a:ext>
              </a:extLst>
            </p:cNvPr>
            <p:cNvSpPr/>
            <p:nvPr/>
          </p:nvSpPr>
          <p:spPr>
            <a:xfrm>
              <a:off x="6451288" y="2718606"/>
              <a:ext cx="152400" cy="20813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Down 35">
              <a:extLst>
                <a:ext uri="{FF2B5EF4-FFF2-40B4-BE49-F238E27FC236}">
                  <a16:creationId xmlns:a16="http://schemas.microsoft.com/office/drawing/2014/main" id="{C96300C4-655A-458C-B0F5-29A7C10B643A}"/>
                </a:ext>
              </a:extLst>
            </p:cNvPr>
            <p:cNvSpPr/>
            <p:nvPr/>
          </p:nvSpPr>
          <p:spPr>
            <a:xfrm>
              <a:off x="6100638" y="3122318"/>
              <a:ext cx="152400" cy="20813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Down 36">
              <a:extLst>
                <a:ext uri="{FF2B5EF4-FFF2-40B4-BE49-F238E27FC236}">
                  <a16:creationId xmlns:a16="http://schemas.microsoft.com/office/drawing/2014/main" id="{1A76131D-B100-4CE4-82A4-DBA7B5081CBA}"/>
                </a:ext>
              </a:extLst>
            </p:cNvPr>
            <p:cNvSpPr/>
            <p:nvPr/>
          </p:nvSpPr>
          <p:spPr>
            <a:xfrm>
              <a:off x="5709218" y="3546681"/>
              <a:ext cx="152400" cy="20813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row: Down 37">
              <a:extLst>
                <a:ext uri="{FF2B5EF4-FFF2-40B4-BE49-F238E27FC236}">
                  <a16:creationId xmlns:a16="http://schemas.microsoft.com/office/drawing/2014/main" id="{B489C828-5135-42A1-98C6-47BAB0E32B3E}"/>
                </a:ext>
              </a:extLst>
            </p:cNvPr>
            <p:cNvSpPr/>
            <p:nvPr/>
          </p:nvSpPr>
          <p:spPr>
            <a:xfrm>
              <a:off x="5326254" y="4095090"/>
              <a:ext cx="152400" cy="20813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7EBA024-2992-4544-831D-A157004688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9008" y="4721893"/>
            <a:ext cx="3354387" cy="112641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B7421BB-151D-49E6-A231-3879E19211B8}"/>
              </a:ext>
            </a:extLst>
          </p:cNvPr>
          <p:cNvGrpSpPr/>
          <p:nvPr/>
        </p:nvGrpSpPr>
        <p:grpSpPr>
          <a:xfrm>
            <a:off x="2846017" y="5625885"/>
            <a:ext cx="353799" cy="900215"/>
            <a:chOff x="2846017" y="5625885"/>
            <a:chExt cx="353799" cy="900215"/>
          </a:xfrm>
        </p:grpSpPr>
        <p:sp>
          <p:nvSpPr>
            <p:cNvPr id="39" name="Right Arrow 2">
              <a:extLst>
                <a:ext uri="{FF2B5EF4-FFF2-40B4-BE49-F238E27FC236}">
                  <a16:creationId xmlns:a16="http://schemas.microsoft.com/office/drawing/2014/main" id="{F49D0A65-1DF4-40CD-912D-71EA8B7F6D7B}"/>
                </a:ext>
              </a:extLst>
            </p:cNvPr>
            <p:cNvSpPr/>
            <p:nvPr/>
          </p:nvSpPr>
          <p:spPr>
            <a:xfrm rot="16200000">
              <a:off x="2677070" y="6003354"/>
              <a:ext cx="718457" cy="32703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67B16C-7F95-4A52-ACE5-CC3728AE5F15}"/>
                </a:ext>
              </a:extLst>
            </p:cNvPr>
            <p:cNvSpPr/>
            <p:nvPr/>
          </p:nvSpPr>
          <p:spPr>
            <a:xfrm>
              <a:off x="2846017" y="5625885"/>
              <a:ext cx="353799" cy="1431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ight Arrow 2">
            <a:extLst>
              <a:ext uri="{FF2B5EF4-FFF2-40B4-BE49-F238E27FC236}">
                <a16:creationId xmlns:a16="http://schemas.microsoft.com/office/drawing/2014/main" id="{C4DD676A-133C-4BB6-89A6-B0207595E598}"/>
              </a:ext>
            </a:extLst>
          </p:cNvPr>
          <p:cNvSpPr/>
          <p:nvPr/>
        </p:nvSpPr>
        <p:spPr>
          <a:xfrm rot="5400000">
            <a:off x="1522012" y="792705"/>
            <a:ext cx="718457" cy="3270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8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7AFB-2E39-4E7C-AF7D-7F29C20E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91D1E-10E7-4C58-8D89-8C3FE720E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 Digits of Pi Quiz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National Institute of Standards and Technology (NIST)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Cybersecurity Framework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Risk Management Framework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Applying the NIST Risk Management Framework</a:t>
            </a:r>
          </a:p>
          <a:p>
            <a:r>
              <a:rPr lang="en-US" dirty="0"/>
              <a:t>Milestone 1 Assignment</a:t>
            </a:r>
          </a:p>
        </p:txBody>
      </p:sp>
    </p:spTree>
    <p:extLst>
      <p:ext uri="{BB962C8B-B14F-4D97-AF65-F5344CB8AC3E}">
        <p14:creationId xmlns:p14="http://schemas.microsoft.com/office/powerpoint/2010/main" val="261186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7AFB-2E39-4E7C-AF7D-7F29C20E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91D1E-10E7-4C58-8D89-8C3FE720E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National Institute of Standards and Technology (NIST) </a:t>
            </a:r>
          </a:p>
          <a:p>
            <a:pPr lvl="1"/>
            <a:r>
              <a:rPr lang="en-US" dirty="0"/>
              <a:t>Cybersecurity Framework</a:t>
            </a:r>
          </a:p>
          <a:p>
            <a:pPr lvl="1"/>
            <a:r>
              <a:rPr lang="en-US" dirty="0"/>
              <a:t>Risk Management Framework</a:t>
            </a:r>
          </a:p>
          <a:p>
            <a:r>
              <a:rPr lang="en-US" dirty="0"/>
              <a:t>Applying the NIST Risk Management Framework</a:t>
            </a:r>
          </a:p>
          <a:p>
            <a:r>
              <a:rPr lang="en-US" dirty="0"/>
              <a:t>Milestone 1 Assignment</a:t>
            </a:r>
          </a:p>
        </p:txBody>
      </p:sp>
    </p:spTree>
    <p:extLst>
      <p:ext uri="{BB962C8B-B14F-4D97-AF65-F5344CB8AC3E}">
        <p14:creationId xmlns:p14="http://schemas.microsoft.com/office/powerpoint/2010/main" val="2086118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0FBB-BC29-4C4E-93F8-23E2819A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60" y="0"/>
            <a:ext cx="10515600" cy="1060047"/>
          </a:xfrm>
        </p:spPr>
        <p:txBody>
          <a:bodyPr/>
          <a:lstStyle/>
          <a:p>
            <a:r>
              <a:rPr lang="en-US" dirty="0"/>
              <a:t>Milestone 1 – Risk Assessment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69010-FF6D-4F3C-9777-EDEBF96A3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22" y="1060047"/>
            <a:ext cx="12012478" cy="4737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Milestone 1 Assignment </a:t>
            </a:r>
            <a:r>
              <a:rPr lang="en-US" dirty="0"/>
              <a:t>is found in Canvas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rgbClr val="343A40"/>
                </a:solidFill>
                <a:effectLst/>
              </a:rPr>
              <a:t>Your assignment is to apply the </a:t>
            </a:r>
            <a:r>
              <a:rPr lang="en-US" sz="2000" dirty="0">
                <a:solidFill>
                  <a:srgbClr val="343A40"/>
                </a:solidFill>
              </a:rPr>
              <a:t>NIST Risk Management Framework and </a:t>
            </a:r>
            <a:r>
              <a:rPr lang="en-US" sz="2000" b="0" i="0" dirty="0">
                <a:solidFill>
                  <a:srgbClr val="343A40"/>
                </a:solidFill>
                <a:effectLst/>
              </a:rPr>
              <a:t>create a risk assessment report for managers of a (fictitious) company that owns and depends on financial information contained in a financial management system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1800" dirty="0"/>
              <a:t>Financial management involves the aggregate set of accounting practices and procedures that allow for the accurate and effective handling of all a business’ revenues, funding, and expenditures. </a:t>
            </a:r>
            <a:r>
              <a:rPr lang="en-US" sz="1800" dirty="0">
                <a:hlinkClick r:id="rId3"/>
              </a:rPr>
              <a:t>NIST SP 800-60 Volume 2</a:t>
            </a:r>
            <a:r>
              <a:rPr lang="en-US" sz="1800" dirty="0"/>
              <a:t> identifies a set of business functions and associated types of data typically supported by and included in financial management information systems. What are they?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362F0-9A60-44AE-B62C-8BD13CC1F320}"/>
              </a:ext>
            </a:extLst>
          </p:cNvPr>
          <p:cNvSpPr txBox="1"/>
          <p:nvPr/>
        </p:nvSpPr>
        <p:spPr>
          <a:xfrm>
            <a:off x="0" y="3925541"/>
            <a:ext cx="12192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Your risk assessment assignment requires that you introduce and discuss: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Security objectives and potential impacts defined in Federal Information Processing Standard 199: “Standards for Security Categorization of Federal Information and Information Systems”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Methodology for assigning impact levels to information and information system types described in NIST Special Publication 800-60 Volume I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Provisional security categorizations assigned to the financial management information types by NIST Special Publication 800-60 Volume II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You Determination of an overall security categorization for the financial information management system (FIMS) based on the provisional security categorization of the FMIS data types </a:t>
            </a:r>
          </a:p>
        </p:txBody>
      </p:sp>
    </p:spTree>
    <p:extLst>
      <p:ext uri="{BB962C8B-B14F-4D97-AF65-F5344CB8AC3E}">
        <p14:creationId xmlns:p14="http://schemas.microsoft.com/office/powerpoint/2010/main" val="402566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FC47B-85BC-42F3-9BA4-1E945D47F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How should you proceed in getting started with Milestone 1 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B94427-D844-44C5-9DB1-8B5344A78B39}"/>
              </a:ext>
            </a:extLst>
          </p:cNvPr>
          <p:cNvSpPr txBox="1"/>
          <p:nvPr/>
        </p:nvSpPr>
        <p:spPr>
          <a:xfrm>
            <a:off x="874685" y="2005656"/>
            <a:ext cx="9686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Inventory content of information in the Financial Information Management System (FIMS)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NIST SP 800-60v1.r1 and 800-60v2.r1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Determine the security categorization of the information contained within the FIMS</a:t>
            </a:r>
          </a:p>
          <a:p>
            <a:pPr marL="342900" indent="-342900">
              <a:buAutoNum type="arabicPeriod"/>
            </a:pPr>
            <a:r>
              <a:rPr lang="en-US" dirty="0"/>
              <a:t>Determine the overall security categorization of the FIMS</a:t>
            </a:r>
          </a:p>
          <a:p>
            <a:pPr marL="342900" indent="-342900">
              <a:buAutoNum type="arabicPeriod"/>
            </a:pPr>
            <a:r>
              <a:rPr lang="en-US" dirty="0"/>
              <a:t>Translate the FIMS’ security categorization into non-technical language of organizational risk that a senior manager can understand and relate to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8E2318-FCB0-1A9D-6023-21A6DE14CA77}"/>
              </a:ext>
            </a:extLst>
          </p:cNvPr>
          <p:cNvSpPr txBox="1"/>
          <p:nvPr/>
        </p:nvSpPr>
        <p:spPr>
          <a:xfrm>
            <a:off x="608224" y="4306976"/>
            <a:ext cx="11940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2"/>
              </a:rPr>
              <a:t>NIST SP800-60V2R1: “Appendices to Guide for Mapping Types of Information and Information Systems to Security Categories”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2096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655" y="189256"/>
            <a:ext cx="9470834" cy="1325563"/>
          </a:xfrm>
        </p:spPr>
        <p:txBody>
          <a:bodyPr>
            <a:normAutofit fontScale="90000"/>
          </a:bodyPr>
          <a:lstStyle/>
          <a:p>
            <a:r>
              <a:rPr lang="en-US" sz="3400" b="1" dirty="0"/>
              <a:t>NIST SP 800-60 Volume I includes tables that identify broad types of information types stored in a wide variety of information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012" y="1950295"/>
            <a:ext cx="9658121" cy="27210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Mission-based Information &amp; Information Systems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Management and Support Information &amp; Information Systems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sz="2800" b="1" dirty="0"/>
              <a:t>Services Delivery Support Functions </a:t>
            </a:r>
          </a:p>
          <a:p>
            <a:pPr marL="971550" lvl="1" indent="-514350">
              <a:buFont typeface="+mj-lt"/>
              <a:buAutoNum type="romanLcPeriod"/>
            </a:pPr>
            <a:endParaRPr lang="en-US" sz="2800" b="1" dirty="0"/>
          </a:p>
          <a:p>
            <a:pPr marL="971550" lvl="1" indent="-514350">
              <a:buFont typeface="+mj-lt"/>
              <a:buAutoNum type="romanLcPeriod"/>
            </a:pPr>
            <a:r>
              <a:rPr lang="en-US" sz="2800" b="1" dirty="0"/>
              <a:t>Resource Management Functions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" y="0"/>
            <a:ext cx="2500654" cy="302963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FB44-7746-41C3-A2F8-A34E863EED2F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6370C-CF1F-4F46-B4C3-AAF34893C05A}"/>
              </a:ext>
            </a:extLst>
          </p:cNvPr>
          <p:cNvSpPr txBox="1"/>
          <p:nvPr/>
        </p:nvSpPr>
        <p:spPr>
          <a:xfrm>
            <a:off x="2634986" y="1501343"/>
            <a:ext cx="108316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NIST SP800-60V1R1: “Guide for Mapping Types of Information and Information Systems to Security Categories”</a:t>
            </a:r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31DDC-9D98-0A08-2D66-07B775627155}"/>
              </a:ext>
            </a:extLst>
          </p:cNvPr>
          <p:cNvSpPr txBox="1"/>
          <p:nvPr/>
        </p:nvSpPr>
        <p:spPr>
          <a:xfrm>
            <a:off x="1047946" y="5033491"/>
            <a:ext cx="1009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HINT: Use Volume 1’s tables to identify which section of Volume II will contain the security categorizations you need for the data types found in your organization’s Financial Information Systems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B37E13-5567-F805-F194-F0FA82EFE1BC}"/>
              </a:ext>
            </a:extLst>
          </p:cNvPr>
          <p:cNvSpPr txBox="1"/>
          <p:nvPr/>
        </p:nvSpPr>
        <p:spPr>
          <a:xfrm>
            <a:off x="546756" y="5888073"/>
            <a:ext cx="1134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NIST SP 800-60 Volume II Revision 1, Volume II: “Appendices to Guide for Mapping Types of Information and Information Systems to Security Categories</a:t>
            </a:r>
            <a:r>
              <a:rPr lang="en-US" sz="14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64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77AFB-2E39-4E7C-AF7D-7F29C20E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91D1E-10E7-4C58-8D89-8C3FE720E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National Institute of Standards and Technology (NIST)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Cybersecurity Framework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Risk Management Framework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Applying the NIST Risk Management Framework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Milestone </a:t>
            </a:r>
            <a:r>
              <a:rPr lang="en-US"/>
              <a:t>1 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2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1701-677B-4F0C-95EA-59FED4D0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Business cybersecurity risk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F2CC5-3CC7-4939-B7F9-6BD2F1C04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476" y="1809359"/>
            <a:ext cx="8392944" cy="4572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5A8AD8-6519-4133-A65D-7BE509062BBF}"/>
              </a:ext>
            </a:extLst>
          </p:cNvPr>
          <p:cNvSpPr txBox="1"/>
          <p:nvPr/>
        </p:nvSpPr>
        <p:spPr>
          <a:xfrm>
            <a:off x="1479476" y="1094730"/>
            <a:ext cx="4246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…is a function of what? </a:t>
            </a:r>
          </a:p>
        </p:txBody>
      </p:sp>
    </p:spTree>
    <p:extLst>
      <p:ext uri="{BB962C8B-B14F-4D97-AF65-F5344CB8AC3E}">
        <p14:creationId xmlns:p14="http://schemas.microsoft.com/office/powerpoint/2010/main" val="144785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A1701-677B-4F0C-95EA-59FED4D00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Business cybersecurity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47786-B652-4328-905D-AB785A5E6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476" y="4202618"/>
            <a:ext cx="10407112" cy="1025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i="1" dirty="0"/>
              <a:t>f</a:t>
            </a:r>
            <a:r>
              <a:rPr lang="en-US" dirty="0"/>
              <a:t>(threat, (vulnerability * lack of control), (asset * dependencies))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4F2CC5-3CC7-4939-B7F9-6BD2F1C04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094" y="182038"/>
            <a:ext cx="5616933" cy="3059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5A8AD8-6519-4133-A65D-7BE509062BBF}"/>
              </a:ext>
            </a:extLst>
          </p:cNvPr>
          <p:cNvSpPr txBox="1"/>
          <p:nvPr/>
        </p:nvSpPr>
        <p:spPr>
          <a:xfrm>
            <a:off x="1479476" y="1094730"/>
            <a:ext cx="4246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/>
              <a:t>…is a function of what?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065146-E06A-4C08-A488-ED74502E9B52}"/>
              </a:ext>
            </a:extLst>
          </p:cNvPr>
          <p:cNvSpPr txBox="1">
            <a:spLocks/>
          </p:cNvSpPr>
          <p:nvPr/>
        </p:nvSpPr>
        <p:spPr>
          <a:xfrm>
            <a:off x="212629" y="2451539"/>
            <a:ext cx="6269065" cy="102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i="1" dirty="0"/>
              <a:t>cybersecurity risk = f</a:t>
            </a:r>
            <a:r>
              <a:rPr lang="en-US" dirty="0"/>
              <a:t>(?, ?, …)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DB67C4-2D19-4CAA-9FED-117284CFB9D2}"/>
              </a:ext>
            </a:extLst>
          </p:cNvPr>
          <p:cNvSpPr txBox="1">
            <a:spLocks/>
          </p:cNvSpPr>
          <p:nvPr/>
        </p:nvSpPr>
        <p:spPr>
          <a:xfrm>
            <a:off x="2285804" y="3575240"/>
            <a:ext cx="7400636" cy="1025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400" i="1" dirty="0"/>
              <a:t>f</a:t>
            </a:r>
            <a:r>
              <a:rPr lang="en-US" dirty="0"/>
              <a:t>(threats, vulnerabilities, assets)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DEA88-FB08-414F-A51F-F595E71F7137}"/>
              </a:ext>
            </a:extLst>
          </p:cNvPr>
          <p:cNvSpPr txBox="1"/>
          <p:nvPr/>
        </p:nvSpPr>
        <p:spPr>
          <a:xfrm>
            <a:off x="5414113" y="5163105"/>
            <a:ext cx="6489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Results in impacts which have an adverse effect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Organizational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Assets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individuals  </a:t>
            </a:r>
          </a:p>
        </p:txBody>
      </p:sp>
    </p:spTree>
    <p:extLst>
      <p:ext uri="{BB962C8B-B14F-4D97-AF65-F5344CB8AC3E}">
        <p14:creationId xmlns:p14="http://schemas.microsoft.com/office/powerpoint/2010/main" val="213783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76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Federal Information Security Management Act (FISMA) of 2002</a:t>
            </a:r>
            <a:br>
              <a:rPr lang="en-US" sz="4000" b="1" dirty="0"/>
            </a:br>
            <a:r>
              <a:rPr lang="en-US" sz="3600" b="1" dirty="0"/>
              <a:t>Federal Information Security Modernization Act (FISMA) of 2014</a:t>
            </a:r>
            <a:endParaRPr lang="en-US" sz="3600" b="1" baseline="30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1476" y="1406294"/>
            <a:ext cx="11734219" cy="4045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Recognizes importance of information security to the economy and national security </a:t>
            </a:r>
          </a:p>
          <a:p>
            <a:r>
              <a:rPr lang="en-US" sz="3000" dirty="0"/>
              <a:t>Requires each government organization to provide information security f</a:t>
            </a:r>
            <a:r>
              <a:rPr lang="en-US" sz="2600" dirty="0"/>
              <a:t>or information and information systems supporting their operations and assets</a:t>
            </a:r>
          </a:p>
          <a:p>
            <a:pPr marL="1143000" lvl="3">
              <a:spcBef>
                <a:spcPts val="1000"/>
              </a:spcBef>
            </a:pPr>
            <a:r>
              <a:rPr lang="en-US" sz="2200" i="1" dirty="0"/>
              <a:t>Including those provided or managed by another agency, contractors</a:t>
            </a:r>
            <a:r>
              <a:rPr lang="en-US" sz="2200" dirty="0"/>
              <a:t>, </a:t>
            </a:r>
            <a:r>
              <a:rPr lang="en-US" sz="2200" i="1" dirty="0"/>
              <a:t>or other sources</a:t>
            </a:r>
          </a:p>
          <a:p>
            <a:r>
              <a:rPr lang="en-US" dirty="0"/>
              <a:t>Made NIST responsible for developing standards, guidelines, and associated methods and techniques for providing adequate information security for all agency operations and assets (excluding national security systems)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893501"/>
            <a:ext cx="1214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hlinkClick r:id="rId2"/>
              </a:rPr>
              <a:t>https://www.dhs.gov/fisma</a:t>
            </a:r>
            <a:endParaRPr lang="en-US" sz="1600" i="1" dirty="0"/>
          </a:p>
          <a:p>
            <a:endParaRPr lang="en-US" sz="16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877F8E-D646-4010-8F1B-5E9CA448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F3F3B5D-080C-4020-A77F-F62B4E05446D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8C05AA-0679-43AE-9B7F-A40F1F23E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705" y="5214091"/>
            <a:ext cx="3235289" cy="14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NIST’s “</a:t>
            </a:r>
            <a:r>
              <a:rPr lang="en-US" dirty="0">
                <a:hlinkClick r:id="rId2"/>
              </a:rPr>
              <a:t>Cybersecurity Framework</a:t>
            </a:r>
            <a:r>
              <a:rPr lang="en-US" dirty="0"/>
              <a:t>”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D0088E7-44BB-4285-A068-0139FAC6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F3F3B5D-080C-4020-A77F-F62B4E05446D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81A6C-0182-420E-8169-40DD8ABB1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40" y="1526867"/>
            <a:ext cx="5001640" cy="4489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C13F61-FD84-418E-B1ED-58FCACE3BA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39" y="1111073"/>
            <a:ext cx="4075277" cy="524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5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762000"/>
          </a:xfrm>
        </p:spPr>
        <p:txBody>
          <a:bodyPr/>
          <a:lstStyle/>
          <a:p>
            <a:pPr algn="l"/>
            <a:r>
              <a:rPr lang="en-US" dirty="0"/>
              <a:t>NIST Cybersecurity Framework 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D0088E7-44BB-4285-A068-0139FAC6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F3F3B5D-080C-4020-A77F-F62B4E05446D}" type="slidenum">
              <a:rPr lang="en-US" smtClean="0"/>
              <a:pPr algn="r"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F359A1-5E80-4641-B96B-96AC9AC64808}"/>
              </a:ext>
            </a:extLst>
          </p:cNvPr>
          <p:cNvSpPr txBox="1"/>
          <p:nvPr/>
        </p:nvSpPr>
        <p:spPr>
          <a:xfrm>
            <a:off x="5120640" y="4832490"/>
            <a:ext cx="6766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Is used to assess an organization’s cybersecurity capability maturity level, and recommend steps for improvement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49ED47-3CCF-4A7C-A17C-52E0DC235E2A}"/>
              </a:ext>
            </a:extLst>
          </p:cNvPr>
          <p:cNvGrpSpPr/>
          <p:nvPr/>
        </p:nvGrpSpPr>
        <p:grpSpPr>
          <a:xfrm>
            <a:off x="4718643" y="728955"/>
            <a:ext cx="7481308" cy="3995445"/>
            <a:chOff x="4718643" y="728955"/>
            <a:chExt cx="7481308" cy="3995445"/>
          </a:xfrm>
        </p:grpSpPr>
        <p:pic>
          <p:nvPicPr>
            <p:cNvPr id="8" name="Picture 7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EDB71F16-279A-458C-87E0-434123AE1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8643" y="1065241"/>
              <a:ext cx="7481308" cy="365915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01658C2-C55D-42FF-AB48-1D3FE9CF3D06}"/>
                </a:ext>
              </a:extLst>
            </p:cNvPr>
            <p:cNvSpPr txBox="1"/>
            <p:nvPr/>
          </p:nvSpPr>
          <p:spPr>
            <a:xfrm>
              <a:off x="5791200" y="728955"/>
              <a:ext cx="62198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Cybersecurity Maturity Model Certification (CMMC) levels</a:t>
              </a:r>
            </a:p>
          </p:txBody>
        </p:sp>
      </p:grp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4B88374B-EFFC-49BC-A652-66983EFF8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83" y="1065240"/>
            <a:ext cx="4641476" cy="1601166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DBD6ED3-F6B8-47F7-A719-BDA0D1412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83" y="2666406"/>
            <a:ext cx="4641476" cy="1191344"/>
          </a:xfrm>
          <a:prstGeom prst="rect">
            <a:avLst/>
          </a:prstGeom>
        </p:spPr>
      </p:pic>
      <p:pic>
        <p:nvPicPr>
          <p:cNvPr id="10" name="Picture 9" descr="Table&#10;&#10;Description automatically generated with medium confidence">
            <a:extLst>
              <a:ext uri="{FF2B5EF4-FFF2-40B4-BE49-F238E27FC236}">
                <a16:creationId xmlns:a16="http://schemas.microsoft.com/office/drawing/2014/main" id="{E660F3AD-845B-4510-8456-355B1A094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83" y="3864664"/>
            <a:ext cx="4641476" cy="581375"/>
          </a:xfrm>
          <a:prstGeom prst="rect">
            <a:avLst/>
          </a:prstGeom>
        </p:spPr>
      </p:pic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983034A0-FB7E-4258-9CB0-FCD95DEF5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83" y="4447831"/>
            <a:ext cx="4641476" cy="991198"/>
          </a:xfrm>
          <a:prstGeom prst="rect">
            <a:avLst/>
          </a:prstGeom>
        </p:spPr>
      </p:pic>
      <p:pic>
        <p:nvPicPr>
          <p:cNvPr id="17" name="Picture 16" descr="Table&#10;&#10;Description automatically generated">
            <a:extLst>
              <a:ext uri="{FF2B5EF4-FFF2-40B4-BE49-F238E27FC236}">
                <a16:creationId xmlns:a16="http://schemas.microsoft.com/office/drawing/2014/main" id="{AAEABB3E-6397-4579-B115-286C3A1708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783" y="5401737"/>
            <a:ext cx="4641476" cy="60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7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1361</Words>
  <Application>Microsoft Office PowerPoint</Application>
  <PresentationFormat>Widescreen</PresentationFormat>
  <Paragraphs>228</Paragraphs>
  <Slides>43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Theme</vt:lpstr>
      <vt:lpstr>Managing Enterprise Cybersecurity MIS 4596</vt:lpstr>
      <vt:lpstr>Agenda</vt:lpstr>
      <vt:lpstr>Quiz</vt:lpstr>
      <vt:lpstr>Agenda</vt:lpstr>
      <vt:lpstr>Business cybersecurity risk</vt:lpstr>
      <vt:lpstr>Business cybersecurity risk</vt:lpstr>
      <vt:lpstr>Federal Information Security Management Act (FISMA) of 2002 Federal Information Security Modernization Act (FISMA) of 2014</vt:lpstr>
      <vt:lpstr>NIST’s “Cybersecurity Framework” </vt:lpstr>
      <vt:lpstr>NIST Cybersecurity Framework </vt:lpstr>
      <vt:lpstr>NIST’s Risk Management Framework </vt:lpstr>
      <vt:lpstr>Security Categorization &amp; Selecting a Baseline of Cybersecurity Risk Controls</vt:lpstr>
      <vt:lpstr>1st Step in cybersecurity is security categorization (i.e. risk assessment)</vt:lpstr>
      <vt:lpstr>Risk is based on impact of a security breach</vt:lpstr>
      <vt:lpstr>FIPS Pub 199 Standards for Security Categorization</vt:lpstr>
      <vt:lpstr>What are the security categorizations of these datasets?</vt:lpstr>
      <vt:lpstr>What are the security categorizations of the geodatabases?</vt:lpstr>
      <vt:lpstr>What is the overall security categorization of the information system containing these datasets?</vt:lpstr>
      <vt:lpstr>Agenda</vt:lpstr>
      <vt:lpstr>NIST Risk Management Framework</vt:lpstr>
      <vt:lpstr>A guide for provisional security categorization</vt:lpstr>
      <vt:lpstr>PowerPoint Presentation</vt:lpstr>
      <vt:lpstr>2 Broad types of Information and Information Systems</vt:lpstr>
      <vt:lpstr>Mission-based Information and Information Systems </vt:lpstr>
      <vt:lpstr>Disaster Management Information Types</vt:lpstr>
      <vt:lpstr>Disaster Management Information System Example </vt:lpstr>
      <vt:lpstr>Select Provisional Impact Levels for the identified information system</vt:lpstr>
      <vt:lpstr>Disaster Management Information Types</vt:lpstr>
      <vt:lpstr>Disaster Management Information Impact</vt:lpstr>
      <vt:lpstr>Disaster Management Information Types </vt:lpstr>
      <vt:lpstr>Disaster Management Information Types </vt:lpstr>
      <vt:lpstr>Exercise</vt:lpstr>
      <vt:lpstr>Determine the Overall Impact Levels for the Disaster Information Types </vt:lpstr>
      <vt:lpstr>Determine the overall security categorization of a Disaster Information System</vt:lpstr>
      <vt:lpstr>PowerPoint Presentation</vt:lpstr>
      <vt:lpstr>What synonyms should you use to explain the meaning of low, moderate, or high impact breaches?</vt:lpstr>
      <vt:lpstr>Once categorized, select security control baseline for the information system</vt:lpstr>
      <vt:lpstr>Selecting cybersecurity risk controls</vt:lpstr>
      <vt:lpstr>FIPS 199 categorization is used to select among 3 impact-based baselines of security controls</vt:lpstr>
      <vt:lpstr>Agenda</vt:lpstr>
      <vt:lpstr>Milestone 1 – Risk Assessment Report</vt:lpstr>
      <vt:lpstr>How should you proceed in getting started with Milestone 1 ? </vt:lpstr>
      <vt:lpstr>NIST SP 800-60 Volume I includes tables that identify broad types of information types stored in a wide variety of information systems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Enterprise Cybersecurity MIS 4596</dc:title>
  <dc:creator>David Lanter</dc:creator>
  <cp:lastModifiedBy>Darin Bartholomew</cp:lastModifiedBy>
  <cp:revision>40</cp:revision>
  <dcterms:created xsi:type="dcterms:W3CDTF">2021-01-26T02:01:47Z</dcterms:created>
  <dcterms:modified xsi:type="dcterms:W3CDTF">2025-01-23T19:11:01Z</dcterms:modified>
</cp:coreProperties>
</file>