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365" r:id="rId3"/>
    <p:sldId id="512" r:id="rId4"/>
    <p:sldId id="513" r:id="rId5"/>
    <p:sldId id="520" r:id="rId6"/>
    <p:sldId id="258" r:id="rId7"/>
    <p:sldId id="259" r:id="rId8"/>
    <p:sldId id="526" r:id="rId9"/>
    <p:sldId id="518" r:id="rId10"/>
    <p:sldId id="519" r:id="rId11"/>
    <p:sldId id="290" r:id="rId12"/>
    <p:sldId id="279" r:id="rId13"/>
    <p:sldId id="388" r:id="rId14"/>
    <p:sldId id="521" r:id="rId15"/>
    <p:sldId id="292" r:id="rId16"/>
    <p:sldId id="515" r:id="rId17"/>
    <p:sldId id="516" r:id="rId18"/>
    <p:sldId id="348" r:id="rId19"/>
    <p:sldId id="349" r:id="rId20"/>
    <p:sldId id="350" r:id="rId21"/>
    <p:sldId id="351" r:id="rId22"/>
    <p:sldId id="352" r:id="rId23"/>
    <p:sldId id="517" r:id="rId24"/>
    <p:sldId id="522" r:id="rId25"/>
    <p:sldId id="354" r:id="rId26"/>
    <p:sldId id="356" r:id="rId27"/>
    <p:sldId id="358" r:id="rId28"/>
    <p:sldId id="360" r:id="rId29"/>
    <p:sldId id="362" r:id="rId30"/>
    <p:sldId id="523" r:id="rId31"/>
    <p:sldId id="364" r:id="rId32"/>
    <p:sldId id="372" r:id="rId33"/>
    <p:sldId id="375" r:id="rId34"/>
    <p:sldId id="524" r:id="rId35"/>
    <p:sldId id="392" r:id="rId36"/>
    <p:sldId id="395" r:id="rId37"/>
    <p:sldId id="385" r:id="rId38"/>
    <p:sldId id="386" r:id="rId39"/>
    <p:sldId id="287" r:id="rId40"/>
    <p:sldId id="52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nter" userId="ffe310d6-75e8-40c5-b92a-0b49b26d9e52" providerId="ADAL" clId="{57465345-4B80-452F-A365-E4B99DE12C98}"/>
    <pc:docChg chg="addSld delSld modSld sldOrd">
      <pc:chgData name="David Lanter" userId="ffe310d6-75e8-40c5-b92a-0b49b26d9e52" providerId="ADAL" clId="{57465345-4B80-452F-A365-E4B99DE12C98}" dt="2024-02-20T13:21:27.871" v="9" actId="47"/>
      <pc:docMkLst>
        <pc:docMk/>
      </pc:docMkLst>
      <pc:sldChg chg="add">
        <pc:chgData name="David Lanter" userId="ffe310d6-75e8-40c5-b92a-0b49b26d9e52" providerId="ADAL" clId="{57465345-4B80-452F-A365-E4B99DE12C98}" dt="2024-02-20T13:20:49.981" v="8"/>
        <pc:sldMkLst>
          <pc:docMk/>
          <pc:sldMk cId="3627413768" sldId="287"/>
        </pc:sldMkLst>
      </pc:sldChg>
      <pc:sldChg chg="add">
        <pc:chgData name="David Lanter" userId="ffe310d6-75e8-40c5-b92a-0b49b26d9e52" providerId="ADAL" clId="{57465345-4B80-452F-A365-E4B99DE12C98}" dt="2024-02-20T13:20:23.289" v="6"/>
        <pc:sldMkLst>
          <pc:docMk/>
          <pc:sldMk cId="2303333577" sldId="385"/>
        </pc:sldMkLst>
      </pc:sldChg>
      <pc:sldChg chg="add">
        <pc:chgData name="David Lanter" userId="ffe310d6-75e8-40c5-b92a-0b49b26d9e52" providerId="ADAL" clId="{57465345-4B80-452F-A365-E4B99DE12C98}" dt="2024-02-20T13:20:42.885" v="7"/>
        <pc:sldMkLst>
          <pc:docMk/>
          <pc:sldMk cId="3443388415" sldId="386"/>
        </pc:sldMkLst>
      </pc:sldChg>
      <pc:sldChg chg="del">
        <pc:chgData name="David Lanter" userId="ffe310d6-75e8-40c5-b92a-0b49b26d9e52" providerId="ADAL" clId="{57465345-4B80-452F-A365-E4B99DE12C98}" dt="2024-02-20T13:21:27.871" v="9" actId="47"/>
        <pc:sldMkLst>
          <pc:docMk/>
          <pc:sldMk cId="3784856682" sldId="393"/>
        </pc:sldMkLst>
      </pc:sldChg>
      <pc:sldChg chg="ord">
        <pc:chgData name="David Lanter" userId="ffe310d6-75e8-40c5-b92a-0b49b26d9e52" providerId="ADAL" clId="{57465345-4B80-452F-A365-E4B99DE12C98}" dt="2024-02-20T13:19:48.250" v="5"/>
        <pc:sldMkLst>
          <pc:docMk/>
          <pc:sldMk cId="314515494" sldId="395"/>
        </pc:sldMkLst>
      </pc:sldChg>
      <pc:sldChg chg="ord">
        <pc:chgData name="David Lanter" userId="ffe310d6-75e8-40c5-b92a-0b49b26d9e52" providerId="ADAL" clId="{57465345-4B80-452F-A365-E4B99DE12C98}" dt="2024-02-20T13:14:48.350" v="3"/>
        <pc:sldMkLst>
          <pc:docMk/>
          <pc:sldMk cId="3295626202" sldId="526"/>
        </pc:sldMkLst>
      </pc:sldChg>
    </pc:docChg>
  </pc:docChgLst>
  <pc:docChgLst>
    <pc:chgData name="Darin Bartholomew" userId="4311a273c03b4836" providerId="LiveId" clId="{9CCD8C38-E331-4F19-8BCF-80BA10406E57}"/>
    <pc:docChg chg="delSld modSld">
      <pc:chgData name="Darin Bartholomew" userId="4311a273c03b4836" providerId="LiveId" clId="{9CCD8C38-E331-4F19-8BCF-80BA10406E57}" dt="2024-10-02T18:07:35.054" v="1" actId="1036"/>
      <pc:docMkLst>
        <pc:docMk/>
      </pc:docMkLst>
      <pc:sldChg chg="modSp mod">
        <pc:chgData name="Darin Bartholomew" userId="4311a273c03b4836" providerId="LiveId" clId="{9CCD8C38-E331-4F19-8BCF-80BA10406E57}" dt="2024-10-02T18:07:35.054" v="1" actId="1036"/>
        <pc:sldMkLst>
          <pc:docMk/>
          <pc:sldMk cId="4063267583" sldId="258"/>
        </pc:sldMkLst>
      </pc:sldChg>
      <pc:sldChg chg="del">
        <pc:chgData name="Darin Bartholomew" userId="4311a273c03b4836" providerId="LiveId" clId="{9CCD8C38-E331-4F19-8BCF-80BA10406E57}" dt="2024-10-02T18:00:26.716" v="0" actId="47"/>
        <pc:sldMkLst>
          <pc:docMk/>
          <pc:sldMk cId="3295626202" sldId="526"/>
        </pc:sldMkLst>
      </pc:sldChg>
    </pc:docChg>
  </pc:docChgLst>
  <pc:docChgLst>
    <pc:chgData name="Darin Bartholomew" userId="4311a273c03b4836" providerId="LiveId" clId="{657CE3C2-369E-43C5-819A-234E510B2EA1}"/>
    <pc:docChg chg="modSld">
      <pc:chgData name="Darin Bartholomew" userId="4311a273c03b4836" providerId="LiveId" clId="{657CE3C2-369E-43C5-819A-234E510B2EA1}" dt="2025-02-16T14:18:12.160" v="0" actId="1036"/>
      <pc:docMkLst>
        <pc:docMk/>
      </pc:docMkLst>
      <pc:sldChg chg="modSp mod">
        <pc:chgData name="Darin Bartholomew" userId="4311a273c03b4836" providerId="LiveId" clId="{657CE3C2-369E-43C5-819A-234E510B2EA1}" dt="2025-02-16T14:18:12.160" v="0" actId="1036"/>
        <pc:sldMkLst>
          <pc:docMk/>
          <pc:sldMk cId="1049110961" sldId="259"/>
        </pc:sldMkLst>
        <pc:picChg chg="mod">
          <ac:chgData name="Darin Bartholomew" userId="4311a273c03b4836" providerId="LiveId" clId="{657CE3C2-369E-43C5-819A-234E510B2EA1}" dt="2025-02-16T14:18:12.160" v="0" actId="1036"/>
          <ac:picMkLst>
            <pc:docMk/>
            <pc:sldMk cId="1049110961" sldId="259"/>
            <ac:picMk id="4" creationId="{00000000-0000-0000-0000-000000000000}"/>
          </ac:picMkLst>
        </pc:picChg>
      </pc:sldChg>
    </pc:docChg>
  </pc:docChgLst>
  <pc:docChgLst>
    <pc:chgData name="Darin Bartholomew" userId="4311a273c03b4836" providerId="LiveId" clId="{EA670012-886E-461F-A9A0-86B2CBE6349F}"/>
    <pc:docChg chg="undo custSel addSld delSld modSld">
      <pc:chgData name="Darin Bartholomew" userId="4311a273c03b4836" providerId="LiveId" clId="{EA670012-886E-461F-A9A0-86B2CBE6349F}" dt="2024-10-03T16:05:49.753" v="57" actId="47"/>
      <pc:docMkLst>
        <pc:docMk/>
      </pc:docMkLst>
      <pc:sldChg chg="del">
        <pc:chgData name="Darin Bartholomew" userId="4311a273c03b4836" providerId="LiveId" clId="{EA670012-886E-461F-A9A0-86B2CBE6349F}" dt="2024-10-03T15:52:53.366" v="53" actId="47"/>
        <pc:sldMkLst>
          <pc:docMk/>
          <pc:sldMk cId="0" sldId="301"/>
        </pc:sldMkLst>
      </pc:sldChg>
      <pc:sldChg chg="del">
        <pc:chgData name="Darin Bartholomew" userId="4311a273c03b4836" providerId="LiveId" clId="{EA670012-886E-461F-A9A0-86B2CBE6349F}" dt="2024-10-03T15:52:54.926" v="54" actId="47"/>
        <pc:sldMkLst>
          <pc:docMk/>
          <pc:sldMk cId="0" sldId="302"/>
        </pc:sldMkLst>
      </pc:sldChg>
      <pc:sldChg chg="del">
        <pc:chgData name="Darin Bartholomew" userId="4311a273c03b4836" providerId="LiveId" clId="{EA670012-886E-461F-A9A0-86B2CBE6349F}" dt="2024-10-03T15:49:38.164" v="52" actId="47"/>
        <pc:sldMkLst>
          <pc:docMk/>
          <pc:sldMk cId="2278262595" sldId="347"/>
        </pc:sldMkLst>
      </pc:sldChg>
      <pc:sldChg chg="add del">
        <pc:chgData name="Darin Bartholomew" userId="4311a273c03b4836" providerId="LiveId" clId="{EA670012-886E-461F-A9A0-86B2CBE6349F}" dt="2024-10-03T16:05:49.753" v="57" actId="47"/>
        <pc:sldMkLst>
          <pc:docMk/>
          <pc:sldMk cId="1157390148" sldId="353"/>
        </pc:sldMkLst>
      </pc:sldChg>
      <pc:sldChg chg="modSp mod">
        <pc:chgData name="Darin Bartholomew" userId="4311a273c03b4836" providerId="LiveId" clId="{EA670012-886E-461F-A9A0-86B2CBE6349F}" dt="2024-10-03T15:47:49.300" v="51" actId="207"/>
        <pc:sldMkLst>
          <pc:docMk/>
          <pc:sldMk cId="3626541650" sldId="519"/>
        </pc:sldMkLst>
      </pc:sldChg>
      <pc:sldChg chg="addSp delSp modSp new mod setBg">
        <pc:chgData name="Darin Bartholomew" userId="4311a273c03b4836" providerId="LiveId" clId="{EA670012-886E-461F-A9A0-86B2CBE6349F}" dt="2024-10-03T15:43:17.102" v="25" actId="26606"/>
        <pc:sldMkLst>
          <pc:docMk/>
          <pc:sldMk cId="3131971549" sldId="5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C86F-F019-4158-B25A-594AECA2E9E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F8A2D-C9A2-4287-8777-1A76D320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25500"/>
            <a:r>
              <a:t>This is a 4096-bit prime number (safe prime)</a:t>
            </a:r>
            <a:br/>
            <a:endParaRPr/>
          </a:p>
          <a:p>
            <a:pPr defTabSz="825500"/>
            <a:r>
              <a:t>$ time openssl dhparam 4096 -text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483C40E-94C6-B641-888A-610D99C101F2}" type="slidenum">
              <a:rPr lang="en-US" sz="1200">
                <a:latin typeface="Arial" charset="0"/>
              </a:rPr>
              <a:pPr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5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8" name="Shape 7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defRPr sz="2600"/>
            </a:lvl1pPr>
          </a:lstStyle>
          <a:p>
            <a:r>
              <a:t>Ron Rivest, Adi Shamir, Leonard Adleman, three computer science professors at MIT.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03052C9-B724-3646-864E-C920D8708E5B}" type="slidenum">
              <a:rPr lang="en-US" sz="1200">
                <a:latin typeface="Arial" charset="0"/>
              </a:rPr>
              <a:pPr eaLnBrk="1" hangingPunct="1"/>
              <a:t>33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0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74AD-BE02-4326-9C1E-73D0EE4A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1BB94-EC70-4202-BF53-2D3004228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9117-7079-486C-86E3-314AD6C0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3B6A-1789-46E8-ACD3-30FECC3A4618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C237D-6A61-45E1-8B0E-F5DF09F4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E2DCD-DF33-48F7-842F-E4A7AF84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B655-0591-4012-A948-AE8156F2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4EA00-508D-4197-8092-6D56A9013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C9C9-14DF-4346-A077-8726A4FC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1FCF-019E-475F-888C-DE780299E458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B18E-B3FA-40F7-A037-2678FB56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9289-252C-474C-A441-292A91F3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6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29AF-0D1C-48A2-9327-9F742F666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36E73-5D4F-4670-BE91-68DB911FD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0E50-3039-4734-80CF-8EE3925C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9458-02C3-4D9E-802C-40164ED76B9F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B4F9E-42E0-4F3A-A2B7-0E79ED2D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CDC5-A5FC-4428-8602-D37276B2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73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08971" y="2088833"/>
            <a:ext cx="11174058" cy="2680335"/>
          </a:xfrm>
          <a:prstGeom prst="rect">
            <a:avLst/>
          </a:prstGeom>
        </p:spPr>
        <p:txBody>
          <a:bodyPr/>
          <a:lstStyle>
            <a:lvl1pPr>
              <a:defRPr sz="7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4109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FE4E-8C12-43E7-9E6F-DA63C1D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EDA26-D6B3-4BD3-9FBC-730DD81B7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B8763-AE77-4660-BCE4-EF076763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F4DD-A4FE-40E4-8EB7-AD808B4852FE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3C491-2691-4A28-895D-02405F35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A62C-555C-4F55-BA73-1F83EBDB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9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801C-8FFE-4754-A5CB-BFC76480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EF777-04CF-42DF-9A5C-A168D1FD6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6A8B-83C0-4667-8AFB-28D2589F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E9B0B-BBE0-426E-BE51-3CB7221A4F7F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77829-838D-493D-B1DD-4A770092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A635-B003-43C0-B735-6775BC71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4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625E-4D92-4234-9EFD-E86BE730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138A-33E3-4B86-9F65-8712F4C35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1F152-F449-4F97-BD83-BA97C30F6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82892-24E5-4436-BECF-06408DA5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3888-EE8D-4C37-8577-972B0F75044E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F5BF4-B33D-40BB-B3D4-2D7994AC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4EBC-FA85-48B3-B446-A2206441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EB25-1F4E-467B-A804-5C72E564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3AFF8-E38E-4893-AC98-3562C1CC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79617-40C4-4BAA-B0C7-72FAF47BB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F4D0F-94A0-4515-BE1C-7E1BC7C43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40C47-758E-4985-B4B2-9C7318EC9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99498-154F-4BC0-9184-A327070E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4317-6F0B-428C-A7F8-734355BB82A4}" type="datetime1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D11F9-7172-42E3-9481-59BADAA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0A31C-C27D-47E5-834F-5A5482FE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3F7A-3DBE-4CE1-8201-16DBA3B1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1FBFB-93CE-4303-BD37-978A5825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73F8A-067B-4ECA-BEE1-5035E709E168}" type="datetime1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A3DF-78F5-494A-B3B7-E876E749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02D8B-1FC3-4AE9-BC4A-1C11871A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FD4A0-418F-4CC6-8936-9AC8E693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D5BD-B795-434B-AA74-A535E3FF841E}" type="datetime1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739B8-B8BE-44DA-9E07-708C915C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CF1B-84B2-4CA1-B9AA-AD186450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17B1-D95D-4C90-9D89-08AD9AFC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6CF4-E066-47A0-92DC-1BFEC8AB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B6252-3284-4316-87C7-76B199512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830B-9F62-493D-B8D0-5BBF98E6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D89D-2AC9-42F5-9241-DBDF9431DDF8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31077-2973-4E8C-A0FC-65865F95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A7ED9-7018-49CB-966E-CC616E72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F1FF-2E55-4EF4-AAB5-3469A9D8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3B8AA-9A14-47E7-9DCF-B65504F4E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5BE0-4916-4031-9C81-75C945E04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00752-9521-4DD4-8DCF-F8FB948A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F4C3-EF88-4AD7-9E75-2ED2B6671E24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B7240-E5BE-4EA1-B1FA-D6B69154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AD31B-DE51-4E8A-A9FE-96D1D118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A7005-4D95-430D-8E3A-307268FB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B29C4-7775-4BD5-B635-BE20E24DC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AC27-CCA1-4EAA-BB09-C5808B29F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B061-BE79-47A4-AD6B-801748C64EEF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BCBF-8A19-4D10-8D58-3DF57BDF3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DC1E-88F5-432C-91C8-633F3BC52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A7FE-5F93-4091-A2E0-F71164B67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en.wikipedia.org/wiki/Metcalfe's_la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ryptii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n.wikipedia.org/wiki/Metcalfe's_la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lframalph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410C-0752-4ED7-928D-D55C6E20F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715" y="1122363"/>
            <a:ext cx="11438021" cy="2387600"/>
          </a:xfrm>
        </p:spPr>
        <p:txBody>
          <a:bodyPr>
            <a:normAutofit/>
          </a:bodyPr>
          <a:lstStyle/>
          <a:p>
            <a:r>
              <a:rPr lang="en-US" dirty="0"/>
              <a:t>Managing Enterprise Cybersecurity</a:t>
            </a:r>
            <a:br>
              <a:rPr lang="en-US" dirty="0"/>
            </a:br>
            <a:r>
              <a:rPr lang="en-US" dirty="0"/>
              <a:t>MIS 4596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C437D-6B5E-40CE-A8C8-816C1330B8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Class 10</a:t>
            </a:r>
          </a:p>
          <a:p>
            <a:r>
              <a:rPr lang="en-US" dirty="0"/>
              <a:t>Asymmetric Cryptography and Digital Signatures </a:t>
            </a:r>
          </a:p>
        </p:txBody>
      </p:sp>
    </p:spTree>
    <p:extLst>
      <p:ext uri="{BB962C8B-B14F-4D97-AF65-F5344CB8AC3E}">
        <p14:creationId xmlns:p14="http://schemas.microsoft.com/office/powerpoint/2010/main" val="41551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B17-1595-4F6C-8ED5-94553891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2789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Generic Diffie-Hellman Algorithm – </a:t>
            </a:r>
            <a:r>
              <a:rPr lang="en-US" sz="4000" b="1" u="sng" dirty="0">
                <a:solidFill>
                  <a:srgbClr val="FF0000"/>
                </a:solidFill>
              </a:rPr>
              <a:t>Important for Lab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8754-B8D5-40A2-8A04-E10E56F4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6" y="1087394"/>
            <a:ext cx="11898384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dirty="0"/>
              <a:t>Run the algorithm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publicly agree on “</a:t>
            </a:r>
            <a:r>
              <a:rPr lang="en-US" sz="2000" b="1" dirty="0"/>
              <a:t>p</a:t>
            </a:r>
            <a:r>
              <a:rPr lang="en-US" sz="2000" dirty="0"/>
              <a:t>” called </a:t>
            </a:r>
            <a:r>
              <a:rPr lang="en-US" sz="2000" i="1" dirty="0"/>
              <a:t>prime modulus </a:t>
            </a:r>
            <a:r>
              <a:rPr lang="en-US" sz="2000" dirty="0"/>
              <a:t>(e.g. </a:t>
            </a:r>
            <a:r>
              <a:rPr lang="en-US" sz="2000" b="1" dirty="0"/>
              <a:t>p = 31</a:t>
            </a:r>
            <a:r>
              <a:rPr lang="en-US" sz="2000" dirty="0"/>
              <a:t>) and “</a:t>
            </a:r>
            <a:r>
              <a:rPr lang="en-US" sz="2000" b="1" dirty="0"/>
              <a:t>g</a:t>
            </a:r>
            <a:r>
              <a:rPr lang="en-US" sz="2000" dirty="0"/>
              <a:t>” called </a:t>
            </a:r>
            <a:r>
              <a:rPr lang="en-US" sz="2000" i="1" dirty="0"/>
              <a:t>generator</a:t>
            </a:r>
            <a:r>
              <a:rPr lang="en-US" sz="2000" dirty="0"/>
              <a:t> (e.g. </a:t>
            </a:r>
            <a:r>
              <a:rPr lang="en-US" sz="2000" b="1" dirty="0"/>
              <a:t>g = 3</a:t>
            </a:r>
            <a:r>
              <a:rPr lang="en-US" sz="2000" dirty="0"/>
              <a:t>), Eve overhears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each choose your own secret key:</a:t>
            </a:r>
          </a:p>
          <a:p>
            <a:pPr lvl="1"/>
            <a:r>
              <a:rPr lang="en-US" sz="1600" dirty="0"/>
              <a:t>Bob’s secret key is referred to as “</a:t>
            </a:r>
            <a:r>
              <a:rPr lang="en-US" sz="1800" b="1" dirty="0" err="1"/>
              <a:t>x_bob</a:t>
            </a:r>
            <a:r>
              <a:rPr lang="en-US" sz="1600" dirty="0"/>
              <a:t>” which is a number between 1 and p-1 (write it down but keep it secret)</a:t>
            </a:r>
          </a:p>
          <a:p>
            <a:pPr lvl="1"/>
            <a:r>
              <a:rPr lang="en-US" sz="1600" dirty="0"/>
              <a:t>Alice’s secret key is referred to as “</a:t>
            </a:r>
            <a:r>
              <a:rPr lang="en-US" sz="1800" b="1" dirty="0" err="1"/>
              <a:t>x_alice</a:t>
            </a:r>
            <a:r>
              <a:rPr lang="en-US" sz="1600" dirty="0"/>
              <a:t>” which also is a number between 1 and p-1  (write it down but keep it secret)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computes your own public key, which you share with each other, and Eve intercepts…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y_bob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he writes down and shares with Alice (and Eve)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y_alice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she writes down and shares with Bob (and Eve)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secretly compute your shared secret symmetric key which you write down and do not share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y_alice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800" dirty="0"/>
              <a:t>which he writes down and does not share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y_bob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800" dirty="0"/>
              <a:t>which she writes down and does not share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now have a </a:t>
            </a:r>
            <a:r>
              <a:rPr lang="en-US" sz="2000" b="1" dirty="0"/>
              <a:t>shared secret (“symmetric”) key </a:t>
            </a:r>
            <a:r>
              <a:rPr lang="en-US" sz="2000" dirty="0"/>
              <a:t>compare your secret keys and confirm they are the same</a:t>
            </a: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Eve has Bob &amp; Alice’s public keys: </a:t>
            </a:r>
            <a:r>
              <a:rPr lang="en-US" sz="2000" b="1" dirty="0" err="1"/>
              <a:t>y_bob</a:t>
            </a:r>
            <a:r>
              <a:rPr lang="en-US" sz="2000" b="1" dirty="0"/>
              <a:t> </a:t>
            </a:r>
            <a:r>
              <a:rPr lang="en-US" sz="2000" dirty="0"/>
              <a:t>&amp; </a:t>
            </a:r>
            <a:r>
              <a:rPr lang="en-US" sz="2000" b="1" dirty="0" err="1"/>
              <a:t>y_alice</a:t>
            </a:r>
            <a:r>
              <a:rPr lang="en-US" sz="2000" dirty="0"/>
              <a:t>, prime modulus: </a:t>
            </a:r>
            <a:r>
              <a:rPr lang="en-US" sz="2000" b="1" dirty="0"/>
              <a:t>p</a:t>
            </a:r>
            <a:r>
              <a:rPr lang="en-US" sz="2000" dirty="0"/>
              <a:t> and generator: </a:t>
            </a:r>
            <a:r>
              <a:rPr lang="en-US" sz="2000" b="1" dirty="0"/>
              <a:t>g</a:t>
            </a:r>
            <a:r>
              <a:rPr lang="en-US" sz="2000" dirty="0"/>
              <a:t>, but not their secret keys </a:t>
            </a:r>
            <a:r>
              <a:rPr lang="en-US" sz="2000" b="1" dirty="0" err="1"/>
              <a:t>x_bob</a:t>
            </a:r>
            <a:r>
              <a:rPr lang="en-US" sz="2000" b="1" dirty="0"/>
              <a:t> </a:t>
            </a:r>
            <a:r>
              <a:rPr lang="en-US" sz="2000" dirty="0"/>
              <a:t>&amp; </a:t>
            </a:r>
            <a:r>
              <a:rPr lang="en-US" sz="2000" b="1" dirty="0" err="1"/>
              <a:t>x_alice</a:t>
            </a:r>
            <a:endParaRPr lang="en-US" sz="2000" dirty="0"/>
          </a:p>
          <a:p>
            <a:pPr lvl="1"/>
            <a:r>
              <a:rPr lang="en-US" sz="1600" b="1" i="1" dirty="0"/>
              <a:t>Eve cannot calculate Bob&amp; Alice’s shared symmetric secret key from their public keys, p and g alone – even though she knows they are using the Diffie-Hellman algorithm!</a:t>
            </a:r>
            <a:endParaRPr lang="en-US" sz="2200" b="1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9FBF21-1E6C-4B43-861E-C6BF1E9A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52ED7-8E4A-4F3A-863A-FAEF74EA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4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857,756,147,438,808,767,721,482,523,862,479,196,091,217,066,271,200,126,894,701,702,329,327,872,802,487,425,224,246,373,206,756,773,954,180,315,945,664,685,564,049,690,107,228,861,210,053,005,306,168,041,237,244,792,245,832,497,260,206,801,417,396,745,674,574,281,768,112,711,519,809,332,223,737,878,554,093,201,446,763,995,425,025,965,323,912,149,043,161,823,975,594,943,915,411,109,637,902,372,642,611,214,196,649,667,036,726,005,577,041,694,781,738,635,943,018,156,362,403,714,091,905,448,620,990,965,500,814,912,289,738,636,687,051,381,358,564,729,963,735,782,176,280,511,819,070,673,927,579,180,484,836,950,910,945,840,410,470,935,832,100,360,510,117,962,261,152,920,101,946,255,789,679,435,711,472,267,368,823,730,863,971,596,718,223,674,224,106,003,985,209,174,353,308,077,140,794,884,546,003,360,030,727,697,326,025,663,819,442,780,105,880,604,943,197,516,223,343,068,846,392,924,237,875,653,640,416,933,764,628,191,065,601,980,281,442,005,263,033,849,543,723,716,743,986,123,624,356,871,152,793,177,027,462,801,070,011,526,783,269,474,338,816,734,553,122,757,257,382,121,230,562,181,721,318,331,271,107,036,972,788,062,816,322,387,506,944,045,038,739,178,684,349,474,317,534,892,731,313,651,324,179,101,369,222,316,429,969,662,605,450,068,078,088,031,941,042,867,503,697,721,512,539,949,128,099,005,160,179,345,242,776,041,458,121,259,813,719,561,319,392,760,414,249,584,984,440,063,314,771,039,261,920,249,005,444,014,069,555,961,131,639,966,539,872,980,057,279,636,609,441,274,119,014,567,294,590,620,498,019,375,631,405,622,479,332,810,401,520,856,695,524,524,855,468,645,479,042,909,834,183,316,487,318,824,544,358,235,183,243,643"/>
          <p:cNvSpPr txBox="1"/>
          <p:nvPr/>
        </p:nvSpPr>
        <p:spPr>
          <a:xfrm>
            <a:off x="120200" y="1008993"/>
            <a:ext cx="11951600" cy="57505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825500">
              <a:defRPr sz="4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50" dirty="0"/>
              <a:t>857,756,147,438,808,767,721,482,523,862,479,196,091,217,066,271,200,126,894,701,702,329,327,872,802,487,425,224,246,373,206,756,773,954,180,315,945,664,685,564,049,690,107,228,861,210,053,005,306,168,041,237,244,792,245,832,497,260,206,801,417,396,745,674,574,281,768,112,711,519,809,332,223,737,878,554,093,201,446,763,995,425,025,965,323,912,149,043,161,823,975,594,943,915,411,109,637,902,372,642,611,214,196,649,667,036,726,005,577,041,694,781,738,635,943,018,156,362,403,714,091,905,448,620,990,965,500,814,912,289,738,636,687,051,381,358,564,729,963,735,782,176,280,511,819,070,673,927,579,180,484,836,950,910,945,840,410,470,935,832,100,360,510,117,962,261,152,920,101,946,255,789,679,435,711,472,267,368,823,730,863,971,596,718,223,674,224,106,003,985,209,174,353,308,077,140,794,884,546,003,360,030,727,697,326,025,663,819,442,780,105,880,604,943,197,516,223,343,068,846,392,924,237,875,653,640,416,933,764,628,191,065,601,980,281,442,005,263,033,849,543,723,716,743,986,123,624,356,871,152,793,177,027,462,801,070,011,526,783,269,474,338,816,734,553,122,757,257,382,121,230,562,181,721,318,331,271,107,036,972,788,062,816,322,387,506,944,045,038,739,178,684,349,474,317,534,892,731,313,651,324,179,101,369,222,316,429,969,662,605,450,068,078,088,031,941,042,867,503,697,721,512,539,949,128,099,005,160,179,345,242,776,041,458,121,259,813,719,561,319,392,760,414,249,584,984,440,063,314,771,039,261,920,249,005,444,014,069,555,961,131,639,966,539,872,980,057,279,636,609,441,274,119,014,567,294,590,620,498,019,375,631,405,622,479,332,810,401,520,856,695,524,524,855,468,645,479,042,909,834,183,316,487,318,824,544,358,235,183,243,643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FA0A001-041A-4E7B-859C-64015F05079B}"/>
              </a:ext>
            </a:extLst>
          </p:cNvPr>
          <p:cNvSpPr/>
          <p:nvPr/>
        </p:nvSpPr>
        <p:spPr>
          <a:xfrm>
            <a:off x="7262648" y="159980"/>
            <a:ext cx="4671849" cy="830995"/>
          </a:xfrm>
          <a:prstGeom prst="wedgeRectCallout">
            <a:avLst>
              <a:gd name="adj1" fmla="val -59129"/>
              <a:gd name="adj2" fmla="val 4578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2"/>
                  <a:satOff val="-12043"/>
                  <a:lumOff val="-7113"/>
                </a:schemeClr>
              </a:gs>
            </a:gsLst>
            <a:lin ang="5400000" scaled="0"/>
          </a:gradFill>
          <a:ln w="3175" cap="flat">
            <a:noFill/>
            <a:miter lim="400000"/>
          </a:ln>
          <a:effectLst>
            <a:outerShdw blurRad="635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 practice,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 must be much larger prime number… this is a 4096-bit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E2888-860F-418E-87CC-120C172117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19A5-23D4-42DB-9EF0-CA7AB317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Diffie-Hellman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2B02F-6B96-4EE5-AE96-35A035F6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8" y="1448120"/>
            <a:ext cx="10515600" cy="4351338"/>
          </a:xfrm>
        </p:spPr>
        <p:txBody>
          <a:bodyPr/>
          <a:lstStyle/>
          <a:p>
            <a:r>
              <a:rPr lang="en-US" dirty="0"/>
              <a:t>Uses asymmetric public and private keys to exchange a symmetric key</a:t>
            </a:r>
          </a:p>
          <a:p>
            <a:r>
              <a:rPr lang="en-US" dirty="0"/>
              <a:t>Does not use asymmetric keys for confidentiality (i.e. to encrypt or decrypt any messages)</a:t>
            </a:r>
          </a:p>
          <a:p>
            <a:r>
              <a:rPr lang="en-US" dirty="0"/>
              <a:t>Users/systems need to negotiate a new key for every new person</a:t>
            </a:r>
          </a:p>
          <a:p>
            <a:r>
              <a:rPr lang="en-US" dirty="0"/>
              <a:t>No authentication, no non-repudiation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67134-FDCF-4447-B8FF-4FEDF538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5193-3628-4198-B3E7-1275F37A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3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852186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>
                <a:latin typeface="Lucida Sans" charset="0"/>
              </a:rPr>
              <a:t>Diffie-Hellman was vulnerable to man-in-the-middle attack, because no authentication occurs before public keys are exchanged 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129414" y="1145531"/>
            <a:ext cx="8881236" cy="5388619"/>
          </a:xfrm>
        </p:spPr>
        <p:txBody>
          <a:bodyPr>
            <a:normAutofit fontScale="85000" lnSpcReduction="20000"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sends her public key to Erika, but Lance grabs the key during transmission so it never makes it to Erika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spoofs Tanya’s identity and sends over his public key to Erika. Erika now thinks she has Tanya’s public key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sends her public key to Tanya, but Lance grabs the key during transmission so it never makes it to Tanya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spoofs Erika’s identity and sends over his public key to Tanya. Tanya now thinks she has Erika’s public key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combines her private key and Lance’s public key and creates a symmetric key S1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combines his private key and Tanya’s public key and creates symmetric key S1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combines her private key and Lance’s public key and creates symmetric key S2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combines his private key and Erika’s public key and creates symmetric key S2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Now Tanya and Lance share a symmetric key (S1) and Erika and Lance share a different symmetric key (S2). Tanya and Erika think they are sharing a key between themselves </a:t>
            </a:r>
            <a:r>
              <a:rPr lang="en-US" sz="2000"/>
              <a:t>and do </a:t>
            </a:r>
            <a:r>
              <a:rPr lang="en-US" sz="2000" dirty="0"/>
              <a:t>not realize Lance is involved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Tanya writes a message to Erika, and uses her symmetric key (S1) to encrypt the message, and sends it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Lance grabs the message and decrypts it with symmetric key S1, reads or modifies the message and re-encrypts it with symmetric key S2, and then sends it to Erika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000" dirty="0"/>
              <a:t>Erika take symmetric key S2 and uses it to decrypt and read the message….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39A1F5E3-2812-AB41-8D60-F4A995A139CB}" type="slidenum">
              <a:rPr lang="en-US" sz="1000">
                <a:solidFill>
                  <a:srgbClr val="D9CFAB"/>
                </a:solidFill>
              </a:rPr>
              <a:pPr/>
              <a:t>13</a:t>
            </a:fld>
            <a:endParaRPr lang="en-US" sz="1400">
              <a:solidFill>
                <a:srgbClr val="D9CFAB"/>
              </a:solidFill>
              <a:latin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1473686"/>
            <a:ext cx="3134766" cy="29078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F28668-9BE0-435F-B202-B486DAF2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367DD-BBC5-4FD7-AFFF-F0911BE376F4}"/>
              </a:ext>
            </a:extLst>
          </p:cNvPr>
          <p:cNvSpPr txBox="1"/>
          <p:nvPr/>
        </p:nvSpPr>
        <p:spPr>
          <a:xfrm>
            <a:off x="6923506" y="6352416"/>
            <a:ext cx="526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(2019) </a:t>
            </a:r>
            <a:r>
              <a:rPr lang="en-US" sz="1600" u="sng" dirty="0"/>
              <a:t>All-In-One CISSP Exam Guide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55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7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9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53" name="Len-Adi-Ron.jpg" descr="Len-Adi-R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" y="-900943"/>
            <a:ext cx="12192001" cy="8560798"/>
          </a:xfrm>
          <a:prstGeom prst="rect">
            <a:avLst/>
          </a:prstGeom>
          <a:ln w="3175">
            <a:miter lim="400000"/>
          </a:ln>
        </p:spPr>
      </p:pic>
      <p:sp>
        <p:nvSpPr>
          <p:cNvPr id="754" name="Ron Rivest"/>
          <p:cNvSpPr txBox="1"/>
          <p:nvPr/>
        </p:nvSpPr>
        <p:spPr>
          <a:xfrm>
            <a:off x="8422813" y="3297804"/>
            <a:ext cx="230832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 dirty="0"/>
              <a:t>Ron </a:t>
            </a:r>
            <a:r>
              <a:rPr sz="3600" dirty="0" err="1"/>
              <a:t>Rivest</a:t>
            </a:r>
            <a:endParaRPr sz="3600" dirty="0"/>
          </a:p>
        </p:txBody>
      </p:sp>
      <p:sp>
        <p:nvSpPr>
          <p:cNvPr id="755" name="Adi Shamir"/>
          <p:cNvSpPr txBox="1"/>
          <p:nvPr/>
        </p:nvSpPr>
        <p:spPr>
          <a:xfrm>
            <a:off x="5385557" y="3923279"/>
            <a:ext cx="230832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/>
              <a:t>Adi Shamir</a:t>
            </a:r>
          </a:p>
        </p:txBody>
      </p:sp>
      <p:sp>
        <p:nvSpPr>
          <p:cNvPr id="756" name="Leonard Adleman"/>
          <p:cNvSpPr txBox="1"/>
          <p:nvPr/>
        </p:nvSpPr>
        <p:spPr>
          <a:xfrm>
            <a:off x="1426880" y="3586729"/>
            <a:ext cx="3667864" cy="6052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25500">
              <a:defRPr sz="7200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600"/>
              <a:t>Leonard Adleman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0D9FFF-5E2E-4E88-B7AE-1ED0EF7819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0" animBg="1" advAuto="0"/>
      <p:bldP spid="755" grpId="0" animBg="1" advAuto="0"/>
      <p:bldP spid="75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8CBE-7AD3-475A-B5F2-56D66FDF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RSA Public Key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26E9-CB68-4399-BA7B-501403302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191962"/>
            <a:ext cx="11726779" cy="4351338"/>
          </a:xfrm>
        </p:spPr>
        <p:txBody>
          <a:bodyPr>
            <a:normAutofit/>
          </a:bodyPr>
          <a:lstStyle/>
          <a:p>
            <a:r>
              <a:rPr lang="en-US" dirty="0"/>
              <a:t>Most popular worldwide standard, that can be used for: </a:t>
            </a:r>
          </a:p>
          <a:p>
            <a:pPr lvl="1"/>
            <a:r>
              <a:rPr lang="en-US" dirty="0"/>
              <a:t>Asymmetric encryption/decryption </a:t>
            </a:r>
          </a:p>
          <a:p>
            <a:pPr lvl="1"/>
            <a:r>
              <a:rPr lang="en-US" dirty="0"/>
              <a:t>Key exchange (i.e. used to encrypt AES symmetric key)</a:t>
            </a:r>
          </a:p>
          <a:p>
            <a:pPr lvl="1"/>
            <a:r>
              <a:rPr lang="en-US" dirty="0"/>
              <a:t>Digital signatures</a:t>
            </a:r>
          </a:p>
          <a:p>
            <a:r>
              <a:rPr lang="en-US" dirty="0"/>
              <a:t>In one direction, RSA provides:</a:t>
            </a:r>
          </a:p>
          <a:p>
            <a:pPr lvl="1"/>
            <a:r>
              <a:rPr lang="en-US" u="sng" dirty="0"/>
              <a:t>Confidentiality</a:t>
            </a:r>
            <a:r>
              <a:rPr lang="en-US" dirty="0"/>
              <a:t> through encryption</a:t>
            </a:r>
          </a:p>
          <a:p>
            <a:pPr lvl="1"/>
            <a:r>
              <a:rPr lang="en-US" u="sng" dirty="0"/>
              <a:t>Authentication</a:t>
            </a:r>
            <a:r>
              <a:rPr lang="en-US" dirty="0"/>
              <a:t> and </a:t>
            </a:r>
            <a:r>
              <a:rPr lang="en-US" u="sng" dirty="0"/>
              <a:t>non-repudiation</a:t>
            </a:r>
            <a:r>
              <a:rPr lang="en-US" dirty="0"/>
              <a:t> through signature verification</a:t>
            </a:r>
          </a:p>
          <a:p>
            <a:r>
              <a:rPr lang="en-US" dirty="0"/>
              <a:t>In the inverse direction, RSA provides: </a:t>
            </a:r>
          </a:p>
          <a:p>
            <a:pPr lvl="1"/>
            <a:r>
              <a:rPr lang="en-US" u="sng" dirty="0"/>
              <a:t>Confidentiality</a:t>
            </a:r>
            <a:r>
              <a:rPr lang="en-US" dirty="0"/>
              <a:t> through decryption </a:t>
            </a:r>
          </a:p>
          <a:p>
            <a:pPr lvl="1"/>
            <a:r>
              <a:rPr lang="en-US" u="sng" dirty="0"/>
              <a:t>Authentication</a:t>
            </a:r>
            <a:r>
              <a:rPr lang="en-US" dirty="0"/>
              <a:t> and </a:t>
            </a:r>
            <a:r>
              <a:rPr lang="en-US" u="sng" dirty="0"/>
              <a:t>non-repudiation</a:t>
            </a:r>
            <a:r>
              <a:rPr lang="en-US" dirty="0"/>
              <a:t> through signature generation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621F4-7D5D-4B8A-98C9-D562FDDB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894F8-FF01-4BCE-AD69-F8902162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0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8CBE-7AD3-475A-B5F2-56D66FDF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RSA Public Key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26E9-CB68-4399-BA7B-501403302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191962"/>
            <a:ext cx="11145253" cy="4351338"/>
          </a:xfrm>
        </p:spPr>
        <p:txBody>
          <a:bodyPr>
            <a:normAutofit/>
          </a:bodyPr>
          <a:lstStyle/>
          <a:p>
            <a:r>
              <a:rPr lang="en-US" dirty="0"/>
              <a:t>Based on factoring large numbers into their prime numbers</a:t>
            </a:r>
          </a:p>
          <a:p>
            <a:pPr lvl="1"/>
            <a:r>
              <a:rPr lang="en-US" dirty="0"/>
              <a:t>A prime number is a positive whole number whose only factors (i.e. integer divisors) are 1 and the number itself</a:t>
            </a:r>
          </a:p>
          <a:p>
            <a:pPr lvl="2"/>
            <a:r>
              <a:rPr lang="en-US" sz="2400" dirty="0"/>
              <a:t>E.g. 2, 3, 5, 7, 11, 13, 17, 19, 23, …</a:t>
            </a:r>
          </a:p>
          <a:p>
            <a:pPr lvl="1"/>
            <a:r>
              <a:rPr lang="en-US" dirty="0"/>
              <a:t>Prime number factoring is</a:t>
            </a:r>
          </a:p>
          <a:p>
            <a:pPr lvl="2"/>
            <a:r>
              <a:rPr lang="en-US" sz="2400" dirty="0"/>
              <a:t>Easy when you know the result and one of the factors </a:t>
            </a:r>
          </a:p>
          <a:p>
            <a:pPr lvl="3"/>
            <a:r>
              <a:rPr lang="en-US" sz="2200" dirty="0"/>
              <a:t>6,700,283 = 1889 * 3547</a:t>
            </a:r>
          </a:p>
          <a:p>
            <a:pPr lvl="2"/>
            <a:r>
              <a:rPr lang="en-US" sz="2400" dirty="0"/>
              <a:t>Difficult when you do not know the factors, and the result is large</a:t>
            </a:r>
          </a:p>
          <a:p>
            <a:pPr lvl="3"/>
            <a:r>
              <a:rPr lang="en-US" sz="2200" dirty="0"/>
              <a:t>6,700,283 = prime1 * prime2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621F4-7D5D-4B8A-98C9-D562FDDB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894F8-FF01-4BCE-AD69-F8902162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Asymmetric cryptography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937" y="843222"/>
            <a:ext cx="6842335" cy="4512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728" y="1166842"/>
            <a:ext cx="35814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 and Private </a:t>
            </a:r>
            <a:r>
              <a:rPr lang="en-US" dirty="0"/>
              <a:t>keys are mathematically related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Public keys are generated from private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Private keys cannot be derived from the associated public key (if it falls into the wrong hands)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 key </a:t>
            </a:r>
            <a:r>
              <a:rPr lang="en-US" dirty="0"/>
              <a:t>can be known by everyone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Private key </a:t>
            </a:r>
            <a:r>
              <a:rPr lang="en-US" dirty="0"/>
              <a:t>must be known and used only by the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9022" y="5441244"/>
            <a:ext cx="495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Asymmetric cryptography is computationally intensive and much slower (1,000 times slower) than symmetric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397" y="6279822"/>
            <a:ext cx="526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(2016) </a:t>
            </a:r>
            <a:r>
              <a:rPr lang="en-US" sz="1600" u="sng" dirty="0"/>
              <a:t>All-In-One CISSP Exam Guide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16DEB-EF8D-4A99-B223-178C11C2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5A99F-A854-4129-923E-8F35910D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4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499" y="1423129"/>
            <a:ext cx="9738669" cy="3392609"/>
          </a:xfrm>
        </p:spPr>
        <p:txBody>
          <a:bodyPr>
            <a:normAutofit/>
          </a:bodyPr>
          <a:lstStyle/>
          <a:p>
            <a:pPr marL="285750"/>
            <a:r>
              <a:rPr lang="en-US" dirty="0"/>
              <a:t>Do not get confused and think the public key is only for encryption and private key is only for decryption!</a:t>
            </a:r>
          </a:p>
          <a:p>
            <a:pPr marL="285750"/>
            <a:endParaRPr lang="en-US" dirty="0"/>
          </a:p>
          <a:p>
            <a:pPr marL="285750"/>
            <a:r>
              <a:rPr lang="en-US" dirty="0"/>
              <a:t>Each key type can be use used to encrypt and decrypt</a:t>
            </a:r>
          </a:p>
          <a:p>
            <a:pPr lvl="1"/>
            <a:r>
              <a:rPr lang="en-US" dirty="0"/>
              <a:t>If data is encrypted with a private key it cannot be decrypted with the same private key (but it can be decrypted with the related public key)</a:t>
            </a:r>
          </a:p>
          <a:p>
            <a:pPr lvl="1"/>
            <a:r>
              <a:rPr lang="en-US" dirty="0"/>
              <a:t>If data is encrypted with a public key it cannot be decrypted with the same public key (but it can be decrypted with the related private key)</a:t>
            </a:r>
          </a:p>
          <a:p>
            <a:pPr lvl="1"/>
            <a:endParaRPr lang="en-US" dirty="0"/>
          </a:p>
          <a:p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12828-9279-40E1-9CD8-D47A5924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399B9-1E9C-4ED7-9F86-29C98CB4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sharing problem: Metcalf’s Law</a:t>
            </a:r>
          </a:p>
          <a:p>
            <a:r>
              <a:rPr lang="en-US" dirty="0"/>
              <a:t>Symmetric key sharing with Diffie-Hellman public key algorithm</a:t>
            </a:r>
          </a:p>
          <a:p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219" y="1143000"/>
            <a:ext cx="10402529" cy="2709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If the sender (“Jill”) encrypts data with her private key, the receiver (“Bill”) must have a copy of Jill’s public key to decrypt it</a:t>
            </a:r>
          </a:p>
          <a:p>
            <a:pPr lvl="1"/>
            <a:r>
              <a:rPr lang="en-US" sz="2000" dirty="0"/>
              <a:t>By decrypting the message with Jill’s public key Bill can be sure the message really came from Jill</a:t>
            </a:r>
          </a:p>
          <a:p>
            <a:pPr lvl="1"/>
            <a:r>
              <a:rPr lang="en-US" sz="2000" dirty="0"/>
              <a:t>A message can be decrypted with a public key only if the message was encrypted with the corresponding private key </a:t>
            </a:r>
          </a:p>
          <a:p>
            <a:pPr lvl="2"/>
            <a:r>
              <a:rPr lang="en-US" sz="2400" i="1" dirty="0"/>
              <a:t>This provides </a:t>
            </a:r>
            <a:r>
              <a:rPr lang="en-US" sz="2400" b="1" i="1" u="sng" dirty="0"/>
              <a:t>authentication </a:t>
            </a:r>
            <a:r>
              <a:rPr lang="en-US" sz="2400" i="1" dirty="0"/>
              <a:t>because Jill is only the only one who is supposed to have her private key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220" y="4117503"/>
            <a:ext cx="10402528" cy="239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Bill (the receiver) wants to make sure Jill is the only one who can read his reply, he will encrypt the response with her public key</a:t>
            </a:r>
          </a:p>
          <a:p>
            <a:pPr lvl="1"/>
            <a:r>
              <a:rPr lang="en-US" sz="2000" i="1" dirty="0"/>
              <a:t>Only Jill will be able to decrypt the message, because she is the only one who has the necessary private key </a:t>
            </a:r>
          </a:p>
          <a:p>
            <a:pPr lvl="1"/>
            <a:r>
              <a:rPr lang="en-US" sz="2000" i="1" dirty="0"/>
              <a:t>This provides </a:t>
            </a:r>
            <a:r>
              <a:rPr lang="en-US" sz="2000" b="1" i="1" dirty="0"/>
              <a:t>confidentiality</a:t>
            </a:r>
            <a:r>
              <a:rPr lang="en-US" sz="2000" i="1" dirty="0"/>
              <a:t> because only Jill is able to decrypt the message with her private key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60CD8-4530-4DEF-BFAC-8573FF85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16CD-8E2A-467A-B65F-6337BFD7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7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32" y="1186611"/>
            <a:ext cx="8981769" cy="1024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would Bill (now the sender) choose to encrypt his reply to Jill with his private key instead of using Jill’s public key?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9032" y="2178629"/>
            <a:ext cx="8981769" cy="364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/>
            <a:r>
              <a:rPr lang="en-US" sz="2400" b="1" dirty="0"/>
              <a:t>Authentication</a:t>
            </a:r>
            <a:r>
              <a:rPr lang="en-US" sz="2400" dirty="0"/>
              <a:t> – Bill wants Jill to know that the message came from him and no one else</a:t>
            </a:r>
          </a:p>
          <a:p>
            <a:pPr marL="685800" lvl="1"/>
            <a:r>
              <a:rPr lang="en-US" sz="2400" dirty="0"/>
              <a:t>If he encrypted the data with Jill’s public key, it does not provide authenticity because anyone can get Jill’s public key</a:t>
            </a:r>
          </a:p>
          <a:p>
            <a:pPr marL="685800" lvl="1"/>
            <a:r>
              <a:rPr lang="en-US" sz="2400" dirty="0"/>
              <a:t>If he uses his private key to encrypt the data, then Jill can be sure the message came from him and no one else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1316" y="4451426"/>
            <a:ext cx="8637640" cy="1694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r>
              <a:rPr lang="en-US" sz="2000" b="1" i="1" dirty="0"/>
              <a:t>Note: </a:t>
            </a:r>
            <a:r>
              <a:rPr lang="en-US" sz="2000" i="1" dirty="0"/>
              <a:t>Symmetric keys do not provide authenticity – because the same key is used on both ends (using one of the secret keys does not ensure the message originated from a specific individual</a:t>
            </a:r>
          </a:p>
          <a:p>
            <a:pPr marL="400050" lvl="1" indent="0">
              <a:buNone/>
            </a:pPr>
            <a:endParaRPr lang="en-US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1EC1E-84E0-4C44-BB31-B00EFF70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3BD51-B01A-44A7-8F73-056244C6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Asymmetric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04" y="1275645"/>
            <a:ext cx="9325898" cy="1515682"/>
          </a:xfrm>
        </p:spPr>
        <p:txBody>
          <a:bodyPr>
            <a:normAutofit/>
          </a:bodyPr>
          <a:lstStyle/>
          <a:p>
            <a:pPr marL="285750"/>
            <a:r>
              <a:rPr lang="en-US" sz="2000" dirty="0"/>
              <a:t>If </a:t>
            </a:r>
            <a:r>
              <a:rPr lang="en-US" sz="2000" b="1" dirty="0"/>
              <a:t>confidentiality </a:t>
            </a:r>
            <a:r>
              <a:rPr lang="en-US" sz="2000" dirty="0"/>
              <a:t>is the most important security service, the sender would encrypt the file with the receiver’s public key</a:t>
            </a:r>
          </a:p>
          <a:p>
            <a:pPr lvl="1"/>
            <a:r>
              <a:rPr lang="en-US" sz="1600" dirty="0"/>
              <a:t>This is called a “</a:t>
            </a:r>
            <a:r>
              <a:rPr lang="en-US" sz="1600" b="1" dirty="0"/>
              <a:t>secure message format</a:t>
            </a:r>
            <a:r>
              <a:rPr lang="en-US" sz="1600" dirty="0"/>
              <a:t>” because it can only be decrypted by the person with the corresponding private key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4903" y="2700183"/>
            <a:ext cx="9325898" cy="285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en-US" sz="2000" dirty="0"/>
              <a:t>If </a:t>
            </a:r>
            <a:r>
              <a:rPr lang="en-US" sz="2000" b="1" dirty="0"/>
              <a:t>authentication</a:t>
            </a:r>
            <a:r>
              <a:rPr lang="en-US" sz="2000" dirty="0"/>
              <a:t> is most important, the sender would encrypt the data with her/his private key</a:t>
            </a:r>
          </a:p>
          <a:p>
            <a:pPr marL="685800" lvl="1"/>
            <a:r>
              <a:rPr lang="en-US" sz="1600" dirty="0"/>
              <a:t>This provides assurance to the receiver that the only person who could have encrypted the data is the individual in possession of the private key</a:t>
            </a:r>
          </a:p>
          <a:p>
            <a:pPr marL="685800" lvl="1"/>
            <a:r>
              <a:rPr lang="en-US" sz="1600" dirty="0"/>
              <a:t>If the sender encrypted the data with receiver’s public key, authentication is not provided because the public key is available to anyone</a:t>
            </a:r>
          </a:p>
          <a:p>
            <a:pPr marL="685800" lvl="1"/>
            <a:r>
              <a:rPr lang="en-US" sz="1600" dirty="0"/>
              <a:t>Encrypting data with the sender’s private key is called an “</a:t>
            </a:r>
            <a:r>
              <a:rPr lang="en-US" sz="1600" b="1" dirty="0"/>
              <a:t>open message format</a:t>
            </a:r>
            <a:r>
              <a:rPr lang="en-US" sz="1600" dirty="0"/>
              <a:t>” because anyone with a copy of the corresponding public key can decrypt the message</a:t>
            </a:r>
          </a:p>
          <a:p>
            <a:pPr marL="685800" lvl="1"/>
            <a:r>
              <a:rPr lang="en-US" sz="1600" u="sng" dirty="0"/>
              <a:t>Confidentiality is not assured</a:t>
            </a:r>
          </a:p>
          <a:p>
            <a:pPr marL="400050" lvl="1" indent="0">
              <a:buNone/>
            </a:pPr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FA594-3744-41C7-BAFD-AFA5935D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B30C2-CB5C-4FD5-8B3D-B83D3D39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9086-BBE6-4CAB-B3A0-20C90DE1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Public Key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FE12A-A4D1-465A-B700-E892D69C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9AAC-5C98-45D8-BDB1-D1728C02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9F60A-2270-49BB-AD94-07BF02DF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2380"/>
            <a:ext cx="6019800" cy="3692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9C56C-9465-4070-B1BF-96E62815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202380"/>
            <a:ext cx="5968834" cy="3778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2EBFA-757A-4719-B9AA-288B2C8F60F3}"/>
              </a:ext>
            </a:extLst>
          </p:cNvPr>
          <p:cNvSpPr txBox="1"/>
          <p:nvPr/>
        </p:nvSpPr>
        <p:spPr>
          <a:xfrm>
            <a:off x="5719011" y="5398085"/>
            <a:ext cx="611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Stallings, W. (2014) </a:t>
            </a:r>
            <a:r>
              <a:rPr lang="en-US" u="sng" dirty="0"/>
              <a:t>Cryptography and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14794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8" y="-5582"/>
            <a:ext cx="8229600" cy="876829"/>
          </a:xfrm>
        </p:spPr>
        <p:txBody>
          <a:bodyPr/>
          <a:lstStyle/>
          <a:p>
            <a:pPr algn="l"/>
            <a:r>
              <a:rPr lang="en-US" dirty="0"/>
              <a:t>Hybrid Encryption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712976"/>
            <a:ext cx="9144000" cy="5054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3156" y="3321448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2178" y="1055913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7867" y="871247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4489" y="3655781"/>
            <a:ext cx="36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9879" y="5678140"/>
            <a:ext cx="90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Symmetric algorithm uses a secret key to encrypt the message and the asymmetric key encrypts the secret key for transmission  (SSL/TLS uses hybrid)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4200" y="6473410"/>
            <a:ext cx="848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Harris, S. and </a:t>
            </a:r>
            <a:r>
              <a:rPr lang="en-US" sz="1400" dirty="0" err="1"/>
              <a:t>Maymi</a:t>
            </a:r>
            <a:r>
              <a:rPr lang="en-US" sz="1400" dirty="0"/>
              <a:t>, F. (2016) </a:t>
            </a:r>
            <a:r>
              <a:rPr lang="en-US" sz="1400" u="sng" dirty="0"/>
              <a:t>All-In-One CISSP Exam Guide</a:t>
            </a:r>
            <a:r>
              <a:rPr lang="en-US" sz="1400" dirty="0"/>
              <a:t>, McGraw Hill Education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9F33F-A99C-40AE-B3C7-69EF6E51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DCCCC-0832-4126-96F6-26B29CF7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47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459" y="1143001"/>
            <a:ext cx="10427515" cy="4983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If a symmetric key is encrypted with a receiver’s public key, what security service is provided?</a:t>
            </a:r>
          </a:p>
          <a:p>
            <a:pPr lvl="1"/>
            <a:r>
              <a:rPr lang="en-US" b="1" dirty="0"/>
              <a:t>Confidentiality</a:t>
            </a:r>
            <a:r>
              <a:rPr lang="en-US" dirty="0"/>
              <a:t>: only the receiver’s private key can be used to decrypt the symmetric key, and only the receiver should have access to this private key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477A9-4576-4775-94D6-D04D1DD3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7823B-B371-44E7-9555-3C16F060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402" y="1143001"/>
            <a:ext cx="9487948" cy="4983163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If data is encrypted with the sender’s private key, what security services are provided?</a:t>
            </a:r>
          </a:p>
          <a:p>
            <a:pPr lvl="1"/>
            <a:r>
              <a:rPr lang="en-US" b="1" dirty="0"/>
              <a:t>Authenticity</a:t>
            </a:r>
            <a:r>
              <a:rPr lang="en-US" dirty="0"/>
              <a:t> of the sender and nonrepudiation.  If the receiver can decrypt the encrypted data with the sender’s public key, then receiver knows the data was encrypted with the sender’s private key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B6E90-55A9-478E-A0CB-E6266F32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905A9-7192-414A-BD4F-C0049EF1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Why do we encrypt the message with the symmetric key rather than the asymmetric key?</a:t>
            </a:r>
          </a:p>
          <a:p>
            <a:pPr lvl="1"/>
            <a:r>
              <a:rPr lang="en-US" b="1" dirty="0"/>
              <a:t>Because the asymmetric key algorithm is too slow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C9881-E7EB-46B2-8FA4-F70CA648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2E914-150D-4091-9313-4212B672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7376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Session 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9" y="1242193"/>
            <a:ext cx="8121444" cy="5284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3959" y="2289491"/>
            <a:ext cx="2539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This is how secure web client applications communicate with server-side services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4678" y="6550223"/>
            <a:ext cx="848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Harris, S. and </a:t>
            </a:r>
            <a:r>
              <a:rPr lang="en-US" sz="1400" dirty="0" err="1"/>
              <a:t>Maymi</a:t>
            </a:r>
            <a:r>
              <a:rPr lang="en-US" sz="1400" dirty="0"/>
              <a:t>, F. (2016) </a:t>
            </a:r>
            <a:r>
              <a:rPr lang="en-US" sz="1400" u="sng" dirty="0"/>
              <a:t>All-In-One CISSP Exam Guide</a:t>
            </a:r>
            <a:r>
              <a:rPr lang="en-US" sz="1400" dirty="0"/>
              <a:t>, McGraw Hill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7517"/>
            <a:ext cx="9144000" cy="554864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Single-use </a:t>
            </a:r>
            <a:r>
              <a:rPr lang="en-US" dirty="0"/>
              <a:t>symmetric keys used to encrypt messages between two users in an individual communication session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D087DB-E052-4A14-9C6D-77BB8D79576C}"/>
              </a:ext>
            </a:extLst>
          </p:cNvPr>
          <p:cNvGrpSpPr/>
          <p:nvPr/>
        </p:nvGrpSpPr>
        <p:grpSpPr>
          <a:xfrm>
            <a:off x="7826478" y="3913877"/>
            <a:ext cx="4241800" cy="2092639"/>
            <a:chOff x="7826478" y="3913877"/>
            <a:chExt cx="4241800" cy="20926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A36DE0-266E-4D08-85ED-A8D2EED1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068" y="3913877"/>
              <a:ext cx="4223050" cy="2092639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2C61AB-C040-4FB3-9ABE-44F0AE080E22}"/>
                </a:ext>
              </a:extLst>
            </p:cNvPr>
            <p:cNvSpPr/>
            <p:nvPr/>
          </p:nvSpPr>
          <p:spPr>
            <a:xfrm>
              <a:off x="7826478" y="4734006"/>
              <a:ext cx="4241800" cy="30777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FDFCC6-E521-42A9-A0CD-E109E291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B51251-2409-4C09-B09C-DE490D1A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7431-6B6E-42F8-BC61-7813AEB0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Key sharing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4754-A3F7-4D25-B476-B53E8939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42" y="1548688"/>
            <a:ext cx="107121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cryptographic keys has been a problem throughout history</a:t>
            </a:r>
          </a:p>
          <a:p>
            <a:r>
              <a:rPr lang="en-US" dirty="0"/>
              <a:t>The number of pairs of keys (“secure network connections”) grows at a near exponential rate (i.e. geometric rate) as the number of users increases</a:t>
            </a:r>
          </a:p>
          <a:p>
            <a:endParaRPr lang="en-US" dirty="0">
              <a:hlinkClick r:id="rId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91B01-1A39-4E59-B113-66528F3A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1" y="223125"/>
            <a:ext cx="1897542" cy="66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61B7B-5268-4F2B-97B4-697FA4E40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989" y="194401"/>
            <a:ext cx="1544842" cy="1067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F0CC1-0E57-454F-8283-B6461724D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131" y="51299"/>
            <a:ext cx="1440569" cy="1353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C488E-E392-4F79-BAB6-2928348AA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2981350"/>
            <a:ext cx="1663069" cy="3591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C323D-AB64-4AE5-83E2-642B81BBB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107" y="3288302"/>
            <a:ext cx="4578493" cy="2755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241411-6E1B-4813-93F4-D7654249E9DE}"/>
              </a:ext>
            </a:extLst>
          </p:cNvPr>
          <p:cNvSpPr txBox="1"/>
          <p:nvPr/>
        </p:nvSpPr>
        <p:spPr>
          <a:xfrm>
            <a:off x="7705725" y="6006584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6C54426-C651-4CEC-B01A-58C38D99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1479C6-B03A-4521-A85F-373E9414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0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Quick Review: One-way Hash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145458"/>
            <a:ext cx="7340816" cy="173566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Assures message </a:t>
            </a:r>
            <a:r>
              <a:rPr lang="en-US" sz="2400" b="1" dirty="0"/>
              <a:t>integrity</a:t>
            </a:r>
          </a:p>
          <a:p>
            <a:r>
              <a:rPr lang="en-US" sz="2400" dirty="0"/>
              <a:t>A function that takes a variable-length string (i.e. message) and produces a fixed-length value called a hash value</a:t>
            </a:r>
          </a:p>
          <a:p>
            <a:r>
              <a:rPr lang="en-US" sz="2400" dirty="0"/>
              <a:t>Does not use keys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11" y="3115488"/>
            <a:ext cx="8150578" cy="3742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3400" y="25010"/>
            <a:ext cx="38382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Sender puts message through hashing function</a:t>
            </a:r>
          </a:p>
          <a:p>
            <a:pPr marL="342900" indent="-342900">
              <a:buAutoNum type="arabicPeriod"/>
            </a:pPr>
            <a:r>
              <a:rPr lang="en-US" sz="1600" dirty="0"/>
              <a:t>Message digest generated</a:t>
            </a:r>
          </a:p>
          <a:p>
            <a:pPr marL="342900" indent="-342900">
              <a:buAutoNum type="arabicPeriod"/>
            </a:pPr>
            <a:r>
              <a:rPr lang="en-US" sz="1600" dirty="0"/>
              <a:t>Message digest appended to the message</a:t>
            </a:r>
          </a:p>
          <a:p>
            <a:pPr marL="342900" indent="-342900">
              <a:buAutoNum type="arabicPeriod"/>
            </a:pPr>
            <a:r>
              <a:rPr lang="en-US" sz="1600" dirty="0"/>
              <a:t>Sender sends message to receiver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puts message through hashing function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generates message digest value</a:t>
            </a:r>
          </a:p>
          <a:p>
            <a:pPr marL="342900" indent="-342900">
              <a:buAutoNum type="arabicPeriod"/>
            </a:pPr>
            <a:r>
              <a:rPr lang="en-US" sz="1600" dirty="0"/>
              <a:t>Receiver compares the two message digests values. If they are the same, the message has not been altered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43BF5-3026-492B-8E2F-F5D78788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9B474-CA84-4D89-AB5E-D9C81BB9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Digital Signature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959557"/>
            <a:ext cx="11101137" cy="4709407"/>
          </a:xfrm>
        </p:spPr>
        <p:txBody>
          <a:bodyPr>
            <a:normAutofit/>
          </a:bodyPr>
          <a:lstStyle/>
          <a:p>
            <a:r>
              <a:rPr lang="en-US" sz="2400" dirty="0"/>
              <a:t>A hash value encrypted with the sender’s private key</a:t>
            </a:r>
          </a:p>
          <a:p>
            <a:r>
              <a:rPr lang="en-US" sz="2400" dirty="0"/>
              <a:t>The act of signing means encrypting the message’s hash value with the private 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74" y="1947446"/>
            <a:ext cx="5726926" cy="4605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E881DC-C0CE-4921-9E20-91848F3CB3FC}"/>
              </a:ext>
            </a:extLst>
          </p:cNvPr>
          <p:cNvGrpSpPr/>
          <p:nvPr/>
        </p:nvGrpSpPr>
        <p:grpSpPr>
          <a:xfrm>
            <a:off x="7072489" y="2287389"/>
            <a:ext cx="3138312" cy="987337"/>
            <a:chOff x="7072489" y="2287389"/>
            <a:chExt cx="3138312" cy="987337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072489" y="2890904"/>
              <a:ext cx="733778" cy="38382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29690" y="2287389"/>
              <a:ext cx="2681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Creating a digital signature for a message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54200" y="6473409"/>
            <a:ext cx="848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Harris, S. and </a:t>
            </a:r>
            <a:r>
              <a:rPr lang="en-US" sz="1600" dirty="0" err="1"/>
              <a:t>Maymi</a:t>
            </a:r>
            <a:r>
              <a:rPr lang="en-US" sz="1600" dirty="0"/>
              <a:t>, F. (2016) </a:t>
            </a:r>
            <a:r>
              <a:rPr lang="en-US" sz="1600" u="sng" dirty="0"/>
              <a:t>All-In-One CISSP Exam Guide</a:t>
            </a:r>
            <a:r>
              <a:rPr lang="en-US" sz="1600" dirty="0"/>
              <a:t>, McGraw Hill Education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E3C7D-6418-4319-9792-9FBA62E0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FE174-4537-49C0-AA78-39C66281E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54211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Lucida Sans" charset="0"/>
              </a:rPr>
              <a:t>Reasons to Use Cryptography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08B59A1F-00AE-9049-924F-1A6149838254}" type="slidenum">
              <a:rPr lang="en-US" sz="1000">
                <a:solidFill>
                  <a:srgbClr val="D9CFAB"/>
                </a:solidFill>
              </a:rPr>
              <a:pPr/>
              <a:t>33</a:t>
            </a:fld>
            <a:endParaRPr lang="en-US" sz="1400">
              <a:solidFill>
                <a:srgbClr val="D9CFAB"/>
              </a:solidFill>
              <a:latin typeface="Times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2000864" y="1438788"/>
          <a:ext cx="8529052" cy="347712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804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1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How achieved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38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Confidentiality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message can be encrypted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Integrity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message can be hashed and/or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digitally signed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6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message can be digitally signed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Nonrepudiation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message can be digitally signed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3018FD-66B6-4EA4-A35E-4E21E0F2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</p:spTree>
    <p:extLst>
      <p:ext uri="{BB962C8B-B14F-4D97-AF65-F5344CB8AC3E}">
        <p14:creationId xmlns:p14="http://schemas.microsoft.com/office/powerpoint/2010/main" val="3263215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84EA-3091-4314-BBBC-C05E395D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21"/>
            <a:ext cx="10515600" cy="913546"/>
          </a:xfrm>
        </p:spPr>
        <p:txBody>
          <a:bodyPr>
            <a:normAutofit/>
          </a:bodyPr>
          <a:lstStyle/>
          <a:p>
            <a:r>
              <a:rPr lang="en-US" sz="2800" b="1" dirty="0"/>
              <a:t>Viewing Digital Certificates to see algorithms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2DFD-BAE4-4885-B2DD-D777E243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80" y="8579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Chrome Browser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the padlock in the URL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the “Connection is secure”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Click “Certificate is valid”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336DA1-8680-4B71-A4D1-E3760CD8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D75DCB-5B83-408F-8712-F2F3E1F6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D36CB-2B7E-33EF-67E7-17A5D65A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" y="2434144"/>
            <a:ext cx="4107969" cy="1755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4BBB6D-1326-71CC-7EC1-1D70975C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77" y="4326024"/>
            <a:ext cx="5487318" cy="2531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2F1483-66D5-91FE-4C90-60DA37F3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814" y="1560263"/>
            <a:ext cx="4114800" cy="4222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9F256-A515-EAF5-6A90-DE5B8FF68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12" y="0"/>
            <a:ext cx="290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B410-E04C-4A00-BBDB-86ECF09B4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7"/>
            <a:ext cx="10515600" cy="1325563"/>
          </a:xfrm>
        </p:spPr>
        <p:txBody>
          <a:bodyPr/>
          <a:lstStyle/>
          <a:p>
            <a:r>
              <a:rPr lang="en-US" dirty="0"/>
              <a:t>Viewing Digital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E3A3-D953-4596-BE08-96D0A8B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54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Microsoft Edge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the padlock on the URL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Connection is secure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Certificate icon…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D57EE8-D493-42AF-8C37-2D769DAD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9882AC-C1C5-4A31-8FCF-B5D727DA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69B59-57C7-FF98-D689-A6CE17C7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" y="3429000"/>
            <a:ext cx="3981573" cy="2643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6C91F-F77E-DA31-EA24-62273CFD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395" y="3429000"/>
            <a:ext cx="4066954" cy="2282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EA936D-6331-96A9-9695-819D92DC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250" y="4907"/>
            <a:ext cx="3901749" cy="4109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C6FB9-CCD3-CBF3-0282-57F32F37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052" y="2439988"/>
            <a:ext cx="3526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B25A2-CA31-7F8E-2EA8-7A0C7EE6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7C51-A89C-1B9E-0EB4-1C38BE76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4291"/>
          </a:xfrm>
        </p:spPr>
        <p:txBody>
          <a:bodyPr>
            <a:normAutofit/>
          </a:bodyPr>
          <a:lstStyle/>
          <a:p>
            <a:r>
              <a:rPr lang="en-US" sz="3600" dirty="0"/>
              <a:t>Certificate Details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23E2DB-5CDC-EC79-0F15-1DE75E02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B2E1E8-F217-A231-BF59-BAFC2D48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61F59-E9D6-CA83-0869-214E8F4E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29605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540DE-0B41-0889-FD55-ACF5325C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393" y="437145"/>
            <a:ext cx="4730597" cy="575056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B7232A4-5DFB-5D5C-A396-1959A9E0AAF3}"/>
              </a:ext>
            </a:extLst>
          </p:cNvPr>
          <p:cNvSpPr/>
          <p:nvPr/>
        </p:nvSpPr>
        <p:spPr>
          <a:xfrm>
            <a:off x="3471735" y="2572703"/>
            <a:ext cx="487680" cy="25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FC4FC-5195-5FC2-B8F7-E2BFFAA7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AD5F3-05AC-2012-5272-9118593D9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575" y="0"/>
            <a:ext cx="5503839" cy="6586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EACE8-26A8-A201-4D59-52EC4EB4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4291"/>
          </a:xfrm>
        </p:spPr>
        <p:txBody>
          <a:bodyPr>
            <a:normAutofit/>
          </a:bodyPr>
          <a:lstStyle/>
          <a:p>
            <a:r>
              <a:rPr lang="en-US" sz="3600" dirty="0"/>
              <a:t>Certificate Details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45108-31DE-01CC-F3F8-326E10AC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5B4370-5046-1149-886D-E68D3123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38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F00A8C-BE32-6002-DC45-922D58C4DA87}"/>
              </a:ext>
            </a:extLst>
          </p:cNvPr>
          <p:cNvSpPr/>
          <p:nvPr/>
        </p:nvSpPr>
        <p:spPr>
          <a:xfrm>
            <a:off x="3550920" y="4137552"/>
            <a:ext cx="487680" cy="25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F27BE0-B003-4543-A672-25C32FDA9EC0}"/>
              </a:ext>
            </a:extLst>
          </p:cNvPr>
          <p:cNvSpPr/>
          <p:nvPr/>
        </p:nvSpPr>
        <p:spPr>
          <a:xfrm>
            <a:off x="7616169" y="5276334"/>
            <a:ext cx="203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https://cryptii.com/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E4E080-B991-4E82-AB73-4A5F8CC0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996C3-C897-4004-A8D8-1301F305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0A5-7129-4D4B-90C1-66E6CB51CD3E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A094E-A46C-120B-52AE-8772FCCC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758" y="26471"/>
            <a:ext cx="8619241" cy="4810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BCC2A-737C-1C71-4FB6-605E59C7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1"/>
            <a:ext cx="3490653" cy="578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EBFF9-0EC6-2C48-35AE-BBBF7BB0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758" y="26471"/>
            <a:ext cx="8619241" cy="48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7431-6B6E-42F8-BC61-7813AEB0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Key sharing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4754-A3F7-4D25-B476-B53E8939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42" y="1548688"/>
            <a:ext cx="10712116" cy="4351338"/>
          </a:xfrm>
        </p:spPr>
        <p:txBody>
          <a:bodyPr>
            <a:normAutofit/>
          </a:bodyPr>
          <a:lstStyle/>
          <a:p>
            <a:r>
              <a:rPr lang="en-US" dirty="0"/>
              <a:t>The number of pairs of keys needed for “n” users is determined by an equation known as </a:t>
            </a:r>
            <a:r>
              <a:rPr lang="en-US" dirty="0">
                <a:hlinkClick r:id="rId2"/>
              </a:rPr>
              <a:t>Metcalf’s Law  </a:t>
            </a:r>
            <a:endParaRPr lang="en-US" dirty="0"/>
          </a:p>
          <a:p>
            <a:r>
              <a:rPr lang="en-US" dirty="0"/>
              <a:t>Number of key pairs needed for n users = (n*(n-1))/2</a:t>
            </a:r>
          </a:p>
          <a:p>
            <a:pPr lvl="1"/>
            <a:r>
              <a:rPr lang="en-US" i="1" dirty="0"/>
              <a:t>The reason for the n-1 is that you do not need to communicate with yourself</a:t>
            </a:r>
          </a:p>
          <a:p>
            <a:pPr lvl="1"/>
            <a:endParaRPr lang="en-US" i="1" dirty="0"/>
          </a:p>
          <a:p>
            <a:r>
              <a:rPr lang="en-US" dirty="0"/>
              <a:t>For MIS 4596 with 20 students how many keys would we need: </a:t>
            </a:r>
          </a:p>
          <a:p>
            <a:pPr marL="1371600" lvl="3" indent="0">
              <a:buNone/>
            </a:pPr>
            <a:r>
              <a:rPr lang="en-US" sz="4000" dirty="0"/>
              <a:t>(20 *19)/2 = 190 keys</a:t>
            </a:r>
          </a:p>
          <a:p>
            <a:endParaRPr lang="en-US" dirty="0">
              <a:hlinkClick r:id="rId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91B01-1A39-4E59-B113-66528F3A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1" y="223125"/>
            <a:ext cx="1897542" cy="66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61B7B-5268-4F2B-97B4-697FA4E40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989" y="194401"/>
            <a:ext cx="1544842" cy="1067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F0CC1-0E57-454F-8283-B6461724D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131" y="51299"/>
            <a:ext cx="1440569" cy="13534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4EC17-A11A-4013-BE4F-03B77704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8CD41-8D35-4D66-A028-74204C2C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Symmetric key sharing with Diffie-Hellman public key algorithm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Man-In-The-Middle Attack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RSA - Public Key Encryption with confidentiality, authentication and non-repudiation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Hybrid Encryption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Session key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Digital Signature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4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D9AB-700C-40DC-8420-5BA0B91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2294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7F64-5177-414E-864E-784987A3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Key sharing problem: Metcalf’s Law</a:t>
            </a:r>
          </a:p>
          <a:p>
            <a:r>
              <a:rPr lang="en-US" dirty="0"/>
              <a:t>Symmetric key sharing with Diffie-Hellman public key algorithm</a:t>
            </a:r>
          </a:p>
          <a:p>
            <a:r>
              <a:rPr lang="en-US" dirty="0"/>
              <a:t>Man-In-The-Middle Attack</a:t>
            </a:r>
          </a:p>
          <a:p>
            <a:r>
              <a:rPr lang="en-US" dirty="0"/>
              <a:t>RSA - Public Key Encryption with confidentiality, authentication and non-repudiation</a:t>
            </a:r>
          </a:p>
          <a:p>
            <a:r>
              <a:rPr lang="en-US" dirty="0"/>
              <a:t>Hybrid Encryption</a:t>
            </a:r>
          </a:p>
          <a:p>
            <a:r>
              <a:rPr lang="en-US" dirty="0"/>
              <a:t>Session Key</a:t>
            </a:r>
          </a:p>
          <a:p>
            <a:r>
              <a:rPr lang="en-US" dirty="0"/>
              <a:t>Digital Signature</a:t>
            </a:r>
          </a:p>
          <a:p>
            <a:r>
              <a:rPr lang="en-US" dirty="0"/>
              <a:t>Finding algorithms in internet browser certificates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6109-872D-4564-8EA5-AE9F25CC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B009-04DE-4018-A130-E1C5657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iffie Hellman Merkle US Inventors Hall of Fame-19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39"/>
            <a:ext cx="12192276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E13EB-13A6-4EB5-8B08-B0F1964E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A08E5-0523-476D-9590-144DF348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ffie-Hellman Key Exchange-101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2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753" y="10391"/>
            <a:ext cx="10348547" cy="689819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8C1FD-077B-436C-BBAE-1BB68AED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5226E-9C6F-4553-8D1F-52A205C4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ecuting a Man-in-the-Middle Attack in just 15 Minutes - Hashed Out">
            <a:extLst>
              <a:ext uri="{FF2B5EF4-FFF2-40B4-BE49-F238E27FC236}">
                <a16:creationId xmlns:a16="http://schemas.microsoft.com/office/drawing/2014/main" id="{40D1F100-C1C0-6904-08D2-BACA39C2EA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" b="1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02B70-0771-E656-A8CA-DE12437A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52BDD-4A9E-C0F7-986D-2D4955C2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85A7FE-5F93-4091-A2E0-F71164B6790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7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30FD-37E5-4550-A1C9-B1E87A92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dirty="0"/>
              <a:t>Diffie-Hellman Algorithm: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7D2FC-4705-4734-96C1-C350584F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81037"/>
            <a:ext cx="12192000" cy="57670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Assumptions: </a:t>
            </a:r>
          </a:p>
          <a:p>
            <a:pPr marL="0" indent="0">
              <a:buNone/>
            </a:pPr>
            <a:r>
              <a:rPr lang="en-US" sz="2200" dirty="0"/>
              <a:t>A prime number is a positive whole number whose only factors (i.e. integer divisors) are 1 and the number itself (e.g. 2, 3, 5, 7, 11, 13, 17, 19, 23, …).  Bob &amp; Alice want to compute a shared secret key to protect confidentiality of their conversation. Eve eavesdrops… </a:t>
            </a:r>
          </a:p>
          <a:p>
            <a:pPr marL="0" indent="0">
              <a:buNone/>
            </a:pPr>
            <a:r>
              <a:rPr lang="en-US" sz="2000" b="1" dirty="0"/>
              <a:t>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publicly agree on “</a:t>
            </a:r>
            <a:r>
              <a:rPr lang="en-US" sz="2000" b="1" dirty="0"/>
              <a:t>p</a:t>
            </a:r>
            <a:r>
              <a:rPr lang="en-US" sz="2000" dirty="0"/>
              <a:t>” called </a:t>
            </a:r>
            <a:r>
              <a:rPr lang="en-US" sz="2000" i="1" dirty="0"/>
              <a:t>prime modulus </a:t>
            </a:r>
            <a:r>
              <a:rPr lang="en-US" sz="2000" dirty="0"/>
              <a:t>(e.g. </a:t>
            </a:r>
            <a:r>
              <a:rPr lang="en-US" sz="2000" b="1" dirty="0"/>
              <a:t>p = 23</a:t>
            </a:r>
            <a:r>
              <a:rPr lang="en-US" sz="2000" dirty="0"/>
              <a:t>) &amp; “</a:t>
            </a:r>
            <a:r>
              <a:rPr lang="en-US" sz="2000" b="1" dirty="0"/>
              <a:t>g</a:t>
            </a:r>
            <a:r>
              <a:rPr lang="en-US" sz="2000" dirty="0"/>
              <a:t>” called </a:t>
            </a:r>
            <a:r>
              <a:rPr lang="en-US" sz="2000" i="1" dirty="0"/>
              <a:t>generator</a:t>
            </a:r>
            <a:r>
              <a:rPr lang="en-US" sz="2000" dirty="0"/>
              <a:t> (e.g. </a:t>
            </a:r>
            <a:r>
              <a:rPr lang="en-US" sz="2000" b="1" dirty="0"/>
              <a:t>g = 5</a:t>
            </a:r>
            <a:r>
              <a:rPr lang="en-US" sz="2000" dirty="0"/>
              <a:t>), Eve overhears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Bob &amp; Alice each choose their own secret key:</a:t>
            </a:r>
          </a:p>
          <a:p>
            <a:pPr lvl="1"/>
            <a:r>
              <a:rPr lang="en-US" sz="1600" dirty="0"/>
              <a:t>Bob’s secret key is referred to as “</a:t>
            </a:r>
            <a:r>
              <a:rPr lang="en-US" sz="1800" b="1" dirty="0" err="1"/>
              <a:t>x_bob</a:t>
            </a:r>
            <a:r>
              <a:rPr lang="en-US" sz="1600" dirty="0"/>
              <a:t>” which is a number between 1 and p-1 (e.g. </a:t>
            </a:r>
            <a:r>
              <a:rPr lang="en-US" sz="1800" b="1" dirty="0" err="1"/>
              <a:t>x_bob</a:t>
            </a:r>
            <a:r>
              <a:rPr lang="en-US" sz="1800" b="1" dirty="0"/>
              <a:t> = 12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Alice’s secret key is referred to as “</a:t>
            </a:r>
            <a:r>
              <a:rPr lang="en-US" sz="1800" b="1" dirty="0" err="1"/>
              <a:t>x_alice</a:t>
            </a:r>
            <a:r>
              <a:rPr lang="en-US" sz="1600" dirty="0"/>
              <a:t>” which also is a number between 1 and p-1  (e.g</a:t>
            </a:r>
            <a:r>
              <a:rPr lang="en-US" sz="1800" b="1" dirty="0"/>
              <a:t>. </a:t>
            </a:r>
            <a:r>
              <a:rPr lang="en-US" sz="1800" b="1" dirty="0" err="1"/>
              <a:t>x_alice</a:t>
            </a:r>
            <a:r>
              <a:rPr lang="en-US" sz="1800" b="1" dirty="0"/>
              <a:t> = 7</a:t>
            </a:r>
            <a:r>
              <a:rPr lang="en-US" sz="16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computes their own public key, which they share with each other and Eve intercepts…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y_bob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 err="1"/>
              <a:t>y_bob</a:t>
            </a:r>
            <a:r>
              <a:rPr lang="en-US" sz="1800" b="1" dirty="0"/>
              <a:t> = 5</a:t>
            </a:r>
            <a:r>
              <a:rPr lang="en-US" sz="1800" b="1" baseline="30000" dirty="0"/>
              <a:t>12 </a:t>
            </a:r>
            <a:r>
              <a:rPr lang="en-US" sz="1800" b="1" dirty="0"/>
              <a:t>mod 23 = </a:t>
            </a:r>
            <a:r>
              <a:rPr lang="en-US" sz="1800" b="1" u="sng" dirty="0"/>
              <a:t>18</a:t>
            </a:r>
            <a:r>
              <a:rPr lang="en-US" sz="1800" b="1" dirty="0"/>
              <a:t> </a:t>
            </a:r>
            <a:r>
              <a:rPr lang="en-US" sz="1600" dirty="0"/>
              <a:t>which he shares with Alice (and Eve)</a:t>
            </a:r>
            <a:endParaRPr lang="en-US" sz="1800" b="1" dirty="0"/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y_alice</a:t>
            </a:r>
            <a:r>
              <a:rPr lang="en-US" sz="1800" b="1" dirty="0"/>
              <a:t> = g 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 err="1"/>
              <a:t>y_alice</a:t>
            </a:r>
            <a:r>
              <a:rPr lang="en-US" sz="1800" b="1" dirty="0"/>
              <a:t> = 5</a:t>
            </a:r>
            <a:r>
              <a:rPr lang="en-US" sz="1800" b="1" baseline="30000" dirty="0"/>
              <a:t>7 </a:t>
            </a:r>
            <a:r>
              <a:rPr lang="en-US" sz="1800" b="1" dirty="0"/>
              <a:t>mod 23 = </a:t>
            </a:r>
            <a:r>
              <a:rPr lang="en-US" sz="1800" b="1" u="sng" dirty="0"/>
              <a:t>17</a:t>
            </a:r>
            <a:r>
              <a:rPr lang="en-US" sz="1800" b="1" dirty="0"/>
              <a:t> </a:t>
            </a:r>
            <a:r>
              <a:rPr lang="en-US" sz="1600" dirty="0"/>
              <a:t>which she shares with Bob (and Eve)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each compute their shared secret symmetric key</a:t>
            </a:r>
          </a:p>
          <a:p>
            <a:pPr lvl="1"/>
            <a:r>
              <a:rPr lang="en-US" sz="1600" dirty="0"/>
              <a:t>Bob computes: </a:t>
            </a:r>
            <a:r>
              <a:rPr lang="en-US" sz="1800" b="1" dirty="0" err="1"/>
              <a:t>y_alice</a:t>
            </a:r>
            <a:r>
              <a:rPr lang="en-US" sz="1800" b="1" baseline="30000" dirty="0" err="1"/>
              <a:t>x_bob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/>
              <a:t>17</a:t>
            </a:r>
            <a:r>
              <a:rPr lang="en-US" sz="1800" b="1" baseline="30000" dirty="0"/>
              <a:t>12 </a:t>
            </a:r>
            <a:r>
              <a:rPr lang="en-US" sz="1800" b="1" dirty="0"/>
              <a:t>mod 23 = 6</a:t>
            </a:r>
          </a:p>
          <a:p>
            <a:pPr lvl="1"/>
            <a:r>
              <a:rPr lang="en-US" sz="1600" dirty="0"/>
              <a:t>Alice computes: </a:t>
            </a:r>
            <a:r>
              <a:rPr lang="en-US" sz="1800" b="1" dirty="0" err="1"/>
              <a:t>y_bob</a:t>
            </a:r>
            <a:r>
              <a:rPr lang="en-US" sz="1800" b="1" baseline="30000" dirty="0" err="1"/>
              <a:t>x_alice</a:t>
            </a:r>
            <a:r>
              <a:rPr lang="en-US" sz="1800" b="1" dirty="0"/>
              <a:t> mod p </a:t>
            </a:r>
            <a:r>
              <a:rPr lang="en-US" sz="1600" dirty="0"/>
              <a:t>which is: </a:t>
            </a:r>
            <a:r>
              <a:rPr lang="en-US" sz="1800" b="1" dirty="0"/>
              <a:t>18</a:t>
            </a:r>
            <a:r>
              <a:rPr lang="en-US" sz="1800" b="1" baseline="30000" dirty="0"/>
              <a:t>7 </a:t>
            </a:r>
            <a:r>
              <a:rPr lang="en-US" sz="1800" b="1" dirty="0"/>
              <a:t>mod 23 = 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Bob &amp; Alice now have a </a:t>
            </a:r>
            <a:r>
              <a:rPr lang="en-US" sz="2000" b="1" dirty="0"/>
              <a:t>shared secret (“symmetric”) key = 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Eve has Bob &amp; Alice’s public keys: </a:t>
            </a:r>
            <a:r>
              <a:rPr lang="en-US" sz="2000" dirty="0" err="1"/>
              <a:t>y_bob</a:t>
            </a:r>
            <a:r>
              <a:rPr lang="en-US" sz="2000" dirty="0"/>
              <a:t>=18 &amp; </a:t>
            </a:r>
            <a:r>
              <a:rPr lang="en-US" sz="2000" dirty="0" err="1"/>
              <a:t>y_alice</a:t>
            </a:r>
            <a:r>
              <a:rPr lang="en-US" sz="2000" dirty="0"/>
              <a:t>=17, prime modulus: p=23 and generator: g=5, but not their secret keys </a:t>
            </a:r>
            <a:r>
              <a:rPr lang="en-US" sz="2000" dirty="0" err="1"/>
              <a:t>x_bob</a:t>
            </a:r>
            <a:r>
              <a:rPr lang="en-US" sz="2000" dirty="0"/>
              <a:t> = 12 &amp; </a:t>
            </a:r>
            <a:r>
              <a:rPr lang="en-US" sz="2000" dirty="0" err="1"/>
              <a:t>x_alice</a:t>
            </a:r>
            <a:r>
              <a:rPr lang="en-US" sz="2000" dirty="0"/>
              <a:t> = 7</a:t>
            </a:r>
          </a:p>
          <a:p>
            <a:pPr lvl="1"/>
            <a:r>
              <a:rPr lang="en-US" sz="1600" b="1" i="1" dirty="0"/>
              <a:t>Eve cannot calculate Bob&amp; Alice’s shared symmetric secret key from their public keys, p and g alone – even though she knows they are using the Diffie-Hellman algorithm!</a:t>
            </a:r>
            <a:endParaRPr lang="en-US" sz="2200" b="1" dirty="0"/>
          </a:p>
          <a:p>
            <a:pPr lvl="1"/>
            <a:endParaRPr lang="en-US" sz="1800" dirty="0">
              <a:latin typeface="Consolas" panose="020B0609020204030204" pitchFamily="49" charset="0"/>
            </a:endParaRPr>
          </a:p>
          <a:p>
            <a:pPr lvl="1"/>
            <a:endParaRPr lang="en-US" sz="1600" dirty="0"/>
          </a:p>
          <a:p>
            <a:pPr lvl="1"/>
            <a:endParaRPr lang="en-US" sz="1600" b="1" dirty="0"/>
          </a:p>
          <a:p>
            <a:pPr lvl="1"/>
            <a:endParaRPr lang="en-US" sz="1800" b="1" dirty="0"/>
          </a:p>
          <a:p>
            <a:pPr lvl="1"/>
            <a:endParaRPr lang="en-US" sz="1600" dirty="0"/>
          </a:p>
          <a:p>
            <a:pPr lvl="1"/>
            <a:endParaRPr lang="en-US" sz="1800" b="1" dirty="0"/>
          </a:p>
          <a:p>
            <a:pPr lvl="1"/>
            <a:endParaRPr lang="en-US" sz="1600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000" i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68EB2-5087-4FC6-B92E-B1F306FE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74E68-D650-4C6E-948B-92E4A0F2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A7FE-5F93-4091-A2E0-F71164B67908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4C634-4BAF-46DD-BA3D-6EB7FCDEB0CB}"/>
              </a:ext>
            </a:extLst>
          </p:cNvPr>
          <p:cNvSpPr/>
          <p:nvPr/>
        </p:nvSpPr>
        <p:spPr>
          <a:xfrm>
            <a:off x="5340990" y="189165"/>
            <a:ext cx="6235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Secret symmetric key derivation through public key sharing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2045-BE66-4A61-9CD5-9DDA71C2E2DA}"/>
              </a:ext>
            </a:extLst>
          </p:cNvPr>
          <p:cNvSpPr txBox="1"/>
          <p:nvPr/>
        </p:nvSpPr>
        <p:spPr>
          <a:xfrm>
            <a:off x="156373" y="6356350"/>
            <a:ext cx="545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use </a:t>
            </a:r>
            <a:r>
              <a:rPr lang="en-US" dirty="0" err="1">
                <a:hlinkClick r:id="rId2"/>
              </a:rPr>
              <a:t>WolframAlpha</a:t>
            </a:r>
            <a:r>
              <a:rPr lang="en-US" dirty="0"/>
              <a:t> online calculator</a:t>
            </a:r>
          </a:p>
        </p:txBody>
      </p:sp>
    </p:spTree>
    <p:extLst>
      <p:ext uri="{BB962C8B-B14F-4D97-AF65-F5344CB8AC3E}">
        <p14:creationId xmlns:p14="http://schemas.microsoft.com/office/powerpoint/2010/main" val="27763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2927</Words>
  <Application>Microsoft Office PowerPoint</Application>
  <PresentationFormat>Widescreen</PresentationFormat>
  <Paragraphs>344</Paragraphs>
  <Slides>40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Consolas</vt:lpstr>
      <vt:lpstr>Helvetica Light</vt:lpstr>
      <vt:lpstr>Lucida Sans</vt:lpstr>
      <vt:lpstr>Times</vt:lpstr>
      <vt:lpstr>Wingdings</vt:lpstr>
      <vt:lpstr>Office Theme</vt:lpstr>
      <vt:lpstr>Managing Enterprise Cybersecurity MIS 4596</vt:lpstr>
      <vt:lpstr>Agenda</vt:lpstr>
      <vt:lpstr>Key sharing problem</vt:lpstr>
      <vt:lpstr>Key sharing problem</vt:lpstr>
      <vt:lpstr>Agenda</vt:lpstr>
      <vt:lpstr>PowerPoint Presentation</vt:lpstr>
      <vt:lpstr>PowerPoint Presentation</vt:lpstr>
      <vt:lpstr>PowerPoint Presentation</vt:lpstr>
      <vt:lpstr>Diffie-Hellman Algorithm:</vt:lpstr>
      <vt:lpstr>Generic Diffie-Hellman Algorithm – Important for Lab 3</vt:lpstr>
      <vt:lpstr>PowerPoint Presentation</vt:lpstr>
      <vt:lpstr>Diffie-Hellman</vt:lpstr>
      <vt:lpstr>Diffie-Hellman was vulnerable to man-in-the-middle attack, because no authentication occurs before public keys are exchanged </vt:lpstr>
      <vt:lpstr>Agenda</vt:lpstr>
      <vt:lpstr>PowerPoint Presentation</vt:lpstr>
      <vt:lpstr>RSA Public Key Algorithm</vt:lpstr>
      <vt:lpstr>RSA Public Key Algorithm</vt:lpstr>
      <vt:lpstr>Asymmetric cryptography</vt:lpstr>
      <vt:lpstr>Asymmetric cryptography</vt:lpstr>
      <vt:lpstr>Asymmetric cryptography</vt:lpstr>
      <vt:lpstr>Asymmetric cryptography</vt:lpstr>
      <vt:lpstr>Asymmetric cryptography</vt:lpstr>
      <vt:lpstr>Public Key Management</vt:lpstr>
      <vt:lpstr>Agenda</vt:lpstr>
      <vt:lpstr>Hybrid Encryption</vt:lpstr>
      <vt:lpstr>Quick review</vt:lpstr>
      <vt:lpstr>Quick review</vt:lpstr>
      <vt:lpstr>Quick review</vt:lpstr>
      <vt:lpstr>Session keys</vt:lpstr>
      <vt:lpstr>Agenda</vt:lpstr>
      <vt:lpstr>Quick Review: One-way Hash</vt:lpstr>
      <vt:lpstr>Digital Signature</vt:lpstr>
      <vt:lpstr>Reasons to Use Cryptography</vt:lpstr>
      <vt:lpstr>Agenda</vt:lpstr>
      <vt:lpstr>Viewing Digital Certificates to see algorithms used</vt:lpstr>
      <vt:lpstr>Viewing Digital Certificate</vt:lpstr>
      <vt:lpstr>Certificate Details</vt:lpstr>
      <vt:lpstr>Certificate Details</vt:lpstr>
      <vt:lpstr>PowerPoint Presentation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Lanter</dc:creator>
  <cp:lastModifiedBy>Darin Bartholomew</cp:lastModifiedBy>
  <cp:revision>49</cp:revision>
  <dcterms:created xsi:type="dcterms:W3CDTF">2020-01-30T01:45:48Z</dcterms:created>
  <dcterms:modified xsi:type="dcterms:W3CDTF">2025-02-16T14:18:20Z</dcterms:modified>
</cp:coreProperties>
</file>