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69" r:id="rId3"/>
    <p:sldId id="537" r:id="rId4"/>
    <p:sldId id="279" r:id="rId5"/>
    <p:sldId id="538" r:id="rId6"/>
    <p:sldId id="270" r:id="rId7"/>
    <p:sldId id="539" r:id="rId8"/>
    <p:sldId id="282" r:id="rId9"/>
    <p:sldId id="283" r:id="rId10"/>
    <p:sldId id="540" r:id="rId11"/>
    <p:sldId id="546" r:id="rId12"/>
    <p:sldId id="542" r:id="rId13"/>
    <p:sldId id="261" r:id="rId14"/>
    <p:sldId id="262" r:id="rId15"/>
    <p:sldId id="264" r:id="rId16"/>
    <p:sldId id="266" r:id="rId17"/>
    <p:sldId id="263" r:id="rId18"/>
    <p:sldId id="265" r:id="rId19"/>
    <p:sldId id="267" r:id="rId20"/>
    <p:sldId id="268" r:id="rId21"/>
    <p:sldId id="272" r:id="rId22"/>
    <p:sldId id="318" r:id="rId23"/>
    <p:sldId id="547" r:id="rId24"/>
    <p:sldId id="27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9F722B-99E3-4CB1-B0F8-F0CFF059000E}" v="1" dt="2024-04-04T13:07:10.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495" autoAdjust="0"/>
    <p:restoredTop sz="94660"/>
  </p:normalViewPr>
  <p:slideViewPr>
    <p:cSldViewPr snapToGrid="0">
      <p:cViewPr varScale="1">
        <p:scale>
          <a:sx n="93" d="100"/>
          <a:sy n="93" d="100"/>
        </p:scale>
        <p:origin x="114" y="29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Lanter" userId="ffe310d6-75e8-40c5-b92a-0b49b26d9e52" providerId="ADAL" clId="{17C262B7-D8D6-48A6-B785-58B6D5F263FF}"/>
    <pc:docChg chg="custSel addSld modSld">
      <pc:chgData name="David Lanter" userId="ffe310d6-75e8-40c5-b92a-0b49b26d9e52" providerId="ADAL" clId="{17C262B7-D8D6-48A6-B785-58B6D5F263FF}" dt="2023-11-09T13:57:12.093" v="198" actId="478"/>
      <pc:docMkLst>
        <pc:docMk/>
      </pc:docMkLst>
      <pc:sldChg chg="modSp mod">
        <pc:chgData name="David Lanter" userId="ffe310d6-75e8-40c5-b92a-0b49b26d9e52" providerId="ADAL" clId="{17C262B7-D8D6-48A6-B785-58B6D5F263FF}" dt="2023-11-09T13:36:13.899" v="131" actId="6549"/>
        <pc:sldMkLst>
          <pc:docMk/>
          <pc:sldMk cId="710498051" sldId="269"/>
        </pc:sldMkLst>
        <pc:spChg chg="mod">
          <ac:chgData name="David Lanter" userId="ffe310d6-75e8-40c5-b92a-0b49b26d9e52" providerId="ADAL" clId="{17C262B7-D8D6-48A6-B785-58B6D5F263FF}" dt="2023-11-09T13:36:13.899" v="131" actId="6549"/>
          <ac:spMkLst>
            <pc:docMk/>
            <pc:sldMk cId="710498051" sldId="269"/>
            <ac:spMk id="3" creationId="{370980EA-2E92-4770-8956-CF8211A4F198}"/>
          </ac:spMkLst>
        </pc:spChg>
      </pc:sldChg>
      <pc:sldChg chg="addSp delSp modSp mod modAnim">
        <pc:chgData name="David Lanter" userId="ffe310d6-75e8-40c5-b92a-0b49b26d9e52" providerId="ADAL" clId="{17C262B7-D8D6-48A6-B785-58B6D5F263FF}" dt="2023-11-09T13:54:09.271" v="185"/>
        <pc:sldMkLst>
          <pc:docMk/>
          <pc:sldMk cId="2171642657" sldId="539"/>
        </pc:sldMkLst>
        <pc:spChg chg="del">
          <ac:chgData name="David Lanter" userId="ffe310d6-75e8-40c5-b92a-0b49b26d9e52" providerId="ADAL" clId="{17C262B7-D8D6-48A6-B785-58B6D5F263FF}" dt="2023-11-09T13:51:03.501" v="160" actId="478"/>
          <ac:spMkLst>
            <pc:docMk/>
            <pc:sldMk cId="2171642657" sldId="539"/>
            <ac:spMk id="2" creationId="{CCA371D4-CB8E-4190-901B-066C32096D46}"/>
          </ac:spMkLst>
        </pc:spChg>
        <pc:spChg chg="del">
          <ac:chgData name="David Lanter" userId="ffe310d6-75e8-40c5-b92a-0b49b26d9e52" providerId="ADAL" clId="{17C262B7-D8D6-48A6-B785-58B6D5F263FF}" dt="2023-11-09T13:51:01.350" v="159" actId="478"/>
          <ac:spMkLst>
            <pc:docMk/>
            <pc:sldMk cId="2171642657" sldId="539"/>
            <ac:spMk id="3" creationId="{E0C8B180-2B0A-473B-8AA5-3D15C97DDEFC}"/>
          </ac:spMkLst>
        </pc:spChg>
        <pc:spChg chg="add del mod">
          <ac:chgData name="David Lanter" userId="ffe310d6-75e8-40c5-b92a-0b49b26d9e52" providerId="ADAL" clId="{17C262B7-D8D6-48A6-B785-58B6D5F263FF}" dt="2023-11-09T13:51:04.898" v="161" actId="478"/>
          <ac:spMkLst>
            <pc:docMk/>
            <pc:sldMk cId="2171642657" sldId="539"/>
            <ac:spMk id="5" creationId="{08F59F6C-AAFC-7106-5019-016942120A78}"/>
          </ac:spMkLst>
        </pc:spChg>
        <pc:spChg chg="add mod">
          <ac:chgData name="David Lanter" userId="ffe310d6-75e8-40c5-b92a-0b49b26d9e52" providerId="ADAL" clId="{17C262B7-D8D6-48A6-B785-58B6D5F263FF}" dt="2023-11-09T13:53:45.310" v="178" actId="1076"/>
          <ac:spMkLst>
            <pc:docMk/>
            <pc:sldMk cId="2171642657" sldId="539"/>
            <ac:spMk id="10" creationId="{889602F5-527E-3FCD-8699-9566A3FF66AC}"/>
          </ac:spMkLst>
        </pc:spChg>
        <pc:spChg chg="add mod">
          <ac:chgData name="David Lanter" userId="ffe310d6-75e8-40c5-b92a-0b49b26d9e52" providerId="ADAL" clId="{17C262B7-D8D6-48A6-B785-58B6D5F263FF}" dt="2023-11-09T13:53:48.509" v="179" actId="1076"/>
          <ac:spMkLst>
            <pc:docMk/>
            <pc:sldMk cId="2171642657" sldId="539"/>
            <ac:spMk id="12" creationId="{CA5ADE87-05F6-3556-7100-687A7396612B}"/>
          </ac:spMkLst>
        </pc:spChg>
        <pc:spChg chg="add mod">
          <ac:chgData name="David Lanter" userId="ffe310d6-75e8-40c5-b92a-0b49b26d9e52" providerId="ADAL" clId="{17C262B7-D8D6-48A6-B785-58B6D5F263FF}" dt="2023-11-09T13:53:57.474" v="181" actId="1076"/>
          <ac:spMkLst>
            <pc:docMk/>
            <pc:sldMk cId="2171642657" sldId="539"/>
            <ac:spMk id="14" creationId="{95426769-5E5A-3A55-A9EC-C962AC8C7F3F}"/>
          </ac:spMkLst>
        </pc:spChg>
        <pc:spChg chg="add mod">
          <ac:chgData name="David Lanter" userId="ffe310d6-75e8-40c5-b92a-0b49b26d9e52" providerId="ADAL" clId="{17C262B7-D8D6-48A6-B785-58B6D5F263FF}" dt="2023-11-09T13:54:03.540" v="183" actId="1076"/>
          <ac:spMkLst>
            <pc:docMk/>
            <pc:sldMk cId="2171642657" sldId="539"/>
            <ac:spMk id="16" creationId="{7FC861AB-FDA6-C6EF-9358-00C9352694EC}"/>
          </ac:spMkLst>
        </pc:spChg>
        <pc:spChg chg="add mod">
          <ac:chgData name="David Lanter" userId="ffe310d6-75e8-40c5-b92a-0b49b26d9e52" providerId="ADAL" clId="{17C262B7-D8D6-48A6-B785-58B6D5F263FF}" dt="2023-11-09T13:53:35.996" v="177" actId="14100"/>
          <ac:spMkLst>
            <pc:docMk/>
            <pc:sldMk cId="2171642657" sldId="539"/>
            <ac:spMk id="18" creationId="{419FF56F-932A-3FEE-9247-5425360CD475}"/>
          </ac:spMkLst>
        </pc:spChg>
        <pc:picChg chg="del">
          <ac:chgData name="David Lanter" userId="ffe310d6-75e8-40c5-b92a-0b49b26d9e52" providerId="ADAL" clId="{17C262B7-D8D6-48A6-B785-58B6D5F263FF}" dt="2023-11-09T13:50:59.138" v="158" actId="478"/>
          <ac:picMkLst>
            <pc:docMk/>
            <pc:sldMk cId="2171642657" sldId="539"/>
            <ac:picMk id="6" creationId="{76FCCC31-C506-4BCE-800F-4B29C56D21E2}"/>
          </ac:picMkLst>
        </pc:picChg>
        <pc:picChg chg="add mod">
          <ac:chgData name="David Lanter" userId="ffe310d6-75e8-40c5-b92a-0b49b26d9e52" providerId="ADAL" clId="{17C262B7-D8D6-48A6-B785-58B6D5F263FF}" dt="2023-11-09T13:51:28.560" v="164" actId="1076"/>
          <ac:picMkLst>
            <pc:docMk/>
            <pc:sldMk cId="2171642657" sldId="539"/>
            <ac:picMk id="8" creationId="{AE37D249-FB40-8A44-9D5A-8F5E85D7D365}"/>
          </ac:picMkLst>
        </pc:picChg>
      </pc:sldChg>
      <pc:sldChg chg="addSp delSp modSp mod">
        <pc:chgData name="David Lanter" userId="ffe310d6-75e8-40c5-b92a-0b49b26d9e52" providerId="ADAL" clId="{17C262B7-D8D6-48A6-B785-58B6D5F263FF}" dt="2023-11-09T13:57:12.093" v="198" actId="478"/>
        <pc:sldMkLst>
          <pc:docMk/>
          <pc:sldMk cId="1249911411" sldId="546"/>
        </pc:sldMkLst>
        <pc:spChg chg="mod">
          <ac:chgData name="David Lanter" userId="ffe310d6-75e8-40c5-b92a-0b49b26d9e52" providerId="ADAL" clId="{17C262B7-D8D6-48A6-B785-58B6D5F263FF}" dt="2023-11-09T13:54:48.460" v="186" actId="1076"/>
          <ac:spMkLst>
            <pc:docMk/>
            <pc:sldMk cId="1249911411" sldId="546"/>
            <ac:spMk id="10" creationId="{4167C216-C922-42EA-BA07-79FC65F09C9C}"/>
          </ac:spMkLst>
        </pc:spChg>
        <pc:picChg chg="add mod">
          <ac:chgData name="David Lanter" userId="ffe310d6-75e8-40c5-b92a-0b49b26d9e52" providerId="ADAL" clId="{17C262B7-D8D6-48A6-B785-58B6D5F263FF}" dt="2023-11-09T13:56:15.227" v="191" actId="14100"/>
          <ac:picMkLst>
            <pc:docMk/>
            <pc:sldMk cId="1249911411" sldId="546"/>
            <ac:picMk id="5" creationId="{3751BCB4-CFE1-B096-5C28-A3C73A632175}"/>
          </ac:picMkLst>
        </pc:picChg>
        <pc:picChg chg="add mod">
          <ac:chgData name="David Lanter" userId="ffe310d6-75e8-40c5-b92a-0b49b26d9e52" providerId="ADAL" clId="{17C262B7-D8D6-48A6-B785-58B6D5F263FF}" dt="2023-11-09T13:56:56.338" v="197" actId="14100"/>
          <ac:picMkLst>
            <pc:docMk/>
            <pc:sldMk cId="1249911411" sldId="546"/>
            <ac:picMk id="7" creationId="{8E59C6E3-DF11-75BA-8BFA-F2CF9692A482}"/>
          </ac:picMkLst>
        </pc:picChg>
        <pc:picChg chg="del">
          <ac:chgData name="David Lanter" userId="ffe310d6-75e8-40c5-b92a-0b49b26d9e52" providerId="ADAL" clId="{17C262B7-D8D6-48A6-B785-58B6D5F263FF}" dt="2023-11-09T13:57:12.093" v="198" actId="478"/>
          <ac:picMkLst>
            <pc:docMk/>
            <pc:sldMk cId="1249911411" sldId="546"/>
            <ac:picMk id="8" creationId="{6B3D00A0-1F0A-448E-A67C-FC381DC61C76}"/>
          </ac:picMkLst>
        </pc:picChg>
        <pc:picChg chg="del">
          <ac:chgData name="David Lanter" userId="ffe310d6-75e8-40c5-b92a-0b49b26d9e52" providerId="ADAL" clId="{17C262B7-D8D6-48A6-B785-58B6D5F263FF}" dt="2023-11-09T13:56:49.995" v="195" actId="478"/>
          <ac:picMkLst>
            <pc:docMk/>
            <pc:sldMk cId="1249911411" sldId="546"/>
            <ac:picMk id="9" creationId="{DC52C232-A72B-418E-95E6-8016EAB582A0}"/>
          </ac:picMkLst>
        </pc:picChg>
        <pc:picChg chg="del">
          <ac:chgData name="David Lanter" userId="ffe310d6-75e8-40c5-b92a-0b49b26d9e52" providerId="ADAL" clId="{17C262B7-D8D6-48A6-B785-58B6D5F263FF}" dt="2023-11-09T13:56:18.781" v="192" actId="478"/>
          <ac:picMkLst>
            <pc:docMk/>
            <pc:sldMk cId="1249911411" sldId="546"/>
            <ac:picMk id="12" creationId="{448A3F2A-69AA-8C3C-8C10-76E7BD921729}"/>
          </ac:picMkLst>
        </pc:picChg>
        <pc:picChg chg="del">
          <ac:chgData name="David Lanter" userId="ffe310d6-75e8-40c5-b92a-0b49b26d9e52" providerId="ADAL" clId="{17C262B7-D8D6-48A6-B785-58B6D5F263FF}" dt="2023-11-09T13:56:00.197" v="187" actId="478"/>
          <ac:picMkLst>
            <pc:docMk/>
            <pc:sldMk cId="1249911411" sldId="546"/>
            <ac:picMk id="14" creationId="{87B9C52B-5B78-A09E-B538-907A074AD9E9}"/>
          </ac:picMkLst>
        </pc:picChg>
      </pc:sldChg>
      <pc:sldChg chg="addSp delSp modSp new mod modAnim">
        <pc:chgData name="David Lanter" userId="ffe310d6-75e8-40c5-b92a-0b49b26d9e52" providerId="ADAL" clId="{17C262B7-D8D6-48A6-B785-58B6D5F263FF}" dt="2023-11-09T13:39:54.538" v="157"/>
        <pc:sldMkLst>
          <pc:docMk/>
          <pc:sldMk cId="620385057" sldId="548"/>
        </pc:sldMkLst>
        <pc:spChg chg="mod">
          <ac:chgData name="David Lanter" userId="ffe310d6-75e8-40c5-b92a-0b49b26d9e52" providerId="ADAL" clId="{17C262B7-D8D6-48A6-B785-58B6D5F263FF}" dt="2023-11-09T13:38:23.895" v="144" actId="14100"/>
          <ac:spMkLst>
            <pc:docMk/>
            <pc:sldMk cId="620385057" sldId="548"/>
            <ac:spMk id="2" creationId="{96004F4D-B0B3-F523-806C-9645E09D581E}"/>
          </ac:spMkLst>
        </pc:spChg>
        <pc:spChg chg="del">
          <ac:chgData name="David Lanter" userId="ffe310d6-75e8-40c5-b92a-0b49b26d9e52" providerId="ADAL" clId="{17C262B7-D8D6-48A6-B785-58B6D5F263FF}" dt="2023-11-09T13:36:24.329" v="133" actId="478"/>
          <ac:spMkLst>
            <pc:docMk/>
            <pc:sldMk cId="620385057" sldId="548"/>
            <ac:spMk id="3" creationId="{0C253AA7-084D-4115-03F7-6BD3472832CB}"/>
          </ac:spMkLst>
        </pc:spChg>
        <pc:spChg chg="add mod">
          <ac:chgData name="David Lanter" userId="ffe310d6-75e8-40c5-b92a-0b49b26d9e52" providerId="ADAL" clId="{17C262B7-D8D6-48A6-B785-58B6D5F263FF}" dt="2023-11-09T13:38:27.161" v="145" actId="1076"/>
          <ac:spMkLst>
            <pc:docMk/>
            <pc:sldMk cId="620385057" sldId="548"/>
            <ac:spMk id="8" creationId="{8A849119-09A0-4925-D506-4EBD3836F8FE}"/>
          </ac:spMkLst>
        </pc:spChg>
        <pc:spChg chg="add mod">
          <ac:chgData name="David Lanter" userId="ffe310d6-75e8-40c5-b92a-0b49b26d9e52" providerId="ADAL" clId="{17C262B7-D8D6-48A6-B785-58B6D5F263FF}" dt="2023-11-09T13:39:50.221" v="156" actId="14100"/>
          <ac:spMkLst>
            <pc:docMk/>
            <pc:sldMk cId="620385057" sldId="548"/>
            <ac:spMk id="9" creationId="{0933BD2B-18F3-0AB2-3F97-D34945DB7D72}"/>
          </ac:spMkLst>
        </pc:spChg>
        <pc:picChg chg="add mod">
          <ac:chgData name="David Lanter" userId="ffe310d6-75e8-40c5-b92a-0b49b26d9e52" providerId="ADAL" clId="{17C262B7-D8D6-48A6-B785-58B6D5F263FF}" dt="2023-11-09T13:36:28.986" v="135" actId="1076"/>
          <ac:picMkLst>
            <pc:docMk/>
            <pc:sldMk cId="620385057" sldId="548"/>
            <ac:picMk id="5" creationId="{CC8C4B34-5A89-04D5-C429-9708E28CE698}"/>
          </ac:picMkLst>
        </pc:picChg>
        <pc:picChg chg="add mod">
          <ac:chgData name="David Lanter" userId="ffe310d6-75e8-40c5-b92a-0b49b26d9e52" providerId="ADAL" clId="{17C262B7-D8D6-48A6-B785-58B6D5F263FF}" dt="2023-11-09T13:38:27.161" v="145" actId="1076"/>
          <ac:picMkLst>
            <pc:docMk/>
            <pc:sldMk cId="620385057" sldId="548"/>
            <ac:picMk id="7" creationId="{90ADB2B2-FD75-F171-E9A6-DECC00AE2CFB}"/>
          </ac:picMkLst>
        </pc:picChg>
      </pc:sldChg>
    </pc:docChg>
  </pc:docChgLst>
  <pc:docChgLst>
    <pc:chgData name="David Lanter" userId="ffe310d6-75e8-40c5-b92a-0b49b26d9e52" providerId="ADAL" clId="{559F722B-99E3-4CB1-B0F8-F0CFF059000E}"/>
    <pc:docChg chg="delSld modSld">
      <pc:chgData name="David Lanter" userId="ffe310d6-75e8-40c5-b92a-0b49b26d9e52" providerId="ADAL" clId="{559F722B-99E3-4CB1-B0F8-F0CFF059000E}" dt="2024-04-04T13:08:02.303" v="5" actId="14100"/>
      <pc:docMkLst>
        <pc:docMk/>
      </pc:docMkLst>
      <pc:sldChg chg="modSp mod">
        <pc:chgData name="David Lanter" userId="ffe310d6-75e8-40c5-b92a-0b49b26d9e52" providerId="ADAL" clId="{559F722B-99E3-4CB1-B0F8-F0CFF059000E}" dt="2024-04-03T21:27:15.084" v="0" actId="20577"/>
        <pc:sldMkLst>
          <pc:docMk/>
          <pc:sldMk cId="710498051" sldId="269"/>
        </pc:sldMkLst>
        <pc:spChg chg="mod">
          <ac:chgData name="David Lanter" userId="ffe310d6-75e8-40c5-b92a-0b49b26d9e52" providerId="ADAL" clId="{559F722B-99E3-4CB1-B0F8-F0CFF059000E}" dt="2024-04-03T21:27:15.084" v="0" actId="20577"/>
          <ac:spMkLst>
            <pc:docMk/>
            <pc:sldMk cId="710498051" sldId="269"/>
            <ac:spMk id="3" creationId="{370980EA-2E92-4770-8956-CF8211A4F198}"/>
          </ac:spMkLst>
        </pc:spChg>
      </pc:sldChg>
      <pc:sldChg chg="addSp modSp mod">
        <pc:chgData name="David Lanter" userId="ffe310d6-75e8-40c5-b92a-0b49b26d9e52" providerId="ADAL" clId="{559F722B-99E3-4CB1-B0F8-F0CFF059000E}" dt="2024-04-04T13:08:02.303" v="5" actId="14100"/>
        <pc:sldMkLst>
          <pc:docMk/>
          <pc:sldMk cId="903872167" sldId="547"/>
        </pc:sldMkLst>
        <pc:picChg chg="add mod">
          <ac:chgData name="David Lanter" userId="ffe310d6-75e8-40c5-b92a-0b49b26d9e52" providerId="ADAL" clId="{559F722B-99E3-4CB1-B0F8-F0CFF059000E}" dt="2024-04-04T13:08:02.303" v="5" actId="14100"/>
          <ac:picMkLst>
            <pc:docMk/>
            <pc:sldMk cId="903872167" sldId="547"/>
            <ac:picMk id="5" creationId="{FB273EF6-15AF-C939-B908-B476E1654D19}"/>
          </ac:picMkLst>
        </pc:picChg>
      </pc:sldChg>
      <pc:sldChg chg="del">
        <pc:chgData name="David Lanter" userId="ffe310d6-75e8-40c5-b92a-0b49b26d9e52" providerId="ADAL" clId="{559F722B-99E3-4CB1-B0F8-F0CFF059000E}" dt="2024-04-04T13:05:44.185" v="1" actId="47"/>
        <pc:sldMkLst>
          <pc:docMk/>
          <pc:sldMk cId="620385057" sldId="54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585E81-36F6-484A-9936-5A1558ED6958}" type="datetimeFigureOut">
              <a:rPr lang="en-US" smtClean="0"/>
              <a:t>4/4/2024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FF78F3-A688-4356-A2F8-2C7F874CB61C}" type="slidenum">
              <a:rPr lang="en-US" smtClean="0"/>
              <a:t>‹#›</a:t>
            </a:fld>
            <a:endParaRPr lang="en-US" dirty="0"/>
          </a:p>
        </p:txBody>
      </p:sp>
    </p:spTree>
    <p:extLst>
      <p:ext uri="{BB962C8B-B14F-4D97-AF65-F5344CB8AC3E}">
        <p14:creationId xmlns:p14="http://schemas.microsoft.com/office/powerpoint/2010/main" val="4048042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A7655-3F08-4790-BA8B-49F1ACBAB98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88684BF-C796-4179-B311-DD3B53737B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85ABF3-AB57-4980-A2E5-655133C3A695}"/>
              </a:ext>
            </a:extLst>
          </p:cNvPr>
          <p:cNvSpPr>
            <a:spLocks noGrp="1"/>
          </p:cNvSpPr>
          <p:nvPr>
            <p:ph type="dt" sz="half" idx="10"/>
          </p:nvPr>
        </p:nvSpPr>
        <p:spPr/>
        <p:txBody>
          <a:bodyPr/>
          <a:lstStyle/>
          <a:p>
            <a:fld id="{49F2CD42-B11B-4632-94AA-440A226F6CB7}" type="datetimeFigureOut">
              <a:rPr lang="en-US" smtClean="0"/>
              <a:t>4/4/2024</a:t>
            </a:fld>
            <a:endParaRPr lang="en-US" dirty="0"/>
          </a:p>
        </p:txBody>
      </p:sp>
      <p:sp>
        <p:nvSpPr>
          <p:cNvPr id="5" name="Footer Placeholder 4">
            <a:extLst>
              <a:ext uri="{FF2B5EF4-FFF2-40B4-BE49-F238E27FC236}">
                <a16:creationId xmlns:a16="http://schemas.microsoft.com/office/drawing/2014/main" id="{3543A759-F0AB-47EA-91CD-BBF12A0E812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A7DCCAA-4D04-4ED7-9385-F129B0D4E9C1}"/>
              </a:ext>
            </a:extLst>
          </p:cNvPr>
          <p:cNvSpPr>
            <a:spLocks noGrp="1"/>
          </p:cNvSpPr>
          <p:nvPr>
            <p:ph type="sldNum" sz="quarter" idx="12"/>
          </p:nvPr>
        </p:nvSpPr>
        <p:spPr/>
        <p:txBody>
          <a:bodyPr/>
          <a:lstStyle/>
          <a:p>
            <a:fld id="{3D955B92-E422-43AB-8A13-03347CFA0819}" type="slidenum">
              <a:rPr lang="en-US" smtClean="0"/>
              <a:t>‹#›</a:t>
            </a:fld>
            <a:endParaRPr lang="en-US" dirty="0"/>
          </a:p>
        </p:txBody>
      </p:sp>
    </p:spTree>
    <p:extLst>
      <p:ext uri="{BB962C8B-B14F-4D97-AF65-F5344CB8AC3E}">
        <p14:creationId xmlns:p14="http://schemas.microsoft.com/office/powerpoint/2010/main" val="2912143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6DBAB-F17F-47D9-A626-8DB432B598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0C1C856-624E-480A-83FA-EB91A538E4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211BD-5475-4B87-AFE5-258DF36B4287}"/>
              </a:ext>
            </a:extLst>
          </p:cNvPr>
          <p:cNvSpPr>
            <a:spLocks noGrp="1"/>
          </p:cNvSpPr>
          <p:nvPr>
            <p:ph type="dt" sz="half" idx="10"/>
          </p:nvPr>
        </p:nvSpPr>
        <p:spPr/>
        <p:txBody>
          <a:bodyPr/>
          <a:lstStyle/>
          <a:p>
            <a:fld id="{49F2CD42-B11B-4632-94AA-440A226F6CB7}" type="datetimeFigureOut">
              <a:rPr lang="en-US" smtClean="0"/>
              <a:t>4/4/2024</a:t>
            </a:fld>
            <a:endParaRPr lang="en-US" dirty="0"/>
          </a:p>
        </p:txBody>
      </p:sp>
      <p:sp>
        <p:nvSpPr>
          <p:cNvPr id="5" name="Footer Placeholder 4">
            <a:extLst>
              <a:ext uri="{FF2B5EF4-FFF2-40B4-BE49-F238E27FC236}">
                <a16:creationId xmlns:a16="http://schemas.microsoft.com/office/drawing/2014/main" id="{B9B63317-86FB-4DDD-9EBD-DB679A3729D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D73DEEF-58E3-42B4-A082-CACB92C41A3A}"/>
              </a:ext>
            </a:extLst>
          </p:cNvPr>
          <p:cNvSpPr>
            <a:spLocks noGrp="1"/>
          </p:cNvSpPr>
          <p:nvPr>
            <p:ph type="sldNum" sz="quarter" idx="12"/>
          </p:nvPr>
        </p:nvSpPr>
        <p:spPr/>
        <p:txBody>
          <a:bodyPr/>
          <a:lstStyle/>
          <a:p>
            <a:fld id="{3D955B92-E422-43AB-8A13-03347CFA0819}" type="slidenum">
              <a:rPr lang="en-US" smtClean="0"/>
              <a:t>‹#›</a:t>
            </a:fld>
            <a:endParaRPr lang="en-US" dirty="0"/>
          </a:p>
        </p:txBody>
      </p:sp>
    </p:spTree>
    <p:extLst>
      <p:ext uri="{BB962C8B-B14F-4D97-AF65-F5344CB8AC3E}">
        <p14:creationId xmlns:p14="http://schemas.microsoft.com/office/powerpoint/2010/main" val="1923390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2DE05-035F-4EA3-928D-CF8B2D4D63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29D9AF5-EE6A-4237-ABFD-0F8169F459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83BDC8-EBEA-4D71-BF66-CDE5F6C1ABB1}"/>
              </a:ext>
            </a:extLst>
          </p:cNvPr>
          <p:cNvSpPr>
            <a:spLocks noGrp="1"/>
          </p:cNvSpPr>
          <p:nvPr>
            <p:ph type="dt" sz="half" idx="10"/>
          </p:nvPr>
        </p:nvSpPr>
        <p:spPr/>
        <p:txBody>
          <a:bodyPr/>
          <a:lstStyle/>
          <a:p>
            <a:fld id="{49F2CD42-B11B-4632-94AA-440A226F6CB7}" type="datetimeFigureOut">
              <a:rPr lang="en-US" smtClean="0"/>
              <a:t>4/4/2024</a:t>
            </a:fld>
            <a:endParaRPr lang="en-US" dirty="0"/>
          </a:p>
        </p:txBody>
      </p:sp>
      <p:sp>
        <p:nvSpPr>
          <p:cNvPr id="5" name="Footer Placeholder 4">
            <a:extLst>
              <a:ext uri="{FF2B5EF4-FFF2-40B4-BE49-F238E27FC236}">
                <a16:creationId xmlns:a16="http://schemas.microsoft.com/office/drawing/2014/main" id="{53B6A18E-7145-4A87-A482-B2C4468D9FC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2238B1C-7DBE-4F3F-A70C-2E5FEF7928AA}"/>
              </a:ext>
            </a:extLst>
          </p:cNvPr>
          <p:cNvSpPr>
            <a:spLocks noGrp="1"/>
          </p:cNvSpPr>
          <p:nvPr>
            <p:ph type="sldNum" sz="quarter" idx="12"/>
          </p:nvPr>
        </p:nvSpPr>
        <p:spPr/>
        <p:txBody>
          <a:bodyPr/>
          <a:lstStyle/>
          <a:p>
            <a:fld id="{3D955B92-E422-43AB-8A13-03347CFA0819}" type="slidenum">
              <a:rPr lang="en-US" smtClean="0"/>
              <a:t>‹#›</a:t>
            </a:fld>
            <a:endParaRPr lang="en-US" dirty="0"/>
          </a:p>
        </p:txBody>
      </p:sp>
    </p:spTree>
    <p:extLst>
      <p:ext uri="{BB962C8B-B14F-4D97-AF65-F5344CB8AC3E}">
        <p14:creationId xmlns:p14="http://schemas.microsoft.com/office/powerpoint/2010/main" val="132902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AF507-3AF1-47A2-9928-C4329D3F81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DED4608-20A5-4026-A34E-787D7C6A2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374EAE0-F4BB-47A0-B364-FD7A03B62B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6AB80B4-EC25-4B0C-AC83-E3D1103C3D48}"/>
              </a:ext>
            </a:extLst>
          </p:cNvPr>
          <p:cNvSpPr>
            <a:spLocks noGrp="1"/>
          </p:cNvSpPr>
          <p:nvPr>
            <p:ph type="dt" sz="half" idx="10"/>
          </p:nvPr>
        </p:nvSpPr>
        <p:spPr/>
        <p:txBody>
          <a:bodyPr/>
          <a:lstStyle/>
          <a:p>
            <a:fld id="{49F2CD42-B11B-4632-94AA-440A226F6CB7}" type="datetimeFigureOut">
              <a:rPr lang="en-US" smtClean="0"/>
              <a:t>4/4/2024</a:t>
            </a:fld>
            <a:endParaRPr lang="en-US" dirty="0"/>
          </a:p>
        </p:txBody>
      </p:sp>
      <p:sp>
        <p:nvSpPr>
          <p:cNvPr id="6" name="Footer Placeholder 5">
            <a:extLst>
              <a:ext uri="{FF2B5EF4-FFF2-40B4-BE49-F238E27FC236}">
                <a16:creationId xmlns:a16="http://schemas.microsoft.com/office/drawing/2014/main" id="{2E400330-4638-4B81-BB8C-B548858D614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080D06-D2EF-4448-B7E6-7DAC4F3359DA}"/>
              </a:ext>
            </a:extLst>
          </p:cNvPr>
          <p:cNvSpPr>
            <a:spLocks noGrp="1"/>
          </p:cNvSpPr>
          <p:nvPr>
            <p:ph type="sldNum" sz="quarter" idx="12"/>
          </p:nvPr>
        </p:nvSpPr>
        <p:spPr/>
        <p:txBody>
          <a:bodyPr/>
          <a:lstStyle/>
          <a:p>
            <a:fld id="{3D955B92-E422-43AB-8A13-03347CFA0819}" type="slidenum">
              <a:rPr lang="en-US" smtClean="0"/>
              <a:t>‹#›</a:t>
            </a:fld>
            <a:endParaRPr lang="en-US" dirty="0"/>
          </a:p>
        </p:txBody>
      </p:sp>
    </p:spTree>
    <p:extLst>
      <p:ext uri="{BB962C8B-B14F-4D97-AF65-F5344CB8AC3E}">
        <p14:creationId xmlns:p14="http://schemas.microsoft.com/office/powerpoint/2010/main" val="2650085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A839F-DE6F-4368-AE33-5B6C6D78787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97ADDE8-3560-47A5-AABA-0CF207490A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39B68C-BD27-417A-A8FA-7B9BB9B590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230CD7F-12AE-4C5F-8125-5C7FFC0936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1EDECD-DA53-46C6-897B-60B9916A90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245625F-DA47-4E84-A58F-27F0BA96D4C8}"/>
              </a:ext>
            </a:extLst>
          </p:cNvPr>
          <p:cNvSpPr>
            <a:spLocks noGrp="1"/>
          </p:cNvSpPr>
          <p:nvPr>
            <p:ph type="dt" sz="half" idx="10"/>
          </p:nvPr>
        </p:nvSpPr>
        <p:spPr/>
        <p:txBody>
          <a:bodyPr/>
          <a:lstStyle/>
          <a:p>
            <a:fld id="{49F2CD42-B11B-4632-94AA-440A226F6CB7}" type="datetimeFigureOut">
              <a:rPr lang="en-US" smtClean="0"/>
              <a:t>4/4/2024</a:t>
            </a:fld>
            <a:endParaRPr lang="en-US" dirty="0"/>
          </a:p>
        </p:txBody>
      </p:sp>
      <p:sp>
        <p:nvSpPr>
          <p:cNvPr id="8" name="Footer Placeholder 7">
            <a:extLst>
              <a:ext uri="{FF2B5EF4-FFF2-40B4-BE49-F238E27FC236}">
                <a16:creationId xmlns:a16="http://schemas.microsoft.com/office/drawing/2014/main" id="{281FDAE4-1CCA-45E2-92CC-D7613630B77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D4DB091-3860-416C-8572-A230C665BD4B}"/>
              </a:ext>
            </a:extLst>
          </p:cNvPr>
          <p:cNvSpPr>
            <a:spLocks noGrp="1"/>
          </p:cNvSpPr>
          <p:nvPr>
            <p:ph type="sldNum" sz="quarter" idx="12"/>
          </p:nvPr>
        </p:nvSpPr>
        <p:spPr/>
        <p:txBody>
          <a:bodyPr/>
          <a:lstStyle/>
          <a:p>
            <a:fld id="{3D955B92-E422-43AB-8A13-03347CFA0819}" type="slidenum">
              <a:rPr lang="en-US" smtClean="0"/>
              <a:t>‹#›</a:t>
            </a:fld>
            <a:endParaRPr lang="en-US" dirty="0"/>
          </a:p>
        </p:txBody>
      </p:sp>
    </p:spTree>
    <p:extLst>
      <p:ext uri="{BB962C8B-B14F-4D97-AF65-F5344CB8AC3E}">
        <p14:creationId xmlns:p14="http://schemas.microsoft.com/office/powerpoint/2010/main" val="2650183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714AA-C45F-4A79-9169-7A8244A1BF7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E079DAF-DE79-4EFF-ACD1-887A99319F39}"/>
              </a:ext>
            </a:extLst>
          </p:cNvPr>
          <p:cNvSpPr>
            <a:spLocks noGrp="1"/>
          </p:cNvSpPr>
          <p:nvPr>
            <p:ph type="dt" sz="half" idx="10"/>
          </p:nvPr>
        </p:nvSpPr>
        <p:spPr/>
        <p:txBody>
          <a:bodyPr/>
          <a:lstStyle/>
          <a:p>
            <a:fld id="{49F2CD42-B11B-4632-94AA-440A226F6CB7}" type="datetimeFigureOut">
              <a:rPr lang="en-US" smtClean="0"/>
              <a:t>4/4/2024</a:t>
            </a:fld>
            <a:endParaRPr lang="en-US" dirty="0"/>
          </a:p>
        </p:txBody>
      </p:sp>
      <p:sp>
        <p:nvSpPr>
          <p:cNvPr id="4" name="Footer Placeholder 3">
            <a:extLst>
              <a:ext uri="{FF2B5EF4-FFF2-40B4-BE49-F238E27FC236}">
                <a16:creationId xmlns:a16="http://schemas.microsoft.com/office/drawing/2014/main" id="{637CA9B5-85E3-4F1D-B562-92410FDCA78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91E4AA7-4C9E-4BA9-A115-9DCEB471BAA5}"/>
              </a:ext>
            </a:extLst>
          </p:cNvPr>
          <p:cNvSpPr>
            <a:spLocks noGrp="1"/>
          </p:cNvSpPr>
          <p:nvPr>
            <p:ph type="sldNum" sz="quarter" idx="12"/>
          </p:nvPr>
        </p:nvSpPr>
        <p:spPr/>
        <p:txBody>
          <a:bodyPr/>
          <a:lstStyle/>
          <a:p>
            <a:fld id="{3D955B92-E422-43AB-8A13-03347CFA0819}" type="slidenum">
              <a:rPr lang="en-US" smtClean="0"/>
              <a:t>‹#›</a:t>
            </a:fld>
            <a:endParaRPr lang="en-US" dirty="0"/>
          </a:p>
        </p:txBody>
      </p:sp>
    </p:spTree>
    <p:extLst>
      <p:ext uri="{BB962C8B-B14F-4D97-AF65-F5344CB8AC3E}">
        <p14:creationId xmlns:p14="http://schemas.microsoft.com/office/powerpoint/2010/main" val="723866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9E8F25-3ADA-4392-9A5A-A21D812894BF}"/>
              </a:ext>
            </a:extLst>
          </p:cNvPr>
          <p:cNvSpPr>
            <a:spLocks noGrp="1"/>
          </p:cNvSpPr>
          <p:nvPr>
            <p:ph type="dt" sz="half" idx="10"/>
          </p:nvPr>
        </p:nvSpPr>
        <p:spPr/>
        <p:txBody>
          <a:bodyPr/>
          <a:lstStyle/>
          <a:p>
            <a:fld id="{49F2CD42-B11B-4632-94AA-440A226F6CB7}" type="datetimeFigureOut">
              <a:rPr lang="en-US" smtClean="0"/>
              <a:t>4/4/2024</a:t>
            </a:fld>
            <a:endParaRPr lang="en-US" dirty="0"/>
          </a:p>
        </p:txBody>
      </p:sp>
      <p:sp>
        <p:nvSpPr>
          <p:cNvPr id="3" name="Footer Placeholder 2">
            <a:extLst>
              <a:ext uri="{FF2B5EF4-FFF2-40B4-BE49-F238E27FC236}">
                <a16:creationId xmlns:a16="http://schemas.microsoft.com/office/drawing/2014/main" id="{D4FBA281-54A8-4BE7-BB6E-074AE68276A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C20F629-A2AA-40A1-8313-5C7C758EFB8D}"/>
              </a:ext>
            </a:extLst>
          </p:cNvPr>
          <p:cNvSpPr>
            <a:spLocks noGrp="1"/>
          </p:cNvSpPr>
          <p:nvPr>
            <p:ph type="sldNum" sz="quarter" idx="12"/>
          </p:nvPr>
        </p:nvSpPr>
        <p:spPr/>
        <p:txBody>
          <a:bodyPr/>
          <a:lstStyle/>
          <a:p>
            <a:fld id="{3D955B92-E422-43AB-8A13-03347CFA0819}" type="slidenum">
              <a:rPr lang="en-US" smtClean="0"/>
              <a:t>‹#›</a:t>
            </a:fld>
            <a:endParaRPr lang="en-US" dirty="0"/>
          </a:p>
        </p:txBody>
      </p:sp>
    </p:spTree>
    <p:extLst>
      <p:ext uri="{BB962C8B-B14F-4D97-AF65-F5344CB8AC3E}">
        <p14:creationId xmlns:p14="http://schemas.microsoft.com/office/powerpoint/2010/main" val="2585206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990C4-1C72-4CA0-B077-1895365483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A8D51BA-55BD-4B59-AFE3-EDAF97E175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91B75A6-00E0-4C13-9E1F-6498DE0840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DB703D-E77C-4FC1-B246-878194EDDACE}"/>
              </a:ext>
            </a:extLst>
          </p:cNvPr>
          <p:cNvSpPr>
            <a:spLocks noGrp="1"/>
          </p:cNvSpPr>
          <p:nvPr>
            <p:ph type="dt" sz="half" idx="10"/>
          </p:nvPr>
        </p:nvSpPr>
        <p:spPr/>
        <p:txBody>
          <a:bodyPr/>
          <a:lstStyle/>
          <a:p>
            <a:fld id="{49F2CD42-B11B-4632-94AA-440A226F6CB7}" type="datetimeFigureOut">
              <a:rPr lang="en-US" smtClean="0"/>
              <a:t>4/4/2024</a:t>
            </a:fld>
            <a:endParaRPr lang="en-US" dirty="0"/>
          </a:p>
        </p:txBody>
      </p:sp>
      <p:sp>
        <p:nvSpPr>
          <p:cNvPr id="6" name="Footer Placeholder 5">
            <a:extLst>
              <a:ext uri="{FF2B5EF4-FFF2-40B4-BE49-F238E27FC236}">
                <a16:creationId xmlns:a16="http://schemas.microsoft.com/office/drawing/2014/main" id="{F0A0452F-F5A6-4C72-B5BC-7F44C3BDAF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AE6CA14-FBE6-4897-AEFC-FAC869881146}"/>
              </a:ext>
            </a:extLst>
          </p:cNvPr>
          <p:cNvSpPr>
            <a:spLocks noGrp="1"/>
          </p:cNvSpPr>
          <p:nvPr>
            <p:ph type="sldNum" sz="quarter" idx="12"/>
          </p:nvPr>
        </p:nvSpPr>
        <p:spPr/>
        <p:txBody>
          <a:bodyPr/>
          <a:lstStyle/>
          <a:p>
            <a:fld id="{3D955B92-E422-43AB-8A13-03347CFA0819}" type="slidenum">
              <a:rPr lang="en-US" smtClean="0"/>
              <a:t>‹#›</a:t>
            </a:fld>
            <a:endParaRPr lang="en-US" dirty="0"/>
          </a:p>
        </p:txBody>
      </p:sp>
    </p:spTree>
    <p:extLst>
      <p:ext uri="{BB962C8B-B14F-4D97-AF65-F5344CB8AC3E}">
        <p14:creationId xmlns:p14="http://schemas.microsoft.com/office/powerpoint/2010/main" val="18654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2020-DF9D-44BA-A86F-0E402C0A59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74B948A-9B5A-4070-ACD3-B3985B46A9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602100-186F-4665-AFEC-C75BC6A300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31083A-FC57-42F7-8C7A-2A1BD6775526}"/>
              </a:ext>
            </a:extLst>
          </p:cNvPr>
          <p:cNvSpPr>
            <a:spLocks noGrp="1"/>
          </p:cNvSpPr>
          <p:nvPr>
            <p:ph type="dt" sz="half" idx="10"/>
          </p:nvPr>
        </p:nvSpPr>
        <p:spPr/>
        <p:txBody>
          <a:bodyPr/>
          <a:lstStyle/>
          <a:p>
            <a:fld id="{49F2CD42-B11B-4632-94AA-440A226F6CB7}" type="datetimeFigureOut">
              <a:rPr lang="en-US" smtClean="0"/>
              <a:t>4/4/2024</a:t>
            </a:fld>
            <a:endParaRPr lang="en-US" dirty="0"/>
          </a:p>
        </p:txBody>
      </p:sp>
      <p:sp>
        <p:nvSpPr>
          <p:cNvPr id="6" name="Footer Placeholder 5">
            <a:extLst>
              <a:ext uri="{FF2B5EF4-FFF2-40B4-BE49-F238E27FC236}">
                <a16:creationId xmlns:a16="http://schemas.microsoft.com/office/drawing/2014/main" id="{3AEE5B17-42EC-4CFD-9E94-EFD6B233067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D24E9FB-68F8-48DE-9101-E585F3430C9A}"/>
              </a:ext>
            </a:extLst>
          </p:cNvPr>
          <p:cNvSpPr>
            <a:spLocks noGrp="1"/>
          </p:cNvSpPr>
          <p:nvPr>
            <p:ph type="sldNum" sz="quarter" idx="12"/>
          </p:nvPr>
        </p:nvSpPr>
        <p:spPr/>
        <p:txBody>
          <a:bodyPr/>
          <a:lstStyle/>
          <a:p>
            <a:fld id="{3D955B92-E422-43AB-8A13-03347CFA0819}" type="slidenum">
              <a:rPr lang="en-US" smtClean="0"/>
              <a:t>‹#›</a:t>
            </a:fld>
            <a:endParaRPr lang="en-US" dirty="0"/>
          </a:p>
        </p:txBody>
      </p:sp>
    </p:spTree>
    <p:extLst>
      <p:ext uri="{BB962C8B-B14F-4D97-AF65-F5344CB8AC3E}">
        <p14:creationId xmlns:p14="http://schemas.microsoft.com/office/powerpoint/2010/main" val="2389562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C60B8-89C3-4F68-A2C6-603E98C5A7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1EB83D4-9E5F-47E6-A604-9839073199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75E8AE-B8BE-4623-AB44-47332AD38EC3}"/>
              </a:ext>
            </a:extLst>
          </p:cNvPr>
          <p:cNvSpPr>
            <a:spLocks noGrp="1"/>
          </p:cNvSpPr>
          <p:nvPr>
            <p:ph type="dt" sz="half" idx="10"/>
          </p:nvPr>
        </p:nvSpPr>
        <p:spPr/>
        <p:txBody>
          <a:bodyPr/>
          <a:lstStyle/>
          <a:p>
            <a:fld id="{49F2CD42-B11B-4632-94AA-440A226F6CB7}" type="datetimeFigureOut">
              <a:rPr lang="en-US" smtClean="0"/>
              <a:t>4/4/2024</a:t>
            </a:fld>
            <a:endParaRPr lang="en-US" dirty="0"/>
          </a:p>
        </p:txBody>
      </p:sp>
      <p:sp>
        <p:nvSpPr>
          <p:cNvPr id="5" name="Footer Placeholder 4">
            <a:extLst>
              <a:ext uri="{FF2B5EF4-FFF2-40B4-BE49-F238E27FC236}">
                <a16:creationId xmlns:a16="http://schemas.microsoft.com/office/drawing/2014/main" id="{8F1A06B7-9BA7-46DE-894E-69E57F71C5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C5AE5C3-88BD-46AF-849F-2394F6375639}"/>
              </a:ext>
            </a:extLst>
          </p:cNvPr>
          <p:cNvSpPr>
            <a:spLocks noGrp="1"/>
          </p:cNvSpPr>
          <p:nvPr>
            <p:ph type="sldNum" sz="quarter" idx="12"/>
          </p:nvPr>
        </p:nvSpPr>
        <p:spPr/>
        <p:txBody>
          <a:bodyPr/>
          <a:lstStyle/>
          <a:p>
            <a:fld id="{3D955B92-E422-43AB-8A13-03347CFA0819}" type="slidenum">
              <a:rPr lang="en-US" smtClean="0"/>
              <a:t>‹#›</a:t>
            </a:fld>
            <a:endParaRPr lang="en-US" dirty="0"/>
          </a:p>
        </p:txBody>
      </p:sp>
    </p:spTree>
    <p:extLst>
      <p:ext uri="{BB962C8B-B14F-4D97-AF65-F5344CB8AC3E}">
        <p14:creationId xmlns:p14="http://schemas.microsoft.com/office/powerpoint/2010/main" val="3701868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C4FC20-FC81-49FF-8162-BEDA5E68AFC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DE8B3CE-B389-4899-A7D0-8818F2024B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E39BBA-3493-4281-861A-20BF1A27C532}"/>
              </a:ext>
            </a:extLst>
          </p:cNvPr>
          <p:cNvSpPr>
            <a:spLocks noGrp="1"/>
          </p:cNvSpPr>
          <p:nvPr>
            <p:ph type="dt" sz="half" idx="10"/>
          </p:nvPr>
        </p:nvSpPr>
        <p:spPr/>
        <p:txBody>
          <a:bodyPr/>
          <a:lstStyle/>
          <a:p>
            <a:fld id="{49F2CD42-B11B-4632-94AA-440A226F6CB7}" type="datetimeFigureOut">
              <a:rPr lang="en-US" smtClean="0"/>
              <a:t>4/4/2024</a:t>
            </a:fld>
            <a:endParaRPr lang="en-US" dirty="0"/>
          </a:p>
        </p:txBody>
      </p:sp>
      <p:sp>
        <p:nvSpPr>
          <p:cNvPr id="5" name="Footer Placeholder 4">
            <a:extLst>
              <a:ext uri="{FF2B5EF4-FFF2-40B4-BE49-F238E27FC236}">
                <a16:creationId xmlns:a16="http://schemas.microsoft.com/office/drawing/2014/main" id="{581A75B4-7EED-4D53-B520-835EC388C27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67CF961-BD33-4DE9-AC1E-2855D55DB869}"/>
              </a:ext>
            </a:extLst>
          </p:cNvPr>
          <p:cNvSpPr>
            <a:spLocks noGrp="1"/>
          </p:cNvSpPr>
          <p:nvPr>
            <p:ph type="sldNum" sz="quarter" idx="12"/>
          </p:nvPr>
        </p:nvSpPr>
        <p:spPr/>
        <p:txBody>
          <a:bodyPr/>
          <a:lstStyle/>
          <a:p>
            <a:fld id="{3D955B92-E422-43AB-8A13-03347CFA0819}" type="slidenum">
              <a:rPr lang="en-US" smtClean="0"/>
              <a:t>‹#›</a:t>
            </a:fld>
            <a:endParaRPr lang="en-US" dirty="0"/>
          </a:p>
        </p:txBody>
      </p:sp>
    </p:spTree>
    <p:extLst>
      <p:ext uri="{BB962C8B-B14F-4D97-AF65-F5344CB8AC3E}">
        <p14:creationId xmlns:p14="http://schemas.microsoft.com/office/powerpoint/2010/main" val="22181915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 Center">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30" name="Title Text"/>
          <p:cNvSpPr txBox="1">
            <a:spLocks noGrp="1"/>
          </p:cNvSpPr>
          <p:nvPr>
            <p:ph type="title"/>
          </p:nvPr>
        </p:nvSpPr>
        <p:spPr>
          <a:xfrm>
            <a:off x="131413" y="2383470"/>
            <a:ext cx="11929176" cy="2321720"/>
          </a:xfrm>
          <a:prstGeom prst="rect">
            <a:avLst/>
          </a:prstGeom>
        </p:spPr>
        <p:txBody>
          <a:bodyPr lIns="71437" tIns="71437" rIns="71437" bIns="71437">
            <a:normAutofit/>
          </a:bodyPr>
          <a:lstStyle>
            <a:lvl1pPr defTabSz="292100">
              <a:defRPr>
                <a:latin typeface="+mn-lt"/>
                <a:ea typeface="+mn-ea"/>
                <a:cs typeface="+mn-cs"/>
                <a:sym typeface="Helvetica Light"/>
              </a:defRPr>
            </a:lvl1pPr>
          </a:lstStyle>
          <a:p>
            <a:r>
              <a:t>Title Text</a:t>
            </a:r>
          </a:p>
        </p:txBody>
      </p:sp>
      <p:sp>
        <p:nvSpPr>
          <p:cNvPr id="31" name="Slide Number"/>
          <p:cNvSpPr txBox="1">
            <a:spLocks noGrp="1"/>
          </p:cNvSpPr>
          <p:nvPr>
            <p:ph type="sldNum" sz="quarter" idx="2"/>
          </p:nvPr>
        </p:nvSpPr>
        <p:spPr>
          <a:xfrm>
            <a:off x="5967907" y="6500813"/>
            <a:ext cx="247257" cy="255588"/>
          </a:xfrm>
          <a:prstGeom prst="rect">
            <a:avLst/>
          </a:prstGeom>
        </p:spPr>
        <p:txBody>
          <a:bodyPr lIns="71437" tIns="71437" rIns="71437" bIns="71437"/>
          <a:lstStyle>
            <a:lvl1pPr defTabSz="292100">
              <a:defRPr>
                <a:latin typeface="+mn-lt"/>
                <a:ea typeface="+mn-ea"/>
                <a:cs typeface="+mn-cs"/>
                <a:sym typeface="Helvetica Light"/>
              </a:defRPr>
            </a:lvl1pPr>
          </a:lstStyle>
          <a:p>
            <a:fld id="{86CB4B4D-7CA3-9044-876B-883B54F8677D}" type="slidenum">
              <a:t>‹#›</a:t>
            </a:fld>
            <a:endParaRPr dirty="0"/>
          </a:p>
        </p:txBody>
      </p:sp>
    </p:spTree>
    <p:extLst>
      <p:ext uri="{BB962C8B-B14F-4D97-AF65-F5344CB8AC3E}">
        <p14:creationId xmlns:p14="http://schemas.microsoft.com/office/powerpoint/2010/main" val="1392374716"/>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FA1D94-21B7-466C-9D0C-66FEB696A8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B8A4CB-BABA-4769-A4A8-9B41A6ECCB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84C73A-9619-47A7-ACCE-05F747C129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F2CD42-B11B-4632-94AA-440A226F6CB7}" type="datetimeFigureOut">
              <a:rPr lang="en-US" smtClean="0"/>
              <a:t>4/4/2024</a:t>
            </a:fld>
            <a:endParaRPr lang="en-US" dirty="0"/>
          </a:p>
        </p:txBody>
      </p:sp>
      <p:sp>
        <p:nvSpPr>
          <p:cNvPr id="5" name="Footer Placeholder 4">
            <a:extLst>
              <a:ext uri="{FF2B5EF4-FFF2-40B4-BE49-F238E27FC236}">
                <a16:creationId xmlns:a16="http://schemas.microsoft.com/office/drawing/2014/main" id="{C7A72160-C979-4393-8872-BB8F745E35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8916AB2-0476-4EDB-86C6-41B73C41A4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955B92-E422-43AB-8A13-03347CFA0819}" type="slidenum">
              <a:rPr lang="en-US" smtClean="0"/>
              <a:t>‹#›</a:t>
            </a:fld>
            <a:endParaRPr lang="en-US" dirty="0"/>
          </a:p>
        </p:txBody>
      </p:sp>
    </p:spTree>
    <p:extLst>
      <p:ext uri="{BB962C8B-B14F-4D97-AF65-F5344CB8AC3E}">
        <p14:creationId xmlns:p14="http://schemas.microsoft.com/office/powerpoint/2010/main" val="22299712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crowdstrike.com/epp-101/types-of-malware/"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leepingcomputer.com/news/security/emotet-starts-dropping-cobalt-strike-again-for-faster-attacks/"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ofense.com/blog/emotet-sending-malicious-emails-after-three-month-hiatu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krebsonsecurity.com/2019/06/report-no-eternal-blue-exploit-found-in-baltimore-city-ransomware/"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rapid7.com/fundamentals/malware-attack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rapid7.com/fundamentals/malware-attack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av-test.org/en/news/av-test-awards-2023-shining-the-spotlight-on-the-best-it-security/"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0EF57-4AE4-485A-9139-BA3A9447D1E7}"/>
              </a:ext>
            </a:extLst>
          </p:cNvPr>
          <p:cNvSpPr>
            <a:spLocks noGrp="1"/>
          </p:cNvSpPr>
          <p:nvPr>
            <p:ph type="ctrTitle"/>
          </p:nvPr>
        </p:nvSpPr>
        <p:spPr>
          <a:xfrm>
            <a:off x="609600" y="1122363"/>
            <a:ext cx="11068050" cy="2387600"/>
          </a:xfrm>
        </p:spPr>
        <p:txBody>
          <a:bodyPr>
            <a:normAutofit/>
          </a:bodyPr>
          <a:lstStyle/>
          <a:p>
            <a:r>
              <a:rPr lang="en-US" dirty="0"/>
              <a:t>Managing Enterprise Cybersecurity</a:t>
            </a:r>
            <a:br>
              <a:rPr lang="en-US" dirty="0"/>
            </a:br>
            <a:r>
              <a:rPr lang="en-US" dirty="0"/>
              <a:t>MIS 4596</a:t>
            </a:r>
          </a:p>
        </p:txBody>
      </p:sp>
      <p:sp>
        <p:nvSpPr>
          <p:cNvPr id="3" name="Subtitle 2">
            <a:extLst>
              <a:ext uri="{FF2B5EF4-FFF2-40B4-BE49-F238E27FC236}">
                <a16:creationId xmlns:a16="http://schemas.microsoft.com/office/drawing/2014/main" id="{A825A054-D841-4E08-8C14-F338AD458182}"/>
              </a:ext>
            </a:extLst>
          </p:cNvPr>
          <p:cNvSpPr>
            <a:spLocks noGrp="1"/>
          </p:cNvSpPr>
          <p:nvPr>
            <p:ph type="subTitle" idx="1"/>
          </p:nvPr>
        </p:nvSpPr>
        <p:spPr/>
        <p:txBody>
          <a:bodyPr/>
          <a:lstStyle/>
          <a:p>
            <a:r>
              <a:rPr lang="en-US" dirty="0"/>
              <a:t>Malware Analysis</a:t>
            </a:r>
          </a:p>
          <a:p>
            <a:r>
              <a:rPr lang="en-US" dirty="0"/>
              <a:t>Unit #18</a:t>
            </a:r>
          </a:p>
        </p:txBody>
      </p:sp>
    </p:spTree>
    <p:extLst>
      <p:ext uri="{BB962C8B-B14F-4D97-AF65-F5344CB8AC3E}">
        <p14:creationId xmlns:p14="http://schemas.microsoft.com/office/powerpoint/2010/main" val="1536836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E671-BBDA-42E7-938A-FAFB7D0952B1}"/>
              </a:ext>
            </a:extLst>
          </p:cNvPr>
          <p:cNvSpPr>
            <a:spLocks noGrp="1"/>
          </p:cNvSpPr>
          <p:nvPr>
            <p:ph type="title"/>
          </p:nvPr>
        </p:nvSpPr>
        <p:spPr/>
        <p:txBody>
          <a:bodyPr/>
          <a:lstStyle/>
          <a:p>
            <a:r>
              <a:rPr lang="en-US" dirty="0"/>
              <a:t>Agenda</a:t>
            </a:r>
          </a:p>
        </p:txBody>
      </p:sp>
      <p:sp>
        <p:nvSpPr>
          <p:cNvPr id="3" name="Content Placeholder 2">
            <a:extLst>
              <a:ext uri="{FF2B5EF4-FFF2-40B4-BE49-F238E27FC236}">
                <a16:creationId xmlns:a16="http://schemas.microsoft.com/office/drawing/2014/main" id="{370980EA-2E92-4770-8956-CF8211A4F198}"/>
              </a:ext>
            </a:extLst>
          </p:cNvPr>
          <p:cNvSpPr>
            <a:spLocks noGrp="1"/>
          </p:cNvSpPr>
          <p:nvPr>
            <p:ph idx="1"/>
          </p:nvPr>
        </p:nvSpPr>
        <p:spPr/>
        <p:txBody>
          <a:bodyPr/>
          <a:lstStyle/>
          <a:p>
            <a:r>
              <a:rPr lang="en-US" dirty="0"/>
              <a:t>Computer virus</a:t>
            </a:r>
          </a:p>
          <a:p>
            <a:r>
              <a:rPr lang="en-US" dirty="0"/>
              <a:t>Malicious software</a:t>
            </a:r>
          </a:p>
          <a:p>
            <a:r>
              <a:rPr lang="en-US" dirty="0"/>
              <a:t>Proliferation of malware</a:t>
            </a:r>
          </a:p>
          <a:p>
            <a:r>
              <a:rPr lang="en-US" dirty="0"/>
              <a:t>Malware components</a:t>
            </a:r>
          </a:p>
          <a:p>
            <a:r>
              <a:rPr lang="en-US" dirty="0"/>
              <a:t>Anti-malware components</a:t>
            </a:r>
          </a:p>
          <a:p>
            <a:r>
              <a:rPr lang="en-US" dirty="0"/>
              <a:t>Best practices for protection</a:t>
            </a:r>
          </a:p>
        </p:txBody>
      </p:sp>
    </p:spTree>
    <p:extLst>
      <p:ext uri="{BB962C8B-B14F-4D97-AF65-F5344CB8AC3E}">
        <p14:creationId xmlns:p14="http://schemas.microsoft.com/office/powerpoint/2010/main" val="710498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 name="Virus"/>
          <p:cNvSpPr txBox="1">
            <a:spLocks noGrp="1"/>
          </p:cNvSpPr>
          <p:nvPr>
            <p:ph type="title"/>
          </p:nvPr>
        </p:nvSpPr>
        <p:spPr>
          <a:xfrm>
            <a:off x="0" y="217785"/>
            <a:ext cx="11929176" cy="2321720"/>
          </a:xfrm>
          <a:prstGeom prst="rect">
            <a:avLst/>
          </a:prstGeom>
        </p:spPr>
        <p:txBody>
          <a:bodyPr/>
          <a:lstStyle/>
          <a:p>
            <a:r>
              <a:rPr dirty="0">
                <a:solidFill>
                  <a:schemeClr val="bg1"/>
                </a:solidFill>
              </a:rPr>
              <a:t>Virus</a:t>
            </a:r>
          </a:p>
        </p:txBody>
      </p:sp>
      <p:sp>
        <p:nvSpPr>
          <p:cNvPr id="3" name="Virus: attached to a file">
            <a:extLst>
              <a:ext uri="{FF2B5EF4-FFF2-40B4-BE49-F238E27FC236}">
                <a16:creationId xmlns:a16="http://schemas.microsoft.com/office/drawing/2014/main" id="{4C3F5E15-76F2-41E1-9278-27A96CEF29A6}"/>
              </a:ext>
            </a:extLst>
          </p:cNvPr>
          <p:cNvSpPr txBox="1">
            <a:spLocks/>
          </p:cNvSpPr>
          <p:nvPr/>
        </p:nvSpPr>
        <p:spPr>
          <a:xfrm>
            <a:off x="0" y="1996776"/>
            <a:ext cx="11929176" cy="2321720"/>
          </a:xfrm>
          <a:prstGeom prst="rect">
            <a:avLst/>
          </a:prstGeom>
        </p:spPr>
        <p:txBody>
          <a:bodyPr vert="horz" lIns="71437" tIns="71437" rIns="71437" bIns="71437" rtlCol="0" anchor="ctr">
            <a:normAutofit/>
          </a:bodyPr>
          <a:lstStyle>
            <a:lvl1pPr algn="l" defTabSz="292100" rtl="0" eaLnBrk="1" latinLnBrk="0" hangingPunct="1">
              <a:lnSpc>
                <a:spcPct val="90000"/>
              </a:lnSpc>
              <a:spcBef>
                <a:spcPct val="0"/>
              </a:spcBef>
              <a:buNone/>
              <a:defRPr sz="4400" kern="1200">
                <a:solidFill>
                  <a:schemeClr val="tx1"/>
                </a:solidFill>
                <a:latin typeface="+mn-lt"/>
                <a:ea typeface="+mn-ea"/>
                <a:cs typeface="+mn-cs"/>
                <a:sym typeface="Helvetica Light"/>
              </a:defRPr>
            </a:lvl1pPr>
          </a:lstStyle>
          <a:p>
            <a:r>
              <a:rPr lang="en-US" dirty="0">
                <a:solidFill>
                  <a:schemeClr val="bg1"/>
                </a:solidFill>
              </a:rPr>
              <a:t>Virus: attached to a file </a:t>
            </a:r>
          </a:p>
        </p:txBody>
      </p:sp>
      <p:sp>
        <p:nvSpPr>
          <p:cNvPr id="4" name="1986…">
            <a:extLst>
              <a:ext uri="{FF2B5EF4-FFF2-40B4-BE49-F238E27FC236}">
                <a16:creationId xmlns:a16="http://schemas.microsoft.com/office/drawing/2014/main" id="{FED8FB64-C078-4C68-9A2A-45A0A7E8931B}"/>
              </a:ext>
            </a:extLst>
          </p:cNvPr>
          <p:cNvSpPr txBox="1"/>
          <p:nvPr/>
        </p:nvSpPr>
        <p:spPr>
          <a:xfrm>
            <a:off x="6456948" y="709189"/>
            <a:ext cx="5065038" cy="5263160"/>
          </a:xfrm>
          <a:prstGeom prst="rect">
            <a:avLst/>
          </a:prstGeom>
          <a:ln w="3175">
            <a:miter lim="400000"/>
          </a:ln>
          <a:effectLst>
            <a:outerShdw blurRad="101600" dist="38100" dir="18900000" rotWithShape="0">
              <a:srgbClr val="000000">
                <a:alpha val="80000"/>
              </a:srgbClr>
            </a:outerShdw>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2860" rIns="22860" anchor="ctr">
            <a:normAutofit/>
          </a:bodyPr>
          <a:lstStyle/>
          <a:p>
            <a:pPr defTabSz="457200">
              <a:defRPr sz="39000" b="1">
                <a:latin typeface="Helvetica"/>
                <a:ea typeface="Helvetica"/>
                <a:cs typeface="Helvetica"/>
                <a:sym typeface="Helvetica"/>
              </a:defRPr>
            </a:pPr>
            <a:r>
              <a:rPr sz="11300" dirty="0">
                <a:solidFill>
                  <a:schemeClr val="bg1"/>
                </a:solidFill>
              </a:rPr>
              <a:t>1986</a:t>
            </a:r>
          </a:p>
          <a:p>
            <a:pPr defTabSz="457200">
              <a:defRPr sz="18000" b="1">
                <a:latin typeface="Helvetica"/>
                <a:ea typeface="Helvetica"/>
                <a:cs typeface="Helvetica"/>
                <a:sym typeface="Helvetica"/>
              </a:defRPr>
            </a:pPr>
            <a:r>
              <a:rPr sz="7200" dirty="0">
                <a:solidFill>
                  <a:schemeClr val="bg1"/>
                </a:solidFill>
              </a:rPr>
              <a:t>Brain virus</a:t>
            </a:r>
          </a:p>
        </p:txBody>
      </p:sp>
    </p:spTree>
  </p:cSld>
  <p:clrMapOvr>
    <a:masterClrMapping/>
  </p:clrMapOvr>
  <mc:AlternateContent xmlns:mc="http://schemas.openxmlformats.org/markup-compatibility/2006" xmlns:p14="http://schemas.microsoft.com/office/powerpoint/2010/main">
    <mc:Choice Requires="p14">
      <p:transition spd="med">
        <p:fade/>
      </p:transition>
    </mc:Choice>
    <mc:Fallback xmlns:a14="http://schemas.microsoft.com/office/drawing/2010/main" xmlns:m="http://schemas.openxmlformats.org/officeDocument/2006/math" xmlns="">
      <p:transition spd="fast">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 name="Brain.mp4" descr="Brain.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1" y="-1"/>
            <a:ext cx="12192001" cy="6858001"/>
          </a:xfrm>
          <a:prstGeom prst="rect">
            <a:avLst/>
          </a:prstGeom>
          <a:ln w="12700">
            <a:miter lim="400000"/>
          </a:ln>
        </p:spPr>
      </p:pic>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32"/>
                </p:tgtEl>
              </p:cMediaNode>
            </p:video>
            <p:seq concurrent="1" prevAc="none" nextAc="seek">
              <p:cTn id="8" restart="whenNotActive" fill="hold" evtFilter="cancelBubble" nodeType="interactiveSeq">
                <p:stCondLst>
                  <p:cond evt="onClick" delay="0">
                    <p:tgtEl>
                      <p:spTgt spid="23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2"/>
                                        </p:tgtEl>
                                      </p:cBhvr>
                                    </p:cmd>
                                  </p:childTnLst>
                                </p:cTn>
                              </p:par>
                            </p:childTnLst>
                          </p:cTn>
                        </p:par>
                      </p:childTnLst>
                    </p:cTn>
                  </p:par>
                </p:childTnLst>
              </p:cTn>
              <p:nextCondLst>
                <p:cond evt="onClick" delay="0">
                  <p:tgtEl>
                    <p:spTgt spid="23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BF87-44D3-4260-9E3A-B1B8B33C2CAC}"/>
              </a:ext>
            </a:extLst>
          </p:cNvPr>
          <p:cNvSpPr>
            <a:spLocks noGrp="1"/>
          </p:cNvSpPr>
          <p:nvPr>
            <p:ph type="title"/>
          </p:nvPr>
        </p:nvSpPr>
        <p:spPr>
          <a:xfrm>
            <a:off x="0" y="1"/>
            <a:ext cx="10515600" cy="952500"/>
          </a:xfrm>
        </p:spPr>
        <p:txBody>
          <a:bodyPr/>
          <a:lstStyle/>
          <a:p>
            <a:r>
              <a:rPr lang="en-US" dirty="0"/>
              <a:t>Malicious Software (Malware)</a:t>
            </a:r>
          </a:p>
        </p:txBody>
      </p:sp>
      <p:sp>
        <p:nvSpPr>
          <p:cNvPr id="3" name="Content Placeholder 2">
            <a:extLst>
              <a:ext uri="{FF2B5EF4-FFF2-40B4-BE49-F238E27FC236}">
                <a16:creationId xmlns:a16="http://schemas.microsoft.com/office/drawing/2014/main" id="{A1544EF7-006E-4141-A5CE-F704D24B4CF1}"/>
              </a:ext>
            </a:extLst>
          </p:cNvPr>
          <p:cNvSpPr>
            <a:spLocks noGrp="1"/>
          </p:cNvSpPr>
          <p:nvPr>
            <p:ph idx="1"/>
          </p:nvPr>
        </p:nvSpPr>
        <p:spPr>
          <a:xfrm>
            <a:off x="72691" y="847725"/>
            <a:ext cx="7989470" cy="6006303"/>
          </a:xfrm>
        </p:spPr>
        <p:txBody>
          <a:bodyPr>
            <a:normAutofit/>
          </a:bodyPr>
          <a:lstStyle/>
          <a:p>
            <a:pPr marL="0" indent="0">
              <a:buNone/>
            </a:pPr>
            <a:r>
              <a:rPr lang="en-US" dirty="0"/>
              <a:t>Malware enables unauthorized access to networks for purposes of theft, sabotage, or espionage </a:t>
            </a:r>
          </a:p>
          <a:p>
            <a:pPr marL="0" indent="0">
              <a:buNone/>
            </a:pPr>
            <a:endParaRPr lang="en-US" sz="700" dirty="0"/>
          </a:p>
          <a:p>
            <a:pPr lvl="1"/>
            <a:r>
              <a:rPr lang="en-US" dirty="0"/>
              <a:t>There are many types of malware, many cyberattacks use a combination of several types to achieve their goals</a:t>
            </a:r>
          </a:p>
          <a:p>
            <a:pPr lvl="2"/>
            <a:r>
              <a:rPr lang="en-US" dirty="0"/>
              <a:t>Obtain sensitive information (login credentials, credit card data, Social Security numbers, …)</a:t>
            </a:r>
          </a:p>
          <a:p>
            <a:pPr lvl="2"/>
            <a:r>
              <a:rPr lang="en-US" dirty="0"/>
              <a:t>Gain unauthorized access to systems</a:t>
            </a:r>
          </a:p>
          <a:p>
            <a:pPr lvl="2"/>
            <a:r>
              <a:rPr lang="en-US" dirty="0"/>
              <a:t>Carry out a profit-oriented scheme</a:t>
            </a:r>
          </a:p>
          <a:p>
            <a:pPr lvl="2"/>
            <a:endParaRPr lang="en-US" sz="400" dirty="0"/>
          </a:p>
          <a:p>
            <a:pPr lvl="1"/>
            <a:r>
              <a:rPr lang="en-US" dirty="0"/>
              <a:t>Usually introduced into a network through phishing, attachments, downloads, or may gain access through social engineering or flash drives</a:t>
            </a:r>
          </a:p>
          <a:p>
            <a:pPr lvl="1"/>
            <a:endParaRPr lang="en-US" sz="100" dirty="0"/>
          </a:p>
          <a:p>
            <a:pPr lvl="1"/>
            <a:r>
              <a:rPr lang="en-US" dirty="0"/>
              <a:t>Manual attacks on information systems are less common than the used to be</a:t>
            </a:r>
          </a:p>
          <a:p>
            <a:pPr marL="914400" lvl="2" indent="0">
              <a:buNone/>
            </a:pPr>
            <a:r>
              <a:rPr lang="en-US" dirty="0"/>
              <a:t>&gt;95% of all compromises use email as the main attack vector</a:t>
            </a:r>
          </a:p>
          <a:p>
            <a:pPr lvl="1"/>
            <a:endParaRPr lang="en-US" dirty="0"/>
          </a:p>
        </p:txBody>
      </p:sp>
      <p:pic>
        <p:nvPicPr>
          <p:cNvPr id="4" name="Picture 3">
            <a:extLst>
              <a:ext uri="{FF2B5EF4-FFF2-40B4-BE49-F238E27FC236}">
                <a16:creationId xmlns:a16="http://schemas.microsoft.com/office/drawing/2014/main" id="{382AB234-12C8-44B2-89AB-218BB7E17EE7}"/>
              </a:ext>
            </a:extLst>
          </p:cNvPr>
          <p:cNvPicPr>
            <a:picLocks noChangeAspect="1"/>
          </p:cNvPicPr>
          <p:nvPr/>
        </p:nvPicPr>
        <p:blipFill>
          <a:blip r:embed="rId2"/>
          <a:stretch>
            <a:fillRect/>
          </a:stretch>
        </p:blipFill>
        <p:spPr>
          <a:xfrm>
            <a:off x="8458201" y="-1"/>
            <a:ext cx="3733800" cy="6854029"/>
          </a:xfrm>
          <a:prstGeom prst="rect">
            <a:avLst/>
          </a:prstGeom>
        </p:spPr>
      </p:pic>
    </p:spTree>
    <p:extLst>
      <p:ext uri="{BB962C8B-B14F-4D97-AF65-F5344CB8AC3E}">
        <p14:creationId xmlns:p14="http://schemas.microsoft.com/office/powerpoint/2010/main" val="1425153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anim calcmode="lin" valueType="num">
                                      <p:cBhvr additive="base">
                                        <p:cTn id="4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 calcmode="lin" valueType="num">
                                      <p:cBhvr additive="base">
                                        <p:cTn id="4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1E691-D71A-4AA2-9C86-0140D4A06248}"/>
              </a:ext>
            </a:extLst>
          </p:cNvPr>
          <p:cNvSpPr>
            <a:spLocks noGrp="1"/>
          </p:cNvSpPr>
          <p:nvPr>
            <p:ph type="title"/>
          </p:nvPr>
        </p:nvSpPr>
        <p:spPr>
          <a:xfrm>
            <a:off x="0" y="0"/>
            <a:ext cx="10515600" cy="1325563"/>
          </a:xfrm>
        </p:spPr>
        <p:txBody>
          <a:bodyPr/>
          <a:lstStyle/>
          <a:p>
            <a:r>
              <a:rPr lang="en-US" dirty="0"/>
              <a:t>Types of malware</a:t>
            </a:r>
          </a:p>
        </p:txBody>
      </p:sp>
      <p:pic>
        <p:nvPicPr>
          <p:cNvPr id="4" name="Picture 3">
            <a:extLst>
              <a:ext uri="{FF2B5EF4-FFF2-40B4-BE49-F238E27FC236}">
                <a16:creationId xmlns:a16="http://schemas.microsoft.com/office/drawing/2014/main" id="{6CF73244-D43E-4B7C-BBD5-0F09BFEF45D2}"/>
              </a:ext>
            </a:extLst>
          </p:cNvPr>
          <p:cNvPicPr>
            <a:picLocks noChangeAspect="1"/>
          </p:cNvPicPr>
          <p:nvPr/>
        </p:nvPicPr>
        <p:blipFill>
          <a:blip r:embed="rId2"/>
          <a:stretch>
            <a:fillRect/>
          </a:stretch>
        </p:blipFill>
        <p:spPr>
          <a:xfrm>
            <a:off x="556131" y="1400175"/>
            <a:ext cx="9403337" cy="4248150"/>
          </a:xfrm>
          <a:prstGeom prst="rect">
            <a:avLst/>
          </a:prstGeom>
        </p:spPr>
      </p:pic>
      <p:sp>
        <p:nvSpPr>
          <p:cNvPr id="5" name="Rectangle 4">
            <a:extLst>
              <a:ext uri="{FF2B5EF4-FFF2-40B4-BE49-F238E27FC236}">
                <a16:creationId xmlns:a16="http://schemas.microsoft.com/office/drawing/2014/main" id="{77761B4A-7756-41E8-B08C-0E4EE042CDA6}"/>
              </a:ext>
            </a:extLst>
          </p:cNvPr>
          <p:cNvSpPr/>
          <p:nvPr/>
        </p:nvSpPr>
        <p:spPr>
          <a:xfrm>
            <a:off x="4933100" y="5722937"/>
            <a:ext cx="5697650" cy="369332"/>
          </a:xfrm>
          <a:prstGeom prst="rect">
            <a:avLst/>
          </a:prstGeom>
        </p:spPr>
        <p:txBody>
          <a:bodyPr wrap="none">
            <a:spAutoFit/>
          </a:bodyPr>
          <a:lstStyle/>
          <a:p>
            <a:r>
              <a:rPr lang="en-US" dirty="0">
                <a:hlinkClick r:id="rId3"/>
              </a:rPr>
              <a:t>https://www.crowdstrike.com/epp-101/types-of-malware</a:t>
            </a:r>
            <a:r>
              <a:rPr lang="en-US" dirty="0"/>
              <a:t>/</a:t>
            </a:r>
          </a:p>
        </p:txBody>
      </p:sp>
    </p:spTree>
    <p:extLst>
      <p:ext uri="{BB962C8B-B14F-4D97-AF65-F5344CB8AC3E}">
        <p14:creationId xmlns:p14="http://schemas.microsoft.com/office/powerpoint/2010/main" val="1377921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E37D249-FB40-8A44-9D5A-8F5E85D7D365}"/>
              </a:ext>
            </a:extLst>
          </p:cNvPr>
          <p:cNvPicPr>
            <a:picLocks noChangeAspect="1"/>
          </p:cNvPicPr>
          <p:nvPr/>
        </p:nvPicPr>
        <p:blipFill>
          <a:blip r:embed="rId2"/>
          <a:stretch>
            <a:fillRect/>
          </a:stretch>
        </p:blipFill>
        <p:spPr>
          <a:xfrm>
            <a:off x="438323" y="228101"/>
            <a:ext cx="5602501" cy="2813483"/>
          </a:xfrm>
          <a:prstGeom prst="rect">
            <a:avLst/>
          </a:prstGeom>
        </p:spPr>
      </p:pic>
      <p:sp>
        <p:nvSpPr>
          <p:cNvPr id="10" name="TextBox 9">
            <a:extLst>
              <a:ext uri="{FF2B5EF4-FFF2-40B4-BE49-F238E27FC236}">
                <a16:creationId xmlns:a16="http://schemas.microsoft.com/office/drawing/2014/main" id="{889602F5-527E-3FCD-8699-9566A3FF66AC}"/>
              </a:ext>
            </a:extLst>
          </p:cNvPr>
          <p:cNvSpPr txBox="1"/>
          <p:nvPr/>
        </p:nvSpPr>
        <p:spPr>
          <a:xfrm>
            <a:off x="6096000" y="228101"/>
            <a:ext cx="6095198" cy="1477328"/>
          </a:xfrm>
          <a:prstGeom prst="rect">
            <a:avLst/>
          </a:prstGeom>
          <a:noFill/>
        </p:spPr>
        <p:txBody>
          <a:bodyPr wrap="square">
            <a:spAutoFit/>
          </a:bodyPr>
          <a:lstStyle/>
          <a:p>
            <a:r>
              <a:rPr lang="en-US" dirty="0" err="1"/>
              <a:t>Emotet</a:t>
            </a:r>
            <a:r>
              <a:rPr lang="en-US" dirty="0"/>
              <a:t> is a notorious malware distributed through email containing malicious Microsoft Word and Excel document attachments. When users open these documents and macros are enabled, the </a:t>
            </a:r>
            <a:r>
              <a:rPr lang="en-US" dirty="0" err="1"/>
              <a:t>Emotet</a:t>
            </a:r>
            <a:r>
              <a:rPr lang="en-US" dirty="0"/>
              <a:t> DLL will be downloaded and loaded into memory.</a:t>
            </a:r>
          </a:p>
        </p:txBody>
      </p:sp>
      <p:sp>
        <p:nvSpPr>
          <p:cNvPr id="12" name="TextBox 11">
            <a:extLst>
              <a:ext uri="{FF2B5EF4-FFF2-40B4-BE49-F238E27FC236}">
                <a16:creationId xmlns:a16="http://schemas.microsoft.com/office/drawing/2014/main" id="{CA5ADE87-05F6-3556-7100-687A7396612B}"/>
              </a:ext>
            </a:extLst>
          </p:cNvPr>
          <p:cNvSpPr txBox="1"/>
          <p:nvPr/>
        </p:nvSpPr>
        <p:spPr>
          <a:xfrm>
            <a:off x="6136889" y="1799025"/>
            <a:ext cx="6123776" cy="923330"/>
          </a:xfrm>
          <a:prstGeom prst="rect">
            <a:avLst/>
          </a:prstGeom>
          <a:noFill/>
        </p:spPr>
        <p:txBody>
          <a:bodyPr wrap="square">
            <a:spAutoFit/>
          </a:bodyPr>
          <a:lstStyle/>
          <a:p>
            <a:r>
              <a:rPr lang="en-US" b="0" i="0" dirty="0">
                <a:solidFill>
                  <a:srgbClr val="070707"/>
                </a:solidFill>
                <a:effectLst/>
                <a:latin typeface="Georgia" panose="02040502050405020303" pitchFamily="18" charset="0"/>
              </a:rPr>
              <a:t>Once </a:t>
            </a:r>
            <a:r>
              <a:rPr lang="en-US" b="0" i="0" dirty="0" err="1">
                <a:solidFill>
                  <a:srgbClr val="070707"/>
                </a:solidFill>
                <a:effectLst/>
                <a:latin typeface="Georgia" panose="02040502050405020303" pitchFamily="18" charset="0"/>
              </a:rPr>
              <a:t>Emotet</a:t>
            </a:r>
            <a:r>
              <a:rPr lang="en-US" b="0" i="0" dirty="0">
                <a:solidFill>
                  <a:srgbClr val="070707"/>
                </a:solidFill>
                <a:effectLst/>
                <a:latin typeface="Georgia" panose="02040502050405020303" pitchFamily="18" charset="0"/>
              </a:rPr>
              <a:t> is loaded, the malware will sit quietly, waiting for instructions from a remote command and control server.</a:t>
            </a:r>
            <a:endParaRPr lang="en-US" dirty="0"/>
          </a:p>
        </p:txBody>
      </p:sp>
      <p:sp>
        <p:nvSpPr>
          <p:cNvPr id="14" name="TextBox 13">
            <a:extLst>
              <a:ext uri="{FF2B5EF4-FFF2-40B4-BE49-F238E27FC236}">
                <a16:creationId xmlns:a16="http://schemas.microsoft.com/office/drawing/2014/main" id="{95426769-5E5A-3A55-A9EC-C962AC8C7F3F}"/>
              </a:ext>
            </a:extLst>
          </p:cNvPr>
          <p:cNvSpPr txBox="1"/>
          <p:nvPr/>
        </p:nvSpPr>
        <p:spPr>
          <a:xfrm>
            <a:off x="6122249" y="2815951"/>
            <a:ext cx="6153056" cy="1200329"/>
          </a:xfrm>
          <a:prstGeom prst="rect">
            <a:avLst/>
          </a:prstGeom>
          <a:noFill/>
        </p:spPr>
        <p:txBody>
          <a:bodyPr wrap="square">
            <a:spAutoFit/>
          </a:bodyPr>
          <a:lstStyle/>
          <a:p>
            <a:r>
              <a:rPr lang="en-US" b="0" i="0" dirty="0">
                <a:solidFill>
                  <a:srgbClr val="070707"/>
                </a:solidFill>
                <a:effectLst/>
                <a:latin typeface="Georgia" panose="02040502050405020303" pitchFamily="18" charset="0"/>
              </a:rPr>
              <a:t>Eventually, the malware will steal victims' emails and contacts for use in future </a:t>
            </a:r>
            <a:r>
              <a:rPr lang="en-US" b="0" i="0" dirty="0" err="1">
                <a:solidFill>
                  <a:srgbClr val="070707"/>
                </a:solidFill>
                <a:effectLst/>
                <a:latin typeface="Georgia" panose="02040502050405020303" pitchFamily="18" charset="0"/>
              </a:rPr>
              <a:t>Emotet</a:t>
            </a:r>
            <a:r>
              <a:rPr lang="en-US" b="0" i="0" dirty="0">
                <a:solidFill>
                  <a:srgbClr val="070707"/>
                </a:solidFill>
                <a:effectLst/>
                <a:latin typeface="Georgia" panose="02040502050405020303" pitchFamily="18" charset="0"/>
              </a:rPr>
              <a:t> campaigns or download additional payloads such as </a:t>
            </a:r>
            <a:r>
              <a:rPr lang="en-US" b="0" i="0" u="none" strike="noStrike" dirty="0">
                <a:solidFill>
                  <a:srgbClr val="02599C"/>
                </a:solidFill>
                <a:effectLst/>
                <a:latin typeface="Georgia" panose="02040502050405020303" pitchFamily="18" charset="0"/>
                <a:hlinkClick r:id="rId3"/>
              </a:rPr>
              <a:t>Cobalt Strike</a:t>
            </a:r>
            <a:r>
              <a:rPr lang="en-US" b="0" i="0" dirty="0">
                <a:solidFill>
                  <a:srgbClr val="070707"/>
                </a:solidFill>
                <a:effectLst/>
                <a:latin typeface="Georgia" panose="02040502050405020303" pitchFamily="18" charset="0"/>
              </a:rPr>
              <a:t> or other malware that commonly leads to ransomware attacks.</a:t>
            </a:r>
            <a:endParaRPr lang="en-US" dirty="0"/>
          </a:p>
        </p:txBody>
      </p:sp>
      <p:sp>
        <p:nvSpPr>
          <p:cNvPr id="16" name="TextBox 15">
            <a:extLst>
              <a:ext uri="{FF2B5EF4-FFF2-40B4-BE49-F238E27FC236}">
                <a16:creationId xmlns:a16="http://schemas.microsoft.com/office/drawing/2014/main" id="{7FC861AB-FDA6-C6EF-9358-00C9352694EC}"/>
              </a:ext>
            </a:extLst>
          </p:cNvPr>
          <p:cNvSpPr txBox="1"/>
          <p:nvPr/>
        </p:nvSpPr>
        <p:spPr>
          <a:xfrm>
            <a:off x="103602" y="4077690"/>
            <a:ext cx="12236266" cy="646331"/>
          </a:xfrm>
          <a:prstGeom prst="rect">
            <a:avLst/>
          </a:prstGeom>
          <a:noFill/>
        </p:spPr>
        <p:txBody>
          <a:bodyPr wrap="square">
            <a:spAutoFit/>
          </a:bodyPr>
          <a:lstStyle/>
          <a:p>
            <a:r>
              <a:rPr lang="en-US" b="0" i="0" dirty="0">
                <a:solidFill>
                  <a:srgbClr val="070707"/>
                </a:solidFill>
                <a:effectLst/>
                <a:latin typeface="Georgia" panose="02040502050405020303" pitchFamily="18" charset="0"/>
              </a:rPr>
              <a:t>While </a:t>
            </a:r>
            <a:r>
              <a:rPr lang="en-US" b="0" i="0" dirty="0" err="1">
                <a:solidFill>
                  <a:srgbClr val="070707"/>
                </a:solidFill>
                <a:effectLst/>
                <a:latin typeface="Georgia" panose="02040502050405020303" pitchFamily="18" charset="0"/>
              </a:rPr>
              <a:t>Emotet</a:t>
            </a:r>
            <a:r>
              <a:rPr lang="en-US" b="0" i="0" dirty="0">
                <a:solidFill>
                  <a:srgbClr val="070707"/>
                </a:solidFill>
                <a:effectLst/>
                <a:latin typeface="Georgia" panose="02040502050405020303" pitchFamily="18" charset="0"/>
              </a:rPr>
              <a:t> has been considered the most distributed malware in the past, it has gradually slowed down, with its last spam operation seen in November 2022. However, even then, the spamming only lasted two weeks.</a:t>
            </a:r>
            <a:endParaRPr lang="en-US" dirty="0"/>
          </a:p>
        </p:txBody>
      </p:sp>
      <p:sp>
        <p:nvSpPr>
          <p:cNvPr id="18" name="TextBox 17">
            <a:extLst>
              <a:ext uri="{FF2B5EF4-FFF2-40B4-BE49-F238E27FC236}">
                <a16:creationId xmlns:a16="http://schemas.microsoft.com/office/drawing/2014/main" id="{419FF56F-932A-3FEE-9247-5425360CD475}"/>
              </a:ext>
            </a:extLst>
          </p:cNvPr>
          <p:cNvSpPr txBox="1"/>
          <p:nvPr/>
        </p:nvSpPr>
        <p:spPr>
          <a:xfrm>
            <a:off x="72071" y="5182476"/>
            <a:ext cx="12053864" cy="923330"/>
          </a:xfrm>
          <a:prstGeom prst="rect">
            <a:avLst/>
          </a:prstGeom>
          <a:noFill/>
        </p:spPr>
        <p:txBody>
          <a:bodyPr wrap="square">
            <a:spAutoFit/>
          </a:bodyPr>
          <a:lstStyle/>
          <a:p>
            <a:pPr algn="l"/>
            <a:r>
              <a:rPr lang="en-US" b="1" i="0" dirty="0" err="1">
                <a:solidFill>
                  <a:srgbClr val="333333"/>
                </a:solidFill>
                <a:effectLst/>
                <a:latin typeface="Georgia" panose="02040502050405020303" pitchFamily="18" charset="0"/>
              </a:rPr>
              <a:t>Emotet</a:t>
            </a:r>
            <a:r>
              <a:rPr lang="en-US" b="1" i="0" dirty="0">
                <a:solidFill>
                  <a:srgbClr val="333333"/>
                </a:solidFill>
                <a:effectLst/>
                <a:latin typeface="Georgia" panose="02040502050405020303" pitchFamily="18" charset="0"/>
              </a:rPr>
              <a:t> returns in 2023</a:t>
            </a:r>
          </a:p>
          <a:p>
            <a:pPr algn="l"/>
            <a:r>
              <a:rPr lang="en-US" b="0" i="0" dirty="0">
                <a:solidFill>
                  <a:srgbClr val="070707"/>
                </a:solidFill>
                <a:effectLst/>
                <a:latin typeface="Georgia" panose="02040502050405020303" pitchFamily="18" charset="0"/>
              </a:rPr>
              <a:t>Today, cybersecurity firm </a:t>
            </a:r>
            <a:r>
              <a:rPr lang="en-US" b="0" i="0" u="none" strike="noStrike" dirty="0" err="1">
                <a:solidFill>
                  <a:srgbClr val="02599C"/>
                </a:solidFill>
                <a:effectLst/>
                <a:latin typeface="Georgia" panose="02040502050405020303" pitchFamily="18" charset="0"/>
                <a:hlinkClick r:id="rId4"/>
              </a:rPr>
              <a:t>Cofense</a:t>
            </a:r>
            <a:r>
              <a:rPr lang="en-US" b="0" i="0" dirty="0">
                <a:solidFill>
                  <a:srgbClr val="070707"/>
                </a:solidFill>
                <a:effectLst/>
                <a:latin typeface="Georgia" panose="02040502050405020303" pitchFamily="18" charset="0"/>
              </a:rPr>
              <a:t> and the </a:t>
            </a:r>
            <a:r>
              <a:rPr lang="en-US" b="0" i="0" dirty="0" err="1">
                <a:solidFill>
                  <a:srgbClr val="070707"/>
                </a:solidFill>
                <a:effectLst/>
                <a:latin typeface="Georgia" panose="02040502050405020303" pitchFamily="18" charset="0"/>
              </a:rPr>
              <a:t>Emotet</a:t>
            </a:r>
            <a:r>
              <a:rPr lang="en-US" b="0" i="0" dirty="0">
                <a:solidFill>
                  <a:srgbClr val="070707"/>
                </a:solidFill>
                <a:effectLst/>
                <a:latin typeface="Georgia" panose="02040502050405020303" pitchFamily="18" charset="0"/>
              </a:rPr>
              <a:t>-tracking group Cryptolaemus warned that the </a:t>
            </a:r>
            <a:r>
              <a:rPr lang="en-US" b="0" i="0" dirty="0" err="1">
                <a:solidFill>
                  <a:srgbClr val="070707"/>
                </a:solidFill>
                <a:effectLst/>
                <a:latin typeface="Georgia" panose="02040502050405020303" pitchFamily="18" charset="0"/>
              </a:rPr>
              <a:t>Emotet</a:t>
            </a:r>
            <a:r>
              <a:rPr lang="en-US" b="0" i="0" dirty="0">
                <a:solidFill>
                  <a:srgbClr val="070707"/>
                </a:solidFill>
                <a:effectLst/>
                <a:latin typeface="Georgia" panose="02040502050405020303" pitchFamily="18" charset="0"/>
              </a:rPr>
              <a:t> botnet had once again resumed sending emails.</a:t>
            </a:r>
          </a:p>
        </p:txBody>
      </p:sp>
    </p:spTree>
    <p:extLst>
      <p:ext uri="{BB962C8B-B14F-4D97-AF65-F5344CB8AC3E}">
        <p14:creationId xmlns:p14="http://schemas.microsoft.com/office/powerpoint/2010/main" val="217164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6"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B0BCF-3155-4C61-A55F-3282711520AA}"/>
              </a:ext>
            </a:extLst>
          </p:cNvPr>
          <p:cNvSpPr>
            <a:spLocks noGrp="1"/>
          </p:cNvSpPr>
          <p:nvPr>
            <p:ph type="title"/>
          </p:nvPr>
        </p:nvSpPr>
        <p:spPr>
          <a:xfrm>
            <a:off x="0" y="0"/>
            <a:ext cx="10515600" cy="1325563"/>
          </a:xfrm>
        </p:spPr>
        <p:txBody>
          <a:bodyPr/>
          <a:lstStyle/>
          <a:p>
            <a:r>
              <a:rPr lang="en-US" dirty="0"/>
              <a:t>Ransomware</a:t>
            </a:r>
          </a:p>
        </p:txBody>
      </p:sp>
      <p:sp>
        <p:nvSpPr>
          <p:cNvPr id="3" name="Content Placeholder 2">
            <a:extLst>
              <a:ext uri="{FF2B5EF4-FFF2-40B4-BE49-F238E27FC236}">
                <a16:creationId xmlns:a16="http://schemas.microsoft.com/office/drawing/2014/main" id="{A2E1416A-0A20-4D84-B0AE-C73694639D20}"/>
              </a:ext>
            </a:extLst>
          </p:cNvPr>
          <p:cNvSpPr>
            <a:spLocks noGrp="1"/>
          </p:cNvSpPr>
          <p:nvPr>
            <p:ph idx="1"/>
          </p:nvPr>
        </p:nvSpPr>
        <p:spPr>
          <a:xfrm>
            <a:off x="200204" y="1253331"/>
            <a:ext cx="7583905" cy="4351338"/>
          </a:xfrm>
        </p:spPr>
        <p:txBody>
          <a:bodyPr/>
          <a:lstStyle/>
          <a:p>
            <a:r>
              <a:rPr lang="en-US" dirty="0"/>
              <a:t>Software that uses encryption to disable a target’s access to its data until a ransom is paid</a:t>
            </a:r>
          </a:p>
          <a:p>
            <a:pPr lvl="1"/>
            <a:r>
              <a:rPr lang="en-US" dirty="0"/>
              <a:t>The victim organization is rendered partially or totally unable to operate until it pays</a:t>
            </a:r>
          </a:p>
          <a:p>
            <a:pPr lvl="1"/>
            <a:r>
              <a:rPr lang="en-US" dirty="0"/>
              <a:t>There is no guarantee that payment will result in the necessary decryption key or that the decryption key provided will function properly</a:t>
            </a:r>
          </a:p>
          <a:p>
            <a:pPr marL="457200" lvl="1" indent="0">
              <a:buNone/>
            </a:pPr>
            <a:endParaRPr lang="en-US" dirty="0"/>
          </a:p>
          <a:p>
            <a:endParaRPr lang="en-US" dirty="0"/>
          </a:p>
          <a:p>
            <a:endParaRPr lang="en-US" dirty="0"/>
          </a:p>
        </p:txBody>
      </p:sp>
      <p:pic>
        <p:nvPicPr>
          <p:cNvPr id="5" name="Picture 4">
            <a:extLst>
              <a:ext uri="{FF2B5EF4-FFF2-40B4-BE49-F238E27FC236}">
                <a16:creationId xmlns:a16="http://schemas.microsoft.com/office/drawing/2014/main" id="{5D61DBB9-ECD0-4C33-914F-6B5F1C7906ED}"/>
              </a:ext>
            </a:extLst>
          </p:cNvPr>
          <p:cNvPicPr>
            <a:picLocks noChangeAspect="1"/>
          </p:cNvPicPr>
          <p:nvPr/>
        </p:nvPicPr>
        <p:blipFill>
          <a:blip r:embed="rId2"/>
          <a:stretch>
            <a:fillRect/>
          </a:stretch>
        </p:blipFill>
        <p:spPr>
          <a:xfrm>
            <a:off x="7692188" y="983623"/>
            <a:ext cx="4499812" cy="2823904"/>
          </a:xfrm>
          <a:prstGeom prst="rect">
            <a:avLst/>
          </a:prstGeom>
        </p:spPr>
      </p:pic>
      <p:sp>
        <p:nvSpPr>
          <p:cNvPr id="7" name="TextBox 6">
            <a:extLst>
              <a:ext uri="{FF2B5EF4-FFF2-40B4-BE49-F238E27FC236}">
                <a16:creationId xmlns:a16="http://schemas.microsoft.com/office/drawing/2014/main" id="{FFC2BA21-3796-4310-97A4-A61AC6EDF8CE}"/>
              </a:ext>
            </a:extLst>
          </p:cNvPr>
          <p:cNvSpPr txBox="1"/>
          <p:nvPr/>
        </p:nvSpPr>
        <p:spPr>
          <a:xfrm>
            <a:off x="655720" y="4404340"/>
            <a:ext cx="10966785" cy="1477328"/>
          </a:xfrm>
          <a:prstGeom prst="rect">
            <a:avLst/>
          </a:prstGeom>
          <a:noFill/>
        </p:spPr>
        <p:txBody>
          <a:bodyPr wrap="square">
            <a:spAutoFit/>
          </a:bodyPr>
          <a:lstStyle/>
          <a:p>
            <a:r>
              <a:rPr lang="en-US" b="0" i="0" dirty="0">
                <a:solidFill>
                  <a:srgbClr val="000000"/>
                </a:solidFill>
                <a:effectLst/>
                <a:latin typeface="neue-haas-grotesk-display"/>
              </a:rPr>
              <a:t>In 2019 the city of Baltimore was hit by a type of ransomware named</a:t>
            </a:r>
            <a:r>
              <a:rPr lang="en-US" b="0" i="0" u="none" strike="noStrike" dirty="0">
                <a:solidFill>
                  <a:srgbClr val="FC0000"/>
                </a:solidFill>
                <a:effectLst/>
                <a:latin typeface="neue-haas-grotesk-display"/>
                <a:hlinkClick r:id="rId3"/>
              </a:rPr>
              <a:t> RobbinHood</a:t>
            </a:r>
            <a:r>
              <a:rPr lang="en-US" u="none" strike="noStrike" dirty="0">
                <a:solidFill>
                  <a:srgbClr val="000000"/>
                </a:solidFill>
                <a:latin typeface="neue-haas-grotesk-display"/>
              </a:rPr>
              <a:t> which was distributed using the National Security Agency’s Eternal Blue hacking tool</a:t>
            </a:r>
          </a:p>
          <a:p>
            <a:pPr marL="742950" lvl="1" indent="-285750">
              <a:buFont typeface="Arial" panose="020B0604020202020204" pitchFamily="34" charset="0"/>
              <a:buChar char="•"/>
            </a:pPr>
            <a:r>
              <a:rPr lang="en-US" b="0" i="0" dirty="0">
                <a:solidFill>
                  <a:srgbClr val="000000"/>
                </a:solidFill>
                <a:effectLst/>
                <a:latin typeface="neue-haas-grotesk-display"/>
              </a:rPr>
              <a:t>The attack halted all city activities, including tax collection, property transfers, and government email for weeks, and cost the city more than $18 million </a:t>
            </a:r>
          </a:p>
          <a:p>
            <a:pPr marL="742950" lvl="1" indent="-285750">
              <a:buFont typeface="Arial" panose="020B0604020202020204" pitchFamily="34" charset="0"/>
              <a:buChar char="•"/>
            </a:pPr>
            <a:r>
              <a:rPr lang="en-US" b="0" i="0" dirty="0">
                <a:solidFill>
                  <a:srgbClr val="000000"/>
                </a:solidFill>
                <a:effectLst/>
                <a:latin typeface="neue-haas-grotesk-display"/>
              </a:rPr>
              <a:t>The same type of malware was used against the city of Atlanta in 2018, resulting in costs of $17 million</a:t>
            </a:r>
            <a:endParaRPr lang="en-US" dirty="0"/>
          </a:p>
        </p:txBody>
      </p:sp>
    </p:spTree>
    <p:extLst>
      <p:ext uri="{BB962C8B-B14F-4D97-AF65-F5344CB8AC3E}">
        <p14:creationId xmlns:p14="http://schemas.microsoft.com/office/powerpoint/2010/main" val="1310944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4E930-A1A3-4D87-91CB-58E0E9DB2212}"/>
              </a:ext>
            </a:extLst>
          </p:cNvPr>
          <p:cNvSpPr>
            <a:spLocks noGrp="1"/>
          </p:cNvSpPr>
          <p:nvPr>
            <p:ph type="title"/>
          </p:nvPr>
        </p:nvSpPr>
        <p:spPr>
          <a:xfrm>
            <a:off x="0" y="16042"/>
            <a:ext cx="10515600" cy="1325563"/>
          </a:xfrm>
        </p:spPr>
        <p:txBody>
          <a:bodyPr/>
          <a:lstStyle/>
          <a:p>
            <a:r>
              <a:rPr lang="en-US" dirty="0"/>
              <a:t>Fileless Malware</a:t>
            </a:r>
          </a:p>
        </p:txBody>
      </p:sp>
      <p:sp>
        <p:nvSpPr>
          <p:cNvPr id="3" name="Content Placeholder 2">
            <a:extLst>
              <a:ext uri="{FF2B5EF4-FFF2-40B4-BE49-F238E27FC236}">
                <a16:creationId xmlns:a16="http://schemas.microsoft.com/office/drawing/2014/main" id="{AB2CE699-55A4-4886-9C2B-78B41E528A39}"/>
              </a:ext>
            </a:extLst>
          </p:cNvPr>
          <p:cNvSpPr>
            <a:spLocks noGrp="1"/>
          </p:cNvSpPr>
          <p:nvPr>
            <p:ph idx="1"/>
          </p:nvPr>
        </p:nvSpPr>
        <p:spPr>
          <a:xfrm>
            <a:off x="653716" y="1253331"/>
            <a:ext cx="10515600" cy="4351338"/>
          </a:xfrm>
        </p:spPr>
        <p:txBody>
          <a:bodyPr/>
          <a:lstStyle/>
          <a:p>
            <a:r>
              <a:rPr lang="en-US" dirty="0"/>
              <a:t>Does not install anything initially, instead, it makes changes to files that are native to the operating system, such as PowerShell</a:t>
            </a:r>
          </a:p>
          <a:p>
            <a:pPr lvl="1"/>
            <a:r>
              <a:rPr lang="en-US" dirty="0"/>
              <a:t>Because the operating system recognizes the edited files as legitimate, a fileless attack is not caught by antivirus software </a:t>
            </a:r>
          </a:p>
          <a:p>
            <a:pPr lvl="1"/>
            <a:r>
              <a:rPr lang="en-US" dirty="0"/>
              <a:t>Because these attacks are stealthy, they are up to 10 times more successful than traditional malware attacks</a:t>
            </a:r>
          </a:p>
        </p:txBody>
      </p:sp>
      <p:sp>
        <p:nvSpPr>
          <p:cNvPr id="5" name="TextBox 4">
            <a:extLst>
              <a:ext uri="{FF2B5EF4-FFF2-40B4-BE49-F238E27FC236}">
                <a16:creationId xmlns:a16="http://schemas.microsoft.com/office/drawing/2014/main" id="{163B00E8-4756-4351-968E-D095AFF9465F}"/>
              </a:ext>
            </a:extLst>
          </p:cNvPr>
          <p:cNvSpPr txBox="1"/>
          <p:nvPr/>
        </p:nvSpPr>
        <p:spPr>
          <a:xfrm>
            <a:off x="933449" y="3822901"/>
            <a:ext cx="10325101" cy="2031325"/>
          </a:xfrm>
          <a:prstGeom prst="rect">
            <a:avLst/>
          </a:prstGeom>
          <a:noFill/>
        </p:spPr>
        <p:txBody>
          <a:bodyPr wrap="square">
            <a:spAutoFit/>
          </a:bodyPr>
          <a:lstStyle/>
          <a:p>
            <a:r>
              <a:rPr lang="en-US" dirty="0"/>
              <a:t>Astaroth is a fileless malware</a:t>
            </a:r>
          </a:p>
          <a:p>
            <a:pPr marL="285750" indent="-285750">
              <a:buFont typeface="Arial" panose="020B0604020202020204" pitchFamily="34" charset="0"/>
              <a:buChar char="•"/>
            </a:pPr>
            <a:r>
              <a:rPr lang="en-US" dirty="0"/>
              <a:t>When users downloaded the file, a Windows Management Instrumentation (WMI) tool was launched, along with other legitimate Windows tools</a:t>
            </a:r>
          </a:p>
          <a:p>
            <a:pPr marL="285750" indent="-285750">
              <a:buFont typeface="Arial" panose="020B0604020202020204" pitchFamily="34" charset="0"/>
              <a:buChar char="•"/>
            </a:pPr>
            <a:r>
              <a:rPr lang="en-US" dirty="0"/>
              <a:t>These tools downloaded additional code that was executed only in memory, leaving no evidence that could be detected by vulnerability scanners</a:t>
            </a:r>
          </a:p>
          <a:p>
            <a:pPr marL="285750" indent="-285750">
              <a:buFont typeface="Arial" panose="020B0604020202020204" pitchFamily="34" charset="0"/>
              <a:buChar char="•"/>
            </a:pPr>
            <a:r>
              <a:rPr lang="en-US" dirty="0"/>
              <a:t>Then the attacker downloaded and ran a Trojan that stole credentials and uploaded them to a remote server</a:t>
            </a:r>
          </a:p>
        </p:txBody>
      </p:sp>
    </p:spTree>
    <p:extLst>
      <p:ext uri="{BB962C8B-B14F-4D97-AF65-F5344CB8AC3E}">
        <p14:creationId xmlns:p14="http://schemas.microsoft.com/office/powerpoint/2010/main" val="366343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2DA14-FD21-4E3D-A9E2-FE018A38D9F4}"/>
              </a:ext>
            </a:extLst>
          </p:cNvPr>
          <p:cNvSpPr>
            <a:spLocks noGrp="1"/>
          </p:cNvSpPr>
          <p:nvPr>
            <p:ph type="title"/>
          </p:nvPr>
        </p:nvSpPr>
        <p:spPr>
          <a:xfrm>
            <a:off x="0" y="0"/>
            <a:ext cx="12192000" cy="1325563"/>
          </a:xfrm>
        </p:spPr>
        <p:txBody>
          <a:bodyPr/>
          <a:lstStyle/>
          <a:p>
            <a:r>
              <a:rPr lang="en-US" dirty="0"/>
              <a:t>Malware proliferation is directly related to profit hackers can make without being caught</a:t>
            </a:r>
          </a:p>
        </p:txBody>
      </p:sp>
      <p:sp>
        <p:nvSpPr>
          <p:cNvPr id="3" name="Content Placeholder 2">
            <a:extLst>
              <a:ext uri="{FF2B5EF4-FFF2-40B4-BE49-F238E27FC236}">
                <a16:creationId xmlns:a16="http://schemas.microsoft.com/office/drawing/2014/main" id="{59BEC20F-CC58-4EF1-A139-4F1B9E54EB28}"/>
              </a:ext>
            </a:extLst>
          </p:cNvPr>
          <p:cNvSpPr>
            <a:spLocks noGrp="1"/>
          </p:cNvSpPr>
          <p:nvPr>
            <p:ph idx="1"/>
          </p:nvPr>
        </p:nvSpPr>
        <p:spPr>
          <a:xfrm>
            <a:off x="838200" y="1325563"/>
            <a:ext cx="10515600" cy="4575175"/>
          </a:xfrm>
        </p:spPr>
        <p:txBody>
          <a:bodyPr>
            <a:normAutofit/>
          </a:bodyPr>
          <a:lstStyle/>
          <a:p>
            <a:pPr marL="0" indent="0">
              <a:buNone/>
            </a:pPr>
            <a:r>
              <a:rPr lang="en-US" b="1" dirty="0"/>
              <a:t>Money making schemes include:</a:t>
            </a:r>
          </a:p>
          <a:p>
            <a:pPr lvl="1"/>
            <a:r>
              <a:rPr lang="en-US" dirty="0"/>
              <a:t>Compromising systems with botnets for later use in:  </a:t>
            </a:r>
          </a:p>
          <a:p>
            <a:pPr lvl="2">
              <a:buFont typeface="Courier New" panose="02070309020205020404" pitchFamily="49" charset="0"/>
              <a:buChar char="o"/>
            </a:pPr>
            <a:r>
              <a:rPr lang="en-US" dirty="0"/>
              <a:t>Distributed denial of service (DDoS) attacks</a:t>
            </a:r>
          </a:p>
          <a:p>
            <a:pPr lvl="2">
              <a:buFont typeface="Courier New" panose="02070309020205020404" pitchFamily="49" charset="0"/>
              <a:buChar char="o"/>
            </a:pPr>
            <a:r>
              <a:rPr lang="en-US" dirty="0"/>
              <a:t>Spam distribution</a:t>
            </a:r>
          </a:p>
          <a:p>
            <a:pPr lvl="1"/>
            <a:r>
              <a:rPr lang="en-US" dirty="0"/>
              <a:t>Ransomware encrypting users’ files with keys that are only given after users pay a ransom</a:t>
            </a:r>
          </a:p>
          <a:p>
            <a:pPr lvl="1"/>
            <a:r>
              <a:rPr lang="en-US" dirty="0"/>
              <a:t>Spyware collects personal data for resale</a:t>
            </a:r>
          </a:p>
          <a:p>
            <a:pPr lvl="1"/>
            <a:r>
              <a:rPr lang="en-US" dirty="0"/>
              <a:t>Redirecting web traffic pointing people to a specific product for purchase</a:t>
            </a:r>
          </a:p>
          <a:p>
            <a:pPr lvl="1"/>
            <a:r>
              <a:rPr lang="en-US" dirty="0"/>
              <a:t>Installing key loggers, which collect financial information for reuse</a:t>
            </a:r>
          </a:p>
          <a:p>
            <a:pPr lvl="1"/>
            <a:r>
              <a:rPr lang="en-US" dirty="0"/>
              <a:t>Carrying out phishing attacks, fraudulent activities, identity theft, and information warfare</a:t>
            </a:r>
          </a:p>
          <a:p>
            <a:endParaRPr lang="en-US" dirty="0"/>
          </a:p>
        </p:txBody>
      </p:sp>
    </p:spTree>
    <p:extLst>
      <p:ext uri="{BB962C8B-B14F-4D97-AF65-F5344CB8AC3E}">
        <p14:creationId xmlns:p14="http://schemas.microsoft.com/office/powerpoint/2010/main" val="2233064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 calcmode="lin" valueType="num">
                                      <p:cBhvr additive="base">
                                        <p:cTn id="4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79B4F-5136-4F6C-B4F6-BBA332B0B058}"/>
              </a:ext>
            </a:extLst>
          </p:cNvPr>
          <p:cNvSpPr>
            <a:spLocks noGrp="1"/>
          </p:cNvSpPr>
          <p:nvPr>
            <p:ph type="title"/>
          </p:nvPr>
        </p:nvSpPr>
        <p:spPr>
          <a:xfrm>
            <a:off x="0" y="-100263"/>
            <a:ext cx="10515600" cy="1325563"/>
          </a:xfrm>
        </p:spPr>
        <p:txBody>
          <a:bodyPr/>
          <a:lstStyle/>
          <a:p>
            <a:r>
              <a:rPr lang="en-US" dirty="0"/>
              <a:t>Malware is increasing</a:t>
            </a:r>
          </a:p>
        </p:txBody>
      </p:sp>
      <p:sp>
        <p:nvSpPr>
          <p:cNvPr id="3" name="Content Placeholder 2">
            <a:extLst>
              <a:ext uri="{FF2B5EF4-FFF2-40B4-BE49-F238E27FC236}">
                <a16:creationId xmlns:a16="http://schemas.microsoft.com/office/drawing/2014/main" id="{7FCF7C44-613E-48A2-B745-A44A1C2BA830}"/>
              </a:ext>
            </a:extLst>
          </p:cNvPr>
          <p:cNvSpPr>
            <a:spLocks noGrp="1"/>
          </p:cNvSpPr>
          <p:nvPr>
            <p:ph idx="1"/>
          </p:nvPr>
        </p:nvSpPr>
        <p:spPr>
          <a:xfrm>
            <a:off x="0" y="1113624"/>
            <a:ext cx="7529633" cy="5214144"/>
          </a:xfrm>
        </p:spPr>
        <p:txBody>
          <a:bodyPr>
            <a:normAutofit fontScale="85000" lnSpcReduction="10000"/>
          </a:bodyPr>
          <a:lstStyle/>
          <a:p>
            <a:pPr marL="0" indent="0">
              <a:buNone/>
            </a:pPr>
            <a:r>
              <a:rPr lang="en-US" dirty="0"/>
              <a:t>AVTest reports over 450,000 new malware and potentially unwanted applications (PUA) identified each day</a:t>
            </a:r>
          </a:p>
          <a:p>
            <a:pPr marL="0" indent="0">
              <a:buNone/>
            </a:pPr>
            <a:endParaRPr lang="en-US" dirty="0"/>
          </a:p>
          <a:p>
            <a:pPr marL="0" indent="0">
              <a:buNone/>
            </a:pPr>
            <a:r>
              <a:rPr lang="en-US" dirty="0"/>
              <a:t>Main reasons types malware is increasing in quantity and potency:</a:t>
            </a:r>
          </a:p>
          <a:p>
            <a:pPr lvl="1"/>
            <a:r>
              <a:rPr lang="en-US" dirty="0"/>
              <a:t>Homogenous computer environments (Windows, MacOS, Android, iOS) – 1 piece of malware will work on many/most devices</a:t>
            </a:r>
          </a:p>
          <a:p>
            <a:pPr lvl="1"/>
            <a:r>
              <a:rPr lang="en-US" dirty="0"/>
              <a:t>Everything is becoming a computer capable of being compromised (phones, TVs, game consoles, power grids, medical devices,…)</a:t>
            </a:r>
          </a:p>
          <a:p>
            <a:pPr lvl="1"/>
            <a:r>
              <a:rPr lang="en-US" dirty="0"/>
              <a:t>More people and companies store all their data in digital format</a:t>
            </a:r>
          </a:p>
          <a:p>
            <a:pPr lvl="1"/>
            <a:r>
              <a:rPr lang="en-US" dirty="0"/>
              <a:t>Many accounts are configured with too much privilege (i.e. root/administrator access)</a:t>
            </a:r>
          </a:p>
          <a:p>
            <a:pPr lvl="1"/>
            <a:r>
              <a:rPr lang="en-US" dirty="0"/>
              <a:t>More people who do not understand technology are using it for sensitive purposes (i.e. e-commerce, online banking, …)</a:t>
            </a:r>
          </a:p>
          <a:p>
            <a:pPr lvl="1"/>
            <a:endParaRPr lang="en-US" dirty="0"/>
          </a:p>
        </p:txBody>
      </p:sp>
      <p:sp>
        <p:nvSpPr>
          <p:cNvPr id="10" name="Rectangle 9">
            <a:extLst>
              <a:ext uri="{FF2B5EF4-FFF2-40B4-BE49-F238E27FC236}">
                <a16:creationId xmlns:a16="http://schemas.microsoft.com/office/drawing/2014/main" id="{4167C216-C922-42EA-BA07-79FC65F09C9C}"/>
              </a:ext>
            </a:extLst>
          </p:cNvPr>
          <p:cNvSpPr/>
          <p:nvPr/>
        </p:nvSpPr>
        <p:spPr>
          <a:xfrm>
            <a:off x="7429845" y="6079490"/>
            <a:ext cx="4662367" cy="369332"/>
          </a:xfrm>
          <a:prstGeom prst="rect">
            <a:avLst/>
          </a:prstGeom>
        </p:spPr>
        <p:txBody>
          <a:bodyPr wrap="none">
            <a:spAutoFit/>
          </a:bodyPr>
          <a:lstStyle/>
          <a:p>
            <a:r>
              <a:rPr lang="en-US" dirty="0"/>
              <a:t>https://www.av-test.org/en/statistics/malware/</a:t>
            </a:r>
          </a:p>
        </p:txBody>
      </p:sp>
      <p:pic>
        <p:nvPicPr>
          <p:cNvPr id="5" name="Picture 4">
            <a:extLst>
              <a:ext uri="{FF2B5EF4-FFF2-40B4-BE49-F238E27FC236}">
                <a16:creationId xmlns:a16="http://schemas.microsoft.com/office/drawing/2014/main" id="{3751BCB4-CFE1-B096-5C28-A3C73A632175}"/>
              </a:ext>
            </a:extLst>
          </p:cNvPr>
          <p:cNvPicPr>
            <a:picLocks noChangeAspect="1"/>
          </p:cNvPicPr>
          <p:nvPr/>
        </p:nvPicPr>
        <p:blipFill>
          <a:blip r:embed="rId2"/>
          <a:stretch>
            <a:fillRect/>
          </a:stretch>
        </p:blipFill>
        <p:spPr>
          <a:xfrm>
            <a:off x="7529633" y="3342737"/>
            <a:ext cx="4425134" cy="2764159"/>
          </a:xfrm>
          <a:prstGeom prst="rect">
            <a:avLst/>
          </a:prstGeom>
        </p:spPr>
      </p:pic>
      <p:pic>
        <p:nvPicPr>
          <p:cNvPr id="7" name="Picture 6">
            <a:extLst>
              <a:ext uri="{FF2B5EF4-FFF2-40B4-BE49-F238E27FC236}">
                <a16:creationId xmlns:a16="http://schemas.microsoft.com/office/drawing/2014/main" id="{8E59C6E3-DF11-75BA-8BFA-F2CF9692A482}"/>
              </a:ext>
            </a:extLst>
          </p:cNvPr>
          <p:cNvPicPr>
            <a:picLocks noChangeAspect="1"/>
          </p:cNvPicPr>
          <p:nvPr/>
        </p:nvPicPr>
        <p:blipFill>
          <a:blip r:embed="rId3"/>
          <a:stretch>
            <a:fillRect/>
          </a:stretch>
        </p:blipFill>
        <p:spPr>
          <a:xfrm>
            <a:off x="7426484" y="49024"/>
            <a:ext cx="4665728" cy="2951787"/>
          </a:xfrm>
          <a:prstGeom prst="rect">
            <a:avLst/>
          </a:prstGeom>
        </p:spPr>
      </p:pic>
    </p:spTree>
    <p:extLst>
      <p:ext uri="{BB962C8B-B14F-4D97-AF65-F5344CB8AC3E}">
        <p14:creationId xmlns:p14="http://schemas.microsoft.com/office/powerpoint/2010/main" val="124991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B875E-D894-40BF-9C62-E3F536973F2D}"/>
              </a:ext>
            </a:extLst>
          </p:cNvPr>
          <p:cNvSpPr>
            <a:spLocks noGrp="1"/>
          </p:cNvSpPr>
          <p:nvPr>
            <p:ph type="title"/>
          </p:nvPr>
        </p:nvSpPr>
        <p:spPr>
          <a:xfrm>
            <a:off x="0" y="0"/>
            <a:ext cx="10515600" cy="1325563"/>
          </a:xfrm>
        </p:spPr>
        <p:txBody>
          <a:bodyPr/>
          <a:lstStyle/>
          <a:p>
            <a:r>
              <a:rPr lang="en-US" dirty="0"/>
              <a:t>Malware Components</a:t>
            </a:r>
          </a:p>
        </p:txBody>
      </p:sp>
      <p:sp>
        <p:nvSpPr>
          <p:cNvPr id="3" name="Content Placeholder 2">
            <a:extLst>
              <a:ext uri="{FF2B5EF4-FFF2-40B4-BE49-F238E27FC236}">
                <a16:creationId xmlns:a16="http://schemas.microsoft.com/office/drawing/2014/main" id="{2560054B-8CEC-4998-9E39-19AF3572AC65}"/>
              </a:ext>
            </a:extLst>
          </p:cNvPr>
          <p:cNvSpPr>
            <a:spLocks noGrp="1"/>
          </p:cNvSpPr>
          <p:nvPr>
            <p:ph idx="1"/>
          </p:nvPr>
        </p:nvSpPr>
        <p:spPr>
          <a:xfrm>
            <a:off x="685800" y="1325563"/>
            <a:ext cx="11182350" cy="4351338"/>
          </a:xfrm>
        </p:spPr>
        <p:txBody>
          <a:bodyPr/>
          <a:lstStyle/>
          <a:p>
            <a:pPr marL="0" indent="0">
              <a:buNone/>
            </a:pPr>
            <a:r>
              <a:rPr lang="en-US" dirty="0"/>
              <a:t>Malware typically has 6 common elements</a:t>
            </a:r>
          </a:p>
          <a:p>
            <a:pPr marL="971550" lvl="1" indent="-514350">
              <a:buFont typeface="+mj-lt"/>
              <a:buAutoNum type="arabicPeriod"/>
            </a:pPr>
            <a:r>
              <a:rPr lang="en-US" b="1" dirty="0"/>
              <a:t>Insertion</a:t>
            </a:r>
            <a:r>
              <a:rPr lang="en-US" dirty="0"/>
              <a:t> – Installs itself on the victim’s computer</a:t>
            </a:r>
          </a:p>
          <a:p>
            <a:pPr marL="971550" lvl="1" indent="-514350">
              <a:buFont typeface="+mj-lt"/>
              <a:buAutoNum type="arabicPeriod"/>
            </a:pPr>
            <a:r>
              <a:rPr lang="en-US" b="1" dirty="0"/>
              <a:t>Replication </a:t>
            </a:r>
            <a:r>
              <a:rPr lang="en-US" dirty="0"/>
              <a:t>– Copies itself and spreads to other victims</a:t>
            </a:r>
          </a:p>
          <a:p>
            <a:pPr marL="971550" lvl="1" indent="-514350">
              <a:buFont typeface="+mj-lt"/>
              <a:buAutoNum type="arabicPeriod"/>
            </a:pPr>
            <a:r>
              <a:rPr lang="en-US" b="1" dirty="0"/>
              <a:t>Avoidance </a:t>
            </a:r>
            <a:r>
              <a:rPr lang="en-US" dirty="0"/>
              <a:t>– Uses methods to avoid being detected</a:t>
            </a:r>
          </a:p>
          <a:p>
            <a:pPr marL="971550" lvl="1" indent="-514350">
              <a:buFont typeface="+mj-lt"/>
              <a:buAutoNum type="arabicPeriod"/>
            </a:pPr>
            <a:r>
              <a:rPr lang="en-US" b="1" dirty="0"/>
              <a:t>Trigger </a:t>
            </a:r>
            <a:r>
              <a:rPr lang="en-US" dirty="0"/>
              <a:t>– An event initiates its payload execution</a:t>
            </a:r>
          </a:p>
          <a:p>
            <a:pPr marL="971550" lvl="1" indent="-514350">
              <a:buFont typeface="+mj-lt"/>
              <a:buAutoNum type="arabicPeriod"/>
            </a:pPr>
            <a:r>
              <a:rPr lang="en-US" b="1" dirty="0"/>
              <a:t>Payload</a:t>
            </a:r>
            <a:r>
              <a:rPr lang="en-US" dirty="0"/>
              <a:t>  - Caries out its function (i.e. exploits a vulnerability to provide access, deletes files, encrypts files, installs a backdoor, …) </a:t>
            </a:r>
          </a:p>
          <a:p>
            <a:pPr marL="971550" lvl="1" indent="-514350">
              <a:buFont typeface="+mj-lt"/>
              <a:buAutoNum type="arabicPeriod"/>
            </a:pPr>
            <a:r>
              <a:rPr lang="en-US" b="1" dirty="0"/>
              <a:t>Eradication</a:t>
            </a:r>
            <a:r>
              <a:rPr lang="en-US" dirty="0"/>
              <a:t> – Removes itself after its payload is executed </a:t>
            </a:r>
          </a:p>
          <a:p>
            <a:pPr marL="971550" lvl="1" indent="-514350">
              <a:buFont typeface="+mj-lt"/>
              <a:buAutoNum type="arabicPeriod"/>
            </a:pPr>
            <a:endParaRPr lang="en-US" dirty="0"/>
          </a:p>
        </p:txBody>
      </p:sp>
    </p:spTree>
    <p:extLst>
      <p:ext uri="{BB962C8B-B14F-4D97-AF65-F5344CB8AC3E}">
        <p14:creationId xmlns:p14="http://schemas.microsoft.com/office/powerpoint/2010/main" val="4232191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CCAF6-091B-4C3F-ABB7-7294375E3823}"/>
              </a:ext>
            </a:extLst>
          </p:cNvPr>
          <p:cNvSpPr>
            <a:spLocks noGrp="1"/>
          </p:cNvSpPr>
          <p:nvPr>
            <p:ph type="title"/>
          </p:nvPr>
        </p:nvSpPr>
        <p:spPr>
          <a:xfrm>
            <a:off x="0" y="0"/>
            <a:ext cx="10515600" cy="1325563"/>
          </a:xfrm>
        </p:spPr>
        <p:txBody>
          <a:bodyPr/>
          <a:lstStyle/>
          <a:p>
            <a:r>
              <a:rPr lang="en-US" dirty="0"/>
              <a:t>Anti-malware software components </a:t>
            </a:r>
          </a:p>
        </p:txBody>
      </p:sp>
      <p:sp>
        <p:nvSpPr>
          <p:cNvPr id="3" name="Content Placeholder 2">
            <a:extLst>
              <a:ext uri="{FF2B5EF4-FFF2-40B4-BE49-F238E27FC236}">
                <a16:creationId xmlns:a16="http://schemas.microsoft.com/office/drawing/2014/main" id="{CA9A0E63-08A2-4788-BAED-C21CE9A7A879}"/>
              </a:ext>
            </a:extLst>
          </p:cNvPr>
          <p:cNvSpPr>
            <a:spLocks noGrp="1"/>
          </p:cNvSpPr>
          <p:nvPr>
            <p:ph idx="1"/>
          </p:nvPr>
        </p:nvSpPr>
        <p:spPr>
          <a:xfrm>
            <a:off x="838200" y="1325563"/>
            <a:ext cx="10515600" cy="4351338"/>
          </a:xfrm>
        </p:spPr>
        <p:txBody>
          <a:bodyPr>
            <a:normAutofit fontScale="92500" lnSpcReduction="10000"/>
          </a:bodyPr>
          <a:lstStyle/>
          <a:p>
            <a:pPr marL="0" indent="0">
              <a:buNone/>
            </a:pPr>
            <a:r>
              <a:rPr lang="en-US" dirty="0"/>
              <a:t>Detection techniques</a:t>
            </a:r>
          </a:p>
          <a:p>
            <a:pPr lvl="1"/>
            <a:r>
              <a:rPr lang="en-US" dirty="0"/>
              <a:t>Signature-based</a:t>
            </a:r>
          </a:p>
          <a:p>
            <a:pPr lvl="1"/>
            <a:r>
              <a:rPr lang="en-US" dirty="0"/>
              <a:t>Integrity-based</a:t>
            </a:r>
          </a:p>
          <a:p>
            <a:pPr lvl="1"/>
            <a:r>
              <a:rPr lang="en-US" dirty="0"/>
              <a:t>Heuristic-based</a:t>
            </a:r>
          </a:p>
          <a:p>
            <a:pPr lvl="1"/>
            <a:r>
              <a:rPr lang="en-US" dirty="0"/>
              <a:t>Behavior-based</a:t>
            </a:r>
          </a:p>
          <a:p>
            <a:pPr lvl="1"/>
            <a:endParaRPr lang="en-US" dirty="0"/>
          </a:p>
          <a:p>
            <a:pPr marL="0" indent="0">
              <a:buNone/>
            </a:pPr>
            <a:r>
              <a:rPr lang="en-US" dirty="0"/>
              <a:t>Protection techniques</a:t>
            </a:r>
          </a:p>
          <a:p>
            <a:pPr lvl="1"/>
            <a:r>
              <a:rPr lang="en-US" dirty="0"/>
              <a:t>Quarantine the file</a:t>
            </a:r>
          </a:p>
          <a:p>
            <a:pPr lvl="1"/>
            <a:r>
              <a:rPr lang="en-US" dirty="0"/>
              <a:t>Clean the file</a:t>
            </a:r>
          </a:p>
          <a:p>
            <a:pPr lvl="1"/>
            <a:r>
              <a:rPr lang="en-US" dirty="0"/>
              <a:t>Roll-back to prior version of the file</a:t>
            </a:r>
          </a:p>
          <a:p>
            <a:pPr lvl="1"/>
            <a:r>
              <a:rPr lang="en-US" dirty="0"/>
              <a:t>Warn the user</a:t>
            </a:r>
          </a:p>
          <a:p>
            <a:pPr lvl="1"/>
            <a:r>
              <a:rPr lang="en-US" dirty="0"/>
              <a:t>Log the event</a:t>
            </a:r>
          </a:p>
        </p:txBody>
      </p:sp>
    </p:spTree>
    <p:extLst>
      <p:ext uri="{BB962C8B-B14F-4D97-AF65-F5344CB8AC3E}">
        <p14:creationId xmlns:p14="http://schemas.microsoft.com/office/powerpoint/2010/main" val="3789187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 calcmode="lin" valueType="num">
                                      <p:cBhvr additive="base">
                                        <p:cTn id="3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9" end="9"/>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 calcmode="lin" valueType="num">
                                      <p:cBhvr additive="base">
                                        <p:cTn id="4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9A1AF-D5A1-4122-891A-B9DC7895089E}"/>
              </a:ext>
            </a:extLst>
          </p:cNvPr>
          <p:cNvSpPr>
            <a:spLocks noGrp="1"/>
          </p:cNvSpPr>
          <p:nvPr>
            <p:ph type="title"/>
          </p:nvPr>
        </p:nvSpPr>
        <p:spPr>
          <a:xfrm>
            <a:off x="0" y="0"/>
            <a:ext cx="10515600" cy="1325563"/>
          </a:xfrm>
        </p:spPr>
        <p:txBody>
          <a:bodyPr/>
          <a:lstStyle/>
          <a:p>
            <a:r>
              <a:rPr lang="en-US" dirty="0"/>
              <a:t>Signature-based malware detection</a:t>
            </a:r>
          </a:p>
        </p:txBody>
      </p:sp>
      <p:sp>
        <p:nvSpPr>
          <p:cNvPr id="3" name="Content Placeholder 2">
            <a:extLst>
              <a:ext uri="{FF2B5EF4-FFF2-40B4-BE49-F238E27FC236}">
                <a16:creationId xmlns:a16="http://schemas.microsoft.com/office/drawing/2014/main" id="{E76CA5CE-DF0F-41F5-A9C2-9407AFD3B384}"/>
              </a:ext>
            </a:extLst>
          </p:cNvPr>
          <p:cNvSpPr>
            <a:spLocks noGrp="1"/>
          </p:cNvSpPr>
          <p:nvPr>
            <p:ph idx="1"/>
          </p:nvPr>
        </p:nvSpPr>
        <p:spPr>
          <a:xfrm>
            <a:off x="838200" y="1488741"/>
            <a:ext cx="10515600" cy="4351338"/>
          </a:xfrm>
        </p:spPr>
        <p:txBody>
          <a:bodyPr/>
          <a:lstStyle/>
          <a:p>
            <a:pPr marL="0" indent="0">
              <a:buNone/>
            </a:pPr>
            <a:r>
              <a:rPr lang="en-US" dirty="0"/>
              <a:t>Anti-malware software scans files, e-mail, other data and </a:t>
            </a:r>
            <a:r>
              <a:rPr lang="en-US" b="1" dirty="0"/>
              <a:t>compares</a:t>
            </a:r>
            <a:r>
              <a:rPr lang="en-US" dirty="0"/>
              <a:t> them </a:t>
            </a:r>
            <a:r>
              <a:rPr lang="en-US" b="1" dirty="0"/>
              <a:t>to a</a:t>
            </a:r>
            <a:r>
              <a:rPr lang="en-US" dirty="0"/>
              <a:t> </a:t>
            </a:r>
            <a:r>
              <a:rPr lang="en-US" b="1" dirty="0"/>
              <a:t>database of signatures </a:t>
            </a:r>
            <a:r>
              <a:rPr lang="en-US" dirty="0"/>
              <a:t>created by the anti-malware vendor</a:t>
            </a:r>
          </a:p>
          <a:p>
            <a:pPr lvl="1"/>
            <a:r>
              <a:rPr lang="en-US" dirty="0"/>
              <a:t>A malware signature is a sequence of code extracted from the virus that is used to identify the virus</a:t>
            </a:r>
          </a:p>
          <a:p>
            <a:pPr lvl="1"/>
            <a:r>
              <a:rPr lang="en-US" dirty="0"/>
              <a:t>Can only identify previously identified malware</a:t>
            </a:r>
          </a:p>
          <a:p>
            <a:pPr lvl="1"/>
            <a:r>
              <a:rPr lang="en-US" dirty="0"/>
              <a:t>Updates to the signatures must be downloaded and applied frequently</a:t>
            </a:r>
          </a:p>
          <a:p>
            <a:pPr lvl="1"/>
            <a:r>
              <a:rPr lang="en-US" dirty="0"/>
              <a:t>Cannot detect 0-day attacks</a:t>
            </a:r>
          </a:p>
          <a:p>
            <a:endParaRPr lang="en-US" dirty="0"/>
          </a:p>
        </p:txBody>
      </p:sp>
    </p:spTree>
    <p:extLst>
      <p:ext uri="{BB962C8B-B14F-4D97-AF65-F5344CB8AC3E}">
        <p14:creationId xmlns:p14="http://schemas.microsoft.com/office/powerpoint/2010/main" val="1669868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9A1AF-D5A1-4122-891A-B9DC7895089E}"/>
              </a:ext>
            </a:extLst>
          </p:cNvPr>
          <p:cNvSpPr>
            <a:spLocks noGrp="1"/>
          </p:cNvSpPr>
          <p:nvPr>
            <p:ph type="title"/>
          </p:nvPr>
        </p:nvSpPr>
        <p:spPr>
          <a:xfrm>
            <a:off x="0" y="0"/>
            <a:ext cx="11566358" cy="1325563"/>
          </a:xfrm>
        </p:spPr>
        <p:txBody>
          <a:bodyPr/>
          <a:lstStyle/>
          <a:p>
            <a:r>
              <a:rPr lang="en-US" dirty="0"/>
              <a:t>Signature-based malware detection avoidance</a:t>
            </a:r>
          </a:p>
        </p:txBody>
      </p:sp>
      <p:sp>
        <p:nvSpPr>
          <p:cNvPr id="3" name="Content Placeholder 2">
            <a:extLst>
              <a:ext uri="{FF2B5EF4-FFF2-40B4-BE49-F238E27FC236}">
                <a16:creationId xmlns:a16="http://schemas.microsoft.com/office/drawing/2014/main" id="{E76CA5CE-DF0F-41F5-A9C2-9407AFD3B384}"/>
              </a:ext>
            </a:extLst>
          </p:cNvPr>
          <p:cNvSpPr>
            <a:spLocks noGrp="1"/>
          </p:cNvSpPr>
          <p:nvPr>
            <p:ph idx="1"/>
          </p:nvPr>
        </p:nvSpPr>
        <p:spPr>
          <a:xfrm>
            <a:off x="838200" y="1488741"/>
            <a:ext cx="10515600" cy="4351338"/>
          </a:xfrm>
        </p:spPr>
        <p:txBody>
          <a:bodyPr/>
          <a:lstStyle/>
          <a:p>
            <a:pPr marL="0" indent="0">
              <a:buNone/>
            </a:pPr>
            <a:r>
              <a:rPr lang="en-US" dirty="0"/>
              <a:t>Polymorphic virus has the capability to change its own code to produce thousands of varied operational versions of itself</a:t>
            </a:r>
          </a:p>
          <a:p>
            <a:pPr lvl="1"/>
            <a:r>
              <a:rPr lang="en-US" dirty="0"/>
              <a:t>Can use different encryption techniques</a:t>
            </a:r>
          </a:p>
          <a:p>
            <a:pPr lvl="1"/>
            <a:r>
              <a:rPr lang="en-US" dirty="0"/>
              <a:t>Can vary the sequence of their instructions</a:t>
            </a:r>
          </a:p>
          <a:p>
            <a:pPr lvl="2"/>
            <a:r>
              <a:rPr lang="en-US" dirty="0"/>
              <a:t>Combining noise or bogus instructions with the useful instructions</a:t>
            </a:r>
          </a:p>
          <a:p>
            <a:pPr lvl="2"/>
            <a:r>
              <a:rPr lang="en-US" dirty="0"/>
              <a:t>Using a mutation engine and a random-number generator to change the sequence of their instructions</a:t>
            </a:r>
          </a:p>
          <a:p>
            <a:pPr marL="0" indent="0">
              <a:buNone/>
            </a:pPr>
            <a:r>
              <a:rPr lang="en-US" dirty="0"/>
              <a:t>Multi-part virus distributes its components to different parts of the system</a:t>
            </a:r>
          </a:p>
          <a:p>
            <a:endParaRPr lang="en-US" dirty="0"/>
          </a:p>
        </p:txBody>
      </p:sp>
    </p:spTree>
    <p:extLst>
      <p:ext uri="{BB962C8B-B14F-4D97-AF65-F5344CB8AC3E}">
        <p14:creationId xmlns:p14="http://schemas.microsoft.com/office/powerpoint/2010/main" val="459970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FCE08-D544-419B-BED3-1EC929396A15}"/>
              </a:ext>
            </a:extLst>
          </p:cNvPr>
          <p:cNvSpPr>
            <a:spLocks noGrp="1"/>
          </p:cNvSpPr>
          <p:nvPr>
            <p:ph type="title"/>
          </p:nvPr>
        </p:nvSpPr>
        <p:spPr>
          <a:xfrm>
            <a:off x="0" y="0"/>
            <a:ext cx="10515600" cy="1325563"/>
          </a:xfrm>
        </p:spPr>
        <p:txBody>
          <a:bodyPr/>
          <a:lstStyle/>
          <a:p>
            <a:r>
              <a:rPr lang="en-US" dirty="0"/>
              <a:t>Integrity-based malware detection</a:t>
            </a:r>
          </a:p>
        </p:txBody>
      </p:sp>
      <p:sp>
        <p:nvSpPr>
          <p:cNvPr id="3" name="Content Placeholder 2">
            <a:extLst>
              <a:ext uri="{FF2B5EF4-FFF2-40B4-BE49-F238E27FC236}">
                <a16:creationId xmlns:a16="http://schemas.microsoft.com/office/drawing/2014/main" id="{2772F6CC-FE87-454D-A92C-1A048A580383}"/>
              </a:ext>
            </a:extLst>
          </p:cNvPr>
          <p:cNvSpPr>
            <a:spLocks noGrp="1"/>
          </p:cNvSpPr>
          <p:nvPr>
            <p:ph idx="1"/>
          </p:nvPr>
        </p:nvSpPr>
        <p:spPr>
          <a:xfrm>
            <a:off x="733926" y="1325563"/>
            <a:ext cx="10515600" cy="4351338"/>
          </a:xfrm>
        </p:spPr>
        <p:txBody>
          <a:bodyPr/>
          <a:lstStyle/>
          <a:p>
            <a:r>
              <a:rPr lang="en-US" dirty="0"/>
              <a:t>Calculates and stores a hash for each component of the system: operating system files, application files, configuration files, …</a:t>
            </a:r>
          </a:p>
          <a:p>
            <a:r>
              <a:rPr lang="en-US" dirty="0"/>
              <a:t>Each new scan of the system calculates a hash for each component and compares it with the stored hash to detect differences</a:t>
            </a:r>
          </a:p>
          <a:p>
            <a:r>
              <a:rPr lang="en-US" dirty="0"/>
              <a:t>Detected differences send alters and are flagged as suspect for further analysis</a:t>
            </a:r>
          </a:p>
        </p:txBody>
      </p:sp>
      <p:pic>
        <p:nvPicPr>
          <p:cNvPr id="7" name="Picture 6">
            <a:extLst>
              <a:ext uri="{FF2B5EF4-FFF2-40B4-BE49-F238E27FC236}">
                <a16:creationId xmlns:a16="http://schemas.microsoft.com/office/drawing/2014/main" id="{8A85B443-0484-44E0-BD75-01F3DDB5C020}"/>
              </a:ext>
            </a:extLst>
          </p:cNvPr>
          <p:cNvPicPr>
            <a:picLocks noChangeAspect="1"/>
          </p:cNvPicPr>
          <p:nvPr/>
        </p:nvPicPr>
        <p:blipFill>
          <a:blip r:embed="rId2"/>
          <a:stretch>
            <a:fillRect/>
          </a:stretch>
        </p:blipFill>
        <p:spPr>
          <a:xfrm>
            <a:off x="7181850" y="3530379"/>
            <a:ext cx="4801602" cy="3327622"/>
          </a:xfrm>
          <a:prstGeom prst="rect">
            <a:avLst/>
          </a:prstGeom>
        </p:spPr>
      </p:pic>
    </p:spTree>
    <p:extLst>
      <p:ext uri="{BB962C8B-B14F-4D97-AF65-F5344CB8AC3E}">
        <p14:creationId xmlns:p14="http://schemas.microsoft.com/office/powerpoint/2010/main" val="550842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9A1AF-D5A1-4122-891A-B9DC7895089E}"/>
              </a:ext>
            </a:extLst>
          </p:cNvPr>
          <p:cNvSpPr>
            <a:spLocks noGrp="1"/>
          </p:cNvSpPr>
          <p:nvPr>
            <p:ph type="title"/>
          </p:nvPr>
        </p:nvSpPr>
        <p:spPr>
          <a:xfrm>
            <a:off x="0" y="1"/>
            <a:ext cx="10515600" cy="1219200"/>
          </a:xfrm>
        </p:spPr>
        <p:txBody>
          <a:bodyPr/>
          <a:lstStyle/>
          <a:p>
            <a:r>
              <a:rPr lang="en-US" dirty="0"/>
              <a:t>Heuristic-based malware detection</a:t>
            </a:r>
          </a:p>
        </p:txBody>
      </p:sp>
      <p:sp>
        <p:nvSpPr>
          <p:cNvPr id="3" name="Content Placeholder 2">
            <a:extLst>
              <a:ext uri="{FF2B5EF4-FFF2-40B4-BE49-F238E27FC236}">
                <a16:creationId xmlns:a16="http://schemas.microsoft.com/office/drawing/2014/main" id="{E76CA5CE-DF0F-41F5-A9C2-9407AFD3B384}"/>
              </a:ext>
            </a:extLst>
          </p:cNvPr>
          <p:cNvSpPr>
            <a:spLocks noGrp="1"/>
          </p:cNvSpPr>
          <p:nvPr>
            <p:ph idx="1"/>
          </p:nvPr>
        </p:nvSpPr>
        <p:spPr>
          <a:xfrm>
            <a:off x="637674" y="1111751"/>
            <a:ext cx="10515600" cy="4807785"/>
          </a:xfrm>
        </p:spPr>
        <p:txBody>
          <a:bodyPr>
            <a:normAutofit fontScale="92500" lnSpcReduction="10000"/>
          </a:bodyPr>
          <a:lstStyle/>
          <a:p>
            <a:pPr marL="0" indent="0">
              <a:buNone/>
            </a:pPr>
            <a:r>
              <a:rPr lang="en-US" dirty="0"/>
              <a:t>Analyzes the overall structure of the malicious code, evaluating </a:t>
            </a:r>
          </a:p>
          <a:p>
            <a:pPr lvl="1"/>
            <a:r>
              <a:rPr lang="en-US" dirty="0"/>
              <a:t>Coded logic, instructions, functions and modules</a:t>
            </a:r>
          </a:p>
          <a:p>
            <a:pPr lvl="1"/>
            <a:r>
              <a:rPr lang="en-US" dirty="0"/>
              <a:t>Data types and structures</a:t>
            </a:r>
          </a:p>
          <a:p>
            <a:pPr marL="0" indent="0">
              <a:buNone/>
            </a:pPr>
            <a:endParaRPr lang="en-US" dirty="0"/>
          </a:p>
          <a:p>
            <a:pPr marL="0" indent="0">
              <a:buNone/>
            </a:pPr>
            <a:r>
              <a:rPr lang="en-US" dirty="0"/>
              <a:t>Assesses likelihood that the code is malicious by accumulating a scored rating of “suspiciousness” </a:t>
            </a:r>
          </a:p>
          <a:p>
            <a:pPr lvl="1"/>
            <a:r>
              <a:rPr lang="en-US" dirty="0"/>
              <a:t>Increases as it finds more potentially malicious attributes </a:t>
            </a:r>
          </a:p>
          <a:p>
            <a:pPr lvl="1"/>
            <a:r>
              <a:rPr lang="en-US" dirty="0"/>
              <a:t>Compared to a threshold, which when crossed the detector identifies the software as malware and the protections are activated </a:t>
            </a:r>
          </a:p>
          <a:p>
            <a:pPr marL="0" indent="0">
              <a:buNone/>
            </a:pPr>
            <a:endParaRPr lang="en-US" dirty="0"/>
          </a:p>
          <a:p>
            <a:pPr marL="0" indent="0">
              <a:buNone/>
            </a:pPr>
            <a:r>
              <a:rPr lang="en-US" dirty="0"/>
              <a:t>2 types of heuristic malware detection methods</a:t>
            </a:r>
          </a:p>
          <a:p>
            <a:pPr marL="971550" lvl="1" indent="-514350">
              <a:buFont typeface="+mj-lt"/>
              <a:buAutoNum type="arabicPeriod"/>
            </a:pPr>
            <a:r>
              <a:rPr lang="en-US" dirty="0"/>
              <a:t>Static analysis – Reviewing code without running it</a:t>
            </a:r>
          </a:p>
          <a:p>
            <a:pPr marL="971550" lvl="1" indent="-514350">
              <a:buFont typeface="+mj-lt"/>
              <a:buAutoNum type="arabicPeriod"/>
            </a:pPr>
            <a:r>
              <a:rPr lang="en-US" dirty="0"/>
              <a:t>Dynamic analysis – Reviewing code as it is running </a:t>
            </a:r>
          </a:p>
        </p:txBody>
      </p:sp>
    </p:spTree>
    <p:extLst>
      <p:ext uri="{BB962C8B-B14F-4D97-AF65-F5344CB8AC3E}">
        <p14:creationId xmlns:p14="http://schemas.microsoft.com/office/powerpoint/2010/main" val="2396012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 calcmode="lin" valueType="num">
                                      <p:cBhvr additive="base">
                                        <p:cTn id="3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9" end="9"/>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9A1AF-D5A1-4122-891A-B9DC7895089E}"/>
              </a:ext>
            </a:extLst>
          </p:cNvPr>
          <p:cNvSpPr>
            <a:spLocks noGrp="1"/>
          </p:cNvSpPr>
          <p:nvPr>
            <p:ph type="title"/>
          </p:nvPr>
        </p:nvSpPr>
        <p:spPr>
          <a:xfrm>
            <a:off x="0" y="1"/>
            <a:ext cx="10515600" cy="1219200"/>
          </a:xfrm>
        </p:spPr>
        <p:txBody>
          <a:bodyPr>
            <a:normAutofit/>
          </a:bodyPr>
          <a:lstStyle/>
          <a:p>
            <a:r>
              <a:rPr lang="en-US" dirty="0"/>
              <a:t>Behavior-based malware detection</a:t>
            </a:r>
          </a:p>
        </p:txBody>
      </p:sp>
      <p:sp>
        <p:nvSpPr>
          <p:cNvPr id="3" name="Content Placeholder 2">
            <a:extLst>
              <a:ext uri="{FF2B5EF4-FFF2-40B4-BE49-F238E27FC236}">
                <a16:creationId xmlns:a16="http://schemas.microsoft.com/office/drawing/2014/main" id="{E76CA5CE-DF0F-41F5-A9C2-9407AFD3B384}"/>
              </a:ext>
            </a:extLst>
          </p:cNvPr>
          <p:cNvSpPr>
            <a:spLocks noGrp="1"/>
          </p:cNvSpPr>
          <p:nvPr>
            <p:ph idx="1"/>
          </p:nvPr>
        </p:nvSpPr>
        <p:spPr>
          <a:xfrm>
            <a:off x="637674" y="1111751"/>
            <a:ext cx="10515600" cy="4807785"/>
          </a:xfrm>
        </p:spPr>
        <p:txBody>
          <a:bodyPr>
            <a:normAutofit/>
          </a:bodyPr>
          <a:lstStyle/>
          <a:p>
            <a:pPr marL="0" indent="0">
              <a:buNone/>
            </a:pPr>
            <a:r>
              <a:rPr lang="en-US" dirty="0"/>
              <a:t>Allows suspicious code to execute within the unprotected operating system, and watches its interaction with the operating system components looking for suspicious activities:</a:t>
            </a:r>
          </a:p>
          <a:p>
            <a:pPr lvl="1"/>
            <a:r>
              <a:rPr lang="en-US" dirty="0"/>
              <a:t>Writing to Run keys in the Windows Registry or startup files</a:t>
            </a:r>
          </a:p>
          <a:p>
            <a:pPr lvl="1"/>
            <a:r>
              <a:rPr lang="en-US" dirty="0"/>
              <a:t>Opening, deleting, or modifying files</a:t>
            </a:r>
          </a:p>
          <a:p>
            <a:pPr lvl="1"/>
            <a:r>
              <a:rPr lang="en-US" dirty="0"/>
              <a:t>Modifying executable logic</a:t>
            </a:r>
          </a:p>
          <a:p>
            <a:pPr lvl="1"/>
            <a:r>
              <a:rPr lang="en-US" dirty="0"/>
              <a:t>Creating or modifying macros and scripts</a:t>
            </a:r>
          </a:p>
          <a:p>
            <a:pPr lvl="1"/>
            <a:r>
              <a:rPr lang="en-US" dirty="0"/>
              <a:t>Scripting e-mail messages to send executable code</a:t>
            </a:r>
          </a:p>
          <a:p>
            <a:pPr lvl="1"/>
            <a:r>
              <a:rPr lang="en-US" dirty="0"/>
              <a:t>Connecting to network shares or resources</a:t>
            </a:r>
          </a:p>
          <a:p>
            <a:pPr lvl="1"/>
            <a:r>
              <a:rPr lang="en-US" dirty="0"/>
              <a:t>Formatting a hard drive or writing to the boot sector</a:t>
            </a:r>
          </a:p>
        </p:txBody>
      </p:sp>
    </p:spTree>
    <p:extLst>
      <p:ext uri="{BB962C8B-B14F-4D97-AF65-F5344CB8AC3E}">
        <p14:creationId xmlns:p14="http://schemas.microsoft.com/office/powerpoint/2010/main" val="3384222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CCAF6-091B-4C3F-ABB7-7294375E3823}"/>
              </a:ext>
            </a:extLst>
          </p:cNvPr>
          <p:cNvSpPr>
            <a:spLocks noGrp="1"/>
          </p:cNvSpPr>
          <p:nvPr>
            <p:ph type="title"/>
          </p:nvPr>
        </p:nvSpPr>
        <p:spPr>
          <a:xfrm>
            <a:off x="0" y="0"/>
            <a:ext cx="10515600" cy="1325563"/>
          </a:xfrm>
        </p:spPr>
        <p:txBody>
          <a:bodyPr/>
          <a:lstStyle/>
          <a:p>
            <a:r>
              <a:rPr lang="en-US" dirty="0"/>
              <a:t>Anti-malware software components </a:t>
            </a:r>
          </a:p>
        </p:txBody>
      </p:sp>
      <p:sp>
        <p:nvSpPr>
          <p:cNvPr id="3" name="Content Placeholder 2">
            <a:extLst>
              <a:ext uri="{FF2B5EF4-FFF2-40B4-BE49-F238E27FC236}">
                <a16:creationId xmlns:a16="http://schemas.microsoft.com/office/drawing/2014/main" id="{CA9A0E63-08A2-4788-BAED-C21CE9A7A879}"/>
              </a:ext>
            </a:extLst>
          </p:cNvPr>
          <p:cNvSpPr>
            <a:spLocks noGrp="1"/>
          </p:cNvSpPr>
          <p:nvPr>
            <p:ph idx="1"/>
          </p:nvPr>
        </p:nvSpPr>
        <p:spPr>
          <a:xfrm>
            <a:off x="838200" y="1325563"/>
            <a:ext cx="10515600" cy="4351338"/>
          </a:xfrm>
        </p:spPr>
        <p:txBody>
          <a:bodyPr>
            <a:normAutofit fontScale="92500" lnSpcReduction="10000"/>
          </a:bodyPr>
          <a:lstStyle/>
          <a:p>
            <a:pPr marL="0" indent="0">
              <a:buNone/>
            </a:pPr>
            <a:r>
              <a:rPr lang="en-US" dirty="0"/>
              <a:t>Detection techniques</a:t>
            </a:r>
          </a:p>
          <a:p>
            <a:pPr lvl="1"/>
            <a:r>
              <a:rPr lang="en-US" dirty="0"/>
              <a:t>Signature-based</a:t>
            </a:r>
          </a:p>
          <a:p>
            <a:pPr lvl="1"/>
            <a:r>
              <a:rPr lang="en-US" dirty="0"/>
              <a:t>Integrity-based</a:t>
            </a:r>
          </a:p>
          <a:p>
            <a:pPr lvl="1"/>
            <a:r>
              <a:rPr lang="en-US" dirty="0"/>
              <a:t>Heuristic-based</a:t>
            </a:r>
          </a:p>
          <a:p>
            <a:pPr lvl="1"/>
            <a:r>
              <a:rPr lang="en-US" dirty="0"/>
              <a:t>Behavior-based</a:t>
            </a:r>
          </a:p>
          <a:p>
            <a:pPr lvl="1"/>
            <a:endParaRPr lang="en-US" dirty="0"/>
          </a:p>
          <a:p>
            <a:pPr marL="0" indent="0">
              <a:buNone/>
            </a:pPr>
            <a:r>
              <a:rPr lang="en-US" dirty="0"/>
              <a:t>Protection techniques</a:t>
            </a:r>
          </a:p>
          <a:p>
            <a:pPr lvl="1"/>
            <a:r>
              <a:rPr lang="en-US" dirty="0"/>
              <a:t>Quarantine the file</a:t>
            </a:r>
          </a:p>
          <a:p>
            <a:pPr lvl="1"/>
            <a:r>
              <a:rPr lang="en-US" dirty="0"/>
              <a:t>Clean the file</a:t>
            </a:r>
          </a:p>
          <a:p>
            <a:pPr lvl="1"/>
            <a:r>
              <a:rPr lang="en-US" dirty="0"/>
              <a:t>Roll-back to prior version of the file</a:t>
            </a:r>
          </a:p>
          <a:p>
            <a:pPr lvl="1"/>
            <a:r>
              <a:rPr lang="en-US" dirty="0"/>
              <a:t>Warn the user</a:t>
            </a:r>
          </a:p>
          <a:p>
            <a:pPr lvl="1"/>
            <a:r>
              <a:rPr lang="en-US" dirty="0"/>
              <a:t>Log the event</a:t>
            </a:r>
          </a:p>
        </p:txBody>
      </p:sp>
      <p:sp>
        <p:nvSpPr>
          <p:cNvPr id="4" name="Right Brace 3">
            <a:extLst>
              <a:ext uri="{FF2B5EF4-FFF2-40B4-BE49-F238E27FC236}">
                <a16:creationId xmlns:a16="http://schemas.microsoft.com/office/drawing/2014/main" id="{8D98C197-9D56-4B52-AC70-A8EBE8E60CD1}"/>
              </a:ext>
            </a:extLst>
          </p:cNvPr>
          <p:cNvSpPr/>
          <p:nvPr/>
        </p:nvSpPr>
        <p:spPr>
          <a:xfrm>
            <a:off x="3352800" y="2374232"/>
            <a:ext cx="208547" cy="633663"/>
          </a:xfrm>
          <a:prstGeom prst="rightBrace">
            <a:avLst/>
          </a:prstGeom>
          <a:ln w="571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Box 4">
            <a:extLst>
              <a:ext uri="{FF2B5EF4-FFF2-40B4-BE49-F238E27FC236}">
                <a16:creationId xmlns:a16="http://schemas.microsoft.com/office/drawing/2014/main" id="{75BA804E-85A7-48D6-BB28-406D5723EAC6}"/>
              </a:ext>
            </a:extLst>
          </p:cNvPr>
          <p:cNvSpPr txBox="1"/>
          <p:nvPr/>
        </p:nvSpPr>
        <p:spPr>
          <a:xfrm>
            <a:off x="3842084" y="2470484"/>
            <a:ext cx="6962274" cy="369332"/>
          </a:xfrm>
          <a:prstGeom prst="rect">
            <a:avLst/>
          </a:prstGeom>
          <a:noFill/>
        </p:spPr>
        <p:txBody>
          <a:bodyPr wrap="square" rtlCol="0">
            <a:spAutoFit/>
          </a:bodyPr>
          <a:lstStyle/>
          <a:p>
            <a:r>
              <a:rPr lang="en-US" b="1" i="1" dirty="0"/>
              <a:t>Proactive techniques able to detect new malware (i.e. 0-day attacks)</a:t>
            </a:r>
          </a:p>
        </p:txBody>
      </p:sp>
    </p:spTree>
    <p:extLst>
      <p:ext uri="{BB962C8B-B14F-4D97-AF65-F5344CB8AC3E}">
        <p14:creationId xmlns:p14="http://schemas.microsoft.com/office/powerpoint/2010/main" val="2518775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E9BC5-D351-4D33-8F96-B6B804138D3B}"/>
              </a:ext>
            </a:extLst>
          </p:cNvPr>
          <p:cNvSpPr>
            <a:spLocks noGrp="1"/>
          </p:cNvSpPr>
          <p:nvPr>
            <p:ph type="title"/>
          </p:nvPr>
        </p:nvSpPr>
        <p:spPr>
          <a:xfrm>
            <a:off x="0" y="0"/>
            <a:ext cx="10515600" cy="1325563"/>
          </a:xfrm>
        </p:spPr>
        <p:txBody>
          <a:bodyPr/>
          <a:lstStyle/>
          <a:p>
            <a:r>
              <a:rPr lang="en-US" dirty="0"/>
              <a:t>Best practices against malware attacks</a:t>
            </a:r>
          </a:p>
        </p:txBody>
      </p:sp>
      <p:sp>
        <p:nvSpPr>
          <p:cNvPr id="3" name="Content Placeholder 2">
            <a:extLst>
              <a:ext uri="{FF2B5EF4-FFF2-40B4-BE49-F238E27FC236}">
                <a16:creationId xmlns:a16="http://schemas.microsoft.com/office/drawing/2014/main" id="{269533E4-9B31-4379-AA8E-9C1E08168A5D}"/>
              </a:ext>
            </a:extLst>
          </p:cNvPr>
          <p:cNvSpPr>
            <a:spLocks noGrp="1"/>
          </p:cNvSpPr>
          <p:nvPr>
            <p:ph idx="1"/>
          </p:nvPr>
        </p:nvSpPr>
        <p:spPr>
          <a:xfrm>
            <a:off x="695325" y="1253331"/>
            <a:ext cx="10515600" cy="4351338"/>
          </a:xfrm>
        </p:spPr>
        <p:txBody>
          <a:bodyPr/>
          <a:lstStyle/>
          <a:p>
            <a:pPr marL="0" indent="0">
              <a:buNone/>
            </a:pPr>
            <a:r>
              <a:rPr lang="en-US" dirty="0"/>
              <a:t>User Education</a:t>
            </a:r>
          </a:p>
          <a:p>
            <a:pPr marL="457200" lvl="1" indent="0">
              <a:buNone/>
            </a:pPr>
            <a:r>
              <a:rPr lang="en-US" dirty="0"/>
              <a:t>Training users on best practices can go a long way in protecting an organization</a:t>
            </a:r>
          </a:p>
          <a:p>
            <a:pPr marL="457200" lvl="1" indent="0">
              <a:buNone/>
            </a:pPr>
            <a:r>
              <a:rPr lang="en-US" dirty="0"/>
              <a:t> </a:t>
            </a:r>
          </a:p>
          <a:p>
            <a:pPr lvl="1"/>
            <a:r>
              <a:rPr lang="en-US" dirty="0"/>
              <a:t>How to avoid malware </a:t>
            </a:r>
          </a:p>
          <a:p>
            <a:pPr lvl="2"/>
            <a:r>
              <a:rPr lang="en-US" dirty="0"/>
              <a:t>Don’t download and run unknown software</a:t>
            </a:r>
          </a:p>
          <a:p>
            <a:pPr lvl="2"/>
            <a:r>
              <a:rPr lang="en-US" dirty="0"/>
              <a:t>Don’t blindly insert “found media” into your computer</a:t>
            </a:r>
          </a:p>
          <a:p>
            <a:pPr lvl="2"/>
            <a:endParaRPr lang="en-US" dirty="0"/>
          </a:p>
          <a:p>
            <a:pPr lvl="1"/>
            <a:r>
              <a:rPr lang="en-US" dirty="0"/>
              <a:t>How to identify potential malware </a:t>
            </a:r>
          </a:p>
          <a:p>
            <a:pPr lvl="2"/>
            <a:r>
              <a:rPr lang="en-US" dirty="0"/>
              <a:t>Phishing emails</a:t>
            </a:r>
          </a:p>
          <a:p>
            <a:pPr lvl="2"/>
            <a:r>
              <a:rPr lang="en-US" dirty="0"/>
              <a:t>Unexpected applications/processes running on a system</a:t>
            </a:r>
          </a:p>
          <a:p>
            <a:pPr marL="457200" lvl="1" indent="0">
              <a:buNone/>
            </a:pPr>
            <a:endParaRPr lang="en-US" dirty="0"/>
          </a:p>
        </p:txBody>
      </p:sp>
      <p:sp>
        <p:nvSpPr>
          <p:cNvPr id="4" name="Rectangle 3">
            <a:extLst>
              <a:ext uri="{FF2B5EF4-FFF2-40B4-BE49-F238E27FC236}">
                <a16:creationId xmlns:a16="http://schemas.microsoft.com/office/drawing/2014/main" id="{7E4E2EEF-1932-4BF4-8FF6-5832C21213EC}"/>
              </a:ext>
            </a:extLst>
          </p:cNvPr>
          <p:cNvSpPr/>
          <p:nvPr/>
        </p:nvSpPr>
        <p:spPr>
          <a:xfrm>
            <a:off x="5743482" y="5807631"/>
            <a:ext cx="5610318" cy="369332"/>
          </a:xfrm>
          <a:prstGeom prst="rect">
            <a:avLst/>
          </a:prstGeom>
        </p:spPr>
        <p:txBody>
          <a:bodyPr wrap="none">
            <a:spAutoFit/>
          </a:bodyPr>
          <a:lstStyle/>
          <a:p>
            <a:r>
              <a:rPr lang="en-US" dirty="0">
                <a:hlinkClick r:id="rId2"/>
              </a:rPr>
              <a:t>https://www.rapid7.com/fundamentals/malware-attacks/</a:t>
            </a:r>
            <a:endParaRPr lang="en-US" dirty="0"/>
          </a:p>
        </p:txBody>
      </p:sp>
    </p:spTree>
    <p:extLst>
      <p:ext uri="{BB962C8B-B14F-4D97-AF65-F5344CB8AC3E}">
        <p14:creationId xmlns:p14="http://schemas.microsoft.com/office/powerpoint/2010/main" val="612867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 calcmode="lin" valueType="num">
                                      <p:cBhvr additive="base">
                                        <p:cTn id="2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anim calcmode="lin" valueType="num">
                                      <p:cBhvr additive="base">
                                        <p:cTn id="2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E9BC5-D351-4D33-8F96-B6B804138D3B}"/>
              </a:ext>
            </a:extLst>
          </p:cNvPr>
          <p:cNvSpPr>
            <a:spLocks noGrp="1"/>
          </p:cNvSpPr>
          <p:nvPr>
            <p:ph type="title"/>
          </p:nvPr>
        </p:nvSpPr>
        <p:spPr>
          <a:xfrm>
            <a:off x="0" y="0"/>
            <a:ext cx="10515600" cy="1325563"/>
          </a:xfrm>
        </p:spPr>
        <p:txBody>
          <a:bodyPr/>
          <a:lstStyle/>
          <a:p>
            <a:r>
              <a:rPr lang="en-US" dirty="0"/>
              <a:t>Best practices against malware attacks</a:t>
            </a:r>
          </a:p>
        </p:txBody>
      </p:sp>
      <p:sp>
        <p:nvSpPr>
          <p:cNvPr id="3" name="Content Placeholder 2">
            <a:extLst>
              <a:ext uri="{FF2B5EF4-FFF2-40B4-BE49-F238E27FC236}">
                <a16:creationId xmlns:a16="http://schemas.microsoft.com/office/drawing/2014/main" id="{269533E4-9B31-4379-AA8E-9C1E08168A5D}"/>
              </a:ext>
            </a:extLst>
          </p:cNvPr>
          <p:cNvSpPr>
            <a:spLocks noGrp="1"/>
          </p:cNvSpPr>
          <p:nvPr>
            <p:ph idx="1"/>
          </p:nvPr>
        </p:nvSpPr>
        <p:spPr>
          <a:xfrm>
            <a:off x="695325" y="1253330"/>
            <a:ext cx="10515600" cy="5043195"/>
          </a:xfrm>
        </p:spPr>
        <p:txBody>
          <a:bodyPr>
            <a:normAutofit fontScale="77500" lnSpcReduction="20000"/>
          </a:bodyPr>
          <a:lstStyle/>
          <a:p>
            <a:pPr marL="0" indent="0">
              <a:buNone/>
            </a:pPr>
            <a:r>
              <a:rPr lang="en-US" b="1" dirty="0"/>
              <a:t>Use Reputable Anti-Virus (A/V) Software</a:t>
            </a:r>
          </a:p>
          <a:p>
            <a:pPr lvl="1"/>
            <a:r>
              <a:rPr lang="en-US" dirty="0"/>
              <a:t>When installed, a suitable A/V solution will detect (and remove) any existing malware on a system, as well as monitor for and mitigate potential malware installation or activity while the system is running. It’ll be important to keep it up-to-date with the vendor’s latest definitions/signatures.</a:t>
            </a:r>
          </a:p>
          <a:p>
            <a:pPr marL="0" indent="0">
              <a:buNone/>
            </a:pPr>
            <a:r>
              <a:rPr lang="en-US" b="1" dirty="0"/>
              <a:t>Ensure Your Network is Secure</a:t>
            </a:r>
          </a:p>
          <a:p>
            <a:pPr lvl="1"/>
            <a:r>
              <a:rPr lang="en-US" dirty="0"/>
              <a:t>Control access to systems on the organization’s network</a:t>
            </a:r>
          </a:p>
          <a:p>
            <a:pPr lvl="1"/>
            <a:r>
              <a:rPr lang="en-US" dirty="0"/>
              <a:t>Use of proven technology and methodologies—such as using a firewall, IPS, IDS</a:t>
            </a:r>
          </a:p>
          <a:p>
            <a:pPr lvl="1"/>
            <a:r>
              <a:rPr lang="en-US" dirty="0"/>
              <a:t>Remote access only through VPN—will help minimize the attack “surface” your organization exposes</a:t>
            </a:r>
          </a:p>
          <a:p>
            <a:pPr marL="0" indent="0">
              <a:buNone/>
            </a:pPr>
            <a:r>
              <a:rPr lang="en-US" b="1" dirty="0"/>
              <a:t>Regular Website Security Audits</a:t>
            </a:r>
          </a:p>
          <a:p>
            <a:pPr lvl="1"/>
            <a:r>
              <a:rPr lang="en-US" dirty="0"/>
              <a:t>Scan the organization’s websites regularly for vulnerabilities </a:t>
            </a:r>
          </a:p>
          <a:p>
            <a:pPr lvl="2"/>
            <a:r>
              <a:rPr lang="en-US" dirty="0"/>
              <a:t>Software with known bugs and server/service/application misconfiguration </a:t>
            </a:r>
          </a:p>
          <a:p>
            <a:pPr lvl="2"/>
            <a:r>
              <a:rPr lang="en-US" dirty="0"/>
              <a:t>Detect if known malware has been installed</a:t>
            </a:r>
          </a:p>
          <a:p>
            <a:pPr marL="0" indent="0">
              <a:buNone/>
            </a:pPr>
            <a:r>
              <a:rPr lang="en-US" b="1" dirty="0"/>
              <a:t>Create Regular, Verified Backups</a:t>
            </a:r>
          </a:p>
          <a:p>
            <a:pPr lvl="1"/>
            <a:r>
              <a:rPr lang="en-US" dirty="0"/>
              <a:t>Have regular (i.e. current and automated) offline backup </a:t>
            </a:r>
          </a:p>
          <a:p>
            <a:pPr lvl="1"/>
            <a:r>
              <a:rPr lang="en-US" dirty="0"/>
              <a:t>Make sure they are verified to be happening on the expected regular basis and are usable for restore operations </a:t>
            </a:r>
          </a:p>
          <a:p>
            <a:pPr lvl="2"/>
            <a:r>
              <a:rPr lang="en-US" dirty="0"/>
              <a:t>Old, outdated backups are less valuable than recent ones</a:t>
            </a:r>
          </a:p>
          <a:p>
            <a:pPr lvl="2"/>
            <a:r>
              <a:rPr lang="en-US" dirty="0"/>
              <a:t>Backups that don’t restore properly are of no value</a:t>
            </a:r>
          </a:p>
          <a:p>
            <a:pPr lvl="2"/>
            <a:endParaRPr lang="en-US" dirty="0"/>
          </a:p>
        </p:txBody>
      </p:sp>
      <p:sp>
        <p:nvSpPr>
          <p:cNvPr id="4" name="Rectangle 3">
            <a:extLst>
              <a:ext uri="{FF2B5EF4-FFF2-40B4-BE49-F238E27FC236}">
                <a16:creationId xmlns:a16="http://schemas.microsoft.com/office/drawing/2014/main" id="{7E4E2EEF-1932-4BF4-8FF6-5832C21213EC}"/>
              </a:ext>
            </a:extLst>
          </p:cNvPr>
          <p:cNvSpPr/>
          <p:nvPr/>
        </p:nvSpPr>
        <p:spPr>
          <a:xfrm>
            <a:off x="5807651" y="6296525"/>
            <a:ext cx="5610318" cy="369332"/>
          </a:xfrm>
          <a:prstGeom prst="rect">
            <a:avLst/>
          </a:prstGeom>
        </p:spPr>
        <p:txBody>
          <a:bodyPr wrap="none">
            <a:spAutoFit/>
          </a:bodyPr>
          <a:lstStyle/>
          <a:p>
            <a:r>
              <a:rPr lang="en-US" dirty="0">
                <a:hlinkClick r:id="rId2"/>
              </a:rPr>
              <a:t>https://www.rapid7.com/fundamentals/malware-attacks/</a:t>
            </a:r>
            <a:endParaRPr lang="en-US" dirty="0"/>
          </a:p>
        </p:txBody>
      </p:sp>
    </p:spTree>
    <p:extLst>
      <p:ext uri="{BB962C8B-B14F-4D97-AF65-F5344CB8AC3E}">
        <p14:creationId xmlns:p14="http://schemas.microsoft.com/office/powerpoint/2010/main" val="1082718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 calcmode="lin" valueType="num">
                                      <p:cBhvr additive="base">
                                        <p:cTn id="3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 calcmode="lin" valueType="num">
                                      <p:cBhvr additive="base">
                                        <p:cTn id="4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anim calcmode="lin" valueType="num">
                                      <p:cBhvr additive="base">
                                        <p:cTn id="5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3">
                                            <p:txEl>
                                              <p:pRg st="13" end="13"/>
                                            </p:txEl>
                                          </p:spTgt>
                                        </p:tgtEl>
                                        <p:attrNameLst>
                                          <p:attrName>style.visibility</p:attrName>
                                        </p:attrNameLst>
                                      </p:cBhvr>
                                      <p:to>
                                        <p:strVal val="visible"/>
                                      </p:to>
                                    </p:set>
                                    <p:anim calcmode="lin" valueType="num">
                                      <p:cBhvr additive="base">
                                        <p:cTn id="5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3">
                                            <p:txEl>
                                              <p:pRg st="14" end="14"/>
                                            </p:txEl>
                                          </p:spTgt>
                                        </p:tgtEl>
                                        <p:attrNameLst>
                                          <p:attrName>style.visibility</p:attrName>
                                        </p:attrNameLst>
                                      </p:cBhvr>
                                      <p:to>
                                        <p:strVal val="visible"/>
                                      </p:to>
                                    </p:set>
                                    <p:anim calcmode="lin" valueType="num">
                                      <p:cBhvr additive="base">
                                        <p:cTn id="5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4"/>
                                        </p:tgtEl>
                                        <p:attrNameLst>
                                          <p:attrName>style.visibility</p:attrName>
                                        </p:attrNameLst>
                                      </p:cBhvr>
                                      <p:to>
                                        <p:strVal val="visible"/>
                                      </p:to>
                                    </p:set>
                                    <p:anim calcmode="lin" valueType="num">
                                      <p:cBhvr additive="base">
                                        <p:cTn id="65" dur="500" fill="hold"/>
                                        <p:tgtEl>
                                          <p:spTgt spid="4"/>
                                        </p:tgtEl>
                                        <p:attrNameLst>
                                          <p:attrName>ppt_x</p:attrName>
                                        </p:attrNameLst>
                                      </p:cBhvr>
                                      <p:tavLst>
                                        <p:tav tm="0">
                                          <p:val>
                                            <p:strVal val="#ppt_x"/>
                                          </p:val>
                                        </p:tav>
                                        <p:tav tm="100000">
                                          <p:val>
                                            <p:strVal val="#ppt_x"/>
                                          </p:val>
                                        </p:tav>
                                      </p:tavLst>
                                    </p:anim>
                                    <p:anim calcmode="lin" valueType="num">
                                      <p:cBhvr additive="base">
                                        <p:cTn id="6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FF3BF-1F6D-4A61-810D-942851CB601E}"/>
              </a:ext>
            </a:extLst>
          </p:cNvPr>
          <p:cNvSpPr>
            <a:spLocks noGrp="1"/>
          </p:cNvSpPr>
          <p:nvPr>
            <p:ph type="title"/>
          </p:nvPr>
        </p:nvSpPr>
        <p:spPr>
          <a:xfrm>
            <a:off x="0" y="0"/>
            <a:ext cx="10515600" cy="1325563"/>
          </a:xfrm>
        </p:spPr>
        <p:txBody>
          <a:bodyPr/>
          <a:lstStyle/>
          <a:p>
            <a:r>
              <a:rPr lang="en-US" dirty="0"/>
              <a:t>Mitigation – Backup Best Practice</a:t>
            </a:r>
          </a:p>
        </p:txBody>
      </p:sp>
      <p:sp>
        <p:nvSpPr>
          <p:cNvPr id="3" name="Content Placeholder 2">
            <a:extLst>
              <a:ext uri="{FF2B5EF4-FFF2-40B4-BE49-F238E27FC236}">
                <a16:creationId xmlns:a16="http://schemas.microsoft.com/office/drawing/2014/main" id="{52292489-1B1C-4CAC-91B7-88E95ACE38BE}"/>
              </a:ext>
            </a:extLst>
          </p:cNvPr>
          <p:cNvSpPr>
            <a:spLocks noGrp="1"/>
          </p:cNvSpPr>
          <p:nvPr>
            <p:ph idx="1"/>
          </p:nvPr>
        </p:nvSpPr>
        <p:spPr>
          <a:xfrm>
            <a:off x="437147" y="1119772"/>
            <a:ext cx="10515600" cy="4351338"/>
          </a:xfrm>
        </p:spPr>
        <p:txBody>
          <a:bodyPr/>
          <a:lstStyle/>
          <a:p>
            <a:pPr marL="0" indent="0">
              <a:buNone/>
            </a:pPr>
            <a:r>
              <a:rPr lang="en-US" dirty="0"/>
              <a:t>Three-Two-One rule</a:t>
            </a:r>
          </a:p>
          <a:p>
            <a:pPr lvl="1"/>
            <a:r>
              <a:rPr lang="en-US" dirty="0"/>
              <a:t>Make 3 copies of all mission critical software and corresponding data in 2 different formats (to run on Linux and Windows machines), with 1 copy stored off-site not connected to any network</a:t>
            </a:r>
          </a:p>
          <a:p>
            <a:pPr marL="0" indent="0">
              <a:buNone/>
            </a:pPr>
            <a:r>
              <a:rPr lang="en-US" dirty="0"/>
              <a:t>Maersk had 50 copies of their mission critical software and corresponding data – all in the same format, all on the network</a:t>
            </a:r>
          </a:p>
        </p:txBody>
      </p:sp>
      <p:pic>
        <p:nvPicPr>
          <p:cNvPr id="4" name="Picture 3">
            <a:extLst>
              <a:ext uri="{FF2B5EF4-FFF2-40B4-BE49-F238E27FC236}">
                <a16:creationId xmlns:a16="http://schemas.microsoft.com/office/drawing/2014/main" id="{3F557971-199C-4980-8A7A-06098CAEF94C}"/>
              </a:ext>
            </a:extLst>
          </p:cNvPr>
          <p:cNvPicPr>
            <a:picLocks noChangeAspect="1"/>
          </p:cNvPicPr>
          <p:nvPr/>
        </p:nvPicPr>
        <p:blipFill>
          <a:blip r:embed="rId2"/>
          <a:stretch>
            <a:fillRect/>
          </a:stretch>
        </p:blipFill>
        <p:spPr>
          <a:xfrm>
            <a:off x="6686352" y="3500872"/>
            <a:ext cx="5068501" cy="3171251"/>
          </a:xfrm>
          <a:prstGeom prst="rect">
            <a:avLst/>
          </a:prstGeom>
        </p:spPr>
      </p:pic>
    </p:spTree>
    <p:extLst>
      <p:ext uri="{BB962C8B-B14F-4D97-AF65-F5344CB8AC3E}">
        <p14:creationId xmlns:p14="http://schemas.microsoft.com/office/powerpoint/2010/main" val="786037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6258C-DAD5-524F-B5FC-CDC1298493E0}"/>
              </a:ext>
            </a:extLst>
          </p:cNvPr>
          <p:cNvSpPr>
            <a:spLocks noGrp="1"/>
          </p:cNvSpPr>
          <p:nvPr>
            <p:ph type="title"/>
          </p:nvPr>
        </p:nvSpPr>
        <p:spPr>
          <a:xfrm>
            <a:off x="657726" y="300957"/>
            <a:ext cx="10515600" cy="1325563"/>
          </a:xfrm>
        </p:spPr>
        <p:txBody>
          <a:bodyPr/>
          <a:lstStyle/>
          <a:p>
            <a:r>
              <a:rPr lang="en-US" dirty="0">
                <a:hlinkClick r:id="rId2"/>
              </a:rPr>
              <a:t>AV-TEST Awards </a:t>
            </a:r>
            <a:r>
              <a:rPr lang="en-US" dirty="0"/>
              <a:t>for Anti- Malware, Botnets, Ransomware and APT groups</a:t>
            </a:r>
          </a:p>
        </p:txBody>
      </p:sp>
      <p:sp>
        <p:nvSpPr>
          <p:cNvPr id="3" name="Content Placeholder 2">
            <a:extLst>
              <a:ext uri="{FF2B5EF4-FFF2-40B4-BE49-F238E27FC236}">
                <a16:creationId xmlns:a16="http://schemas.microsoft.com/office/drawing/2014/main" id="{874C5DAA-1E96-234F-9241-7003E74130FF}"/>
              </a:ext>
            </a:extLst>
          </p:cNvPr>
          <p:cNvSpPr>
            <a:spLocks noGrp="1"/>
          </p:cNvSpPr>
          <p:nvPr>
            <p:ph idx="1"/>
          </p:nvPr>
        </p:nvSpPr>
        <p:spPr/>
        <p:txBody>
          <a:bodyPr/>
          <a:lstStyle/>
          <a:p>
            <a:pPr marL="0" indent="0">
              <a:buNone/>
            </a:pPr>
            <a:r>
              <a:rPr lang="en-US" dirty="0"/>
              <a:t>Criteria:</a:t>
            </a:r>
          </a:p>
          <a:p>
            <a:pPr lvl="1"/>
            <a:r>
              <a:rPr lang="en-US" dirty="0"/>
              <a:t>Protection</a:t>
            </a:r>
          </a:p>
          <a:p>
            <a:pPr lvl="1"/>
            <a:r>
              <a:rPr lang="en-US" dirty="0"/>
              <a:t>Performance</a:t>
            </a:r>
          </a:p>
          <a:p>
            <a:pPr lvl="1"/>
            <a:r>
              <a:rPr lang="en-US" dirty="0"/>
              <a:t>Usability</a:t>
            </a:r>
          </a:p>
          <a:p>
            <a:pPr marL="0" indent="0">
              <a:buNone/>
            </a:pPr>
            <a:endParaRPr lang="en-US" dirty="0"/>
          </a:p>
          <a:p>
            <a:pPr marL="0" indent="0">
              <a:buNone/>
            </a:pPr>
            <a:r>
              <a:rPr lang="en-US" dirty="0"/>
              <a:t>Platforms</a:t>
            </a:r>
          </a:p>
          <a:p>
            <a:pPr lvl="1"/>
            <a:r>
              <a:rPr lang="en-US" dirty="0"/>
              <a:t>Windows</a:t>
            </a:r>
          </a:p>
          <a:p>
            <a:pPr lvl="1"/>
            <a:r>
              <a:rPr lang="en-US" dirty="0"/>
              <a:t>Android</a:t>
            </a:r>
          </a:p>
          <a:p>
            <a:pPr lvl="1"/>
            <a:r>
              <a:rPr lang="en-US"/>
              <a:t>MacO</a:t>
            </a:r>
            <a:r>
              <a:rPr lang="en-US" dirty="0"/>
              <a:t>S</a:t>
            </a:r>
            <a:endParaRPr lang="en-US"/>
          </a:p>
        </p:txBody>
      </p:sp>
      <p:pic>
        <p:nvPicPr>
          <p:cNvPr id="5" name="Picture 4">
            <a:extLst>
              <a:ext uri="{FF2B5EF4-FFF2-40B4-BE49-F238E27FC236}">
                <a16:creationId xmlns:a16="http://schemas.microsoft.com/office/drawing/2014/main" id="{FB273EF6-15AF-C939-B908-B476E1654D19}"/>
              </a:ext>
            </a:extLst>
          </p:cNvPr>
          <p:cNvPicPr>
            <a:picLocks noChangeAspect="1"/>
          </p:cNvPicPr>
          <p:nvPr/>
        </p:nvPicPr>
        <p:blipFill>
          <a:blip r:embed="rId3"/>
          <a:stretch>
            <a:fillRect/>
          </a:stretch>
        </p:blipFill>
        <p:spPr>
          <a:xfrm>
            <a:off x="3692103" y="1512959"/>
            <a:ext cx="8157730" cy="3952893"/>
          </a:xfrm>
          <a:prstGeom prst="rect">
            <a:avLst/>
          </a:prstGeom>
        </p:spPr>
      </p:pic>
    </p:spTree>
    <p:extLst>
      <p:ext uri="{BB962C8B-B14F-4D97-AF65-F5344CB8AC3E}">
        <p14:creationId xmlns:p14="http://schemas.microsoft.com/office/powerpoint/2010/main" val="9038721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E671-BBDA-42E7-938A-FAFB7D0952B1}"/>
              </a:ext>
            </a:extLst>
          </p:cNvPr>
          <p:cNvSpPr>
            <a:spLocks noGrp="1"/>
          </p:cNvSpPr>
          <p:nvPr>
            <p:ph type="title"/>
          </p:nvPr>
        </p:nvSpPr>
        <p:spPr/>
        <p:txBody>
          <a:bodyPr/>
          <a:lstStyle/>
          <a:p>
            <a:r>
              <a:rPr lang="en-US" dirty="0"/>
              <a:t>Agenda</a:t>
            </a:r>
          </a:p>
        </p:txBody>
      </p:sp>
      <p:sp>
        <p:nvSpPr>
          <p:cNvPr id="3" name="Content Placeholder 2">
            <a:extLst>
              <a:ext uri="{FF2B5EF4-FFF2-40B4-BE49-F238E27FC236}">
                <a16:creationId xmlns:a16="http://schemas.microsoft.com/office/drawing/2014/main" id="{370980EA-2E92-4770-8956-CF8211A4F198}"/>
              </a:ext>
            </a:extLst>
          </p:cNvPr>
          <p:cNvSpPr>
            <a:spLocks noGrp="1"/>
          </p:cNvSpPr>
          <p:nvPr>
            <p:ph idx="1"/>
          </p:nvPr>
        </p:nvSpPr>
        <p:spPr/>
        <p:txBody>
          <a:bodyPr/>
          <a:lstStyle/>
          <a:p>
            <a:pPr>
              <a:buFont typeface="Wingdings" panose="05000000000000000000" pitchFamily="2" charset="2"/>
              <a:buChar char="ü"/>
            </a:pPr>
            <a:r>
              <a:rPr lang="en-US" dirty="0"/>
              <a:t>Computer virus</a:t>
            </a:r>
          </a:p>
          <a:p>
            <a:pPr>
              <a:buFont typeface="Wingdings" panose="05000000000000000000" pitchFamily="2" charset="2"/>
              <a:buChar char="ü"/>
            </a:pPr>
            <a:r>
              <a:rPr lang="en-US" dirty="0"/>
              <a:t>Malicious software</a:t>
            </a:r>
          </a:p>
          <a:p>
            <a:pPr>
              <a:buFont typeface="Wingdings" panose="05000000000000000000" pitchFamily="2" charset="2"/>
              <a:buChar char="ü"/>
            </a:pPr>
            <a:r>
              <a:rPr lang="en-US" dirty="0"/>
              <a:t>Proliferation of malware</a:t>
            </a:r>
          </a:p>
          <a:p>
            <a:pPr>
              <a:buFont typeface="Wingdings" panose="05000000000000000000" pitchFamily="2" charset="2"/>
              <a:buChar char="ü"/>
            </a:pPr>
            <a:r>
              <a:rPr lang="en-US" dirty="0"/>
              <a:t>Malware components</a:t>
            </a:r>
          </a:p>
          <a:p>
            <a:pPr>
              <a:buFont typeface="Wingdings" panose="05000000000000000000" pitchFamily="2" charset="2"/>
              <a:buChar char="ü"/>
            </a:pPr>
            <a:r>
              <a:rPr lang="en-US" dirty="0"/>
              <a:t>Anti-malware components</a:t>
            </a:r>
          </a:p>
          <a:p>
            <a:pPr>
              <a:buFont typeface="Wingdings" panose="05000000000000000000" pitchFamily="2" charset="2"/>
              <a:buChar char="ü"/>
            </a:pPr>
            <a:r>
              <a:rPr lang="en-US" dirty="0"/>
              <a:t>Best practices for protection</a:t>
            </a:r>
          </a:p>
        </p:txBody>
      </p:sp>
    </p:spTree>
    <p:extLst>
      <p:ext uri="{BB962C8B-B14F-4D97-AF65-F5344CB8AC3E}">
        <p14:creationId xmlns:p14="http://schemas.microsoft.com/office/powerpoint/2010/main" val="6689842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655</TotalTime>
  <Words>1730</Words>
  <Application>Microsoft Office PowerPoint</Application>
  <PresentationFormat>Widescreen</PresentationFormat>
  <Paragraphs>193</Paragraphs>
  <Slides>24</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Calibri Light</vt:lpstr>
      <vt:lpstr>Courier New</vt:lpstr>
      <vt:lpstr>Georgia</vt:lpstr>
      <vt:lpstr>neue-haas-grotesk-display</vt:lpstr>
      <vt:lpstr>Wingdings</vt:lpstr>
      <vt:lpstr>Office Theme</vt:lpstr>
      <vt:lpstr>Managing Enterprise Cybersecurity MIS 4596</vt:lpstr>
      <vt:lpstr>Agenda</vt:lpstr>
      <vt:lpstr>Virus</vt:lpstr>
      <vt:lpstr>PowerPoint Presentation</vt:lpstr>
      <vt:lpstr>Malicious Software (Malware)</vt:lpstr>
      <vt:lpstr>Types of malware</vt:lpstr>
      <vt:lpstr>PowerPoint Presentation</vt:lpstr>
      <vt:lpstr>Ransomware</vt:lpstr>
      <vt:lpstr>Fileless Malware</vt:lpstr>
      <vt:lpstr>Malware proliferation is directly related to profit hackers can make without being caught</vt:lpstr>
      <vt:lpstr>Malware is increasing</vt:lpstr>
      <vt:lpstr>Malware Components</vt:lpstr>
      <vt:lpstr>Anti-malware software components </vt:lpstr>
      <vt:lpstr>Signature-based malware detection</vt:lpstr>
      <vt:lpstr>Signature-based malware detection avoidance</vt:lpstr>
      <vt:lpstr>Integrity-based malware detection</vt:lpstr>
      <vt:lpstr>Heuristic-based malware detection</vt:lpstr>
      <vt:lpstr>Behavior-based malware detection</vt:lpstr>
      <vt:lpstr>Anti-malware software components </vt:lpstr>
      <vt:lpstr>Best practices against malware attacks</vt:lpstr>
      <vt:lpstr>Best practices against malware attacks</vt:lpstr>
      <vt:lpstr>Mitigation – Backup Best Practice</vt:lpstr>
      <vt:lpstr>AV-TEST Awards for Anti- Malware, Botnets, Ransomware and APT groups</vt:lpstr>
      <vt:lpstr>Agenda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Lanter</dc:creator>
  <cp:lastModifiedBy>David Lanter</cp:lastModifiedBy>
  <cp:revision>51</cp:revision>
  <dcterms:created xsi:type="dcterms:W3CDTF">2020-04-13T20:11:28Z</dcterms:created>
  <dcterms:modified xsi:type="dcterms:W3CDTF">2024-04-04T13:08:07Z</dcterms:modified>
</cp:coreProperties>
</file>