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53"/>
  </p:notesMasterIdLst>
  <p:sldIdLst>
    <p:sldId id="256" r:id="rId2"/>
    <p:sldId id="474" r:id="rId3"/>
    <p:sldId id="278" r:id="rId4"/>
    <p:sldId id="475" r:id="rId5"/>
    <p:sldId id="499" r:id="rId6"/>
    <p:sldId id="259" r:id="rId7"/>
    <p:sldId id="505" r:id="rId8"/>
    <p:sldId id="524" r:id="rId9"/>
    <p:sldId id="485" r:id="rId10"/>
    <p:sldId id="526" r:id="rId11"/>
    <p:sldId id="509" r:id="rId12"/>
    <p:sldId id="510" r:id="rId13"/>
    <p:sldId id="517" r:id="rId14"/>
    <p:sldId id="518" r:id="rId15"/>
    <p:sldId id="511" r:id="rId16"/>
    <p:sldId id="519" r:id="rId17"/>
    <p:sldId id="512" r:id="rId18"/>
    <p:sldId id="516" r:id="rId19"/>
    <p:sldId id="513" r:id="rId20"/>
    <p:sldId id="520" r:id="rId21"/>
    <p:sldId id="514" r:id="rId22"/>
    <p:sldId id="521" r:id="rId23"/>
    <p:sldId id="515" r:id="rId24"/>
    <p:sldId id="506" r:id="rId25"/>
    <p:sldId id="523" r:id="rId26"/>
    <p:sldId id="389" r:id="rId27"/>
    <p:sldId id="453" r:id="rId28"/>
    <p:sldId id="390" r:id="rId29"/>
    <p:sldId id="313" r:id="rId30"/>
    <p:sldId id="297" r:id="rId31"/>
    <p:sldId id="454" r:id="rId32"/>
    <p:sldId id="314" r:id="rId33"/>
    <p:sldId id="316" r:id="rId34"/>
    <p:sldId id="494" r:id="rId35"/>
    <p:sldId id="495" r:id="rId36"/>
    <p:sldId id="412" r:id="rId37"/>
    <p:sldId id="299" r:id="rId38"/>
    <p:sldId id="438" r:id="rId39"/>
    <p:sldId id="480" r:id="rId40"/>
    <p:sldId id="404" r:id="rId41"/>
    <p:sldId id="359" r:id="rId42"/>
    <p:sldId id="309" r:id="rId43"/>
    <p:sldId id="419" r:id="rId44"/>
    <p:sldId id="476" r:id="rId45"/>
    <p:sldId id="489" r:id="rId46"/>
    <p:sldId id="417" r:id="rId47"/>
    <p:sldId id="484" r:id="rId48"/>
    <p:sldId id="466" r:id="rId49"/>
    <p:sldId id="468" r:id="rId50"/>
    <p:sldId id="488" r:id="rId51"/>
    <p:sldId id="47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DE930-D06F-483E-A820-E876C61D346B}" v="19" dt="2025-08-23T13:54:18.5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102" d="100"/>
          <a:sy n="102" d="100"/>
        </p:scale>
        <p:origin x="780"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in Bartholomew" userId="4311a273c03b4836" providerId="LiveId" clId="{A616FEDE-2BAE-4CA2-BB0B-F772C0CB9A65}"/>
    <pc:docChg chg="custSel modSld">
      <pc:chgData name="Darin Bartholomew" userId="4311a273c03b4836" providerId="LiveId" clId="{A616FEDE-2BAE-4CA2-BB0B-F772C0CB9A65}" dt="2025-01-10T00:32:45.830" v="1" actId="478"/>
      <pc:docMkLst>
        <pc:docMk/>
      </pc:docMkLst>
      <pc:sldChg chg="delSp modSp mod">
        <pc:chgData name="Darin Bartholomew" userId="4311a273c03b4836" providerId="LiveId" clId="{A616FEDE-2BAE-4CA2-BB0B-F772C0CB9A65}" dt="2025-01-10T00:32:45.830" v="1" actId="478"/>
        <pc:sldMkLst>
          <pc:docMk/>
          <pc:sldMk cId="4139504566" sldId="526"/>
        </pc:sldMkLst>
      </pc:sldChg>
    </pc:docChg>
  </pc:docChgLst>
  <pc:docChgLst>
    <pc:chgData name="Darin Bartholomew" userId="4311a273c03b4836" providerId="LiveId" clId="{44D2F969-0534-4325-B544-D3732A23C0D5}"/>
    <pc:docChg chg="custSel addSld delSld modSld">
      <pc:chgData name="Darin Bartholomew" userId="4311a273c03b4836" providerId="LiveId" clId="{44D2F969-0534-4325-B544-D3732A23C0D5}" dt="2024-08-22T15:34:37.350" v="78" actId="47"/>
      <pc:docMkLst>
        <pc:docMk/>
      </pc:docMkLst>
      <pc:sldChg chg="modSp del mod">
        <pc:chgData name="Darin Bartholomew" userId="4311a273c03b4836" providerId="LiveId" clId="{44D2F969-0534-4325-B544-D3732A23C0D5}" dt="2024-08-22T15:00:25.915" v="34" actId="47"/>
        <pc:sldMkLst>
          <pc:docMk/>
          <pc:sldMk cId="2678270365" sldId="258"/>
        </pc:sldMkLst>
      </pc:sldChg>
      <pc:sldChg chg="addSp modSp add mod">
        <pc:chgData name="Darin Bartholomew" userId="4311a273c03b4836" providerId="LiveId" clId="{44D2F969-0534-4325-B544-D3732A23C0D5}" dt="2024-08-22T15:02:26.243" v="70" actId="1076"/>
        <pc:sldMkLst>
          <pc:docMk/>
          <pc:sldMk cId="1788274634" sldId="278"/>
        </pc:sldMkLst>
      </pc:sldChg>
      <pc:sldChg chg="modSp mod">
        <pc:chgData name="Darin Bartholomew" userId="4311a273c03b4836" providerId="LiveId" clId="{44D2F969-0534-4325-B544-D3732A23C0D5}" dt="2024-08-22T15:31:26.939" v="74" actId="20577"/>
        <pc:sldMkLst>
          <pc:docMk/>
          <pc:sldMk cId="295123175" sldId="517"/>
        </pc:sldMkLst>
      </pc:sldChg>
      <pc:sldChg chg="delSp del mod delAnim">
        <pc:chgData name="Darin Bartholomew" userId="4311a273c03b4836" providerId="LiveId" clId="{44D2F969-0534-4325-B544-D3732A23C0D5}" dt="2024-08-22T15:34:37.350" v="78" actId="47"/>
        <pc:sldMkLst>
          <pc:docMk/>
          <pc:sldMk cId="4244928832" sldId="522"/>
        </pc:sldMkLst>
      </pc:sldChg>
      <pc:sldChg chg="del">
        <pc:chgData name="Darin Bartholomew" userId="4311a273c03b4836" providerId="LiveId" clId="{44D2F969-0534-4325-B544-D3732A23C0D5}" dt="2024-08-22T15:32:41.032" v="75" actId="2696"/>
        <pc:sldMkLst>
          <pc:docMk/>
          <pc:sldMk cId="874544984" sldId="525"/>
        </pc:sldMkLst>
      </pc:sldChg>
    </pc:docChg>
  </pc:docChgLst>
  <pc:docChgLst>
    <pc:chgData name="David Lanter" userId="ffe310d6-75e8-40c5-b92a-0b49b26d9e52" providerId="ADAL" clId="{00ED4F37-DC1D-4794-BE6C-3AD0E0073E4B}"/>
    <pc:docChg chg="custSel addSld modSld">
      <pc:chgData name="David Lanter" userId="ffe310d6-75e8-40c5-b92a-0b49b26d9e52" providerId="ADAL" clId="{00ED4F37-DC1D-4794-BE6C-3AD0E0073E4B}" dt="2024-01-18T13:56:22.644" v="316"/>
      <pc:docMkLst>
        <pc:docMk/>
      </pc:docMkLst>
      <pc:sldChg chg="addSp delSp modSp mod delAnim modAnim">
        <pc:chgData name="David Lanter" userId="ffe310d6-75e8-40c5-b92a-0b49b26d9e52" providerId="ADAL" clId="{00ED4F37-DC1D-4794-BE6C-3AD0E0073E4B}" dt="2024-01-18T13:45:43.460" v="52"/>
        <pc:sldMkLst>
          <pc:docMk/>
          <pc:sldMk cId="3442521094" sldId="485"/>
        </pc:sldMkLst>
      </pc:sldChg>
      <pc:sldChg chg="addSp delSp modSp mod delAnim">
        <pc:chgData name="David Lanter" userId="ffe310d6-75e8-40c5-b92a-0b49b26d9e52" providerId="ADAL" clId="{00ED4F37-DC1D-4794-BE6C-3AD0E0073E4B}" dt="2024-01-18T13:39:00.640" v="17" actId="1076"/>
        <pc:sldMkLst>
          <pc:docMk/>
          <pc:sldMk cId="2743225750" sldId="511"/>
        </pc:sldMkLst>
      </pc:sldChg>
      <pc:sldChg chg="addSp delSp modSp mod delAnim">
        <pc:chgData name="David Lanter" userId="ffe310d6-75e8-40c5-b92a-0b49b26d9e52" providerId="ADAL" clId="{00ED4F37-DC1D-4794-BE6C-3AD0E0073E4B}" dt="2024-01-18T13:46:25.084" v="56" actId="208"/>
        <pc:sldMkLst>
          <pc:docMk/>
          <pc:sldMk cId="295123175" sldId="517"/>
        </pc:sldMkLst>
      </pc:sldChg>
      <pc:sldChg chg="addSp delSp modSp mod">
        <pc:chgData name="David Lanter" userId="ffe310d6-75e8-40c5-b92a-0b49b26d9e52" providerId="ADAL" clId="{00ED4F37-DC1D-4794-BE6C-3AD0E0073E4B}" dt="2024-01-18T13:40:10.390" v="25" actId="14100"/>
        <pc:sldMkLst>
          <pc:docMk/>
          <pc:sldMk cId="1643143947" sldId="520"/>
        </pc:sldMkLst>
      </pc:sldChg>
      <pc:sldChg chg="addSp delSp modSp mod">
        <pc:chgData name="David Lanter" userId="ffe310d6-75e8-40c5-b92a-0b49b26d9e52" providerId="ADAL" clId="{00ED4F37-DC1D-4794-BE6C-3AD0E0073E4B}" dt="2024-01-18T13:40:41.425" v="29" actId="14100"/>
        <pc:sldMkLst>
          <pc:docMk/>
          <pc:sldMk cId="3101263900" sldId="521"/>
        </pc:sldMkLst>
      </pc:sldChg>
      <pc:sldChg chg="addSp delSp modSp mod">
        <pc:chgData name="David Lanter" userId="ffe310d6-75e8-40c5-b92a-0b49b26d9e52" providerId="ADAL" clId="{00ED4F37-DC1D-4794-BE6C-3AD0E0073E4B}" dt="2024-01-18T13:41:38.305" v="33" actId="14100"/>
        <pc:sldMkLst>
          <pc:docMk/>
          <pc:sldMk cId="4244928832" sldId="522"/>
        </pc:sldMkLst>
      </pc:sldChg>
      <pc:sldChg chg="addSp delSp modSp new mod modAnim">
        <pc:chgData name="David Lanter" userId="ffe310d6-75e8-40c5-b92a-0b49b26d9e52" providerId="ADAL" clId="{00ED4F37-DC1D-4794-BE6C-3AD0E0073E4B}" dt="2024-01-18T13:56:22.644" v="316"/>
        <pc:sldMkLst>
          <pc:docMk/>
          <pc:sldMk cId="4139504566" sldId="526"/>
        </pc:sldMkLst>
      </pc:sldChg>
    </pc:docChg>
  </pc:docChgLst>
  <pc:docChgLst>
    <pc:chgData name="Darin Bartholomew" userId="4311a273c03b4836" providerId="LiveId" clId="{F47765B6-8153-4AAB-95C3-E9DA1A411180}"/>
    <pc:docChg chg="custSel modSld">
      <pc:chgData name="Darin Bartholomew" userId="4311a273c03b4836" providerId="LiveId" clId="{F47765B6-8153-4AAB-95C3-E9DA1A411180}" dt="2024-08-27T17:56:55.072" v="15" actId="478"/>
      <pc:docMkLst>
        <pc:docMk/>
      </pc:docMkLst>
      <pc:sldChg chg="delSp mod">
        <pc:chgData name="Darin Bartholomew" userId="4311a273c03b4836" providerId="LiveId" clId="{F47765B6-8153-4AAB-95C3-E9DA1A411180}" dt="2024-08-27T17:56:55.072" v="15" actId="478"/>
        <pc:sldMkLst>
          <pc:docMk/>
          <pc:sldMk cId="1367365484" sldId="495"/>
        </pc:sldMkLst>
      </pc:sldChg>
      <pc:sldChg chg="modSp modAnim">
        <pc:chgData name="Darin Bartholomew" userId="4311a273c03b4836" providerId="LiveId" clId="{F47765B6-8153-4AAB-95C3-E9DA1A411180}" dt="2024-08-27T17:52:36.599" v="12" actId="20577"/>
        <pc:sldMkLst>
          <pc:docMk/>
          <pc:sldMk cId="2743225750" sldId="511"/>
        </pc:sldMkLst>
      </pc:sldChg>
      <pc:sldChg chg="modSp modAnim">
        <pc:chgData name="Darin Bartholomew" userId="4311a273c03b4836" providerId="LiveId" clId="{F47765B6-8153-4AAB-95C3-E9DA1A411180}" dt="2024-08-27T17:54:12.216" v="14" actId="20577"/>
        <pc:sldMkLst>
          <pc:docMk/>
          <pc:sldMk cId="1127664104" sldId="514"/>
        </pc:sldMkLst>
      </pc:sldChg>
      <pc:sldChg chg="modSp mod">
        <pc:chgData name="Darin Bartholomew" userId="4311a273c03b4836" providerId="LiveId" clId="{F47765B6-8153-4AAB-95C3-E9DA1A411180}" dt="2024-08-27T17:51:07.427" v="11" actId="20577"/>
        <pc:sldMkLst>
          <pc:docMk/>
          <pc:sldMk cId="4139504566" sldId="526"/>
        </pc:sldMkLst>
      </pc:sldChg>
    </pc:docChg>
  </pc:docChgLst>
  <pc:docChgLst>
    <pc:chgData name="Darin Bartholomew" userId="4311a273c03b4836" providerId="LiveId" clId="{2B5DE930-D06F-483E-A820-E876C61D346B}"/>
    <pc:docChg chg="undo custSel modSld modMainMaster">
      <pc:chgData name="Darin Bartholomew" userId="4311a273c03b4836" providerId="LiveId" clId="{2B5DE930-D06F-483E-A820-E876C61D346B}" dt="2025-08-23T13:54:18.531" v="121" actId="20577"/>
      <pc:docMkLst>
        <pc:docMk/>
      </pc:docMkLst>
      <pc:sldChg chg="addSp delSp modSp mod modClrScheme chgLayout">
        <pc:chgData name="Darin Bartholomew" userId="4311a273c03b4836" providerId="LiveId" clId="{2B5DE930-D06F-483E-A820-E876C61D346B}" dt="2025-08-23T13:43:14.860" v="36"/>
        <pc:sldMkLst>
          <pc:docMk/>
          <pc:sldMk cId="931510052" sldId="256"/>
        </pc:sldMkLst>
        <pc:spChg chg="mod ord">
          <ac:chgData name="Darin Bartholomew" userId="4311a273c03b4836" providerId="LiveId" clId="{2B5DE930-D06F-483E-A820-E876C61D346B}" dt="2025-08-23T13:42:41.515" v="31" actId="700"/>
          <ac:spMkLst>
            <pc:docMk/>
            <pc:sldMk cId="931510052" sldId="256"/>
            <ac:spMk id="2" creationId="{930E9C77-A7C7-4CED-84CE-9D06B6F985DB}"/>
          </ac:spMkLst>
        </pc:spChg>
        <pc:spChg chg="mod ord">
          <ac:chgData name="Darin Bartholomew" userId="4311a273c03b4836" providerId="LiveId" clId="{2B5DE930-D06F-483E-A820-E876C61D346B}" dt="2025-08-23T13:42:41.515" v="31" actId="700"/>
          <ac:spMkLst>
            <pc:docMk/>
            <pc:sldMk cId="931510052" sldId="256"/>
            <ac:spMk id="3" creationId="{6A12E588-3D3E-4FC9-B2EF-740B02A329D8}"/>
          </ac:spMkLst>
        </pc:spChg>
        <pc:spChg chg="add del mod">
          <ac:chgData name="Darin Bartholomew" userId="4311a273c03b4836" providerId="LiveId" clId="{2B5DE930-D06F-483E-A820-E876C61D346B}" dt="2025-08-23T13:42:38.700" v="29" actId="6264"/>
          <ac:spMkLst>
            <pc:docMk/>
            <pc:sldMk cId="931510052" sldId="256"/>
            <ac:spMk id="4" creationId="{7E77DB68-6864-4670-D1DF-490E29CBCFB6}"/>
          </ac:spMkLst>
        </pc:spChg>
        <pc:spChg chg="mod ord">
          <ac:chgData name="Darin Bartholomew" userId="4311a273c03b4836" providerId="LiveId" clId="{2B5DE930-D06F-483E-A820-E876C61D346B}" dt="2025-08-23T13:42:41.515" v="31" actId="700"/>
          <ac:spMkLst>
            <pc:docMk/>
            <pc:sldMk cId="931510052" sldId="256"/>
            <ac:spMk id="5" creationId="{3C2F5705-E9B6-4E08-B179-B771577952DC}"/>
          </ac:spMkLst>
        </pc:spChg>
        <pc:spChg chg="add del mod">
          <ac:chgData name="Darin Bartholomew" userId="4311a273c03b4836" providerId="LiveId" clId="{2B5DE930-D06F-483E-A820-E876C61D346B}" dt="2025-08-23T13:42:38.700" v="29" actId="6264"/>
          <ac:spMkLst>
            <pc:docMk/>
            <pc:sldMk cId="931510052" sldId="256"/>
            <ac:spMk id="6" creationId="{7D482B96-EAEB-4902-5B04-7C341E0EB01A}"/>
          </ac:spMkLst>
        </pc:spChg>
        <pc:spChg chg="add del mod">
          <ac:chgData name="Darin Bartholomew" userId="4311a273c03b4836" providerId="LiveId" clId="{2B5DE930-D06F-483E-A820-E876C61D346B}" dt="2025-08-23T13:42:38.700" v="29" actId="6264"/>
          <ac:spMkLst>
            <pc:docMk/>
            <pc:sldMk cId="931510052" sldId="256"/>
            <ac:spMk id="7" creationId="{61DC239B-8E78-8104-22C0-1BF1A9406750}"/>
          </ac:spMkLst>
        </pc:spChg>
        <pc:spChg chg="add del mod ord">
          <ac:chgData name="Darin Bartholomew" userId="4311a273c03b4836" providerId="LiveId" clId="{2B5DE930-D06F-483E-A820-E876C61D346B}" dt="2025-08-23T13:42:41.515" v="31" actId="700"/>
          <ac:spMkLst>
            <pc:docMk/>
            <pc:sldMk cId="931510052" sldId="256"/>
            <ac:spMk id="8" creationId="{F6F5778E-C1BD-0D72-1E05-991DA1BEAA24}"/>
          </ac:spMkLst>
        </pc:spChg>
        <pc:spChg chg="add mod">
          <ac:chgData name="Darin Bartholomew" userId="4311a273c03b4836" providerId="LiveId" clId="{2B5DE930-D06F-483E-A820-E876C61D346B}" dt="2025-08-23T13:43:14.860" v="36"/>
          <ac:spMkLst>
            <pc:docMk/>
            <pc:sldMk cId="931510052" sldId="256"/>
            <ac:spMk id="9" creationId="{BA4E60AE-1766-E780-FC4C-3C12FE978151}"/>
          </ac:spMkLst>
        </pc:spChg>
      </pc:sldChg>
      <pc:sldChg chg="modSp mod">
        <pc:chgData name="Darin Bartholomew" userId="4311a273c03b4836" providerId="LiveId" clId="{2B5DE930-D06F-483E-A820-E876C61D346B}" dt="2025-08-23T13:40:53.186" v="22" actId="20577"/>
        <pc:sldMkLst>
          <pc:docMk/>
          <pc:sldMk cId="1788274634" sldId="278"/>
        </pc:sldMkLst>
        <pc:spChg chg="mod">
          <ac:chgData name="Darin Bartholomew" userId="4311a273c03b4836" providerId="LiveId" clId="{2B5DE930-D06F-483E-A820-E876C61D346B}" dt="2025-08-23T13:40:53.186" v="22" actId="20577"/>
          <ac:spMkLst>
            <pc:docMk/>
            <pc:sldMk cId="1788274634" sldId="278"/>
            <ac:spMk id="2" creationId="{00000000-0000-0000-0000-000000000000}"/>
          </ac:spMkLst>
        </pc:spChg>
        <pc:spChg chg="mod">
          <ac:chgData name="Darin Bartholomew" userId="4311a273c03b4836" providerId="LiveId" clId="{2B5DE930-D06F-483E-A820-E876C61D346B}" dt="2025-08-23T13:40:19.755" v="3" actId="27636"/>
          <ac:spMkLst>
            <pc:docMk/>
            <pc:sldMk cId="1788274634" sldId="278"/>
            <ac:spMk id="3" creationId="{00000000-0000-0000-0000-000000000000}"/>
          </ac:spMkLst>
        </pc:spChg>
      </pc:sldChg>
      <pc:sldChg chg="modSp">
        <pc:chgData name="Darin Bartholomew" userId="4311a273c03b4836" providerId="LiveId" clId="{2B5DE930-D06F-483E-A820-E876C61D346B}" dt="2025-08-23T13:54:18.531" v="121" actId="20577"/>
        <pc:sldMkLst>
          <pc:docMk/>
          <pc:sldMk cId="4006339917" sldId="454"/>
        </pc:sldMkLst>
        <pc:spChg chg="mod">
          <ac:chgData name="Darin Bartholomew" userId="4311a273c03b4836" providerId="LiveId" clId="{2B5DE930-D06F-483E-A820-E876C61D346B}" dt="2025-08-23T13:54:18.531" v="121" actId="20577"/>
          <ac:spMkLst>
            <pc:docMk/>
            <pc:sldMk cId="4006339917" sldId="454"/>
            <ac:spMk id="3" creationId="{00000000-0000-0000-0000-000000000000}"/>
          </ac:spMkLst>
        </pc:spChg>
      </pc:sldChg>
      <pc:sldChg chg="addSp modSp mod modClrScheme chgLayout">
        <pc:chgData name="Darin Bartholomew" userId="4311a273c03b4836" providerId="LiveId" clId="{2B5DE930-D06F-483E-A820-E876C61D346B}" dt="2025-08-23T13:43:13.076" v="35"/>
        <pc:sldMkLst>
          <pc:docMk/>
          <pc:sldMk cId="2179366482" sldId="474"/>
        </pc:sldMkLst>
        <pc:spChg chg="mod ord">
          <ac:chgData name="Darin Bartholomew" userId="4311a273c03b4836" providerId="LiveId" clId="{2B5DE930-D06F-483E-A820-E876C61D346B}" dt="2025-08-23T13:42:31.763" v="27" actId="700"/>
          <ac:spMkLst>
            <pc:docMk/>
            <pc:sldMk cId="2179366482" sldId="474"/>
            <ac:spMk id="2" creationId="{90478E27-3A28-4431-94A3-775B30F3F7B5}"/>
          </ac:spMkLst>
        </pc:spChg>
        <pc:spChg chg="mod ord">
          <ac:chgData name="Darin Bartholomew" userId="4311a273c03b4836" providerId="LiveId" clId="{2B5DE930-D06F-483E-A820-E876C61D346B}" dt="2025-08-23T13:42:31.763" v="27" actId="700"/>
          <ac:spMkLst>
            <pc:docMk/>
            <pc:sldMk cId="2179366482" sldId="474"/>
            <ac:spMk id="3" creationId="{37D5DED2-3A0B-46DD-A7D9-6DD8713AA777}"/>
          </ac:spMkLst>
        </pc:spChg>
        <pc:spChg chg="add mod ord">
          <ac:chgData name="Darin Bartholomew" userId="4311a273c03b4836" providerId="LiveId" clId="{2B5DE930-D06F-483E-A820-E876C61D346B}" dt="2025-08-23T13:42:31.763" v="27" actId="700"/>
          <ac:spMkLst>
            <pc:docMk/>
            <pc:sldMk cId="2179366482" sldId="474"/>
            <ac:spMk id="4" creationId="{E02CDA91-7738-FDBC-AA80-75FE8A5DBE3E}"/>
          </ac:spMkLst>
        </pc:spChg>
        <pc:spChg chg="mod ord">
          <ac:chgData name="Darin Bartholomew" userId="4311a273c03b4836" providerId="LiveId" clId="{2B5DE930-D06F-483E-A820-E876C61D346B}" dt="2025-08-23T13:42:31.763" v="27" actId="700"/>
          <ac:spMkLst>
            <pc:docMk/>
            <pc:sldMk cId="2179366482" sldId="474"/>
            <ac:spMk id="5" creationId="{6CEB74D2-6E34-48C4-831F-221FD68A64A4}"/>
          </ac:spMkLst>
        </pc:spChg>
        <pc:spChg chg="add mod">
          <ac:chgData name="Darin Bartholomew" userId="4311a273c03b4836" providerId="LiveId" clId="{2B5DE930-D06F-483E-A820-E876C61D346B}" dt="2025-08-23T13:43:13.076" v="35"/>
          <ac:spMkLst>
            <pc:docMk/>
            <pc:sldMk cId="2179366482" sldId="474"/>
            <ac:spMk id="6" creationId="{22D93528-9955-8845-278F-94A3B9EE2B98}"/>
          </ac:spMkLst>
        </pc:spChg>
      </pc:sldChg>
      <pc:sldChg chg="addSp modSp mod modClrScheme chgLayout">
        <pc:chgData name="Darin Bartholomew" userId="4311a273c03b4836" providerId="LiveId" clId="{2B5DE930-D06F-483E-A820-E876C61D346B}" dt="2025-08-23T13:43:07.641" v="33"/>
        <pc:sldMkLst>
          <pc:docMk/>
          <pc:sldMk cId="2118979989" sldId="475"/>
        </pc:sldMkLst>
        <pc:spChg chg="mod ord">
          <ac:chgData name="Darin Bartholomew" userId="4311a273c03b4836" providerId="LiveId" clId="{2B5DE930-D06F-483E-A820-E876C61D346B}" dt="2025-08-23T13:42:24.735" v="26" actId="700"/>
          <ac:spMkLst>
            <pc:docMk/>
            <pc:sldMk cId="2118979989" sldId="475"/>
            <ac:spMk id="2" creationId="{90478E27-3A28-4431-94A3-775B30F3F7B5}"/>
          </ac:spMkLst>
        </pc:spChg>
        <pc:spChg chg="mod ord">
          <ac:chgData name="Darin Bartholomew" userId="4311a273c03b4836" providerId="LiveId" clId="{2B5DE930-D06F-483E-A820-E876C61D346B}" dt="2025-08-23T13:42:24.735" v="26" actId="700"/>
          <ac:spMkLst>
            <pc:docMk/>
            <pc:sldMk cId="2118979989" sldId="475"/>
            <ac:spMk id="3" creationId="{37D5DED2-3A0B-46DD-A7D9-6DD8713AA777}"/>
          </ac:spMkLst>
        </pc:spChg>
        <pc:spChg chg="add mod ord">
          <ac:chgData name="Darin Bartholomew" userId="4311a273c03b4836" providerId="LiveId" clId="{2B5DE930-D06F-483E-A820-E876C61D346B}" dt="2025-08-23T13:42:24.735" v="26" actId="700"/>
          <ac:spMkLst>
            <pc:docMk/>
            <pc:sldMk cId="2118979989" sldId="475"/>
            <ac:spMk id="4" creationId="{D2AA0382-CCAF-6E93-83B3-BC4996AE446B}"/>
          </ac:spMkLst>
        </pc:spChg>
        <pc:spChg chg="mod ord">
          <ac:chgData name="Darin Bartholomew" userId="4311a273c03b4836" providerId="LiveId" clId="{2B5DE930-D06F-483E-A820-E876C61D346B}" dt="2025-08-23T13:42:24.735" v="26" actId="700"/>
          <ac:spMkLst>
            <pc:docMk/>
            <pc:sldMk cId="2118979989" sldId="475"/>
            <ac:spMk id="5" creationId="{6CEB74D2-6E34-48C4-831F-221FD68A64A4}"/>
          </ac:spMkLst>
        </pc:spChg>
        <pc:spChg chg="add">
          <ac:chgData name="Darin Bartholomew" userId="4311a273c03b4836" providerId="LiveId" clId="{2B5DE930-D06F-483E-A820-E876C61D346B}" dt="2025-08-23T13:43:00.785" v="32"/>
          <ac:spMkLst>
            <pc:docMk/>
            <pc:sldMk cId="2118979989" sldId="475"/>
            <ac:spMk id="6" creationId="{806A5461-41F8-EEEF-D3BA-55E5027D88B0}"/>
          </ac:spMkLst>
        </pc:spChg>
        <pc:spChg chg="add mod">
          <ac:chgData name="Darin Bartholomew" userId="4311a273c03b4836" providerId="LiveId" clId="{2B5DE930-D06F-483E-A820-E876C61D346B}" dt="2025-08-23T13:43:07.641" v="33"/>
          <ac:spMkLst>
            <pc:docMk/>
            <pc:sldMk cId="2118979989" sldId="475"/>
            <ac:spMk id="7" creationId="{925BE510-3DE2-BFB9-E66B-DBC96D41F17E}"/>
          </ac:spMkLst>
        </pc:spChg>
      </pc:sldChg>
      <pc:sldChg chg="addSp modSp mod modClrScheme chgLayout">
        <pc:chgData name="Darin Bartholomew" userId="4311a273c03b4836" providerId="LiveId" clId="{2B5DE930-D06F-483E-A820-E876C61D346B}" dt="2025-08-23T13:43:09.232" v="34"/>
        <pc:sldMkLst>
          <pc:docMk/>
          <pc:sldMk cId="2779309231" sldId="499"/>
        </pc:sldMkLst>
        <pc:spChg chg="mod ord">
          <ac:chgData name="Darin Bartholomew" userId="4311a273c03b4836" providerId="LiveId" clId="{2B5DE930-D06F-483E-A820-E876C61D346B}" dt="2025-08-23T13:42:02.762" v="23" actId="700"/>
          <ac:spMkLst>
            <pc:docMk/>
            <pc:sldMk cId="2779309231" sldId="499"/>
            <ac:spMk id="2" creationId="{40797529-23A7-40E9-B817-A9694D1DC989}"/>
          </ac:spMkLst>
        </pc:spChg>
        <pc:spChg chg="mod ord">
          <ac:chgData name="Darin Bartholomew" userId="4311a273c03b4836" providerId="LiveId" clId="{2B5DE930-D06F-483E-A820-E876C61D346B}" dt="2025-08-23T13:42:02.781" v="24" actId="27636"/>
          <ac:spMkLst>
            <pc:docMk/>
            <pc:sldMk cId="2779309231" sldId="499"/>
            <ac:spMk id="3" creationId="{D8614312-5B5C-4A57-88F2-1A966D014CF3}"/>
          </ac:spMkLst>
        </pc:spChg>
        <pc:spChg chg="mod ord">
          <ac:chgData name="Darin Bartholomew" userId="4311a273c03b4836" providerId="LiveId" clId="{2B5DE930-D06F-483E-A820-E876C61D346B}" dt="2025-08-23T13:42:02.762" v="23" actId="700"/>
          <ac:spMkLst>
            <pc:docMk/>
            <pc:sldMk cId="2779309231" sldId="499"/>
            <ac:spMk id="4" creationId="{5A7FD9C2-394C-4568-B8E3-A41C83403D16}"/>
          </ac:spMkLst>
        </pc:spChg>
        <pc:spChg chg="mod ord">
          <ac:chgData name="Darin Bartholomew" userId="4311a273c03b4836" providerId="LiveId" clId="{2B5DE930-D06F-483E-A820-E876C61D346B}" dt="2025-08-23T13:42:02.762" v="23" actId="700"/>
          <ac:spMkLst>
            <pc:docMk/>
            <pc:sldMk cId="2779309231" sldId="499"/>
            <ac:spMk id="5" creationId="{81DC18DF-9CAD-4D51-A402-CACB31A096C7}"/>
          </ac:spMkLst>
        </pc:spChg>
        <pc:spChg chg="add mod ord">
          <ac:chgData name="Darin Bartholomew" userId="4311a273c03b4836" providerId="LiveId" clId="{2B5DE930-D06F-483E-A820-E876C61D346B}" dt="2025-08-23T13:42:02.762" v="23" actId="700"/>
          <ac:spMkLst>
            <pc:docMk/>
            <pc:sldMk cId="2779309231" sldId="499"/>
            <ac:spMk id="6" creationId="{481169D6-1F54-9ED2-46C7-8A44CAC76481}"/>
          </ac:spMkLst>
        </pc:spChg>
        <pc:spChg chg="add mod">
          <ac:chgData name="Darin Bartholomew" userId="4311a273c03b4836" providerId="LiveId" clId="{2B5DE930-D06F-483E-A820-E876C61D346B}" dt="2025-08-23T13:43:09.232" v="34"/>
          <ac:spMkLst>
            <pc:docMk/>
            <pc:sldMk cId="2779309231" sldId="499"/>
            <ac:spMk id="8" creationId="{BBF376BA-C463-85CC-2745-8328F1C3A444}"/>
          </ac:spMkLst>
        </pc:spChg>
        <pc:picChg chg="mod">
          <ac:chgData name="Darin Bartholomew" userId="4311a273c03b4836" providerId="LiveId" clId="{2B5DE930-D06F-483E-A820-E876C61D346B}" dt="2025-08-23T13:42:12.624" v="25" actId="1076"/>
          <ac:picMkLst>
            <pc:docMk/>
            <pc:sldMk cId="2779309231" sldId="499"/>
            <ac:picMk id="7" creationId="{9D290E41-129F-4C12-AF33-D69F4A2552DF}"/>
          </ac:picMkLst>
        </pc:picChg>
      </pc:sldChg>
      <pc:sldChg chg="addSp delSp modSp mod">
        <pc:chgData name="Darin Bartholomew" userId="4311a273c03b4836" providerId="LiveId" clId="{2B5DE930-D06F-483E-A820-E876C61D346B}" dt="2025-08-23T13:48:50.603" v="112" actId="20577"/>
        <pc:sldMkLst>
          <pc:docMk/>
          <pc:sldMk cId="295123175" sldId="517"/>
        </pc:sldMkLst>
        <pc:spChg chg="add del mod">
          <ac:chgData name="Darin Bartholomew" userId="4311a273c03b4836" providerId="LiveId" clId="{2B5DE930-D06F-483E-A820-E876C61D346B}" dt="2025-08-23T13:48:50.603" v="112" actId="20577"/>
          <ac:spMkLst>
            <pc:docMk/>
            <pc:sldMk cId="295123175" sldId="517"/>
            <ac:spMk id="3" creationId="{092F8897-4EF3-DDD3-B0B6-F1CE4AAACE22}"/>
          </ac:spMkLst>
        </pc:spChg>
      </pc:sldChg>
      <pc:sldMasterChg chg="addSp modSp">
        <pc:chgData name="Darin Bartholomew" userId="4311a273c03b4836" providerId="LiveId" clId="{2B5DE930-D06F-483E-A820-E876C61D346B}" dt="2025-08-23T13:44:29.539" v="39"/>
        <pc:sldMasterMkLst>
          <pc:docMk/>
          <pc:sldMasterMk cId="650435228" sldId="2147483648"/>
        </pc:sldMasterMkLst>
        <pc:spChg chg="add mod">
          <ac:chgData name="Darin Bartholomew" userId="4311a273c03b4836" providerId="LiveId" clId="{2B5DE930-D06F-483E-A820-E876C61D346B}" dt="2025-08-23T13:44:03.634" v="37"/>
          <ac:spMkLst>
            <pc:docMk/>
            <pc:sldMasterMk cId="650435228" sldId="2147483648"/>
            <ac:spMk id="7" creationId="{C49A2A80-0D95-16C6-62C6-6FC84DCDF338}"/>
          </ac:spMkLst>
        </pc:spChg>
        <pc:spChg chg="add mod">
          <ac:chgData name="Darin Bartholomew" userId="4311a273c03b4836" providerId="LiveId" clId="{2B5DE930-D06F-483E-A820-E876C61D346B}" dt="2025-08-23T13:44:29.539" v="39"/>
          <ac:spMkLst>
            <pc:docMk/>
            <pc:sldMasterMk cId="650435228" sldId="2147483648"/>
            <ac:spMk id="9" creationId="{037FCB50-C97C-1524-50B1-15B74C46B278}"/>
          </ac:spMkLst>
        </pc:spChg>
        <pc:picChg chg="add mod">
          <ac:chgData name="Darin Bartholomew" userId="4311a273c03b4836" providerId="LiveId" clId="{2B5DE930-D06F-483E-A820-E876C61D346B}" dt="2025-08-23T13:44:09.804" v="38"/>
          <ac:picMkLst>
            <pc:docMk/>
            <pc:sldMasterMk cId="650435228" sldId="2147483648"/>
            <ac:picMk id="8" creationId="{4B94B2F0-EBDF-E7BC-7B1B-7D78BBEC10E3}"/>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5864C2-EC51-4EF4-A664-ECD18E5C0CB9}" type="datetimeFigureOut">
              <a:rPr lang="en-US" smtClean="0"/>
              <a:t>8/23/2025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96ABAF-8916-42A9-A285-6EF0AA89703B}" type="slidenum">
              <a:rPr lang="en-US" smtClean="0"/>
              <a:t>‹#›</a:t>
            </a:fld>
            <a:endParaRPr lang="en-US"/>
          </a:p>
        </p:txBody>
      </p:sp>
    </p:spTree>
    <p:extLst>
      <p:ext uri="{BB962C8B-B14F-4D97-AF65-F5344CB8AC3E}">
        <p14:creationId xmlns:p14="http://schemas.microsoft.com/office/powerpoint/2010/main" val="4283021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942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84F546-A39D-46DA-A102-8A1A203CE33C}" type="slidenum">
              <a:rPr lang="en-US" smtClean="0"/>
              <a:t>41</a:t>
            </a:fld>
            <a:endParaRPr lang="en-US"/>
          </a:p>
        </p:txBody>
      </p:sp>
    </p:spTree>
    <p:extLst>
      <p:ext uri="{BB962C8B-B14F-4D97-AF65-F5344CB8AC3E}">
        <p14:creationId xmlns:p14="http://schemas.microsoft.com/office/powerpoint/2010/main" val="3303901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Shape 1353"/>
          <p:cNvSpPr>
            <a:spLocks noGrp="1" noRot="1" noChangeAspect="1"/>
          </p:cNvSpPr>
          <p:nvPr>
            <p:ph type="sldImg"/>
          </p:nvPr>
        </p:nvSpPr>
        <p:spPr>
          <a:prstGeom prst="rect">
            <a:avLst/>
          </a:prstGeom>
        </p:spPr>
        <p:txBody>
          <a:bodyPr/>
          <a:lstStyle/>
          <a:p>
            <a:endParaRPr/>
          </a:p>
        </p:txBody>
      </p:sp>
      <p:sp>
        <p:nvSpPr>
          <p:cNvPr id="1354" name="Shape 1354"/>
          <p:cNvSpPr>
            <a:spLocks noGrp="1"/>
          </p:cNvSpPr>
          <p:nvPr>
            <p:ph type="body" sz="quarter" idx="1"/>
          </p:nvPr>
        </p:nvSpPr>
        <p:spPr>
          <a:prstGeom prst="rect">
            <a:avLst/>
          </a:prstGeom>
        </p:spPr>
        <p:txBody>
          <a:bodyPr/>
          <a:lstStyle/>
          <a:p>
            <a:r>
              <a:t>https://www.cnbc.com/2018/08/09/cybersecurity-jobs-non-technical-workers.html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9CA8-A53D-4C2C-ABC9-2AFB926DCD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B34107-62D1-4F0F-AB61-0EB1D2021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1F241D-DDC4-4DA4-85F8-F27A058612AD}"/>
              </a:ext>
            </a:extLst>
          </p:cNvPr>
          <p:cNvSpPr>
            <a:spLocks noGrp="1"/>
          </p:cNvSpPr>
          <p:nvPr>
            <p:ph type="dt" sz="half" idx="10"/>
          </p:nvPr>
        </p:nvSpPr>
        <p:spPr>
          <a:xfrm>
            <a:off x="545432" y="6356350"/>
            <a:ext cx="3035968" cy="365125"/>
          </a:xfrm>
        </p:spPr>
        <p:txBody>
          <a:bodyPr/>
          <a:lstStyle>
            <a:lvl1pPr>
              <a:defRPr/>
            </a:lvl1pPr>
          </a:lstStyle>
          <a:p>
            <a:fld id="{1886D9A6-01A9-45C1-8567-1E903822E7B4}" type="datetime1">
              <a:rPr lang="en-US" smtClean="0"/>
              <a:t>8/23/2025</a:t>
            </a:fld>
            <a:endParaRPr lang="en-US" dirty="0"/>
          </a:p>
        </p:txBody>
      </p:sp>
      <p:sp>
        <p:nvSpPr>
          <p:cNvPr id="5" name="Footer Placeholder 4">
            <a:extLst>
              <a:ext uri="{FF2B5EF4-FFF2-40B4-BE49-F238E27FC236}">
                <a16:creationId xmlns:a16="http://schemas.microsoft.com/office/drawing/2014/main" id="{5CAD06E8-3E7E-44FF-B17C-58191821EEDC}"/>
              </a:ext>
            </a:extLst>
          </p:cNvPr>
          <p:cNvSpPr>
            <a:spLocks noGrp="1"/>
          </p:cNvSpPr>
          <p:nvPr>
            <p:ph type="ftr" sz="quarter" idx="11"/>
          </p:nvPr>
        </p:nvSpPr>
        <p:spPr/>
        <p:txBody>
          <a:bodyPr/>
          <a:lstStyle/>
          <a:p>
            <a:r>
              <a:rPr lang="en-US"/>
              <a:t>MIS 4596 - Information Systems Integration</a:t>
            </a:r>
          </a:p>
        </p:txBody>
      </p:sp>
      <p:sp>
        <p:nvSpPr>
          <p:cNvPr id="6" name="Slide Number Placeholder 5">
            <a:extLst>
              <a:ext uri="{FF2B5EF4-FFF2-40B4-BE49-F238E27FC236}">
                <a16:creationId xmlns:a16="http://schemas.microsoft.com/office/drawing/2014/main" id="{51CD124F-E64F-442F-A237-F9FA594831C2}"/>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257867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A0362-5559-468A-A260-2474842CF0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9F89C1-9DD0-4D02-9F1C-6A66732AFF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2355F-49CC-43CE-9CAF-D969D8B23635}"/>
              </a:ext>
            </a:extLst>
          </p:cNvPr>
          <p:cNvSpPr>
            <a:spLocks noGrp="1"/>
          </p:cNvSpPr>
          <p:nvPr>
            <p:ph type="dt" sz="half" idx="10"/>
          </p:nvPr>
        </p:nvSpPr>
        <p:spPr/>
        <p:txBody>
          <a:bodyPr/>
          <a:lstStyle/>
          <a:p>
            <a:fld id="{23F1C1A2-6669-4D1A-A4CC-1B06E99460BB}" type="datetime1">
              <a:rPr lang="en-US" smtClean="0"/>
              <a:t>8/23/2025</a:t>
            </a:fld>
            <a:endParaRPr lang="en-US"/>
          </a:p>
        </p:txBody>
      </p:sp>
      <p:sp>
        <p:nvSpPr>
          <p:cNvPr id="5" name="Footer Placeholder 4">
            <a:extLst>
              <a:ext uri="{FF2B5EF4-FFF2-40B4-BE49-F238E27FC236}">
                <a16:creationId xmlns:a16="http://schemas.microsoft.com/office/drawing/2014/main" id="{F52D84E9-76CE-4CF6-B326-7CC87964FD81}"/>
              </a:ext>
            </a:extLst>
          </p:cNvPr>
          <p:cNvSpPr>
            <a:spLocks noGrp="1"/>
          </p:cNvSpPr>
          <p:nvPr>
            <p:ph type="ftr" sz="quarter" idx="11"/>
          </p:nvPr>
        </p:nvSpPr>
        <p:spPr/>
        <p:txBody>
          <a:bodyPr/>
          <a:lstStyle/>
          <a:p>
            <a:r>
              <a:rPr lang="en-US"/>
              <a:t>MIS 4596 - Information Systems Integration</a:t>
            </a:r>
          </a:p>
        </p:txBody>
      </p:sp>
      <p:sp>
        <p:nvSpPr>
          <p:cNvPr id="6" name="Slide Number Placeholder 5">
            <a:extLst>
              <a:ext uri="{FF2B5EF4-FFF2-40B4-BE49-F238E27FC236}">
                <a16:creationId xmlns:a16="http://schemas.microsoft.com/office/drawing/2014/main" id="{34EFE873-0A84-4335-998C-D03380B66671}"/>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75751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5CE0B-3818-426E-B21D-931C667370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D66986-9178-4F02-80F4-3FDE773B35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3B859B-A585-4017-9250-E2C4FDF9E8FC}"/>
              </a:ext>
            </a:extLst>
          </p:cNvPr>
          <p:cNvSpPr>
            <a:spLocks noGrp="1"/>
          </p:cNvSpPr>
          <p:nvPr>
            <p:ph type="dt" sz="half" idx="10"/>
          </p:nvPr>
        </p:nvSpPr>
        <p:spPr/>
        <p:txBody>
          <a:bodyPr/>
          <a:lstStyle/>
          <a:p>
            <a:fld id="{7DC2387F-AC23-47DD-835F-6DE1682250AF}" type="datetime1">
              <a:rPr lang="en-US" smtClean="0"/>
              <a:t>8/23/2025</a:t>
            </a:fld>
            <a:endParaRPr lang="en-US"/>
          </a:p>
        </p:txBody>
      </p:sp>
      <p:sp>
        <p:nvSpPr>
          <p:cNvPr id="5" name="Footer Placeholder 4">
            <a:extLst>
              <a:ext uri="{FF2B5EF4-FFF2-40B4-BE49-F238E27FC236}">
                <a16:creationId xmlns:a16="http://schemas.microsoft.com/office/drawing/2014/main" id="{9A376E1E-AB46-42A0-BC17-62615B103C30}"/>
              </a:ext>
            </a:extLst>
          </p:cNvPr>
          <p:cNvSpPr>
            <a:spLocks noGrp="1"/>
          </p:cNvSpPr>
          <p:nvPr>
            <p:ph type="ftr" sz="quarter" idx="11"/>
          </p:nvPr>
        </p:nvSpPr>
        <p:spPr/>
        <p:txBody>
          <a:bodyPr/>
          <a:lstStyle/>
          <a:p>
            <a:r>
              <a:rPr lang="en-US"/>
              <a:t>MIS 4596 - Information Systems Integration</a:t>
            </a:r>
          </a:p>
        </p:txBody>
      </p:sp>
      <p:sp>
        <p:nvSpPr>
          <p:cNvPr id="6" name="Slide Number Placeholder 5">
            <a:extLst>
              <a:ext uri="{FF2B5EF4-FFF2-40B4-BE49-F238E27FC236}">
                <a16:creationId xmlns:a16="http://schemas.microsoft.com/office/drawing/2014/main" id="{599511CB-0D84-4C6C-8664-4C87ABE5842B}"/>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2342842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en-US" dirty="0"/>
          </a:p>
        </p:txBody>
      </p:sp>
      <p:sp>
        <p:nvSpPr>
          <p:cNvPr id="6" name="Slide Number Placeholder 5"/>
          <p:cNvSpPr>
            <a:spLocks noGrp="1"/>
          </p:cNvSpPr>
          <p:nvPr>
            <p:ph type="sldNum" sz="quarter" idx="15"/>
          </p:nvPr>
        </p:nvSpPr>
        <p:spPr/>
        <p:txBody>
          <a:bodyPr/>
          <a:lstStyle>
            <a:lvl1pPr>
              <a:defRPr/>
            </a:lvl1pPr>
          </a:lstStyle>
          <a:p>
            <a:pPr>
              <a:defRPr/>
            </a:pPr>
            <a:fld id="{B92D9248-A979-4803-B1F4-61C773C74C94}" type="slidenum">
              <a:rPr lang="en-US"/>
              <a:pPr>
                <a:defRPr/>
              </a:pPr>
              <a:t>‹#›</a:t>
            </a:fld>
            <a:endParaRPr lang="en-US" dirty="0"/>
          </a:p>
        </p:txBody>
      </p:sp>
      <p:sp>
        <p:nvSpPr>
          <p:cNvPr id="7" name="Text Placeholder 7"/>
          <p:cNvSpPr>
            <a:spLocks noGrp="1"/>
          </p:cNvSpPr>
          <p:nvPr>
            <p:ph type="body" sz="quarter" idx="16" hasCustomPrompt="1"/>
          </p:nvPr>
        </p:nvSpPr>
        <p:spPr>
          <a:xfrm>
            <a:off x="0" y="6629400"/>
            <a:ext cx="11336867" cy="228600"/>
          </a:xfrm>
        </p:spPr>
        <p:txBody>
          <a:bodyPr/>
          <a:lstStyle>
            <a:lvl1pPr marL="0" indent="0" algn="ctr">
              <a:buFontTx/>
              <a:buNone/>
              <a:defRPr sz="1200" b="1" i="1">
                <a:solidFill>
                  <a:srgbClr val="003399"/>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a:t>Click to add section indicator OR presentation name</a:t>
            </a:r>
          </a:p>
        </p:txBody>
      </p:sp>
    </p:spTree>
    <p:extLst>
      <p:ext uri="{BB962C8B-B14F-4D97-AF65-F5344CB8AC3E}">
        <p14:creationId xmlns:p14="http://schemas.microsoft.com/office/powerpoint/2010/main" val="381968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68" name="Title Text"/>
          <p:cNvSpPr txBox="1">
            <a:spLocks noGrp="1"/>
          </p:cNvSpPr>
          <p:nvPr>
            <p:ph type="title"/>
          </p:nvPr>
        </p:nvSpPr>
        <p:spPr>
          <a:prstGeom prst="rect">
            <a:avLst/>
          </a:prstGeom>
        </p:spPr>
        <p:txBody>
          <a:bodyPr/>
          <a:lstStyle/>
          <a:p>
            <a:r>
              <a:t>Title Text</a:t>
            </a:r>
          </a:p>
        </p:txBody>
      </p:sp>
      <p:sp>
        <p:nvSpPr>
          <p:cNvPr id="4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780215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9"/>
        <p:cNvGrpSpPr/>
        <p:nvPr/>
      </p:nvGrpSpPr>
      <p:grpSpPr>
        <a:xfrm>
          <a:off x="0" y="0"/>
          <a:ext cx="0" cy="0"/>
          <a:chOff x="0" y="0"/>
          <a:chExt cx="0" cy="0"/>
        </a:xfrm>
      </p:grpSpPr>
      <p:sp>
        <p:nvSpPr>
          <p:cNvPr id="60" name="Google Shape;60;p9"/>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1" name="Google Shape;61;p9"/>
          <p:cNvSpPr txBox="1">
            <a:spLocks noGrp="1"/>
          </p:cNvSpPr>
          <p:nvPr>
            <p:ph type="body" idx="1"/>
          </p:nvPr>
        </p:nvSpPr>
        <p:spPr>
          <a:xfrm>
            <a:off x="32997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9"/>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63" name="Google Shape;63;p9"/>
          <p:cNvSpPr txBox="1">
            <a:spLocks noGrp="1"/>
          </p:cNvSpPr>
          <p:nvPr>
            <p:ph type="title"/>
          </p:nvPr>
        </p:nvSpPr>
        <p:spPr>
          <a:xfrm>
            <a:off x="329972" y="556896"/>
            <a:ext cx="11488647" cy="114522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5" name="Google Shape;65;p9"/>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66" name="Google Shape;66;p9"/>
          <p:cNvSpPr txBox="1">
            <a:spLocks noGrp="1"/>
          </p:cNvSpPr>
          <p:nvPr>
            <p:ph type="body" idx="2"/>
          </p:nvPr>
        </p:nvSpPr>
        <p:spPr>
          <a:xfrm>
            <a:off x="619356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750911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5E89-63A1-4539-A9BE-0D8EB460B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F59647-3039-4638-9573-6CD6A812CD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37A24-B01D-44FF-90D7-36AEAEF0091E}"/>
              </a:ext>
            </a:extLst>
          </p:cNvPr>
          <p:cNvSpPr>
            <a:spLocks noGrp="1"/>
          </p:cNvSpPr>
          <p:nvPr>
            <p:ph type="dt" sz="half" idx="10"/>
          </p:nvPr>
        </p:nvSpPr>
        <p:spPr/>
        <p:txBody>
          <a:bodyPr/>
          <a:lstStyle/>
          <a:p>
            <a:fld id="{63D5C9A8-6206-4F2A-B7E6-DFD819A0928E}" type="datetime1">
              <a:rPr lang="en-US" smtClean="0"/>
              <a:t>8/23/2025</a:t>
            </a:fld>
            <a:endParaRPr lang="en-US"/>
          </a:p>
        </p:txBody>
      </p:sp>
      <p:sp>
        <p:nvSpPr>
          <p:cNvPr id="5" name="Footer Placeholder 4">
            <a:extLst>
              <a:ext uri="{FF2B5EF4-FFF2-40B4-BE49-F238E27FC236}">
                <a16:creationId xmlns:a16="http://schemas.microsoft.com/office/drawing/2014/main" id="{FAFF65B5-35EB-477E-A030-A58AC8B00617}"/>
              </a:ext>
            </a:extLst>
          </p:cNvPr>
          <p:cNvSpPr>
            <a:spLocks noGrp="1"/>
          </p:cNvSpPr>
          <p:nvPr>
            <p:ph type="ftr" sz="quarter" idx="11"/>
          </p:nvPr>
        </p:nvSpPr>
        <p:spPr/>
        <p:txBody>
          <a:bodyPr/>
          <a:lstStyle/>
          <a:p>
            <a:r>
              <a:rPr lang="en-US"/>
              <a:t>MIS 4596 - Information Systems Integration</a:t>
            </a:r>
          </a:p>
        </p:txBody>
      </p:sp>
      <p:sp>
        <p:nvSpPr>
          <p:cNvPr id="6" name="Slide Number Placeholder 5">
            <a:extLst>
              <a:ext uri="{FF2B5EF4-FFF2-40B4-BE49-F238E27FC236}">
                <a16:creationId xmlns:a16="http://schemas.microsoft.com/office/drawing/2014/main" id="{9318D23F-2DCF-4109-9924-B90FF71FB285}"/>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172490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F304-DBBE-495C-93A6-DD222CAD36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B218F4-27E1-4599-BC84-9FF69E9624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BBED92-C84E-4064-8107-1666D6BAC7DD}"/>
              </a:ext>
            </a:extLst>
          </p:cNvPr>
          <p:cNvSpPr>
            <a:spLocks noGrp="1"/>
          </p:cNvSpPr>
          <p:nvPr>
            <p:ph type="dt" sz="half" idx="10"/>
          </p:nvPr>
        </p:nvSpPr>
        <p:spPr/>
        <p:txBody>
          <a:bodyPr/>
          <a:lstStyle/>
          <a:p>
            <a:fld id="{4B43E916-7F01-4639-8748-FFBD8EC370B0}" type="datetime1">
              <a:rPr lang="en-US" smtClean="0"/>
              <a:t>8/23/2025</a:t>
            </a:fld>
            <a:endParaRPr lang="en-US"/>
          </a:p>
        </p:txBody>
      </p:sp>
      <p:sp>
        <p:nvSpPr>
          <p:cNvPr id="5" name="Footer Placeholder 4">
            <a:extLst>
              <a:ext uri="{FF2B5EF4-FFF2-40B4-BE49-F238E27FC236}">
                <a16:creationId xmlns:a16="http://schemas.microsoft.com/office/drawing/2014/main" id="{2AECE551-0EC1-4B4D-B715-DA17D6F4F0A1}"/>
              </a:ext>
            </a:extLst>
          </p:cNvPr>
          <p:cNvSpPr>
            <a:spLocks noGrp="1"/>
          </p:cNvSpPr>
          <p:nvPr>
            <p:ph type="ftr" sz="quarter" idx="11"/>
          </p:nvPr>
        </p:nvSpPr>
        <p:spPr/>
        <p:txBody>
          <a:bodyPr/>
          <a:lstStyle/>
          <a:p>
            <a:r>
              <a:rPr lang="en-US"/>
              <a:t>MIS 4596 - Information Systems Integration</a:t>
            </a:r>
          </a:p>
        </p:txBody>
      </p:sp>
      <p:sp>
        <p:nvSpPr>
          <p:cNvPr id="6" name="Slide Number Placeholder 5">
            <a:extLst>
              <a:ext uri="{FF2B5EF4-FFF2-40B4-BE49-F238E27FC236}">
                <a16:creationId xmlns:a16="http://schemas.microsoft.com/office/drawing/2014/main" id="{AAFCF073-A203-4787-8E41-703FCCF1E263}"/>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207744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66F4-B732-46CB-B534-F85E6C22E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003103-9B7C-4013-A466-0330896CBE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CF862D-E46B-49AA-92B2-7AF42A0352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B65BC8-2CFF-48E7-A56B-12140243CD39}"/>
              </a:ext>
            </a:extLst>
          </p:cNvPr>
          <p:cNvSpPr>
            <a:spLocks noGrp="1"/>
          </p:cNvSpPr>
          <p:nvPr>
            <p:ph type="dt" sz="half" idx="10"/>
          </p:nvPr>
        </p:nvSpPr>
        <p:spPr/>
        <p:txBody>
          <a:bodyPr/>
          <a:lstStyle/>
          <a:p>
            <a:fld id="{DD8171AC-E362-49B7-9DC5-A11E118480C0}" type="datetime1">
              <a:rPr lang="en-US" smtClean="0"/>
              <a:t>8/23/2025</a:t>
            </a:fld>
            <a:endParaRPr lang="en-US"/>
          </a:p>
        </p:txBody>
      </p:sp>
      <p:sp>
        <p:nvSpPr>
          <p:cNvPr id="6" name="Footer Placeholder 5">
            <a:extLst>
              <a:ext uri="{FF2B5EF4-FFF2-40B4-BE49-F238E27FC236}">
                <a16:creationId xmlns:a16="http://schemas.microsoft.com/office/drawing/2014/main" id="{E774DFED-0445-4595-BE21-A6CB7BF0F808}"/>
              </a:ext>
            </a:extLst>
          </p:cNvPr>
          <p:cNvSpPr>
            <a:spLocks noGrp="1"/>
          </p:cNvSpPr>
          <p:nvPr>
            <p:ph type="ftr" sz="quarter" idx="11"/>
          </p:nvPr>
        </p:nvSpPr>
        <p:spPr/>
        <p:txBody>
          <a:bodyPr/>
          <a:lstStyle/>
          <a:p>
            <a:r>
              <a:rPr lang="en-US"/>
              <a:t>MIS 4596 - Information Systems Integration</a:t>
            </a:r>
          </a:p>
        </p:txBody>
      </p:sp>
      <p:sp>
        <p:nvSpPr>
          <p:cNvPr id="7" name="Slide Number Placeholder 6">
            <a:extLst>
              <a:ext uri="{FF2B5EF4-FFF2-40B4-BE49-F238E27FC236}">
                <a16:creationId xmlns:a16="http://schemas.microsoft.com/office/drawing/2014/main" id="{85CE6BD5-318E-4A9B-864B-7036C15E21EE}"/>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3169900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725F2-AB47-446F-98F7-59D7FFBA23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E11FF3-3668-401B-A90E-22521B8B36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08F77B-BA5B-471A-822F-8EFCB98753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8906FE-74B3-4594-AA47-5CF6D5D422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23BA68-46C1-4348-AA72-23297B4168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4AD92C-2383-4F58-8C2A-C07141F21B33}"/>
              </a:ext>
            </a:extLst>
          </p:cNvPr>
          <p:cNvSpPr>
            <a:spLocks noGrp="1"/>
          </p:cNvSpPr>
          <p:nvPr>
            <p:ph type="dt" sz="half" idx="10"/>
          </p:nvPr>
        </p:nvSpPr>
        <p:spPr/>
        <p:txBody>
          <a:bodyPr/>
          <a:lstStyle/>
          <a:p>
            <a:fld id="{DC92DD39-6A5A-41E9-AB0B-6D21C855C1C8}" type="datetime1">
              <a:rPr lang="en-US" smtClean="0"/>
              <a:t>8/23/2025</a:t>
            </a:fld>
            <a:endParaRPr lang="en-US"/>
          </a:p>
        </p:txBody>
      </p:sp>
      <p:sp>
        <p:nvSpPr>
          <p:cNvPr id="8" name="Footer Placeholder 7">
            <a:extLst>
              <a:ext uri="{FF2B5EF4-FFF2-40B4-BE49-F238E27FC236}">
                <a16:creationId xmlns:a16="http://schemas.microsoft.com/office/drawing/2014/main" id="{B5C8363F-36AD-4720-A21E-370183DAE9E8}"/>
              </a:ext>
            </a:extLst>
          </p:cNvPr>
          <p:cNvSpPr>
            <a:spLocks noGrp="1"/>
          </p:cNvSpPr>
          <p:nvPr>
            <p:ph type="ftr" sz="quarter" idx="11"/>
          </p:nvPr>
        </p:nvSpPr>
        <p:spPr/>
        <p:txBody>
          <a:bodyPr/>
          <a:lstStyle/>
          <a:p>
            <a:r>
              <a:rPr lang="en-US"/>
              <a:t>MIS 4596 - Information Systems Integration</a:t>
            </a:r>
          </a:p>
        </p:txBody>
      </p:sp>
      <p:sp>
        <p:nvSpPr>
          <p:cNvPr id="9" name="Slide Number Placeholder 8">
            <a:extLst>
              <a:ext uri="{FF2B5EF4-FFF2-40B4-BE49-F238E27FC236}">
                <a16:creationId xmlns:a16="http://schemas.microsoft.com/office/drawing/2014/main" id="{1C6519EE-A401-4E55-9270-7112A7A920FB}"/>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3322072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55A30-F766-4FB2-AB58-AF276ACD76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7B4171-636C-4820-81F2-2C6718E0A143}"/>
              </a:ext>
            </a:extLst>
          </p:cNvPr>
          <p:cNvSpPr>
            <a:spLocks noGrp="1"/>
          </p:cNvSpPr>
          <p:nvPr>
            <p:ph type="dt" sz="half" idx="10"/>
          </p:nvPr>
        </p:nvSpPr>
        <p:spPr/>
        <p:txBody>
          <a:bodyPr/>
          <a:lstStyle/>
          <a:p>
            <a:fld id="{216A8065-5A9E-4E04-B6EC-FBC28528D1C0}" type="datetime1">
              <a:rPr lang="en-US" smtClean="0"/>
              <a:t>8/23/2025</a:t>
            </a:fld>
            <a:endParaRPr lang="en-US"/>
          </a:p>
        </p:txBody>
      </p:sp>
      <p:sp>
        <p:nvSpPr>
          <p:cNvPr id="4" name="Footer Placeholder 3">
            <a:extLst>
              <a:ext uri="{FF2B5EF4-FFF2-40B4-BE49-F238E27FC236}">
                <a16:creationId xmlns:a16="http://schemas.microsoft.com/office/drawing/2014/main" id="{B96C537F-71F4-4983-84ED-C8EA91015776}"/>
              </a:ext>
            </a:extLst>
          </p:cNvPr>
          <p:cNvSpPr>
            <a:spLocks noGrp="1"/>
          </p:cNvSpPr>
          <p:nvPr>
            <p:ph type="ftr" sz="quarter" idx="11"/>
          </p:nvPr>
        </p:nvSpPr>
        <p:spPr/>
        <p:txBody>
          <a:bodyPr/>
          <a:lstStyle/>
          <a:p>
            <a:r>
              <a:rPr lang="en-US"/>
              <a:t>MIS 4596 - Information Systems Integration</a:t>
            </a:r>
          </a:p>
        </p:txBody>
      </p:sp>
      <p:sp>
        <p:nvSpPr>
          <p:cNvPr id="5" name="Slide Number Placeholder 4">
            <a:extLst>
              <a:ext uri="{FF2B5EF4-FFF2-40B4-BE49-F238E27FC236}">
                <a16:creationId xmlns:a16="http://schemas.microsoft.com/office/drawing/2014/main" id="{B0B60F0C-E440-45D0-9C79-8764D11AAD12}"/>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3523640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3E00C3-57D4-48BC-8DC2-B6F0D9E89E56}"/>
              </a:ext>
            </a:extLst>
          </p:cNvPr>
          <p:cNvSpPr>
            <a:spLocks noGrp="1"/>
          </p:cNvSpPr>
          <p:nvPr>
            <p:ph type="dt" sz="half" idx="10"/>
          </p:nvPr>
        </p:nvSpPr>
        <p:spPr/>
        <p:txBody>
          <a:bodyPr/>
          <a:lstStyle/>
          <a:p>
            <a:fld id="{CB94576D-791D-4306-BAAD-2729BB718921}" type="datetime1">
              <a:rPr lang="en-US" smtClean="0"/>
              <a:t>8/23/2025</a:t>
            </a:fld>
            <a:endParaRPr lang="en-US"/>
          </a:p>
        </p:txBody>
      </p:sp>
      <p:sp>
        <p:nvSpPr>
          <p:cNvPr id="3" name="Footer Placeholder 2">
            <a:extLst>
              <a:ext uri="{FF2B5EF4-FFF2-40B4-BE49-F238E27FC236}">
                <a16:creationId xmlns:a16="http://schemas.microsoft.com/office/drawing/2014/main" id="{ADB345DA-6621-4FEF-AC32-B83F7E7F8BC4}"/>
              </a:ext>
            </a:extLst>
          </p:cNvPr>
          <p:cNvSpPr>
            <a:spLocks noGrp="1"/>
          </p:cNvSpPr>
          <p:nvPr>
            <p:ph type="ftr" sz="quarter" idx="11"/>
          </p:nvPr>
        </p:nvSpPr>
        <p:spPr/>
        <p:txBody>
          <a:bodyPr/>
          <a:lstStyle/>
          <a:p>
            <a:r>
              <a:rPr lang="en-US"/>
              <a:t>MIS 4596 - Information Systems Integration</a:t>
            </a:r>
          </a:p>
        </p:txBody>
      </p:sp>
      <p:sp>
        <p:nvSpPr>
          <p:cNvPr id="4" name="Slide Number Placeholder 3">
            <a:extLst>
              <a:ext uri="{FF2B5EF4-FFF2-40B4-BE49-F238E27FC236}">
                <a16:creationId xmlns:a16="http://schemas.microsoft.com/office/drawing/2014/main" id="{8DEC0953-BC57-4C15-8D1C-DB7729CDD8D0}"/>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161409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00A0-1891-4D4D-B8A4-42EEB20D3D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FA55E6-DC9B-47CD-A84E-746674213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D35014-7B50-4602-BF79-FBC3DB3E50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8399C0-AD1F-4211-B1FA-299D63F5F6E2}"/>
              </a:ext>
            </a:extLst>
          </p:cNvPr>
          <p:cNvSpPr>
            <a:spLocks noGrp="1"/>
          </p:cNvSpPr>
          <p:nvPr>
            <p:ph type="dt" sz="half" idx="10"/>
          </p:nvPr>
        </p:nvSpPr>
        <p:spPr/>
        <p:txBody>
          <a:bodyPr/>
          <a:lstStyle/>
          <a:p>
            <a:fld id="{68DEB67B-2603-4C8F-AA2C-9C56829FE4AB}" type="datetime1">
              <a:rPr lang="en-US" smtClean="0"/>
              <a:t>8/23/2025</a:t>
            </a:fld>
            <a:endParaRPr lang="en-US"/>
          </a:p>
        </p:txBody>
      </p:sp>
      <p:sp>
        <p:nvSpPr>
          <p:cNvPr id="6" name="Footer Placeholder 5">
            <a:extLst>
              <a:ext uri="{FF2B5EF4-FFF2-40B4-BE49-F238E27FC236}">
                <a16:creationId xmlns:a16="http://schemas.microsoft.com/office/drawing/2014/main" id="{95EA0E23-6431-41F8-B9FB-4D0D51919AB2}"/>
              </a:ext>
            </a:extLst>
          </p:cNvPr>
          <p:cNvSpPr>
            <a:spLocks noGrp="1"/>
          </p:cNvSpPr>
          <p:nvPr>
            <p:ph type="ftr" sz="quarter" idx="11"/>
          </p:nvPr>
        </p:nvSpPr>
        <p:spPr/>
        <p:txBody>
          <a:bodyPr/>
          <a:lstStyle/>
          <a:p>
            <a:r>
              <a:rPr lang="en-US"/>
              <a:t>MIS 4596 - Information Systems Integration</a:t>
            </a:r>
          </a:p>
        </p:txBody>
      </p:sp>
      <p:sp>
        <p:nvSpPr>
          <p:cNvPr id="7" name="Slide Number Placeholder 6">
            <a:extLst>
              <a:ext uri="{FF2B5EF4-FFF2-40B4-BE49-F238E27FC236}">
                <a16:creationId xmlns:a16="http://schemas.microsoft.com/office/drawing/2014/main" id="{1443BFFF-4E29-4A0B-81C5-6909C32DEEC2}"/>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3551784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B5FA1-DD27-4417-9DDF-2D5C741922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F77875-38E5-4A36-8CE7-134203B21E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0C31CB-6955-467B-8CD1-54E2E58E93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FFE90-3081-4C1C-B57B-913AB3CCE91B}"/>
              </a:ext>
            </a:extLst>
          </p:cNvPr>
          <p:cNvSpPr>
            <a:spLocks noGrp="1"/>
          </p:cNvSpPr>
          <p:nvPr>
            <p:ph type="dt" sz="half" idx="10"/>
          </p:nvPr>
        </p:nvSpPr>
        <p:spPr/>
        <p:txBody>
          <a:bodyPr/>
          <a:lstStyle/>
          <a:p>
            <a:fld id="{EC74E28A-B6CC-4E08-82B8-764E3FFE6A1B}" type="datetime1">
              <a:rPr lang="en-US" smtClean="0"/>
              <a:t>8/23/2025</a:t>
            </a:fld>
            <a:endParaRPr lang="en-US"/>
          </a:p>
        </p:txBody>
      </p:sp>
      <p:sp>
        <p:nvSpPr>
          <p:cNvPr id="6" name="Footer Placeholder 5">
            <a:extLst>
              <a:ext uri="{FF2B5EF4-FFF2-40B4-BE49-F238E27FC236}">
                <a16:creationId xmlns:a16="http://schemas.microsoft.com/office/drawing/2014/main" id="{89F45B6E-CCF0-4FA3-9A86-5D1AFAC95306}"/>
              </a:ext>
            </a:extLst>
          </p:cNvPr>
          <p:cNvSpPr>
            <a:spLocks noGrp="1"/>
          </p:cNvSpPr>
          <p:nvPr>
            <p:ph type="ftr" sz="quarter" idx="11"/>
          </p:nvPr>
        </p:nvSpPr>
        <p:spPr/>
        <p:txBody>
          <a:bodyPr/>
          <a:lstStyle/>
          <a:p>
            <a:r>
              <a:rPr lang="en-US"/>
              <a:t>MIS 4596 - Information Systems Integration</a:t>
            </a:r>
          </a:p>
        </p:txBody>
      </p:sp>
      <p:sp>
        <p:nvSpPr>
          <p:cNvPr id="7" name="Slide Number Placeholder 6">
            <a:extLst>
              <a:ext uri="{FF2B5EF4-FFF2-40B4-BE49-F238E27FC236}">
                <a16:creationId xmlns:a16="http://schemas.microsoft.com/office/drawing/2014/main" id="{2C54865F-8EA2-4729-B04F-21D1C7E9319C}"/>
              </a:ext>
            </a:extLst>
          </p:cNvPr>
          <p:cNvSpPr>
            <a:spLocks noGrp="1"/>
          </p:cNvSpPr>
          <p:nvPr>
            <p:ph type="sldNum" sz="quarter" idx="12"/>
          </p:nvPr>
        </p:nvSpPr>
        <p:spPr/>
        <p:txBody>
          <a:bodyPr/>
          <a:lstStyle/>
          <a:p>
            <a:fld id="{0F100A88-6ED8-4E6F-9C4D-937DAE3E442F}" type="slidenum">
              <a:rPr lang="en-US" smtClean="0"/>
              <a:t>‹#›</a:t>
            </a:fld>
            <a:endParaRPr lang="en-US"/>
          </a:p>
        </p:txBody>
      </p:sp>
    </p:spTree>
    <p:extLst>
      <p:ext uri="{BB962C8B-B14F-4D97-AF65-F5344CB8AC3E}">
        <p14:creationId xmlns:p14="http://schemas.microsoft.com/office/powerpoint/2010/main" val="3927874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244F2C-6655-4502-B698-13AC03279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CC5063-7B0D-4FA9-A3F9-3B51D8DDC4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7DCD6-834C-44BA-A0B8-32DECD1D6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00A52B-6C45-478D-A72D-A8EF36389657}" type="datetime1">
              <a:rPr lang="en-US" smtClean="0"/>
              <a:t>8/23/2025</a:t>
            </a:fld>
            <a:endParaRPr lang="en-US"/>
          </a:p>
        </p:txBody>
      </p:sp>
      <p:sp>
        <p:nvSpPr>
          <p:cNvPr id="5" name="Footer Placeholder 4">
            <a:extLst>
              <a:ext uri="{FF2B5EF4-FFF2-40B4-BE49-F238E27FC236}">
                <a16:creationId xmlns:a16="http://schemas.microsoft.com/office/drawing/2014/main" id="{9F7C6AB2-97D7-4E15-9DD1-E1B7C42BE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MIS 4596 - Information Systems Integration</a:t>
            </a:r>
          </a:p>
        </p:txBody>
      </p:sp>
      <p:sp>
        <p:nvSpPr>
          <p:cNvPr id="6" name="Slide Number Placeholder 5">
            <a:extLst>
              <a:ext uri="{FF2B5EF4-FFF2-40B4-BE49-F238E27FC236}">
                <a16:creationId xmlns:a16="http://schemas.microsoft.com/office/drawing/2014/main" id="{147CACC3-E4B2-4C14-A3EB-4F00C087EF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00A88-6ED8-4E6F-9C4D-937DAE3E442F}" type="slidenum">
              <a:rPr lang="en-US" smtClean="0"/>
              <a:t>‹#›</a:t>
            </a:fld>
            <a:endParaRPr lang="en-US"/>
          </a:p>
        </p:txBody>
      </p:sp>
      <p:sp>
        <p:nvSpPr>
          <p:cNvPr id="7" name="Google Shape;60;p9">
            <a:extLst>
              <a:ext uri="{FF2B5EF4-FFF2-40B4-BE49-F238E27FC236}">
                <a16:creationId xmlns:a16="http://schemas.microsoft.com/office/drawing/2014/main" id="{C49A2A80-0D95-16C6-62C6-6FC84DCDF338}"/>
              </a:ext>
            </a:extLst>
          </p:cNvPr>
          <p:cNvSpPr/>
          <p:nvPr userDrawn="1"/>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8" name="Google Shape;65;p9">
            <a:extLst>
              <a:ext uri="{FF2B5EF4-FFF2-40B4-BE49-F238E27FC236}">
                <a16:creationId xmlns:a16="http://schemas.microsoft.com/office/drawing/2014/main" id="{4B94B2F0-EBDF-E7BC-7B1B-7D78BBEC10E3}"/>
              </a:ext>
            </a:extLst>
          </p:cNvPr>
          <p:cNvPicPr preferRelativeResize="0"/>
          <p:nvPr userDrawn="1"/>
        </p:nvPicPr>
        <p:blipFill rotWithShape="1">
          <a:blip r:embed="rId16">
            <a:alphaModFix/>
          </a:blip>
          <a:srcRect/>
          <a:stretch/>
        </p:blipFill>
        <p:spPr>
          <a:xfrm>
            <a:off x="329973" y="6146673"/>
            <a:ext cx="2320018" cy="519684"/>
          </a:xfrm>
          <a:prstGeom prst="rect">
            <a:avLst/>
          </a:prstGeom>
          <a:noFill/>
          <a:ln>
            <a:noFill/>
          </a:ln>
        </p:spPr>
      </p:pic>
      <p:sp>
        <p:nvSpPr>
          <p:cNvPr id="9" name="Rectangle 8">
            <a:extLst>
              <a:ext uri="{FF2B5EF4-FFF2-40B4-BE49-F238E27FC236}">
                <a16:creationId xmlns:a16="http://schemas.microsoft.com/office/drawing/2014/main" id="{037FCB50-C97C-1524-50B1-15B74C46B278}"/>
              </a:ext>
            </a:extLst>
          </p:cNvPr>
          <p:cNvSpPr/>
          <p:nvPr userDrawn="1"/>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650435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security-assignments.com/store/" TargetMode="External"/><Relationship Id="rId2" Type="http://schemas.openxmlformats.org/officeDocument/2006/relationships/hyperlink" Target="http://security-assignments.com/"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hyperlink" Target="https://csrc.nist.gov/publications/detail/sp/800-30/rev-1/final" TargetMode="Externa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hyperlink" Target="https://en.wikipedia.org/wiki/Bruce_Schneier"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4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bls.gov/ooh/computer-and-information-technology/information-security-analysts.htm"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cyberseek.org/heatmap.html" TargetMode="Externa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cyberseek.org/pathway.html"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src.nist.gov/projects/risk-management/about-rmf" TargetMode="External"/><Relationship Id="rId2" Type="http://schemas.openxmlformats.org/officeDocument/2006/relationships/hyperlink" Target="https://www.nist.gov/cyberframework/framewor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E9C77-A7C7-4CED-84CE-9D06B6F985DB}"/>
              </a:ext>
            </a:extLst>
          </p:cNvPr>
          <p:cNvSpPr>
            <a:spLocks noGrp="1"/>
          </p:cNvSpPr>
          <p:nvPr>
            <p:ph type="ctrTitle"/>
          </p:nvPr>
        </p:nvSpPr>
        <p:spPr>
          <a:xfrm>
            <a:off x="1014663" y="1130384"/>
            <a:ext cx="10162674" cy="2387600"/>
          </a:xfrm>
        </p:spPr>
        <p:txBody>
          <a:bodyPr>
            <a:normAutofit fontScale="90000"/>
          </a:bodyPr>
          <a:lstStyle/>
          <a:p>
            <a:r>
              <a:rPr lang="en-US"/>
              <a:t>Managing Enterprise Cybersecurity</a:t>
            </a:r>
            <a:br>
              <a:rPr lang="en-US"/>
            </a:br>
            <a:r>
              <a:rPr lang="en-US"/>
              <a:t>MIS 4596</a:t>
            </a:r>
            <a:endParaRPr lang="en-US" dirty="0"/>
          </a:p>
        </p:txBody>
      </p:sp>
      <p:sp>
        <p:nvSpPr>
          <p:cNvPr id="3" name="Subtitle 2">
            <a:extLst>
              <a:ext uri="{FF2B5EF4-FFF2-40B4-BE49-F238E27FC236}">
                <a16:creationId xmlns:a16="http://schemas.microsoft.com/office/drawing/2014/main" id="{6A12E588-3D3E-4FC9-B2EF-740B02A329D8}"/>
              </a:ext>
            </a:extLst>
          </p:cNvPr>
          <p:cNvSpPr>
            <a:spLocks noGrp="1"/>
          </p:cNvSpPr>
          <p:nvPr>
            <p:ph type="subTitle" idx="1"/>
          </p:nvPr>
        </p:nvSpPr>
        <p:spPr/>
        <p:txBody>
          <a:bodyPr/>
          <a:lstStyle/>
          <a:p>
            <a:r>
              <a:rPr lang="en-US"/>
              <a:t>Class 1</a:t>
            </a:r>
            <a:endParaRPr lang="en-US" dirty="0"/>
          </a:p>
        </p:txBody>
      </p:sp>
      <p:sp>
        <p:nvSpPr>
          <p:cNvPr id="5" name="Slide Number Placeholder 4">
            <a:extLst>
              <a:ext uri="{FF2B5EF4-FFF2-40B4-BE49-F238E27FC236}">
                <a16:creationId xmlns:a16="http://schemas.microsoft.com/office/drawing/2014/main" id="{3C2F5705-E9B6-4E08-B179-B771577952DC}"/>
              </a:ext>
            </a:extLst>
          </p:cNvPr>
          <p:cNvSpPr>
            <a:spLocks noGrp="1"/>
          </p:cNvSpPr>
          <p:nvPr>
            <p:ph type="sldNum" sz="quarter" idx="12"/>
          </p:nvPr>
        </p:nvSpPr>
        <p:spPr/>
        <p:txBody>
          <a:bodyPr/>
          <a:lstStyle/>
          <a:p>
            <a:fld id="{0F100A88-6ED8-4E6F-9C4D-937DAE3E442F}" type="slidenum">
              <a:rPr lang="en-US" smtClean="0"/>
              <a:t>1</a:t>
            </a:fld>
            <a:endParaRPr lang="en-US"/>
          </a:p>
        </p:txBody>
      </p:sp>
    </p:spTree>
    <p:extLst>
      <p:ext uri="{BB962C8B-B14F-4D97-AF65-F5344CB8AC3E}">
        <p14:creationId xmlns:p14="http://schemas.microsoft.com/office/powerpoint/2010/main" val="931510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EA39-805A-11B4-8960-76C9B6ECDE92}"/>
              </a:ext>
            </a:extLst>
          </p:cNvPr>
          <p:cNvSpPr>
            <a:spLocks noGrp="1"/>
          </p:cNvSpPr>
          <p:nvPr>
            <p:ph type="title"/>
          </p:nvPr>
        </p:nvSpPr>
        <p:spPr>
          <a:xfrm>
            <a:off x="0" y="0"/>
            <a:ext cx="12192000" cy="1325563"/>
          </a:xfrm>
        </p:spPr>
        <p:txBody>
          <a:bodyPr/>
          <a:lstStyle/>
          <a:p>
            <a:r>
              <a:rPr lang="en-US" dirty="0"/>
              <a:t>MIS Community Web Site provides easy access to…</a:t>
            </a:r>
          </a:p>
        </p:txBody>
      </p:sp>
      <p:sp>
        <p:nvSpPr>
          <p:cNvPr id="4" name="Footer Placeholder 3">
            <a:extLst>
              <a:ext uri="{FF2B5EF4-FFF2-40B4-BE49-F238E27FC236}">
                <a16:creationId xmlns:a16="http://schemas.microsoft.com/office/drawing/2014/main" id="{C6B21FF9-7A05-0F08-7158-6AB42F71A9E8}"/>
              </a:ext>
            </a:extLst>
          </p:cNvPr>
          <p:cNvSpPr>
            <a:spLocks noGrp="1"/>
          </p:cNvSpPr>
          <p:nvPr>
            <p:ph type="ftr" sz="quarter" idx="11"/>
          </p:nvPr>
        </p:nvSpPr>
        <p:spPr/>
        <p:txBody>
          <a:bodyPr/>
          <a:lstStyle/>
          <a:p>
            <a:r>
              <a:rPr lang="en-US"/>
              <a:t>MIS 4596 - Information Systems Integration</a:t>
            </a:r>
          </a:p>
        </p:txBody>
      </p:sp>
      <p:sp>
        <p:nvSpPr>
          <p:cNvPr id="5" name="Slide Number Placeholder 4">
            <a:extLst>
              <a:ext uri="{FF2B5EF4-FFF2-40B4-BE49-F238E27FC236}">
                <a16:creationId xmlns:a16="http://schemas.microsoft.com/office/drawing/2014/main" id="{34BBBA91-DE17-60AA-13C3-7510F792EE48}"/>
              </a:ext>
            </a:extLst>
          </p:cNvPr>
          <p:cNvSpPr>
            <a:spLocks noGrp="1"/>
          </p:cNvSpPr>
          <p:nvPr>
            <p:ph type="sldNum" sz="quarter" idx="12"/>
          </p:nvPr>
        </p:nvSpPr>
        <p:spPr/>
        <p:txBody>
          <a:bodyPr/>
          <a:lstStyle/>
          <a:p>
            <a:fld id="{0F100A88-6ED8-4E6F-9C4D-937DAE3E442F}" type="slidenum">
              <a:rPr lang="en-US" smtClean="0"/>
              <a:t>10</a:t>
            </a:fld>
            <a:endParaRPr lang="en-US"/>
          </a:p>
        </p:txBody>
      </p:sp>
      <p:sp>
        <p:nvSpPr>
          <p:cNvPr id="6" name="TextBox 5">
            <a:extLst>
              <a:ext uri="{FF2B5EF4-FFF2-40B4-BE49-F238E27FC236}">
                <a16:creationId xmlns:a16="http://schemas.microsoft.com/office/drawing/2014/main" id="{0CDE816C-6952-9290-770A-5D906EC2B387}"/>
              </a:ext>
            </a:extLst>
          </p:cNvPr>
          <p:cNvSpPr txBox="1"/>
          <p:nvPr/>
        </p:nvSpPr>
        <p:spPr>
          <a:xfrm>
            <a:off x="1069157" y="1442303"/>
            <a:ext cx="7541443" cy="1200329"/>
          </a:xfrm>
          <a:prstGeom prst="rect">
            <a:avLst/>
          </a:prstGeom>
          <a:noFill/>
        </p:spPr>
        <p:txBody>
          <a:bodyPr wrap="square" rtlCol="0">
            <a:spAutoFit/>
          </a:bodyPr>
          <a:lstStyle/>
          <a:p>
            <a:pPr marL="342900" indent="-342900">
              <a:buAutoNum type="arabicPeriod"/>
            </a:pPr>
            <a:r>
              <a:rPr lang="en-US" sz="2400" dirty="0"/>
              <a:t>Updated course schedule</a:t>
            </a:r>
          </a:p>
          <a:p>
            <a:pPr marL="342900" indent="-342900">
              <a:buAutoNum type="arabicPeriod"/>
            </a:pPr>
            <a:r>
              <a:rPr lang="en-US" sz="2400" dirty="0"/>
              <a:t>Lab links (also found in Canvas assignments)</a:t>
            </a:r>
          </a:p>
          <a:p>
            <a:pPr marL="342900" indent="-342900">
              <a:buAutoNum type="arabicPeriod"/>
            </a:pPr>
            <a:r>
              <a:rPr lang="en-US" sz="2400" dirty="0"/>
              <a:t>Lecture notes and supporting material</a:t>
            </a:r>
          </a:p>
        </p:txBody>
      </p:sp>
      <p:pic>
        <p:nvPicPr>
          <p:cNvPr id="10" name="Picture 9">
            <a:extLst>
              <a:ext uri="{FF2B5EF4-FFF2-40B4-BE49-F238E27FC236}">
                <a16:creationId xmlns:a16="http://schemas.microsoft.com/office/drawing/2014/main" id="{E3D723DA-543F-FF09-C52C-241F6D953235}"/>
              </a:ext>
            </a:extLst>
          </p:cNvPr>
          <p:cNvPicPr>
            <a:picLocks noChangeAspect="1"/>
          </p:cNvPicPr>
          <p:nvPr/>
        </p:nvPicPr>
        <p:blipFill>
          <a:blip r:embed="rId2"/>
          <a:stretch>
            <a:fillRect/>
          </a:stretch>
        </p:blipFill>
        <p:spPr>
          <a:xfrm>
            <a:off x="330218" y="2642632"/>
            <a:ext cx="2570650" cy="3962103"/>
          </a:xfrm>
          <a:prstGeom prst="rect">
            <a:avLst/>
          </a:prstGeom>
        </p:spPr>
      </p:pic>
      <p:pic>
        <p:nvPicPr>
          <p:cNvPr id="12" name="Picture 11">
            <a:extLst>
              <a:ext uri="{FF2B5EF4-FFF2-40B4-BE49-F238E27FC236}">
                <a16:creationId xmlns:a16="http://schemas.microsoft.com/office/drawing/2014/main" id="{DDC810BC-6284-D013-F35C-909D0F69E7F3}"/>
              </a:ext>
            </a:extLst>
          </p:cNvPr>
          <p:cNvPicPr>
            <a:picLocks noChangeAspect="1"/>
          </p:cNvPicPr>
          <p:nvPr/>
        </p:nvPicPr>
        <p:blipFill>
          <a:blip r:embed="rId3"/>
          <a:stretch>
            <a:fillRect/>
          </a:stretch>
        </p:blipFill>
        <p:spPr>
          <a:xfrm>
            <a:off x="4420466" y="2642632"/>
            <a:ext cx="2498808" cy="4156612"/>
          </a:xfrm>
          <a:prstGeom prst="rect">
            <a:avLst/>
          </a:prstGeom>
        </p:spPr>
      </p:pic>
      <p:pic>
        <p:nvPicPr>
          <p:cNvPr id="14" name="Picture 13">
            <a:extLst>
              <a:ext uri="{FF2B5EF4-FFF2-40B4-BE49-F238E27FC236}">
                <a16:creationId xmlns:a16="http://schemas.microsoft.com/office/drawing/2014/main" id="{E992BADA-C8FB-82AF-3188-7918126904BC}"/>
              </a:ext>
            </a:extLst>
          </p:cNvPr>
          <p:cNvPicPr>
            <a:picLocks noChangeAspect="1"/>
          </p:cNvPicPr>
          <p:nvPr/>
        </p:nvPicPr>
        <p:blipFill>
          <a:blip r:embed="rId4"/>
          <a:stretch>
            <a:fillRect/>
          </a:stretch>
        </p:blipFill>
        <p:spPr>
          <a:xfrm>
            <a:off x="8304065" y="2642632"/>
            <a:ext cx="2570649" cy="4303971"/>
          </a:xfrm>
          <a:prstGeom prst="rect">
            <a:avLst/>
          </a:prstGeom>
        </p:spPr>
      </p:pic>
    </p:spTree>
    <p:extLst>
      <p:ext uri="{BB962C8B-B14F-4D97-AF65-F5344CB8AC3E}">
        <p14:creationId xmlns:p14="http://schemas.microsoft.com/office/powerpoint/2010/main" val="413950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F5D4B-8250-C0AF-54B9-AFDDFFB6072D}"/>
              </a:ext>
            </a:extLst>
          </p:cNvPr>
          <p:cNvSpPr>
            <a:spLocks noGrp="1"/>
          </p:cNvSpPr>
          <p:nvPr>
            <p:ph type="title"/>
          </p:nvPr>
        </p:nvSpPr>
        <p:spPr>
          <a:xfrm>
            <a:off x="0" y="0"/>
            <a:ext cx="10515600" cy="1325563"/>
          </a:xfrm>
        </p:spPr>
        <p:txBody>
          <a:bodyPr/>
          <a:lstStyle/>
          <a:p>
            <a:r>
              <a:rPr lang="en-US"/>
              <a:t>Grading</a:t>
            </a:r>
            <a:endParaRPr lang="en-US" dirty="0"/>
          </a:p>
        </p:txBody>
      </p:sp>
      <p:sp>
        <p:nvSpPr>
          <p:cNvPr id="5" name="Slide Number Placeholder 4">
            <a:extLst>
              <a:ext uri="{FF2B5EF4-FFF2-40B4-BE49-F238E27FC236}">
                <a16:creationId xmlns:a16="http://schemas.microsoft.com/office/drawing/2014/main" id="{7C16360A-6EAA-3CA1-788E-C5D2C0A46A8B}"/>
              </a:ext>
            </a:extLst>
          </p:cNvPr>
          <p:cNvSpPr>
            <a:spLocks noGrp="1"/>
          </p:cNvSpPr>
          <p:nvPr>
            <p:ph type="sldNum" sz="quarter" idx="12"/>
          </p:nvPr>
        </p:nvSpPr>
        <p:spPr/>
        <p:txBody>
          <a:bodyPr/>
          <a:lstStyle/>
          <a:p>
            <a:fld id="{0F100A88-6ED8-4E6F-9C4D-937DAE3E442F}" type="slidenum">
              <a:rPr lang="en-US" smtClean="0"/>
              <a:t>11</a:t>
            </a:fld>
            <a:endParaRPr lang="en-US"/>
          </a:p>
        </p:txBody>
      </p:sp>
      <p:sp>
        <p:nvSpPr>
          <p:cNvPr id="3" name="Footer Placeholder 3">
            <a:extLst>
              <a:ext uri="{FF2B5EF4-FFF2-40B4-BE49-F238E27FC236}">
                <a16:creationId xmlns:a16="http://schemas.microsoft.com/office/drawing/2014/main" id="{99D8D2CD-C12E-4FCF-1CF4-3D1A9179476C}"/>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pic>
        <p:nvPicPr>
          <p:cNvPr id="9" name="Picture 8">
            <a:extLst>
              <a:ext uri="{FF2B5EF4-FFF2-40B4-BE49-F238E27FC236}">
                <a16:creationId xmlns:a16="http://schemas.microsoft.com/office/drawing/2014/main" id="{8A4524C4-EB32-F6D2-E904-5122CE6E6809}"/>
              </a:ext>
            </a:extLst>
          </p:cNvPr>
          <p:cNvPicPr>
            <a:picLocks noChangeAspect="1"/>
          </p:cNvPicPr>
          <p:nvPr/>
        </p:nvPicPr>
        <p:blipFill>
          <a:blip r:embed="rId2"/>
          <a:stretch>
            <a:fillRect/>
          </a:stretch>
        </p:blipFill>
        <p:spPr>
          <a:xfrm>
            <a:off x="1554199" y="1453662"/>
            <a:ext cx="9202896" cy="3699088"/>
          </a:xfrm>
          <a:prstGeom prst="rect">
            <a:avLst/>
          </a:prstGeom>
        </p:spPr>
      </p:pic>
    </p:spTree>
    <p:extLst>
      <p:ext uri="{BB962C8B-B14F-4D97-AF65-F5344CB8AC3E}">
        <p14:creationId xmlns:p14="http://schemas.microsoft.com/office/powerpoint/2010/main" val="1077855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176E-8D7A-616A-B991-24496CE08565}"/>
              </a:ext>
            </a:extLst>
          </p:cNvPr>
          <p:cNvSpPr>
            <a:spLocks noGrp="1"/>
          </p:cNvSpPr>
          <p:nvPr>
            <p:ph type="title"/>
          </p:nvPr>
        </p:nvSpPr>
        <p:spPr>
          <a:xfrm>
            <a:off x="0" y="0"/>
            <a:ext cx="10515600" cy="1325563"/>
          </a:xfrm>
        </p:spPr>
        <p:txBody>
          <a:bodyPr/>
          <a:lstStyle/>
          <a:p>
            <a:r>
              <a:rPr lang="en-US" dirty="0"/>
              <a:t>Milestones</a:t>
            </a:r>
          </a:p>
        </p:txBody>
      </p:sp>
      <p:sp>
        <p:nvSpPr>
          <p:cNvPr id="5" name="Slide Number Placeholder 4">
            <a:extLst>
              <a:ext uri="{FF2B5EF4-FFF2-40B4-BE49-F238E27FC236}">
                <a16:creationId xmlns:a16="http://schemas.microsoft.com/office/drawing/2014/main" id="{BDF6BE39-ABC6-609E-A59A-8F52720E23EA}"/>
              </a:ext>
            </a:extLst>
          </p:cNvPr>
          <p:cNvSpPr>
            <a:spLocks noGrp="1"/>
          </p:cNvSpPr>
          <p:nvPr>
            <p:ph type="sldNum" sz="quarter" idx="12"/>
          </p:nvPr>
        </p:nvSpPr>
        <p:spPr/>
        <p:txBody>
          <a:bodyPr/>
          <a:lstStyle/>
          <a:p>
            <a:fld id="{0F100A88-6ED8-4E6F-9C4D-937DAE3E442F}" type="slidenum">
              <a:rPr lang="en-US" smtClean="0"/>
              <a:t>12</a:t>
            </a:fld>
            <a:endParaRPr lang="en-US"/>
          </a:p>
        </p:txBody>
      </p:sp>
      <p:sp>
        <p:nvSpPr>
          <p:cNvPr id="3" name="Footer Placeholder 3">
            <a:extLst>
              <a:ext uri="{FF2B5EF4-FFF2-40B4-BE49-F238E27FC236}">
                <a16:creationId xmlns:a16="http://schemas.microsoft.com/office/drawing/2014/main" id="{ECAA3BE9-5572-98CD-D96F-D6B70085E900}"/>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sp>
        <p:nvSpPr>
          <p:cNvPr id="6" name="TextBox 5">
            <a:extLst>
              <a:ext uri="{FF2B5EF4-FFF2-40B4-BE49-F238E27FC236}">
                <a16:creationId xmlns:a16="http://schemas.microsoft.com/office/drawing/2014/main" id="{FFDCD861-877F-55AE-34AF-6D02F366680D}"/>
              </a:ext>
            </a:extLst>
          </p:cNvPr>
          <p:cNvSpPr txBox="1"/>
          <p:nvPr/>
        </p:nvSpPr>
        <p:spPr>
          <a:xfrm>
            <a:off x="577735" y="1220438"/>
            <a:ext cx="11072552" cy="4879541"/>
          </a:xfrm>
          <a:prstGeom prst="rect">
            <a:avLst/>
          </a:prstGeom>
          <a:noFill/>
        </p:spPr>
        <p:txBody>
          <a:bodyPr wrap="square">
            <a:spAutoFit/>
          </a:bodyPr>
          <a:lstStyle/>
          <a:p>
            <a:pPr marL="0" marR="0">
              <a:lnSpc>
                <a:spcPct val="115000"/>
              </a:lnSpc>
              <a:spcBef>
                <a:spcPts val="0"/>
              </a:spcBef>
              <a:spcAft>
                <a:spcPts val="300"/>
              </a:spcAft>
            </a:pPr>
            <a:r>
              <a:rPr lang="en-US" sz="1800" b="1" u="sng" dirty="0">
                <a:effectLst/>
                <a:latin typeface="Calibri" panose="020F0502020204030204" pitchFamily="34" charset="0"/>
                <a:ea typeface="Malgun Gothic" panose="020B0503020000020004" pitchFamily="34" charset="-127"/>
                <a:cs typeface="Times New Roman" panose="02020603050405020304" pitchFamily="18" charset="0"/>
              </a:rPr>
              <a:t>Milestone Projects (40%)</a:t>
            </a:r>
            <a:endParaRPr lang="en-US" sz="1800" b="1"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15000"/>
              </a:lnSpc>
              <a:spcBef>
                <a:spcPts val="0"/>
              </a:spcBef>
              <a:spcAft>
                <a:spcPts val="3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Students will complete Milestone projects that utilize hands-on skills and apply knowledge from class discussions and lab activities. Each will require submission of a written report for superiors or consulting clients to advise them of important cybersecurity concerns. </a:t>
            </a:r>
          </a:p>
          <a:p>
            <a:pPr marL="0" marR="0">
              <a:lnSpc>
                <a:spcPct val="115000"/>
              </a:lnSpc>
              <a:spcBef>
                <a:spcPts val="0"/>
              </a:spcBef>
              <a:spcAft>
                <a:spcPts val="3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There are four milestone project reports that will help students develop professional written and verbal cybersecurity communication skills.</a:t>
            </a:r>
          </a:p>
          <a:p>
            <a:pPr marL="342900" marR="0" lvl="0" indent="-342900">
              <a:lnSpc>
                <a:spcPct val="115000"/>
              </a:lnSpc>
              <a:spcBef>
                <a:spcPts val="0"/>
              </a:spcBef>
              <a:spcAft>
                <a:spcPts val="300"/>
              </a:spcAft>
              <a:buFont typeface="Symbol" panose="05050102010706020507" pitchFamily="18" charset="2"/>
              <a:buChar char=""/>
            </a:pPr>
            <a:r>
              <a:rPr lang="en-US" sz="1800" u="sng" dirty="0">
                <a:effectLst/>
                <a:latin typeface="Calibri" panose="020F0502020204030204" pitchFamily="34" charset="0"/>
                <a:ea typeface="Malgun Gothic" panose="020B0503020000020004" pitchFamily="34" charset="-127"/>
                <a:cs typeface="Times New Roman" panose="02020603050405020304" pitchFamily="18" charset="0"/>
              </a:rPr>
              <a:t>Milestone 1</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Draft Risk Assessment Report</a:t>
            </a:r>
          </a:p>
          <a:p>
            <a:pPr marL="342900" marR="0" lvl="0" indent="-342900">
              <a:lnSpc>
                <a:spcPct val="115000"/>
              </a:lnSpc>
              <a:spcBef>
                <a:spcPts val="0"/>
              </a:spcBef>
              <a:spcAft>
                <a:spcPts val="300"/>
              </a:spcAft>
              <a:buFont typeface="Symbol" panose="05050102010706020507" pitchFamily="18" charset="2"/>
              <a:buChar char=""/>
            </a:pPr>
            <a:r>
              <a:rPr lang="en-US" sz="1800" u="sng" dirty="0">
                <a:effectLst/>
                <a:latin typeface="Calibri" panose="020F0502020204030204" pitchFamily="34" charset="0"/>
                <a:ea typeface="Malgun Gothic" panose="020B0503020000020004" pitchFamily="34" charset="-127"/>
                <a:cs typeface="Times New Roman" panose="02020603050405020304" pitchFamily="18" charset="0"/>
              </a:rPr>
              <a:t>Milestone 2</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Final Risk Assessment Report</a:t>
            </a:r>
          </a:p>
          <a:p>
            <a:pPr marL="342900" marR="0" lvl="0" indent="-342900">
              <a:lnSpc>
                <a:spcPct val="115000"/>
              </a:lnSpc>
              <a:spcBef>
                <a:spcPts val="0"/>
              </a:spcBef>
              <a:spcAft>
                <a:spcPts val="300"/>
              </a:spcAft>
              <a:buFont typeface="Symbol" panose="05050102010706020507" pitchFamily="18" charset="2"/>
              <a:buChar char=""/>
            </a:pPr>
            <a:r>
              <a:rPr lang="en-US" sz="1800" u="sng" dirty="0">
                <a:effectLst/>
                <a:latin typeface="Calibri" panose="020F0502020204030204" pitchFamily="34" charset="0"/>
                <a:ea typeface="Malgun Gothic" panose="020B0503020000020004" pitchFamily="34" charset="-127"/>
                <a:cs typeface="Times New Roman" panose="02020603050405020304" pitchFamily="18" charset="0"/>
              </a:rPr>
              <a:t>Milestone 3</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Penetration Test Findings Report</a:t>
            </a:r>
          </a:p>
          <a:p>
            <a:pPr marL="342900" marR="0" lvl="0" indent="-342900">
              <a:lnSpc>
                <a:spcPct val="115000"/>
              </a:lnSpc>
              <a:spcBef>
                <a:spcPts val="0"/>
              </a:spcBef>
              <a:spcAft>
                <a:spcPts val="300"/>
              </a:spcAft>
              <a:buFont typeface="Symbol" panose="05050102010706020507" pitchFamily="18" charset="2"/>
              <a:buChar char=""/>
            </a:pPr>
            <a:r>
              <a:rPr lang="en-US" sz="1800" u="sng" dirty="0">
                <a:effectLst/>
                <a:latin typeface="Calibri" panose="020F0502020204030204" pitchFamily="34" charset="0"/>
                <a:ea typeface="Malgun Gothic" panose="020B0503020000020004" pitchFamily="34" charset="-127"/>
                <a:cs typeface="Times New Roman" panose="02020603050405020304" pitchFamily="18" charset="0"/>
              </a:rPr>
              <a:t>Milestone 4</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Penetration Test with Recommendations Report</a:t>
            </a:r>
          </a:p>
          <a:p>
            <a:pPr marL="457200" marR="0">
              <a:lnSpc>
                <a:spcPct val="115000"/>
              </a:lnSpc>
              <a:spcBef>
                <a:spcPts val="0"/>
              </a:spcBef>
              <a:spcAft>
                <a:spcPts val="3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Late submissions are subject to a 20% deduction in points per each 12 hours late.</a:t>
            </a:r>
          </a:p>
          <a:p>
            <a:pPr marL="342900" marR="0" lvl="0" indent="-342900">
              <a:lnSpc>
                <a:spcPct val="115000"/>
              </a:lnSpc>
              <a:spcBef>
                <a:spcPts val="0"/>
              </a:spcBef>
              <a:spcAft>
                <a:spcPts val="300"/>
              </a:spcAft>
              <a:buFont typeface="Symbol" panose="05050102010706020507" pitchFamily="18" charset="2"/>
              <a:buChar char=""/>
            </a:pPr>
            <a:r>
              <a:rPr lang="en-US" sz="1800" b="1" dirty="0">
                <a:effectLst/>
                <a:latin typeface="Calibri" panose="020F0502020204030204" pitchFamily="34" charset="0"/>
                <a:ea typeface="Malgun Gothic" panose="020B0503020000020004" pitchFamily="34" charset="-127"/>
                <a:cs typeface="Times New Roman" panose="02020603050405020304" pitchFamily="18" charset="0"/>
              </a:rPr>
              <a:t>Note: </a:t>
            </a:r>
            <a:r>
              <a:rPr lang="en-US" sz="1800" i="1" dirty="0">
                <a:effectLst/>
                <a:latin typeface="Calibri" panose="020F0502020204030204" pitchFamily="34" charset="0"/>
                <a:ea typeface="Malgun Gothic" panose="020B0503020000020004" pitchFamily="34" charset="-127"/>
                <a:cs typeface="Times New Roman" panose="02020603050405020304" pitchFamily="18" charset="0"/>
              </a:rPr>
              <a:t>Completing lab assignments 1-7 during the weeks they are assigned will provide you with necessary knowledge and skills that will enable you to complete Milestones 3 &amp; 4.</a:t>
            </a:r>
            <a:endParaRPr lang="en-US" sz="18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100969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 calcmode="lin" valueType="num">
                                      <p:cBhvr additive="base">
                                        <p:cTn id="1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 calcmode="lin" valueType="num">
                                      <p:cBhvr additive="base">
                                        <p:cTn id="2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 calcmode="lin" valueType="num">
                                      <p:cBhvr additive="base">
                                        <p:cTn id="2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 calcmode="lin" valueType="num">
                                      <p:cBhvr additive="base">
                                        <p:cTn id="35"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FBC61-1A2B-05C9-BCA1-51C010B0768B}"/>
              </a:ext>
            </a:extLst>
          </p:cNvPr>
          <p:cNvSpPr>
            <a:spLocks noGrp="1"/>
          </p:cNvSpPr>
          <p:nvPr>
            <p:ph type="title"/>
          </p:nvPr>
        </p:nvSpPr>
        <p:spPr>
          <a:xfrm>
            <a:off x="0" y="0"/>
            <a:ext cx="10515600" cy="1325563"/>
          </a:xfrm>
        </p:spPr>
        <p:txBody>
          <a:bodyPr/>
          <a:lstStyle/>
          <a:p>
            <a:r>
              <a:rPr lang="en-US"/>
              <a:t>Milestones are found in Canvas</a:t>
            </a:r>
            <a:endParaRPr lang="en-US" dirty="0"/>
          </a:p>
        </p:txBody>
      </p:sp>
      <p:sp>
        <p:nvSpPr>
          <p:cNvPr id="5" name="Slide Number Placeholder 4">
            <a:extLst>
              <a:ext uri="{FF2B5EF4-FFF2-40B4-BE49-F238E27FC236}">
                <a16:creationId xmlns:a16="http://schemas.microsoft.com/office/drawing/2014/main" id="{CB788FB9-9C65-7585-51AF-3D472D017412}"/>
              </a:ext>
            </a:extLst>
          </p:cNvPr>
          <p:cNvSpPr>
            <a:spLocks noGrp="1"/>
          </p:cNvSpPr>
          <p:nvPr>
            <p:ph type="sldNum" sz="quarter" idx="12"/>
          </p:nvPr>
        </p:nvSpPr>
        <p:spPr/>
        <p:txBody>
          <a:bodyPr/>
          <a:lstStyle/>
          <a:p>
            <a:fld id="{0F100A88-6ED8-4E6F-9C4D-937DAE3E442F}" type="slidenum">
              <a:rPr lang="en-US" smtClean="0"/>
              <a:t>13</a:t>
            </a:fld>
            <a:endParaRPr lang="en-US"/>
          </a:p>
        </p:txBody>
      </p:sp>
      <p:sp>
        <p:nvSpPr>
          <p:cNvPr id="19" name="Footer Placeholder 3">
            <a:extLst>
              <a:ext uri="{FF2B5EF4-FFF2-40B4-BE49-F238E27FC236}">
                <a16:creationId xmlns:a16="http://schemas.microsoft.com/office/drawing/2014/main" id="{055E8731-A7B6-6A5B-6788-D5B337A02A7B}"/>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sp>
        <p:nvSpPr>
          <p:cNvPr id="3" name="TextBox 2">
            <a:extLst>
              <a:ext uri="{FF2B5EF4-FFF2-40B4-BE49-F238E27FC236}">
                <a16:creationId xmlns:a16="http://schemas.microsoft.com/office/drawing/2014/main" id="{092F8897-4EF3-DDD3-B0B6-F1CE4AAACE22}"/>
              </a:ext>
            </a:extLst>
          </p:cNvPr>
          <p:cNvSpPr txBox="1"/>
          <p:nvPr/>
        </p:nvSpPr>
        <p:spPr>
          <a:xfrm>
            <a:off x="636909" y="1068145"/>
            <a:ext cx="6051665" cy="646331"/>
          </a:xfrm>
          <a:prstGeom prst="rect">
            <a:avLst/>
          </a:prstGeom>
          <a:noFill/>
        </p:spPr>
        <p:txBody>
          <a:bodyPr wrap="square" rtlCol="0">
            <a:spAutoFit/>
          </a:bodyPr>
          <a:lstStyle/>
          <a:p>
            <a:r>
              <a:rPr lang="en-US" dirty="0"/>
              <a:t>(DATES IN SCREENSHOTS ARE NOT ACCURATE – FORMAL DATES IN CANVAS)</a:t>
            </a:r>
          </a:p>
        </p:txBody>
      </p:sp>
      <p:pic>
        <p:nvPicPr>
          <p:cNvPr id="6" name="Picture 5">
            <a:extLst>
              <a:ext uri="{FF2B5EF4-FFF2-40B4-BE49-F238E27FC236}">
                <a16:creationId xmlns:a16="http://schemas.microsoft.com/office/drawing/2014/main" id="{CC0DB169-9CA1-DF55-037A-120AF730A621}"/>
              </a:ext>
            </a:extLst>
          </p:cNvPr>
          <p:cNvPicPr>
            <a:picLocks noChangeAspect="1"/>
          </p:cNvPicPr>
          <p:nvPr/>
        </p:nvPicPr>
        <p:blipFill>
          <a:blip r:embed="rId2"/>
          <a:stretch>
            <a:fillRect/>
          </a:stretch>
        </p:blipFill>
        <p:spPr>
          <a:xfrm>
            <a:off x="550632" y="1925351"/>
            <a:ext cx="6137942" cy="3927911"/>
          </a:xfrm>
          <a:prstGeom prst="rect">
            <a:avLst/>
          </a:prstGeom>
        </p:spPr>
      </p:pic>
      <p:pic>
        <p:nvPicPr>
          <p:cNvPr id="7" name="Picture 6">
            <a:extLst>
              <a:ext uri="{FF2B5EF4-FFF2-40B4-BE49-F238E27FC236}">
                <a16:creationId xmlns:a16="http://schemas.microsoft.com/office/drawing/2014/main" id="{48CF1BB7-A08B-FB23-02E1-576D6855F465}"/>
              </a:ext>
            </a:extLst>
          </p:cNvPr>
          <p:cNvPicPr>
            <a:picLocks noChangeAspect="1"/>
          </p:cNvPicPr>
          <p:nvPr/>
        </p:nvPicPr>
        <p:blipFill>
          <a:blip r:embed="rId3"/>
          <a:stretch>
            <a:fillRect/>
          </a:stretch>
        </p:blipFill>
        <p:spPr>
          <a:xfrm>
            <a:off x="7810777" y="136525"/>
            <a:ext cx="4381223" cy="6558821"/>
          </a:xfrm>
          <a:prstGeom prst="rect">
            <a:avLst/>
          </a:prstGeom>
        </p:spPr>
      </p:pic>
      <p:sp>
        <p:nvSpPr>
          <p:cNvPr id="8" name="Rectangle: Rounded Corners 7">
            <a:extLst>
              <a:ext uri="{FF2B5EF4-FFF2-40B4-BE49-F238E27FC236}">
                <a16:creationId xmlns:a16="http://schemas.microsoft.com/office/drawing/2014/main" id="{376D6A9C-F100-AEB5-B2C3-BB7C6A216BE0}"/>
              </a:ext>
            </a:extLst>
          </p:cNvPr>
          <p:cNvSpPr/>
          <p:nvPr/>
        </p:nvSpPr>
        <p:spPr>
          <a:xfrm>
            <a:off x="7810777" y="4025245"/>
            <a:ext cx="4114800" cy="53732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2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FBC61-1A2B-05C9-BCA1-51C010B0768B}"/>
              </a:ext>
            </a:extLst>
          </p:cNvPr>
          <p:cNvSpPr>
            <a:spLocks noGrp="1"/>
          </p:cNvSpPr>
          <p:nvPr>
            <p:ph type="title"/>
          </p:nvPr>
        </p:nvSpPr>
        <p:spPr>
          <a:xfrm>
            <a:off x="0" y="0"/>
            <a:ext cx="10515600" cy="1325563"/>
          </a:xfrm>
        </p:spPr>
        <p:txBody>
          <a:bodyPr/>
          <a:lstStyle/>
          <a:p>
            <a:r>
              <a:rPr lang="en-US" dirty="0"/>
              <a:t>Milestones are found in Canvas</a:t>
            </a:r>
          </a:p>
        </p:txBody>
      </p:sp>
      <p:sp>
        <p:nvSpPr>
          <p:cNvPr id="5" name="Slide Number Placeholder 4">
            <a:extLst>
              <a:ext uri="{FF2B5EF4-FFF2-40B4-BE49-F238E27FC236}">
                <a16:creationId xmlns:a16="http://schemas.microsoft.com/office/drawing/2014/main" id="{CB788FB9-9C65-7585-51AF-3D472D017412}"/>
              </a:ext>
            </a:extLst>
          </p:cNvPr>
          <p:cNvSpPr>
            <a:spLocks noGrp="1"/>
          </p:cNvSpPr>
          <p:nvPr>
            <p:ph type="sldNum" sz="quarter" idx="12"/>
          </p:nvPr>
        </p:nvSpPr>
        <p:spPr/>
        <p:txBody>
          <a:bodyPr/>
          <a:lstStyle/>
          <a:p>
            <a:fld id="{0F100A88-6ED8-4E6F-9C4D-937DAE3E442F}" type="slidenum">
              <a:rPr lang="en-US" smtClean="0"/>
              <a:t>14</a:t>
            </a:fld>
            <a:endParaRPr lang="en-US"/>
          </a:p>
        </p:txBody>
      </p:sp>
      <p:pic>
        <p:nvPicPr>
          <p:cNvPr id="10" name="Picture 9">
            <a:extLst>
              <a:ext uri="{FF2B5EF4-FFF2-40B4-BE49-F238E27FC236}">
                <a16:creationId xmlns:a16="http://schemas.microsoft.com/office/drawing/2014/main" id="{7A4CA2A3-1579-4C70-4D87-0A0968637899}"/>
              </a:ext>
            </a:extLst>
          </p:cNvPr>
          <p:cNvPicPr>
            <a:picLocks noChangeAspect="1"/>
          </p:cNvPicPr>
          <p:nvPr/>
        </p:nvPicPr>
        <p:blipFill>
          <a:blip r:embed="rId2"/>
          <a:stretch>
            <a:fillRect/>
          </a:stretch>
        </p:blipFill>
        <p:spPr>
          <a:xfrm>
            <a:off x="5615397" y="993483"/>
            <a:ext cx="6488981" cy="5694947"/>
          </a:xfrm>
          <a:prstGeom prst="rect">
            <a:avLst/>
          </a:prstGeom>
        </p:spPr>
      </p:pic>
      <p:pic>
        <p:nvPicPr>
          <p:cNvPr id="12" name="Picture 11">
            <a:extLst>
              <a:ext uri="{FF2B5EF4-FFF2-40B4-BE49-F238E27FC236}">
                <a16:creationId xmlns:a16="http://schemas.microsoft.com/office/drawing/2014/main" id="{B1D727F9-E1F1-DC58-5DF1-4BAF34A01803}"/>
              </a:ext>
            </a:extLst>
          </p:cNvPr>
          <p:cNvPicPr>
            <a:picLocks noChangeAspect="1"/>
          </p:cNvPicPr>
          <p:nvPr/>
        </p:nvPicPr>
        <p:blipFill>
          <a:blip r:embed="rId3"/>
          <a:stretch>
            <a:fillRect/>
          </a:stretch>
        </p:blipFill>
        <p:spPr>
          <a:xfrm>
            <a:off x="29562" y="1673216"/>
            <a:ext cx="5560759" cy="3511568"/>
          </a:xfrm>
          <a:prstGeom prst="rect">
            <a:avLst/>
          </a:prstGeom>
        </p:spPr>
      </p:pic>
      <p:sp>
        <p:nvSpPr>
          <p:cNvPr id="3" name="Footer Placeholder 3">
            <a:extLst>
              <a:ext uri="{FF2B5EF4-FFF2-40B4-BE49-F238E27FC236}">
                <a16:creationId xmlns:a16="http://schemas.microsoft.com/office/drawing/2014/main" id="{E02B9F67-CD11-B8BF-A8AF-ECE0D8A3FC25}"/>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spTree>
    <p:extLst>
      <p:ext uri="{BB962C8B-B14F-4D97-AF65-F5344CB8AC3E}">
        <p14:creationId xmlns:p14="http://schemas.microsoft.com/office/powerpoint/2010/main" val="190145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D568-3444-A80A-F8CB-2F968DFF53B9}"/>
              </a:ext>
            </a:extLst>
          </p:cNvPr>
          <p:cNvSpPr>
            <a:spLocks noGrp="1"/>
          </p:cNvSpPr>
          <p:nvPr>
            <p:ph type="title"/>
          </p:nvPr>
        </p:nvSpPr>
        <p:spPr>
          <a:xfrm>
            <a:off x="0" y="0"/>
            <a:ext cx="10515600" cy="1325563"/>
          </a:xfrm>
        </p:spPr>
        <p:txBody>
          <a:bodyPr/>
          <a:lstStyle/>
          <a:p>
            <a:r>
              <a:rPr lang="en-US" dirty="0"/>
              <a:t>Labs</a:t>
            </a:r>
          </a:p>
        </p:txBody>
      </p:sp>
      <p:sp>
        <p:nvSpPr>
          <p:cNvPr id="5" name="Slide Number Placeholder 4">
            <a:extLst>
              <a:ext uri="{FF2B5EF4-FFF2-40B4-BE49-F238E27FC236}">
                <a16:creationId xmlns:a16="http://schemas.microsoft.com/office/drawing/2014/main" id="{03DCBAB2-51D7-E0A7-542C-CC5A43DBDA58}"/>
              </a:ext>
            </a:extLst>
          </p:cNvPr>
          <p:cNvSpPr>
            <a:spLocks noGrp="1"/>
          </p:cNvSpPr>
          <p:nvPr>
            <p:ph type="sldNum" sz="quarter" idx="12"/>
          </p:nvPr>
        </p:nvSpPr>
        <p:spPr/>
        <p:txBody>
          <a:bodyPr/>
          <a:lstStyle/>
          <a:p>
            <a:fld id="{0F100A88-6ED8-4E6F-9C4D-937DAE3E442F}" type="slidenum">
              <a:rPr lang="en-US" smtClean="0"/>
              <a:t>15</a:t>
            </a:fld>
            <a:endParaRPr lang="en-US"/>
          </a:p>
        </p:txBody>
      </p:sp>
      <p:sp>
        <p:nvSpPr>
          <p:cNvPr id="6" name="Footer Placeholder 3">
            <a:extLst>
              <a:ext uri="{FF2B5EF4-FFF2-40B4-BE49-F238E27FC236}">
                <a16:creationId xmlns:a16="http://schemas.microsoft.com/office/drawing/2014/main" id="{4B768039-9884-81E0-FDD9-D345A967C77D}"/>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sp>
        <p:nvSpPr>
          <p:cNvPr id="9" name="TextBox 8">
            <a:extLst>
              <a:ext uri="{FF2B5EF4-FFF2-40B4-BE49-F238E27FC236}">
                <a16:creationId xmlns:a16="http://schemas.microsoft.com/office/drawing/2014/main" id="{4DE89C95-2A56-ECB1-EEB9-C4C168193420}"/>
              </a:ext>
            </a:extLst>
          </p:cNvPr>
          <p:cNvSpPr txBox="1"/>
          <p:nvPr/>
        </p:nvSpPr>
        <p:spPr>
          <a:xfrm>
            <a:off x="299259" y="1325563"/>
            <a:ext cx="7822276" cy="3770006"/>
          </a:xfrm>
          <a:prstGeom prst="rect">
            <a:avLst/>
          </a:prstGeom>
          <a:noFill/>
        </p:spPr>
        <p:txBody>
          <a:bodyPr wrap="square">
            <a:spAutoFit/>
          </a:bodyPr>
          <a:lstStyle/>
          <a:p>
            <a:pPr marL="0" marR="0">
              <a:lnSpc>
                <a:spcPct val="115000"/>
              </a:lnSpc>
              <a:spcBef>
                <a:spcPts val="0"/>
              </a:spcBef>
              <a:spcAft>
                <a:spcPts val="300"/>
              </a:spcAft>
            </a:pPr>
            <a:r>
              <a:rPr lang="en-US" sz="1800" u="sng" dirty="0">
                <a:effectLst/>
                <a:latin typeface="Calibri" panose="020F0502020204030204" pitchFamily="34" charset="0"/>
                <a:ea typeface="Malgun Gothic" panose="020B0503020000020004" pitchFamily="34" charset="-127"/>
                <a:cs typeface="Times New Roman" panose="02020603050405020304" pitchFamily="18" charset="0"/>
              </a:rPr>
              <a:t>Lab Assignments (25%)</a:t>
            </a:r>
            <a:endParaRPr lang="en-US" sz="18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15000"/>
              </a:lnSpc>
              <a:spcBef>
                <a:spcPts val="0"/>
              </a:spcBef>
              <a:spcAft>
                <a:spcPts val="3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These are hands-on learning activities that are completed by students outside of class.</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There are 9 labs. It is strongly recommended to complete each lab within the week that the corresponding topic is covered in class throughout the semester.  </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Notes: </a:t>
            </a:r>
          </a:p>
          <a:p>
            <a:pPr marL="800100" lvl="1" indent="-342900">
              <a:lnSpc>
                <a:spcPct val="115000"/>
              </a:lnSpc>
              <a:spcAft>
                <a:spcPts val="300"/>
              </a:spcAft>
              <a:buFont typeface="Symbol" panose="05050102010706020507" pitchFamily="18" charset="2"/>
              <a:buChar char=""/>
            </a:pPr>
            <a:r>
              <a:rPr lang="en-US" b="1" i="1" dirty="0">
                <a:latin typeface="Calibri" panose="020F0502020204030204" pitchFamily="34" charset="0"/>
                <a:ea typeface="Malgun Gothic" panose="020B0503020000020004" pitchFamily="34" charset="-127"/>
                <a:cs typeface="Times New Roman" panose="02020603050405020304" pitchFamily="18" charset="0"/>
              </a:rPr>
              <a:t>Completing Lab Assignments 1-7 will provide you with knowledge and skills necessary for completing Milestones 3 &amp; 4</a:t>
            </a:r>
            <a:r>
              <a:rPr lang="en-US" i="1" dirty="0">
                <a:latin typeface="Calibri" panose="020F0502020204030204" pitchFamily="34" charset="0"/>
                <a:ea typeface="Malgun Gothic" panose="020B0503020000020004" pitchFamily="34" charset="-127"/>
                <a:cs typeface="Times New Roman" panose="02020603050405020304" pitchFamily="18" charset="0"/>
              </a:rPr>
              <a:t>.</a:t>
            </a:r>
            <a:endParaRPr lang="en-US" dirty="0">
              <a:latin typeface="Calibri" panose="020F0502020204030204" pitchFamily="34" charset="0"/>
              <a:ea typeface="Malgun Gothic" panose="020B0503020000020004" pitchFamily="34" charset="-127"/>
              <a:cs typeface="Times New Roman" panose="02020603050405020304" pitchFamily="18" charset="0"/>
            </a:endParaRPr>
          </a:p>
          <a:p>
            <a:pPr marL="800100" lvl="1" indent="-342900">
              <a:lnSpc>
                <a:spcPct val="115000"/>
              </a:lnSpc>
              <a:spcAft>
                <a:spcPts val="300"/>
              </a:spcAft>
              <a:buFont typeface="Symbol" panose="05050102010706020507" pitchFamily="18" charset="2"/>
              <a:buChar char=""/>
            </a:pPr>
            <a:r>
              <a:rPr lang="en-US" b="1" i="1" dirty="0">
                <a:latin typeface="Calibri" panose="020F0502020204030204" pitchFamily="34" charset="0"/>
                <a:ea typeface="Malgun Gothic" panose="020B0503020000020004" pitchFamily="34" charset="-127"/>
                <a:cs typeface="Times New Roman" panose="02020603050405020304" pitchFamily="18" charset="0"/>
              </a:rPr>
              <a:t>Completing Milestones 2 &amp; 3 will provide you with the knowledge necessary for completing your Milestone 3 &amp; 4 report</a:t>
            </a:r>
          </a:p>
        </p:txBody>
      </p:sp>
      <p:pic>
        <p:nvPicPr>
          <p:cNvPr id="13" name="Picture 12">
            <a:extLst>
              <a:ext uri="{FF2B5EF4-FFF2-40B4-BE49-F238E27FC236}">
                <a16:creationId xmlns:a16="http://schemas.microsoft.com/office/drawing/2014/main" id="{2A6FA31E-5AEF-FA67-8954-CE6DCD189B0A}"/>
              </a:ext>
            </a:extLst>
          </p:cNvPr>
          <p:cNvPicPr>
            <a:picLocks noChangeAspect="1"/>
          </p:cNvPicPr>
          <p:nvPr/>
        </p:nvPicPr>
        <p:blipFill>
          <a:blip r:embed="rId2"/>
          <a:stretch>
            <a:fillRect/>
          </a:stretch>
        </p:blipFill>
        <p:spPr>
          <a:xfrm>
            <a:off x="8298874" y="136525"/>
            <a:ext cx="3784728" cy="4049395"/>
          </a:xfrm>
          <a:prstGeom prst="rect">
            <a:avLst/>
          </a:prstGeom>
        </p:spPr>
      </p:pic>
    </p:spTree>
    <p:extLst>
      <p:ext uri="{BB962C8B-B14F-4D97-AF65-F5344CB8AC3E}">
        <p14:creationId xmlns:p14="http://schemas.microsoft.com/office/powerpoint/2010/main" val="274322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 calcmode="lin" valueType="num">
                                      <p:cBhvr additive="base">
                                        <p:cTn id="1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 calcmode="lin" valueType="num">
                                      <p:cBhvr additive="base">
                                        <p:cTn id="2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F8DF-965D-2FA4-F2FC-5532D31B7DB1}"/>
              </a:ext>
            </a:extLst>
          </p:cNvPr>
          <p:cNvSpPr>
            <a:spLocks noGrp="1"/>
          </p:cNvSpPr>
          <p:nvPr>
            <p:ph type="title"/>
          </p:nvPr>
        </p:nvSpPr>
        <p:spPr>
          <a:xfrm>
            <a:off x="0" y="0"/>
            <a:ext cx="10515600" cy="1325563"/>
          </a:xfrm>
        </p:spPr>
        <p:txBody>
          <a:bodyPr>
            <a:normAutofit/>
          </a:bodyPr>
          <a:lstStyle/>
          <a:p>
            <a:r>
              <a:rPr lang="en-US" sz="4000" dirty="0"/>
              <a:t>Labs are found in Canvas</a:t>
            </a:r>
          </a:p>
        </p:txBody>
      </p:sp>
      <p:sp>
        <p:nvSpPr>
          <p:cNvPr id="5" name="Slide Number Placeholder 4">
            <a:extLst>
              <a:ext uri="{FF2B5EF4-FFF2-40B4-BE49-F238E27FC236}">
                <a16:creationId xmlns:a16="http://schemas.microsoft.com/office/drawing/2014/main" id="{F0DC5CF2-D197-A69F-5F97-ED3B45EB8725}"/>
              </a:ext>
            </a:extLst>
          </p:cNvPr>
          <p:cNvSpPr>
            <a:spLocks noGrp="1"/>
          </p:cNvSpPr>
          <p:nvPr>
            <p:ph type="sldNum" sz="quarter" idx="12"/>
          </p:nvPr>
        </p:nvSpPr>
        <p:spPr/>
        <p:txBody>
          <a:bodyPr/>
          <a:lstStyle/>
          <a:p>
            <a:fld id="{0F100A88-6ED8-4E6F-9C4D-937DAE3E442F}" type="slidenum">
              <a:rPr lang="en-US" smtClean="0"/>
              <a:t>16</a:t>
            </a:fld>
            <a:endParaRPr lang="en-US"/>
          </a:p>
        </p:txBody>
      </p:sp>
      <p:sp>
        <p:nvSpPr>
          <p:cNvPr id="3" name="Footer Placeholder 3">
            <a:extLst>
              <a:ext uri="{FF2B5EF4-FFF2-40B4-BE49-F238E27FC236}">
                <a16:creationId xmlns:a16="http://schemas.microsoft.com/office/drawing/2014/main" id="{0E06F49E-30A4-E80B-D6C5-FB9641D6FBE3}"/>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pic>
        <p:nvPicPr>
          <p:cNvPr id="12" name="Picture 11">
            <a:extLst>
              <a:ext uri="{FF2B5EF4-FFF2-40B4-BE49-F238E27FC236}">
                <a16:creationId xmlns:a16="http://schemas.microsoft.com/office/drawing/2014/main" id="{15743495-D074-D817-1BE0-1EDA5E5D9DFC}"/>
              </a:ext>
            </a:extLst>
          </p:cNvPr>
          <p:cNvPicPr>
            <a:picLocks noChangeAspect="1"/>
          </p:cNvPicPr>
          <p:nvPr/>
        </p:nvPicPr>
        <p:blipFill>
          <a:blip r:embed="rId2"/>
          <a:stretch>
            <a:fillRect/>
          </a:stretch>
        </p:blipFill>
        <p:spPr>
          <a:xfrm>
            <a:off x="6292735" y="2080794"/>
            <a:ext cx="5459275" cy="4364554"/>
          </a:xfrm>
          <a:prstGeom prst="rect">
            <a:avLst/>
          </a:prstGeom>
        </p:spPr>
      </p:pic>
      <p:pic>
        <p:nvPicPr>
          <p:cNvPr id="6" name="Picture 5">
            <a:extLst>
              <a:ext uri="{FF2B5EF4-FFF2-40B4-BE49-F238E27FC236}">
                <a16:creationId xmlns:a16="http://schemas.microsoft.com/office/drawing/2014/main" id="{DB553D88-9787-2C9A-5387-4BB9BF04E602}"/>
              </a:ext>
            </a:extLst>
          </p:cNvPr>
          <p:cNvPicPr>
            <a:picLocks noChangeAspect="1"/>
          </p:cNvPicPr>
          <p:nvPr/>
        </p:nvPicPr>
        <p:blipFill>
          <a:blip r:embed="rId3"/>
          <a:stretch>
            <a:fillRect/>
          </a:stretch>
        </p:blipFill>
        <p:spPr>
          <a:xfrm>
            <a:off x="386439" y="1147624"/>
            <a:ext cx="3962604" cy="4280120"/>
          </a:xfrm>
          <a:prstGeom prst="rect">
            <a:avLst/>
          </a:prstGeom>
        </p:spPr>
      </p:pic>
      <p:pic>
        <p:nvPicPr>
          <p:cNvPr id="9" name="Picture 8">
            <a:extLst>
              <a:ext uri="{FF2B5EF4-FFF2-40B4-BE49-F238E27FC236}">
                <a16:creationId xmlns:a16="http://schemas.microsoft.com/office/drawing/2014/main" id="{9E0904B7-7053-8976-301F-A300A1AE416F}"/>
              </a:ext>
            </a:extLst>
          </p:cNvPr>
          <p:cNvPicPr>
            <a:picLocks noChangeAspect="1"/>
          </p:cNvPicPr>
          <p:nvPr/>
        </p:nvPicPr>
        <p:blipFill>
          <a:blip r:embed="rId4"/>
          <a:stretch>
            <a:fillRect/>
          </a:stretch>
        </p:blipFill>
        <p:spPr>
          <a:xfrm>
            <a:off x="6096000" y="104612"/>
            <a:ext cx="6077262" cy="1860646"/>
          </a:xfrm>
          <a:prstGeom prst="rect">
            <a:avLst/>
          </a:prstGeom>
        </p:spPr>
      </p:pic>
    </p:spTree>
    <p:extLst>
      <p:ext uri="{BB962C8B-B14F-4D97-AF65-F5344CB8AC3E}">
        <p14:creationId xmlns:p14="http://schemas.microsoft.com/office/powerpoint/2010/main" val="412681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D568-3444-A80A-F8CB-2F968DFF53B9}"/>
              </a:ext>
            </a:extLst>
          </p:cNvPr>
          <p:cNvSpPr>
            <a:spLocks noGrp="1"/>
          </p:cNvSpPr>
          <p:nvPr>
            <p:ph type="title"/>
          </p:nvPr>
        </p:nvSpPr>
        <p:spPr>
          <a:xfrm>
            <a:off x="0" y="0"/>
            <a:ext cx="10515600" cy="1325563"/>
          </a:xfrm>
        </p:spPr>
        <p:txBody>
          <a:bodyPr/>
          <a:lstStyle/>
          <a:p>
            <a:r>
              <a:rPr lang="en-US" dirty="0"/>
              <a:t>Labs</a:t>
            </a:r>
          </a:p>
        </p:txBody>
      </p:sp>
      <p:sp>
        <p:nvSpPr>
          <p:cNvPr id="3" name="Content Placeholder 2">
            <a:extLst>
              <a:ext uri="{FF2B5EF4-FFF2-40B4-BE49-F238E27FC236}">
                <a16:creationId xmlns:a16="http://schemas.microsoft.com/office/drawing/2014/main" id="{7DE59F71-B88A-6F7E-C546-E68AE8600724}"/>
              </a:ext>
            </a:extLst>
          </p:cNvPr>
          <p:cNvSpPr>
            <a:spLocks noGrp="1"/>
          </p:cNvSpPr>
          <p:nvPr>
            <p:ph idx="1"/>
          </p:nvPr>
        </p:nvSpPr>
        <p:spPr>
          <a:xfrm>
            <a:off x="424731" y="1181569"/>
            <a:ext cx="11724861" cy="5000570"/>
          </a:xfrm>
        </p:spPr>
        <p:txBody>
          <a:bodyPr>
            <a:normAutofit/>
          </a:bodyPr>
          <a:lstStyle/>
          <a:p>
            <a:pPr marL="0" indent="0">
              <a:buNone/>
            </a:pPr>
            <a:r>
              <a:rPr lang="en-US" u="sng" dirty="0"/>
              <a:t>Lab Peer Support</a:t>
            </a:r>
            <a:r>
              <a:rPr lang="en-US" dirty="0"/>
              <a:t>: </a:t>
            </a:r>
          </a:p>
          <a:p>
            <a:pPr marL="457200" lvl="1" indent="0">
              <a:buNone/>
            </a:pPr>
            <a:r>
              <a:rPr lang="en-US" dirty="0"/>
              <a:t>Students are encouraged to help each other complete lab and milestone assignments. </a:t>
            </a:r>
          </a:p>
        </p:txBody>
      </p:sp>
      <p:sp>
        <p:nvSpPr>
          <p:cNvPr id="5" name="Slide Number Placeholder 4">
            <a:extLst>
              <a:ext uri="{FF2B5EF4-FFF2-40B4-BE49-F238E27FC236}">
                <a16:creationId xmlns:a16="http://schemas.microsoft.com/office/drawing/2014/main" id="{03DCBAB2-51D7-E0A7-542C-CC5A43DBDA58}"/>
              </a:ext>
            </a:extLst>
          </p:cNvPr>
          <p:cNvSpPr>
            <a:spLocks noGrp="1"/>
          </p:cNvSpPr>
          <p:nvPr>
            <p:ph type="sldNum" sz="quarter" idx="12"/>
          </p:nvPr>
        </p:nvSpPr>
        <p:spPr/>
        <p:txBody>
          <a:bodyPr/>
          <a:lstStyle/>
          <a:p>
            <a:fld id="{0F100A88-6ED8-4E6F-9C4D-937DAE3E442F}" type="slidenum">
              <a:rPr lang="en-US" smtClean="0"/>
              <a:t>17</a:t>
            </a:fld>
            <a:endParaRPr lang="en-US"/>
          </a:p>
        </p:txBody>
      </p:sp>
      <p:sp>
        <p:nvSpPr>
          <p:cNvPr id="7" name="Footer Placeholder 3">
            <a:extLst>
              <a:ext uri="{FF2B5EF4-FFF2-40B4-BE49-F238E27FC236}">
                <a16:creationId xmlns:a16="http://schemas.microsoft.com/office/drawing/2014/main" id="{3768C12A-C068-0DAF-95FD-2F5419C63067}"/>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pic>
        <p:nvPicPr>
          <p:cNvPr id="8" name="Picture 7">
            <a:extLst>
              <a:ext uri="{FF2B5EF4-FFF2-40B4-BE49-F238E27FC236}">
                <a16:creationId xmlns:a16="http://schemas.microsoft.com/office/drawing/2014/main" id="{0CAB4D68-FAD9-5A24-8CE0-A4AE64E93B42}"/>
              </a:ext>
            </a:extLst>
          </p:cNvPr>
          <p:cNvPicPr>
            <a:picLocks noChangeAspect="1"/>
          </p:cNvPicPr>
          <p:nvPr/>
        </p:nvPicPr>
        <p:blipFill>
          <a:blip r:embed="rId2"/>
          <a:stretch>
            <a:fillRect/>
          </a:stretch>
        </p:blipFill>
        <p:spPr>
          <a:xfrm>
            <a:off x="3636308" y="2340468"/>
            <a:ext cx="4121362" cy="3257717"/>
          </a:xfrm>
          <a:prstGeom prst="rect">
            <a:avLst/>
          </a:prstGeom>
        </p:spPr>
      </p:pic>
    </p:spTree>
    <p:extLst>
      <p:ext uri="{BB962C8B-B14F-4D97-AF65-F5344CB8AC3E}">
        <p14:creationId xmlns:p14="http://schemas.microsoft.com/office/powerpoint/2010/main" val="114331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F5D4B-8250-C0AF-54B9-AFDDFFB6072D}"/>
              </a:ext>
            </a:extLst>
          </p:cNvPr>
          <p:cNvSpPr>
            <a:spLocks noGrp="1"/>
          </p:cNvSpPr>
          <p:nvPr>
            <p:ph type="title"/>
          </p:nvPr>
        </p:nvSpPr>
        <p:spPr>
          <a:xfrm>
            <a:off x="0" y="0"/>
            <a:ext cx="10515600" cy="1325563"/>
          </a:xfrm>
        </p:spPr>
        <p:txBody>
          <a:bodyPr/>
          <a:lstStyle/>
          <a:p>
            <a:r>
              <a:rPr lang="en-US"/>
              <a:t>Grading</a:t>
            </a:r>
            <a:endParaRPr lang="en-US" dirty="0"/>
          </a:p>
        </p:txBody>
      </p:sp>
      <p:sp>
        <p:nvSpPr>
          <p:cNvPr id="5" name="Slide Number Placeholder 4">
            <a:extLst>
              <a:ext uri="{FF2B5EF4-FFF2-40B4-BE49-F238E27FC236}">
                <a16:creationId xmlns:a16="http://schemas.microsoft.com/office/drawing/2014/main" id="{7C16360A-6EAA-3CA1-788E-C5D2C0A46A8B}"/>
              </a:ext>
            </a:extLst>
          </p:cNvPr>
          <p:cNvSpPr>
            <a:spLocks noGrp="1"/>
          </p:cNvSpPr>
          <p:nvPr>
            <p:ph type="sldNum" sz="quarter" idx="12"/>
          </p:nvPr>
        </p:nvSpPr>
        <p:spPr/>
        <p:txBody>
          <a:bodyPr/>
          <a:lstStyle/>
          <a:p>
            <a:fld id="{0F100A88-6ED8-4E6F-9C4D-937DAE3E442F}" type="slidenum">
              <a:rPr lang="en-US" smtClean="0"/>
              <a:t>18</a:t>
            </a:fld>
            <a:endParaRPr lang="en-US"/>
          </a:p>
        </p:txBody>
      </p:sp>
      <p:sp>
        <p:nvSpPr>
          <p:cNvPr id="3" name="Arrow: Right 2">
            <a:extLst>
              <a:ext uri="{FF2B5EF4-FFF2-40B4-BE49-F238E27FC236}">
                <a16:creationId xmlns:a16="http://schemas.microsoft.com/office/drawing/2014/main" id="{769D10B2-2324-EB80-243F-54D928462BB5}"/>
              </a:ext>
            </a:extLst>
          </p:cNvPr>
          <p:cNvSpPr/>
          <p:nvPr/>
        </p:nvSpPr>
        <p:spPr>
          <a:xfrm>
            <a:off x="1170636" y="2854156"/>
            <a:ext cx="413468" cy="222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3">
            <a:extLst>
              <a:ext uri="{FF2B5EF4-FFF2-40B4-BE49-F238E27FC236}">
                <a16:creationId xmlns:a16="http://schemas.microsoft.com/office/drawing/2014/main" id="{847D4CDB-7071-D31F-BFCC-623C33862039}"/>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pic>
        <p:nvPicPr>
          <p:cNvPr id="4" name="Picture 3">
            <a:extLst>
              <a:ext uri="{FF2B5EF4-FFF2-40B4-BE49-F238E27FC236}">
                <a16:creationId xmlns:a16="http://schemas.microsoft.com/office/drawing/2014/main" id="{7F0D158B-003F-5C29-1749-8344259A1E56}"/>
              </a:ext>
            </a:extLst>
          </p:cNvPr>
          <p:cNvPicPr>
            <a:picLocks noChangeAspect="1"/>
          </p:cNvPicPr>
          <p:nvPr/>
        </p:nvPicPr>
        <p:blipFill>
          <a:blip r:embed="rId2"/>
          <a:stretch>
            <a:fillRect/>
          </a:stretch>
        </p:blipFill>
        <p:spPr>
          <a:xfrm>
            <a:off x="1554199" y="1453662"/>
            <a:ext cx="9202896" cy="3699088"/>
          </a:xfrm>
          <a:prstGeom prst="rect">
            <a:avLst/>
          </a:prstGeom>
        </p:spPr>
      </p:pic>
    </p:spTree>
    <p:extLst>
      <p:ext uri="{BB962C8B-B14F-4D97-AF65-F5344CB8AC3E}">
        <p14:creationId xmlns:p14="http://schemas.microsoft.com/office/powerpoint/2010/main" val="4252185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1869-9C71-8728-C52C-518CFF502A5A}"/>
              </a:ext>
            </a:extLst>
          </p:cNvPr>
          <p:cNvSpPr>
            <a:spLocks noGrp="1"/>
          </p:cNvSpPr>
          <p:nvPr>
            <p:ph type="title"/>
          </p:nvPr>
        </p:nvSpPr>
        <p:spPr>
          <a:xfrm>
            <a:off x="0" y="0"/>
            <a:ext cx="10515600" cy="1325563"/>
          </a:xfrm>
        </p:spPr>
        <p:txBody>
          <a:bodyPr/>
          <a:lstStyle/>
          <a:p>
            <a:r>
              <a:rPr lang="en-US" dirty="0"/>
              <a:t>Reading Summaries (10%)</a:t>
            </a:r>
          </a:p>
        </p:txBody>
      </p:sp>
      <p:sp>
        <p:nvSpPr>
          <p:cNvPr id="5" name="Slide Number Placeholder 4">
            <a:extLst>
              <a:ext uri="{FF2B5EF4-FFF2-40B4-BE49-F238E27FC236}">
                <a16:creationId xmlns:a16="http://schemas.microsoft.com/office/drawing/2014/main" id="{DB86244B-658E-86FA-78B8-E6032B5944FA}"/>
              </a:ext>
            </a:extLst>
          </p:cNvPr>
          <p:cNvSpPr>
            <a:spLocks noGrp="1"/>
          </p:cNvSpPr>
          <p:nvPr>
            <p:ph type="sldNum" sz="quarter" idx="12"/>
          </p:nvPr>
        </p:nvSpPr>
        <p:spPr/>
        <p:txBody>
          <a:bodyPr/>
          <a:lstStyle/>
          <a:p>
            <a:fld id="{0F100A88-6ED8-4E6F-9C4D-937DAE3E442F}" type="slidenum">
              <a:rPr lang="en-US" smtClean="0"/>
              <a:t>19</a:t>
            </a:fld>
            <a:endParaRPr lang="en-US"/>
          </a:p>
        </p:txBody>
      </p:sp>
      <p:sp>
        <p:nvSpPr>
          <p:cNvPr id="3" name="Footer Placeholder 3">
            <a:extLst>
              <a:ext uri="{FF2B5EF4-FFF2-40B4-BE49-F238E27FC236}">
                <a16:creationId xmlns:a16="http://schemas.microsoft.com/office/drawing/2014/main" id="{E3078F4E-1D13-D50E-5870-32404DB0FE0F}"/>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sp>
        <p:nvSpPr>
          <p:cNvPr id="9" name="TextBox 8">
            <a:extLst>
              <a:ext uri="{FF2B5EF4-FFF2-40B4-BE49-F238E27FC236}">
                <a16:creationId xmlns:a16="http://schemas.microsoft.com/office/drawing/2014/main" id="{4999A461-6372-1BFC-62A3-9A66B35D8665}"/>
              </a:ext>
            </a:extLst>
          </p:cNvPr>
          <p:cNvSpPr txBox="1"/>
          <p:nvPr/>
        </p:nvSpPr>
        <p:spPr>
          <a:xfrm>
            <a:off x="1005840" y="1365487"/>
            <a:ext cx="10794076" cy="2566600"/>
          </a:xfrm>
          <a:prstGeom prst="rect">
            <a:avLst/>
          </a:prstGeom>
          <a:noFill/>
        </p:spPr>
        <p:txBody>
          <a:bodyPr wrap="square">
            <a:spAutoFit/>
          </a:bodyPr>
          <a:lstStyle/>
          <a:p>
            <a:pPr marL="0" marR="0">
              <a:lnSpc>
                <a:spcPct val="115000"/>
              </a:lnSpc>
              <a:spcBef>
                <a:spcPts val="0"/>
              </a:spcBef>
              <a:spcAft>
                <a:spcPts val="300"/>
              </a:spcAft>
            </a:pPr>
            <a:r>
              <a:rPr lang="en-US" sz="2000" dirty="0">
                <a:effectLst/>
                <a:latin typeface="Calibri" panose="020F0502020204030204" pitchFamily="34" charset="0"/>
                <a:ea typeface="Malgun Gothic" panose="020B0503020000020004" pitchFamily="34" charset="-127"/>
                <a:cs typeface="Times New Roman" panose="02020603050405020304" pitchFamily="18" charset="0"/>
              </a:rPr>
              <a:t>Students are to summarize assigned readings (news articles, textbook chapters, or Harvard Business cases) before each week’s class.</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Up to 200 words in each summary</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Due before the class on which the reading is assigned</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No late submission will be accepted</a:t>
            </a:r>
          </a:p>
          <a:p>
            <a:pPr marL="342900" marR="0" lvl="0" indent="-342900">
              <a:lnSpc>
                <a:spcPct val="115000"/>
              </a:lnSpc>
              <a:spcBef>
                <a:spcPts val="0"/>
              </a:spcBef>
              <a:spcAft>
                <a:spcPts val="300"/>
              </a:spcAft>
              <a:buFont typeface="Symbol" panose="05050102010706020507" pitchFamily="18" charset="2"/>
              <a:buChar char=""/>
            </a:pPr>
            <a:r>
              <a:rPr lang="en-US" sz="1800" b="1" dirty="0">
                <a:effectLst/>
                <a:latin typeface="Calibri" panose="020F0502020204030204" pitchFamily="34" charset="0"/>
                <a:ea typeface="Malgun Gothic" panose="020B0503020000020004" pitchFamily="34" charset="-127"/>
                <a:cs typeface="Times New Roman" panose="02020603050405020304" pitchFamily="18" charset="0"/>
              </a:rPr>
              <a:t>Goal: </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This is to make sure students read assigned readings which promote more effective in-class discussions</a:t>
            </a:r>
          </a:p>
          <a:p>
            <a:pPr marL="342900" marR="0" lvl="0" indent="-342900">
              <a:lnSpc>
                <a:spcPct val="115000"/>
              </a:lnSpc>
              <a:spcBef>
                <a:spcPts val="0"/>
              </a:spcBef>
              <a:spcAft>
                <a:spcPts val="300"/>
              </a:spcAft>
              <a:buFont typeface="Symbol" panose="05050102010706020507" pitchFamily="18" charset="2"/>
              <a:buChar char=""/>
            </a:pPr>
            <a:r>
              <a:rPr lang="en-US" sz="1800" b="1" dirty="0">
                <a:effectLst/>
                <a:latin typeface="Calibri" panose="020F0502020204030204" pitchFamily="34" charset="0"/>
                <a:ea typeface="Malgun Gothic" panose="020B0503020000020004" pitchFamily="34" charset="-127"/>
                <a:cs typeface="Times New Roman" panose="02020603050405020304" pitchFamily="18" charset="0"/>
              </a:rPr>
              <a:t>Grading Criteria: </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Clarity, Comprehensiveness, Spelling Grammar, and Organization</a:t>
            </a:r>
          </a:p>
        </p:txBody>
      </p:sp>
    </p:spTree>
    <p:extLst>
      <p:ext uri="{BB962C8B-B14F-4D97-AF65-F5344CB8AC3E}">
        <p14:creationId xmlns:p14="http://schemas.microsoft.com/office/powerpoint/2010/main" val="198550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D5DED2-3A0B-46DD-A7D9-6DD8713AA777}"/>
              </a:ext>
            </a:extLst>
          </p:cNvPr>
          <p:cNvSpPr>
            <a:spLocks noGrp="1"/>
          </p:cNvSpPr>
          <p:nvPr>
            <p:ph type="body" idx="1"/>
          </p:nvPr>
        </p:nvSpPr>
        <p:spPr/>
        <p:txBody>
          <a:bodyPr>
            <a:normAutofit/>
          </a:bodyPr>
          <a:lstStyle/>
          <a:p>
            <a:r>
              <a:rPr lang="en-US" sz="3200" dirty="0"/>
              <a:t>Instructor</a:t>
            </a:r>
          </a:p>
          <a:p>
            <a:r>
              <a:rPr lang="en-US" sz="3200" dirty="0"/>
              <a:t>Course overview</a:t>
            </a:r>
          </a:p>
          <a:p>
            <a:r>
              <a:rPr lang="en-US" sz="3200" dirty="0"/>
              <a:t>Introduction </a:t>
            </a:r>
          </a:p>
          <a:p>
            <a:r>
              <a:rPr lang="en-US" sz="3200" dirty="0"/>
              <a:t>Need for Cybersecurity Professionals</a:t>
            </a:r>
          </a:p>
        </p:txBody>
      </p:sp>
      <p:sp>
        <p:nvSpPr>
          <p:cNvPr id="5" name="Slide Number Placeholder 4">
            <a:extLst>
              <a:ext uri="{FF2B5EF4-FFF2-40B4-BE49-F238E27FC236}">
                <a16:creationId xmlns:a16="http://schemas.microsoft.com/office/drawing/2014/main" id="{6CEB74D2-6E34-48C4-831F-221FD68A64A4}"/>
              </a:ext>
            </a:extLst>
          </p:cNvPr>
          <p:cNvSpPr>
            <a:spLocks noGrp="1"/>
          </p:cNvSpPr>
          <p:nvPr>
            <p:ph type="sldNum" idx="12"/>
          </p:nvPr>
        </p:nvSpPr>
        <p:spPr/>
        <p:txBody>
          <a:bodyPr/>
          <a:lstStyle/>
          <a:p>
            <a:fld id="{0F100A88-6ED8-4E6F-9C4D-937DAE3E442F}" type="slidenum">
              <a:rPr lang="en-US" smtClean="0"/>
              <a:t>2</a:t>
            </a:fld>
            <a:endParaRPr lang="en-US"/>
          </a:p>
        </p:txBody>
      </p:sp>
      <p:sp>
        <p:nvSpPr>
          <p:cNvPr id="2" name="Title 1">
            <a:extLst>
              <a:ext uri="{FF2B5EF4-FFF2-40B4-BE49-F238E27FC236}">
                <a16:creationId xmlns:a16="http://schemas.microsoft.com/office/drawing/2014/main" id="{90478E27-3A28-4431-94A3-775B30F3F7B5}"/>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E02CDA91-7738-FDBC-AA80-75FE8A5DBE3E}"/>
              </a:ext>
            </a:extLst>
          </p:cNvPr>
          <p:cNvSpPr>
            <a:spLocks noGrp="1"/>
          </p:cNvSpPr>
          <p:nvPr>
            <p:ph type="body" idx="2"/>
          </p:nvPr>
        </p:nvSpPr>
        <p:spPr/>
        <p:txBody>
          <a:bodyPr/>
          <a:lstStyle/>
          <a:p>
            <a:endParaRPr lang="en-US"/>
          </a:p>
        </p:txBody>
      </p:sp>
      <p:sp>
        <p:nvSpPr>
          <p:cNvPr id="6" name="Rectangle 5">
            <a:extLst>
              <a:ext uri="{FF2B5EF4-FFF2-40B4-BE49-F238E27FC236}">
                <a16:creationId xmlns:a16="http://schemas.microsoft.com/office/drawing/2014/main" id="{22D93528-9955-8845-278F-94A3B9EE2B98}"/>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2179366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19143-BA15-43D1-B629-7CDB98E4323D}"/>
              </a:ext>
            </a:extLst>
          </p:cNvPr>
          <p:cNvSpPr>
            <a:spLocks noGrp="1"/>
          </p:cNvSpPr>
          <p:nvPr>
            <p:ph type="title"/>
          </p:nvPr>
        </p:nvSpPr>
        <p:spPr>
          <a:xfrm>
            <a:off x="0" y="0"/>
            <a:ext cx="10515600" cy="1325563"/>
          </a:xfrm>
        </p:spPr>
        <p:txBody>
          <a:bodyPr/>
          <a:lstStyle/>
          <a:p>
            <a:r>
              <a:rPr lang="en-US" dirty="0"/>
              <a:t>Reading Summaries are found in Canvas</a:t>
            </a:r>
          </a:p>
        </p:txBody>
      </p:sp>
      <p:sp>
        <p:nvSpPr>
          <p:cNvPr id="5" name="Slide Number Placeholder 4">
            <a:extLst>
              <a:ext uri="{FF2B5EF4-FFF2-40B4-BE49-F238E27FC236}">
                <a16:creationId xmlns:a16="http://schemas.microsoft.com/office/drawing/2014/main" id="{FF0CF327-1D19-223D-7D7D-68E49DBD7462}"/>
              </a:ext>
            </a:extLst>
          </p:cNvPr>
          <p:cNvSpPr>
            <a:spLocks noGrp="1"/>
          </p:cNvSpPr>
          <p:nvPr>
            <p:ph type="sldNum" sz="quarter" idx="12"/>
          </p:nvPr>
        </p:nvSpPr>
        <p:spPr/>
        <p:txBody>
          <a:bodyPr/>
          <a:lstStyle/>
          <a:p>
            <a:fld id="{0F100A88-6ED8-4E6F-9C4D-937DAE3E442F}" type="slidenum">
              <a:rPr lang="en-US" smtClean="0"/>
              <a:t>20</a:t>
            </a:fld>
            <a:endParaRPr lang="en-US"/>
          </a:p>
        </p:txBody>
      </p:sp>
      <p:pic>
        <p:nvPicPr>
          <p:cNvPr id="3" name="Picture 2">
            <a:extLst>
              <a:ext uri="{FF2B5EF4-FFF2-40B4-BE49-F238E27FC236}">
                <a16:creationId xmlns:a16="http://schemas.microsoft.com/office/drawing/2014/main" id="{123D0B8A-5856-554E-1D1A-1D532A1DB86A}"/>
              </a:ext>
            </a:extLst>
          </p:cNvPr>
          <p:cNvPicPr>
            <a:picLocks noChangeAspect="1"/>
          </p:cNvPicPr>
          <p:nvPr/>
        </p:nvPicPr>
        <p:blipFill>
          <a:blip r:embed="rId2"/>
          <a:stretch>
            <a:fillRect/>
          </a:stretch>
        </p:blipFill>
        <p:spPr>
          <a:xfrm>
            <a:off x="4441695" y="6493103"/>
            <a:ext cx="4115157" cy="365792"/>
          </a:xfrm>
          <a:prstGeom prst="rect">
            <a:avLst/>
          </a:prstGeom>
        </p:spPr>
      </p:pic>
      <p:pic>
        <p:nvPicPr>
          <p:cNvPr id="9" name="Picture 8">
            <a:extLst>
              <a:ext uri="{FF2B5EF4-FFF2-40B4-BE49-F238E27FC236}">
                <a16:creationId xmlns:a16="http://schemas.microsoft.com/office/drawing/2014/main" id="{6221D0AE-1F16-300F-207F-252868009718}"/>
              </a:ext>
            </a:extLst>
          </p:cNvPr>
          <p:cNvPicPr>
            <a:picLocks noChangeAspect="1"/>
          </p:cNvPicPr>
          <p:nvPr/>
        </p:nvPicPr>
        <p:blipFill>
          <a:blip r:embed="rId3"/>
          <a:stretch>
            <a:fillRect/>
          </a:stretch>
        </p:blipFill>
        <p:spPr>
          <a:xfrm>
            <a:off x="4570367" y="1113462"/>
            <a:ext cx="6356677" cy="1530429"/>
          </a:xfrm>
          <a:prstGeom prst="rect">
            <a:avLst/>
          </a:prstGeom>
        </p:spPr>
      </p:pic>
      <p:pic>
        <p:nvPicPr>
          <p:cNvPr id="11" name="Picture 10">
            <a:extLst>
              <a:ext uri="{FF2B5EF4-FFF2-40B4-BE49-F238E27FC236}">
                <a16:creationId xmlns:a16="http://schemas.microsoft.com/office/drawing/2014/main" id="{9ED60383-CFD2-1BD4-A05C-647DDFC2A931}"/>
              </a:ext>
            </a:extLst>
          </p:cNvPr>
          <p:cNvPicPr>
            <a:picLocks noChangeAspect="1"/>
          </p:cNvPicPr>
          <p:nvPr/>
        </p:nvPicPr>
        <p:blipFill>
          <a:blip r:embed="rId4"/>
          <a:stretch>
            <a:fillRect/>
          </a:stretch>
        </p:blipFill>
        <p:spPr>
          <a:xfrm>
            <a:off x="4700847" y="2772614"/>
            <a:ext cx="7491153" cy="2185368"/>
          </a:xfrm>
          <a:prstGeom prst="rect">
            <a:avLst/>
          </a:prstGeom>
        </p:spPr>
      </p:pic>
      <p:pic>
        <p:nvPicPr>
          <p:cNvPr id="10" name="Picture 9">
            <a:extLst>
              <a:ext uri="{FF2B5EF4-FFF2-40B4-BE49-F238E27FC236}">
                <a16:creationId xmlns:a16="http://schemas.microsoft.com/office/drawing/2014/main" id="{C30861E9-7BF5-F3A9-EFEA-6540F8D2718E}"/>
              </a:ext>
            </a:extLst>
          </p:cNvPr>
          <p:cNvPicPr>
            <a:picLocks noChangeAspect="1"/>
          </p:cNvPicPr>
          <p:nvPr/>
        </p:nvPicPr>
        <p:blipFill>
          <a:blip r:embed="rId5"/>
          <a:stretch>
            <a:fillRect/>
          </a:stretch>
        </p:blipFill>
        <p:spPr>
          <a:xfrm>
            <a:off x="142153" y="1113462"/>
            <a:ext cx="4016769" cy="4853596"/>
          </a:xfrm>
          <a:prstGeom prst="rect">
            <a:avLst/>
          </a:prstGeom>
        </p:spPr>
      </p:pic>
    </p:spTree>
    <p:extLst>
      <p:ext uri="{BB962C8B-B14F-4D97-AF65-F5344CB8AC3E}">
        <p14:creationId xmlns:p14="http://schemas.microsoft.com/office/powerpoint/2010/main" val="164314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6A68E-4C97-3BED-1BC2-1BEC15A0D187}"/>
              </a:ext>
            </a:extLst>
          </p:cNvPr>
          <p:cNvSpPr>
            <a:spLocks noGrp="1"/>
          </p:cNvSpPr>
          <p:nvPr>
            <p:ph type="title"/>
          </p:nvPr>
        </p:nvSpPr>
        <p:spPr>
          <a:xfrm>
            <a:off x="0" y="0"/>
            <a:ext cx="10515600" cy="1325563"/>
          </a:xfrm>
        </p:spPr>
        <p:txBody>
          <a:bodyPr/>
          <a:lstStyle/>
          <a:p>
            <a:r>
              <a:rPr lang="en-US" dirty="0"/>
              <a:t>Discussion Briefs (10%)</a:t>
            </a:r>
          </a:p>
        </p:txBody>
      </p:sp>
      <p:sp>
        <p:nvSpPr>
          <p:cNvPr id="5" name="Slide Number Placeholder 4">
            <a:extLst>
              <a:ext uri="{FF2B5EF4-FFF2-40B4-BE49-F238E27FC236}">
                <a16:creationId xmlns:a16="http://schemas.microsoft.com/office/drawing/2014/main" id="{22ABA41F-E37E-C14E-0C77-B4CFBCD0A34F}"/>
              </a:ext>
            </a:extLst>
          </p:cNvPr>
          <p:cNvSpPr>
            <a:spLocks noGrp="1"/>
          </p:cNvSpPr>
          <p:nvPr>
            <p:ph type="sldNum" sz="quarter" idx="12"/>
          </p:nvPr>
        </p:nvSpPr>
        <p:spPr/>
        <p:txBody>
          <a:bodyPr/>
          <a:lstStyle/>
          <a:p>
            <a:fld id="{0F100A88-6ED8-4E6F-9C4D-937DAE3E442F}" type="slidenum">
              <a:rPr lang="en-US" smtClean="0"/>
              <a:t>21</a:t>
            </a:fld>
            <a:endParaRPr lang="en-US"/>
          </a:p>
        </p:txBody>
      </p:sp>
      <p:pic>
        <p:nvPicPr>
          <p:cNvPr id="6" name="Picture 5">
            <a:extLst>
              <a:ext uri="{FF2B5EF4-FFF2-40B4-BE49-F238E27FC236}">
                <a16:creationId xmlns:a16="http://schemas.microsoft.com/office/drawing/2014/main" id="{C15E5488-8701-D660-0AEF-4782152BA198}"/>
              </a:ext>
            </a:extLst>
          </p:cNvPr>
          <p:cNvPicPr>
            <a:picLocks noChangeAspect="1"/>
          </p:cNvPicPr>
          <p:nvPr/>
        </p:nvPicPr>
        <p:blipFill>
          <a:blip r:embed="rId2"/>
          <a:stretch>
            <a:fillRect/>
          </a:stretch>
        </p:blipFill>
        <p:spPr>
          <a:xfrm>
            <a:off x="3667971" y="6356350"/>
            <a:ext cx="4115157" cy="365792"/>
          </a:xfrm>
          <a:prstGeom prst="rect">
            <a:avLst/>
          </a:prstGeom>
        </p:spPr>
      </p:pic>
      <p:sp>
        <p:nvSpPr>
          <p:cNvPr id="9" name="TextBox 8">
            <a:extLst>
              <a:ext uri="{FF2B5EF4-FFF2-40B4-BE49-F238E27FC236}">
                <a16:creationId xmlns:a16="http://schemas.microsoft.com/office/drawing/2014/main" id="{0B42FD44-DB7D-EA54-394D-E531B3841EA0}"/>
              </a:ext>
            </a:extLst>
          </p:cNvPr>
          <p:cNvSpPr txBox="1"/>
          <p:nvPr/>
        </p:nvSpPr>
        <p:spPr>
          <a:xfrm>
            <a:off x="503766" y="1325563"/>
            <a:ext cx="11446933" cy="2212657"/>
          </a:xfrm>
          <a:prstGeom prst="rect">
            <a:avLst/>
          </a:prstGeom>
          <a:noFill/>
        </p:spPr>
        <p:txBody>
          <a:bodyPr wrap="square">
            <a:spAutoFit/>
          </a:bodyPr>
          <a:lstStyle/>
          <a:p>
            <a:pPr marL="0" marR="0">
              <a:lnSpc>
                <a:spcPct val="115000"/>
              </a:lnSpc>
              <a:spcBef>
                <a:spcPts val="0"/>
              </a:spcBef>
              <a:spcAft>
                <a:spcPts val="300"/>
              </a:spcAft>
            </a:pPr>
            <a:r>
              <a:rPr lang="en-US" sz="2000" dirty="0">
                <a:effectLst/>
                <a:latin typeface="Calibri" panose="020F0502020204030204" pitchFamily="34" charset="0"/>
                <a:ea typeface="Malgun Gothic" panose="020B0503020000020004" pitchFamily="34" charset="-127"/>
                <a:cs typeface="Times New Roman" panose="02020603050405020304" pitchFamily="18" charset="0"/>
              </a:rPr>
              <a:t>After each week’s class, students are to write a short write-up that is based on in-class lecture &amp; discussions.</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At least 150 words and no more than 300 words in each brief</a:t>
            </a:r>
          </a:p>
          <a:p>
            <a:pPr marL="342900" marR="0" lvl="0" indent="-342900">
              <a:lnSpc>
                <a:spcPct val="115000"/>
              </a:lnSpc>
              <a:spcBef>
                <a:spcPts val="0"/>
              </a:spcBef>
              <a:spcAft>
                <a:spcPts val="300"/>
              </a:spcAft>
              <a:buFont typeface="Symbol" panose="05050102010706020507" pitchFamily="18" charset="2"/>
              <a:buChar char=""/>
            </a:pPr>
            <a:r>
              <a:rPr lang="en-US" sz="1800" b="1" dirty="0">
                <a:effectLst/>
                <a:latin typeface="Calibri" panose="020F0502020204030204" pitchFamily="34" charset="0"/>
                <a:ea typeface="Malgun Gothic" panose="020B0503020000020004" pitchFamily="34" charset="-127"/>
                <a:cs typeface="Times New Roman" panose="02020603050405020304" pitchFamily="18" charset="0"/>
              </a:rPr>
              <a:t>Students can skip up to two discussion briefs throughout the semester.</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It is strongly recommended that you write up your discussion brief after the associated class. </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No late submission is to be accepted.</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Grading Criteria: Clarity, Comprehensiveness, Spelling, Grammar, and Organization</a:t>
            </a:r>
          </a:p>
        </p:txBody>
      </p:sp>
    </p:spTree>
    <p:extLst>
      <p:ext uri="{BB962C8B-B14F-4D97-AF65-F5344CB8AC3E}">
        <p14:creationId xmlns:p14="http://schemas.microsoft.com/office/powerpoint/2010/main" val="112766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61CF-FC66-D91F-C14E-697D37A727E4}"/>
              </a:ext>
            </a:extLst>
          </p:cNvPr>
          <p:cNvSpPr>
            <a:spLocks noGrp="1"/>
          </p:cNvSpPr>
          <p:nvPr>
            <p:ph type="title"/>
          </p:nvPr>
        </p:nvSpPr>
        <p:spPr>
          <a:xfrm>
            <a:off x="0" y="18255"/>
            <a:ext cx="10515600" cy="1325563"/>
          </a:xfrm>
        </p:spPr>
        <p:txBody>
          <a:bodyPr/>
          <a:lstStyle/>
          <a:p>
            <a:r>
              <a:rPr lang="en-US" dirty="0"/>
              <a:t>Discussion Briefs are found in Canvas</a:t>
            </a:r>
          </a:p>
        </p:txBody>
      </p:sp>
      <p:sp>
        <p:nvSpPr>
          <p:cNvPr id="5" name="Slide Number Placeholder 4">
            <a:extLst>
              <a:ext uri="{FF2B5EF4-FFF2-40B4-BE49-F238E27FC236}">
                <a16:creationId xmlns:a16="http://schemas.microsoft.com/office/drawing/2014/main" id="{BC5BEE2C-AB72-D990-8130-C28BA81AB014}"/>
              </a:ext>
            </a:extLst>
          </p:cNvPr>
          <p:cNvSpPr>
            <a:spLocks noGrp="1"/>
          </p:cNvSpPr>
          <p:nvPr>
            <p:ph type="sldNum" sz="quarter" idx="12"/>
          </p:nvPr>
        </p:nvSpPr>
        <p:spPr/>
        <p:txBody>
          <a:bodyPr/>
          <a:lstStyle/>
          <a:p>
            <a:fld id="{0F100A88-6ED8-4E6F-9C4D-937DAE3E442F}" type="slidenum">
              <a:rPr lang="en-US" smtClean="0"/>
              <a:t>22</a:t>
            </a:fld>
            <a:endParaRPr lang="en-US"/>
          </a:p>
        </p:txBody>
      </p:sp>
      <p:pic>
        <p:nvPicPr>
          <p:cNvPr id="6" name="Picture 5">
            <a:extLst>
              <a:ext uri="{FF2B5EF4-FFF2-40B4-BE49-F238E27FC236}">
                <a16:creationId xmlns:a16="http://schemas.microsoft.com/office/drawing/2014/main" id="{4E2C8551-4F83-2B56-74B9-247DFFBD9D2F}"/>
              </a:ext>
            </a:extLst>
          </p:cNvPr>
          <p:cNvPicPr>
            <a:picLocks noChangeAspect="1"/>
          </p:cNvPicPr>
          <p:nvPr/>
        </p:nvPicPr>
        <p:blipFill>
          <a:blip r:embed="rId2"/>
          <a:stretch>
            <a:fillRect/>
          </a:stretch>
        </p:blipFill>
        <p:spPr>
          <a:xfrm>
            <a:off x="3982150" y="6475874"/>
            <a:ext cx="4115157" cy="365792"/>
          </a:xfrm>
          <a:prstGeom prst="rect">
            <a:avLst/>
          </a:prstGeom>
        </p:spPr>
      </p:pic>
      <p:pic>
        <p:nvPicPr>
          <p:cNvPr id="8" name="Picture 7">
            <a:extLst>
              <a:ext uri="{FF2B5EF4-FFF2-40B4-BE49-F238E27FC236}">
                <a16:creationId xmlns:a16="http://schemas.microsoft.com/office/drawing/2014/main" id="{BE2E7772-991B-D2C1-11B7-BB0306BAA696}"/>
              </a:ext>
            </a:extLst>
          </p:cNvPr>
          <p:cNvPicPr>
            <a:picLocks noChangeAspect="1"/>
          </p:cNvPicPr>
          <p:nvPr/>
        </p:nvPicPr>
        <p:blipFill>
          <a:blip r:embed="rId3"/>
          <a:stretch>
            <a:fillRect/>
          </a:stretch>
        </p:blipFill>
        <p:spPr>
          <a:xfrm>
            <a:off x="4044142" y="1309056"/>
            <a:ext cx="7990182" cy="2119944"/>
          </a:xfrm>
          <a:prstGeom prst="rect">
            <a:avLst/>
          </a:prstGeom>
        </p:spPr>
      </p:pic>
      <p:pic>
        <p:nvPicPr>
          <p:cNvPr id="7" name="Picture 6">
            <a:extLst>
              <a:ext uri="{FF2B5EF4-FFF2-40B4-BE49-F238E27FC236}">
                <a16:creationId xmlns:a16="http://schemas.microsoft.com/office/drawing/2014/main" id="{3AE27B16-96DD-F134-2371-8EB62F334713}"/>
              </a:ext>
            </a:extLst>
          </p:cNvPr>
          <p:cNvPicPr>
            <a:picLocks noChangeAspect="1"/>
          </p:cNvPicPr>
          <p:nvPr/>
        </p:nvPicPr>
        <p:blipFill>
          <a:blip r:embed="rId4"/>
          <a:stretch>
            <a:fillRect/>
          </a:stretch>
        </p:blipFill>
        <p:spPr>
          <a:xfrm>
            <a:off x="157676" y="1034937"/>
            <a:ext cx="3428804" cy="5328546"/>
          </a:xfrm>
          <a:prstGeom prst="rect">
            <a:avLst/>
          </a:prstGeom>
        </p:spPr>
      </p:pic>
    </p:spTree>
    <p:extLst>
      <p:ext uri="{BB962C8B-B14F-4D97-AF65-F5344CB8AC3E}">
        <p14:creationId xmlns:p14="http://schemas.microsoft.com/office/powerpoint/2010/main" val="310126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B51D0-7F65-AA24-97AE-A12388F25AB7}"/>
              </a:ext>
            </a:extLst>
          </p:cNvPr>
          <p:cNvSpPr>
            <a:spLocks noGrp="1"/>
          </p:cNvSpPr>
          <p:nvPr>
            <p:ph type="title"/>
          </p:nvPr>
        </p:nvSpPr>
        <p:spPr>
          <a:xfrm>
            <a:off x="0" y="18255"/>
            <a:ext cx="10515600" cy="1325563"/>
          </a:xfrm>
        </p:spPr>
        <p:txBody>
          <a:bodyPr/>
          <a:lstStyle/>
          <a:p>
            <a:r>
              <a:rPr lang="en-US" dirty="0"/>
              <a:t>In-Class Participation (15%)</a:t>
            </a:r>
          </a:p>
        </p:txBody>
      </p:sp>
      <p:sp>
        <p:nvSpPr>
          <p:cNvPr id="5" name="Slide Number Placeholder 4">
            <a:extLst>
              <a:ext uri="{FF2B5EF4-FFF2-40B4-BE49-F238E27FC236}">
                <a16:creationId xmlns:a16="http://schemas.microsoft.com/office/drawing/2014/main" id="{0F8F9B7B-4400-B749-50A5-1F3D37761018}"/>
              </a:ext>
            </a:extLst>
          </p:cNvPr>
          <p:cNvSpPr>
            <a:spLocks noGrp="1"/>
          </p:cNvSpPr>
          <p:nvPr>
            <p:ph type="sldNum" sz="quarter" idx="12"/>
          </p:nvPr>
        </p:nvSpPr>
        <p:spPr/>
        <p:txBody>
          <a:bodyPr/>
          <a:lstStyle/>
          <a:p>
            <a:fld id="{0F100A88-6ED8-4E6F-9C4D-937DAE3E442F}" type="slidenum">
              <a:rPr lang="en-US" smtClean="0"/>
              <a:t>23</a:t>
            </a:fld>
            <a:endParaRPr lang="en-US"/>
          </a:p>
        </p:txBody>
      </p:sp>
      <p:pic>
        <p:nvPicPr>
          <p:cNvPr id="6" name="Picture 5">
            <a:extLst>
              <a:ext uri="{FF2B5EF4-FFF2-40B4-BE49-F238E27FC236}">
                <a16:creationId xmlns:a16="http://schemas.microsoft.com/office/drawing/2014/main" id="{D759DEA3-315B-3E3F-27B0-7A1C86E57C67}"/>
              </a:ext>
            </a:extLst>
          </p:cNvPr>
          <p:cNvPicPr>
            <a:picLocks noChangeAspect="1"/>
          </p:cNvPicPr>
          <p:nvPr/>
        </p:nvPicPr>
        <p:blipFill>
          <a:blip r:embed="rId2"/>
          <a:stretch>
            <a:fillRect/>
          </a:stretch>
        </p:blipFill>
        <p:spPr>
          <a:xfrm>
            <a:off x="3982150" y="6473953"/>
            <a:ext cx="4115157" cy="365792"/>
          </a:xfrm>
          <a:prstGeom prst="rect">
            <a:avLst/>
          </a:prstGeom>
        </p:spPr>
      </p:pic>
      <p:sp>
        <p:nvSpPr>
          <p:cNvPr id="9" name="TextBox 8">
            <a:extLst>
              <a:ext uri="{FF2B5EF4-FFF2-40B4-BE49-F238E27FC236}">
                <a16:creationId xmlns:a16="http://schemas.microsoft.com/office/drawing/2014/main" id="{2039C528-37D2-BAE7-A89C-B516818E4C37}"/>
              </a:ext>
            </a:extLst>
          </p:cNvPr>
          <p:cNvSpPr txBox="1"/>
          <p:nvPr/>
        </p:nvSpPr>
        <p:spPr>
          <a:xfrm>
            <a:off x="677487" y="1343818"/>
            <a:ext cx="11001895" cy="1424749"/>
          </a:xfrm>
          <a:prstGeom prst="rect">
            <a:avLst/>
          </a:prstGeom>
          <a:noFill/>
        </p:spPr>
        <p:txBody>
          <a:bodyPr wrap="square">
            <a:spAutoFit/>
          </a:bodyPr>
          <a:lstStyle/>
          <a:p>
            <a:pPr marL="0" marR="0">
              <a:lnSpc>
                <a:spcPct val="115000"/>
              </a:lnSpc>
              <a:spcBef>
                <a:spcPts val="0"/>
              </a:spcBef>
              <a:spcAft>
                <a:spcPts val="300"/>
              </a:spcAft>
            </a:pPr>
            <a:r>
              <a:rPr lang="en-US" sz="1800" u="sng" dirty="0">
                <a:effectLst/>
                <a:latin typeface="Calibri" panose="020F0502020204030204" pitchFamily="34" charset="0"/>
                <a:ea typeface="Malgun Gothic" panose="020B0503020000020004" pitchFamily="34" charset="-127"/>
                <a:cs typeface="Times New Roman" panose="02020603050405020304" pitchFamily="18" charset="0"/>
              </a:rPr>
              <a:t>In-Class Participation</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(15%)</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Attendance and in-class participation are key components of the learning experiences </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It is strongly encouraged to read/review assigned materials (readings, case studies, labs, milestone assignment, etc.) prior to class to enable you to actively take part in class discussions and activities</a:t>
            </a:r>
          </a:p>
        </p:txBody>
      </p:sp>
    </p:spTree>
    <p:extLst>
      <p:ext uri="{BB962C8B-B14F-4D97-AF65-F5344CB8AC3E}">
        <p14:creationId xmlns:p14="http://schemas.microsoft.com/office/powerpoint/2010/main" val="349117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2D19E-7D81-1644-2408-6C6175425147}"/>
              </a:ext>
            </a:extLst>
          </p:cNvPr>
          <p:cNvSpPr>
            <a:spLocks noGrp="1"/>
          </p:cNvSpPr>
          <p:nvPr>
            <p:ph type="title"/>
          </p:nvPr>
        </p:nvSpPr>
        <p:spPr>
          <a:xfrm>
            <a:off x="0" y="0"/>
            <a:ext cx="10515600" cy="1325563"/>
          </a:xfrm>
        </p:spPr>
        <p:txBody>
          <a:bodyPr/>
          <a:lstStyle/>
          <a:p>
            <a:r>
              <a:rPr lang="en-US" dirty="0"/>
              <a:t>Technology requirements</a:t>
            </a:r>
          </a:p>
        </p:txBody>
      </p:sp>
      <p:sp>
        <p:nvSpPr>
          <p:cNvPr id="3" name="Content Placeholder 2">
            <a:extLst>
              <a:ext uri="{FF2B5EF4-FFF2-40B4-BE49-F238E27FC236}">
                <a16:creationId xmlns:a16="http://schemas.microsoft.com/office/drawing/2014/main" id="{3F0FBF10-E1CB-23EA-A798-1D12E13F79D9}"/>
              </a:ext>
            </a:extLst>
          </p:cNvPr>
          <p:cNvSpPr>
            <a:spLocks noGrp="1"/>
          </p:cNvSpPr>
          <p:nvPr>
            <p:ph idx="1"/>
          </p:nvPr>
        </p:nvSpPr>
        <p:spPr>
          <a:xfrm>
            <a:off x="345219" y="1436011"/>
            <a:ext cx="10515600" cy="4351338"/>
          </a:xfrm>
        </p:spPr>
        <p:txBody>
          <a:bodyPr>
            <a:normAutofit fontScale="92500" lnSpcReduction="20000"/>
          </a:bodyPr>
          <a:lstStyle/>
          <a:p>
            <a:pPr marL="0" marR="0" indent="0">
              <a:lnSpc>
                <a:spcPct val="115000"/>
              </a:lnSpc>
              <a:spcBef>
                <a:spcPts val="0"/>
              </a:spcBef>
              <a:spcAft>
                <a:spcPts val="300"/>
              </a:spcAft>
              <a:buNone/>
            </a:pPr>
            <a:r>
              <a:rPr lang="en-US" sz="2100" b="1" u="sng" dirty="0">
                <a:effectLst/>
                <a:ea typeface="Malgun Gothic" panose="020B0503020000020004" pitchFamily="34" charset="-127"/>
                <a:cs typeface="Times New Roman" panose="02020603050405020304" pitchFamily="18" charset="0"/>
              </a:rPr>
              <a:t>Information Security Assignments: Labs &amp; Milestones 3 &amp; 4 </a:t>
            </a:r>
            <a:endParaRPr lang="en-US" sz="2100" b="1" dirty="0">
              <a:effectLst/>
              <a:ea typeface="Malgun Gothic" panose="020B0503020000020004" pitchFamily="34" charset="-127"/>
              <a:cs typeface="Times New Roman" panose="02020603050405020304" pitchFamily="18" charset="0"/>
            </a:endParaRPr>
          </a:p>
          <a:p>
            <a:pPr marL="457200" lvl="1">
              <a:lnSpc>
                <a:spcPct val="115000"/>
              </a:lnSpc>
              <a:spcBef>
                <a:spcPts val="0"/>
              </a:spcBef>
              <a:spcAft>
                <a:spcPts val="300"/>
              </a:spcAft>
            </a:pPr>
            <a:r>
              <a:rPr lang="en-US" sz="1800" dirty="0">
                <a:effectLst/>
                <a:ea typeface="Malgun Gothic" panose="020B0503020000020004" pitchFamily="34" charset="-127"/>
                <a:cs typeface="Times New Roman" panose="02020603050405020304" pitchFamily="18" charset="0"/>
              </a:rPr>
              <a:t>This course will use lab and milestone project assignments at </a:t>
            </a:r>
            <a:r>
              <a:rPr lang="en-US" sz="1800" u="sng" dirty="0">
                <a:solidFill>
                  <a:srgbClr val="0000FF"/>
                </a:solidFill>
                <a:effectLst/>
                <a:ea typeface="Malgun Gothic" panose="020B0503020000020004" pitchFamily="34" charset="-127"/>
                <a:cs typeface="Times New Roman" panose="02020603050405020304" pitchFamily="18" charset="0"/>
                <a:hlinkClick r:id="rId2"/>
              </a:rPr>
              <a:t>http://security-assignments.com/</a:t>
            </a:r>
            <a:r>
              <a:rPr lang="en-US" sz="1800" dirty="0">
                <a:effectLst/>
                <a:ea typeface="Malgun Gothic" panose="020B0503020000020004" pitchFamily="34" charset="-127"/>
                <a:cs typeface="Times New Roman" panose="02020603050405020304" pitchFamily="18" charset="0"/>
              </a:rPr>
              <a:t>, developed by Dave Eargle and Anthony Vance. </a:t>
            </a:r>
          </a:p>
          <a:p>
            <a:pPr marL="457200" lvl="1">
              <a:lnSpc>
                <a:spcPct val="115000"/>
              </a:lnSpc>
              <a:spcBef>
                <a:spcPts val="0"/>
              </a:spcBef>
              <a:spcAft>
                <a:spcPts val="300"/>
              </a:spcAft>
            </a:pPr>
            <a:r>
              <a:rPr lang="en-US" sz="1800" dirty="0">
                <a:effectLst/>
                <a:ea typeface="Malgun Gothic" panose="020B0503020000020004" pitchFamily="34" charset="-127"/>
                <a:cs typeface="Times New Roman" panose="02020603050405020304" pitchFamily="18" charset="0"/>
              </a:rPr>
              <a:t>Access to the resources in this site will require subscription with a fee. A number of this course’s labs and milestone assignments beginning with Lab 4 require lab virtual machine access for Google Cloud Platform (GCP) available for purchase for </a:t>
            </a:r>
            <a:r>
              <a:rPr lang="en-US" sz="1800" u="sng" dirty="0">
                <a:effectLst/>
                <a:ea typeface="Malgun Gothic" panose="020B0503020000020004" pitchFamily="34" charset="-127"/>
                <a:cs typeface="Times New Roman" panose="02020603050405020304" pitchFamily="18" charset="0"/>
              </a:rPr>
              <a:t>$50 </a:t>
            </a:r>
            <a:r>
              <a:rPr lang="en-US" sz="1800" dirty="0">
                <a:effectLst/>
                <a:ea typeface="Malgun Gothic" panose="020B0503020000020004" pitchFamily="34" charset="-127"/>
                <a:cs typeface="Times New Roman" panose="02020603050405020304" pitchFamily="18" charset="0"/>
              </a:rPr>
              <a:t>here: </a:t>
            </a:r>
            <a:r>
              <a:rPr lang="en-US" sz="1800" u="sng" dirty="0">
                <a:solidFill>
                  <a:srgbClr val="0000FF"/>
                </a:solidFill>
                <a:effectLst/>
                <a:ea typeface="Malgun Gothic" panose="020B0503020000020004" pitchFamily="34" charset="-127"/>
                <a:cs typeface="Times New Roman" panose="02020603050405020304" pitchFamily="18" charset="0"/>
                <a:hlinkClick r:id="rId3"/>
              </a:rPr>
              <a:t>https://security-assignments.com/store/</a:t>
            </a:r>
            <a:endParaRPr lang="en-US" sz="1800" dirty="0">
              <a:effectLst/>
              <a:ea typeface="Malgun Gothic" panose="020B0503020000020004" pitchFamily="34" charset="-127"/>
              <a:cs typeface="Times New Roman" panose="02020603050405020304" pitchFamily="18" charset="0"/>
            </a:endParaRPr>
          </a:p>
          <a:p>
            <a:pPr marL="0" indent="0">
              <a:buNone/>
            </a:pPr>
            <a:endParaRPr lang="en-US" dirty="0"/>
          </a:p>
          <a:p>
            <a:pPr marL="0" indent="0">
              <a:buNone/>
            </a:pPr>
            <a:r>
              <a:rPr lang="en-US" sz="2100" b="1" u="sng" dirty="0"/>
              <a:t>Google Cloud Platform (GCP)</a:t>
            </a:r>
            <a:endParaRPr lang="en-US" sz="2100" b="1" dirty="0"/>
          </a:p>
          <a:p>
            <a:pPr lvl="1"/>
            <a:r>
              <a:rPr lang="en-US" sz="1800" dirty="0"/>
              <a:t>This course uses GCP to run tools and virtual machines necessary to complete assignments.</a:t>
            </a:r>
          </a:p>
          <a:p>
            <a:pPr lvl="1"/>
            <a:r>
              <a:rPr lang="en-US" sz="1800" dirty="0"/>
              <a:t>New accounts on GCP receive a $300 credit for no cost. </a:t>
            </a:r>
          </a:p>
          <a:p>
            <a:pPr lvl="1"/>
            <a:r>
              <a:rPr lang="en-US" sz="1800" dirty="0"/>
              <a:t>Students should be able to complete this class without going over the credit and incurring cost. </a:t>
            </a:r>
          </a:p>
          <a:p>
            <a:pPr lvl="1"/>
            <a:r>
              <a:rPr lang="en-US" sz="1800" dirty="0"/>
              <a:t>The instructor will have the students launch a Kali virtual machine instance on GCP from which they can complete class assignments. </a:t>
            </a:r>
          </a:p>
          <a:p>
            <a:pPr lvl="1"/>
            <a:r>
              <a:rPr lang="en-US" sz="1800" dirty="0"/>
              <a:t>The students will be able to remotely connect to the instance using Chrome Remote Desktop, which works just like a browser tab. To help reduce the risk of incurring costs above the free $300 students should manage their GCP accounts and shut down the machine between uses. </a:t>
            </a:r>
          </a:p>
        </p:txBody>
      </p:sp>
      <p:sp>
        <p:nvSpPr>
          <p:cNvPr id="5" name="Slide Number Placeholder 4">
            <a:extLst>
              <a:ext uri="{FF2B5EF4-FFF2-40B4-BE49-F238E27FC236}">
                <a16:creationId xmlns:a16="http://schemas.microsoft.com/office/drawing/2014/main" id="{C20E2CAA-7346-3396-6F2B-0A731268CBA0}"/>
              </a:ext>
            </a:extLst>
          </p:cNvPr>
          <p:cNvSpPr>
            <a:spLocks noGrp="1"/>
          </p:cNvSpPr>
          <p:nvPr>
            <p:ph type="sldNum" sz="quarter" idx="12"/>
          </p:nvPr>
        </p:nvSpPr>
        <p:spPr/>
        <p:txBody>
          <a:bodyPr/>
          <a:lstStyle/>
          <a:p>
            <a:fld id="{0F100A88-6ED8-4E6F-9C4D-937DAE3E442F}" type="slidenum">
              <a:rPr lang="en-US" smtClean="0"/>
              <a:t>24</a:t>
            </a:fld>
            <a:endParaRPr lang="en-US"/>
          </a:p>
        </p:txBody>
      </p:sp>
      <p:pic>
        <p:nvPicPr>
          <p:cNvPr id="6" name="Picture 5">
            <a:extLst>
              <a:ext uri="{FF2B5EF4-FFF2-40B4-BE49-F238E27FC236}">
                <a16:creationId xmlns:a16="http://schemas.microsoft.com/office/drawing/2014/main" id="{E4F3950C-0C49-A348-0D41-92240E91AFCE}"/>
              </a:ext>
            </a:extLst>
          </p:cNvPr>
          <p:cNvPicPr>
            <a:picLocks noChangeAspect="1"/>
          </p:cNvPicPr>
          <p:nvPr/>
        </p:nvPicPr>
        <p:blipFill>
          <a:blip r:embed="rId4"/>
          <a:stretch>
            <a:fillRect/>
          </a:stretch>
        </p:blipFill>
        <p:spPr>
          <a:xfrm>
            <a:off x="3968083" y="6458227"/>
            <a:ext cx="4115157" cy="365792"/>
          </a:xfrm>
          <a:prstGeom prst="rect">
            <a:avLst/>
          </a:prstGeom>
        </p:spPr>
      </p:pic>
    </p:spTree>
    <p:extLst>
      <p:ext uri="{BB962C8B-B14F-4D97-AF65-F5344CB8AC3E}">
        <p14:creationId xmlns:p14="http://schemas.microsoft.com/office/powerpoint/2010/main" val="262368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8E27-3A28-4431-94A3-775B30F3F7B5}"/>
              </a:ext>
            </a:extLst>
          </p:cNvPr>
          <p:cNvSpPr>
            <a:spLocks noGrp="1"/>
          </p:cNvSpPr>
          <p:nvPr>
            <p:ph type="title"/>
          </p:nvPr>
        </p:nvSpPr>
        <p:spPr>
          <a:xfrm>
            <a:off x="0" y="18255"/>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37D5DED2-3A0B-46DD-A7D9-6DD8713AA777}"/>
              </a:ext>
            </a:extLst>
          </p:cNvPr>
          <p:cNvSpPr>
            <a:spLocks noGrp="1"/>
          </p:cNvSpPr>
          <p:nvPr>
            <p:ph idx="1"/>
          </p:nvPr>
        </p:nvSpPr>
        <p:spPr>
          <a:xfrm>
            <a:off x="561975" y="1343818"/>
            <a:ext cx="10515600" cy="4351338"/>
          </a:xfrm>
        </p:spPr>
        <p:txBody>
          <a:bodyPr>
            <a:normAutofit/>
          </a:bodyPr>
          <a:lstStyle/>
          <a:p>
            <a:pPr>
              <a:buFont typeface="Wingdings" panose="05000000000000000000" pitchFamily="2" charset="2"/>
              <a:buChar char="ü"/>
            </a:pPr>
            <a:r>
              <a:rPr lang="en-US" sz="3200" dirty="0">
                <a:solidFill>
                  <a:schemeClr val="tx1">
                    <a:lumMod val="50000"/>
                    <a:lumOff val="50000"/>
                  </a:schemeClr>
                </a:solidFill>
              </a:rPr>
              <a:t>Instructor</a:t>
            </a:r>
          </a:p>
          <a:p>
            <a:pPr>
              <a:buFont typeface="Wingdings" panose="05000000000000000000" pitchFamily="2" charset="2"/>
              <a:buChar char="ü"/>
            </a:pPr>
            <a:r>
              <a:rPr lang="en-US" sz="3200" dirty="0">
                <a:solidFill>
                  <a:schemeClr val="tx1">
                    <a:lumMod val="50000"/>
                    <a:lumOff val="50000"/>
                  </a:schemeClr>
                </a:solidFill>
              </a:rPr>
              <a:t>Course overview</a:t>
            </a:r>
          </a:p>
          <a:p>
            <a:r>
              <a:rPr lang="en-US" sz="3200" dirty="0"/>
              <a:t>Introduction </a:t>
            </a:r>
          </a:p>
          <a:p>
            <a:r>
              <a:rPr lang="en-US" sz="3200" dirty="0"/>
              <a:t>Need for Cybersecurity Professionals</a:t>
            </a:r>
          </a:p>
        </p:txBody>
      </p:sp>
      <p:sp>
        <p:nvSpPr>
          <p:cNvPr id="5" name="Slide Number Placeholder 4">
            <a:extLst>
              <a:ext uri="{FF2B5EF4-FFF2-40B4-BE49-F238E27FC236}">
                <a16:creationId xmlns:a16="http://schemas.microsoft.com/office/drawing/2014/main" id="{6CEB74D2-6E34-48C4-831F-221FD68A64A4}"/>
              </a:ext>
            </a:extLst>
          </p:cNvPr>
          <p:cNvSpPr>
            <a:spLocks noGrp="1"/>
          </p:cNvSpPr>
          <p:nvPr>
            <p:ph type="sldNum" sz="quarter" idx="12"/>
          </p:nvPr>
        </p:nvSpPr>
        <p:spPr/>
        <p:txBody>
          <a:bodyPr/>
          <a:lstStyle/>
          <a:p>
            <a:fld id="{0F100A88-6ED8-4E6F-9C4D-937DAE3E442F}" type="slidenum">
              <a:rPr lang="en-US" smtClean="0"/>
              <a:t>25</a:t>
            </a:fld>
            <a:endParaRPr lang="en-US"/>
          </a:p>
        </p:txBody>
      </p:sp>
    </p:spTree>
    <p:extLst>
      <p:ext uri="{BB962C8B-B14F-4D97-AF65-F5344CB8AC3E}">
        <p14:creationId xmlns:p14="http://schemas.microsoft.com/office/powerpoint/2010/main" val="2587308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143000"/>
          </a:xfrm>
        </p:spPr>
        <p:txBody>
          <a:bodyPr/>
          <a:lstStyle/>
          <a:p>
            <a:pPr algn="l"/>
            <a:r>
              <a:rPr lang="en-US" dirty="0"/>
              <a:t>The value of business’ data is at a peak</a:t>
            </a:r>
          </a:p>
        </p:txBody>
      </p:sp>
      <p:sp>
        <p:nvSpPr>
          <p:cNvPr id="3" name="Content Placeholder 2"/>
          <p:cNvSpPr>
            <a:spLocks noGrp="1"/>
          </p:cNvSpPr>
          <p:nvPr>
            <p:ph idx="1"/>
          </p:nvPr>
        </p:nvSpPr>
        <p:spPr>
          <a:xfrm>
            <a:off x="7579714" y="1127867"/>
            <a:ext cx="4305956" cy="4525963"/>
          </a:xfrm>
        </p:spPr>
        <p:txBody>
          <a:bodyPr>
            <a:normAutofit/>
          </a:bodyPr>
          <a:lstStyle/>
          <a:p>
            <a:pPr marL="0" indent="0">
              <a:buNone/>
            </a:pPr>
            <a:r>
              <a:rPr lang="en-US" sz="2800" dirty="0"/>
              <a:t>“A generation ago the asset base of US public companies was more than 80% tangible property” </a:t>
            </a:r>
            <a:r>
              <a:rPr lang="en-US" sz="2400" dirty="0"/>
              <a:t>(e.g. raw materials, real estate, railroad cars…) </a:t>
            </a:r>
          </a:p>
          <a:p>
            <a:pPr marL="0" indent="0">
              <a:buNone/>
            </a:pPr>
            <a:endParaRPr lang="en-US" sz="2800" dirty="0"/>
          </a:p>
          <a:p>
            <a:pPr marL="0" indent="0">
              <a:buNone/>
            </a:pPr>
            <a:r>
              <a:rPr lang="en-US" sz="2800" dirty="0"/>
              <a:t>“Today… intangibles… account for more than 80% of listed company value”</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306330" y="1143000"/>
            <a:ext cx="6756488" cy="4495696"/>
          </a:xfrm>
          <a:prstGeom prst="rect">
            <a:avLst/>
          </a:prstGeom>
        </p:spPr>
      </p:pic>
      <p:sp>
        <p:nvSpPr>
          <p:cNvPr id="5" name="TextBox 4"/>
          <p:cNvSpPr txBox="1"/>
          <p:nvPr/>
        </p:nvSpPr>
        <p:spPr>
          <a:xfrm>
            <a:off x="3930065" y="6100204"/>
            <a:ext cx="6756488" cy="369332"/>
          </a:xfrm>
          <a:prstGeom prst="rect">
            <a:avLst/>
          </a:prstGeom>
          <a:noFill/>
        </p:spPr>
        <p:txBody>
          <a:bodyPr wrap="square" rtlCol="0">
            <a:spAutoFit/>
          </a:bodyPr>
          <a:lstStyle/>
          <a:p>
            <a:r>
              <a:rPr lang="en-US" u="sng" dirty="0"/>
              <a:t>Computers and Information Security Handbook</a:t>
            </a:r>
            <a:r>
              <a:rPr lang="en-US" dirty="0"/>
              <a:t>, J. Vacca, 2017, pp. 3-4</a:t>
            </a:r>
          </a:p>
        </p:txBody>
      </p:sp>
      <p:sp>
        <p:nvSpPr>
          <p:cNvPr id="7" name="Slide Number Placeholder 6">
            <a:extLst>
              <a:ext uri="{FF2B5EF4-FFF2-40B4-BE49-F238E27FC236}">
                <a16:creationId xmlns:a16="http://schemas.microsoft.com/office/drawing/2014/main" id="{F035CD73-7F70-48F0-B32B-FEEE41A34FCF}"/>
              </a:ext>
            </a:extLst>
          </p:cNvPr>
          <p:cNvSpPr>
            <a:spLocks noGrp="1"/>
          </p:cNvSpPr>
          <p:nvPr>
            <p:ph type="sldNum" sz="quarter" idx="12"/>
          </p:nvPr>
        </p:nvSpPr>
        <p:spPr/>
        <p:txBody>
          <a:bodyPr/>
          <a:lstStyle/>
          <a:p>
            <a:pPr algn="r"/>
            <a:fld id="{CF3F3B5D-080C-4020-A77F-F62B4E05446D}" type="slidenum">
              <a:rPr lang="en-US" smtClean="0"/>
              <a:pPr algn="r"/>
              <a:t>26</a:t>
            </a:fld>
            <a:endParaRPr lang="en-US" dirty="0"/>
          </a:p>
        </p:txBody>
      </p:sp>
    </p:spTree>
    <p:extLst>
      <p:ext uri="{BB962C8B-B14F-4D97-AF65-F5344CB8AC3E}">
        <p14:creationId xmlns:p14="http://schemas.microsoft.com/office/powerpoint/2010/main" val="316955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593A1-08AA-44AB-8241-D14B5DAA372E}"/>
              </a:ext>
            </a:extLst>
          </p:cNvPr>
          <p:cNvSpPr>
            <a:spLocks noGrp="1"/>
          </p:cNvSpPr>
          <p:nvPr>
            <p:ph type="title"/>
          </p:nvPr>
        </p:nvSpPr>
        <p:spPr>
          <a:xfrm>
            <a:off x="0" y="-10620"/>
            <a:ext cx="10972800" cy="1143000"/>
          </a:xfrm>
        </p:spPr>
        <p:txBody>
          <a:bodyPr/>
          <a:lstStyle/>
          <a:p>
            <a:pPr algn="l"/>
            <a:r>
              <a:rPr lang="en-US" dirty="0"/>
              <a:t>Transformation of Information Security</a:t>
            </a:r>
          </a:p>
        </p:txBody>
      </p:sp>
      <p:sp>
        <p:nvSpPr>
          <p:cNvPr id="4" name="Slide Number Placeholder 3">
            <a:extLst>
              <a:ext uri="{FF2B5EF4-FFF2-40B4-BE49-F238E27FC236}">
                <a16:creationId xmlns:a16="http://schemas.microsoft.com/office/drawing/2014/main" id="{00AA9ACC-E09D-4D93-B1B9-7593CA1652E6}"/>
              </a:ext>
            </a:extLst>
          </p:cNvPr>
          <p:cNvSpPr>
            <a:spLocks noGrp="1"/>
          </p:cNvSpPr>
          <p:nvPr>
            <p:ph type="sldNum" sz="quarter" idx="12"/>
          </p:nvPr>
        </p:nvSpPr>
        <p:spPr/>
        <p:txBody>
          <a:bodyPr/>
          <a:lstStyle/>
          <a:p>
            <a:fld id="{CF3F3B5D-080C-4020-A77F-F62B4E05446D}" type="slidenum">
              <a:rPr lang="en-US" smtClean="0"/>
              <a:t>27</a:t>
            </a:fld>
            <a:endParaRPr lang="en-US"/>
          </a:p>
        </p:txBody>
      </p:sp>
      <p:grpSp>
        <p:nvGrpSpPr>
          <p:cNvPr id="6" name="Group 5">
            <a:extLst>
              <a:ext uri="{FF2B5EF4-FFF2-40B4-BE49-F238E27FC236}">
                <a16:creationId xmlns:a16="http://schemas.microsoft.com/office/drawing/2014/main" id="{84324C91-3A5B-4ACB-BAC3-E688582E71C7}"/>
              </a:ext>
            </a:extLst>
          </p:cNvPr>
          <p:cNvGrpSpPr/>
          <p:nvPr/>
        </p:nvGrpSpPr>
        <p:grpSpPr>
          <a:xfrm>
            <a:off x="420312" y="1319790"/>
            <a:ext cx="3143690" cy="4393348"/>
            <a:chOff x="5286511" y="1232326"/>
            <a:chExt cx="3143690" cy="4393348"/>
          </a:xfrm>
        </p:grpSpPr>
        <p:sp>
          <p:nvSpPr>
            <p:cNvPr id="7" name="Freeform: Shape 6">
              <a:extLst>
                <a:ext uri="{FF2B5EF4-FFF2-40B4-BE49-F238E27FC236}">
                  <a16:creationId xmlns:a16="http://schemas.microsoft.com/office/drawing/2014/main" id="{F4131B49-7841-4837-92BC-C19663835AD0}"/>
                </a:ext>
              </a:extLst>
            </p:cNvPr>
            <p:cNvSpPr/>
            <p:nvPr/>
          </p:nvSpPr>
          <p:spPr>
            <a:xfrm>
              <a:off x="5286511" y="1232326"/>
              <a:ext cx="3143690" cy="943107"/>
            </a:xfrm>
            <a:custGeom>
              <a:avLst/>
              <a:gdLst>
                <a:gd name="connsiteX0" fmla="*/ 0 w 3143690"/>
                <a:gd name="connsiteY0" fmla="*/ 0 h 943107"/>
                <a:gd name="connsiteX1" fmla="*/ 2860758 w 3143690"/>
                <a:gd name="connsiteY1" fmla="*/ 0 h 943107"/>
                <a:gd name="connsiteX2" fmla="*/ 3143690 w 3143690"/>
                <a:gd name="connsiteY2" fmla="*/ 471554 h 943107"/>
                <a:gd name="connsiteX3" fmla="*/ 2860758 w 3143690"/>
                <a:gd name="connsiteY3" fmla="*/ 943107 h 943107"/>
                <a:gd name="connsiteX4" fmla="*/ 0 w 3143690"/>
                <a:gd name="connsiteY4" fmla="*/ 943107 h 943107"/>
                <a:gd name="connsiteX5" fmla="*/ 282932 w 3143690"/>
                <a:gd name="connsiteY5" fmla="*/ 471554 h 943107"/>
                <a:gd name="connsiteX6" fmla="*/ 0 w 3143690"/>
                <a:gd name="connsiteY6" fmla="*/ 0 h 94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690" h="943107">
                  <a:moveTo>
                    <a:pt x="0" y="0"/>
                  </a:moveTo>
                  <a:lnTo>
                    <a:pt x="2860758" y="0"/>
                  </a:lnTo>
                  <a:lnTo>
                    <a:pt x="3143690" y="471554"/>
                  </a:lnTo>
                  <a:lnTo>
                    <a:pt x="2860758" y="943107"/>
                  </a:lnTo>
                  <a:lnTo>
                    <a:pt x="0" y="943107"/>
                  </a:lnTo>
                  <a:lnTo>
                    <a:pt x="282932" y="471554"/>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9380" tIns="116448" rIns="399380" bIns="116448" numCol="1" spcCol="1270" anchor="ctr" anchorCtr="0">
              <a:noAutofit/>
            </a:bodyPr>
            <a:lstStyle/>
            <a:p>
              <a:pPr marL="0" lvl="0" indent="0" algn="ctr" defTabSz="933450">
                <a:lnSpc>
                  <a:spcPct val="90000"/>
                </a:lnSpc>
                <a:spcBef>
                  <a:spcPct val="0"/>
                </a:spcBef>
                <a:spcAft>
                  <a:spcPct val="35000"/>
                </a:spcAft>
                <a:buNone/>
              </a:pPr>
              <a:r>
                <a:rPr lang="en-US" sz="2100" kern="1200" dirty="0"/>
                <a:t>1970 data security examples</a:t>
              </a:r>
            </a:p>
          </p:txBody>
        </p:sp>
        <p:sp>
          <p:nvSpPr>
            <p:cNvPr id="8" name="Freeform: Shape 7">
              <a:extLst>
                <a:ext uri="{FF2B5EF4-FFF2-40B4-BE49-F238E27FC236}">
                  <a16:creationId xmlns:a16="http://schemas.microsoft.com/office/drawing/2014/main" id="{3C01A5D4-5B63-43AB-AE46-E8B6279B11A2}"/>
                </a:ext>
              </a:extLst>
            </p:cNvPr>
            <p:cNvSpPr/>
            <p:nvPr/>
          </p:nvSpPr>
          <p:spPr>
            <a:xfrm>
              <a:off x="5286511" y="2175433"/>
              <a:ext cx="2860758" cy="3450241"/>
            </a:xfrm>
            <a:custGeom>
              <a:avLst/>
              <a:gdLst>
                <a:gd name="connsiteX0" fmla="*/ 0 w 2860758"/>
                <a:gd name="connsiteY0" fmla="*/ 0 h 3450241"/>
                <a:gd name="connsiteX1" fmla="*/ 2860758 w 2860758"/>
                <a:gd name="connsiteY1" fmla="*/ 0 h 3450241"/>
                <a:gd name="connsiteX2" fmla="*/ 2860758 w 2860758"/>
                <a:gd name="connsiteY2" fmla="*/ 3450241 h 3450241"/>
                <a:gd name="connsiteX3" fmla="*/ 0 w 2860758"/>
                <a:gd name="connsiteY3" fmla="*/ 3450241 h 3450241"/>
                <a:gd name="connsiteX4" fmla="*/ 0 w 2860758"/>
                <a:gd name="connsiteY4" fmla="*/ 0 h 3450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0758" h="3450241">
                  <a:moveTo>
                    <a:pt x="0" y="0"/>
                  </a:moveTo>
                  <a:lnTo>
                    <a:pt x="2860758" y="0"/>
                  </a:lnTo>
                  <a:lnTo>
                    <a:pt x="2860758" y="3450241"/>
                  </a:lnTo>
                  <a:lnTo>
                    <a:pt x="0" y="3450241"/>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26063" tIns="226063" rIns="226063" bIns="452127" numCol="1" spcCol="1270" anchor="t" anchorCtr="0">
              <a:noAutofit/>
            </a:bodyPr>
            <a:lstStyle/>
            <a:p>
              <a:pPr marL="0" lvl="0" indent="0" algn="l" defTabSz="711200">
                <a:lnSpc>
                  <a:spcPct val="90000"/>
                </a:lnSpc>
                <a:spcBef>
                  <a:spcPct val="0"/>
                </a:spcBef>
                <a:spcAft>
                  <a:spcPct val="35000"/>
                </a:spcAft>
                <a:buNone/>
              </a:pPr>
              <a:r>
                <a:rPr lang="en-US" sz="1600" kern="1200"/>
                <a:t>Guarding the photocopier</a:t>
              </a:r>
            </a:p>
            <a:p>
              <a:pPr marL="0" lvl="0" indent="0" algn="l" defTabSz="711200">
                <a:lnSpc>
                  <a:spcPct val="90000"/>
                </a:lnSpc>
                <a:spcBef>
                  <a:spcPct val="0"/>
                </a:spcBef>
                <a:spcAft>
                  <a:spcPct val="35000"/>
                </a:spcAft>
                <a:buNone/>
              </a:pPr>
              <a:r>
                <a:rPr lang="en-US" sz="1600" kern="1200"/>
                <a:t>Watching who went in and out of the front door</a:t>
              </a:r>
            </a:p>
          </p:txBody>
        </p:sp>
      </p:grpSp>
      <p:grpSp>
        <p:nvGrpSpPr>
          <p:cNvPr id="9" name="Group 8">
            <a:extLst>
              <a:ext uri="{FF2B5EF4-FFF2-40B4-BE49-F238E27FC236}">
                <a16:creationId xmlns:a16="http://schemas.microsoft.com/office/drawing/2014/main" id="{C90DCD69-9AD8-4FAB-A1AD-65B97A77FBE3}"/>
              </a:ext>
            </a:extLst>
          </p:cNvPr>
          <p:cNvGrpSpPr/>
          <p:nvPr/>
        </p:nvGrpSpPr>
        <p:grpSpPr>
          <a:xfrm>
            <a:off x="3927328" y="1319790"/>
            <a:ext cx="3143690" cy="4393348"/>
            <a:chOff x="8398886" y="1232326"/>
            <a:chExt cx="3143690" cy="4393348"/>
          </a:xfrm>
        </p:grpSpPr>
        <p:sp>
          <p:nvSpPr>
            <p:cNvPr id="10" name="Freeform: Shape 9">
              <a:extLst>
                <a:ext uri="{FF2B5EF4-FFF2-40B4-BE49-F238E27FC236}">
                  <a16:creationId xmlns:a16="http://schemas.microsoft.com/office/drawing/2014/main" id="{AE428872-CDC0-4FAB-A581-52A28525EA82}"/>
                </a:ext>
              </a:extLst>
            </p:cNvPr>
            <p:cNvSpPr/>
            <p:nvPr/>
          </p:nvSpPr>
          <p:spPr>
            <a:xfrm>
              <a:off x="8398886" y="1232326"/>
              <a:ext cx="3143690" cy="943107"/>
            </a:xfrm>
            <a:custGeom>
              <a:avLst/>
              <a:gdLst>
                <a:gd name="connsiteX0" fmla="*/ 0 w 3143690"/>
                <a:gd name="connsiteY0" fmla="*/ 0 h 943107"/>
                <a:gd name="connsiteX1" fmla="*/ 2860758 w 3143690"/>
                <a:gd name="connsiteY1" fmla="*/ 0 h 943107"/>
                <a:gd name="connsiteX2" fmla="*/ 3143690 w 3143690"/>
                <a:gd name="connsiteY2" fmla="*/ 471554 h 943107"/>
                <a:gd name="connsiteX3" fmla="*/ 2860758 w 3143690"/>
                <a:gd name="connsiteY3" fmla="*/ 943107 h 943107"/>
                <a:gd name="connsiteX4" fmla="*/ 0 w 3143690"/>
                <a:gd name="connsiteY4" fmla="*/ 943107 h 943107"/>
                <a:gd name="connsiteX5" fmla="*/ 282932 w 3143690"/>
                <a:gd name="connsiteY5" fmla="*/ 471554 h 943107"/>
                <a:gd name="connsiteX6" fmla="*/ 0 w 3143690"/>
                <a:gd name="connsiteY6" fmla="*/ 0 h 94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690" h="943107">
                  <a:moveTo>
                    <a:pt x="0" y="0"/>
                  </a:moveTo>
                  <a:lnTo>
                    <a:pt x="2860758" y="0"/>
                  </a:lnTo>
                  <a:lnTo>
                    <a:pt x="3143690" y="471554"/>
                  </a:lnTo>
                  <a:lnTo>
                    <a:pt x="2860758" y="943107"/>
                  </a:lnTo>
                  <a:lnTo>
                    <a:pt x="0" y="943107"/>
                  </a:lnTo>
                  <a:lnTo>
                    <a:pt x="282932" y="471554"/>
                  </a:lnTo>
                  <a:lnTo>
                    <a:pt x="0" y="0"/>
                  </a:lnTo>
                  <a:close/>
                </a:path>
              </a:pathLst>
            </a:custGeom>
          </p:spPr>
          <p:style>
            <a:lnRef idx="2">
              <a:schemeClr val="accent2">
                <a:hueOff val="4681519"/>
                <a:satOff val="-5839"/>
                <a:lumOff val="1373"/>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399380" tIns="116448" rIns="399380" bIns="116448" numCol="1" spcCol="1270" anchor="ctr" anchorCtr="0">
              <a:noAutofit/>
            </a:bodyPr>
            <a:lstStyle/>
            <a:p>
              <a:pPr marL="0" lvl="0" indent="0" algn="ctr" defTabSz="933450">
                <a:lnSpc>
                  <a:spcPct val="90000"/>
                </a:lnSpc>
                <a:spcBef>
                  <a:spcPct val="0"/>
                </a:spcBef>
                <a:spcAft>
                  <a:spcPct val="35000"/>
                </a:spcAft>
                <a:buNone/>
              </a:pPr>
              <a:r>
                <a:rPr lang="en-US" sz="2100" kern="1200" dirty="0"/>
                <a:t>Today’s data security must consider</a:t>
              </a:r>
            </a:p>
          </p:txBody>
        </p:sp>
        <p:sp>
          <p:nvSpPr>
            <p:cNvPr id="11" name="Freeform: Shape 10">
              <a:extLst>
                <a:ext uri="{FF2B5EF4-FFF2-40B4-BE49-F238E27FC236}">
                  <a16:creationId xmlns:a16="http://schemas.microsoft.com/office/drawing/2014/main" id="{13907E82-09FF-4433-AD5A-6F618DCCE36C}"/>
                </a:ext>
              </a:extLst>
            </p:cNvPr>
            <p:cNvSpPr/>
            <p:nvPr/>
          </p:nvSpPr>
          <p:spPr>
            <a:xfrm>
              <a:off x="8398886" y="2175433"/>
              <a:ext cx="2860758" cy="3450241"/>
            </a:xfrm>
            <a:custGeom>
              <a:avLst/>
              <a:gdLst>
                <a:gd name="connsiteX0" fmla="*/ 0 w 2860758"/>
                <a:gd name="connsiteY0" fmla="*/ 0 h 3450241"/>
                <a:gd name="connsiteX1" fmla="*/ 2860758 w 2860758"/>
                <a:gd name="connsiteY1" fmla="*/ 0 h 3450241"/>
                <a:gd name="connsiteX2" fmla="*/ 2860758 w 2860758"/>
                <a:gd name="connsiteY2" fmla="*/ 3450241 h 3450241"/>
                <a:gd name="connsiteX3" fmla="*/ 0 w 2860758"/>
                <a:gd name="connsiteY3" fmla="*/ 3450241 h 3450241"/>
                <a:gd name="connsiteX4" fmla="*/ 0 w 2860758"/>
                <a:gd name="connsiteY4" fmla="*/ 0 h 3450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0758" h="3450241">
                  <a:moveTo>
                    <a:pt x="0" y="0"/>
                  </a:moveTo>
                  <a:lnTo>
                    <a:pt x="2860758" y="0"/>
                  </a:lnTo>
                  <a:lnTo>
                    <a:pt x="2860758" y="3450241"/>
                  </a:lnTo>
                  <a:lnTo>
                    <a:pt x="0" y="3450241"/>
                  </a:lnTo>
                  <a:lnTo>
                    <a:pt x="0" y="0"/>
                  </a:lnTo>
                  <a:close/>
                </a:path>
              </a:pathLst>
            </a:custGeom>
          </p:spPr>
          <p:style>
            <a:lnRef idx="2">
              <a:schemeClr val="accent2">
                <a:tint val="40000"/>
                <a:alpha val="90000"/>
                <a:hueOff val="5025821"/>
                <a:satOff val="-4378"/>
                <a:lumOff val="-6"/>
                <a:alphaOff val="0"/>
              </a:schemeClr>
            </a:lnRef>
            <a:fillRef idx="1">
              <a:schemeClr val="accent2">
                <a:tint val="40000"/>
                <a:alpha val="90000"/>
                <a:hueOff val="5025821"/>
                <a:satOff val="-4378"/>
                <a:lumOff val="-6"/>
                <a:alphaOff val="0"/>
              </a:schemeClr>
            </a:fillRef>
            <a:effectRef idx="0">
              <a:schemeClr val="accent2">
                <a:tint val="40000"/>
                <a:alpha val="90000"/>
                <a:hueOff val="5025821"/>
                <a:satOff val="-4378"/>
                <a:lumOff val="-6"/>
                <a:alphaOff val="0"/>
              </a:schemeClr>
            </a:effectRef>
            <a:fontRef idx="minor">
              <a:schemeClr val="dk1">
                <a:hueOff val="0"/>
                <a:satOff val="0"/>
                <a:lumOff val="0"/>
                <a:alphaOff val="0"/>
              </a:schemeClr>
            </a:fontRef>
          </p:style>
          <p:txBody>
            <a:bodyPr spcFirstLastPara="0" vert="horz" wrap="square" lIns="226063" tIns="226063" rIns="226063" bIns="452127" numCol="1" spcCol="1270" anchor="t" anchorCtr="0">
              <a:noAutofit/>
            </a:bodyPr>
            <a:lstStyle/>
            <a:p>
              <a:pPr marL="0" lvl="0" indent="0" algn="l" defTabSz="711200">
                <a:lnSpc>
                  <a:spcPct val="90000"/>
                </a:lnSpc>
                <a:spcBef>
                  <a:spcPct val="0"/>
                </a:spcBef>
                <a:spcAft>
                  <a:spcPct val="35000"/>
                </a:spcAft>
                <a:buNone/>
              </a:pPr>
              <a:r>
                <a:rPr lang="en-US" sz="1600" kern="1200" dirty="0"/>
                <a:t>Devices able to grab gigabytes of data and move them anywhere in the world in an instant</a:t>
              </a:r>
            </a:p>
            <a:p>
              <a:pPr marL="0" lvl="0" indent="0" algn="l" defTabSz="711200">
                <a:lnSpc>
                  <a:spcPct val="90000"/>
                </a:lnSpc>
                <a:spcBef>
                  <a:spcPct val="0"/>
                </a:spcBef>
                <a:spcAft>
                  <a:spcPct val="35000"/>
                </a:spcAft>
                <a:buNone/>
              </a:pPr>
              <a:r>
                <a:rPr lang="en-US" sz="1600" kern="1200" dirty="0"/>
                <a:t>Laptops, tablets and smartphones with direct connection to company data are endpoints in a global network, creating thousands to millions of “front doors” leaving industry at its most vulnerable</a:t>
              </a:r>
            </a:p>
          </p:txBody>
        </p:sp>
      </p:grpSp>
      <p:pic>
        <p:nvPicPr>
          <p:cNvPr id="14" name="Picture 13">
            <a:extLst>
              <a:ext uri="{FF2B5EF4-FFF2-40B4-BE49-F238E27FC236}">
                <a16:creationId xmlns:a16="http://schemas.microsoft.com/office/drawing/2014/main" id="{6EE0B186-774D-4E74-AF96-F4349E7F4C79}"/>
              </a:ext>
            </a:extLst>
          </p:cNvPr>
          <p:cNvPicPr>
            <a:picLocks noChangeAspect="1"/>
          </p:cNvPicPr>
          <p:nvPr/>
        </p:nvPicPr>
        <p:blipFill>
          <a:blip r:embed="rId2"/>
          <a:stretch>
            <a:fillRect/>
          </a:stretch>
        </p:blipFill>
        <p:spPr>
          <a:xfrm>
            <a:off x="7071018" y="2353072"/>
            <a:ext cx="4876800" cy="3185138"/>
          </a:xfrm>
          <a:prstGeom prst="rect">
            <a:avLst/>
          </a:prstGeom>
        </p:spPr>
      </p:pic>
    </p:spTree>
    <p:extLst>
      <p:ext uri="{BB962C8B-B14F-4D97-AF65-F5344CB8AC3E}">
        <p14:creationId xmlns:p14="http://schemas.microsoft.com/office/powerpoint/2010/main" val="8411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blip>
          <a:srcRect l="20558" r="10892"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5545967" y="4216031"/>
            <a:ext cx="5614875" cy="1956170"/>
          </a:xfrm>
        </p:spPr>
        <p:txBody>
          <a:bodyPr anchor="ctr">
            <a:normAutofit/>
          </a:bodyPr>
          <a:lstStyle/>
          <a:p>
            <a:pPr marL="0" indent="0">
              <a:buNone/>
            </a:pPr>
            <a:r>
              <a:rPr lang="en-US" sz="2400" i="1" dirty="0">
                <a:solidFill>
                  <a:srgbClr val="000000"/>
                </a:solidFill>
              </a:rPr>
              <a:t>AND</a:t>
            </a:r>
          </a:p>
          <a:p>
            <a:pPr marL="0" indent="0">
              <a:buNone/>
            </a:pPr>
            <a:r>
              <a:rPr lang="en-US" sz="2400" i="1" dirty="0">
                <a:solidFill>
                  <a:srgbClr val="000000"/>
                </a:solidFill>
              </a:rPr>
              <a:t>Humans also control the processes and technologies central to information security function that preserves corporate value </a:t>
            </a:r>
          </a:p>
        </p:txBody>
      </p:sp>
      <p:sp>
        <p:nvSpPr>
          <p:cNvPr id="6" name="Slide Number Placeholder 5">
            <a:extLst>
              <a:ext uri="{FF2B5EF4-FFF2-40B4-BE49-F238E27FC236}">
                <a16:creationId xmlns:a16="http://schemas.microsoft.com/office/drawing/2014/main" id="{458A1398-773E-440C-9F40-47D4CF74B8AC}"/>
              </a:ext>
            </a:extLst>
          </p:cNvPr>
          <p:cNvSpPr>
            <a:spLocks noGrp="1"/>
          </p:cNvSpPr>
          <p:nvPr>
            <p:ph type="sldNum" sz="quarter" idx="12"/>
          </p:nvPr>
        </p:nvSpPr>
        <p:spPr/>
        <p:txBody>
          <a:bodyPr/>
          <a:lstStyle/>
          <a:p>
            <a:pPr algn="r"/>
            <a:fld id="{CF3F3B5D-080C-4020-A77F-F62B4E05446D}" type="slidenum">
              <a:rPr lang="en-US" smtClean="0"/>
              <a:pPr algn="r"/>
              <a:t>28</a:t>
            </a:fld>
            <a:endParaRPr lang="en-US"/>
          </a:p>
        </p:txBody>
      </p:sp>
      <p:sp>
        <p:nvSpPr>
          <p:cNvPr id="11" name="Title 1">
            <a:extLst>
              <a:ext uri="{FF2B5EF4-FFF2-40B4-BE49-F238E27FC236}">
                <a16:creationId xmlns:a16="http://schemas.microsoft.com/office/drawing/2014/main" id="{A44475A7-764E-403E-BD4C-DB7DC39C5CB6}"/>
              </a:ext>
            </a:extLst>
          </p:cNvPr>
          <p:cNvSpPr>
            <a:spLocks noGrp="1"/>
          </p:cNvSpPr>
          <p:nvPr>
            <p:ph type="title"/>
          </p:nvPr>
        </p:nvSpPr>
        <p:spPr>
          <a:xfrm>
            <a:off x="4514831" y="281257"/>
            <a:ext cx="7677149" cy="2031055"/>
          </a:xfrm>
        </p:spPr>
        <p:txBody>
          <a:bodyPr vert="horz" lIns="91440" tIns="45720" rIns="91440" bIns="45720" rtlCol="0" anchor="b">
            <a:normAutofit fontScale="90000"/>
          </a:bodyPr>
          <a:lstStyle/>
          <a:p>
            <a:pPr>
              <a:lnSpc>
                <a:spcPct val="90000"/>
              </a:lnSpc>
            </a:pPr>
            <a:r>
              <a:rPr lang="en-US" sz="5400" b="1" kern="1200" dirty="0">
                <a:latin typeface="+mj-lt"/>
                <a:ea typeface="+mj-ea"/>
                <a:cs typeface="+mj-cs"/>
              </a:rPr>
              <a:t>What one thing about information security has not changed over the years?</a:t>
            </a:r>
          </a:p>
        </p:txBody>
      </p:sp>
      <p:sp>
        <p:nvSpPr>
          <p:cNvPr id="17" name="Content Placeholder 2">
            <a:extLst>
              <a:ext uri="{FF2B5EF4-FFF2-40B4-BE49-F238E27FC236}">
                <a16:creationId xmlns:a16="http://schemas.microsoft.com/office/drawing/2014/main" id="{CF686077-D118-48A5-B82D-FE8A4C96EBBD}"/>
              </a:ext>
            </a:extLst>
          </p:cNvPr>
          <p:cNvSpPr txBox="1">
            <a:spLocks/>
          </p:cNvSpPr>
          <p:nvPr/>
        </p:nvSpPr>
        <p:spPr>
          <a:xfrm>
            <a:off x="5545966" y="2496461"/>
            <a:ext cx="5614875" cy="14431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i="1" dirty="0">
                <a:solidFill>
                  <a:srgbClr val="000000"/>
                </a:solidFill>
              </a:rPr>
              <a:t>Human beings remain the primary vector for loss of corporate value</a:t>
            </a:r>
          </a:p>
        </p:txBody>
      </p:sp>
    </p:spTree>
    <p:extLst>
      <p:ext uri="{BB962C8B-B14F-4D97-AF65-F5344CB8AC3E}">
        <p14:creationId xmlns:p14="http://schemas.microsoft.com/office/powerpoint/2010/main" val="330367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9155" y="222792"/>
            <a:ext cx="4977976" cy="1454051"/>
          </a:xfrm>
        </p:spPr>
        <p:txBody>
          <a:bodyPr>
            <a:normAutofit/>
          </a:bodyPr>
          <a:lstStyle/>
          <a:p>
            <a:r>
              <a:rPr lang="en-US" u="sng" dirty="0">
                <a:solidFill>
                  <a:srgbClr val="000000"/>
                </a:solidFill>
                <a:latin typeface="Arial"/>
                <a:cs typeface="Arial"/>
              </a:rPr>
              <a:t>Key concepts</a:t>
            </a:r>
            <a:endParaRPr lang="en-US" u="sng" dirty="0">
              <a:solidFill>
                <a:srgbClr val="000000"/>
              </a:solidFill>
            </a:endParaRPr>
          </a:p>
        </p:txBody>
      </p:sp>
      <p:pic>
        <p:nvPicPr>
          <p:cNvPr id="4" name="Picture 3"/>
          <p:cNvPicPr>
            <a:picLocks noChangeAspect="1"/>
          </p:cNvPicPr>
          <p:nvPr/>
        </p:nvPicPr>
        <p:blipFill>
          <a:blip r:embed="rId2"/>
          <a:stretch>
            <a:fillRect/>
          </a:stretch>
        </p:blipFill>
        <p:spPr>
          <a:xfrm>
            <a:off x="349522" y="150603"/>
            <a:ext cx="2345552" cy="2257594"/>
          </a:xfrm>
          <a:prstGeom prst="rect">
            <a:avLst/>
          </a:prstGeom>
        </p:spPr>
      </p:pic>
      <p:sp>
        <p:nvSpPr>
          <p:cNvPr id="3" name="Content Placeholder 2"/>
          <p:cNvSpPr>
            <a:spLocks noGrp="1"/>
          </p:cNvSpPr>
          <p:nvPr>
            <p:ph idx="1"/>
          </p:nvPr>
        </p:nvSpPr>
        <p:spPr>
          <a:xfrm>
            <a:off x="2695074" y="1562066"/>
            <a:ext cx="9424737" cy="3639289"/>
          </a:xfrm>
        </p:spPr>
        <p:txBody>
          <a:bodyPr anchor="ctr">
            <a:normAutofit/>
          </a:bodyPr>
          <a:lstStyle/>
          <a:p>
            <a:pPr marL="0" indent="0">
              <a:buNone/>
            </a:pPr>
            <a:r>
              <a:rPr lang="en-US" sz="2400" i="1" dirty="0">
                <a:solidFill>
                  <a:srgbClr val="000000"/>
                </a:solidFill>
              </a:rPr>
              <a:t>Information and Information System security = Cybersecurity</a:t>
            </a:r>
          </a:p>
          <a:p>
            <a:pPr marL="0" indent="0">
              <a:buNone/>
            </a:pPr>
            <a:endParaRPr lang="en-US" sz="2400" i="1" dirty="0">
              <a:solidFill>
                <a:srgbClr val="000000"/>
              </a:solidFill>
            </a:endParaRPr>
          </a:p>
          <a:p>
            <a:pPr marL="0" indent="0">
              <a:buNone/>
            </a:pPr>
            <a:r>
              <a:rPr lang="en-US" sz="2400" i="1" dirty="0">
                <a:solidFill>
                  <a:srgbClr val="000000"/>
                </a:solidFill>
              </a:rPr>
              <a:t>…means protecting information and information systems from </a:t>
            </a:r>
            <a:r>
              <a:rPr lang="en-US" sz="2400" i="1" dirty="0" err="1">
                <a:solidFill>
                  <a:srgbClr val="000000"/>
                </a:solidFill>
              </a:rPr>
              <a:t>unathorized</a:t>
            </a:r>
            <a:r>
              <a:rPr lang="en-US" sz="2400" i="1" dirty="0">
                <a:solidFill>
                  <a:srgbClr val="000000"/>
                </a:solidFill>
              </a:rPr>
              <a:t>:</a:t>
            </a:r>
          </a:p>
          <a:p>
            <a:pPr marL="0" indent="0">
              <a:buNone/>
            </a:pPr>
            <a:r>
              <a:rPr lang="en-US" sz="2400" i="1" dirty="0">
                <a:solidFill>
                  <a:srgbClr val="000000"/>
                </a:solidFill>
              </a:rPr>
              <a:t> </a:t>
            </a:r>
          </a:p>
          <a:p>
            <a:pPr lvl="1"/>
            <a:r>
              <a:rPr lang="en-US" sz="2400" i="1" dirty="0">
                <a:solidFill>
                  <a:srgbClr val="000000"/>
                </a:solidFill>
              </a:rPr>
              <a:t>Access, use, disclosure of information 			</a:t>
            </a:r>
            <a:r>
              <a:rPr lang="en-US" sz="2400" b="1" i="1" dirty="0">
                <a:solidFill>
                  <a:srgbClr val="000000"/>
                </a:solidFill>
              </a:rPr>
              <a:t>Confidentiality</a:t>
            </a:r>
            <a:endParaRPr lang="en-US" sz="2400" i="1" dirty="0">
              <a:solidFill>
                <a:srgbClr val="000000"/>
              </a:solidFill>
            </a:endParaRPr>
          </a:p>
          <a:p>
            <a:pPr lvl="1"/>
            <a:r>
              <a:rPr lang="en-US" sz="2400" i="1" dirty="0">
                <a:solidFill>
                  <a:srgbClr val="000000"/>
                </a:solidFill>
              </a:rPr>
              <a:t>Unauthorize modification of information 		</a:t>
            </a:r>
            <a:r>
              <a:rPr lang="en-US" sz="2400" b="1" i="1" dirty="0">
                <a:solidFill>
                  <a:srgbClr val="000000"/>
                </a:solidFill>
              </a:rPr>
              <a:t>Integrity</a:t>
            </a:r>
            <a:endParaRPr lang="en-US" sz="2400" i="1" dirty="0">
              <a:solidFill>
                <a:srgbClr val="000000"/>
              </a:solidFill>
            </a:endParaRPr>
          </a:p>
          <a:p>
            <a:pPr lvl="1"/>
            <a:r>
              <a:rPr lang="en-US" sz="2400" i="1" dirty="0">
                <a:solidFill>
                  <a:srgbClr val="000000"/>
                </a:solidFill>
              </a:rPr>
              <a:t>Disruption and destruction of information 		</a:t>
            </a:r>
            <a:r>
              <a:rPr lang="en-US" sz="2400" b="1" i="1" dirty="0">
                <a:solidFill>
                  <a:srgbClr val="000000"/>
                </a:solidFill>
              </a:rPr>
              <a:t>Availability</a:t>
            </a:r>
            <a:endParaRPr lang="en-US" sz="2400" dirty="0">
              <a:solidFill>
                <a:srgbClr val="000000"/>
              </a:solidFill>
            </a:endParaRPr>
          </a:p>
        </p:txBody>
      </p:sp>
      <p:sp>
        <p:nvSpPr>
          <p:cNvPr id="6" name="Slide Number Placeholder 5">
            <a:extLst>
              <a:ext uri="{FF2B5EF4-FFF2-40B4-BE49-F238E27FC236}">
                <a16:creationId xmlns:a16="http://schemas.microsoft.com/office/drawing/2014/main" id="{2FE1FFD4-1940-4027-8308-0E67C195F8E8}"/>
              </a:ext>
            </a:extLst>
          </p:cNvPr>
          <p:cNvSpPr>
            <a:spLocks noGrp="1"/>
          </p:cNvSpPr>
          <p:nvPr>
            <p:ph type="sldNum" sz="quarter" idx="12"/>
          </p:nvPr>
        </p:nvSpPr>
        <p:spPr/>
        <p:txBody>
          <a:bodyPr/>
          <a:lstStyle/>
          <a:p>
            <a:pPr algn="r"/>
            <a:fld id="{CF3F3B5D-080C-4020-A77F-F62B4E05446D}" type="slidenum">
              <a:rPr lang="en-US" smtClean="0"/>
              <a:pPr algn="r"/>
              <a:t>29</a:t>
            </a:fld>
            <a:endParaRPr lang="en-US"/>
          </a:p>
        </p:txBody>
      </p:sp>
    </p:spTree>
    <p:extLst>
      <p:ext uri="{BB962C8B-B14F-4D97-AF65-F5344CB8AC3E}">
        <p14:creationId xmlns:p14="http://schemas.microsoft.com/office/powerpoint/2010/main" val="85489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169895"/>
            <a:ext cx="6846891" cy="4639235"/>
          </a:xfrm>
        </p:spPr>
        <p:txBody>
          <a:bodyPr>
            <a:normAutofit fontScale="92500" lnSpcReduction="10000"/>
          </a:bodyPr>
          <a:lstStyle/>
          <a:p>
            <a:r>
              <a:rPr lang="en-US" sz="1800" dirty="0"/>
              <a:t>MIS ‘14, MS-ITACS ’17, MBA ‘25</a:t>
            </a:r>
          </a:p>
          <a:p>
            <a:r>
              <a:rPr lang="en-US" sz="1800" dirty="0"/>
              <a:t>Vanguard 8 years</a:t>
            </a:r>
          </a:p>
          <a:p>
            <a:pPr lvl="1"/>
            <a:r>
              <a:rPr lang="en-US" sz="1600" b="0" dirty="0"/>
              <a:t>IAM </a:t>
            </a:r>
            <a:r>
              <a:rPr lang="en-US" sz="1600" b="0" dirty="0" err="1"/>
              <a:t>Multicloud</a:t>
            </a:r>
            <a:r>
              <a:rPr lang="en-US" sz="1600" b="0" dirty="0"/>
              <a:t> Manager</a:t>
            </a:r>
          </a:p>
          <a:p>
            <a:pPr lvl="1"/>
            <a:r>
              <a:rPr lang="en-US" sz="1600" b="0" dirty="0" err="1"/>
              <a:t>DevSecOps</a:t>
            </a:r>
            <a:r>
              <a:rPr lang="en-US" sz="1600" b="0" dirty="0"/>
              <a:t> Manager and PM</a:t>
            </a:r>
          </a:p>
          <a:p>
            <a:pPr lvl="1"/>
            <a:r>
              <a:rPr lang="en-US" sz="1600" b="0" dirty="0"/>
              <a:t>Crew mobile productivity security PM</a:t>
            </a:r>
          </a:p>
          <a:p>
            <a:pPr lvl="1"/>
            <a:r>
              <a:rPr lang="en-US" sz="1600" b="0" dirty="0"/>
              <a:t>Third Party Security</a:t>
            </a:r>
          </a:p>
          <a:p>
            <a:r>
              <a:rPr lang="en-US" sz="1800" dirty="0"/>
              <a:t>Systems analyst at Temple 2 years</a:t>
            </a:r>
          </a:p>
          <a:p>
            <a:r>
              <a:rPr lang="en-US" sz="1800" dirty="0"/>
              <a:t>CISSP, CRISC</a:t>
            </a:r>
          </a:p>
          <a:p>
            <a:r>
              <a:rPr lang="en-US" sz="1800" dirty="0"/>
              <a:t>Temple Football and Basketball season ticket holder</a:t>
            </a:r>
          </a:p>
          <a:p>
            <a:r>
              <a:rPr lang="en-US" sz="1800" dirty="0"/>
              <a:t>Huge racing fan (I watched Formula 1 before drive to survive existed)</a:t>
            </a:r>
          </a:p>
          <a:p>
            <a:r>
              <a:rPr lang="en-US" sz="1800" dirty="0"/>
              <a:t>Office hours – After class (Tue)  Speakman 206E or by appointment</a:t>
            </a:r>
          </a:p>
        </p:txBody>
      </p:sp>
      <p:sp>
        <p:nvSpPr>
          <p:cNvPr id="3" name="Title 2"/>
          <p:cNvSpPr>
            <a:spLocks noGrp="1"/>
          </p:cNvSpPr>
          <p:nvPr>
            <p:ph type="title"/>
          </p:nvPr>
        </p:nvSpPr>
        <p:spPr>
          <a:xfrm>
            <a:off x="329972" y="556896"/>
            <a:ext cx="11488647" cy="612999"/>
          </a:xfrm>
        </p:spPr>
        <p:txBody>
          <a:bodyPr>
            <a:normAutofit fontScale="90000"/>
          </a:bodyPr>
          <a:lstStyle/>
          <a:p>
            <a:r>
              <a:rPr lang="en-US" dirty="0"/>
              <a:t>Darin Bartholomew</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4" name="Picture 3">
            <a:extLst>
              <a:ext uri="{FF2B5EF4-FFF2-40B4-BE49-F238E27FC236}">
                <a16:creationId xmlns:a16="http://schemas.microsoft.com/office/drawing/2014/main" id="{979CD015-E4B6-58F4-FBAD-636A9FB4B555}"/>
              </a:ext>
            </a:extLst>
          </p:cNvPr>
          <p:cNvPicPr>
            <a:picLocks noChangeAspect="1"/>
          </p:cNvPicPr>
          <p:nvPr/>
        </p:nvPicPr>
        <p:blipFill>
          <a:blip r:embed="rId3"/>
          <a:stretch>
            <a:fillRect/>
          </a:stretch>
        </p:blipFill>
        <p:spPr>
          <a:xfrm>
            <a:off x="5916607" y="147488"/>
            <a:ext cx="3479960" cy="3479960"/>
          </a:xfrm>
          <a:prstGeom prst="rect">
            <a:avLst/>
          </a:prstGeom>
        </p:spPr>
      </p:pic>
      <p:pic>
        <p:nvPicPr>
          <p:cNvPr id="1026" name="Picture 2" descr="No photo description available.">
            <a:extLst>
              <a:ext uri="{FF2B5EF4-FFF2-40B4-BE49-F238E27FC236}">
                <a16:creationId xmlns:a16="http://schemas.microsoft.com/office/drawing/2014/main" id="{CCC2927E-927F-533F-0BF6-72994C59D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0861" y="2794835"/>
            <a:ext cx="2827021" cy="27969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y be an image of crowd and the CN Tower">
            <a:extLst>
              <a:ext uri="{FF2B5EF4-FFF2-40B4-BE49-F238E27FC236}">
                <a16:creationId xmlns:a16="http://schemas.microsoft.com/office/drawing/2014/main" id="{CF875175-BAA9-86C5-A093-AEA9D10F3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6567" y="147488"/>
            <a:ext cx="2688836" cy="26863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9 people, crowd and text">
            <a:extLst>
              <a:ext uri="{FF2B5EF4-FFF2-40B4-BE49-F238E27FC236}">
                <a16:creationId xmlns:a16="http://schemas.microsoft.com/office/drawing/2014/main" id="{93EAC44A-A48C-EE0C-7ED5-BEE63113B5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7657" y="3164807"/>
            <a:ext cx="2022410" cy="269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274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143000"/>
          </a:xfrm>
        </p:spPr>
        <p:txBody>
          <a:bodyPr/>
          <a:lstStyle/>
          <a:p>
            <a:pPr algn="l"/>
            <a:r>
              <a:rPr lang="en-US" u="sng" dirty="0"/>
              <a:t>Key concepts</a:t>
            </a:r>
          </a:p>
        </p:txBody>
      </p:sp>
      <p:graphicFrame>
        <p:nvGraphicFramePr>
          <p:cNvPr id="5" name="Table 4"/>
          <p:cNvGraphicFramePr>
            <a:graphicFrameLocks noGrp="1"/>
          </p:cNvGraphicFramePr>
          <p:nvPr/>
        </p:nvGraphicFramePr>
        <p:xfrm>
          <a:off x="2040556" y="1436096"/>
          <a:ext cx="10077649" cy="4632960"/>
        </p:xfrm>
        <a:graphic>
          <a:graphicData uri="http://schemas.openxmlformats.org/drawingml/2006/table">
            <a:tbl>
              <a:tblPr firstRow="1" bandRow="1">
                <a:tableStyleId>{2D5ABB26-0587-4C30-8999-92F81FD0307C}</a:tableStyleId>
              </a:tblPr>
              <a:tblGrid>
                <a:gridCol w="3571783">
                  <a:extLst>
                    <a:ext uri="{9D8B030D-6E8A-4147-A177-3AD203B41FA5}">
                      <a16:colId xmlns:a16="http://schemas.microsoft.com/office/drawing/2014/main" val="20000"/>
                    </a:ext>
                  </a:extLst>
                </a:gridCol>
                <a:gridCol w="6505866">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a:t>Threat</a:t>
                      </a:r>
                    </a:p>
                    <a:p>
                      <a:endParaRPr lang="en-US" sz="2800" dirty="0"/>
                    </a:p>
                    <a:p>
                      <a:endParaRPr lang="en-US" sz="2800" dirty="0"/>
                    </a:p>
                  </a:txBody>
                  <a:tcPr/>
                </a:tc>
                <a:tc>
                  <a:txBody>
                    <a:bodyPr/>
                    <a:lstStyle/>
                    <a:p>
                      <a:r>
                        <a:rPr lang="en-US" sz="2000" dirty="0"/>
                        <a:t>Potential for the occurrence of a harmful event such as a cyber attack</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a:t>Vulnerability</a:t>
                      </a:r>
                    </a:p>
                    <a:p>
                      <a:endParaRPr lang="en-US" sz="2800" dirty="0"/>
                    </a:p>
                    <a:p>
                      <a:endParaRPr lang="en-US" sz="2800" dirty="0"/>
                    </a:p>
                  </a:txBody>
                  <a:tcPr/>
                </a:tc>
                <a:tc>
                  <a:txBody>
                    <a:bodyPr/>
                    <a:lstStyle/>
                    <a:p>
                      <a:r>
                        <a:rPr lang="en-US" sz="2000" dirty="0"/>
                        <a:t>Weakness that makes targets susceptible to an attack</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a:t>Risk</a:t>
                      </a:r>
                    </a:p>
                    <a:p>
                      <a:endParaRPr lang="en-US" sz="2800" dirty="0"/>
                    </a:p>
                    <a:p>
                      <a:endParaRPr lang="en-US" sz="2800" dirty="0"/>
                    </a:p>
                  </a:txBody>
                  <a:tcPr/>
                </a:tc>
                <a:tc>
                  <a:txBody>
                    <a:bodyPr/>
                    <a:lstStyle/>
                    <a:p>
                      <a:r>
                        <a:rPr lang="en-US" sz="2000" dirty="0"/>
                        <a:t>Potential of loss from an attack</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0" dirty="0"/>
                        <a:t>Risk Mitigation</a:t>
                      </a:r>
                    </a:p>
                  </a:txBody>
                  <a:tcPr/>
                </a:tc>
                <a:tc>
                  <a:txBody>
                    <a:bodyPr/>
                    <a:lstStyle/>
                    <a:p>
                      <a:r>
                        <a:rPr lang="en-US" sz="2000" dirty="0"/>
                        <a:t>Strategy</a:t>
                      </a:r>
                      <a:r>
                        <a:rPr lang="en-US" sz="2000" baseline="0" dirty="0"/>
                        <a:t> for dealing with risk</a:t>
                      </a:r>
                      <a:endParaRPr lang="en-US" sz="2000" dirty="0"/>
                    </a:p>
                  </a:txBody>
                  <a:tcPr/>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a:blip r:embed="rId2"/>
          <a:stretch>
            <a:fillRect/>
          </a:stretch>
        </p:blipFill>
        <p:spPr>
          <a:xfrm>
            <a:off x="3426594" y="1143000"/>
            <a:ext cx="1578543" cy="1325140"/>
          </a:xfrm>
          <a:prstGeom prst="rect">
            <a:avLst/>
          </a:prstGeom>
        </p:spPr>
      </p:pic>
      <p:pic>
        <p:nvPicPr>
          <p:cNvPr id="4" name="Picture 3"/>
          <p:cNvPicPr>
            <a:picLocks noChangeAspect="1"/>
          </p:cNvPicPr>
          <p:nvPr/>
        </p:nvPicPr>
        <p:blipFill>
          <a:blip r:embed="rId3"/>
          <a:stretch>
            <a:fillRect/>
          </a:stretch>
        </p:blipFill>
        <p:spPr>
          <a:xfrm>
            <a:off x="0" y="2638393"/>
            <a:ext cx="2064369" cy="821086"/>
          </a:xfrm>
          <a:prstGeom prst="rect">
            <a:avLst/>
          </a:prstGeom>
        </p:spPr>
      </p:pic>
      <p:pic>
        <p:nvPicPr>
          <p:cNvPr id="6" name="Picture 5"/>
          <p:cNvPicPr>
            <a:picLocks noChangeAspect="1"/>
          </p:cNvPicPr>
          <p:nvPr/>
        </p:nvPicPr>
        <p:blipFill>
          <a:blip r:embed="rId4"/>
          <a:stretch>
            <a:fillRect/>
          </a:stretch>
        </p:blipFill>
        <p:spPr>
          <a:xfrm>
            <a:off x="2964581" y="3752576"/>
            <a:ext cx="2040556" cy="1618891"/>
          </a:xfrm>
          <a:prstGeom prst="rect">
            <a:avLst/>
          </a:prstGeom>
        </p:spPr>
      </p:pic>
      <p:pic>
        <p:nvPicPr>
          <p:cNvPr id="9" name="Picture 8"/>
          <p:cNvPicPr>
            <a:picLocks noChangeAspect="1"/>
          </p:cNvPicPr>
          <p:nvPr/>
        </p:nvPicPr>
        <p:blipFill>
          <a:blip r:embed="rId5"/>
          <a:stretch>
            <a:fillRect/>
          </a:stretch>
        </p:blipFill>
        <p:spPr>
          <a:xfrm>
            <a:off x="8739739" y="5085027"/>
            <a:ext cx="1540042" cy="1725417"/>
          </a:xfrm>
          <a:prstGeom prst="rect">
            <a:avLst/>
          </a:prstGeom>
        </p:spPr>
      </p:pic>
      <p:sp>
        <p:nvSpPr>
          <p:cNvPr id="8" name="Slide Number Placeholder 7">
            <a:extLst>
              <a:ext uri="{FF2B5EF4-FFF2-40B4-BE49-F238E27FC236}">
                <a16:creationId xmlns:a16="http://schemas.microsoft.com/office/drawing/2014/main" id="{5EF37A03-2233-4369-A8C3-4C6E2FC253F2}"/>
              </a:ext>
            </a:extLst>
          </p:cNvPr>
          <p:cNvSpPr>
            <a:spLocks noGrp="1"/>
          </p:cNvSpPr>
          <p:nvPr>
            <p:ph type="sldNum" sz="quarter" idx="12"/>
          </p:nvPr>
        </p:nvSpPr>
        <p:spPr/>
        <p:txBody>
          <a:bodyPr/>
          <a:lstStyle/>
          <a:p>
            <a:pPr algn="r"/>
            <a:fld id="{CF3F3B5D-080C-4020-A77F-F62B4E05446D}" type="slidenum">
              <a:rPr lang="en-US" smtClean="0"/>
              <a:pPr algn="r"/>
              <a:t>30</a:t>
            </a:fld>
            <a:endParaRPr lang="en-US" dirty="0"/>
          </a:p>
        </p:txBody>
      </p:sp>
    </p:spTree>
    <p:extLst>
      <p:ext uri="{BB962C8B-B14F-4D97-AF65-F5344CB8AC3E}">
        <p14:creationId xmlns:p14="http://schemas.microsoft.com/office/powerpoint/2010/main" val="3996764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143000"/>
          </a:xfrm>
        </p:spPr>
        <p:txBody>
          <a:bodyPr/>
          <a:lstStyle/>
          <a:p>
            <a:pPr algn="l"/>
            <a:r>
              <a:rPr lang="en-US" dirty="0"/>
              <a:t>What is a threat?</a:t>
            </a:r>
          </a:p>
        </p:txBody>
      </p:sp>
      <p:sp>
        <p:nvSpPr>
          <p:cNvPr id="3" name="Rectangle 2"/>
          <p:cNvSpPr/>
          <p:nvPr/>
        </p:nvSpPr>
        <p:spPr>
          <a:xfrm>
            <a:off x="1" y="1811984"/>
            <a:ext cx="8258174" cy="2492990"/>
          </a:xfrm>
          <a:prstGeom prst="rect">
            <a:avLst/>
          </a:prstGeom>
        </p:spPr>
        <p:txBody>
          <a:bodyPr wrap="square">
            <a:spAutoFit/>
          </a:bodyPr>
          <a:lstStyle/>
          <a:p>
            <a:r>
              <a:rPr lang="en-US" sz="3600" i="1" dirty="0"/>
              <a:t>Anything that has the potential to lead to unauthorized: </a:t>
            </a:r>
          </a:p>
          <a:p>
            <a:pPr marL="1028700" lvl="1" indent="-571500">
              <a:buFont typeface="Arial" panose="020B0604020202020204" pitchFamily="34" charset="0"/>
              <a:buChar char="•"/>
            </a:pPr>
            <a:r>
              <a:rPr lang="en-US" sz="2800" b="1" i="1" dirty="0"/>
              <a:t>C- Access, use, disclosure</a:t>
            </a:r>
          </a:p>
          <a:p>
            <a:pPr marL="1028700" lvl="1" indent="-571500">
              <a:buFont typeface="Arial" panose="020B0604020202020204" pitchFamily="34" charset="0"/>
              <a:buChar char="•"/>
            </a:pPr>
            <a:r>
              <a:rPr lang="en-US" sz="2800" b="1" i="1" dirty="0"/>
              <a:t>I- Modification</a:t>
            </a:r>
          </a:p>
          <a:p>
            <a:pPr marL="1028700" lvl="1" indent="-571500">
              <a:buFont typeface="Arial" panose="020B0604020202020204" pitchFamily="34" charset="0"/>
              <a:buChar char="•"/>
            </a:pPr>
            <a:r>
              <a:rPr lang="en-US" sz="2800" b="1" i="1"/>
              <a:t>A- Disruption </a:t>
            </a:r>
            <a:r>
              <a:rPr lang="en-US" sz="2800" b="1" i="1" dirty="0"/>
              <a:t>or Destruction</a:t>
            </a:r>
            <a:endParaRPr lang="en-US" sz="2800" b="1" dirty="0"/>
          </a:p>
        </p:txBody>
      </p:sp>
      <p:sp>
        <p:nvSpPr>
          <p:cNvPr id="4" name="Rectangle 3"/>
          <p:cNvSpPr/>
          <p:nvPr/>
        </p:nvSpPr>
        <p:spPr>
          <a:xfrm>
            <a:off x="9593254" y="136525"/>
            <a:ext cx="2255213" cy="11870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Physical</a:t>
            </a:r>
          </a:p>
        </p:txBody>
      </p:sp>
      <p:sp>
        <p:nvSpPr>
          <p:cNvPr id="7" name="Rectangle 6"/>
          <p:cNvSpPr/>
          <p:nvPr/>
        </p:nvSpPr>
        <p:spPr>
          <a:xfrm>
            <a:off x="9593254" y="1638971"/>
            <a:ext cx="2255213" cy="1187019"/>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Technical</a:t>
            </a:r>
          </a:p>
        </p:txBody>
      </p:sp>
      <p:sp>
        <p:nvSpPr>
          <p:cNvPr id="8" name="Rectangle 7"/>
          <p:cNvSpPr/>
          <p:nvPr/>
        </p:nvSpPr>
        <p:spPr>
          <a:xfrm>
            <a:off x="9593254" y="3157466"/>
            <a:ext cx="2255213" cy="118701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Administrative</a:t>
            </a:r>
          </a:p>
        </p:txBody>
      </p:sp>
      <p:sp>
        <p:nvSpPr>
          <p:cNvPr id="12" name="Rectangle 11"/>
          <p:cNvSpPr/>
          <p:nvPr/>
        </p:nvSpPr>
        <p:spPr>
          <a:xfrm>
            <a:off x="187839" y="4704086"/>
            <a:ext cx="10128991" cy="646331"/>
          </a:xfrm>
          <a:prstGeom prst="rect">
            <a:avLst/>
          </a:prstGeom>
        </p:spPr>
        <p:txBody>
          <a:bodyPr wrap="none">
            <a:spAutoFit/>
          </a:bodyPr>
          <a:lstStyle/>
          <a:p>
            <a:r>
              <a:rPr lang="en-US" sz="3600" i="1" dirty="0"/>
              <a:t>of an enterprises’ information or information systems</a:t>
            </a:r>
            <a:endParaRPr lang="en-US" sz="3600" dirty="0"/>
          </a:p>
        </p:txBody>
      </p:sp>
      <p:sp>
        <p:nvSpPr>
          <p:cNvPr id="6" name="Slide Number Placeholder 5">
            <a:extLst>
              <a:ext uri="{FF2B5EF4-FFF2-40B4-BE49-F238E27FC236}">
                <a16:creationId xmlns:a16="http://schemas.microsoft.com/office/drawing/2014/main" id="{12BC6B20-A7CE-4196-934F-102E0EF5C058}"/>
              </a:ext>
            </a:extLst>
          </p:cNvPr>
          <p:cNvSpPr>
            <a:spLocks noGrp="1"/>
          </p:cNvSpPr>
          <p:nvPr>
            <p:ph type="sldNum" sz="quarter" idx="12"/>
          </p:nvPr>
        </p:nvSpPr>
        <p:spPr/>
        <p:txBody>
          <a:bodyPr/>
          <a:lstStyle/>
          <a:p>
            <a:pPr algn="r"/>
            <a:fld id="{CF3F3B5D-080C-4020-A77F-F62B4E05446D}" type="slidenum">
              <a:rPr lang="en-US" smtClean="0"/>
              <a:pPr algn="r"/>
              <a:t>31</a:t>
            </a:fld>
            <a:endParaRPr lang="en-US" dirty="0"/>
          </a:p>
        </p:txBody>
      </p:sp>
    </p:spTree>
    <p:extLst>
      <p:ext uri="{BB962C8B-B14F-4D97-AF65-F5344CB8AC3E}">
        <p14:creationId xmlns:p14="http://schemas.microsoft.com/office/powerpoint/2010/main" val="400633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38" y="544740"/>
            <a:ext cx="4624342" cy="1325563"/>
          </a:xfrm>
        </p:spPr>
        <p:txBody>
          <a:bodyPr>
            <a:normAutofit/>
          </a:bodyPr>
          <a:lstStyle/>
          <a:p>
            <a:r>
              <a:rPr lang="en-US" dirty="0"/>
              <a:t>What is a threat…</a:t>
            </a:r>
          </a:p>
        </p:txBody>
      </p:sp>
      <p:pic>
        <p:nvPicPr>
          <p:cNvPr id="5" name="Picture 4"/>
          <p:cNvPicPr>
            <a:picLocks noChangeAspect="1"/>
          </p:cNvPicPr>
          <p:nvPr/>
        </p:nvPicPr>
        <p:blipFill rotWithShape="1">
          <a:blip r:embed="rId2"/>
          <a:srcRect l="24502" r="-8" b="-8"/>
          <a:stretch/>
        </p:blipFill>
        <p:spPr>
          <a:xfrm>
            <a:off x="5680087" y="178661"/>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p:cNvSpPr>
            <a:spLocks noGrp="1"/>
          </p:cNvSpPr>
          <p:nvPr>
            <p:ph idx="1"/>
          </p:nvPr>
        </p:nvSpPr>
        <p:spPr>
          <a:xfrm>
            <a:off x="342900" y="1870302"/>
            <a:ext cx="6722722" cy="4311423"/>
          </a:xfrm>
        </p:spPr>
        <p:txBody>
          <a:bodyPr anchor="t">
            <a:normAutofit/>
          </a:bodyPr>
          <a:lstStyle/>
          <a:p>
            <a:pPr marL="0" indent="0">
              <a:lnSpc>
                <a:spcPct val="90000"/>
              </a:lnSpc>
              <a:buNone/>
            </a:pPr>
            <a:r>
              <a:rPr lang="en-US" sz="2400" dirty="0"/>
              <a:t>Threats to information and information systems include:</a:t>
            </a:r>
          </a:p>
          <a:p>
            <a:pPr marL="0" indent="0">
              <a:lnSpc>
                <a:spcPct val="90000"/>
              </a:lnSpc>
              <a:buNone/>
            </a:pPr>
            <a:endParaRPr lang="en-US" sz="2400" dirty="0"/>
          </a:p>
          <a:p>
            <a:pPr lvl="1">
              <a:lnSpc>
                <a:spcPct val="90000"/>
              </a:lnSpc>
            </a:pPr>
            <a:r>
              <a:rPr lang="en-US" dirty="0"/>
              <a:t>Purposeful attacks </a:t>
            </a:r>
            <a:r>
              <a:rPr lang="en-US" i="1" dirty="0"/>
              <a:t> </a:t>
            </a:r>
          </a:p>
          <a:p>
            <a:pPr lvl="1">
              <a:lnSpc>
                <a:spcPct val="90000"/>
              </a:lnSpc>
            </a:pPr>
            <a:endParaRPr lang="en-US" dirty="0"/>
          </a:p>
          <a:p>
            <a:pPr lvl="1">
              <a:lnSpc>
                <a:spcPct val="90000"/>
              </a:lnSpc>
            </a:pPr>
            <a:r>
              <a:rPr lang="en-US" dirty="0"/>
              <a:t>Human errors  </a:t>
            </a:r>
            <a:endParaRPr lang="en-US" i="1" dirty="0"/>
          </a:p>
          <a:p>
            <a:pPr lvl="1">
              <a:lnSpc>
                <a:spcPct val="90000"/>
              </a:lnSpc>
            </a:pPr>
            <a:endParaRPr lang="en-US" dirty="0"/>
          </a:p>
          <a:p>
            <a:pPr lvl="1">
              <a:lnSpc>
                <a:spcPct val="90000"/>
              </a:lnSpc>
            </a:pPr>
            <a:r>
              <a:rPr lang="en-US" dirty="0"/>
              <a:t>Structural Failures</a:t>
            </a:r>
          </a:p>
          <a:p>
            <a:pPr lvl="1">
              <a:lnSpc>
                <a:spcPct val="90000"/>
              </a:lnSpc>
            </a:pPr>
            <a:endParaRPr lang="en-US" dirty="0"/>
          </a:p>
          <a:p>
            <a:pPr lvl="1">
              <a:lnSpc>
                <a:spcPct val="90000"/>
              </a:lnSpc>
            </a:pPr>
            <a:r>
              <a:rPr lang="en-US" dirty="0"/>
              <a:t>Environmental disruptions</a:t>
            </a:r>
          </a:p>
          <a:p>
            <a:pPr lvl="1">
              <a:lnSpc>
                <a:spcPct val="90000"/>
              </a:lnSpc>
              <a:buFont typeface="Wingdings" panose="05000000000000000000" pitchFamily="2" charset="2"/>
              <a:buChar char="Ø"/>
            </a:pPr>
            <a:endParaRPr lang="en-US" sz="1400" dirty="0"/>
          </a:p>
        </p:txBody>
      </p:sp>
      <p:pic>
        <p:nvPicPr>
          <p:cNvPr id="8" name="Picture 7"/>
          <p:cNvPicPr>
            <a:picLocks noChangeAspect="1"/>
          </p:cNvPicPr>
          <p:nvPr/>
        </p:nvPicPr>
        <p:blipFill rotWithShape="1">
          <a:blip r:embed="rId3"/>
          <a:srcRect l="1755" r="12241" b="-5"/>
          <a:stretch/>
        </p:blipFill>
        <p:spPr>
          <a:xfrm>
            <a:off x="6221109" y="2906546"/>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0" name="Picture 9"/>
          <p:cNvPicPr>
            <a:picLocks noChangeAspect="1"/>
          </p:cNvPicPr>
          <p:nvPr/>
        </p:nvPicPr>
        <p:blipFill rotWithShape="1">
          <a:blip r:embed="rId4"/>
          <a:srcRect t="2731" r="4" b="22851"/>
          <a:stretch/>
        </p:blipFill>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4" name="Picture 3"/>
          <p:cNvPicPr>
            <a:picLocks noChangeAspect="1"/>
          </p:cNvPicPr>
          <p:nvPr/>
        </p:nvPicPr>
        <p:blipFill rotWithShape="1">
          <a:blip r:embed="rId5"/>
          <a:srcRect l="248" r="2107" b="4"/>
          <a:stretch/>
        </p:blipFill>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7" name="Slide Number Placeholder 6">
            <a:extLst>
              <a:ext uri="{FF2B5EF4-FFF2-40B4-BE49-F238E27FC236}">
                <a16:creationId xmlns:a16="http://schemas.microsoft.com/office/drawing/2014/main" id="{4E719892-0ECA-47AD-A860-2FC6469A92B8}"/>
              </a:ext>
            </a:extLst>
          </p:cNvPr>
          <p:cNvSpPr>
            <a:spLocks noGrp="1"/>
          </p:cNvSpPr>
          <p:nvPr>
            <p:ph type="sldNum" sz="quarter" idx="12"/>
          </p:nvPr>
        </p:nvSpPr>
        <p:spPr/>
        <p:txBody>
          <a:bodyPr/>
          <a:lstStyle/>
          <a:p>
            <a:pPr algn="r"/>
            <a:fld id="{CF3F3B5D-080C-4020-A77F-F62B4E05446D}" type="slidenum">
              <a:rPr lang="en-US" smtClean="0"/>
              <a:pPr algn="r"/>
              <a:t>32</a:t>
            </a:fld>
            <a:endParaRPr lang="en-US"/>
          </a:p>
        </p:txBody>
      </p:sp>
    </p:spTree>
    <p:extLst>
      <p:ext uri="{BB962C8B-B14F-4D97-AF65-F5344CB8AC3E}">
        <p14:creationId xmlns:p14="http://schemas.microsoft.com/office/powerpoint/2010/main" val="294648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457950" cy="1200150"/>
          </a:xfrm>
        </p:spPr>
        <p:txBody>
          <a:bodyPr>
            <a:normAutofit/>
          </a:bodyPr>
          <a:lstStyle/>
          <a:p>
            <a:r>
              <a:rPr lang="en-US" sz="4000" dirty="0"/>
              <a:t>Taxonomy of threat sources</a:t>
            </a:r>
          </a:p>
        </p:txBody>
      </p:sp>
      <p:sp>
        <p:nvSpPr>
          <p:cNvPr id="3" name="TextBox 2"/>
          <p:cNvSpPr txBox="1"/>
          <p:nvPr/>
        </p:nvSpPr>
        <p:spPr>
          <a:xfrm>
            <a:off x="1003935" y="1200151"/>
            <a:ext cx="4417995" cy="1815882"/>
          </a:xfrm>
          <a:prstGeom prst="rect">
            <a:avLst/>
          </a:prstGeom>
          <a:noFill/>
        </p:spPr>
        <p:txBody>
          <a:bodyPr wrap="square" rtlCol="0">
            <a:spAutoFit/>
          </a:bodyPr>
          <a:lstStyle/>
          <a:p>
            <a:pPr marL="342900" indent="-342900">
              <a:buFont typeface="+mj-lt"/>
              <a:buAutoNum type="arabicPeriod"/>
            </a:pPr>
            <a:r>
              <a:rPr lang="en-US" sz="2800" dirty="0"/>
              <a:t>Adversarial</a:t>
            </a:r>
          </a:p>
          <a:p>
            <a:pPr marL="342900" indent="-342900">
              <a:buFont typeface="+mj-lt"/>
              <a:buAutoNum type="arabicPeriod"/>
            </a:pPr>
            <a:r>
              <a:rPr lang="en-US" sz="2800" dirty="0"/>
              <a:t>Accidental</a:t>
            </a:r>
          </a:p>
          <a:p>
            <a:pPr marL="342900" indent="-342900">
              <a:buFont typeface="+mj-lt"/>
              <a:buAutoNum type="arabicPeriod"/>
            </a:pPr>
            <a:r>
              <a:rPr lang="en-US" sz="2800" dirty="0"/>
              <a:t>Structural</a:t>
            </a:r>
          </a:p>
          <a:p>
            <a:pPr marL="342900" indent="-342900">
              <a:buFont typeface="+mj-lt"/>
              <a:buAutoNum type="arabicPeriod"/>
            </a:pPr>
            <a:r>
              <a:rPr lang="en-US" sz="2800" dirty="0"/>
              <a:t>Environmental</a:t>
            </a:r>
          </a:p>
        </p:txBody>
      </p:sp>
      <p:sp>
        <p:nvSpPr>
          <p:cNvPr id="4" name="Slide Number Placeholder 3">
            <a:extLst>
              <a:ext uri="{FF2B5EF4-FFF2-40B4-BE49-F238E27FC236}">
                <a16:creationId xmlns:a16="http://schemas.microsoft.com/office/drawing/2014/main" id="{1D32B356-452F-4C0A-8100-0FFF2678317D}"/>
              </a:ext>
            </a:extLst>
          </p:cNvPr>
          <p:cNvSpPr>
            <a:spLocks noGrp="1"/>
          </p:cNvSpPr>
          <p:nvPr>
            <p:ph type="sldNum" sz="quarter" idx="15"/>
          </p:nvPr>
        </p:nvSpPr>
        <p:spPr/>
        <p:txBody>
          <a:bodyPr/>
          <a:lstStyle/>
          <a:p>
            <a:pPr>
              <a:defRPr/>
            </a:pPr>
            <a:fld id="{B92D9248-A979-4803-B1F4-61C773C74C94}" type="slidenum">
              <a:rPr lang="en-US" smtClean="0"/>
              <a:pPr>
                <a:defRPr/>
              </a:pPr>
              <a:t>33</a:t>
            </a:fld>
            <a:endParaRPr lang="en-US" dirty="0"/>
          </a:p>
        </p:txBody>
      </p:sp>
      <p:pic>
        <p:nvPicPr>
          <p:cNvPr id="5" name="Picture 4">
            <a:hlinkClick r:id="rId2"/>
            <a:extLst>
              <a:ext uri="{FF2B5EF4-FFF2-40B4-BE49-F238E27FC236}">
                <a16:creationId xmlns:a16="http://schemas.microsoft.com/office/drawing/2014/main" id="{1C1F9FF6-2174-49BB-8EC4-6384D455163A}"/>
              </a:ext>
            </a:extLst>
          </p:cNvPr>
          <p:cNvPicPr>
            <a:picLocks noChangeAspect="1"/>
          </p:cNvPicPr>
          <p:nvPr/>
        </p:nvPicPr>
        <p:blipFill>
          <a:blip r:embed="rId3"/>
          <a:stretch>
            <a:fillRect/>
          </a:stretch>
        </p:blipFill>
        <p:spPr>
          <a:xfrm>
            <a:off x="138469" y="3441809"/>
            <a:ext cx="5765641" cy="2538728"/>
          </a:xfrm>
          <a:prstGeom prst="rect">
            <a:avLst/>
          </a:prstGeom>
        </p:spPr>
      </p:pic>
      <p:sp>
        <p:nvSpPr>
          <p:cNvPr id="6" name="Rectangle 5">
            <a:extLst>
              <a:ext uri="{FF2B5EF4-FFF2-40B4-BE49-F238E27FC236}">
                <a16:creationId xmlns:a16="http://schemas.microsoft.com/office/drawing/2014/main" id="{EAEECCE8-381D-4E2A-B6A1-A6B0D2B05902}"/>
              </a:ext>
            </a:extLst>
          </p:cNvPr>
          <p:cNvSpPr/>
          <p:nvPr/>
        </p:nvSpPr>
        <p:spPr>
          <a:xfrm>
            <a:off x="14600" y="6221647"/>
            <a:ext cx="6013377" cy="369332"/>
          </a:xfrm>
          <a:prstGeom prst="rect">
            <a:avLst/>
          </a:prstGeom>
        </p:spPr>
        <p:txBody>
          <a:bodyPr wrap="none">
            <a:spAutoFit/>
          </a:bodyPr>
          <a:lstStyle/>
          <a:p>
            <a:r>
              <a:rPr lang="en-US" dirty="0">
                <a:hlinkClick r:id="rId2"/>
              </a:rPr>
              <a:t>https://csrc.nist.gov/publications/detail/sp/800-30/rev-1/final</a:t>
            </a:r>
            <a:endParaRPr lang="en-US" dirty="0"/>
          </a:p>
        </p:txBody>
      </p:sp>
      <p:pic>
        <p:nvPicPr>
          <p:cNvPr id="9" name="Picture 8">
            <a:extLst>
              <a:ext uri="{FF2B5EF4-FFF2-40B4-BE49-F238E27FC236}">
                <a16:creationId xmlns:a16="http://schemas.microsoft.com/office/drawing/2014/main" id="{2CA43A36-8631-4B2C-BDED-8F5E9EEEE143}"/>
              </a:ext>
            </a:extLst>
          </p:cNvPr>
          <p:cNvPicPr>
            <a:picLocks noChangeAspect="1"/>
          </p:cNvPicPr>
          <p:nvPr/>
        </p:nvPicPr>
        <p:blipFill>
          <a:blip r:embed="rId4"/>
          <a:stretch>
            <a:fillRect/>
          </a:stretch>
        </p:blipFill>
        <p:spPr>
          <a:xfrm>
            <a:off x="6098129" y="51857"/>
            <a:ext cx="6069531" cy="2348890"/>
          </a:xfrm>
          <a:prstGeom prst="rect">
            <a:avLst/>
          </a:prstGeom>
        </p:spPr>
      </p:pic>
      <p:pic>
        <p:nvPicPr>
          <p:cNvPr id="11" name="Picture 10">
            <a:extLst>
              <a:ext uri="{FF2B5EF4-FFF2-40B4-BE49-F238E27FC236}">
                <a16:creationId xmlns:a16="http://schemas.microsoft.com/office/drawing/2014/main" id="{A7A0A077-0640-402B-9EA0-65DA865DBBC1}"/>
              </a:ext>
            </a:extLst>
          </p:cNvPr>
          <p:cNvPicPr>
            <a:picLocks noChangeAspect="1"/>
          </p:cNvPicPr>
          <p:nvPr/>
        </p:nvPicPr>
        <p:blipFill>
          <a:blip r:embed="rId5"/>
          <a:stretch>
            <a:fillRect/>
          </a:stretch>
        </p:blipFill>
        <p:spPr>
          <a:xfrm>
            <a:off x="6098128" y="2388532"/>
            <a:ext cx="6069531" cy="479174"/>
          </a:xfrm>
          <a:prstGeom prst="rect">
            <a:avLst/>
          </a:prstGeom>
        </p:spPr>
      </p:pic>
      <p:pic>
        <p:nvPicPr>
          <p:cNvPr id="13" name="Picture 12">
            <a:extLst>
              <a:ext uri="{FF2B5EF4-FFF2-40B4-BE49-F238E27FC236}">
                <a16:creationId xmlns:a16="http://schemas.microsoft.com/office/drawing/2014/main" id="{411FC5D1-BB27-4966-8CF5-03531462EA86}"/>
              </a:ext>
            </a:extLst>
          </p:cNvPr>
          <p:cNvPicPr>
            <a:picLocks noChangeAspect="1"/>
          </p:cNvPicPr>
          <p:nvPr/>
        </p:nvPicPr>
        <p:blipFill>
          <a:blip r:embed="rId6"/>
          <a:stretch>
            <a:fillRect/>
          </a:stretch>
        </p:blipFill>
        <p:spPr>
          <a:xfrm>
            <a:off x="6096000" y="2855839"/>
            <a:ext cx="6069531" cy="2160978"/>
          </a:xfrm>
          <a:prstGeom prst="rect">
            <a:avLst/>
          </a:prstGeom>
        </p:spPr>
      </p:pic>
      <p:pic>
        <p:nvPicPr>
          <p:cNvPr id="15" name="Picture 14">
            <a:extLst>
              <a:ext uri="{FF2B5EF4-FFF2-40B4-BE49-F238E27FC236}">
                <a16:creationId xmlns:a16="http://schemas.microsoft.com/office/drawing/2014/main" id="{C23A9766-E5B4-4E3E-8E45-D03FC4A9FC05}"/>
              </a:ext>
            </a:extLst>
          </p:cNvPr>
          <p:cNvPicPr>
            <a:picLocks noChangeAspect="1"/>
          </p:cNvPicPr>
          <p:nvPr/>
        </p:nvPicPr>
        <p:blipFill>
          <a:blip r:embed="rId7"/>
          <a:stretch>
            <a:fillRect/>
          </a:stretch>
        </p:blipFill>
        <p:spPr>
          <a:xfrm>
            <a:off x="6107869" y="4981215"/>
            <a:ext cx="6069531" cy="1785156"/>
          </a:xfrm>
          <a:prstGeom prst="rect">
            <a:avLst/>
          </a:prstGeom>
        </p:spPr>
      </p:pic>
    </p:spTree>
    <p:extLst>
      <p:ext uri="{BB962C8B-B14F-4D97-AF65-F5344CB8AC3E}">
        <p14:creationId xmlns:p14="http://schemas.microsoft.com/office/powerpoint/2010/main" val="371278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1D9A-332A-4C6E-802B-61006D6897CB}"/>
              </a:ext>
            </a:extLst>
          </p:cNvPr>
          <p:cNvSpPr>
            <a:spLocks noGrp="1"/>
          </p:cNvSpPr>
          <p:nvPr>
            <p:ph type="title"/>
          </p:nvPr>
        </p:nvSpPr>
        <p:spPr>
          <a:xfrm>
            <a:off x="0" y="0"/>
            <a:ext cx="10515600" cy="1325563"/>
          </a:xfrm>
        </p:spPr>
        <p:txBody>
          <a:bodyPr/>
          <a:lstStyle/>
          <a:p>
            <a:r>
              <a:rPr lang="en-US" dirty="0"/>
              <a:t>Adversarial Threats</a:t>
            </a:r>
            <a:endParaRPr lang="en-US" u="sng" dirty="0"/>
          </a:p>
        </p:txBody>
      </p:sp>
      <p:sp>
        <p:nvSpPr>
          <p:cNvPr id="5" name="Slide Number Placeholder 4">
            <a:extLst>
              <a:ext uri="{FF2B5EF4-FFF2-40B4-BE49-F238E27FC236}">
                <a16:creationId xmlns:a16="http://schemas.microsoft.com/office/drawing/2014/main" id="{DAAF2285-4671-4B50-B06C-60494CB06125}"/>
              </a:ext>
            </a:extLst>
          </p:cNvPr>
          <p:cNvSpPr>
            <a:spLocks noGrp="1"/>
          </p:cNvSpPr>
          <p:nvPr>
            <p:ph type="sldNum" sz="quarter" idx="12"/>
          </p:nvPr>
        </p:nvSpPr>
        <p:spPr/>
        <p:txBody>
          <a:bodyPr/>
          <a:lstStyle/>
          <a:p>
            <a:fld id="{0F100A88-6ED8-4E6F-9C4D-937DAE3E442F}" type="slidenum">
              <a:rPr lang="en-US" smtClean="0"/>
              <a:t>34</a:t>
            </a:fld>
            <a:endParaRPr lang="en-US"/>
          </a:p>
        </p:txBody>
      </p:sp>
      <p:sp>
        <p:nvSpPr>
          <p:cNvPr id="6" name="“Security involves making sure things work, not in the presence of random faults, but in the face of an intelligent and malicious adversary trying to ensure that things fail in the worst possible way at the worst possible time.”">
            <a:extLst>
              <a:ext uri="{FF2B5EF4-FFF2-40B4-BE49-F238E27FC236}">
                <a16:creationId xmlns:a16="http://schemas.microsoft.com/office/drawing/2014/main" id="{03EBF560-7614-4278-9131-B90085CF8028}"/>
              </a:ext>
            </a:extLst>
          </p:cNvPr>
          <p:cNvSpPr txBox="1">
            <a:spLocks/>
          </p:cNvSpPr>
          <p:nvPr/>
        </p:nvSpPr>
        <p:spPr>
          <a:xfrm>
            <a:off x="335560" y="871813"/>
            <a:ext cx="11520879" cy="3691184"/>
          </a:xfrm>
          <a:prstGeom prst="rect">
            <a:avLst/>
          </a:prstGeom>
        </p:spPr>
        <p:txBody>
          <a:bodyPr vert="horz" lIns="91440" tIns="45720" rIns="91440" bIns="45720" rtlCol="0" anchor="ctr">
            <a:normAutofit/>
          </a:bodyPr>
          <a:lstStyle>
            <a:lvl1pPr algn="l" defTabSz="832104" rtl="0" eaLnBrk="1" latinLnBrk="0" hangingPunct="1">
              <a:lnSpc>
                <a:spcPct val="90000"/>
              </a:lnSpc>
              <a:spcBef>
                <a:spcPct val="0"/>
              </a:spcBef>
              <a:buNone/>
              <a:defRPr sz="10374" kern="1200">
                <a:solidFill>
                  <a:schemeClr val="tx1"/>
                </a:solidFill>
                <a:latin typeface="+mj-lt"/>
                <a:ea typeface="+mj-ea"/>
                <a:cs typeface="+mj-cs"/>
              </a:defRPr>
            </a:lvl1pPr>
          </a:lstStyle>
          <a:p>
            <a:r>
              <a:rPr lang="en-US" sz="4000" dirty="0"/>
              <a:t>“Security involves making sure things work, not in the presence of random faults, but </a:t>
            </a:r>
            <a:r>
              <a:rPr lang="en-US" sz="4400" b="1" dirty="0"/>
              <a:t>in the face of an intelligent and malicious adversary</a:t>
            </a:r>
            <a:r>
              <a:rPr lang="en-US" sz="3600" dirty="0"/>
              <a:t> </a:t>
            </a:r>
            <a:r>
              <a:rPr lang="en-US" sz="4000" dirty="0"/>
              <a:t>trying to ensure that things fail in the worst possible way at the worst possible time.”</a:t>
            </a:r>
          </a:p>
        </p:txBody>
      </p:sp>
      <p:sp>
        <p:nvSpPr>
          <p:cNvPr id="7" name="Rectangle 6">
            <a:extLst>
              <a:ext uri="{FF2B5EF4-FFF2-40B4-BE49-F238E27FC236}">
                <a16:creationId xmlns:a16="http://schemas.microsoft.com/office/drawing/2014/main" id="{CBF8D5EC-99CA-4501-A10A-CFD02E23E121}"/>
              </a:ext>
            </a:extLst>
          </p:cNvPr>
          <p:cNvSpPr/>
          <p:nvPr/>
        </p:nvSpPr>
        <p:spPr>
          <a:xfrm>
            <a:off x="6412231" y="3916666"/>
            <a:ext cx="3316934" cy="646331"/>
          </a:xfrm>
          <a:prstGeom prst="rect">
            <a:avLst/>
          </a:prstGeom>
        </p:spPr>
        <p:txBody>
          <a:bodyPr wrap="none">
            <a:spAutoFit/>
          </a:bodyPr>
          <a:lstStyle/>
          <a:p>
            <a:r>
              <a:rPr lang="en-US" sz="3600" dirty="0"/>
              <a:t>– </a:t>
            </a:r>
            <a:r>
              <a:rPr lang="en-US" sz="3600" dirty="0">
                <a:hlinkClick r:id="rId2"/>
              </a:rPr>
              <a:t>Bruce </a:t>
            </a:r>
            <a:r>
              <a:rPr lang="en-US" sz="3600" dirty="0" err="1">
                <a:hlinkClick r:id="rId2"/>
              </a:rPr>
              <a:t>Schneier</a:t>
            </a:r>
            <a:endParaRPr lang="en-US" sz="3600" dirty="0"/>
          </a:p>
        </p:txBody>
      </p:sp>
    </p:spTree>
    <p:extLst>
      <p:ext uri="{BB962C8B-B14F-4D97-AF65-F5344CB8AC3E}">
        <p14:creationId xmlns:p14="http://schemas.microsoft.com/office/powerpoint/2010/main" val="922013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972424" y="321736"/>
            <a:ext cx="3999579" cy="3349648"/>
          </a:xfrm>
          <a:prstGeom prst="rect">
            <a:avLst/>
          </a:prstGeom>
        </p:spPr>
      </p:pic>
      <p:pic>
        <p:nvPicPr>
          <p:cNvPr id="7" name="Picture 6"/>
          <p:cNvPicPr>
            <a:picLocks noChangeAspect="1"/>
          </p:cNvPicPr>
          <p:nvPr/>
        </p:nvPicPr>
        <p:blipFill>
          <a:blip r:embed="rId3"/>
          <a:stretch>
            <a:fillRect/>
          </a:stretch>
        </p:blipFill>
        <p:spPr>
          <a:xfrm>
            <a:off x="126716" y="321736"/>
            <a:ext cx="7743732" cy="3058774"/>
          </a:xfrm>
          <a:prstGeom prst="rect">
            <a:avLst/>
          </a:prstGeom>
        </p:spPr>
      </p:pic>
      <p:sp>
        <p:nvSpPr>
          <p:cNvPr id="2" name="Slide Number Placeholder 1">
            <a:extLst>
              <a:ext uri="{FF2B5EF4-FFF2-40B4-BE49-F238E27FC236}">
                <a16:creationId xmlns:a16="http://schemas.microsoft.com/office/drawing/2014/main" id="{B0AC3681-2333-4ADD-BC3A-3B287111124C}"/>
              </a:ext>
            </a:extLst>
          </p:cNvPr>
          <p:cNvSpPr>
            <a:spLocks noGrp="1"/>
          </p:cNvSpPr>
          <p:nvPr>
            <p:ph type="sldNum" sz="quarter" idx="15"/>
          </p:nvPr>
        </p:nvSpPr>
        <p:spPr/>
        <p:txBody>
          <a:bodyPr/>
          <a:lstStyle/>
          <a:p>
            <a:pPr>
              <a:defRPr/>
            </a:pPr>
            <a:fld id="{B92D9248-A979-4803-B1F4-61C773C74C94}" type="slidenum">
              <a:rPr lang="en-US" smtClean="0"/>
              <a:pPr>
                <a:defRPr/>
              </a:pPr>
              <a:t>35</a:t>
            </a:fld>
            <a:endParaRPr lang="en-US" dirty="0"/>
          </a:p>
        </p:txBody>
      </p:sp>
    </p:spTree>
    <p:extLst>
      <p:ext uri="{BB962C8B-B14F-4D97-AF65-F5344CB8AC3E}">
        <p14:creationId xmlns:p14="http://schemas.microsoft.com/office/powerpoint/2010/main" val="1367365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35" y="2725775"/>
            <a:ext cx="3658053" cy="1786515"/>
          </a:xfrm>
        </p:spPr>
        <p:txBody>
          <a:bodyPr vert="horz" lIns="91440" tIns="45720" rIns="91440" bIns="45720" rtlCol="0" anchor="t">
            <a:normAutofit/>
          </a:bodyPr>
          <a:lstStyle/>
          <a:p>
            <a:pPr algn="l">
              <a:lnSpc>
                <a:spcPct val="90000"/>
              </a:lnSpc>
            </a:pPr>
            <a:r>
              <a:rPr lang="en-US" kern="1200" dirty="0">
                <a:solidFill>
                  <a:srgbClr val="FFFFFF"/>
                </a:solidFill>
                <a:latin typeface="+mj-lt"/>
                <a:ea typeface="+mj-ea"/>
                <a:cs typeface="+mj-cs"/>
              </a:rPr>
              <a:t>What is a Vulnerability?</a:t>
            </a:r>
          </a:p>
        </p:txBody>
      </p:sp>
      <p:pic>
        <p:nvPicPr>
          <p:cNvPr id="5" name="Picture 4"/>
          <p:cNvPicPr>
            <a:picLocks noChangeAspect="1"/>
          </p:cNvPicPr>
          <p:nvPr/>
        </p:nvPicPr>
        <p:blipFill>
          <a:blip r:embed="rId2"/>
          <a:stretch>
            <a:fillRect/>
          </a:stretch>
        </p:blipFill>
        <p:spPr>
          <a:xfrm>
            <a:off x="3293855" y="1543220"/>
            <a:ext cx="9970426" cy="4237432"/>
          </a:xfrm>
          <a:prstGeom prst="rect">
            <a:avLst/>
          </a:prstGeom>
          <a:ln w="9525">
            <a:noFill/>
          </a:ln>
        </p:spPr>
      </p:pic>
      <p:sp>
        <p:nvSpPr>
          <p:cNvPr id="4" name="Slide Number Placeholder 3">
            <a:extLst>
              <a:ext uri="{FF2B5EF4-FFF2-40B4-BE49-F238E27FC236}">
                <a16:creationId xmlns:a16="http://schemas.microsoft.com/office/drawing/2014/main" id="{782AFA03-A8E3-4C40-96C3-0A8FF6020ABA}"/>
              </a:ext>
            </a:extLst>
          </p:cNvPr>
          <p:cNvSpPr>
            <a:spLocks noGrp="1"/>
          </p:cNvSpPr>
          <p:nvPr>
            <p:ph type="sldNum" sz="quarter" idx="12"/>
          </p:nvPr>
        </p:nvSpPr>
        <p:spPr/>
        <p:txBody>
          <a:bodyPr/>
          <a:lstStyle/>
          <a:p>
            <a:pPr algn="r"/>
            <a:fld id="{CF3F3B5D-080C-4020-A77F-F62B4E05446D}" type="slidenum">
              <a:rPr lang="en-US" smtClean="0"/>
              <a:pPr algn="r"/>
              <a:t>36</a:t>
            </a:fld>
            <a:endParaRPr lang="en-US" dirty="0"/>
          </a:p>
        </p:txBody>
      </p:sp>
      <p:sp>
        <p:nvSpPr>
          <p:cNvPr id="3" name="TextBox 2">
            <a:extLst>
              <a:ext uri="{FF2B5EF4-FFF2-40B4-BE49-F238E27FC236}">
                <a16:creationId xmlns:a16="http://schemas.microsoft.com/office/drawing/2014/main" id="{4AD55B55-E498-456C-A560-9D54D654ED9C}"/>
              </a:ext>
            </a:extLst>
          </p:cNvPr>
          <p:cNvSpPr txBox="1"/>
          <p:nvPr/>
        </p:nvSpPr>
        <p:spPr>
          <a:xfrm>
            <a:off x="320842" y="136525"/>
            <a:ext cx="9408695" cy="830997"/>
          </a:xfrm>
          <a:prstGeom prst="rect">
            <a:avLst/>
          </a:prstGeom>
          <a:noFill/>
        </p:spPr>
        <p:txBody>
          <a:bodyPr wrap="square" rtlCol="0">
            <a:spAutoFit/>
          </a:bodyPr>
          <a:lstStyle/>
          <a:p>
            <a:r>
              <a:rPr lang="en-US" sz="4800" dirty="0"/>
              <a:t>What is a Vulnerability? </a:t>
            </a:r>
          </a:p>
        </p:txBody>
      </p:sp>
    </p:spTree>
    <p:extLst>
      <p:ext uri="{BB962C8B-B14F-4D97-AF65-F5344CB8AC3E}">
        <p14:creationId xmlns:p14="http://schemas.microsoft.com/office/powerpoint/2010/main" val="1279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31"/>
            <a:ext cx="10972800" cy="1143000"/>
          </a:xfrm>
        </p:spPr>
        <p:txBody>
          <a:bodyPr/>
          <a:lstStyle/>
          <a:p>
            <a:pPr algn="l"/>
            <a:r>
              <a:rPr lang="en-US" dirty="0"/>
              <a:t>What is a Vulnerability?</a:t>
            </a:r>
          </a:p>
        </p:txBody>
      </p:sp>
      <p:sp>
        <p:nvSpPr>
          <p:cNvPr id="3" name="Rectangle 2"/>
          <p:cNvSpPr/>
          <p:nvPr/>
        </p:nvSpPr>
        <p:spPr>
          <a:xfrm>
            <a:off x="292467" y="2157993"/>
            <a:ext cx="5505391" cy="1815882"/>
          </a:xfrm>
          <a:prstGeom prst="rect">
            <a:avLst/>
          </a:prstGeom>
        </p:spPr>
        <p:txBody>
          <a:bodyPr wrap="square">
            <a:spAutoFit/>
          </a:bodyPr>
          <a:lstStyle/>
          <a:p>
            <a:r>
              <a:rPr lang="en-US" sz="2800" i="1" dirty="0"/>
              <a:t>Any unaddressed susceptibility to a Adversarial, Accidental, Structural or Environmental threat is an information security  vulnerability</a:t>
            </a:r>
            <a:endParaRPr lang="en-US" sz="2800" dirty="0"/>
          </a:p>
        </p:txBody>
      </p:sp>
      <p:pic>
        <p:nvPicPr>
          <p:cNvPr id="10" name="Picture 9"/>
          <p:cNvPicPr>
            <a:picLocks noChangeAspect="1"/>
          </p:cNvPicPr>
          <p:nvPr/>
        </p:nvPicPr>
        <p:blipFill>
          <a:blip r:embed="rId2"/>
          <a:stretch>
            <a:fillRect/>
          </a:stretch>
        </p:blipFill>
        <p:spPr>
          <a:xfrm>
            <a:off x="8049919" y="6024277"/>
            <a:ext cx="1342857" cy="238095"/>
          </a:xfrm>
          <a:prstGeom prst="rect">
            <a:avLst/>
          </a:prstGeom>
        </p:spPr>
      </p:pic>
      <p:pic>
        <p:nvPicPr>
          <p:cNvPr id="9" name="Picture 8"/>
          <p:cNvPicPr>
            <a:picLocks noChangeAspect="1"/>
          </p:cNvPicPr>
          <p:nvPr/>
        </p:nvPicPr>
        <p:blipFill>
          <a:blip r:embed="rId3"/>
          <a:stretch>
            <a:fillRect/>
          </a:stretch>
        </p:blipFill>
        <p:spPr>
          <a:xfrm>
            <a:off x="9682458" y="5131"/>
            <a:ext cx="2509542" cy="2526498"/>
          </a:xfrm>
          <a:prstGeom prst="rect">
            <a:avLst/>
          </a:prstGeom>
        </p:spPr>
      </p:pic>
      <p:pic>
        <p:nvPicPr>
          <p:cNvPr id="12" name="Picture 11"/>
          <p:cNvPicPr>
            <a:picLocks noChangeAspect="1"/>
          </p:cNvPicPr>
          <p:nvPr/>
        </p:nvPicPr>
        <p:blipFill>
          <a:blip r:embed="rId4"/>
          <a:stretch>
            <a:fillRect/>
          </a:stretch>
        </p:blipFill>
        <p:spPr>
          <a:xfrm>
            <a:off x="6325828" y="2189018"/>
            <a:ext cx="3656346" cy="4530810"/>
          </a:xfrm>
          <a:prstGeom prst="rect">
            <a:avLst/>
          </a:prstGeom>
          <a:ln w="25400">
            <a:solidFill>
              <a:schemeClr val="tx1"/>
            </a:solidFill>
          </a:ln>
        </p:spPr>
      </p:pic>
      <p:pic>
        <p:nvPicPr>
          <p:cNvPr id="6" name="Picture 5"/>
          <p:cNvPicPr>
            <a:picLocks noChangeAspect="1"/>
          </p:cNvPicPr>
          <p:nvPr/>
        </p:nvPicPr>
        <p:blipFill>
          <a:blip r:embed="rId5"/>
          <a:stretch>
            <a:fillRect/>
          </a:stretch>
        </p:blipFill>
        <p:spPr>
          <a:xfrm>
            <a:off x="3045163" y="5014762"/>
            <a:ext cx="8828152" cy="1366635"/>
          </a:xfrm>
          <a:prstGeom prst="rect">
            <a:avLst/>
          </a:prstGeom>
        </p:spPr>
      </p:pic>
      <p:sp>
        <p:nvSpPr>
          <p:cNvPr id="5" name="Slide Number Placeholder 4">
            <a:extLst>
              <a:ext uri="{FF2B5EF4-FFF2-40B4-BE49-F238E27FC236}">
                <a16:creationId xmlns:a16="http://schemas.microsoft.com/office/drawing/2014/main" id="{1274E829-C41D-49C9-AF0B-90A3ADF39AEB}"/>
              </a:ext>
            </a:extLst>
          </p:cNvPr>
          <p:cNvSpPr>
            <a:spLocks noGrp="1"/>
          </p:cNvSpPr>
          <p:nvPr>
            <p:ph type="sldNum" sz="quarter" idx="12"/>
          </p:nvPr>
        </p:nvSpPr>
        <p:spPr/>
        <p:txBody>
          <a:bodyPr/>
          <a:lstStyle/>
          <a:p>
            <a:pPr algn="r"/>
            <a:fld id="{CF3F3B5D-080C-4020-A77F-F62B4E05446D}" type="slidenum">
              <a:rPr lang="en-US" smtClean="0"/>
              <a:pPr algn="r"/>
              <a:t>37</a:t>
            </a:fld>
            <a:endParaRPr lang="en-US" dirty="0"/>
          </a:p>
        </p:txBody>
      </p:sp>
    </p:spTree>
    <p:extLst>
      <p:ext uri="{BB962C8B-B14F-4D97-AF65-F5344CB8AC3E}">
        <p14:creationId xmlns:p14="http://schemas.microsoft.com/office/powerpoint/2010/main" val="359713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143000"/>
          </a:xfrm>
        </p:spPr>
        <p:txBody>
          <a:bodyPr/>
          <a:lstStyle/>
          <a:p>
            <a:pPr algn="l"/>
            <a:r>
              <a:rPr lang="en-US" dirty="0"/>
              <a:t>Vulnerabilities are…</a:t>
            </a:r>
          </a:p>
        </p:txBody>
      </p:sp>
      <p:sp>
        <p:nvSpPr>
          <p:cNvPr id="4" name="Content Placeholder 3"/>
          <p:cNvSpPr txBox="1">
            <a:spLocks/>
          </p:cNvSpPr>
          <p:nvPr/>
        </p:nvSpPr>
        <p:spPr>
          <a:xfrm>
            <a:off x="543488" y="1031846"/>
            <a:ext cx="9087073" cy="496735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Inadequacies in any of these areas which can lead to negative impacts:</a:t>
            </a:r>
          </a:p>
        </p:txBody>
      </p:sp>
      <p:sp>
        <p:nvSpPr>
          <p:cNvPr id="5" name="Slide Number Placeholder 4">
            <a:extLst>
              <a:ext uri="{FF2B5EF4-FFF2-40B4-BE49-F238E27FC236}">
                <a16:creationId xmlns:a16="http://schemas.microsoft.com/office/drawing/2014/main" id="{0BDC0875-7D14-4C6C-8209-13BA2055B7D2}"/>
              </a:ext>
            </a:extLst>
          </p:cNvPr>
          <p:cNvSpPr>
            <a:spLocks noGrp="1"/>
          </p:cNvSpPr>
          <p:nvPr>
            <p:ph type="sldNum" sz="quarter" idx="12"/>
          </p:nvPr>
        </p:nvSpPr>
        <p:spPr/>
        <p:txBody>
          <a:bodyPr/>
          <a:lstStyle/>
          <a:p>
            <a:pPr algn="r"/>
            <a:fld id="{CF3F3B5D-080C-4020-A77F-F62B4E05446D}" type="slidenum">
              <a:rPr lang="en-US" smtClean="0"/>
              <a:pPr algn="r"/>
              <a:t>38</a:t>
            </a:fld>
            <a:endParaRPr lang="en-US" dirty="0"/>
          </a:p>
        </p:txBody>
      </p:sp>
      <p:pic>
        <p:nvPicPr>
          <p:cNvPr id="3" name="Picture 2">
            <a:extLst>
              <a:ext uri="{FF2B5EF4-FFF2-40B4-BE49-F238E27FC236}">
                <a16:creationId xmlns:a16="http://schemas.microsoft.com/office/drawing/2014/main" id="{E757AE84-EE21-4E33-A58F-270DEB6CE996}"/>
              </a:ext>
            </a:extLst>
          </p:cNvPr>
          <p:cNvPicPr>
            <a:picLocks noChangeAspect="1"/>
          </p:cNvPicPr>
          <p:nvPr/>
        </p:nvPicPr>
        <p:blipFill>
          <a:blip r:embed="rId2"/>
          <a:stretch>
            <a:fillRect/>
          </a:stretch>
        </p:blipFill>
        <p:spPr>
          <a:xfrm>
            <a:off x="5117548" y="2080912"/>
            <a:ext cx="6236252" cy="4581275"/>
          </a:xfrm>
          <a:prstGeom prst="rect">
            <a:avLst/>
          </a:prstGeom>
        </p:spPr>
      </p:pic>
      <p:pic>
        <p:nvPicPr>
          <p:cNvPr id="8" name="Picture 7">
            <a:extLst>
              <a:ext uri="{FF2B5EF4-FFF2-40B4-BE49-F238E27FC236}">
                <a16:creationId xmlns:a16="http://schemas.microsoft.com/office/drawing/2014/main" id="{E11ACA49-5929-4BFE-BB12-5B09A23768CD}"/>
              </a:ext>
            </a:extLst>
          </p:cNvPr>
          <p:cNvPicPr>
            <a:picLocks noChangeAspect="1"/>
          </p:cNvPicPr>
          <p:nvPr/>
        </p:nvPicPr>
        <p:blipFill>
          <a:blip r:embed="rId3"/>
          <a:stretch>
            <a:fillRect/>
          </a:stretch>
        </p:blipFill>
        <p:spPr>
          <a:xfrm>
            <a:off x="665408" y="2080912"/>
            <a:ext cx="3304389" cy="4209347"/>
          </a:xfrm>
          <a:prstGeom prst="rect">
            <a:avLst/>
          </a:prstGeom>
          <a:ln w="19050">
            <a:solidFill>
              <a:schemeClr val="tx1"/>
            </a:solidFill>
          </a:ln>
        </p:spPr>
      </p:pic>
      <p:sp>
        <p:nvSpPr>
          <p:cNvPr id="6" name="TextBox 5">
            <a:extLst>
              <a:ext uri="{FF2B5EF4-FFF2-40B4-BE49-F238E27FC236}">
                <a16:creationId xmlns:a16="http://schemas.microsoft.com/office/drawing/2014/main" id="{92EBF306-937D-4721-B58B-770EC4E2598E}"/>
              </a:ext>
            </a:extLst>
          </p:cNvPr>
          <p:cNvSpPr txBox="1"/>
          <p:nvPr/>
        </p:nvSpPr>
        <p:spPr>
          <a:xfrm>
            <a:off x="5858812" y="1652292"/>
            <a:ext cx="4568704" cy="369332"/>
          </a:xfrm>
          <a:prstGeom prst="rect">
            <a:avLst/>
          </a:prstGeom>
          <a:noFill/>
        </p:spPr>
        <p:txBody>
          <a:bodyPr wrap="square" rtlCol="0">
            <a:spAutoFit/>
          </a:bodyPr>
          <a:lstStyle/>
          <a:p>
            <a:r>
              <a:rPr lang="en-US" dirty="0"/>
              <a:t>Cybersecurity Controls protect against impacts</a:t>
            </a:r>
          </a:p>
        </p:txBody>
      </p:sp>
    </p:spTree>
    <p:extLst>
      <p:ext uri="{BB962C8B-B14F-4D97-AF65-F5344CB8AC3E}">
        <p14:creationId xmlns:p14="http://schemas.microsoft.com/office/powerpoint/2010/main" val="2927313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C56C-3A9B-4976-A12B-79A8602A2CF2}"/>
              </a:ext>
            </a:extLst>
          </p:cNvPr>
          <p:cNvSpPr>
            <a:spLocks noGrp="1"/>
          </p:cNvSpPr>
          <p:nvPr>
            <p:ph type="title"/>
          </p:nvPr>
        </p:nvSpPr>
        <p:spPr>
          <a:xfrm>
            <a:off x="1023457" y="1778466"/>
            <a:ext cx="10515600" cy="1325563"/>
          </a:xfrm>
        </p:spPr>
        <p:txBody>
          <a:bodyPr/>
          <a:lstStyle/>
          <a:p>
            <a:r>
              <a:rPr lang="en-US" dirty="0"/>
              <a:t>Vulnerability to what ?</a:t>
            </a:r>
          </a:p>
        </p:txBody>
      </p:sp>
      <p:sp>
        <p:nvSpPr>
          <p:cNvPr id="5" name="Slide Number Placeholder 4">
            <a:extLst>
              <a:ext uri="{FF2B5EF4-FFF2-40B4-BE49-F238E27FC236}">
                <a16:creationId xmlns:a16="http://schemas.microsoft.com/office/drawing/2014/main" id="{16F7C832-EF58-4348-8746-3AD31C735360}"/>
              </a:ext>
            </a:extLst>
          </p:cNvPr>
          <p:cNvSpPr>
            <a:spLocks noGrp="1"/>
          </p:cNvSpPr>
          <p:nvPr>
            <p:ph type="sldNum" sz="quarter" idx="12"/>
          </p:nvPr>
        </p:nvSpPr>
        <p:spPr/>
        <p:txBody>
          <a:bodyPr/>
          <a:lstStyle/>
          <a:p>
            <a:fld id="{0F100A88-6ED8-4E6F-9C4D-937DAE3E442F}" type="slidenum">
              <a:rPr lang="en-US" smtClean="0"/>
              <a:t>39</a:t>
            </a:fld>
            <a:endParaRPr lang="en-US"/>
          </a:p>
        </p:txBody>
      </p:sp>
      <p:pic>
        <p:nvPicPr>
          <p:cNvPr id="4" name="Picture 3">
            <a:extLst>
              <a:ext uri="{FF2B5EF4-FFF2-40B4-BE49-F238E27FC236}">
                <a16:creationId xmlns:a16="http://schemas.microsoft.com/office/drawing/2014/main" id="{3DBE5A14-B107-4B71-AD88-A2D0B8DAC55E}"/>
              </a:ext>
            </a:extLst>
          </p:cNvPr>
          <p:cNvPicPr>
            <a:picLocks noChangeAspect="1"/>
          </p:cNvPicPr>
          <p:nvPr/>
        </p:nvPicPr>
        <p:blipFill>
          <a:blip r:embed="rId2"/>
          <a:stretch>
            <a:fillRect/>
          </a:stretch>
        </p:blipFill>
        <p:spPr>
          <a:xfrm>
            <a:off x="5770355" y="2876720"/>
            <a:ext cx="5907295" cy="2510601"/>
          </a:xfrm>
          <a:prstGeom prst="rect">
            <a:avLst/>
          </a:prstGeom>
          <a:ln w="9525">
            <a:noFill/>
          </a:ln>
        </p:spPr>
      </p:pic>
    </p:spTree>
    <p:extLst>
      <p:ext uri="{BB962C8B-B14F-4D97-AF65-F5344CB8AC3E}">
        <p14:creationId xmlns:p14="http://schemas.microsoft.com/office/powerpoint/2010/main" val="394794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D5DED2-3A0B-46DD-A7D9-6DD8713AA777}"/>
              </a:ext>
            </a:extLst>
          </p:cNvPr>
          <p:cNvSpPr>
            <a:spLocks noGrp="1"/>
          </p:cNvSpPr>
          <p:nvPr>
            <p:ph type="body" idx="1"/>
          </p:nvPr>
        </p:nvSpPr>
        <p:spPr/>
        <p:txBody>
          <a:bodyPr>
            <a:normAutofit/>
          </a:bodyPr>
          <a:lstStyle/>
          <a:p>
            <a:pPr>
              <a:buFont typeface="Wingdings" panose="05000000000000000000" pitchFamily="2" charset="2"/>
              <a:buChar char="ü"/>
            </a:pPr>
            <a:r>
              <a:rPr lang="en-US" sz="3200" dirty="0"/>
              <a:t>Instructor</a:t>
            </a:r>
          </a:p>
          <a:p>
            <a:r>
              <a:rPr lang="en-US" sz="3200" dirty="0"/>
              <a:t>Introduction </a:t>
            </a:r>
          </a:p>
          <a:p>
            <a:r>
              <a:rPr lang="en-US" sz="3200" dirty="0"/>
              <a:t>Course overview</a:t>
            </a:r>
          </a:p>
          <a:p>
            <a:r>
              <a:rPr lang="en-US" sz="3200" dirty="0"/>
              <a:t>Need for Cybersecurity Professionals</a:t>
            </a:r>
          </a:p>
        </p:txBody>
      </p:sp>
      <p:sp>
        <p:nvSpPr>
          <p:cNvPr id="5" name="Slide Number Placeholder 4">
            <a:extLst>
              <a:ext uri="{FF2B5EF4-FFF2-40B4-BE49-F238E27FC236}">
                <a16:creationId xmlns:a16="http://schemas.microsoft.com/office/drawing/2014/main" id="{6CEB74D2-6E34-48C4-831F-221FD68A64A4}"/>
              </a:ext>
            </a:extLst>
          </p:cNvPr>
          <p:cNvSpPr>
            <a:spLocks noGrp="1"/>
          </p:cNvSpPr>
          <p:nvPr>
            <p:ph type="sldNum" idx="12"/>
          </p:nvPr>
        </p:nvSpPr>
        <p:spPr/>
        <p:txBody>
          <a:bodyPr/>
          <a:lstStyle/>
          <a:p>
            <a:fld id="{0F100A88-6ED8-4E6F-9C4D-937DAE3E442F}" type="slidenum">
              <a:rPr lang="en-US" smtClean="0"/>
              <a:t>4</a:t>
            </a:fld>
            <a:endParaRPr lang="en-US"/>
          </a:p>
        </p:txBody>
      </p:sp>
      <p:sp>
        <p:nvSpPr>
          <p:cNvPr id="2" name="Title 1">
            <a:extLst>
              <a:ext uri="{FF2B5EF4-FFF2-40B4-BE49-F238E27FC236}">
                <a16:creationId xmlns:a16="http://schemas.microsoft.com/office/drawing/2014/main" id="{90478E27-3A28-4431-94A3-775B30F3F7B5}"/>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D2AA0382-CCAF-6E93-83B3-BC4996AE446B}"/>
              </a:ext>
            </a:extLst>
          </p:cNvPr>
          <p:cNvSpPr>
            <a:spLocks noGrp="1"/>
          </p:cNvSpPr>
          <p:nvPr>
            <p:ph type="body" idx="2"/>
          </p:nvPr>
        </p:nvSpPr>
        <p:spPr/>
        <p:txBody>
          <a:bodyPr/>
          <a:lstStyle/>
          <a:p>
            <a:endParaRPr lang="en-US"/>
          </a:p>
        </p:txBody>
      </p:sp>
      <p:sp>
        <p:nvSpPr>
          <p:cNvPr id="7" name="Rectangle 6">
            <a:extLst>
              <a:ext uri="{FF2B5EF4-FFF2-40B4-BE49-F238E27FC236}">
                <a16:creationId xmlns:a16="http://schemas.microsoft.com/office/drawing/2014/main" id="{925BE510-3DE2-BFB9-E66B-DBC96D41F17E}"/>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2118979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14876"/>
          </a:xfrm>
        </p:spPr>
        <p:txBody>
          <a:bodyPr>
            <a:noAutofit/>
          </a:bodyPr>
          <a:lstStyle/>
          <a:p>
            <a:pPr algn="l"/>
            <a:r>
              <a:rPr lang="en-US" sz="3600" b="1" dirty="0"/>
              <a:t>FIPS 199 Standards</a:t>
            </a:r>
            <a:r>
              <a:rPr lang="en-US" sz="3600" dirty="0"/>
              <a:t>: </a:t>
            </a:r>
            <a:r>
              <a:rPr lang="en-US" sz="2400" b="1" dirty="0"/>
              <a:t>Security objectives relate to avoiding negative impacts  </a:t>
            </a:r>
            <a:endParaRPr lang="en-US" sz="3600" b="1"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5901810" y="814876"/>
            <a:ext cx="6139836" cy="5377593"/>
          </a:xfrm>
          <a:prstGeom prst="rect">
            <a:avLst/>
          </a:prstGeom>
        </p:spPr>
      </p:pic>
      <p:sp>
        <p:nvSpPr>
          <p:cNvPr id="5" name="Rectangle 4"/>
          <p:cNvSpPr/>
          <p:nvPr/>
        </p:nvSpPr>
        <p:spPr>
          <a:xfrm>
            <a:off x="350555" y="4724580"/>
            <a:ext cx="5515916" cy="1323439"/>
          </a:xfrm>
          <a:prstGeom prst="rect">
            <a:avLst/>
          </a:prstGeom>
        </p:spPr>
        <p:txBody>
          <a:bodyPr wrap="square">
            <a:spAutoFit/>
          </a:bodyPr>
          <a:lstStyle/>
          <a:p>
            <a:r>
              <a:rPr lang="en-US" sz="2000" b="1" i="1" dirty="0">
                <a:latin typeface="Calibri" panose="020F0502020204030204" pitchFamily="34" charset="0"/>
                <a:ea typeface="Calibri" panose="020F0502020204030204" pitchFamily="34" charset="0"/>
                <a:cs typeface="Times New Roman" panose="02020603050405020304" pitchFamily="18" charset="0"/>
              </a:rPr>
              <a:t>Impact ratings: </a:t>
            </a:r>
          </a:p>
          <a:p>
            <a:pPr marL="742950" lvl="1" indent="-285750">
              <a:buFont typeface="Arial" panose="020B0604020202020204" pitchFamily="34" charset="0"/>
              <a:buChar char="•"/>
            </a:pPr>
            <a:r>
              <a:rPr lang="en-US" sz="2000" b="1" i="1" dirty="0">
                <a:latin typeface="Calibri" panose="020F0502020204030204" pitchFamily="34" charset="0"/>
                <a:ea typeface="Calibri" panose="020F0502020204030204" pitchFamily="34" charset="0"/>
                <a:cs typeface="Times New Roman" panose="02020603050405020304" pitchFamily="18" charset="0"/>
              </a:rPr>
              <a:t>High: </a:t>
            </a:r>
            <a:r>
              <a:rPr lang="en-US" sz="2000" i="1" dirty="0">
                <a:latin typeface="Calibri" panose="020F0502020204030204" pitchFamily="34" charset="0"/>
                <a:ea typeface="Calibri" panose="020F0502020204030204" pitchFamily="34" charset="0"/>
                <a:cs typeface="Times New Roman" panose="02020603050405020304" pitchFamily="18" charset="0"/>
              </a:rPr>
              <a:t>Severe or catastrophic adverse effect</a:t>
            </a:r>
          </a:p>
          <a:p>
            <a:pPr marL="742950" lvl="1" indent="-285750">
              <a:buFont typeface="Arial" panose="020B0604020202020204" pitchFamily="34" charset="0"/>
              <a:buChar char="•"/>
            </a:pPr>
            <a:r>
              <a:rPr lang="en-US" sz="2000" b="1" i="1" dirty="0">
                <a:latin typeface="Calibri" panose="020F0502020204030204" pitchFamily="34" charset="0"/>
                <a:ea typeface="Calibri" panose="020F0502020204030204" pitchFamily="34" charset="0"/>
                <a:cs typeface="Times New Roman" panose="02020603050405020304" pitchFamily="18" charset="0"/>
              </a:rPr>
              <a:t>Moderate: </a:t>
            </a:r>
            <a:r>
              <a:rPr lang="en-US" sz="2000" i="1" dirty="0">
                <a:latin typeface="Calibri" panose="020F0502020204030204" pitchFamily="34" charset="0"/>
                <a:ea typeface="Calibri" panose="020F0502020204030204" pitchFamily="34" charset="0"/>
                <a:cs typeface="Times New Roman" panose="02020603050405020304" pitchFamily="18" charset="0"/>
              </a:rPr>
              <a:t>Serious adverse effect</a:t>
            </a:r>
          </a:p>
          <a:p>
            <a:pPr marL="742950" lvl="1" indent="-285750">
              <a:buFont typeface="Arial" panose="020B0604020202020204" pitchFamily="34" charset="0"/>
              <a:buChar char="•"/>
            </a:pPr>
            <a:r>
              <a:rPr lang="en-US" sz="2000" b="1" i="1" dirty="0">
                <a:latin typeface="Calibri" panose="020F0502020204030204" pitchFamily="34" charset="0"/>
                <a:ea typeface="Calibri" panose="020F0502020204030204" pitchFamily="34" charset="0"/>
                <a:cs typeface="Times New Roman" panose="02020603050405020304" pitchFamily="18" charset="0"/>
              </a:rPr>
              <a:t>Low: </a:t>
            </a:r>
            <a:r>
              <a:rPr lang="en-US" sz="2000" i="1" dirty="0">
                <a:latin typeface="Calibri" panose="020F0502020204030204" pitchFamily="34" charset="0"/>
                <a:ea typeface="Calibri" panose="020F0502020204030204" pitchFamily="34" charset="0"/>
                <a:cs typeface="Times New Roman" panose="02020603050405020304" pitchFamily="18" charset="0"/>
              </a:rPr>
              <a:t>Limited adverse effect </a:t>
            </a:r>
          </a:p>
        </p:txBody>
      </p:sp>
      <p:pic>
        <p:nvPicPr>
          <p:cNvPr id="6" name="Picture 5">
            <a:extLst>
              <a:ext uri="{FF2B5EF4-FFF2-40B4-BE49-F238E27FC236}">
                <a16:creationId xmlns:a16="http://schemas.microsoft.com/office/drawing/2014/main" id="{496B51D0-B0BD-414F-A524-D95018A79AE9}"/>
              </a:ext>
            </a:extLst>
          </p:cNvPr>
          <p:cNvPicPr>
            <a:picLocks noChangeAspect="1"/>
          </p:cNvPicPr>
          <p:nvPr/>
        </p:nvPicPr>
        <p:blipFill>
          <a:blip r:embed="rId4"/>
          <a:stretch>
            <a:fillRect/>
          </a:stretch>
        </p:blipFill>
        <p:spPr>
          <a:xfrm>
            <a:off x="939430" y="2624989"/>
            <a:ext cx="4338166" cy="1921794"/>
          </a:xfrm>
          <a:prstGeom prst="rect">
            <a:avLst/>
          </a:prstGeom>
        </p:spPr>
      </p:pic>
      <p:pic>
        <p:nvPicPr>
          <p:cNvPr id="7" name="Picture 6">
            <a:extLst>
              <a:ext uri="{FF2B5EF4-FFF2-40B4-BE49-F238E27FC236}">
                <a16:creationId xmlns:a16="http://schemas.microsoft.com/office/drawing/2014/main" id="{07ECF623-388F-4771-9076-03D69C82B971}"/>
              </a:ext>
            </a:extLst>
          </p:cNvPr>
          <p:cNvPicPr>
            <a:picLocks noChangeAspect="1"/>
          </p:cNvPicPr>
          <p:nvPr/>
        </p:nvPicPr>
        <p:blipFill>
          <a:blip r:embed="rId5"/>
          <a:stretch>
            <a:fillRect/>
          </a:stretch>
        </p:blipFill>
        <p:spPr>
          <a:xfrm>
            <a:off x="1947227" y="760953"/>
            <a:ext cx="1822668" cy="1727808"/>
          </a:xfrm>
          <a:prstGeom prst="rect">
            <a:avLst/>
          </a:prstGeom>
        </p:spPr>
      </p:pic>
    </p:spTree>
    <p:extLst>
      <p:ext uri="{BB962C8B-B14F-4D97-AF65-F5344CB8AC3E}">
        <p14:creationId xmlns:p14="http://schemas.microsoft.com/office/powerpoint/2010/main" val="161118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50058"/>
          </a:xfrm>
        </p:spPr>
        <p:txBody>
          <a:bodyPr>
            <a:noAutofit/>
          </a:bodyPr>
          <a:lstStyle/>
          <a:p>
            <a:pPr algn="l"/>
            <a:r>
              <a:rPr lang="en-US" sz="3200" b="1" dirty="0"/>
              <a:t>Security Categorization Standard is used to determine the security categorization of an information system that contains, processes and/or transports information  </a:t>
            </a:r>
          </a:p>
        </p:txBody>
      </p:sp>
      <p:sp>
        <p:nvSpPr>
          <p:cNvPr id="7" name="Slide Number Placeholder 6"/>
          <p:cNvSpPr>
            <a:spLocks noGrp="1"/>
          </p:cNvSpPr>
          <p:nvPr>
            <p:ph type="sldNum" sz="quarter" idx="12"/>
          </p:nvPr>
        </p:nvSpPr>
        <p:spPr/>
        <p:txBody>
          <a:bodyPr/>
          <a:lstStyle/>
          <a:p>
            <a:fld id="{CEB89193-0E86-4CFE-9A43-E73A8D27FD7C}" type="slidenum">
              <a:rPr lang="en-US" smtClean="0"/>
              <a:t>41</a:t>
            </a:fld>
            <a:endParaRPr lang="en-US"/>
          </a:p>
        </p:txBody>
      </p:sp>
      <p:pic>
        <p:nvPicPr>
          <p:cNvPr id="11" name="Picture 10"/>
          <p:cNvPicPr>
            <a:picLocks noChangeAspect="1"/>
          </p:cNvPicPr>
          <p:nvPr/>
        </p:nvPicPr>
        <p:blipFill>
          <a:blip r:embed="rId3"/>
          <a:stretch>
            <a:fillRect/>
          </a:stretch>
        </p:blipFill>
        <p:spPr>
          <a:xfrm>
            <a:off x="412391" y="1543013"/>
            <a:ext cx="8198209" cy="1155504"/>
          </a:xfrm>
          <a:prstGeom prst="rect">
            <a:avLst/>
          </a:prstGeom>
        </p:spPr>
      </p:pic>
      <p:pic>
        <p:nvPicPr>
          <p:cNvPr id="15" name="Picture 14"/>
          <p:cNvPicPr>
            <a:picLocks noChangeAspect="1"/>
          </p:cNvPicPr>
          <p:nvPr/>
        </p:nvPicPr>
        <p:blipFill>
          <a:blip r:embed="rId4"/>
          <a:stretch>
            <a:fillRect/>
          </a:stretch>
        </p:blipFill>
        <p:spPr>
          <a:xfrm>
            <a:off x="404811" y="3875589"/>
            <a:ext cx="8553112" cy="2215975"/>
          </a:xfrm>
          <a:prstGeom prst="rect">
            <a:avLst/>
          </a:prstGeom>
        </p:spPr>
      </p:pic>
      <p:sp>
        <p:nvSpPr>
          <p:cNvPr id="16" name="TextBox 15"/>
          <p:cNvSpPr txBox="1"/>
          <p:nvPr/>
        </p:nvSpPr>
        <p:spPr>
          <a:xfrm>
            <a:off x="404811" y="3392968"/>
            <a:ext cx="7622639" cy="300082"/>
          </a:xfrm>
          <a:prstGeom prst="rect">
            <a:avLst/>
          </a:prstGeom>
          <a:noFill/>
        </p:spPr>
        <p:txBody>
          <a:bodyPr wrap="square" rtlCol="0">
            <a:spAutoFit/>
          </a:bodyPr>
          <a:lstStyle/>
          <a:p>
            <a:r>
              <a:rPr lang="en-US" sz="1350" dirty="0"/>
              <a:t>Example with multiple information types:</a:t>
            </a:r>
          </a:p>
        </p:txBody>
      </p:sp>
      <p:sp>
        <p:nvSpPr>
          <p:cNvPr id="10" name="Rectangle 9"/>
          <p:cNvSpPr/>
          <p:nvPr/>
        </p:nvSpPr>
        <p:spPr>
          <a:xfrm>
            <a:off x="7878730" y="2329709"/>
            <a:ext cx="4890786" cy="1015663"/>
          </a:xfrm>
          <a:prstGeom prst="rect">
            <a:avLst/>
          </a:prstGeom>
        </p:spPr>
        <p:txBody>
          <a:bodyPr wrap="square">
            <a:spAutoFit/>
          </a:bodyPr>
          <a:lstStyle/>
          <a:p>
            <a:r>
              <a:rPr lang="en-US" sz="1500" b="1" dirty="0">
                <a:latin typeface="Calibri" panose="020F0502020204030204" pitchFamily="34" charset="0"/>
                <a:ea typeface="Calibri" panose="020F0502020204030204" pitchFamily="34" charset="0"/>
                <a:cs typeface="Times New Roman" panose="02020603050405020304" pitchFamily="18" charset="0"/>
              </a:rPr>
              <a:t>…remember the impact ratings:</a:t>
            </a:r>
          </a:p>
          <a:p>
            <a:pPr marL="285750" indent="-285750">
              <a:buFont typeface="Arial" panose="020B0604020202020204" pitchFamily="34" charset="0"/>
              <a:buChar char="•"/>
            </a:pPr>
            <a:r>
              <a:rPr lang="en-US" sz="1500" b="1" dirty="0">
                <a:latin typeface="Calibri" panose="020F0502020204030204" pitchFamily="34" charset="0"/>
                <a:ea typeface="Calibri" panose="020F0502020204030204" pitchFamily="34" charset="0"/>
                <a:cs typeface="Times New Roman" panose="02020603050405020304" pitchFamily="18" charset="0"/>
              </a:rPr>
              <a:t>High impact: </a:t>
            </a:r>
            <a:r>
              <a:rPr lang="en-US" sz="1500" dirty="0">
                <a:latin typeface="Calibri" panose="020F0502020204030204" pitchFamily="34" charset="0"/>
                <a:ea typeface="Calibri" panose="020F0502020204030204" pitchFamily="34" charset="0"/>
                <a:cs typeface="Times New Roman" panose="02020603050405020304" pitchFamily="18" charset="0"/>
              </a:rPr>
              <a:t>Severe or catastrophic adverse effect</a:t>
            </a:r>
          </a:p>
          <a:p>
            <a:pPr marL="285750" indent="-285750">
              <a:buFont typeface="Arial" panose="020B0604020202020204" pitchFamily="34" charset="0"/>
              <a:buChar char="•"/>
            </a:pPr>
            <a:r>
              <a:rPr lang="en-US" sz="1500" b="1" dirty="0">
                <a:latin typeface="Calibri" panose="020F0502020204030204" pitchFamily="34" charset="0"/>
                <a:ea typeface="Calibri" panose="020F0502020204030204" pitchFamily="34" charset="0"/>
                <a:cs typeface="Times New Roman" panose="02020603050405020304" pitchFamily="18" charset="0"/>
              </a:rPr>
              <a:t>Moderate impact: </a:t>
            </a:r>
            <a:r>
              <a:rPr lang="en-US" sz="1500" dirty="0">
                <a:latin typeface="Calibri" panose="020F0502020204030204" pitchFamily="34" charset="0"/>
                <a:ea typeface="Calibri" panose="020F0502020204030204" pitchFamily="34" charset="0"/>
                <a:cs typeface="Times New Roman" panose="02020603050405020304" pitchFamily="18" charset="0"/>
              </a:rPr>
              <a:t>Serious adverse effect</a:t>
            </a:r>
            <a:endParaRPr lang="en-US" sz="1500"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500" b="1" dirty="0">
                <a:latin typeface="Calibri" panose="020F0502020204030204" pitchFamily="34" charset="0"/>
                <a:ea typeface="Calibri" panose="020F0502020204030204" pitchFamily="34" charset="0"/>
                <a:cs typeface="Times New Roman" panose="02020603050405020304" pitchFamily="18" charset="0"/>
              </a:rPr>
              <a:t>Low impact: </a:t>
            </a:r>
            <a:r>
              <a:rPr lang="en-US" sz="1500" dirty="0">
                <a:latin typeface="Calibri" panose="020F0502020204030204" pitchFamily="34" charset="0"/>
                <a:ea typeface="Calibri" panose="020F0502020204030204" pitchFamily="34" charset="0"/>
                <a:cs typeface="Times New Roman" panose="02020603050405020304" pitchFamily="18" charset="0"/>
              </a:rPr>
              <a:t>Limited adverse effect </a:t>
            </a:r>
          </a:p>
        </p:txBody>
      </p:sp>
    </p:spTree>
    <p:extLst>
      <p:ext uri="{BB962C8B-B14F-4D97-AF65-F5344CB8AC3E}">
        <p14:creationId xmlns:p14="http://schemas.microsoft.com/office/powerpoint/2010/main" val="238678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3"/>
            <a:ext cx="11582400" cy="1143000"/>
          </a:xfrm>
        </p:spPr>
        <p:txBody>
          <a:bodyPr>
            <a:normAutofit/>
          </a:bodyPr>
          <a:lstStyle/>
          <a:p>
            <a:pPr algn="l"/>
            <a:r>
              <a:rPr lang="en-US" dirty="0"/>
              <a:t>What are examples of Information security risks ?</a:t>
            </a:r>
          </a:p>
        </p:txBody>
      </p:sp>
      <p:sp>
        <p:nvSpPr>
          <p:cNvPr id="4" name="Content Placeholder 3"/>
          <p:cNvSpPr>
            <a:spLocks noGrp="1"/>
          </p:cNvSpPr>
          <p:nvPr>
            <p:ph idx="1"/>
          </p:nvPr>
        </p:nvSpPr>
        <p:spPr>
          <a:xfrm>
            <a:off x="475792" y="1140547"/>
            <a:ext cx="5620207" cy="4525963"/>
          </a:xfrm>
        </p:spPr>
        <p:txBody>
          <a:bodyPr>
            <a:noAutofit/>
          </a:bodyPr>
          <a:lstStyle/>
          <a:p>
            <a:r>
              <a:rPr lang="en-US" sz="2000" dirty="0"/>
              <a:t>Economic impact and financial loss</a:t>
            </a:r>
          </a:p>
          <a:p>
            <a:pPr lvl="1"/>
            <a:r>
              <a:rPr lang="en-US" sz="2000" dirty="0"/>
              <a:t>Replacement costs (software, hardware, other)</a:t>
            </a:r>
          </a:p>
          <a:p>
            <a:pPr lvl="1"/>
            <a:r>
              <a:rPr lang="en-US" sz="2000" dirty="0"/>
              <a:t>Backup restoration and recovery costs</a:t>
            </a:r>
          </a:p>
          <a:p>
            <a:pPr lvl="1"/>
            <a:r>
              <a:rPr lang="en-US" sz="2000" dirty="0"/>
              <a:t>Reprocessing, reconstruction costs</a:t>
            </a:r>
          </a:p>
          <a:p>
            <a:pPr lvl="1"/>
            <a:r>
              <a:rPr lang="en-US" sz="2000" dirty="0"/>
              <a:t>Theft/crime (non-computer, computer)</a:t>
            </a:r>
          </a:p>
        </p:txBody>
      </p:sp>
      <p:sp>
        <p:nvSpPr>
          <p:cNvPr id="5" name="Content Placeholder 3"/>
          <p:cNvSpPr txBox="1">
            <a:spLocks/>
          </p:cNvSpPr>
          <p:nvPr/>
        </p:nvSpPr>
        <p:spPr>
          <a:xfrm>
            <a:off x="6371385" y="1140546"/>
            <a:ext cx="4397444"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Loss of life</a:t>
            </a:r>
          </a:p>
          <a:p>
            <a:r>
              <a:rPr lang="en-US" sz="1800" dirty="0"/>
              <a:t>Losses due to fraud, theft, larceny, bribery</a:t>
            </a:r>
          </a:p>
          <a:p>
            <a:r>
              <a:rPr lang="en-US" sz="1800" dirty="0"/>
              <a:t>Impact of </a:t>
            </a:r>
          </a:p>
          <a:p>
            <a:pPr lvl="1"/>
            <a:r>
              <a:rPr lang="en-US" sz="2000" dirty="0"/>
              <a:t>lost competitive edge</a:t>
            </a:r>
          </a:p>
          <a:p>
            <a:pPr lvl="1"/>
            <a:r>
              <a:rPr lang="en-US" sz="2000" dirty="0"/>
              <a:t>lost data</a:t>
            </a:r>
          </a:p>
          <a:p>
            <a:pPr lvl="1"/>
            <a:r>
              <a:rPr lang="en-US" sz="2000" dirty="0"/>
              <a:t>lost time</a:t>
            </a:r>
          </a:p>
          <a:p>
            <a:pPr lvl="1"/>
            <a:r>
              <a:rPr lang="en-US" sz="2000" dirty="0"/>
              <a:t>lost productivity</a:t>
            </a:r>
          </a:p>
          <a:p>
            <a:pPr lvl="1"/>
            <a:r>
              <a:rPr lang="en-US" sz="2000" dirty="0"/>
              <a:t>lost business</a:t>
            </a:r>
          </a:p>
          <a:p>
            <a:pPr lvl="1"/>
            <a:endParaRPr lang="en-US" sz="1800" dirty="0"/>
          </a:p>
        </p:txBody>
      </p:sp>
      <p:pic>
        <p:nvPicPr>
          <p:cNvPr id="3" name="Picture 2"/>
          <p:cNvPicPr>
            <a:picLocks noChangeAspect="1"/>
          </p:cNvPicPr>
          <p:nvPr/>
        </p:nvPicPr>
        <p:blipFill>
          <a:blip r:embed="rId2"/>
          <a:stretch>
            <a:fillRect/>
          </a:stretch>
        </p:blipFill>
        <p:spPr>
          <a:xfrm>
            <a:off x="2394936" y="3403527"/>
            <a:ext cx="3371380" cy="2926334"/>
          </a:xfrm>
          <a:prstGeom prst="rect">
            <a:avLst/>
          </a:prstGeom>
        </p:spPr>
      </p:pic>
      <p:sp>
        <p:nvSpPr>
          <p:cNvPr id="6" name="Content Placeholder 3"/>
          <p:cNvSpPr txBox="1">
            <a:spLocks/>
          </p:cNvSpPr>
          <p:nvPr/>
        </p:nvSpPr>
        <p:spPr>
          <a:xfrm>
            <a:off x="6371385" y="4595018"/>
            <a:ext cx="4397444"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Bankruptcy</a:t>
            </a:r>
          </a:p>
          <a:p>
            <a:r>
              <a:rPr lang="en-US" sz="1800" dirty="0"/>
              <a:t>Business interruption</a:t>
            </a:r>
          </a:p>
          <a:p>
            <a:r>
              <a:rPr lang="en-US" sz="1800" dirty="0"/>
              <a:t>Frustration</a:t>
            </a:r>
          </a:p>
          <a:p>
            <a:r>
              <a:rPr lang="en-US" sz="1800" dirty="0"/>
              <a:t>Ill will</a:t>
            </a:r>
          </a:p>
          <a:p>
            <a:r>
              <a:rPr lang="en-US" sz="1800" dirty="0"/>
              <a:t>Injury</a:t>
            </a:r>
          </a:p>
          <a:p>
            <a:r>
              <a:rPr lang="en-US" sz="1800" dirty="0"/>
              <a:t>Impacts of inaccurate data</a:t>
            </a:r>
          </a:p>
          <a:p>
            <a:endParaRPr lang="en-US" sz="1600" dirty="0"/>
          </a:p>
          <a:p>
            <a:pPr lvl="1"/>
            <a:endParaRPr lang="en-US" sz="1800" dirty="0"/>
          </a:p>
        </p:txBody>
      </p:sp>
      <p:sp>
        <p:nvSpPr>
          <p:cNvPr id="8" name="Slide Number Placeholder 7">
            <a:extLst>
              <a:ext uri="{FF2B5EF4-FFF2-40B4-BE49-F238E27FC236}">
                <a16:creationId xmlns:a16="http://schemas.microsoft.com/office/drawing/2014/main" id="{2224D69B-DAB0-4607-BF5E-05744B692E5A}"/>
              </a:ext>
            </a:extLst>
          </p:cNvPr>
          <p:cNvSpPr>
            <a:spLocks noGrp="1"/>
          </p:cNvSpPr>
          <p:nvPr>
            <p:ph type="sldNum" sz="quarter" idx="12"/>
          </p:nvPr>
        </p:nvSpPr>
        <p:spPr/>
        <p:txBody>
          <a:bodyPr/>
          <a:lstStyle/>
          <a:p>
            <a:pPr algn="r"/>
            <a:fld id="{CF3F3B5D-080C-4020-A77F-F62B4E05446D}" type="slidenum">
              <a:rPr lang="en-US" smtClean="0"/>
              <a:pPr algn="r"/>
              <a:t>42</a:t>
            </a:fld>
            <a:endParaRPr lang="en-US" dirty="0"/>
          </a:p>
        </p:txBody>
      </p:sp>
    </p:spTree>
    <p:extLst>
      <p:ext uri="{BB962C8B-B14F-4D97-AF65-F5344CB8AC3E}">
        <p14:creationId xmlns:p14="http://schemas.microsoft.com/office/powerpoint/2010/main" val="316929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124" y="1318205"/>
            <a:ext cx="4039206" cy="1786515"/>
          </a:xfrm>
        </p:spPr>
        <p:txBody>
          <a:bodyPr vert="horz" lIns="91440" tIns="45720" rIns="91440" bIns="45720" rtlCol="0" anchor="t">
            <a:normAutofit/>
          </a:bodyPr>
          <a:lstStyle/>
          <a:p>
            <a:pPr algn="l">
              <a:lnSpc>
                <a:spcPct val="90000"/>
              </a:lnSpc>
            </a:pPr>
            <a:r>
              <a:rPr lang="en-US" sz="4100" kern="1200" dirty="0">
                <a:solidFill>
                  <a:srgbClr val="FFFFFF"/>
                </a:solidFill>
                <a:latin typeface="+mj-lt"/>
                <a:ea typeface="+mj-ea"/>
                <a:cs typeface="+mj-cs"/>
              </a:rPr>
              <a:t>Risk analysis with an IT risk model</a:t>
            </a:r>
          </a:p>
        </p:txBody>
      </p:sp>
      <p:sp>
        <p:nvSpPr>
          <p:cNvPr id="5" name="Slide Number Placeholder 4">
            <a:extLst>
              <a:ext uri="{FF2B5EF4-FFF2-40B4-BE49-F238E27FC236}">
                <a16:creationId xmlns:a16="http://schemas.microsoft.com/office/drawing/2014/main" id="{1045ADFD-7B5D-4E4F-A17F-390DFA92A117}"/>
              </a:ext>
            </a:extLst>
          </p:cNvPr>
          <p:cNvSpPr>
            <a:spLocks noGrp="1"/>
          </p:cNvSpPr>
          <p:nvPr>
            <p:ph type="sldNum" sz="quarter" idx="12"/>
          </p:nvPr>
        </p:nvSpPr>
        <p:spPr/>
        <p:txBody>
          <a:bodyPr/>
          <a:lstStyle/>
          <a:p>
            <a:pPr algn="r"/>
            <a:fld id="{CF3F3B5D-080C-4020-A77F-F62B4E05446D}" type="slidenum">
              <a:rPr lang="en-US" smtClean="0"/>
              <a:pPr algn="r"/>
              <a:t>43</a:t>
            </a:fld>
            <a:endParaRPr lang="en-US" dirty="0"/>
          </a:p>
        </p:txBody>
      </p:sp>
      <p:pic>
        <p:nvPicPr>
          <p:cNvPr id="3" name="Picture 2">
            <a:extLst>
              <a:ext uri="{FF2B5EF4-FFF2-40B4-BE49-F238E27FC236}">
                <a16:creationId xmlns:a16="http://schemas.microsoft.com/office/drawing/2014/main" id="{8F8D26A1-C2DB-4945-B1DD-2998951E9CB8}"/>
              </a:ext>
            </a:extLst>
          </p:cNvPr>
          <p:cNvPicPr>
            <a:picLocks noChangeAspect="1"/>
          </p:cNvPicPr>
          <p:nvPr/>
        </p:nvPicPr>
        <p:blipFill>
          <a:blip r:embed="rId2"/>
          <a:stretch>
            <a:fillRect/>
          </a:stretch>
        </p:blipFill>
        <p:spPr>
          <a:xfrm>
            <a:off x="3967906" y="62994"/>
            <a:ext cx="8188737" cy="444483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146759307"/>
              </p:ext>
            </p:extLst>
          </p:nvPr>
        </p:nvGraphicFramePr>
        <p:xfrm>
          <a:off x="303550" y="2486526"/>
          <a:ext cx="7944881" cy="3163372"/>
        </p:xfrm>
        <a:graphic>
          <a:graphicData uri="http://schemas.openxmlformats.org/drawingml/2006/table">
            <a:tbl>
              <a:tblPr firstRow="1" bandRow="1">
                <a:tableStyleId>{5C22544A-7EE6-4342-B048-85BDC9FD1C3A}</a:tableStyleId>
              </a:tblPr>
              <a:tblGrid>
                <a:gridCol w="1109518">
                  <a:extLst>
                    <a:ext uri="{9D8B030D-6E8A-4147-A177-3AD203B41FA5}">
                      <a16:colId xmlns:a16="http://schemas.microsoft.com/office/drawing/2014/main" val="2687522768"/>
                    </a:ext>
                  </a:extLst>
                </a:gridCol>
                <a:gridCol w="1125176">
                  <a:extLst>
                    <a:ext uri="{9D8B030D-6E8A-4147-A177-3AD203B41FA5}">
                      <a16:colId xmlns:a16="http://schemas.microsoft.com/office/drawing/2014/main" val="1856397819"/>
                    </a:ext>
                  </a:extLst>
                </a:gridCol>
                <a:gridCol w="1951964">
                  <a:extLst>
                    <a:ext uri="{9D8B030D-6E8A-4147-A177-3AD203B41FA5}">
                      <a16:colId xmlns:a16="http://schemas.microsoft.com/office/drawing/2014/main" val="890166269"/>
                    </a:ext>
                  </a:extLst>
                </a:gridCol>
                <a:gridCol w="3758223">
                  <a:extLst>
                    <a:ext uri="{9D8B030D-6E8A-4147-A177-3AD203B41FA5}">
                      <a16:colId xmlns:a16="http://schemas.microsoft.com/office/drawing/2014/main" val="4154039190"/>
                    </a:ext>
                  </a:extLst>
                </a:gridCol>
              </a:tblGrid>
              <a:tr h="448525">
                <a:tc>
                  <a:txBody>
                    <a:bodyPr/>
                    <a:lstStyle/>
                    <a:p>
                      <a:pPr algn="ctr"/>
                      <a:r>
                        <a:rPr lang="en-US" sz="1100" dirty="0"/>
                        <a:t>Type</a:t>
                      </a:r>
                    </a:p>
                  </a:txBody>
                  <a:tcPr marL="60182" marR="60182" marT="30092" marB="30092"/>
                </a:tc>
                <a:tc>
                  <a:txBody>
                    <a:bodyPr/>
                    <a:lstStyle/>
                    <a:p>
                      <a:pPr algn="ctr"/>
                      <a:r>
                        <a:rPr lang="en-US" sz="1100" dirty="0"/>
                        <a:t>Threat Source</a:t>
                      </a:r>
                    </a:p>
                  </a:txBody>
                  <a:tcPr marL="60182" marR="60182" marT="30092" marB="30092"/>
                </a:tc>
                <a:tc>
                  <a:txBody>
                    <a:bodyPr/>
                    <a:lstStyle/>
                    <a:p>
                      <a:pPr algn="ctr"/>
                      <a:r>
                        <a:rPr lang="en-US" sz="1100" dirty="0"/>
                        <a:t>Can exploit this vulnerability</a:t>
                      </a:r>
                    </a:p>
                  </a:txBody>
                  <a:tcPr marL="60182" marR="60182" marT="30092" marB="30092"/>
                </a:tc>
                <a:tc>
                  <a:txBody>
                    <a:bodyPr/>
                    <a:lstStyle/>
                    <a:p>
                      <a:pPr algn="ctr"/>
                      <a:r>
                        <a:rPr lang="en-US" sz="1100" dirty="0"/>
                        <a:t>Resulting in</a:t>
                      </a:r>
                      <a:r>
                        <a:rPr lang="en-US" sz="1100" baseline="0" dirty="0"/>
                        <a:t> this impact</a:t>
                      </a:r>
                      <a:endParaRPr lang="en-US" sz="1100" dirty="0"/>
                    </a:p>
                  </a:txBody>
                  <a:tcPr marL="60182" marR="60182" marT="30092" marB="30092"/>
                </a:tc>
                <a:extLst>
                  <a:ext uri="{0D108BD9-81ED-4DB2-BD59-A6C34878D82A}">
                    <a16:rowId xmlns:a16="http://schemas.microsoft.com/office/drawing/2014/main" val="3475063674"/>
                  </a:ext>
                </a:extLst>
              </a:tr>
              <a:tr h="448525">
                <a:tc>
                  <a:txBody>
                    <a:bodyPr/>
                    <a:lstStyle/>
                    <a:p>
                      <a:r>
                        <a:rPr lang="en-US" sz="1300"/>
                        <a:t>Physical</a:t>
                      </a:r>
                    </a:p>
                  </a:txBody>
                  <a:tcPr marL="60182" marR="60182" marT="30092" marB="30092"/>
                </a:tc>
                <a:tc>
                  <a:txBody>
                    <a:bodyPr/>
                    <a:lstStyle/>
                    <a:p>
                      <a:r>
                        <a:rPr lang="en-US" sz="1300"/>
                        <a:t>Fire</a:t>
                      </a:r>
                    </a:p>
                  </a:txBody>
                  <a:tcPr marL="60182" marR="60182" marT="30092" marB="30092"/>
                </a:tc>
                <a:tc>
                  <a:txBody>
                    <a:bodyPr/>
                    <a:lstStyle/>
                    <a:p>
                      <a:r>
                        <a:rPr lang="en-US" sz="1300" dirty="0"/>
                        <a:t>Lack of fire</a:t>
                      </a:r>
                      <a:r>
                        <a:rPr lang="en-US" sz="1300" baseline="0" dirty="0"/>
                        <a:t> extinguishers</a:t>
                      </a:r>
                      <a:endParaRPr lang="en-US" sz="1300" dirty="0"/>
                    </a:p>
                  </a:txBody>
                  <a:tcPr marL="60182" marR="60182" marT="30092" marB="30092"/>
                </a:tc>
                <a:tc>
                  <a:txBody>
                    <a:bodyPr/>
                    <a:lstStyle/>
                    <a:p>
                      <a:r>
                        <a:rPr lang="en-US" sz="1300" dirty="0"/>
                        <a:t>Facility and computer damage,</a:t>
                      </a:r>
                      <a:r>
                        <a:rPr lang="en-US" sz="1300" baseline="0" dirty="0"/>
                        <a:t> and possible loss of life</a:t>
                      </a:r>
                      <a:endParaRPr lang="en-US" sz="1300" dirty="0"/>
                    </a:p>
                  </a:txBody>
                  <a:tcPr marL="60182" marR="60182" marT="30092" marB="30092"/>
                </a:tc>
                <a:extLst>
                  <a:ext uri="{0D108BD9-81ED-4DB2-BD59-A6C34878D82A}">
                    <a16:rowId xmlns:a16="http://schemas.microsoft.com/office/drawing/2014/main" val="1330132598"/>
                  </a:ext>
                </a:extLst>
              </a:tr>
              <a:tr h="448525">
                <a:tc>
                  <a:txBody>
                    <a:bodyPr/>
                    <a:lstStyle/>
                    <a:p>
                      <a:r>
                        <a:rPr lang="en-US" sz="1300"/>
                        <a:t>Physical</a:t>
                      </a:r>
                    </a:p>
                  </a:txBody>
                  <a:tcPr marL="60182" marR="60182" marT="30092" marB="30092"/>
                </a:tc>
                <a:tc>
                  <a:txBody>
                    <a:bodyPr/>
                    <a:lstStyle/>
                    <a:p>
                      <a:r>
                        <a:rPr lang="en-US" sz="1300"/>
                        <a:t>Intruder</a:t>
                      </a:r>
                    </a:p>
                  </a:txBody>
                  <a:tcPr marL="60182" marR="60182" marT="30092" marB="30092"/>
                </a:tc>
                <a:tc>
                  <a:txBody>
                    <a:bodyPr/>
                    <a:lstStyle/>
                    <a:p>
                      <a:r>
                        <a:rPr lang="en-US" sz="1300"/>
                        <a:t>Lack of security guard</a:t>
                      </a:r>
                    </a:p>
                  </a:txBody>
                  <a:tcPr marL="60182" marR="60182" marT="30092" marB="30092"/>
                </a:tc>
                <a:tc>
                  <a:txBody>
                    <a:bodyPr/>
                    <a:lstStyle/>
                    <a:p>
                      <a:r>
                        <a:rPr lang="en-US" sz="1300" dirty="0"/>
                        <a:t>Broken windows and stolen computers and devices</a:t>
                      </a:r>
                    </a:p>
                  </a:txBody>
                  <a:tcPr marL="60182" marR="60182" marT="30092" marB="30092"/>
                </a:tc>
                <a:extLst>
                  <a:ext uri="{0D108BD9-81ED-4DB2-BD59-A6C34878D82A}">
                    <a16:rowId xmlns:a16="http://schemas.microsoft.com/office/drawing/2014/main" val="2417942023"/>
                  </a:ext>
                </a:extLst>
              </a:tr>
              <a:tr h="452614">
                <a:tc>
                  <a:txBody>
                    <a:bodyPr/>
                    <a:lstStyle/>
                    <a:p>
                      <a:r>
                        <a:rPr lang="en-US" sz="1300"/>
                        <a:t>Technical</a:t>
                      </a:r>
                    </a:p>
                  </a:txBody>
                  <a:tcPr marL="60182" marR="60182" marT="30092" marB="30092"/>
                </a:tc>
                <a:tc>
                  <a:txBody>
                    <a:bodyPr/>
                    <a:lstStyle/>
                    <a:p>
                      <a:r>
                        <a:rPr lang="en-US" sz="1300"/>
                        <a:t>Contractor</a:t>
                      </a:r>
                    </a:p>
                  </a:txBody>
                  <a:tcPr marL="60182" marR="60182" marT="30092" marB="30092"/>
                </a:tc>
                <a:tc>
                  <a:txBody>
                    <a:bodyPr/>
                    <a:lstStyle/>
                    <a:p>
                      <a:r>
                        <a:rPr lang="en-US" sz="1300" dirty="0"/>
                        <a:t>Lax access control mechanisms</a:t>
                      </a:r>
                    </a:p>
                  </a:txBody>
                  <a:tcPr marL="60182" marR="60182" marT="30092" marB="30092"/>
                </a:tc>
                <a:tc>
                  <a:txBody>
                    <a:bodyPr/>
                    <a:lstStyle/>
                    <a:p>
                      <a:r>
                        <a:rPr lang="en-US" sz="1300"/>
                        <a:t>Stolen trade secrets</a:t>
                      </a:r>
                    </a:p>
                  </a:txBody>
                  <a:tcPr marL="60182" marR="60182" marT="30092" marB="30092"/>
                </a:tc>
                <a:extLst>
                  <a:ext uri="{0D108BD9-81ED-4DB2-BD59-A6C34878D82A}">
                    <a16:rowId xmlns:a16="http://schemas.microsoft.com/office/drawing/2014/main" val="221298777"/>
                  </a:ext>
                </a:extLst>
              </a:tr>
              <a:tr h="448525">
                <a:tc>
                  <a:txBody>
                    <a:bodyPr/>
                    <a:lstStyle/>
                    <a:p>
                      <a:r>
                        <a:rPr lang="en-US" sz="1300"/>
                        <a:t>Technical</a:t>
                      </a:r>
                    </a:p>
                  </a:txBody>
                  <a:tcPr marL="60182" marR="60182" marT="30092" marB="30092"/>
                </a:tc>
                <a:tc>
                  <a:txBody>
                    <a:bodyPr/>
                    <a:lstStyle/>
                    <a:p>
                      <a:r>
                        <a:rPr lang="en-US" sz="1300"/>
                        <a:t>Malware</a:t>
                      </a:r>
                    </a:p>
                  </a:txBody>
                  <a:tcPr marL="60182" marR="60182" marT="30092" marB="30092"/>
                </a:tc>
                <a:tc>
                  <a:txBody>
                    <a:bodyPr/>
                    <a:lstStyle/>
                    <a:p>
                      <a:r>
                        <a:rPr lang="en-US" sz="1300"/>
                        <a:t>Lack of antivirus</a:t>
                      </a:r>
                      <a:r>
                        <a:rPr lang="en-US" sz="1300" baseline="0"/>
                        <a:t> software</a:t>
                      </a:r>
                      <a:endParaRPr lang="en-US" sz="1300"/>
                    </a:p>
                  </a:txBody>
                  <a:tcPr marL="60182" marR="60182" marT="30092" marB="30092"/>
                </a:tc>
                <a:tc>
                  <a:txBody>
                    <a:bodyPr/>
                    <a:lstStyle/>
                    <a:p>
                      <a:r>
                        <a:rPr lang="en-US" sz="1300" dirty="0"/>
                        <a:t>Virus infection…</a:t>
                      </a:r>
                    </a:p>
                  </a:txBody>
                  <a:tcPr marL="60182" marR="60182" marT="30092" marB="30092"/>
                </a:tc>
                <a:extLst>
                  <a:ext uri="{0D108BD9-81ED-4DB2-BD59-A6C34878D82A}">
                    <a16:rowId xmlns:a16="http://schemas.microsoft.com/office/drawing/2014/main" val="2481824653"/>
                  </a:ext>
                </a:extLst>
              </a:tr>
              <a:tr h="452614">
                <a:tc>
                  <a:txBody>
                    <a:bodyPr/>
                    <a:lstStyle/>
                    <a:p>
                      <a:r>
                        <a:rPr lang="en-US" sz="1300"/>
                        <a:t>Technical</a:t>
                      </a:r>
                    </a:p>
                  </a:txBody>
                  <a:tcPr marL="60182" marR="60182" marT="30092" marB="30092"/>
                </a:tc>
                <a:tc>
                  <a:txBody>
                    <a:bodyPr/>
                    <a:lstStyle/>
                    <a:p>
                      <a:r>
                        <a:rPr lang="en-US" sz="1300"/>
                        <a:t>Hacker</a:t>
                      </a:r>
                    </a:p>
                  </a:txBody>
                  <a:tcPr marL="60182" marR="60182" marT="30092" marB="30092"/>
                </a:tc>
                <a:tc>
                  <a:txBody>
                    <a:bodyPr/>
                    <a:lstStyle/>
                    <a:p>
                      <a:r>
                        <a:rPr lang="en-US" sz="1300"/>
                        <a:t>Unprotected services running on a server</a:t>
                      </a:r>
                    </a:p>
                  </a:txBody>
                  <a:tcPr marL="60182" marR="60182" marT="30092" marB="30092"/>
                </a:tc>
                <a:tc>
                  <a:txBody>
                    <a:bodyPr/>
                    <a:lstStyle/>
                    <a:p>
                      <a:r>
                        <a:rPr lang="en-US" sz="1300"/>
                        <a:t>Unauthorized</a:t>
                      </a:r>
                      <a:r>
                        <a:rPr lang="en-US" sz="1300" baseline="0"/>
                        <a:t> access to confidential information</a:t>
                      </a:r>
                      <a:endParaRPr lang="en-US" sz="1300"/>
                    </a:p>
                  </a:txBody>
                  <a:tcPr marL="60182" marR="60182" marT="30092" marB="30092"/>
                </a:tc>
                <a:extLst>
                  <a:ext uri="{0D108BD9-81ED-4DB2-BD59-A6C34878D82A}">
                    <a16:rowId xmlns:a16="http://schemas.microsoft.com/office/drawing/2014/main" val="473490896"/>
                  </a:ext>
                </a:extLst>
              </a:tr>
              <a:tr h="448525">
                <a:tc>
                  <a:txBody>
                    <a:bodyPr/>
                    <a:lstStyle/>
                    <a:p>
                      <a:r>
                        <a:rPr lang="en-US" sz="1300"/>
                        <a:t>Administrative</a:t>
                      </a:r>
                    </a:p>
                  </a:txBody>
                  <a:tcPr marL="60182" marR="60182" marT="30092" marB="30092"/>
                </a:tc>
                <a:tc>
                  <a:txBody>
                    <a:bodyPr/>
                    <a:lstStyle/>
                    <a:p>
                      <a:r>
                        <a:rPr lang="en-US" sz="1300"/>
                        <a:t>Employee</a:t>
                      </a:r>
                    </a:p>
                  </a:txBody>
                  <a:tcPr marL="60182" marR="60182" marT="30092" marB="30092"/>
                </a:tc>
                <a:tc>
                  <a:txBody>
                    <a:bodyPr/>
                    <a:lstStyle/>
                    <a:p>
                      <a:r>
                        <a:rPr lang="en-US" sz="1300"/>
                        <a:t>Lack of training</a:t>
                      </a:r>
                    </a:p>
                  </a:txBody>
                  <a:tcPr marL="60182" marR="60182" marT="30092" marB="30092"/>
                </a:tc>
                <a:tc>
                  <a:txBody>
                    <a:bodyPr/>
                    <a:lstStyle/>
                    <a:p>
                      <a:r>
                        <a:rPr lang="en-US" sz="1300" dirty="0"/>
                        <a:t>Unauthorized</a:t>
                      </a:r>
                      <a:r>
                        <a:rPr lang="en-US" sz="1300" baseline="0" dirty="0"/>
                        <a:t> distribution of sensitive information</a:t>
                      </a:r>
                      <a:endParaRPr lang="en-US" sz="1300" dirty="0"/>
                    </a:p>
                  </a:txBody>
                  <a:tcPr marL="60182" marR="60182" marT="30092" marB="30092"/>
                </a:tc>
                <a:extLst>
                  <a:ext uri="{0D108BD9-81ED-4DB2-BD59-A6C34878D82A}">
                    <a16:rowId xmlns:a16="http://schemas.microsoft.com/office/drawing/2014/main" val="3531758725"/>
                  </a:ext>
                </a:extLst>
              </a:tr>
            </a:tbl>
          </a:graphicData>
        </a:graphic>
      </p:graphicFrame>
      <p:sp>
        <p:nvSpPr>
          <p:cNvPr id="6" name="Rectangle 5">
            <a:extLst>
              <a:ext uri="{FF2B5EF4-FFF2-40B4-BE49-F238E27FC236}">
                <a16:creationId xmlns:a16="http://schemas.microsoft.com/office/drawing/2014/main" id="{DED19F14-65DC-44F4-9871-27B09C850C08}"/>
              </a:ext>
            </a:extLst>
          </p:cNvPr>
          <p:cNvSpPr/>
          <p:nvPr/>
        </p:nvSpPr>
        <p:spPr>
          <a:xfrm>
            <a:off x="96333" y="120599"/>
            <a:ext cx="3871573" cy="769441"/>
          </a:xfrm>
          <a:prstGeom prst="rect">
            <a:avLst/>
          </a:prstGeom>
        </p:spPr>
        <p:txBody>
          <a:bodyPr wrap="none">
            <a:spAutoFit/>
          </a:bodyPr>
          <a:lstStyle/>
          <a:p>
            <a:r>
              <a:rPr lang="en-US" sz="4400" dirty="0"/>
              <a:t>An IT risk model</a:t>
            </a:r>
          </a:p>
        </p:txBody>
      </p:sp>
      <p:sp>
        <p:nvSpPr>
          <p:cNvPr id="7" name="TextBox 6">
            <a:extLst>
              <a:ext uri="{FF2B5EF4-FFF2-40B4-BE49-F238E27FC236}">
                <a16:creationId xmlns:a16="http://schemas.microsoft.com/office/drawing/2014/main" id="{9C3AAB79-F5A2-453C-80E3-84E21B066B38}"/>
              </a:ext>
            </a:extLst>
          </p:cNvPr>
          <p:cNvSpPr txBox="1"/>
          <p:nvPr/>
        </p:nvSpPr>
        <p:spPr>
          <a:xfrm>
            <a:off x="8248431" y="4649284"/>
            <a:ext cx="3943569" cy="646331"/>
          </a:xfrm>
          <a:prstGeom prst="rect">
            <a:avLst/>
          </a:prstGeom>
          <a:noFill/>
        </p:spPr>
        <p:txBody>
          <a:bodyPr wrap="square" rtlCol="0">
            <a:spAutoFit/>
          </a:bodyPr>
          <a:lstStyle/>
          <a:p>
            <a:r>
              <a:rPr lang="en-US" dirty="0"/>
              <a:t>NIST SP 800-30r1 “Guide for Conducting Risk Assessments”, page 21</a:t>
            </a:r>
          </a:p>
        </p:txBody>
      </p:sp>
    </p:spTree>
    <p:extLst>
      <p:ext uri="{BB962C8B-B14F-4D97-AF65-F5344CB8AC3E}">
        <p14:creationId xmlns:p14="http://schemas.microsoft.com/office/powerpoint/2010/main" val="374431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D567EA0-1F19-4DB1-9280-33D810A99118}"/>
              </a:ext>
            </a:extLst>
          </p:cNvPr>
          <p:cNvSpPr>
            <a:spLocks noGrp="1"/>
          </p:cNvSpPr>
          <p:nvPr>
            <p:ph type="ftr" sz="quarter" idx="11"/>
          </p:nvPr>
        </p:nvSpPr>
        <p:spPr/>
        <p:txBody>
          <a:bodyPr/>
          <a:lstStyle/>
          <a:p>
            <a:r>
              <a:rPr lang="en-US"/>
              <a:t>MIS 4596 - Information Systems Integration</a:t>
            </a:r>
          </a:p>
        </p:txBody>
      </p:sp>
      <p:sp>
        <p:nvSpPr>
          <p:cNvPr id="5" name="Slide Number Placeholder 4">
            <a:extLst>
              <a:ext uri="{FF2B5EF4-FFF2-40B4-BE49-F238E27FC236}">
                <a16:creationId xmlns:a16="http://schemas.microsoft.com/office/drawing/2014/main" id="{03436CD8-3A76-4D96-AEBD-81110D46EB54}"/>
              </a:ext>
            </a:extLst>
          </p:cNvPr>
          <p:cNvSpPr>
            <a:spLocks noGrp="1"/>
          </p:cNvSpPr>
          <p:nvPr>
            <p:ph type="sldNum" sz="quarter" idx="12"/>
          </p:nvPr>
        </p:nvSpPr>
        <p:spPr/>
        <p:txBody>
          <a:bodyPr/>
          <a:lstStyle/>
          <a:p>
            <a:fld id="{0F100A88-6ED8-4E6F-9C4D-937DAE3E442F}" type="slidenum">
              <a:rPr lang="en-US" smtClean="0"/>
              <a:t>44</a:t>
            </a:fld>
            <a:endParaRPr lang="en-US"/>
          </a:p>
        </p:txBody>
      </p:sp>
      <p:sp>
        <p:nvSpPr>
          <p:cNvPr id="6" name="Title 1">
            <a:extLst>
              <a:ext uri="{FF2B5EF4-FFF2-40B4-BE49-F238E27FC236}">
                <a16:creationId xmlns:a16="http://schemas.microsoft.com/office/drawing/2014/main" id="{2ECE0AF5-3D0C-4244-AE02-C713D5F3ADEC}"/>
              </a:ext>
            </a:extLst>
          </p:cNvPr>
          <p:cNvSpPr>
            <a:spLocks noGrp="1"/>
          </p:cNvSpPr>
          <p:nvPr>
            <p:ph type="title"/>
          </p:nvPr>
        </p:nvSpPr>
        <p:spPr>
          <a:xfrm>
            <a:off x="0" y="6941"/>
            <a:ext cx="5704514" cy="962548"/>
          </a:xfrm>
        </p:spPr>
        <p:txBody>
          <a:bodyPr>
            <a:noAutofit/>
          </a:bodyPr>
          <a:lstStyle/>
          <a:p>
            <a:r>
              <a:rPr lang="en-US" sz="4800" b="1" dirty="0">
                <a:latin typeface="Agency FB" panose="020B0503020202020204" pitchFamily="34" charset="0"/>
              </a:rPr>
              <a:t>Cybersecurity Objectives</a:t>
            </a:r>
          </a:p>
        </p:txBody>
      </p:sp>
      <p:sp>
        <p:nvSpPr>
          <p:cNvPr id="9" name="TextBox 8">
            <a:extLst>
              <a:ext uri="{FF2B5EF4-FFF2-40B4-BE49-F238E27FC236}">
                <a16:creationId xmlns:a16="http://schemas.microsoft.com/office/drawing/2014/main" id="{6867D776-7270-4E2B-BE43-BD461E889925}"/>
              </a:ext>
            </a:extLst>
          </p:cNvPr>
          <p:cNvSpPr txBox="1"/>
          <p:nvPr/>
        </p:nvSpPr>
        <p:spPr>
          <a:xfrm>
            <a:off x="6311684" y="178530"/>
            <a:ext cx="5438614" cy="584775"/>
          </a:xfrm>
          <a:prstGeom prst="rect">
            <a:avLst/>
          </a:prstGeom>
          <a:noFill/>
        </p:spPr>
        <p:txBody>
          <a:bodyPr wrap="square" rtlCol="0">
            <a:spAutoFit/>
          </a:bodyPr>
          <a:lstStyle/>
          <a:p>
            <a:r>
              <a:rPr lang="en-US" sz="3200" u="sng" dirty="0"/>
              <a:t>Qualitative Risk Assessment</a:t>
            </a:r>
          </a:p>
        </p:txBody>
      </p:sp>
      <p:pic>
        <p:nvPicPr>
          <p:cNvPr id="10" name="Picture 9">
            <a:extLst>
              <a:ext uri="{FF2B5EF4-FFF2-40B4-BE49-F238E27FC236}">
                <a16:creationId xmlns:a16="http://schemas.microsoft.com/office/drawing/2014/main" id="{51882BD8-BD3D-45F2-B7AC-8D59D97757CE}"/>
              </a:ext>
            </a:extLst>
          </p:cNvPr>
          <p:cNvPicPr>
            <a:picLocks noChangeAspect="1"/>
          </p:cNvPicPr>
          <p:nvPr/>
        </p:nvPicPr>
        <p:blipFill>
          <a:blip r:embed="rId2"/>
          <a:stretch>
            <a:fillRect/>
          </a:stretch>
        </p:blipFill>
        <p:spPr>
          <a:xfrm>
            <a:off x="5475307" y="885825"/>
            <a:ext cx="6274991" cy="5501257"/>
          </a:xfrm>
          <a:prstGeom prst="rect">
            <a:avLst/>
          </a:prstGeom>
        </p:spPr>
      </p:pic>
      <p:grpSp>
        <p:nvGrpSpPr>
          <p:cNvPr id="2" name="Group 1">
            <a:extLst>
              <a:ext uri="{FF2B5EF4-FFF2-40B4-BE49-F238E27FC236}">
                <a16:creationId xmlns:a16="http://schemas.microsoft.com/office/drawing/2014/main" id="{5A8B8964-4C36-4584-865F-78D47E721FFA}"/>
              </a:ext>
            </a:extLst>
          </p:cNvPr>
          <p:cNvGrpSpPr/>
          <p:nvPr/>
        </p:nvGrpSpPr>
        <p:grpSpPr>
          <a:xfrm>
            <a:off x="373251" y="1751466"/>
            <a:ext cx="5438614" cy="2426905"/>
            <a:chOff x="373251" y="1751466"/>
            <a:chExt cx="5438614" cy="2426905"/>
          </a:xfrm>
        </p:grpSpPr>
        <p:sp>
          <p:nvSpPr>
            <p:cNvPr id="7" name="TextBox 6">
              <a:extLst>
                <a:ext uri="{FF2B5EF4-FFF2-40B4-BE49-F238E27FC236}">
                  <a16:creationId xmlns:a16="http://schemas.microsoft.com/office/drawing/2014/main" id="{838EACB4-AAF7-4A0D-B4E1-79164708D1C5}"/>
                </a:ext>
              </a:extLst>
            </p:cNvPr>
            <p:cNvSpPr txBox="1"/>
            <p:nvPr/>
          </p:nvSpPr>
          <p:spPr>
            <a:xfrm>
              <a:off x="373251" y="1751466"/>
              <a:ext cx="5438614" cy="584775"/>
            </a:xfrm>
            <a:prstGeom prst="rect">
              <a:avLst/>
            </a:prstGeom>
            <a:noFill/>
          </p:spPr>
          <p:txBody>
            <a:bodyPr wrap="square" rtlCol="0">
              <a:spAutoFit/>
            </a:bodyPr>
            <a:lstStyle/>
            <a:p>
              <a:r>
                <a:rPr lang="en-US" sz="3200" u="sng" dirty="0"/>
                <a:t>Quantitative Risk Assessment</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6A74518-4401-49E4-937C-6F1D9C2DBED9}"/>
                    </a:ext>
                  </a:extLst>
                </p:cNvPr>
                <p:cNvSpPr/>
                <p:nvPr/>
              </p:nvSpPr>
              <p:spPr>
                <a:xfrm>
                  <a:off x="441702" y="2434004"/>
                  <a:ext cx="4502257" cy="46166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latin typeface="Cambria Math" panose="02040503050406030204" pitchFamily="18" charset="0"/>
                          </a:rPr>
                          <m:t>𝑨𝒏𝒏𝒖𝒂𝒍</m:t>
                        </m:r>
                        <m:r>
                          <a:rPr lang="en-US" sz="2400" b="1" i="1" smtClean="0">
                            <a:solidFill>
                              <a:srgbClr val="FF0000"/>
                            </a:solidFill>
                            <a:latin typeface="Cambria Math" panose="02040503050406030204" pitchFamily="18" charset="0"/>
                          </a:rPr>
                          <m:t> </m:t>
                        </m:r>
                        <m:r>
                          <a:rPr lang="en-US" sz="2400" b="1" i="1" smtClean="0">
                            <a:solidFill>
                              <a:srgbClr val="FF0000"/>
                            </a:solidFill>
                            <a:latin typeface="Cambria Math" panose="02040503050406030204" pitchFamily="18" charset="0"/>
                          </a:rPr>
                          <m:t>𝑳𝒐𝒔𝒔</m:t>
                        </m:r>
                        <m:r>
                          <a:rPr lang="en-US" sz="2400" b="1" i="1" smtClean="0">
                            <a:solidFill>
                              <a:srgbClr val="FF0000"/>
                            </a:solidFill>
                            <a:latin typeface="Cambria Math" panose="02040503050406030204" pitchFamily="18" charset="0"/>
                          </a:rPr>
                          <m:t> </m:t>
                        </m:r>
                        <m:r>
                          <a:rPr lang="en-US" sz="2400" b="1" i="1" smtClean="0">
                            <a:solidFill>
                              <a:srgbClr val="FF0000"/>
                            </a:solidFill>
                            <a:latin typeface="Cambria Math" panose="02040503050406030204" pitchFamily="18" charset="0"/>
                          </a:rPr>
                          <m:t>𝑬𝒙𝒑𝒆𝒄𝒕𝒂𝒏𝒄𝒚</m:t>
                        </m:r>
                        <m:r>
                          <a:rPr lang="en-US" sz="2400" b="1" i="1" smtClean="0">
                            <a:solidFill>
                              <a:srgbClr val="FF0000"/>
                            </a:solidFill>
                            <a:latin typeface="Cambria Math" panose="02040503050406030204" pitchFamily="18" charset="0"/>
                          </a:rPr>
                          <m:t> </m:t>
                        </m:r>
                        <m:r>
                          <a:rPr lang="en-US" sz="2400" b="1">
                            <a:solidFill>
                              <a:srgbClr val="FF0000"/>
                            </a:solidFill>
                            <a:latin typeface="Cambria Math" panose="02040503050406030204" pitchFamily="18" charset="0"/>
                          </a:rPr>
                          <m:t>=</m:t>
                        </m:r>
                      </m:oMath>
                    </m:oMathPara>
                  </a14:m>
                  <a:endParaRPr lang="en-US" sz="2400" b="1" dirty="0">
                    <a:solidFill>
                      <a:srgbClr val="FF0000"/>
                    </a:solidFill>
                    <a:latin typeface="Cambria Math" panose="02040503050406030204" pitchFamily="18" charset="0"/>
                  </a:endParaRPr>
                </a:p>
              </p:txBody>
            </p:sp>
          </mc:Choice>
          <mc:Fallback xmlns="">
            <p:sp>
              <p:nvSpPr>
                <p:cNvPr id="8" name="Rectangle 7">
                  <a:extLst>
                    <a:ext uri="{FF2B5EF4-FFF2-40B4-BE49-F238E27FC236}">
                      <a16:creationId xmlns:a16="http://schemas.microsoft.com/office/drawing/2014/main" id="{36A74518-4401-49E4-937C-6F1D9C2DBED9}"/>
                    </a:ext>
                  </a:extLst>
                </p:cNvPr>
                <p:cNvSpPr>
                  <a:spLocks noRot="1" noChangeAspect="1" noMove="1" noResize="1" noEditPoints="1" noAdjustHandles="1" noChangeArrowheads="1" noChangeShapeType="1" noTextEdit="1"/>
                </p:cNvSpPr>
                <p:nvPr/>
              </p:nvSpPr>
              <p:spPr>
                <a:xfrm>
                  <a:off x="441702" y="2434004"/>
                  <a:ext cx="4502257" cy="461665"/>
                </a:xfrm>
                <a:prstGeom prst="rect">
                  <a:avLst/>
                </a:prstGeom>
                <a:blipFill>
                  <a:blip r:embed="rId3"/>
                  <a:stretch>
                    <a:fillRect l="-406"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9C9C8C4-BBF7-4160-BAB8-FD43BD72DB28}"/>
                    </a:ext>
                  </a:extLst>
                </p:cNvPr>
                <p:cNvSpPr/>
                <p:nvPr/>
              </p:nvSpPr>
              <p:spPr>
                <a:xfrm>
                  <a:off x="576418" y="2978042"/>
                  <a:ext cx="4213283" cy="1200329"/>
                </a:xfrm>
                <a:prstGeom prst="rect">
                  <a:avLst/>
                </a:prstGeom>
              </p:spPr>
              <p:txBody>
                <a:bodyPr wrap="square">
                  <a:spAutoFit/>
                </a:bodyPr>
                <a:lstStyle/>
                <a:p>
                  <a:pPr algn="ctr"/>
                  <a14:m>
                    <m:oMathPara xmlns:m="http://schemas.openxmlformats.org/officeDocument/2006/math">
                      <m:oMathParaPr>
                        <m:jc m:val="center"/>
                      </m:oMathParaPr>
                      <m:oMath xmlns:m="http://schemas.openxmlformats.org/officeDocument/2006/math">
                        <m:r>
                          <m:rPr>
                            <m:sty m:val="p"/>
                          </m:rPr>
                          <a:rPr lang="en-US" sz="2400" smtClean="0">
                            <a:solidFill>
                              <a:srgbClr val="FF0000"/>
                            </a:solidFill>
                            <a:latin typeface="Cambria Math" panose="02040503050406030204" pitchFamily="18" charset="0"/>
                          </a:rPr>
                          <m:t>Single</m:t>
                        </m:r>
                        <m:r>
                          <a:rPr lang="en-US" sz="2400" smtClean="0">
                            <a:solidFill>
                              <a:srgbClr val="FF0000"/>
                            </a:solidFill>
                            <a:latin typeface="Cambria Math" panose="02040503050406030204" pitchFamily="18" charset="0"/>
                          </a:rPr>
                          <m:t> </m:t>
                        </m:r>
                        <m:r>
                          <m:rPr>
                            <m:sty m:val="p"/>
                          </m:rPr>
                          <a:rPr lang="en-US" sz="2400" smtClean="0">
                            <a:solidFill>
                              <a:srgbClr val="FF0000"/>
                            </a:solidFill>
                            <a:latin typeface="Cambria Math" panose="02040503050406030204" pitchFamily="18" charset="0"/>
                          </a:rPr>
                          <m:t>Loss</m:t>
                        </m:r>
                        <m:r>
                          <a:rPr lang="en-US" sz="2400" smtClean="0">
                            <a:solidFill>
                              <a:srgbClr val="FF0000"/>
                            </a:solidFill>
                            <a:latin typeface="Cambria Math" panose="02040503050406030204" pitchFamily="18" charset="0"/>
                          </a:rPr>
                          <m:t> </m:t>
                        </m:r>
                        <m:r>
                          <m:rPr>
                            <m:sty m:val="p"/>
                          </m:rPr>
                          <a:rPr lang="en-US" sz="2400" smtClean="0">
                            <a:solidFill>
                              <a:srgbClr val="FF0000"/>
                            </a:solidFill>
                            <a:latin typeface="Cambria Math" panose="02040503050406030204" pitchFamily="18" charset="0"/>
                          </a:rPr>
                          <m:t>Expectancy</m:t>
                        </m:r>
                      </m:oMath>
                    </m:oMathPara>
                  </a14:m>
                  <a:endParaRPr lang="en-US" sz="2400" dirty="0">
                    <a:solidFill>
                      <a:srgbClr val="FF0000"/>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r>
                          <a:rPr lang="en-US" sz="2400" b="0" i="0" smtClean="0">
                            <a:solidFill>
                              <a:srgbClr val="FF0000"/>
                            </a:solidFill>
                            <a:latin typeface="Cambria Math" panose="02040503050406030204" pitchFamily="18" charset="0"/>
                          </a:rPr>
                          <m:t>                        </m:t>
                        </m:r>
                        <m:r>
                          <a:rPr lang="en-US" sz="2400">
                            <a:solidFill>
                              <a:srgbClr val="FF0000"/>
                            </a:solidFill>
                            <a:latin typeface="Cambria Math" panose="02040503050406030204" pitchFamily="18" charset="0"/>
                          </a:rPr>
                          <m:t> ×</m:t>
                        </m:r>
                      </m:oMath>
                    </m:oMathPara>
                  </a14:m>
                  <a:endParaRPr lang="en-US" sz="2400" dirty="0">
                    <a:solidFill>
                      <a:srgbClr val="FF000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m:rPr>
                            <m:sty m:val="p"/>
                          </m:rPr>
                          <a:rPr lang="en-US" sz="2400">
                            <a:solidFill>
                              <a:srgbClr val="FF0000"/>
                            </a:solidFill>
                            <a:latin typeface="Cambria Math" panose="02040503050406030204" pitchFamily="18" charset="0"/>
                          </a:rPr>
                          <m:t>Annualized</m:t>
                        </m:r>
                        <m:r>
                          <a:rPr lang="en-US" sz="2400">
                            <a:solidFill>
                              <a:srgbClr val="FF0000"/>
                            </a:solidFill>
                            <a:latin typeface="Cambria Math" panose="02040503050406030204" pitchFamily="18" charset="0"/>
                          </a:rPr>
                          <m:t> </m:t>
                        </m:r>
                        <m:r>
                          <m:rPr>
                            <m:sty m:val="p"/>
                          </m:rPr>
                          <a:rPr lang="en-US" sz="2400">
                            <a:solidFill>
                              <a:srgbClr val="FF0000"/>
                            </a:solidFill>
                            <a:latin typeface="Cambria Math" panose="02040503050406030204" pitchFamily="18" charset="0"/>
                          </a:rPr>
                          <m:t>Rate</m:t>
                        </m:r>
                        <m:r>
                          <a:rPr lang="en-US" sz="2400">
                            <a:solidFill>
                              <a:srgbClr val="FF0000"/>
                            </a:solidFill>
                            <a:latin typeface="Cambria Math" panose="02040503050406030204" pitchFamily="18" charset="0"/>
                          </a:rPr>
                          <m:t> </m:t>
                        </m:r>
                        <m:r>
                          <m:rPr>
                            <m:sty m:val="p"/>
                          </m:rPr>
                          <a:rPr lang="en-US" sz="2400">
                            <a:solidFill>
                              <a:srgbClr val="FF0000"/>
                            </a:solidFill>
                            <a:latin typeface="Cambria Math" panose="02040503050406030204" pitchFamily="18" charset="0"/>
                          </a:rPr>
                          <m:t>of</m:t>
                        </m:r>
                        <m:r>
                          <a:rPr lang="en-US" sz="2400">
                            <a:solidFill>
                              <a:srgbClr val="FF0000"/>
                            </a:solidFill>
                            <a:latin typeface="Cambria Math" panose="02040503050406030204" pitchFamily="18" charset="0"/>
                          </a:rPr>
                          <m:t> </m:t>
                        </m:r>
                        <m:r>
                          <m:rPr>
                            <m:sty m:val="p"/>
                          </m:rPr>
                          <a:rPr lang="en-US" sz="2400">
                            <a:solidFill>
                              <a:srgbClr val="FF0000"/>
                            </a:solidFill>
                            <a:latin typeface="Cambria Math" panose="02040503050406030204" pitchFamily="18" charset="0"/>
                          </a:rPr>
                          <m:t>Occurrence</m:t>
                        </m:r>
                      </m:oMath>
                    </m:oMathPara>
                  </a14:m>
                  <a:endParaRPr lang="en-US" sz="2400" dirty="0">
                    <a:solidFill>
                      <a:srgbClr val="FF0000"/>
                    </a:solidFill>
                  </a:endParaRPr>
                </a:p>
              </p:txBody>
            </p:sp>
          </mc:Choice>
          <mc:Fallback xmlns="">
            <p:sp>
              <p:nvSpPr>
                <p:cNvPr id="11" name="Rectangle 10">
                  <a:extLst>
                    <a:ext uri="{FF2B5EF4-FFF2-40B4-BE49-F238E27FC236}">
                      <a16:creationId xmlns:a16="http://schemas.microsoft.com/office/drawing/2014/main" id="{89C9C8C4-BBF7-4160-BAB8-FD43BD72DB28}"/>
                    </a:ext>
                  </a:extLst>
                </p:cNvPr>
                <p:cNvSpPr>
                  <a:spLocks noRot="1" noChangeAspect="1" noMove="1" noResize="1" noEditPoints="1" noAdjustHandles="1" noChangeArrowheads="1" noChangeShapeType="1" noTextEdit="1"/>
                </p:cNvSpPr>
                <p:nvPr/>
              </p:nvSpPr>
              <p:spPr>
                <a:xfrm>
                  <a:off x="576418" y="2978042"/>
                  <a:ext cx="4213283" cy="1200329"/>
                </a:xfrm>
                <a:prstGeom prst="rect">
                  <a:avLst/>
                </a:prstGeom>
                <a:blipFill>
                  <a:blip r:embed="rId4"/>
                  <a:stretch>
                    <a:fillRect l="-145"/>
                  </a:stretch>
                </a:blipFill>
              </p:spPr>
              <p:txBody>
                <a:bodyPr/>
                <a:lstStyle/>
                <a:p>
                  <a:r>
                    <a:rPr lang="en-US">
                      <a:noFill/>
                    </a:rPr>
                    <a:t> </a:t>
                  </a:r>
                </a:p>
              </p:txBody>
            </p:sp>
          </mc:Fallback>
        </mc:AlternateContent>
      </p:grpSp>
    </p:spTree>
    <p:extLst>
      <p:ext uri="{BB962C8B-B14F-4D97-AF65-F5344CB8AC3E}">
        <p14:creationId xmlns:p14="http://schemas.microsoft.com/office/powerpoint/2010/main" val="314016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0530-36EE-4223-8442-D3668684F2DC}"/>
              </a:ext>
            </a:extLst>
          </p:cNvPr>
          <p:cNvSpPr>
            <a:spLocks noGrp="1"/>
          </p:cNvSpPr>
          <p:nvPr>
            <p:ph type="title"/>
          </p:nvPr>
        </p:nvSpPr>
        <p:spPr>
          <a:xfrm>
            <a:off x="0" y="0"/>
            <a:ext cx="10515600" cy="1325563"/>
          </a:xfrm>
        </p:spPr>
        <p:txBody>
          <a:bodyPr/>
          <a:lstStyle/>
          <a:p>
            <a:r>
              <a:rPr lang="en-US" dirty="0"/>
              <a:t>Course objectives</a:t>
            </a:r>
          </a:p>
        </p:txBody>
      </p:sp>
      <p:sp>
        <p:nvSpPr>
          <p:cNvPr id="3" name="Content Placeholder 2">
            <a:extLst>
              <a:ext uri="{FF2B5EF4-FFF2-40B4-BE49-F238E27FC236}">
                <a16:creationId xmlns:a16="http://schemas.microsoft.com/office/drawing/2014/main" id="{E13AF577-A214-4EC9-B087-E565EE545551}"/>
              </a:ext>
            </a:extLst>
          </p:cNvPr>
          <p:cNvSpPr>
            <a:spLocks noGrp="1"/>
          </p:cNvSpPr>
          <p:nvPr>
            <p:ph idx="1"/>
          </p:nvPr>
        </p:nvSpPr>
        <p:spPr>
          <a:xfrm>
            <a:off x="838200" y="1325563"/>
            <a:ext cx="10515600" cy="4851400"/>
          </a:xfrm>
        </p:spPr>
        <p:txBody>
          <a:bodyPr>
            <a:normAutofit/>
          </a:bodyPr>
          <a:lstStyle/>
          <a:p>
            <a:pPr lvl="0"/>
            <a:r>
              <a:rPr lang="en-US" dirty="0"/>
              <a:t>Explain cybersecurity as a key enterprise risk and how it can be managed</a:t>
            </a:r>
          </a:p>
          <a:p>
            <a:pPr lvl="0"/>
            <a:r>
              <a:rPr lang="en-US" dirty="0"/>
              <a:t>Understand methods used to identify, protect against, detect, respond to, and recover from cybersecurity threats</a:t>
            </a:r>
          </a:p>
          <a:p>
            <a:pPr lvl="0"/>
            <a:r>
              <a:rPr lang="en-US" dirty="0"/>
              <a:t>Use techniques of ethical hacking to perform penetration testing to assess vulnerabilities in information systems</a:t>
            </a:r>
          </a:p>
          <a:p>
            <a:pPr lvl="0"/>
            <a:r>
              <a:rPr lang="en-US" dirty="0"/>
              <a:t>Communicate risk in assessment reports that support management decisions</a:t>
            </a:r>
          </a:p>
          <a:p>
            <a:endParaRPr lang="en-US" dirty="0"/>
          </a:p>
        </p:txBody>
      </p:sp>
      <p:sp>
        <p:nvSpPr>
          <p:cNvPr id="5" name="Footer Placeholder 4">
            <a:extLst>
              <a:ext uri="{FF2B5EF4-FFF2-40B4-BE49-F238E27FC236}">
                <a16:creationId xmlns:a16="http://schemas.microsoft.com/office/drawing/2014/main" id="{1D15D9DD-1FFD-40B0-9E6C-052EAD7215C3}"/>
              </a:ext>
            </a:extLst>
          </p:cNvPr>
          <p:cNvSpPr>
            <a:spLocks noGrp="1"/>
          </p:cNvSpPr>
          <p:nvPr>
            <p:ph type="ftr" sz="quarter" idx="11"/>
          </p:nvPr>
        </p:nvSpPr>
        <p:spPr/>
        <p:txBody>
          <a:bodyPr/>
          <a:lstStyle/>
          <a:p>
            <a:r>
              <a:rPr lang="en-US"/>
              <a:t>MIS 4596 - Information Systems Integration</a:t>
            </a:r>
          </a:p>
        </p:txBody>
      </p:sp>
      <p:sp>
        <p:nvSpPr>
          <p:cNvPr id="6" name="Slide Number Placeholder 5">
            <a:extLst>
              <a:ext uri="{FF2B5EF4-FFF2-40B4-BE49-F238E27FC236}">
                <a16:creationId xmlns:a16="http://schemas.microsoft.com/office/drawing/2014/main" id="{FA50BBEB-D614-4BA5-81D2-72C08D5BB62B}"/>
              </a:ext>
            </a:extLst>
          </p:cNvPr>
          <p:cNvSpPr>
            <a:spLocks noGrp="1"/>
          </p:cNvSpPr>
          <p:nvPr>
            <p:ph type="sldNum" sz="quarter" idx="12"/>
          </p:nvPr>
        </p:nvSpPr>
        <p:spPr/>
        <p:txBody>
          <a:bodyPr/>
          <a:lstStyle/>
          <a:p>
            <a:fld id="{0F100A88-6ED8-4E6F-9C4D-937DAE3E442F}" type="slidenum">
              <a:rPr lang="en-US" smtClean="0"/>
              <a:t>45</a:t>
            </a:fld>
            <a:endParaRPr lang="en-US"/>
          </a:p>
        </p:txBody>
      </p:sp>
    </p:spTree>
    <p:extLst>
      <p:ext uri="{BB962C8B-B14F-4D97-AF65-F5344CB8AC3E}">
        <p14:creationId xmlns:p14="http://schemas.microsoft.com/office/powerpoint/2010/main" val="7778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975"/>
            <a:ext cx="10972800" cy="1143000"/>
          </a:xfrm>
        </p:spPr>
        <p:txBody>
          <a:bodyPr/>
          <a:lstStyle/>
          <a:p>
            <a:pPr algn="l"/>
            <a:r>
              <a:rPr lang="en-US" dirty="0"/>
              <a:t>Risk Management Techniques</a:t>
            </a:r>
          </a:p>
        </p:txBody>
      </p:sp>
      <p:sp>
        <p:nvSpPr>
          <p:cNvPr id="3" name="Content Placeholder 2"/>
          <p:cNvSpPr>
            <a:spLocks noGrp="1"/>
          </p:cNvSpPr>
          <p:nvPr>
            <p:ph idx="1"/>
          </p:nvPr>
        </p:nvSpPr>
        <p:spPr/>
        <p:txBody>
          <a:bodyPr/>
          <a:lstStyle/>
          <a:p>
            <a:pPr marL="0" indent="0">
              <a:buNone/>
            </a:pPr>
            <a:r>
              <a:rPr lang="en-US" dirty="0"/>
              <a:t>Once threats and risks are identified, each risk can be managed by:</a:t>
            </a:r>
          </a:p>
          <a:p>
            <a:pPr marL="914400" lvl="1" indent="-514350">
              <a:buFont typeface="+mj-lt"/>
              <a:buAutoNum type="arabicPeriod"/>
            </a:pPr>
            <a:r>
              <a:rPr lang="en-US" sz="2800" dirty="0"/>
              <a:t>Avoidance</a:t>
            </a:r>
          </a:p>
          <a:p>
            <a:pPr marL="914400" lvl="1" indent="-514350">
              <a:buFont typeface="+mj-lt"/>
              <a:buAutoNum type="arabicPeriod"/>
            </a:pPr>
            <a:r>
              <a:rPr lang="en-US" sz="2800" dirty="0"/>
              <a:t>Acceptance</a:t>
            </a:r>
          </a:p>
          <a:p>
            <a:pPr marL="914400" lvl="1" indent="-514350">
              <a:buFont typeface="+mj-lt"/>
              <a:buAutoNum type="arabicPeriod"/>
            </a:pPr>
            <a:r>
              <a:rPr lang="en-US" sz="2800" dirty="0"/>
              <a:t>Transfer</a:t>
            </a:r>
          </a:p>
          <a:p>
            <a:pPr marL="914400" lvl="1" indent="-514350">
              <a:buFont typeface="+mj-lt"/>
              <a:buAutoNum type="arabicPeriod"/>
            </a:pPr>
            <a:r>
              <a:rPr lang="en-US" sz="2800" dirty="0"/>
              <a:t>Mitigation (“Controls”)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 Placeholder 3"/>
          <p:cNvSpPr>
            <a:spLocks noGrp="1"/>
          </p:cNvSpPr>
          <p:nvPr>
            <p:ph type="body" sz="quarter" idx="16"/>
          </p:nvPr>
        </p:nvSpPr>
        <p:spPr/>
        <p:txBody>
          <a:bodyPr>
            <a:normAutofit fontScale="92500" lnSpcReduction="20000"/>
          </a:bodyPr>
          <a:lstStyle/>
          <a:p>
            <a:endParaRPr lang="en-US"/>
          </a:p>
        </p:txBody>
      </p:sp>
      <p:sp>
        <p:nvSpPr>
          <p:cNvPr id="6" name="Slide Number Placeholder 5">
            <a:extLst>
              <a:ext uri="{FF2B5EF4-FFF2-40B4-BE49-F238E27FC236}">
                <a16:creationId xmlns:a16="http://schemas.microsoft.com/office/drawing/2014/main" id="{F972AC31-C947-46CB-BF67-712908C657A2}"/>
              </a:ext>
            </a:extLst>
          </p:cNvPr>
          <p:cNvSpPr>
            <a:spLocks noGrp="1"/>
          </p:cNvSpPr>
          <p:nvPr>
            <p:ph type="sldNum" sz="quarter" idx="15"/>
          </p:nvPr>
        </p:nvSpPr>
        <p:spPr/>
        <p:txBody>
          <a:bodyPr/>
          <a:lstStyle/>
          <a:p>
            <a:pPr>
              <a:defRPr/>
            </a:pPr>
            <a:fld id="{B92D9248-A979-4803-B1F4-61C773C74C94}" type="slidenum">
              <a:rPr lang="en-US" smtClean="0"/>
              <a:pPr>
                <a:defRPr/>
              </a:pPr>
              <a:t>46</a:t>
            </a:fld>
            <a:endParaRPr lang="en-US" dirty="0"/>
          </a:p>
        </p:txBody>
      </p:sp>
    </p:spTree>
    <p:extLst>
      <p:ext uri="{BB962C8B-B14F-4D97-AF65-F5344CB8AC3E}">
        <p14:creationId xmlns:p14="http://schemas.microsoft.com/office/powerpoint/2010/main" val="1931048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8E27-3A28-4431-94A3-775B30F3F7B5}"/>
              </a:ext>
            </a:extLst>
          </p:cNvPr>
          <p:cNvSpPr>
            <a:spLocks noGrp="1"/>
          </p:cNvSpPr>
          <p:nvPr>
            <p:ph type="title"/>
          </p:nvPr>
        </p:nvSpPr>
        <p:spPr>
          <a:xfrm>
            <a:off x="0" y="18255"/>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37D5DED2-3A0B-46DD-A7D9-6DD8713AA777}"/>
              </a:ext>
            </a:extLst>
          </p:cNvPr>
          <p:cNvSpPr>
            <a:spLocks noGrp="1"/>
          </p:cNvSpPr>
          <p:nvPr>
            <p:ph idx="1"/>
          </p:nvPr>
        </p:nvSpPr>
        <p:spPr>
          <a:xfrm>
            <a:off x="561975" y="1343818"/>
            <a:ext cx="10515600" cy="4351338"/>
          </a:xfrm>
        </p:spPr>
        <p:txBody>
          <a:bodyPr>
            <a:normAutofit/>
          </a:bodyPr>
          <a:lstStyle/>
          <a:p>
            <a:pPr>
              <a:buFont typeface="Wingdings" panose="05000000000000000000" pitchFamily="2" charset="2"/>
              <a:buChar char="ü"/>
            </a:pPr>
            <a:r>
              <a:rPr lang="en-US" sz="3200" dirty="0">
                <a:solidFill>
                  <a:schemeClr val="tx1">
                    <a:lumMod val="50000"/>
                    <a:lumOff val="50000"/>
                  </a:schemeClr>
                </a:solidFill>
              </a:rPr>
              <a:t>Instructor</a:t>
            </a:r>
          </a:p>
          <a:p>
            <a:pPr>
              <a:buFont typeface="Wingdings" panose="05000000000000000000" pitchFamily="2" charset="2"/>
              <a:buChar char="ü"/>
            </a:pPr>
            <a:r>
              <a:rPr lang="en-US" sz="3200" dirty="0">
                <a:solidFill>
                  <a:schemeClr val="tx1">
                    <a:lumMod val="50000"/>
                    <a:lumOff val="50000"/>
                  </a:schemeClr>
                </a:solidFill>
              </a:rPr>
              <a:t>Course overview</a:t>
            </a:r>
          </a:p>
          <a:p>
            <a:pPr>
              <a:buFont typeface="Wingdings" panose="05000000000000000000" pitchFamily="2" charset="2"/>
              <a:buChar char="ü"/>
            </a:pPr>
            <a:r>
              <a:rPr lang="en-US" sz="3200" dirty="0">
                <a:solidFill>
                  <a:schemeClr val="tx1">
                    <a:lumMod val="50000"/>
                    <a:lumOff val="50000"/>
                  </a:schemeClr>
                </a:solidFill>
              </a:rPr>
              <a:t>Introduction </a:t>
            </a:r>
          </a:p>
          <a:p>
            <a:pPr>
              <a:buFont typeface="Wingdings" panose="05000000000000000000" pitchFamily="2" charset="2"/>
              <a:buChar char="Ø"/>
            </a:pPr>
            <a:r>
              <a:rPr lang="en-US" sz="3200" dirty="0"/>
              <a:t>Need for Cybersecurity Professionals</a:t>
            </a:r>
          </a:p>
        </p:txBody>
      </p:sp>
      <p:sp>
        <p:nvSpPr>
          <p:cNvPr id="5" name="Slide Number Placeholder 4">
            <a:extLst>
              <a:ext uri="{FF2B5EF4-FFF2-40B4-BE49-F238E27FC236}">
                <a16:creationId xmlns:a16="http://schemas.microsoft.com/office/drawing/2014/main" id="{6CEB74D2-6E34-48C4-831F-221FD68A64A4}"/>
              </a:ext>
            </a:extLst>
          </p:cNvPr>
          <p:cNvSpPr>
            <a:spLocks noGrp="1"/>
          </p:cNvSpPr>
          <p:nvPr>
            <p:ph type="sldNum" sz="quarter" idx="12"/>
          </p:nvPr>
        </p:nvSpPr>
        <p:spPr/>
        <p:txBody>
          <a:bodyPr/>
          <a:lstStyle/>
          <a:p>
            <a:fld id="{0F100A88-6ED8-4E6F-9C4D-937DAE3E442F}" type="slidenum">
              <a:rPr lang="en-US" smtClean="0"/>
              <a:t>47</a:t>
            </a:fld>
            <a:endParaRPr lang="en-US"/>
          </a:p>
        </p:txBody>
      </p:sp>
    </p:spTree>
    <p:extLst>
      <p:ext uri="{BB962C8B-B14F-4D97-AF65-F5344CB8AC3E}">
        <p14:creationId xmlns:p14="http://schemas.microsoft.com/office/powerpoint/2010/main" val="3287254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AD9FAF-3B45-4BC5-4E85-8E02E3A03232}"/>
              </a:ext>
            </a:extLst>
          </p:cNvPr>
          <p:cNvSpPr txBox="1"/>
          <p:nvPr/>
        </p:nvSpPr>
        <p:spPr>
          <a:xfrm>
            <a:off x="7156909" y="353208"/>
            <a:ext cx="5035091" cy="923330"/>
          </a:xfrm>
          <a:prstGeom prst="rect">
            <a:avLst/>
          </a:prstGeom>
          <a:noFill/>
        </p:spPr>
        <p:txBody>
          <a:bodyPr wrap="square">
            <a:spAutoFit/>
          </a:bodyPr>
          <a:lstStyle/>
          <a:p>
            <a:r>
              <a:rPr lang="en-US" dirty="0">
                <a:hlinkClick r:id="rId3"/>
              </a:rPr>
              <a:t>https://www.bls.gov/ooh/computer-and-information-technology/information-security-analysts.htm</a:t>
            </a:r>
            <a:endParaRPr lang="en-US" dirty="0"/>
          </a:p>
        </p:txBody>
      </p:sp>
      <p:pic>
        <p:nvPicPr>
          <p:cNvPr id="3" name="Picture 2">
            <a:extLst>
              <a:ext uri="{FF2B5EF4-FFF2-40B4-BE49-F238E27FC236}">
                <a16:creationId xmlns:a16="http://schemas.microsoft.com/office/drawing/2014/main" id="{1B0D7B0F-2AEA-EE50-D94F-19B13D6743FC}"/>
              </a:ext>
            </a:extLst>
          </p:cNvPr>
          <p:cNvPicPr>
            <a:picLocks noChangeAspect="1"/>
          </p:cNvPicPr>
          <p:nvPr/>
        </p:nvPicPr>
        <p:blipFill>
          <a:blip r:embed="rId4"/>
          <a:stretch>
            <a:fillRect/>
          </a:stretch>
        </p:blipFill>
        <p:spPr>
          <a:xfrm>
            <a:off x="0" y="0"/>
            <a:ext cx="6397388" cy="6858000"/>
          </a:xfrm>
          <a:prstGeom prst="rect">
            <a:avLst/>
          </a:prstGeom>
        </p:spPr>
      </p:pic>
      <p:pic>
        <p:nvPicPr>
          <p:cNvPr id="7" name="Picture 6">
            <a:extLst>
              <a:ext uri="{FF2B5EF4-FFF2-40B4-BE49-F238E27FC236}">
                <a16:creationId xmlns:a16="http://schemas.microsoft.com/office/drawing/2014/main" id="{66FC8A50-96E3-6ECB-8B77-5C03B720F3DF}"/>
              </a:ext>
            </a:extLst>
          </p:cNvPr>
          <p:cNvPicPr>
            <a:picLocks noChangeAspect="1"/>
          </p:cNvPicPr>
          <p:nvPr/>
        </p:nvPicPr>
        <p:blipFill>
          <a:blip r:embed="rId5"/>
          <a:stretch>
            <a:fillRect/>
          </a:stretch>
        </p:blipFill>
        <p:spPr>
          <a:xfrm>
            <a:off x="6451543" y="1480559"/>
            <a:ext cx="5637961" cy="2782158"/>
          </a:xfrm>
          <a:prstGeom prst="rect">
            <a:avLst/>
          </a:prstGeom>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177542-DC85-4F80-BD48-8E5DE6251845}"/>
              </a:ext>
            </a:extLst>
          </p:cNvPr>
          <p:cNvSpPr>
            <a:spLocks noGrp="1"/>
          </p:cNvSpPr>
          <p:nvPr>
            <p:ph type="sldNum" sz="quarter" idx="2"/>
          </p:nvPr>
        </p:nvSpPr>
        <p:spPr/>
        <p:txBody>
          <a:bodyPr/>
          <a:lstStyle/>
          <a:p>
            <a:fld id="{86CB4B4D-7CA3-9044-876B-883B54F8677D}" type="slidenum">
              <a:rPr lang="en-US" smtClean="0"/>
              <a:t>49</a:t>
            </a:fld>
            <a:endParaRPr lang="en-US"/>
          </a:p>
        </p:txBody>
      </p:sp>
      <p:sp>
        <p:nvSpPr>
          <p:cNvPr id="6" name="Rectangle 5">
            <a:extLst>
              <a:ext uri="{FF2B5EF4-FFF2-40B4-BE49-F238E27FC236}">
                <a16:creationId xmlns:a16="http://schemas.microsoft.com/office/drawing/2014/main" id="{634F5CDC-B5EF-48F8-9420-643F8882356D}"/>
              </a:ext>
            </a:extLst>
          </p:cNvPr>
          <p:cNvSpPr/>
          <p:nvPr/>
        </p:nvSpPr>
        <p:spPr>
          <a:xfrm>
            <a:off x="8077100" y="3059668"/>
            <a:ext cx="4182363" cy="369332"/>
          </a:xfrm>
          <a:prstGeom prst="rect">
            <a:avLst/>
          </a:prstGeom>
        </p:spPr>
        <p:txBody>
          <a:bodyPr wrap="none">
            <a:spAutoFit/>
          </a:bodyPr>
          <a:lstStyle/>
          <a:p>
            <a:r>
              <a:rPr lang="en-US" dirty="0">
                <a:hlinkClick r:id="rId2"/>
              </a:rPr>
              <a:t>https://www.cyberseek.org/heatmap.html</a:t>
            </a:r>
            <a:endParaRPr lang="en-US" dirty="0"/>
          </a:p>
        </p:txBody>
      </p:sp>
      <p:pic>
        <p:nvPicPr>
          <p:cNvPr id="4" name="Picture 3">
            <a:extLst>
              <a:ext uri="{FF2B5EF4-FFF2-40B4-BE49-F238E27FC236}">
                <a16:creationId xmlns:a16="http://schemas.microsoft.com/office/drawing/2014/main" id="{40661C41-C0EF-0D26-CEDB-709781EE3EDD}"/>
              </a:ext>
            </a:extLst>
          </p:cNvPr>
          <p:cNvPicPr>
            <a:picLocks noChangeAspect="1"/>
          </p:cNvPicPr>
          <p:nvPr/>
        </p:nvPicPr>
        <p:blipFill>
          <a:blip r:embed="rId3"/>
          <a:stretch>
            <a:fillRect/>
          </a:stretch>
        </p:blipFill>
        <p:spPr>
          <a:xfrm>
            <a:off x="0" y="31376"/>
            <a:ext cx="7656939" cy="6858000"/>
          </a:xfrm>
          <a:prstGeom prst="rect">
            <a:avLst/>
          </a:prstGeom>
        </p:spPr>
      </p:pic>
      <p:pic>
        <p:nvPicPr>
          <p:cNvPr id="9" name="Picture 8">
            <a:extLst>
              <a:ext uri="{FF2B5EF4-FFF2-40B4-BE49-F238E27FC236}">
                <a16:creationId xmlns:a16="http://schemas.microsoft.com/office/drawing/2014/main" id="{1B59BD85-C24D-1E3F-BDE6-C30BAC58C375}"/>
              </a:ext>
            </a:extLst>
          </p:cNvPr>
          <p:cNvPicPr>
            <a:picLocks noChangeAspect="1"/>
          </p:cNvPicPr>
          <p:nvPr/>
        </p:nvPicPr>
        <p:blipFill>
          <a:blip r:embed="rId4"/>
          <a:stretch>
            <a:fillRect/>
          </a:stretch>
        </p:blipFill>
        <p:spPr>
          <a:xfrm>
            <a:off x="8402851" y="3593298"/>
            <a:ext cx="3268409" cy="906983"/>
          </a:xfrm>
          <a:prstGeom prst="rect">
            <a:avLst/>
          </a:prstGeom>
        </p:spPr>
      </p:pic>
      <p:pic>
        <p:nvPicPr>
          <p:cNvPr id="11" name="Picture 10">
            <a:extLst>
              <a:ext uri="{FF2B5EF4-FFF2-40B4-BE49-F238E27FC236}">
                <a16:creationId xmlns:a16="http://schemas.microsoft.com/office/drawing/2014/main" id="{4C95DD3A-C50C-93B4-6FFA-1004A1A01E48}"/>
              </a:ext>
            </a:extLst>
          </p:cNvPr>
          <p:cNvPicPr>
            <a:picLocks noChangeAspect="1"/>
          </p:cNvPicPr>
          <p:nvPr/>
        </p:nvPicPr>
        <p:blipFill>
          <a:blip r:embed="rId5"/>
          <a:stretch>
            <a:fillRect/>
          </a:stretch>
        </p:blipFill>
        <p:spPr>
          <a:xfrm>
            <a:off x="8413413" y="4618285"/>
            <a:ext cx="3268409" cy="817102"/>
          </a:xfrm>
          <a:prstGeom prst="rect">
            <a:avLst/>
          </a:prstGeom>
        </p:spPr>
      </p:pic>
    </p:spTree>
    <p:extLst>
      <p:ext uri="{BB962C8B-B14F-4D97-AF65-F5344CB8AC3E}">
        <p14:creationId xmlns:p14="http://schemas.microsoft.com/office/powerpoint/2010/main" val="389472884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614312-5B5C-4A57-88F2-1A966D014CF3}"/>
              </a:ext>
            </a:extLst>
          </p:cNvPr>
          <p:cNvSpPr>
            <a:spLocks noGrp="1"/>
          </p:cNvSpPr>
          <p:nvPr>
            <p:ph type="body" idx="1"/>
          </p:nvPr>
        </p:nvSpPr>
        <p:spPr/>
        <p:txBody>
          <a:bodyPr>
            <a:normAutofit fontScale="85000" lnSpcReduction="10000"/>
          </a:bodyPr>
          <a:lstStyle/>
          <a:p>
            <a:r>
              <a:rPr lang="en-US" sz="2400" b="0" i="0" u="none" strike="noStrike" baseline="0" dirty="0">
                <a:solidFill>
                  <a:srgbClr val="000000"/>
                </a:solidFill>
                <a:latin typeface="Calibri" panose="020F0502020204030204" pitchFamily="34" charset="0"/>
              </a:rPr>
              <a:t>This course is a broad introduction to the managerial issues of information security </a:t>
            </a:r>
          </a:p>
          <a:p>
            <a:r>
              <a:rPr lang="en-US" sz="2400" b="0" i="0" u="none" strike="noStrike" baseline="0" dirty="0">
                <a:solidFill>
                  <a:srgbClr val="000000"/>
                </a:solidFill>
                <a:latin typeface="Calibri" panose="020F0502020204030204" pitchFamily="34" charset="0"/>
              </a:rPr>
              <a:t>Because security is multifaceted, the topics of the class range widely, including technical, managerial, physical, and psychological issues</a:t>
            </a:r>
          </a:p>
          <a:p>
            <a:r>
              <a:rPr lang="en-US" sz="2400" b="0" i="0" u="none" strike="noStrike" baseline="0" dirty="0">
                <a:solidFill>
                  <a:srgbClr val="000000"/>
                </a:solidFill>
                <a:latin typeface="Calibri" panose="020F0502020204030204" pitchFamily="34" charset="0"/>
              </a:rPr>
              <a:t>A key objective of the class is to develop a security mindset, in which one learns to think like an attacker for ways to exploit a system</a:t>
            </a:r>
            <a:endParaRPr lang="en-US" sz="3600" dirty="0"/>
          </a:p>
        </p:txBody>
      </p:sp>
      <p:sp>
        <p:nvSpPr>
          <p:cNvPr id="5" name="Slide Number Placeholder 4">
            <a:extLst>
              <a:ext uri="{FF2B5EF4-FFF2-40B4-BE49-F238E27FC236}">
                <a16:creationId xmlns:a16="http://schemas.microsoft.com/office/drawing/2014/main" id="{81DC18DF-9CAD-4D51-A402-CACB31A096C7}"/>
              </a:ext>
            </a:extLst>
          </p:cNvPr>
          <p:cNvSpPr>
            <a:spLocks noGrp="1"/>
          </p:cNvSpPr>
          <p:nvPr>
            <p:ph type="sldNum" idx="12"/>
          </p:nvPr>
        </p:nvSpPr>
        <p:spPr/>
        <p:txBody>
          <a:bodyPr/>
          <a:lstStyle/>
          <a:p>
            <a:fld id="{0F100A88-6ED8-4E6F-9C4D-937DAE3E442F}" type="slidenum">
              <a:rPr lang="en-US" smtClean="0"/>
              <a:t>5</a:t>
            </a:fld>
            <a:endParaRPr lang="en-US"/>
          </a:p>
        </p:txBody>
      </p:sp>
      <p:sp>
        <p:nvSpPr>
          <p:cNvPr id="2" name="Title 1">
            <a:extLst>
              <a:ext uri="{FF2B5EF4-FFF2-40B4-BE49-F238E27FC236}">
                <a16:creationId xmlns:a16="http://schemas.microsoft.com/office/drawing/2014/main" id="{40797529-23A7-40E9-B817-A9694D1DC989}"/>
              </a:ext>
            </a:extLst>
          </p:cNvPr>
          <p:cNvSpPr>
            <a:spLocks noGrp="1"/>
          </p:cNvSpPr>
          <p:nvPr>
            <p:ph type="title"/>
          </p:nvPr>
        </p:nvSpPr>
        <p:spPr/>
        <p:txBody>
          <a:bodyPr/>
          <a:lstStyle/>
          <a:p>
            <a:r>
              <a:rPr lang="en-US" dirty="0"/>
              <a:t>Course objective</a:t>
            </a:r>
          </a:p>
        </p:txBody>
      </p:sp>
      <p:sp>
        <p:nvSpPr>
          <p:cNvPr id="6" name="Text Placeholder 5">
            <a:extLst>
              <a:ext uri="{FF2B5EF4-FFF2-40B4-BE49-F238E27FC236}">
                <a16:creationId xmlns:a16="http://schemas.microsoft.com/office/drawing/2014/main" id="{481169D6-1F54-9ED2-46C7-8A44CAC76481}"/>
              </a:ext>
            </a:extLst>
          </p:cNvPr>
          <p:cNvSpPr>
            <a:spLocks noGrp="1"/>
          </p:cNvSpPr>
          <p:nvPr>
            <p:ph type="body" idx="2"/>
          </p:nvPr>
        </p:nvSpPr>
        <p:spPr/>
        <p:txBody>
          <a:bodyPr/>
          <a:lstStyle/>
          <a:p>
            <a:endParaRPr lang="en-US"/>
          </a:p>
        </p:txBody>
      </p:sp>
      <p:sp>
        <p:nvSpPr>
          <p:cNvPr id="4" name="Footer Placeholder 3">
            <a:extLst>
              <a:ext uri="{FF2B5EF4-FFF2-40B4-BE49-F238E27FC236}">
                <a16:creationId xmlns:a16="http://schemas.microsoft.com/office/drawing/2014/main" id="{5A7FD9C2-394C-4568-B8E3-A41C83403D16}"/>
              </a:ext>
            </a:extLst>
          </p:cNvPr>
          <p:cNvSpPr>
            <a:spLocks noGrp="1"/>
          </p:cNvSpPr>
          <p:nvPr>
            <p:ph type="ftr" sz="quarter" idx="4294967295"/>
          </p:nvPr>
        </p:nvSpPr>
        <p:spPr>
          <a:xfrm>
            <a:off x="0" y="6356350"/>
            <a:ext cx="4114800" cy="365125"/>
          </a:xfrm>
        </p:spPr>
        <p:txBody>
          <a:bodyPr/>
          <a:lstStyle/>
          <a:p>
            <a:r>
              <a:rPr lang="en-US" dirty="0"/>
              <a:t>MIS 4596 – Managing Enterprise Cyber Security</a:t>
            </a:r>
          </a:p>
        </p:txBody>
      </p:sp>
      <p:pic>
        <p:nvPicPr>
          <p:cNvPr id="7" name="Picture 6">
            <a:extLst>
              <a:ext uri="{FF2B5EF4-FFF2-40B4-BE49-F238E27FC236}">
                <a16:creationId xmlns:a16="http://schemas.microsoft.com/office/drawing/2014/main" id="{9D290E41-129F-4C12-AF33-D69F4A2552DF}"/>
              </a:ext>
            </a:extLst>
          </p:cNvPr>
          <p:cNvPicPr>
            <a:picLocks noChangeAspect="1"/>
          </p:cNvPicPr>
          <p:nvPr/>
        </p:nvPicPr>
        <p:blipFill>
          <a:blip r:embed="rId2"/>
          <a:stretch>
            <a:fillRect/>
          </a:stretch>
        </p:blipFill>
        <p:spPr>
          <a:xfrm>
            <a:off x="7224489" y="2330116"/>
            <a:ext cx="3701859" cy="2423399"/>
          </a:xfrm>
          <a:prstGeom prst="rect">
            <a:avLst/>
          </a:prstGeom>
        </p:spPr>
      </p:pic>
      <p:sp>
        <p:nvSpPr>
          <p:cNvPr id="8" name="Rectangle 7">
            <a:extLst>
              <a:ext uri="{FF2B5EF4-FFF2-40B4-BE49-F238E27FC236}">
                <a16:creationId xmlns:a16="http://schemas.microsoft.com/office/drawing/2014/main" id="{BBF376BA-C463-85CC-2745-8328F1C3A444}"/>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2779309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E5C6-41CC-4447-BE60-A930FBBA5009}"/>
              </a:ext>
            </a:extLst>
          </p:cNvPr>
          <p:cNvSpPr>
            <a:spLocks noGrp="1"/>
          </p:cNvSpPr>
          <p:nvPr>
            <p:ph type="title"/>
          </p:nvPr>
        </p:nvSpPr>
        <p:spPr>
          <a:xfrm>
            <a:off x="0" y="1"/>
            <a:ext cx="10515600" cy="922658"/>
          </a:xfrm>
        </p:spPr>
        <p:txBody>
          <a:bodyPr/>
          <a:lstStyle/>
          <a:p>
            <a:r>
              <a:rPr lang="en-US" dirty="0"/>
              <a:t>Example job types</a:t>
            </a:r>
          </a:p>
        </p:txBody>
      </p:sp>
      <p:sp>
        <p:nvSpPr>
          <p:cNvPr id="3" name="Slide Number Placeholder 2">
            <a:extLst>
              <a:ext uri="{FF2B5EF4-FFF2-40B4-BE49-F238E27FC236}">
                <a16:creationId xmlns:a16="http://schemas.microsoft.com/office/drawing/2014/main" id="{F12C7612-95EA-48F6-BD24-E6CD0A434E34}"/>
              </a:ext>
            </a:extLst>
          </p:cNvPr>
          <p:cNvSpPr>
            <a:spLocks noGrp="1"/>
          </p:cNvSpPr>
          <p:nvPr>
            <p:ph type="sldNum" sz="quarter" idx="2"/>
          </p:nvPr>
        </p:nvSpPr>
        <p:spPr/>
        <p:txBody>
          <a:bodyPr/>
          <a:lstStyle/>
          <a:p>
            <a:fld id="{86CB4B4D-7CA3-9044-876B-883B54F8677D}" type="slidenum">
              <a:rPr lang="en-US" smtClean="0"/>
              <a:t>50</a:t>
            </a:fld>
            <a:endParaRPr lang="en-US"/>
          </a:p>
        </p:txBody>
      </p:sp>
      <p:sp>
        <p:nvSpPr>
          <p:cNvPr id="9" name="TextBox 8">
            <a:extLst>
              <a:ext uri="{FF2B5EF4-FFF2-40B4-BE49-F238E27FC236}">
                <a16:creationId xmlns:a16="http://schemas.microsoft.com/office/drawing/2014/main" id="{27BC7A25-3D35-4E92-B391-E13B619AC2E6}"/>
              </a:ext>
            </a:extLst>
          </p:cNvPr>
          <p:cNvSpPr txBox="1"/>
          <p:nvPr/>
        </p:nvSpPr>
        <p:spPr>
          <a:xfrm>
            <a:off x="4529888" y="6171683"/>
            <a:ext cx="6220326" cy="369332"/>
          </a:xfrm>
          <a:prstGeom prst="rect">
            <a:avLst/>
          </a:prstGeom>
          <a:noFill/>
        </p:spPr>
        <p:txBody>
          <a:bodyPr wrap="square">
            <a:spAutoFit/>
          </a:bodyPr>
          <a:lstStyle/>
          <a:p>
            <a:r>
              <a:rPr lang="en-US" dirty="0">
                <a:hlinkClick r:id="rId2"/>
              </a:rPr>
              <a:t>http://www.cyberseek.org/pathway.html</a:t>
            </a:r>
            <a:endParaRPr lang="en-US" dirty="0"/>
          </a:p>
        </p:txBody>
      </p:sp>
      <p:pic>
        <p:nvPicPr>
          <p:cNvPr id="8" name="Picture 7">
            <a:extLst>
              <a:ext uri="{FF2B5EF4-FFF2-40B4-BE49-F238E27FC236}">
                <a16:creationId xmlns:a16="http://schemas.microsoft.com/office/drawing/2014/main" id="{48C37562-AE4A-C63A-318C-E861D00F428E}"/>
              </a:ext>
            </a:extLst>
          </p:cNvPr>
          <p:cNvPicPr>
            <a:picLocks noChangeAspect="1"/>
          </p:cNvPicPr>
          <p:nvPr/>
        </p:nvPicPr>
        <p:blipFill>
          <a:blip r:embed="rId3"/>
          <a:stretch>
            <a:fillRect/>
          </a:stretch>
        </p:blipFill>
        <p:spPr>
          <a:xfrm>
            <a:off x="2516634" y="959224"/>
            <a:ext cx="7250414" cy="5266247"/>
          </a:xfrm>
          <a:prstGeom prst="rect">
            <a:avLst/>
          </a:prstGeom>
        </p:spPr>
      </p:pic>
    </p:spTree>
    <p:extLst>
      <p:ext uri="{BB962C8B-B14F-4D97-AF65-F5344CB8AC3E}">
        <p14:creationId xmlns:p14="http://schemas.microsoft.com/office/powerpoint/2010/main" val="173836864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8E27-3A28-4431-94A3-775B30F3F7B5}"/>
              </a:ext>
            </a:extLst>
          </p:cNvPr>
          <p:cNvSpPr>
            <a:spLocks noGrp="1"/>
          </p:cNvSpPr>
          <p:nvPr>
            <p:ph type="title"/>
          </p:nvPr>
        </p:nvSpPr>
        <p:spPr>
          <a:xfrm>
            <a:off x="0" y="18255"/>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37D5DED2-3A0B-46DD-A7D9-6DD8713AA777}"/>
              </a:ext>
            </a:extLst>
          </p:cNvPr>
          <p:cNvSpPr>
            <a:spLocks noGrp="1"/>
          </p:cNvSpPr>
          <p:nvPr>
            <p:ph idx="1"/>
          </p:nvPr>
        </p:nvSpPr>
        <p:spPr>
          <a:xfrm>
            <a:off x="561975" y="1343818"/>
            <a:ext cx="10515600" cy="4351338"/>
          </a:xfrm>
        </p:spPr>
        <p:txBody>
          <a:bodyPr>
            <a:normAutofit/>
          </a:bodyPr>
          <a:lstStyle/>
          <a:p>
            <a:pPr>
              <a:buFont typeface="Wingdings" panose="05000000000000000000" pitchFamily="2" charset="2"/>
              <a:buChar char="ü"/>
            </a:pPr>
            <a:r>
              <a:rPr lang="en-US" sz="3200" dirty="0"/>
              <a:t>Instructor</a:t>
            </a:r>
          </a:p>
          <a:p>
            <a:pPr>
              <a:buFont typeface="Wingdings" panose="05000000000000000000" pitchFamily="2" charset="2"/>
              <a:buChar char="ü"/>
            </a:pPr>
            <a:r>
              <a:rPr lang="en-US" sz="3200" dirty="0"/>
              <a:t>Course overview</a:t>
            </a:r>
          </a:p>
          <a:p>
            <a:pPr>
              <a:buFont typeface="Wingdings" panose="05000000000000000000" pitchFamily="2" charset="2"/>
              <a:buChar char="ü"/>
            </a:pPr>
            <a:r>
              <a:rPr lang="en-US" sz="3200" dirty="0"/>
              <a:t>Introduction </a:t>
            </a:r>
          </a:p>
          <a:p>
            <a:pPr>
              <a:buFont typeface="Wingdings" panose="05000000000000000000" pitchFamily="2" charset="2"/>
              <a:buChar char="ü"/>
            </a:pPr>
            <a:r>
              <a:rPr lang="en-US" sz="3200" dirty="0"/>
              <a:t>Need for Cybersecurity Professionals</a:t>
            </a:r>
          </a:p>
        </p:txBody>
      </p:sp>
      <p:sp>
        <p:nvSpPr>
          <p:cNvPr id="5" name="Slide Number Placeholder 4">
            <a:extLst>
              <a:ext uri="{FF2B5EF4-FFF2-40B4-BE49-F238E27FC236}">
                <a16:creationId xmlns:a16="http://schemas.microsoft.com/office/drawing/2014/main" id="{6CEB74D2-6E34-48C4-831F-221FD68A64A4}"/>
              </a:ext>
            </a:extLst>
          </p:cNvPr>
          <p:cNvSpPr>
            <a:spLocks noGrp="1"/>
          </p:cNvSpPr>
          <p:nvPr>
            <p:ph type="sldNum" sz="quarter" idx="12"/>
          </p:nvPr>
        </p:nvSpPr>
        <p:spPr/>
        <p:txBody>
          <a:bodyPr/>
          <a:lstStyle/>
          <a:p>
            <a:fld id="{0F100A88-6ED8-4E6F-9C4D-937DAE3E442F}" type="slidenum">
              <a:rPr lang="en-US" smtClean="0"/>
              <a:t>51</a:t>
            </a:fld>
            <a:endParaRPr lang="en-US"/>
          </a:p>
        </p:txBody>
      </p:sp>
    </p:spTree>
    <p:extLst>
      <p:ext uri="{BB962C8B-B14F-4D97-AF65-F5344CB8AC3E}">
        <p14:creationId xmlns:p14="http://schemas.microsoft.com/office/powerpoint/2010/main" val="644729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0530-36EE-4223-8442-D3668684F2DC}"/>
              </a:ext>
            </a:extLst>
          </p:cNvPr>
          <p:cNvSpPr>
            <a:spLocks noGrp="1"/>
          </p:cNvSpPr>
          <p:nvPr>
            <p:ph type="title"/>
          </p:nvPr>
        </p:nvSpPr>
        <p:spPr>
          <a:xfrm>
            <a:off x="0" y="0"/>
            <a:ext cx="10515600" cy="1325563"/>
          </a:xfrm>
        </p:spPr>
        <p:txBody>
          <a:bodyPr/>
          <a:lstStyle/>
          <a:p>
            <a:r>
              <a:rPr lang="en-US" dirty="0"/>
              <a:t>Course learning goals</a:t>
            </a:r>
          </a:p>
        </p:txBody>
      </p:sp>
      <p:sp>
        <p:nvSpPr>
          <p:cNvPr id="3" name="Content Placeholder 2">
            <a:extLst>
              <a:ext uri="{FF2B5EF4-FFF2-40B4-BE49-F238E27FC236}">
                <a16:creationId xmlns:a16="http://schemas.microsoft.com/office/drawing/2014/main" id="{E13AF577-A214-4EC9-B087-E565EE545551}"/>
              </a:ext>
            </a:extLst>
          </p:cNvPr>
          <p:cNvSpPr>
            <a:spLocks noGrp="1"/>
          </p:cNvSpPr>
          <p:nvPr>
            <p:ph idx="1"/>
          </p:nvPr>
        </p:nvSpPr>
        <p:spPr>
          <a:xfrm>
            <a:off x="838200" y="1325562"/>
            <a:ext cx="10515600" cy="5030787"/>
          </a:xfrm>
        </p:spPr>
        <p:txBody>
          <a:bodyPr>
            <a:normAutofit fontScale="77500" lnSpcReduction="20000"/>
          </a:bodyPr>
          <a:lstStyle/>
          <a:p>
            <a:r>
              <a:rPr lang="en-US" u="sng" dirty="0"/>
              <a:t>Develop a security mindset</a:t>
            </a:r>
            <a:endParaRPr lang="en-US" dirty="0"/>
          </a:p>
          <a:p>
            <a:pPr marL="457200" lvl="1" indent="0">
              <a:buNone/>
            </a:pPr>
            <a:r>
              <a:rPr lang="en-US" sz="2600" dirty="0"/>
              <a:t>Learn to think like a security professional—how to identify threats like an attacker, and how to model and mitigate those threats.</a:t>
            </a:r>
          </a:p>
          <a:p>
            <a:r>
              <a:rPr lang="en-US" u="sng" dirty="0"/>
              <a:t>Gain a working knowledge of methods to protect data</a:t>
            </a:r>
            <a:endParaRPr lang="en-US" dirty="0"/>
          </a:p>
          <a:p>
            <a:pPr marL="457200" lvl="1" indent="0">
              <a:buNone/>
            </a:pPr>
            <a:r>
              <a:rPr lang="en-US" dirty="0"/>
              <a:t>Gain a working knowledge of modern methods of protecting data: encryption, hashing, confidentiality, authentication, integrity, non-repudiation, certificates, and IP security.</a:t>
            </a:r>
          </a:p>
          <a:p>
            <a:r>
              <a:rPr lang="en-US" u="sng" dirty="0"/>
              <a:t>Learn methods of attack and defense</a:t>
            </a:r>
            <a:endParaRPr lang="en-US" dirty="0"/>
          </a:p>
          <a:p>
            <a:pPr marL="457200" lvl="1" indent="0">
              <a:buNone/>
            </a:pPr>
            <a:r>
              <a:rPr lang="en-US" dirty="0"/>
              <a:t>Learn methods of attacking systems and how to protect against those methods of attacks.</a:t>
            </a:r>
          </a:p>
          <a:p>
            <a:r>
              <a:rPr lang="en-US" u="sng" dirty="0"/>
              <a:t>Appreciate the broad disciplines required for IS security</a:t>
            </a:r>
            <a:endParaRPr lang="en-US" dirty="0"/>
          </a:p>
          <a:p>
            <a:pPr marL="457200" lvl="1" indent="0">
              <a:buNone/>
            </a:pPr>
            <a:r>
              <a:rPr lang="en-US" dirty="0"/>
              <a:t>Appreciate the broad disciplines required for information security to work. We'll cover subjects as comprehensive as cryptology, physical security, psychology, and management, based on based on:</a:t>
            </a:r>
          </a:p>
          <a:p>
            <a:pPr lvl="1"/>
            <a:r>
              <a:rPr lang="en-US" dirty="0"/>
              <a:t>NIST Cybersecurity Framework Version (</a:t>
            </a:r>
            <a:r>
              <a:rPr lang="en-US" u="sng" dirty="0">
                <a:hlinkClick r:id="rId2"/>
              </a:rPr>
              <a:t>https://www.nist.gov/cyberframework/framework</a:t>
            </a:r>
            <a:r>
              <a:rPr lang="en-US" dirty="0"/>
              <a:t>) </a:t>
            </a:r>
          </a:p>
          <a:p>
            <a:pPr lvl="1"/>
            <a:r>
              <a:rPr lang="en-US" dirty="0"/>
              <a:t>NIST Risk Management Framework (</a:t>
            </a:r>
            <a:r>
              <a:rPr lang="en-US" u="sng" dirty="0">
                <a:hlinkClick r:id="rId3"/>
              </a:rPr>
              <a:t>https://csrc.nist.gov/projects/risk-management/about-rmf</a:t>
            </a:r>
            <a:r>
              <a:rPr lang="en-US" dirty="0"/>
              <a:t>)</a:t>
            </a:r>
          </a:p>
          <a:p>
            <a:r>
              <a:rPr lang="en-US" u="sng" dirty="0"/>
              <a:t>Communicate security risks and responses effectively </a:t>
            </a:r>
            <a:endParaRPr lang="en-US" dirty="0"/>
          </a:p>
          <a:p>
            <a:pPr marL="457200" lvl="1" indent="0">
              <a:buNone/>
            </a:pPr>
            <a:r>
              <a:rPr lang="en-US" dirty="0"/>
              <a:t>A substantial portion of the course will be devoted to practicing capable, proficient written and verbal communication of cybersecurity risks, threats, mitigations, and responses to relevant stakeholders for their decision making.</a:t>
            </a:r>
          </a:p>
          <a:p>
            <a:endParaRPr lang="en-US" dirty="0"/>
          </a:p>
        </p:txBody>
      </p:sp>
      <p:sp>
        <p:nvSpPr>
          <p:cNvPr id="6" name="Slide Number Placeholder 5">
            <a:extLst>
              <a:ext uri="{FF2B5EF4-FFF2-40B4-BE49-F238E27FC236}">
                <a16:creationId xmlns:a16="http://schemas.microsoft.com/office/drawing/2014/main" id="{FA50BBEB-D614-4BA5-81D2-72C08D5BB62B}"/>
              </a:ext>
            </a:extLst>
          </p:cNvPr>
          <p:cNvSpPr>
            <a:spLocks noGrp="1"/>
          </p:cNvSpPr>
          <p:nvPr>
            <p:ph type="sldNum" sz="quarter" idx="12"/>
          </p:nvPr>
        </p:nvSpPr>
        <p:spPr/>
        <p:txBody>
          <a:bodyPr/>
          <a:lstStyle/>
          <a:p>
            <a:fld id="{0F100A88-6ED8-4E6F-9C4D-937DAE3E442F}" type="slidenum">
              <a:rPr lang="en-US" smtClean="0"/>
              <a:t>6</a:t>
            </a:fld>
            <a:endParaRPr lang="en-US"/>
          </a:p>
        </p:txBody>
      </p:sp>
    </p:spTree>
    <p:extLst>
      <p:ext uri="{BB962C8B-B14F-4D97-AF65-F5344CB8AC3E}">
        <p14:creationId xmlns:p14="http://schemas.microsoft.com/office/powerpoint/2010/main" val="104724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93A25-27F1-60C1-0ECF-1678BD241D44}"/>
              </a:ext>
            </a:extLst>
          </p:cNvPr>
          <p:cNvSpPr>
            <a:spLocks noGrp="1"/>
          </p:cNvSpPr>
          <p:nvPr>
            <p:ph type="title"/>
          </p:nvPr>
        </p:nvSpPr>
        <p:spPr>
          <a:xfrm>
            <a:off x="0" y="0"/>
            <a:ext cx="10515600" cy="922713"/>
          </a:xfrm>
        </p:spPr>
        <p:txBody>
          <a:bodyPr/>
          <a:lstStyle/>
          <a:p>
            <a:r>
              <a:rPr lang="en-US" dirty="0"/>
              <a:t>Course learning goals</a:t>
            </a:r>
          </a:p>
        </p:txBody>
      </p:sp>
      <p:sp>
        <p:nvSpPr>
          <p:cNvPr id="3" name="Content Placeholder 2">
            <a:extLst>
              <a:ext uri="{FF2B5EF4-FFF2-40B4-BE49-F238E27FC236}">
                <a16:creationId xmlns:a16="http://schemas.microsoft.com/office/drawing/2014/main" id="{D3F84AC1-0D0E-6C1D-478D-575AEBF7F57F}"/>
              </a:ext>
            </a:extLst>
          </p:cNvPr>
          <p:cNvSpPr>
            <a:spLocks noGrp="1"/>
          </p:cNvSpPr>
          <p:nvPr>
            <p:ph idx="1"/>
          </p:nvPr>
        </p:nvSpPr>
        <p:spPr>
          <a:xfrm>
            <a:off x="584662" y="922713"/>
            <a:ext cx="10515600" cy="2813858"/>
          </a:xfrm>
        </p:spPr>
        <p:txBody>
          <a:bodyPr/>
          <a:lstStyle/>
          <a:p>
            <a:pPr marL="0" indent="0">
              <a:buNone/>
            </a:pPr>
            <a:r>
              <a:rPr lang="en-US" sz="1800" b="1" i="0" u="none" strike="noStrike" baseline="0" dirty="0">
                <a:solidFill>
                  <a:srgbClr val="000000"/>
                </a:solidFill>
                <a:latin typeface="Calibri" panose="020F0502020204030204" pitchFamily="34" charset="0"/>
              </a:rPr>
              <a:t>University-Designated Writing-Intensive (W) Course </a:t>
            </a:r>
            <a:endParaRPr lang="en-US" sz="1800" b="0" i="0" u="none" strike="noStrike" baseline="0" dirty="0">
              <a:solidFill>
                <a:srgbClr val="000000"/>
              </a:solidFill>
              <a:latin typeface="Calibri" panose="020F0502020204030204" pitchFamily="34" charset="0"/>
            </a:endParaRPr>
          </a:p>
          <a:p>
            <a:pPr lvl="1"/>
            <a:r>
              <a:rPr lang="en-US" sz="2000" b="0" i="0" u="none" strike="noStrike" baseline="0" dirty="0">
                <a:solidFill>
                  <a:srgbClr val="000000"/>
                </a:solidFill>
                <a:latin typeface="Calibri" panose="020F0502020204030204" pitchFamily="34" charset="0"/>
              </a:rPr>
              <a:t>This is a University-designated writing-intensive course, and by passing this course, students will fulfill the University requirement that “All undergraduate students must complete at least two writing-intensive courses for a total of at least six credits” </a:t>
            </a:r>
            <a:r>
              <a:rPr lang="en-US" sz="1600" b="0" i="0" u="none" strike="noStrike" baseline="0" dirty="0">
                <a:solidFill>
                  <a:srgbClr val="000000"/>
                </a:solidFill>
                <a:latin typeface="Calibri" panose="020F0502020204030204" pitchFamily="34" charset="0"/>
              </a:rPr>
              <a:t>(</a:t>
            </a:r>
            <a:r>
              <a:rPr lang="en-US" sz="1600" b="0" i="0" u="none" strike="noStrike" baseline="0" dirty="0">
                <a:solidFill>
                  <a:srgbClr val="0000FF"/>
                </a:solidFill>
                <a:latin typeface="Calibri" panose="020F0502020204030204" pitchFamily="34" charset="0"/>
              </a:rPr>
              <a:t>https://bulletin.temple.edu/undergraduate/academic-programs/writing-intensive-courses/</a:t>
            </a:r>
            <a:r>
              <a:rPr lang="en-US" sz="1600" b="0" i="0" u="none" strike="noStrike" baseline="0" dirty="0">
                <a:solidFill>
                  <a:srgbClr val="000000"/>
                </a:solidFill>
                <a:latin typeface="Calibri" panose="020F0502020204030204" pitchFamily="34" charset="0"/>
              </a:rPr>
              <a:t>). </a:t>
            </a:r>
            <a:endParaRPr lang="en-US" sz="2000" b="0" i="0" u="none" strike="noStrike" baseline="0" dirty="0">
              <a:solidFill>
                <a:srgbClr val="000000"/>
              </a:solidFill>
              <a:latin typeface="Calibri" panose="020F0502020204030204" pitchFamily="34" charset="0"/>
            </a:endParaRPr>
          </a:p>
          <a:p>
            <a:pPr lvl="1"/>
            <a:r>
              <a:rPr lang="en-US" sz="2000" b="0" i="0" u="none" strike="noStrike" baseline="0" dirty="0">
                <a:solidFill>
                  <a:srgbClr val="000000"/>
                </a:solidFill>
                <a:latin typeface="Calibri" panose="020F0502020204030204" pitchFamily="34" charset="0"/>
              </a:rPr>
              <a:t>This course requires a substantial amount of writing for individual assignments throughout the semester. </a:t>
            </a:r>
          </a:p>
          <a:p>
            <a:pPr lvl="1"/>
            <a:r>
              <a:rPr lang="en-US" sz="2000" b="0" i="0" u="none" strike="noStrike" baseline="0" dirty="0">
                <a:solidFill>
                  <a:srgbClr val="000000"/>
                </a:solidFill>
                <a:latin typeface="Calibri" panose="020F0502020204030204" pitchFamily="34" charset="0"/>
              </a:rPr>
              <a:t>There is no group project in this class; all deliverables are individual assignments. There will be no mid-term and final exams. </a:t>
            </a:r>
            <a:endParaRPr lang="en-US" sz="3600" dirty="0"/>
          </a:p>
        </p:txBody>
      </p:sp>
      <p:sp>
        <p:nvSpPr>
          <p:cNvPr id="5" name="Slide Number Placeholder 4">
            <a:extLst>
              <a:ext uri="{FF2B5EF4-FFF2-40B4-BE49-F238E27FC236}">
                <a16:creationId xmlns:a16="http://schemas.microsoft.com/office/drawing/2014/main" id="{C34798E2-5A68-B097-BC0E-4B5600C857E6}"/>
              </a:ext>
            </a:extLst>
          </p:cNvPr>
          <p:cNvSpPr>
            <a:spLocks noGrp="1"/>
          </p:cNvSpPr>
          <p:nvPr>
            <p:ph type="sldNum" sz="quarter" idx="12"/>
          </p:nvPr>
        </p:nvSpPr>
        <p:spPr/>
        <p:txBody>
          <a:bodyPr/>
          <a:lstStyle/>
          <a:p>
            <a:fld id="{0F100A88-6ED8-4E6F-9C4D-937DAE3E442F}" type="slidenum">
              <a:rPr lang="en-US" smtClean="0"/>
              <a:t>7</a:t>
            </a:fld>
            <a:endParaRPr lang="en-US"/>
          </a:p>
        </p:txBody>
      </p:sp>
      <p:sp>
        <p:nvSpPr>
          <p:cNvPr id="6" name="Footer Placeholder 3">
            <a:extLst>
              <a:ext uri="{FF2B5EF4-FFF2-40B4-BE49-F238E27FC236}">
                <a16:creationId xmlns:a16="http://schemas.microsoft.com/office/drawing/2014/main" id="{8AF03DF5-55E8-1811-89C3-473D22650BB7}"/>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spTree>
    <p:extLst>
      <p:ext uri="{BB962C8B-B14F-4D97-AF65-F5344CB8AC3E}">
        <p14:creationId xmlns:p14="http://schemas.microsoft.com/office/powerpoint/2010/main" val="274672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93A25-27F1-60C1-0ECF-1678BD241D44}"/>
              </a:ext>
            </a:extLst>
          </p:cNvPr>
          <p:cNvSpPr>
            <a:spLocks noGrp="1"/>
          </p:cNvSpPr>
          <p:nvPr>
            <p:ph type="title"/>
          </p:nvPr>
        </p:nvSpPr>
        <p:spPr>
          <a:xfrm>
            <a:off x="0" y="0"/>
            <a:ext cx="10515600" cy="922713"/>
          </a:xfrm>
        </p:spPr>
        <p:txBody>
          <a:bodyPr/>
          <a:lstStyle/>
          <a:p>
            <a:r>
              <a:rPr lang="en-US" dirty="0"/>
              <a:t>Course learning goals</a:t>
            </a:r>
          </a:p>
        </p:txBody>
      </p:sp>
      <p:sp>
        <p:nvSpPr>
          <p:cNvPr id="5" name="Slide Number Placeholder 4">
            <a:extLst>
              <a:ext uri="{FF2B5EF4-FFF2-40B4-BE49-F238E27FC236}">
                <a16:creationId xmlns:a16="http://schemas.microsoft.com/office/drawing/2014/main" id="{C34798E2-5A68-B097-BC0E-4B5600C857E6}"/>
              </a:ext>
            </a:extLst>
          </p:cNvPr>
          <p:cNvSpPr>
            <a:spLocks noGrp="1"/>
          </p:cNvSpPr>
          <p:nvPr>
            <p:ph type="sldNum" sz="quarter" idx="12"/>
          </p:nvPr>
        </p:nvSpPr>
        <p:spPr/>
        <p:txBody>
          <a:bodyPr/>
          <a:lstStyle/>
          <a:p>
            <a:fld id="{0F100A88-6ED8-4E6F-9C4D-937DAE3E442F}" type="slidenum">
              <a:rPr lang="en-US" smtClean="0"/>
              <a:t>8</a:t>
            </a:fld>
            <a:endParaRPr lang="en-US"/>
          </a:p>
        </p:txBody>
      </p:sp>
      <p:sp>
        <p:nvSpPr>
          <p:cNvPr id="6" name="Footer Placeholder 3">
            <a:extLst>
              <a:ext uri="{FF2B5EF4-FFF2-40B4-BE49-F238E27FC236}">
                <a16:creationId xmlns:a16="http://schemas.microsoft.com/office/drawing/2014/main" id="{8AF03DF5-55E8-1811-89C3-473D22650BB7}"/>
              </a:ext>
            </a:extLst>
          </p:cNvPr>
          <p:cNvSpPr>
            <a:spLocks noGrp="1"/>
          </p:cNvSpPr>
          <p:nvPr>
            <p:ph type="ftr" sz="quarter" idx="11"/>
          </p:nvPr>
        </p:nvSpPr>
        <p:spPr>
          <a:xfrm>
            <a:off x="4038600" y="6356350"/>
            <a:ext cx="4114800" cy="365125"/>
          </a:xfrm>
        </p:spPr>
        <p:txBody>
          <a:bodyPr/>
          <a:lstStyle/>
          <a:p>
            <a:r>
              <a:rPr lang="en-US" dirty="0"/>
              <a:t>MIS 4596 – Managing Enterprise Cyber Security</a:t>
            </a:r>
          </a:p>
        </p:txBody>
      </p:sp>
      <p:sp>
        <p:nvSpPr>
          <p:cNvPr id="11" name="TextBox 10">
            <a:extLst>
              <a:ext uri="{FF2B5EF4-FFF2-40B4-BE49-F238E27FC236}">
                <a16:creationId xmlns:a16="http://schemas.microsoft.com/office/drawing/2014/main" id="{FF6FF051-C3EA-D61A-FCA5-F841F9B778C3}"/>
              </a:ext>
            </a:extLst>
          </p:cNvPr>
          <p:cNvSpPr txBox="1"/>
          <p:nvPr/>
        </p:nvSpPr>
        <p:spPr>
          <a:xfrm>
            <a:off x="667788" y="922713"/>
            <a:ext cx="11269287" cy="2177263"/>
          </a:xfrm>
          <a:prstGeom prst="rect">
            <a:avLst/>
          </a:prstGeom>
          <a:noFill/>
        </p:spPr>
        <p:txBody>
          <a:bodyPr wrap="square">
            <a:spAutoFit/>
          </a:bodyPr>
          <a:lstStyle/>
          <a:p>
            <a:pPr marL="0" marR="0">
              <a:lnSpc>
                <a:spcPct val="115000"/>
              </a:lnSpc>
              <a:spcBef>
                <a:spcPts val="0"/>
              </a:spcBef>
              <a:spcAft>
                <a:spcPts val="300"/>
              </a:spcAft>
            </a:pPr>
            <a:r>
              <a:rPr lang="en-US" sz="1800" b="1" u="sng" dirty="0">
                <a:effectLst/>
                <a:latin typeface="Calibri" panose="020F0502020204030204" pitchFamily="34" charset="0"/>
                <a:ea typeface="Malgun Gothic" panose="020B0503020000020004" pitchFamily="34" charset="-127"/>
                <a:cs typeface="Times New Roman" panose="02020603050405020304" pitchFamily="18" charset="0"/>
              </a:rPr>
              <a:t>Writing-Related Goals</a:t>
            </a:r>
            <a:endParaRPr lang="en-US" sz="1800" b="1" dirty="0">
              <a:effectLst/>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Students will learn how to write about highly technical cybersecurity topics for a non-technical audience.</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Students will learn how to explain business implications of cybersecurity risks, threats, mitigations, and responses.</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Students will learn how to organize their writing for impact and actions.</a:t>
            </a:r>
          </a:p>
          <a:p>
            <a:pPr marL="342900" marR="0" lvl="0" indent="-342900">
              <a:lnSpc>
                <a:spcPct val="115000"/>
              </a:lnSpc>
              <a:spcBef>
                <a:spcPts val="0"/>
              </a:spcBef>
              <a:spcAft>
                <a:spcPts val="300"/>
              </a:spcAft>
              <a:buFont typeface="Symbol" panose="05050102010706020507" pitchFamily="18" charset="2"/>
              <a:buChar cha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Students will learn how to produce an executive summary in a concise manner for executive clients/superiors.</a:t>
            </a:r>
          </a:p>
          <a:p>
            <a:pPr marL="0" marR="0">
              <a:lnSpc>
                <a:spcPct val="115000"/>
              </a:lnSpc>
              <a:spcBef>
                <a:spcPts val="0"/>
              </a:spcBef>
              <a:spcAft>
                <a:spcPts val="3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a:t>
            </a:r>
          </a:p>
        </p:txBody>
      </p:sp>
      <p:sp>
        <p:nvSpPr>
          <p:cNvPr id="12" name="TextBox 11">
            <a:extLst>
              <a:ext uri="{FF2B5EF4-FFF2-40B4-BE49-F238E27FC236}">
                <a16:creationId xmlns:a16="http://schemas.microsoft.com/office/drawing/2014/main" id="{EAF85D21-1AD7-E24A-03F1-B57C2429D1AD}"/>
              </a:ext>
            </a:extLst>
          </p:cNvPr>
          <p:cNvSpPr txBox="1"/>
          <p:nvPr/>
        </p:nvSpPr>
        <p:spPr>
          <a:xfrm>
            <a:off x="667787" y="2850158"/>
            <a:ext cx="11385667" cy="3171381"/>
          </a:xfrm>
          <a:prstGeom prst="rect">
            <a:avLst/>
          </a:prstGeom>
          <a:noFill/>
        </p:spPr>
        <p:txBody>
          <a:bodyPr wrap="square">
            <a:spAutoFit/>
          </a:bodyPr>
          <a:lstStyle/>
          <a:p>
            <a:pPr marL="0" marR="0">
              <a:lnSpc>
                <a:spcPct val="115000"/>
              </a:lnSpc>
              <a:spcBef>
                <a:spcPts val="0"/>
              </a:spcBef>
              <a:spcAft>
                <a:spcPts val="300"/>
              </a:spcAft>
            </a:pPr>
            <a:r>
              <a:rPr lang="en-US" b="1" u="sng" dirty="0">
                <a:effectLst/>
                <a:latin typeface="Calibri" panose="020F0502020204030204" pitchFamily="34" charset="0"/>
                <a:ea typeface="Malgun Gothic" panose="020B0503020000020004" pitchFamily="34" charset="-127"/>
                <a:cs typeface="Times New Roman" panose="02020603050405020304" pitchFamily="18" charset="0"/>
              </a:rPr>
              <a:t>Information Literacy Goals</a:t>
            </a:r>
            <a:endParaRPr lang="en-US" b="1" dirty="0">
              <a:effectLst/>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nSpc>
                <a:spcPct val="115000"/>
              </a:lnSpc>
              <a:spcBef>
                <a:spcPts val="0"/>
              </a:spcBef>
              <a:spcAft>
                <a:spcPts val="300"/>
              </a:spcAft>
              <a:buFont typeface="Symbol" panose="05050102010706020507" pitchFamily="18" charset="2"/>
              <a:buChar char=""/>
            </a:pPr>
            <a:r>
              <a:rPr lang="en-US" dirty="0">
                <a:effectLst/>
                <a:latin typeface="Calibri" panose="020F0502020204030204" pitchFamily="34" charset="0"/>
                <a:ea typeface="Malgun Gothic" panose="020B0503020000020004" pitchFamily="34" charset="-127"/>
                <a:cs typeface="Times New Roman" panose="02020603050405020304" pitchFamily="18" charset="0"/>
              </a:rPr>
              <a:t>Students will learn how to discover relevant information on cybersecurity risks, vulnerabilities, and mitigations from credible, reliable, and authoritative sources in a self-directed manner.</a:t>
            </a:r>
          </a:p>
          <a:p>
            <a:pPr marL="342900" marR="0" lvl="0" indent="-342900">
              <a:lnSpc>
                <a:spcPct val="115000"/>
              </a:lnSpc>
              <a:spcBef>
                <a:spcPts val="0"/>
              </a:spcBef>
              <a:spcAft>
                <a:spcPts val="300"/>
              </a:spcAft>
              <a:buFont typeface="Symbol" panose="05050102010706020507" pitchFamily="18" charset="2"/>
              <a:buChar char=""/>
            </a:pPr>
            <a:r>
              <a:rPr lang="en-US" dirty="0">
                <a:effectLst/>
                <a:latin typeface="Calibri" panose="020F0502020204030204" pitchFamily="34" charset="0"/>
                <a:ea typeface="Malgun Gothic" panose="020B0503020000020004" pitchFamily="34" charset="-127"/>
                <a:cs typeface="Times New Roman" panose="02020603050405020304" pitchFamily="18" charset="0"/>
              </a:rPr>
              <a:t>Students will learn how to deploy these information resources effectively in their project reports to advise on cybersecurity risks, vulnerabilities, and mitigations.</a:t>
            </a:r>
          </a:p>
          <a:p>
            <a:pPr marL="342900" marR="0" lvl="0" indent="-342900">
              <a:lnSpc>
                <a:spcPct val="115000"/>
              </a:lnSpc>
              <a:spcBef>
                <a:spcPts val="0"/>
              </a:spcBef>
              <a:spcAft>
                <a:spcPts val="300"/>
              </a:spcAft>
              <a:buFont typeface="Symbol" panose="05050102010706020507" pitchFamily="18" charset="2"/>
              <a:buChar char=""/>
            </a:pPr>
            <a:r>
              <a:rPr lang="en-US" dirty="0">
                <a:effectLst/>
                <a:latin typeface="Calibri" panose="020F0502020204030204" pitchFamily="34" charset="0"/>
                <a:ea typeface="Malgun Gothic" panose="020B0503020000020004" pitchFamily="34" charset="-127"/>
                <a:cs typeface="Times New Roman" panose="02020603050405020304" pitchFamily="18" charset="0"/>
              </a:rPr>
              <a:t>Students will develop the following information literacy skills with in-class instructions and activities:</a:t>
            </a:r>
          </a:p>
          <a:p>
            <a:pPr marL="742950" marR="0" lvl="1" indent="-285750">
              <a:lnSpc>
                <a:spcPct val="115000"/>
              </a:lnSpc>
              <a:spcBef>
                <a:spcPts val="0"/>
              </a:spcBef>
              <a:spcAft>
                <a:spcPts val="300"/>
              </a:spcAft>
              <a:buFont typeface="Courier New" panose="02070309020205020404" pitchFamily="49" charset="0"/>
              <a:buChar char="o"/>
            </a:pPr>
            <a:r>
              <a:rPr lang="en-US" dirty="0">
                <a:effectLst/>
                <a:latin typeface="Calibri" panose="020F0502020204030204" pitchFamily="34" charset="0"/>
                <a:ea typeface="Malgun Gothic" panose="020B0503020000020004" pitchFamily="34" charset="-127"/>
                <a:cs typeface="Times New Roman" panose="02020603050405020304" pitchFamily="18" charset="0"/>
              </a:rPr>
              <a:t>How to identify credible and authoritative sources for cybersecurity matters</a:t>
            </a:r>
          </a:p>
          <a:p>
            <a:pPr marL="742950" marR="0" lvl="1" indent="-285750">
              <a:lnSpc>
                <a:spcPct val="115000"/>
              </a:lnSpc>
              <a:spcBef>
                <a:spcPts val="0"/>
              </a:spcBef>
              <a:spcAft>
                <a:spcPts val="300"/>
              </a:spcAft>
              <a:buFont typeface="Courier New" panose="02070309020205020404" pitchFamily="49" charset="0"/>
              <a:buChar char="o"/>
            </a:pPr>
            <a:r>
              <a:rPr lang="en-US" dirty="0">
                <a:effectLst/>
                <a:latin typeface="Calibri" panose="020F0502020204030204" pitchFamily="34" charset="0"/>
                <a:ea typeface="Malgun Gothic" panose="020B0503020000020004" pitchFamily="34" charset="-127"/>
                <a:cs typeface="Times New Roman" panose="02020603050405020304" pitchFamily="18" charset="0"/>
              </a:rPr>
              <a:t>How to discover relevant information resources</a:t>
            </a:r>
          </a:p>
          <a:p>
            <a:pPr marL="742950" marR="0" lvl="1" indent="-285750">
              <a:lnSpc>
                <a:spcPct val="115000"/>
              </a:lnSpc>
              <a:spcBef>
                <a:spcPts val="0"/>
              </a:spcBef>
              <a:spcAft>
                <a:spcPts val="300"/>
              </a:spcAft>
              <a:buFont typeface="Courier New" panose="02070309020205020404" pitchFamily="49" charset="0"/>
              <a:buChar char="o"/>
            </a:pPr>
            <a:r>
              <a:rPr lang="en-US" dirty="0">
                <a:effectLst/>
                <a:latin typeface="Calibri" panose="020F0502020204030204" pitchFamily="34" charset="0"/>
                <a:ea typeface="Malgun Gothic" panose="020B0503020000020004" pitchFamily="34" charset="-127"/>
                <a:cs typeface="Times New Roman" panose="02020603050405020304" pitchFamily="18" charset="0"/>
              </a:rPr>
              <a:t>How to incorporate the information in their writing assignments</a:t>
            </a:r>
          </a:p>
        </p:txBody>
      </p:sp>
    </p:spTree>
    <p:extLst>
      <p:ext uri="{BB962C8B-B14F-4D97-AF65-F5344CB8AC3E}">
        <p14:creationId xmlns:p14="http://schemas.microsoft.com/office/powerpoint/2010/main" val="133968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 calcmode="lin" valueType="num">
                                      <p:cBhvr additive="base">
                                        <p:cTn id="2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anim calcmode="lin" valueType="num">
                                      <p:cBhvr additive="base">
                                        <p:cTn id="2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 calcmode="lin" valueType="num">
                                      <p:cBhvr additive="base">
                                        <p:cTn id="3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additive="base">
                                        <p:cTn id="3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anim calcmode="lin" valueType="num">
                                      <p:cBhvr additive="base">
                                        <p:cTn id="4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xEl>
                                              <p:pRg st="3" end="3"/>
                                            </p:txEl>
                                          </p:spTgt>
                                        </p:tgtEl>
                                        <p:attrNameLst>
                                          <p:attrName>style.visibility</p:attrName>
                                        </p:attrNameLst>
                                      </p:cBhvr>
                                      <p:to>
                                        <p:strVal val="visible"/>
                                      </p:to>
                                    </p:set>
                                    <p:anim calcmode="lin" valueType="num">
                                      <p:cBhvr additive="base">
                                        <p:cTn id="5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xEl>
                                              <p:pRg st="4" end="4"/>
                                            </p:txEl>
                                          </p:spTgt>
                                        </p:tgtEl>
                                        <p:attrNameLst>
                                          <p:attrName>style.visibility</p:attrName>
                                        </p:attrNameLst>
                                      </p:cBhvr>
                                      <p:to>
                                        <p:strVal val="visible"/>
                                      </p:to>
                                    </p:set>
                                    <p:anim calcmode="lin" valueType="num">
                                      <p:cBhvr additive="base">
                                        <p:cTn id="5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
                                            <p:txEl>
                                              <p:pRg st="5" end="5"/>
                                            </p:txEl>
                                          </p:spTgt>
                                        </p:tgtEl>
                                        <p:attrNameLst>
                                          <p:attrName>style.visibility</p:attrName>
                                        </p:attrNameLst>
                                      </p:cBhvr>
                                      <p:to>
                                        <p:strVal val="visible"/>
                                      </p:to>
                                    </p:set>
                                    <p:anim calcmode="lin" valueType="num">
                                      <p:cBhvr additive="base">
                                        <p:cTn id="6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2">
                                            <p:txEl>
                                              <p:pRg st="6" end="6"/>
                                            </p:txEl>
                                          </p:spTgt>
                                        </p:tgtEl>
                                        <p:attrNameLst>
                                          <p:attrName>style.visibility</p:attrName>
                                        </p:attrNameLst>
                                      </p:cBhvr>
                                      <p:to>
                                        <p:strVal val="visible"/>
                                      </p:to>
                                    </p:set>
                                    <p:anim calcmode="lin" valueType="num">
                                      <p:cBhvr additive="base">
                                        <p:cTn id="67"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32D6C5-BB4C-15A0-B8E9-B7F7768F0ACF}"/>
              </a:ext>
            </a:extLst>
          </p:cNvPr>
          <p:cNvPicPr>
            <a:picLocks noChangeAspect="1"/>
          </p:cNvPicPr>
          <p:nvPr/>
        </p:nvPicPr>
        <p:blipFill>
          <a:blip r:embed="rId2"/>
          <a:stretch>
            <a:fillRect/>
          </a:stretch>
        </p:blipFill>
        <p:spPr>
          <a:xfrm>
            <a:off x="6751055" y="29322"/>
            <a:ext cx="5399852" cy="4014778"/>
          </a:xfrm>
          <a:prstGeom prst="rect">
            <a:avLst/>
          </a:prstGeom>
        </p:spPr>
      </p:pic>
      <p:sp>
        <p:nvSpPr>
          <p:cNvPr id="2" name="Title 1">
            <a:extLst>
              <a:ext uri="{FF2B5EF4-FFF2-40B4-BE49-F238E27FC236}">
                <a16:creationId xmlns:a16="http://schemas.microsoft.com/office/drawing/2014/main" id="{C3755FC7-E062-47F3-BCD8-AB2E45181A1A}"/>
              </a:ext>
            </a:extLst>
          </p:cNvPr>
          <p:cNvSpPr>
            <a:spLocks noGrp="1"/>
          </p:cNvSpPr>
          <p:nvPr>
            <p:ph type="title"/>
          </p:nvPr>
        </p:nvSpPr>
        <p:spPr>
          <a:xfrm>
            <a:off x="0" y="1"/>
            <a:ext cx="12192000" cy="1082842"/>
          </a:xfrm>
        </p:spPr>
        <p:txBody>
          <a:bodyPr/>
          <a:lstStyle/>
          <a:p>
            <a:r>
              <a:rPr lang="en-US" dirty="0"/>
              <a:t>Syllabus and Course websites</a:t>
            </a:r>
          </a:p>
        </p:txBody>
      </p:sp>
      <p:sp>
        <p:nvSpPr>
          <p:cNvPr id="5" name="Slide Number Placeholder 4">
            <a:extLst>
              <a:ext uri="{FF2B5EF4-FFF2-40B4-BE49-F238E27FC236}">
                <a16:creationId xmlns:a16="http://schemas.microsoft.com/office/drawing/2014/main" id="{F1C93310-12D1-4D85-B5DB-ABE661CE59C7}"/>
              </a:ext>
            </a:extLst>
          </p:cNvPr>
          <p:cNvSpPr>
            <a:spLocks noGrp="1"/>
          </p:cNvSpPr>
          <p:nvPr>
            <p:ph type="sldNum" sz="quarter" idx="12"/>
          </p:nvPr>
        </p:nvSpPr>
        <p:spPr/>
        <p:txBody>
          <a:bodyPr/>
          <a:lstStyle/>
          <a:p>
            <a:fld id="{0F100A88-6ED8-4E6F-9C4D-937DAE3E442F}" type="slidenum">
              <a:rPr lang="en-US" smtClean="0"/>
              <a:t>9</a:t>
            </a:fld>
            <a:endParaRPr lang="en-US" dirty="0"/>
          </a:p>
        </p:txBody>
      </p:sp>
      <p:pic>
        <p:nvPicPr>
          <p:cNvPr id="6" name="Picture 5">
            <a:extLst>
              <a:ext uri="{FF2B5EF4-FFF2-40B4-BE49-F238E27FC236}">
                <a16:creationId xmlns:a16="http://schemas.microsoft.com/office/drawing/2014/main" id="{59161FC4-5BB3-D96A-1878-BE1C6229C76B}"/>
              </a:ext>
            </a:extLst>
          </p:cNvPr>
          <p:cNvPicPr>
            <a:picLocks noChangeAspect="1"/>
          </p:cNvPicPr>
          <p:nvPr/>
        </p:nvPicPr>
        <p:blipFill>
          <a:blip r:embed="rId3"/>
          <a:stretch>
            <a:fillRect/>
          </a:stretch>
        </p:blipFill>
        <p:spPr>
          <a:xfrm>
            <a:off x="211445" y="1001682"/>
            <a:ext cx="4490620" cy="5286895"/>
          </a:xfrm>
          <a:prstGeom prst="rect">
            <a:avLst/>
          </a:prstGeom>
          <a:ln>
            <a:solidFill>
              <a:schemeClr val="tx1"/>
            </a:solidFill>
          </a:ln>
        </p:spPr>
      </p:pic>
      <p:pic>
        <p:nvPicPr>
          <p:cNvPr id="4" name="Picture 3">
            <a:extLst>
              <a:ext uri="{FF2B5EF4-FFF2-40B4-BE49-F238E27FC236}">
                <a16:creationId xmlns:a16="http://schemas.microsoft.com/office/drawing/2014/main" id="{C820A28F-5ED1-277E-1AA1-F2C7029F7FFB}"/>
              </a:ext>
            </a:extLst>
          </p:cNvPr>
          <p:cNvPicPr>
            <a:picLocks noChangeAspect="1"/>
          </p:cNvPicPr>
          <p:nvPr/>
        </p:nvPicPr>
        <p:blipFill>
          <a:blip r:embed="rId4"/>
          <a:stretch>
            <a:fillRect/>
          </a:stretch>
        </p:blipFill>
        <p:spPr>
          <a:xfrm>
            <a:off x="1935470" y="1801782"/>
            <a:ext cx="4490620" cy="5260881"/>
          </a:xfrm>
          <a:prstGeom prst="rect">
            <a:avLst/>
          </a:prstGeom>
          <a:ln>
            <a:solidFill>
              <a:schemeClr val="tx1"/>
            </a:solidFill>
          </a:ln>
        </p:spPr>
      </p:pic>
      <p:pic>
        <p:nvPicPr>
          <p:cNvPr id="10" name="Picture 9">
            <a:extLst>
              <a:ext uri="{FF2B5EF4-FFF2-40B4-BE49-F238E27FC236}">
                <a16:creationId xmlns:a16="http://schemas.microsoft.com/office/drawing/2014/main" id="{917817D2-72AF-A5A2-CAFB-596BF18E815E}"/>
              </a:ext>
            </a:extLst>
          </p:cNvPr>
          <p:cNvPicPr>
            <a:picLocks noChangeAspect="1"/>
          </p:cNvPicPr>
          <p:nvPr/>
        </p:nvPicPr>
        <p:blipFill>
          <a:blip r:embed="rId5"/>
          <a:stretch>
            <a:fillRect/>
          </a:stretch>
        </p:blipFill>
        <p:spPr>
          <a:xfrm>
            <a:off x="4120400" y="3790472"/>
            <a:ext cx="8030507" cy="2931003"/>
          </a:xfrm>
          <a:prstGeom prst="rect">
            <a:avLst/>
          </a:prstGeom>
        </p:spPr>
      </p:pic>
    </p:spTree>
    <p:extLst>
      <p:ext uri="{BB962C8B-B14F-4D97-AF65-F5344CB8AC3E}">
        <p14:creationId xmlns:p14="http://schemas.microsoft.com/office/powerpoint/2010/main" val="344252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1371</TotalTime>
  <Words>2487</Words>
  <Application>Microsoft Office PowerPoint</Application>
  <PresentationFormat>Widescreen</PresentationFormat>
  <Paragraphs>378</Paragraphs>
  <Slides>51</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Malgun Gothic</vt:lpstr>
      <vt:lpstr>Agency FB</vt:lpstr>
      <vt:lpstr>Arial</vt:lpstr>
      <vt:lpstr>Arial Black</vt:lpstr>
      <vt:lpstr>Arial Narrow</vt:lpstr>
      <vt:lpstr>Calibri</vt:lpstr>
      <vt:lpstr>Calibri Light</vt:lpstr>
      <vt:lpstr>Cambria Math</vt:lpstr>
      <vt:lpstr>Courier New</vt:lpstr>
      <vt:lpstr>Georgia</vt:lpstr>
      <vt:lpstr>Symbol</vt:lpstr>
      <vt:lpstr>Wingdings</vt:lpstr>
      <vt:lpstr>Office Theme</vt:lpstr>
      <vt:lpstr>Managing Enterprise Cybersecurity MIS 4596</vt:lpstr>
      <vt:lpstr>Agenda</vt:lpstr>
      <vt:lpstr>Darin Bartholomew</vt:lpstr>
      <vt:lpstr>Agenda</vt:lpstr>
      <vt:lpstr>Course objective</vt:lpstr>
      <vt:lpstr>Course learning goals</vt:lpstr>
      <vt:lpstr>Course learning goals</vt:lpstr>
      <vt:lpstr>Course learning goals</vt:lpstr>
      <vt:lpstr>Syllabus and Course websites</vt:lpstr>
      <vt:lpstr>MIS Community Web Site provides easy access to…</vt:lpstr>
      <vt:lpstr>Grading</vt:lpstr>
      <vt:lpstr>Milestones</vt:lpstr>
      <vt:lpstr>Milestones are found in Canvas</vt:lpstr>
      <vt:lpstr>Milestones are found in Canvas</vt:lpstr>
      <vt:lpstr>Labs</vt:lpstr>
      <vt:lpstr>Labs are found in Canvas</vt:lpstr>
      <vt:lpstr>Labs</vt:lpstr>
      <vt:lpstr>Grading</vt:lpstr>
      <vt:lpstr>Reading Summaries (10%)</vt:lpstr>
      <vt:lpstr>Reading Summaries are found in Canvas</vt:lpstr>
      <vt:lpstr>Discussion Briefs (10%)</vt:lpstr>
      <vt:lpstr>Discussion Briefs are found in Canvas</vt:lpstr>
      <vt:lpstr>In-Class Participation (15%)</vt:lpstr>
      <vt:lpstr>Technology requirements</vt:lpstr>
      <vt:lpstr>Agenda</vt:lpstr>
      <vt:lpstr>The value of business’ data is at a peak</vt:lpstr>
      <vt:lpstr>Transformation of Information Security</vt:lpstr>
      <vt:lpstr>What one thing about information security has not changed over the years?</vt:lpstr>
      <vt:lpstr>Key concepts</vt:lpstr>
      <vt:lpstr>Key concepts</vt:lpstr>
      <vt:lpstr>What is a threat?</vt:lpstr>
      <vt:lpstr>What is a threat…</vt:lpstr>
      <vt:lpstr>Taxonomy of threat sources</vt:lpstr>
      <vt:lpstr>Adversarial Threats</vt:lpstr>
      <vt:lpstr>PowerPoint Presentation</vt:lpstr>
      <vt:lpstr>What is a Vulnerability?</vt:lpstr>
      <vt:lpstr>What is a Vulnerability?</vt:lpstr>
      <vt:lpstr>Vulnerabilities are…</vt:lpstr>
      <vt:lpstr>Vulnerability to what ?</vt:lpstr>
      <vt:lpstr>FIPS 199 Standards: Security objectives relate to avoiding negative impacts  </vt:lpstr>
      <vt:lpstr>Security Categorization Standard is used to determine the security categorization of an information system that contains, processes and/or transports information  </vt:lpstr>
      <vt:lpstr>What are examples of Information security risks ?</vt:lpstr>
      <vt:lpstr>Risk analysis with an IT risk model</vt:lpstr>
      <vt:lpstr>Cybersecurity Objectives</vt:lpstr>
      <vt:lpstr>Course objectives</vt:lpstr>
      <vt:lpstr>Risk Management Techniques</vt:lpstr>
      <vt:lpstr>Agenda</vt:lpstr>
      <vt:lpstr>PowerPoint Presentation</vt:lpstr>
      <vt:lpstr>PowerPoint Presentation</vt:lpstr>
      <vt:lpstr>Example job types</vt:lpstr>
      <vt:lpstr>Agenda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Systems Integration MIS 4596</dc:title>
  <dc:creator>David Lanter</dc:creator>
  <cp:lastModifiedBy>Darin Bartholomew</cp:lastModifiedBy>
  <cp:revision>106</cp:revision>
  <dcterms:created xsi:type="dcterms:W3CDTF">2020-01-13T15:57:49Z</dcterms:created>
  <dcterms:modified xsi:type="dcterms:W3CDTF">2025-08-23T13:54:19Z</dcterms:modified>
</cp:coreProperties>
</file>