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Economica"/>
      <p:regular r:id="rId14"/>
      <p:bold r:id="rId15"/>
      <p:italic r:id="rId16"/>
      <p:boldItalic r:id="rId17"/>
    </p:embeddedFont>
    <p:embeddedFont>
      <p:font typeface="Open Sans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313A2BC9-949C-4294-85E1-CEB0F67A2D52}">
  <a:tblStyle styleId="{313A2BC9-949C-4294-85E1-CEB0F67A2D5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  <a:tblStyle styleId="{ECD40B81-5A40-4848-B5B5-428298CCA53C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italic.fntdata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21" Type="http://schemas.openxmlformats.org/officeDocument/2006/relationships/font" Target="fonts/OpenSans-bold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Economica-bold.fntdata"/><Relationship Id="rId14" Type="http://schemas.openxmlformats.org/officeDocument/2006/relationships/font" Target="fonts/Economica-regular.fntdata"/><Relationship Id="rId17" Type="http://schemas.openxmlformats.org/officeDocument/2006/relationships/font" Target="fonts/Economica-boldItalic.fntdata"/><Relationship Id="rId16" Type="http://schemas.openxmlformats.org/officeDocument/2006/relationships/font" Target="fonts/Economica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penSans-bold.fntdata"/><Relationship Id="rId6" Type="http://schemas.openxmlformats.org/officeDocument/2006/relationships/slide" Target="slides/slide1.xml"/><Relationship Id="rId18" Type="http://schemas.openxmlformats.org/officeDocument/2006/relationships/font" Target="fonts/OpenSans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756700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2667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444255"/>
            <a:ext cx="3054600" cy="1537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116580"/>
            <a:ext cx="3054600" cy="701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311700" y="957125"/>
            <a:ext cx="8520600" cy="212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16200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4602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558325"/>
            <a:ext cx="1081625" cy="1124950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1806450"/>
            <a:ext cx="7596600" cy="153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225225"/>
            <a:ext cx="39999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399400"/>
            <a:ext cx="2808000" cy="27849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450150"/>
            <a:ext cx="5878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929275"/>
            <a:ext cx="4045200" cy="17862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2769001"/>
            <a:ext cx="4045200" cy="1574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2189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buNone/>
              <a:defRPr/>
            </a:lvl1pPr>
            <a:lvl2pPr lvl="1">
              <a:spcBef>
                <a:spcPts val="0"/>
              </a:spcBef>
              <a:buNone/>
              <a:defRPr/>
            </a:lvl2pPr>
            <a:lvl3pPr lvl="2">
              <a:spcBef>
                <a:spcPts val="0"/>
              </a:spcBef>
              <a:buNone/>
              <a:defRPr/>
            </a:lvl3pPr>
            <a:lvl4pPr lvl="3">
              <a:spcBef>
                <a:spcPts val="0"/>
              </a:spcBef>
              <a:buNone/>
              <a:defRPr/>
            </a:lvl4pPr>
            <a:lvl5pPr lvl="4">
              <a:spcBef>
                <a:spcPts val="0"/>
              </a:spcBef>
              <a:buNone/>
              <a:defRPr/>
            </a:lvl5pPr>
            <a:lvl6pPr lvl="5">
              <a:spcBef>
                <a:spcPts val="0"/>
              </a:spcBef>
              <a:buNone/>
              <a:defRPr/>
            </a:lvl6pPr>
            <a:lvl7pPr lvl="6">
              <a:spcBef>
                <a:spcPts val="0"/>
              </a:spcBef>
              <a:buNone/>
              <a:defRPr/>
            </a:lvl7pPr>
            <a:lvl8pPr lvl="7">
              <a:spcBef>
                <a:spcPts val="0"/>
              </a:spcBef>
              <a:buNone/>
              <a:defRPr/>
            </a:lvl8pPr>
            <a:lvl9pPr lvl="8">
              <a:spcBef>
                <a:spcPts val="0"/>
              </a:spcBef>
              <a:buNone/>
              <a:defRPr/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 algn="r">
              <a:spcBef>
                <a:spcPts val="0"/>
              </a:spcBef>
              <a:buNone/>
              <a:defRPr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277350" y="1705000"/>
            <a:ext cx="8589300" cy="945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SQL Database </a:t>
            </a:r>
            <a:r>
              <a:rPr lang="en" sz="3600"/>
              <a:t>Audit Planning</a:t>
            </a:r>
            <a:endParaRPr sz="3600"/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1206975" y="3169650"/>
            <a:ext cx="6494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Parneet Toor, Jing Jiang, Vittorio DiPentino, </a:t>
            </a:r>
            <a:endParaRPr sz="1800"/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Xinteng Chen,Yingyan Wang</a:t>
            </a:r>
            <a:r>
              <a:rPr lang="en"/>
              <a:t> </a:t>
            </a:r>
            <a:endParaRPr/>
          </a:p>
        </p:txBody>
      </p:sp>
      <p:pic>
        <p:nvPicPr>
          <p:cNvPr id="64" name="Shape 6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19447" y="3169647"/>
            <a:ext cx="1747200" cy="1747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Shape 6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04925"/>
            <a:ext cx="2708125" cy="1841225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Shape 70"/>
          <p:cNvSpPr txBox="1"/>
          <p:nvPr>
            <p:ph idx="1" type="body"/>
          </p:nvPr>
        </p:nvSpPr>
        <p:spPr>
          <a:xfrm>
            <a:off x="2708125" y="15945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lnSpc>
                <a:spcPct val="146250"/>
              </a:lnSpc>
              <a:spcBef>
                <a:spcPts val="130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Technology background overview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Scope of audit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Risk assessment 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Audit resources and responsibilities</a:t>
            </a:r>
            <a:endParaRPr sz="1400">
              <a:solidFill>
                <a:srgbClr val="000000"/>
              </a:solidFill>
            </a:endParaRPr>
          </a:p>
          <a:p>
            <a:pPr indent="-317500" lvl="0" marL="457200" rtl="0">
              <a:lnSpc>
                <a:spcPct val="14625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Char char="●"/>
            </a:pPr>
            <a:r>
              <a:rPr lang="en" sz="1400">
                <a:solidFill>
                  <a:srgbClr val="000000"/>
                </a:solidFill>
              </a:rPr>
              <a:t>Key dates and deliverable </a:t>
            </a:r>
            <a:endParaRPr sz="1400">
              <a:solidFill>
                <a:srgbClr val="000000"/>
              </a:solidFill>
            </a:endParaRPr>
          </a:p>
          <a:p>
            <a:pPr indent="0" lvl="0" marL="0" rtl="0">
              <a:lnSpc>
                <a:spcPct val="146250"/>
              </a:lnSpc>
              <a:spcBef>
                <a:spcPts val="1300"/>
              </a:spcBef>
              <a:spcAft>
                <a:spcPts val="1300"/>
              </a:spcAft>
              <a:buNone/>
            </a:pPr>
            <a:r>
              <a:t/>
            </a:r>
            <a:endParaRPr sz="1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Technology Background</a:t>
            </a:r>
            <a:endParaRPr/>
          </a:p>
        </p:txBody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rgbClr val="FFFFFF"/>
                </a:highlight>
              </a:rPr>
              <a:t>Company’s database is mainly managed with SQL database system.</a:t>
            </a:r>
            <a:endParaRPr sz="1400">
              <a:highlight>
                <a:srgbClr val="FFFFFF"/>
              </a:highlight>
            </a:endParaRPr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rgbClr val="FFFFFF"/>
                </a:highlight>
              </a:rPr>
              <a:t>SQL is an abbreviation for Structured Query Language, which is used to interact with a database. </a:t>
            </a:r>
            <a:endParaRPr sz="1400">
              <a:highlight>
                <a:srgbClr val="FFFFFF"/>
              </a:highlight>
            </a:endParaRPr>
          </a:p>
          <a:p>
            <a: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 sz="1400">
                <a:highlight>
                  <a:srgbClr val="FFFFFF"/>
                </a:highlight>
              </a:rPr>
              <a:t>Can be used to retrieve large amounts of record, easier to manage database system, </a:t>
            </a:r>
            <a:r>
              <a:rPr lang="en" sz="1400"/>
              <a:t>enable several users to access the same database simultaneously.</a:t>
            </a:r>
            <a:endParaRPr sz="1400">
              <a:highlight>
                <a:srgbClr val="FFFFFF"/>
              </a:highlight>
            </a:endParaRPr>
          </a:p>
        </p:txBody>
      </p:sp>
      <p:pic>
        <p:nvPicPr>
          <p:cNvPr id="77" name="Shape 7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74125" y="4182575"/>
            <a:ext cx="1769872" cy="8313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/>
          <p:nvPr/>
        </p:nvSpPr>
        <p:spPr>
          <a:xfrm>
            <a:off x="881525" y="2664775"/>
            <a:ext cx="896700" cy="474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</a:rPr>
              <a:t>1974</a:t>
            </a:r>
            <a:endParaRPr/>
          </a:p>
        </p:txBody>
      </p:sp>
      <p:sp>
        <p:nvSpPr>
          <p:cNvPr id="79" name="Shape 79"/>
          <p:cNvSpPr txBox="1"/>
          <p:nvPr/>
        </p:nvSpPr>
        <p:spPr>
          <a:xfrm>
            <a:off x="646138" y="3275375"/>
            <a:ext cx="1756500" cy="831300"/>
          </a:xfrm>
          <a:prstGeom prst="rect">
            <a:avLst/>
          </a:prstGeom>
          <a:solidFill>
            <a:srgbClr val="7F6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D.D. Chamberlin &amp; Raymond F. Boyce-SEQUEL</a:t>
            </a:r>
            <a:endParaRPr/>
          </a:p>
        </p:txBody>
      </p:sp>
      <p:sp>
        <p:nvSpPr>
          <p:cNvPr id="80" name="Shape 80"/>
          <p:cNvSpPr/>
          <p:nvPr/>
        </p:nvSpPr>
        <p:spPr>
          <a:xfrm>
            <a:off x="3328000" y="2664775"/>
            <a:ext cx="896700" cy="474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1979</a:t>
            </a:r>
            <a:endParaRPr/>
          </a:p>
        </p:txBody>
      </p:sp>
      <p:sp>
        <p:nvSpPr>
          <p:cNvPr id="81" name="Shape 81"/>
          <p:cNvSpPr txBox="1"/>
          <p:nvPr/>
        </p:nvSpPr>
        <p:spPr>
          <a:xfrm>
            <a:off x="2965900" y="3418325"/>
            <a:ext cx="1620900" cy="679500"/>
          </a:xfrm>
          <a:prstGeom prst="rect">
            <a:avLst/>
          </a:prstGeom>
          <a:solidFill>
            <a:srgbClr val="7F6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First SQL product-Oracle V2</a:t>
            </a:r>
            <a:endParaRPr/>
          </a:p>
        </p:txBody>
      </p:sp>
      <p:sp>
        <p:nvSpPr>
          <p:cNvPr id="82" name="Shape 82"/>
          <p:cNvSpPr/>
          <p:nvPr/>
        </p:nvSpPr>
        <p:spPr>
          <a:xfrm>
            <a:off x="5592875" y="2664775"/>
            <a:ext cx="896700" cy="474900"/>
          </a:xfrm>
          <a:prstGeom prst="ellipse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</a:rPr>
              <a:t>1986</a:t>
            </a:r>
            <a:endParaRPr/>
          </a:p>
        </p:txBody>
      </p:sp>
      <p:sp>
        <p:nvSpPr>
          <p:cNvPr id="83" name="Shape 83"/>
          <p:cNvSpPr txBox="1"/>
          <p:nvPr/>
        </p:nvSpPr>
        <p:spPr>
          <a:xfrm>
            <a:off x="5433725" y="3485525"/>
            <a:ext cx="1770000" cy="545100"/>
          </a:xfrm>
          <a:prstGeom prst="rect">
            <a:avLst/>
          </a:prstGeom>
          <a:solidFill>
            <a:srgbClr val="7F60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ANSI SQL standard released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Audit Scope</a:t>
            </a:r>
            <a:endParaRPr/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311700" y="1081625"/>
            <a:ext cx="8520600" cy="391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sz="1400"/>
              <a:t>Confidentiality</a:t>
            </a:r>
            <a:endParaRPr b="1" sz="1400"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Database Authentication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Strong password protection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Logs out after 5 minute idle time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Database Authorization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Access control model</a:t>
            </a:r>
            <a:endParaRPr/>
          </a:p>
          <a:p>
            <a: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Read/write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Remote Access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Restrict access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b="1" lang="en" sz="1400"/>
              <a:t>Integrity</a:t>
            </a:r>
            <a:endParaRPr b="1" sz="1400"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Logging and Monitoring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Record of metadata</a:t>
            </a:r>
            <a:endParaRPr/>
          </a:p>
          <a:p>
            <a: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Log in times, edis and viewed data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System Backup</a:t>
            </a:r>
            <a:endParaRPr/>
          </a:p>
          <a:p>
            <a: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</a:pPr>
            <a:r>
              <a:rPr lang="en"/>
              <a:t>Backup schedule and methodology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/>
          <p:nvPr>
            <p:ph type="title"/>
          </p:nvPr>
        </p:nvSpPr>
        <p:spPr>
          <a:xfrm>
            <a:off x="311700" y="316675"/>
            <a:ext cx="85206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Risk Assessment</a:t>
            </a:r>
            <a:endParaRPr/>
          </a:p>
        </p:txBody>
      </p:sp>
      <p:graphicFrame>
        <p:nvGraphicFramePr>
          <p:cNvPr id="95" name="Shape 95"/>
          <p:cNvGraphicFramePr/>
          <p:nvPr/>
        </p:nvGraphicFramePr>
        <p:xfrm>
          <a:off x="168100" y="10949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{313A2BC9-949C-4294-85E1-CEB0F67A2D52}</a:tableStyleId>
              </a:tblPr>
              <a:tblGrid>
                <a:gridCol w="1041650"/>
                <a:gridCol w="900750"/>
                <a:gridCol w="1065950"/>
                <a:gridCol w="759300"/>
                <a:gridCol w="2697350"/>
                <a:gridCol w="2055600"/>
              </a:tblGrid>
              <a:tr h="45847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Risk</a:t>
                      </a:r>
                      <a:endParaRPr sz="1200"/>
                    </a:p>
                  </a:txBody>
                  <a:tcPr marT="91425" marB="91425" marR="91425" marL="91425"/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Risk Assessment</a:t>
                      </a:r>
                      <a:endParaRPr sz="1200"/>
                    </a:p>
                  </a:txBody>
                  <a:tcPr marT="91425" marB="91425" marR="91425" marL="91425"/>
                </a:tc>
                <a:tc hMerge="1"/>
                <a:tc h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Risk Rating </a:t>
                      </a:r>
                      <a:r>
                        <a:rPr lang="en" sz="1200"/>
                        <a:t>Rationale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Control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46797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Impact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Moderate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Overall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583375"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Improper  authorization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Unauthorized disclosure, modified, and disruption. Frequently attack action (insider and outsider)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Role-based Control and Review audit trail </a:t>
                      </a:r>
                      <a:r>
                        <a:rPr lang="en" sz="1200"/>
                        <a:t>periodic</a:t>
                      </a:r>
                      <a:r>
                        <a:rPr lang="en" sz="1200"/>
                        <a:t> </a:t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583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Backup and recovery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Moderate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Lack of backup and recovery causes data loss. Company has awareness of this but without adequate method.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Business continuity plan,</a:t>
                      </a:r>
                      <a:endParaRPr sz="1200"/>
                    </a:p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Recovery point objective,</a:t>
                      </a:r>
                      <a:endParaRPr sz="1200"/>
                    </a:p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Disaster response team</a:t>
                      </a:r>
                      <a:endParaRPr sz="1200"/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/>
                    </a:p>
                  </a:txBody>
                  <a:tcPr marT="91425" marB="91425" marR="91425" marL="91425"/>
                </a:tc>
              </a:tr>
              <a:tr h="58337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Software updating</a:t>
                      </a:r>
                      <a:endParaRPr sz="120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Moderate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High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Old version software has weakness for attacking. Automatically updating is usually recommended </a:t>
                      </a:r>
                      <a:endParaRPr sz="1200"/>
                    </a:p>
                  </a:txBody>
                  <a:tcPr marT="91425" marB="91425" marR="91425" marL="91425"/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Automatically update for software.</a:t>
                      </a:r>
                      <a:endParaRPr sz="1200"/>
                    </a:p>
                    <a:p>
                      <a:pPr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Confirm the current version with vendors.</a:t>
                      </a:r>
                      <a:endParaRPr sz="1200"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96" name="Shape 9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03501" y="98700"/>
            <a:ext cx="1628800" cy="89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Audit Resources and </a:t>
            </a:r>
            <a:r>
              <a:rPr lang="en"/>
              <a:t>Responsibilities</a:t>
            </a:r>
            <a:endParaRPr/>
          </a:p>
        </p:txBody>
      </p:sp>
      <p:graphicFrame>
        <p:nvGraphicFramePr>
          <p:cNvPr id="102" name="Shape 102"/>
          <p:cNvGraphicFramePr/>
          <p:nvPr/>
        </p:nvGraphicFramePr>
        <p:xfrm>
          <a:off x="973888" y="16914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{ECD40B81-5A40-4848-B5B5-428298CCA53C}</a:tableStyleId>
              </a:tblPr>
              <a:tblGrid>
                <a:gridCol w="1266825"/>
                <a:gridCol w="1638300"/>
                <a:gridCol w="1171575"/>
                <a:gridCol w="933450"/>
                <a:gridCol w="1209675"/>
                <a:gridCol w="857250"/>
              </a:tblGrid>
              <a:tr h="314325"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Role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gridSpan="3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Resources (Time) Allocated to each step of auditing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hMerge="1"/>
                <a:tc hMerge="1"/>
                <a:tc rowSpan="2"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Total Hours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4325">
                <a:tc vMerge="1"/>
                <a:tc vMerge="1"/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Preparing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Testing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Reporting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 vMerge="1"/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Vittorio DiPentino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Internal auditor manager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240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Parneet Toor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Project team leader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260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Jing Jiang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Staff auditor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Yingyan Wang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Staff auditor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143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Xinteng Chen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Staff auditor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320</a:t>
                      </a:r>
                      <a:endParaRPr sz="120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63500" marB="63500" marR="63500" marL="63500">
                    <a:lnL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7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03" name="Shape 103"/>
          <p:cNvSpPr txBox="1"/>
          <p:nvPr/>
        </p:nvSpPr>
        <p:spPr>
          <a:xfrm>
            <a:off x="1140938" y="1020675"/>
            <a:ext cx="6627900" cy="5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table blow is time allocation for the internal auditing process. Every auditor should follow the time to engage to works.</a:t>
            </a:r>
            <a:endParaRPr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108600"/>
            <a:ext cx="8520600" cy="704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Key Dates and Deliverables</a:t>
            </a:r>
            <a:endParaRPr/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235675" y="769900"/>
            <a:ext cx="8520600" cy="4523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rgbClr val="000000"/>
              </a:solidFill>
            </a:endParaRPr>
          </a:p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10" name="Shape 110"/>
          <p:cNvGraphicFramePr/>
          <p:nvPr/>
        </p:nvGraphicFramePr>
        <p:xfrm>
          <a:off x="1423150" y="106333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{313A2BC9-949C-4294-85E1-CEB0F67A2D52}</a:tableStyleId>
              </a:tblPr>
              <a:tblGrid>
                <a:gridCol w="2508250"/>
                <a:gridCol w="2508250"/>
              </a:tblGrid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Audit Phase( Deliverables)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Timeline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Kick-off Meeting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03/01/2018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Planning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03/03/2018 - 03/10/2018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Informational conference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03/11/2018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Field Work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03/11/2018 - 04/04/2018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Informational conference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04/04/2018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Analyzing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04/05/2018 - 04/22/2018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Informational conference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04/22/2018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Report drafting &amp; Issuance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04/23/2018 - 04/30/2018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6775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F</a:t>
                      </a:r>
                      <a:r>
                        <a:rPr lang="en" sz="1200"/>
                        <a:t>inal audit report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/>
                        <a:t>04/30/2018</a:t>
                      </a:r>
                      <a:endParaRPr sz="1200"/>
                    </a:p>
                  </a:txBody>
                  <a:tcPr marT="63500" marB="63500" marR="63500" marL="63500">
                    <a:lnL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65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pic>
        <p:nvPicPr>
          <p:cNvPr id="111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6750" y="0"/>
            <a:ext cx="2345125" cy="1160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type="title"/>
          </p:nvPr>
        </p:nvSpPr>
        <p:spPr>
          <a:xfrm>
            <a:off x="311700" y="315925"/>
            <a:ext cx="8520600" cy="83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311700" y="1225225"/>
            <a:ext cx="8520600" cy="335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15475" y="1362700"/>
            <a:ext cx="5242225" cy="262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