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Nunito" panose="020B0604020202020204" charset="0"/>
      <p:regular r:id="rId13"/>
      <p:bold r:id="rId14"/>
      <p:italic r:id="rId15"/>
      <p:boldItalic r:id="rId16"/>
    </p:embeddedFont>
    <p:embeddedFont>
      <p:font typeface="Lato" panose="020B0604020202020204" charset="0"/>
      <p:regular r:id="rId17"/>
      <p:bold r:id="rId18"/>
      <p:italic r:id="rId19"/>
      <p:boldItalic r:id="rId20"/>
    </p:embeddedFont>
    <p:embeddedFont>
      <p:font typeface="Playfair Display"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457200" rtl="0">
              <a:lnSpc>
                <a:spcPct val="115000"/>
              </a:lnSpc>
              <a:spcBef>
                <a:spcPts val="0"/>
              </a:spcBef>
              <a:spcAft>
                <a:spcPts val="0"/>
              </a:spcAft>
              <a:buNone/>
            </a:pPr>
            <a:r>
              <a:rPr lang="en" sz="1400">
                <a:solidFill>
                  <a:schemeClr val="dk2"/>
                </a:solidFill>
                <a:latin typeface="Nunito"/>
                <a:ea typeface="Nunito"/>
                <a:cs typeface="Nunito"/>
                <a:sym typeface="Nunito"/>
              </a:rPr>
              <a:t>QuickBooks is an accounting software program used to manage sales and expenses and keep track of daily business transactions. It offer on-premises accounting applications as well as cloud-based versions that accept business payments, manage and pay bills, and payroll functions.</a:t>
            </a:r>
            <a:endParaRPr sz="1400">
              <a:solidFill>
                <a:schemeClr val="dk2"/>
              </a:solidFill>
              <a:latin typeface="Nunito"/>
              <a:ea typeface="Nunito"/>
              <a:cs typeface="Nunito"/>
              <a:sym typeface="Nunito"/>
            </a:endParaRPr>
          </a:p>
          <a:p>
            <a:pPr marL="0" lvl="0" indent="457200" rtl="0">
              <a:lnSpc>
                <a:spcPct val="115000"/>
              </a:lnSpc>
              <a:spcBef>
                <a:spcPts val="1600"/>
              </a:spcBef>
              <a:spcAft>
                <a:spcPts val="0"/>
              </a:spcAft>
              <a:buNone/>
            </a:pPr>
            <a:r>
              <a:rPr lang="en" sz="1400">
                <a:solidFill>
                  <a:schemeClr val="dk2"/>
                </a:solidFill>
                <a:latin typeface="Nunito"/>
                <a:ea typeface="Nunito"/>
                <a:cs typeface="Nunito"/>
                <a:sym typeface="Nunito"/>
              </a:rPr>
              <a:t>Re/Max is an American international real estate company that operates through a franchise system. Re/Max has more than 100,000 agents in 6,800 offices operates in about 100 countries. </a:t>
            </a:r>
            <a:endParaRPr sz="1400">
              <a:solidFill>
                <a:schemeClr val="dk2"/>
              </a:solidFill>
              <a:latin typeface="Nunito"/>
              <a:ea typeface="Nunito"/>
              <a:cs typeface="Nunito"/>
              <a:sym typeface="Nunito"/>
            </a:endParaRPr>
          </a:p>
          <a:p>
            <a:pPr marL="0" lvl="0" indent="0">
              <a:spcBef>
                <a:spcPts val="160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600"/>
              </a:spcAft>
              <a:buNone/>
            </a:pPr>
            <a:r>
              <a:rPr lang="en" sz="1400">
                <a:solidFill>
                  <a:schemeClr val="dk2"/>
                </a:solidFill>
                <a:latin typeface="Lato"/>
                <a:ea typeface="Lato"/>
                <a:cs typeface="Lato"/>
                <a:sym typeface="Lato"/>
              </a:rPr>
              <a:t>*ReMax has not established proper controls and procedures related to QuickBooks, so we will not perform the assessment of controls from Re/Max side.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600"/>
              </a:spcAft>
              <a:buNone/>
            </a:pPr>
            <a:r>
              <a:rPr lang="en" sz="1300">
                <a:solidFill>
                  <a:schemeClr val="dk2"/>
                </a:solidFill>
                <a:latin typeface="Nunito"/>
                <a:ea typeface="Nunito"/>
                <a:cs typeface="Nunito"/>
                <a:sym typeface="Nunito"/>
              </a:rPr>
              <a:t>(You can talk about the auto fill of Chrome, just saying lol -- Beryl)</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400">
                <a:solidFill>
                  <a:schemeClr val="dk2"/>
                </a:solidFill>
                <a:latin typeface="Lato"/>
                <a:ea typeface="Lato"/>
                <a:cs typeface="Lato"/>
                <a:sym typeface="Lato"/>
              </a:rPr>
              <a:t>Based upon our audit work, our opinion is that the overall effectiveness of the processes and controls evaluated during the audit is rated as Needs Improvement.</a:t>
            </a:r>
            <a:endParaRPr sz="1400" dirty="0">
              <a:solidFill>
                <a:schemeClr val="dk2"/>
              </a:solidFill>
              <a:latin typeface="Lato"/>
              <a:ea typeface="Lato"/>
              <a:cs typeface="Lato"/>
              <a:sym typeface="Lato"/>
            </a:endParaRPr>
          </a:p>
          <a:p>
            <a:pPr marL="0" lvl="0" indent="0" rtl="0">
              <a:lnSpc>
                <a:spcPct val="115000"/>
              </a:lnSpc>
              <a:spcBef>
                <a:spcPts val="1600"/>
              </a:spcBef>
              <a:spcAft>
                <a:spcPts val="1600"/>
              </a:spcAft>
              <a:buNone/>
            </a:pPr>
            <a:r>
              <a:rPr lang="en" sz="1400" dirty="0">
                <a:solidFill>
                  <a:schemeClr val="dk2"/>
                </a:solidFill>
                <a:latin typeface="Lato"/>
                <a:ea typeface="Lato"/>
                <a:cs typeface="Lato"/>
                <a:sym typeface="Lato"/>
              </a:rPr>
              <a:t>We found that the QuickBook is operating well in the Re/Max., serving the needs of the company and no significant deficiencies in its function were noted. However, we just raises some questions regarding the appropriateness of the control environment. The control environment will require meaningful enhancement before it can be considered as fully effective, regarding the  access control, reauthentication, visibility and backups.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a:off x="2992950" y="992700"/>
            <a:ext cx="3158100" cy="3158100"/>
          </a:xfrm>
          <a:prstGeom prst="rect">
            <a:avLst/>
          </a:prstGeom>
          <a:noFill/>
          <a:ln w="28575"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a:endParaRPr/>
          </a:p>
        </p:txBody>
      </p:sp>
      <p:sp>
        <p:nvSpPr>
          <p:cNvPr id="13" name="Shape 13"/>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Shape 1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 name="Shape 50"/>
          <p:cNvSpPr txBox="1">
            <a:spLocks noGrp="1"/>
          </p:cNvSpPr>
          <p:nvPr>
            <p:ph type="title"/>
          </p:nvPr>
        </p:nvSpPr>
        <p:spPr>
          <a:xfrm>
            <a:off x="311700" y="1233100"/>
            <a:ext cx="8520600" cy="1610100"/>
          </a:xfrm>
          <a:prstGeom prst="rect">
            <a:avLst/>
          </a:prstGeom>
        </p:spPr>
        <p:txBody>
          <a:bodyPr spcFirstLastPara="1" wrap="square" lIns="91425" tIns="91425" rIns="91425" bIns="91425" anchor="b" anchorCtr="0"/>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endParaRPr/>
          </a:p>
        </p:txBody>
      </p:sp>
      <p:sp>
        <p:nvSpPr>
          <p:cNvPr id="51" name="Shape 5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509550" y="1423875"/>
            <a:ext cx="8124900" cy="17982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17" name="Shape 1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Shape 2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Shape 3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Shape 33"/>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Shape 3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Shape 3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Shape 41"/>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Shape 42"/>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Shape 4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7" name="Shape 4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2804700" y="1136613"/>
            <a:ext cx="3534600" cy="111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dirty="0"/>
              <a:t>Audit Findings Report</a:t>
            </a:r>
            <a:endParaRPr dirty="0"/>
          </a:p>
        </p:txBody>
      </p:sp>
      <p:sp>
        <p:nvSpPr>
          <p:cNvPr id="60" name="Shape 60"/>
          <p:cNvSpPr txBox="1">
            <a:spLocks noGrp="1"/>
          </p:cNvSpPr>
          <p:nvPr>
            <p:ph type="subTitle" idx="1"/>
          </p:nvPr>
        </p:nvSpPr>
        <p:spPr>
          <a:xfrm>
            <a:off x="2617350" y="2614887"/>
            <a:ext cx="3909300" cy="1392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1200" dirty="0">
                <a:solidFill>
                  <a:srgbClr val="000000"/>
                </a:solidFill>
              </a:rPr>
              <a:t>Team Member: Xiaomin Dong</a:t>
            </a:r>
            <a:endParaRPr sz="1200" dirty="0">
              <a:solidFill>
                <a:srgbClr val="000000"/>
              </a:solidFill>
            </a:endParaRPr>
          </a:p>
          <a:p>
            <a:pPr marL="0" lvl="0" indent="0">
              <a:spcBef>
                <a:spcPts val="0"/>
              </a:spcBef>
              <a:spcAft>
                <a:spcPts val="0"/>
              </a:spcAft>
              <a:buNone/>
            </a:pPr>
            <a:r>
              <a:rPr lang="en" sz="1200" dirty="0">
                <a:solidFill>
                  <a:srgbClr val="000000"/>
                </a:solidFill>
              </a:rPr>
              <a:t>	Binju Gaire</a:t>
            </a:r>
            <a:endParaRPr sz="1200" dirty="0">
              <a:solidFill>
                <a:srgbClr val="000000"/>
              </a:solidFill>
            </a:endParaRPr>
          </a:p>
          <a:p>
            <a:pPr marL="0" lvl="0" indent="0">
              <a:spcBef>
                <a:spcPts val="0"/>
              </a:spcBef>
              <a:spcAft>
                <a:spcPts val="0"/>
              </a:spcAft>
              <a:buNone/>
            </a:pPr>
            <a:r>
              <a:rPr lang="en" sz="1200" dirty="0">
                <a:solidFill>
                  <a:srgbClr val="000000"/>
                </a:solidFill>
              </a:rPr>
              <a:t>	                Borgia Casid Sohou</a:t>
            </a:r>
            <a:endParaRPr lang="en-US" sz="1200" dirty="0">
              <a:solidFill>
                <a:srgbClr val="000000"/>
              </a:solidFill>
            </a:endParaRPr>
          </a:p>
          <a:p>
            <a:pPr marL="0" lvl="0" indent="0">
              <a:spcBef>
                <a:spcPts val="0"/>
              </a:spcBef>
              <a:spcAft>
                <a:spcPts val="0"/>
              </a:spcAft>
              <a:buNone/>
            </a:pPr>
            <a:r>
              <a:rPr lang="en" sz="1200" dirty="0">
                <a:solidFill>
                  <a:srgbClr val="000000"/>
                </a:solidFill>
              </a:rPr>
              <a:t>	                   </a:t>
            </a:r>
            <a:r>
              <a:rPr lang="en-US" sz="1200" dirty="0">
                <a:solidFill>
                  <a:srgbClr val="000000"/>
                </a:solidFill>
              </a:rPr>
              <a:t>Beryl (</a:t>
            </a:r>
            <a:r>
              <a:rPr lang="en-US" sz="1200" dirty="0" err="1">
                <a:solidFill>
                  <a:srgbClr val="000000"/>
                </a:solidFill>
              </a:rPr>
              <a:t>Mengqiao</a:t>
            </a:r>
            <a:r>
              <a:rPr lang="en-US" sz="1200" dirty="0">
                <a:solidFill>
                  <a:srgbClr val="000000"/>
                </a:solidFill>
              </a:rPr>
              <a:t>) Liu</a:t>
            </a:r>
          </a:p>
          <a:p>
            <a:pPr marL="0" lvl="0" indent="0">
              <a:spcBef>
                <a:spcPts val="0"/>
              </a:spcBef>
              <a:spcAft>
                <a:spcPts val="0"/>
              </a:spcAft>
              <a:buNone/>
            </a:pPr>
            <a:r>
              <a:rPr lang="en" sz="1200" dirty="0">
                <a:solidFill>
                  <a:srgbClr val="000000"/>
                </a:solidFill>
              </a:rPr>
              <a:t>	Zhixin Wei</a:t>
            </a:r>
            <a:endParaRPr sz="1200"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ctrTitle"/>
          </p:nvPr>
        </p:nvSpPr>
        <p:spPr>
          <a:xfrm>
            <a:off x="2444250" y="1201713"/>
            <a:ext cx="4255500" cy="18729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Thanks!</a:t>
            </a:r>
            <a:endParaRPr/>
          </a:p>
          <a:p>
            <a:pPr marL="0" lvl="0" indent="0">
              <a:spcBef>
                <a:spcPts val="0"/>
              </a:spcBef>
              <a:spcAft>
                <a:spcPts val="0"/>
              </a:spcAft>
              <a:buNone/>
            </a:pPr>
            <a:endParaRPr/>
          </a:p>
          <a:p>
            <a:pPr marL="0" lvl="0" indent="0">
              <a:spcBef>
                <a:spcPts val="0"/>
              </a:spcBef>
              <a:spcAft>
                <a:spcPts val="0"/>
              </a:spcAft>
              <a:buNone/>
            </a:pPr>
            <a:r>
              <a:rPr lang="en"/>
              <a:t>Any 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Agenda:</a:t>
            </a:r>
            <a:endParaRPr/>
          </a:p>
        </p:txBody>
      </p:sp>
      <p:sp>
        <p:nvSpPr>
          <p:cNvPr id="66" name="Shape 66"/>
          <p:cNvSpPr txBox="1">
            <a:spLocks noGrp="1"/>
          </p:cNvSpPr>
          <p:nvPr>
            <p:ph type="body" idx="1"/>
          </p:nvPr>
        </p:nvSpPr>
        <p:spPr>
          <a:xfrm>
            <a:off x="510575" y="1306150"/>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dirty="0">
                <a:latin typeface="Times New Roman" panose="02020603050405020304" pitchFamily="18" charset="0"/>
                <a:cs typeface="Times New Roman" panose="02020603050405020304" pitchFamily="18" charset="0"/>
              </a:rPr>
              <a:t>Background</a:t>
            </a:r>
            <a:endParaRPr sz="1800" dirty="0">
              <a:latin typeface="Times New Roman" panose="02020603050405020304" pitchFamily="18" charset="0"/>
              <a:cs typeface="Times New Roman" panose="02020603050405020304" pitchFamily="18" charset="0"/>
            </a:endParaRPr>
          </a:p>
          <a:p>
            <a:pPr marL="457200" lvl="0" indent="-342900" rtl="0">
              <a:spcBef>
                <a:spcPts val="0"/>
              </a:spcBef>
              <a:spcAft>
                <a:spcPts val="0"/>
              </a:spcAft>
              <a:buSzPts val="1800"/>
              <a:buChar char="●"/>
            </a:pPr>
            <a:r>
              <a:rPr lang="en" sz="1800" dirty="0">
                <a:latin typeface="Times New Roman" panose="02020603050405020304" pitchFamily="18" charset="0"/>
                <a:cs typeface="Times New Roman" panose="02020603050405020304" pitchFamily="18" charset="0"/>
              </a:rPr>
              <a:t>Objective and Scope</a:t>
            </a:r>
            <a:endParaRPr sz="1800" dirty="0">
              <a:latin typeface="Times New Roman" panose="02020603050405020304" pitchFamily="18" charset="0"/>
              <a:cs typeface="Times New Roman" panose="02020603050405020304" pitchFamily="18" charset="0"/>
            </a:endParaRPr>
          </a:p>
          <a:p>
            <a:pPr marL="457200" lvl="0" indent="-342900" rtl="0">
              <a:spcBef>
                <a:spcPts val="0"/>
              </a:spcBef>
              <a:spcAft>
                <a:spcPts val="0"/>
              </a:spcAft>
              <a:buSzPts val="1800"/>
              <a:buChar char="●"/>
            </a:pPr>
            <a:r>
              <a:rPr lang="en" sz="1800" dirty="0">
                <a:latin typeface="Times New Roman" panose="02020603050405020304" pitchFamily="18" charset="0"/>
                <a:cs typeface="Times New Roman" panose="02020603050405020304" pitchFamily="18" charset="0"/>
              </a:rPr>
              <a:t>Findings</a:t>
            </a:r>
            <a:endParaRPr sz="1800" dirty="0">
              <a:latin typeface="Times New Roman" panose="02020603050405020304" pitchFamily="18" charset="0"/>
              <a:cs typeface="Times New Roman" panose="02020603050405020304" pitchFamily="18" charset="0"/>
            </a:endParaRPr>
          </a:p>
          <a:p>
            <a:pPr marL="457200" lvl="0" indent="-342900">
              <a:spcBef>
                <a:spcPts val="0"/>
              </a:spcBef>
              <a:spcAft>
                <a:spcPts val="0"/>
              </a:spcAft>
              <a:buSzPts val="1800"/>
              <a:buChar char="●"/>
            </a:pPr>
            <a:r>
              <a:rPr lang="en" sz="1800" dirty="0">
                <a:latin typeface="Times New Roman" panose="02020603050405020304" pitchFamily="18" charset="0"/>
                <a:cs typeface="Times New Roman" panose="02020603050405020304" pitchFamily="18" charset="0"/>
              </a:rPr>
              <a:t>Audit Opinion</a:t>
            </a:r>
            <a:endParaRPr sz="1800" dirty="0">
              <a:latin typeface="Times New Roman" panose="02020603050405020304" pitchFamily="18" charset="0"/>
              <a:cs typeface="Times New Roman" panose="02020603050405020304" pitchFamily="18" charset="0"/>
            </a:endParaRPr>
          </a:p>
        </p:txBody>
      </p:sp>
      <p:pic>
        <p:nvPicPr>
          <p:cNvPr id="67" name="Shape 67" descr="Image result for re/max"/>
          <p:cNvPicPr preferRelativeResize="0"/>
          <p:nvPr/>
        </p:nvPicPr>
        <p:blipFill>
          <a:blip r:embed="rId3">
            <a:alphaModFix/>
          </a:blip>
          <a:stretch>
            <a:fillRect/>
          </a:stretch>
        </p:blipFill>
        <p:spPr>
          <a:xfrm>
            <a:off x="5080700" y="683813"/>
            <a:ext cx="3775875" cy="37758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Background</a:t>
            </a:r>
            <a:endParaRPr/>
          </a:p>
        </p:txBody>
      </p:sp>
      <p:sp>
        <p:nvSpPr>
          <p:cNvPr id="73" name="Shape 73"/>
          <p:cNvSpPr txBox="1">
            <a:spLocks noGrp="1"/>
          </p:cNvSpPr>
          <p:nvPr>
            <p:ph type="body" idx="1"/>
          </p:nvPr>
        </p:nvSpPr>
        <p:spPr>
          <a:xfrm>
            <a:off x="580650" y="1723150"/>
            <a:ext cx="7030500" cy="2624400"/>
          </a:xfrm>
          <a:prstGeom prst="rect">
            <a:avLst/>
          </a:prstGeom>
        </p:spPr>
        <p:txBody>
          <a:bodyPr spcFirstLastPara="1" wrap="square" lIns="91425" tIns="91425" rIns="91425" bIns="91425" anchor="t" anchorCtr="0">
            <a:noAutofit/>
          </a:bodyPr>
          <a:lstStyle/>
          <a:p>
            <a:pPr marL="0" lvl="0" indent="457200" rtl="0">
              <a:lnSpc>
                <a:spcPct val="115000"/>
              </a:lnSpc>
              <a:spcBef>
                <a:spcPts val="0"/>
              </a:spcBef>
              <a:spcAft>
                <a:spcPts val="0"/>
              </a:spcAft>
              <a:buNone/>
            </a:pPr>
            <a:r>
              <a:rPr lang="en" sz="1400" b="1" dirty="0">
                <a:latin typeface="Times New Roman" panose="02020603050405020304" pitchFamily="18" charset="0"/>
                <a:cs typeface="Times New Roman" panose="02020603050405020304" pitchFamily="18" charset="0"/>
              </a:rPr>
              <a:t>QuickBooks:</a:t>
            </a:r>
            <a:endParaRPr sz="1400" b="1" dirty="0">
              <a:latin typeface="Times New Roman" panose="02020603050405020304" pitchFamily="18" charset="0"/>
              <a:cs typeface="Times New Roman" panose="02020603050405020304" pitchFamily="18" charset="0"/>
            </a:endParaRPr>
          </a:p>
          <a:p>
            <a:pPr marL="457200" lvl="0" indent="-304800" rtl="0">
              <a:lnSpc>
                <a:spcPct val="115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an accounting software program used to manage sales and expenses and keep track of daily business transactions.</a:t>
            </a:r>
            <a:endParaRPr sz="1400" dirty="0">
              <a:latin typeface="Times New Roman" panose="02020603050405020304" pitchFamily="18" charset="0"/>
              <a:cs typeface="Times New Roman" panose="02020603050405020304" pitchFamily="18" charset="0"/>
            </a:endParaRPr>
          </a:p>
          <a:p>
            <a:pPr marL="457200" lvl="0" indent="-304800" rtl="0">
              <a:lnSpc>
                <a:spcPct val="115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offers on-premises accounting applications as well as cloud-based versions that accept business payments, manage and pay bills, and payroll functions.</a:t>
            </a:r>
            <a:endParaRPr sz="14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endParaRPr sz="14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400" b="1" dirty="0">
                <a:latin typeface="Times New Roman" panose="02020603050405020304" pitchFamily="18" charset="0"/>
                <a:cs typeface="Times New Roman" panose="02020603050405020304" pitchFamily="18" charset="0"/>
              </a:rPr>
              <a:t>            Re/Max:</a:t>
            </a:r>
            <a:endParaRPr sz="1400" b="1" dirty="0">
              <a:latin typeface="Times New Roman" panose="02020603050405020304" pitchFamily="18" charset="0"/>
              <a:cs typeface="Times New Roman" panose="02020603050405020304" pitchFamily="18" charset="0"/>
            </a:endParaRPr>
          </a:p>
          <a:p>
            <a:pPr marL="457200" lvl="0" indent="-304800" rtl="0">
              <a:lnSpc>
                <a:spcPct val="115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an American international real estate company that operates through a franchise system. </a:t>
            </a:r>
            <a:endParaRPr sz="1400" dirty="0">
              <a:latin typeface="Times New Roman" panose="02020603050405020304" pitchFamily="18" charset="0"/>
              <a:cs typeface="Times New Roman" panose="02020603050405020304" pitchFamily="18" charset="0"/>
            </a:endParaRPr>
          </a:p>
          <a:p>
            <a:pPr marL="457200" lvl="0" indent="-304800" rtl="0">
              <a:lnSpc>
                <a:spcPct val="115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more than 100,000 agents in 6,800 offices operates in about 100 countries. </a:t>
            </a:r>
            <a:endParaRPr sz="1400" dirty="0">
              <a:latin typeface="Times New Roman" panose="02020603050405020304" pitchFamily="18" charset="0"/>
              <a:cs typeface="Times New Roman" panose="02020603050405020304" pitchFamily="18" charset="0"/>
            </a:endParaRPr>
          </a:p>
          <a:p>
            <a:pPr marL="457200" lvl="0" indent="-304800" rtl="0">
              <a:lnSpc>
                <a:spcPct val="115000"/>
              </a:lnSpc>
              <a:spcBef>
                <a:spcPts val="0"/>
              </a:spcBef>
              <a:spcAft>
                <a:spcPts val="0"/>
              </a:spcAft>
              <a:buSzPts val="1200"/>
              <a:buChar char="●"/>
            </a:pPr>
            <a:r>
              <a:rPr lang="en" sz="1400" dirty="0">
                <a:latin typeface="Times New Roman" panose="02020603050405020304" pitchFamily="18" charset="0"/>
                <a:cs typeface="Times New Roman" panose="02020603050405020304" pitchFamily="18" charset="0"/>
              </a:rPr>
              <a:t>use QuickBooks as management software to consolidate accounting, commission tracking, transaction management, reporting, and more.</a:t>
            </a:r>
            <a:endParaRPr sz="1400" dirty="0">
              <a:latin typeface="Times New Roman" panose="02020603050405020304" pitchFamily="18" charset="0"/>
              <a:cs typeface="Times New Roman" panose="02020603050405020304" pitchFamily="18" charset="0"/>
            </a:endParaRPr>
          </a:p>
        </p:txBody>
      </p:sp>
      <p:pic>
        <p:nvPicPr>
          <p:cNvPr id="74" name="Shape 74" descr="Image result for re/max"/>
          <p:cNvPicPr preferRelativeResize="0"/>
          <p:nvPr/>
        </p:nvPicPr>
        <p:blipFill>
          <a:blip r:embed="rId3">
            <a:alphaModFix/>
          </a:blip>
          <a:stretch>
            <a:fillRect/>
          </a:stretch>
        </p:blipFill>
        <p:spPr>
          <a:xfrm>
            <a:off x="6559275" y="0"/>
            <a:ext cx="2584725" cy="1723150"/>
          </a:xfrm>
          <a:prstGeom prst="rect">
            <a:avLst/>
          </a:prstGeom>
          <a:noFill/>
          <a:ln>
            <a:noFill/>
          </a:ln>
        </p:spPr>
      </p:pic>
      <p:pic>
        <p:nvPicPr>
          <p:cNvPr id="75" name="Shape 75"/>
          <p:cNvPicPr preferRelativeResize="0"/>
          <p:nvPr/>
        </p:nvPicPr>
        <p:blipFill>
          <a:blip r:embed="rId4">
            <a:alphaModFix/>
          </a:blip>
          <a:stretch>
            <a:fillRect/>
          </a:stretch>
        </p:blipFill>
        <p:spPr>
          <a:xfrm>
            <a:off x="4259375" y="137100"/>
            <a:ext cx="2299901" cy="144895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Objective and Scope</a:t>
            </a:r>
            <a:endParaRPr/>
          </a:p>
        </p:txBody>
      </p:sp>
      <p:sp>
        <p:nvSpPr>
          <p:cNvPr id="81" name="Shape 81"/>
          <p:cNvSpPr txBox="1">
            <a:spLocks noGrp="1"/>
          </p:cNvSpPr>
          <p:nvPr>
            <p:ph type="body" idx="1"/>
          </p:nvPr>
        </p:nvSpPr>
        <p:spPr>
          <a:xfrm>
            <a:off x="788525" y="1506475"/>
            <a:ext cx="7030500" cy="2541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b="1" dirty="0">
                <a:latin typeface="Times New Roman" panose="02020603050405020304" pitchFamily="18" charset="0"/>
                <a:cs typeface="Times New Roman" panose="02020603050405020304" pitchFamily="18" charset="0"/>
              </a:rPr>
              <a:t>Objective:</a:t>
            </a:r>
            <a:endParaRPr sz="1400" b="1"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400" dirty="0">
                <a:latin typeface="Times New Roman" panose="02020603050405020304" pitchFamily="18" charset="0"/>
                <a:cs typeface="Times New Roman" panose="02020603050405020304" pitchFamily="18" charset="0"/>
              </a:rPr>
              <a:t>Our audit objective was to determine whether adequate controls were in place and in effect to provide reasonable assurance of using Quickbooks from a security perspective. </a:t>
            </a:r>
            <a:endParaRPr sz="14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4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400" b="1"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400" b="1" dirty="0">
                <a:latin typeface="Times New Roman" panose="02020603050405020304" pitchFamily="18" charset="0"/>
                <a:cs typeface="Times New Roman" panose="02020603050405020304" pitchFamily="18" charset="0"/>
              </a:rPr>
              <a:t>Scope:</a:t>
            </a:r>
            <a:endParaRPr sz="1400" b="1"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r>
              <a:rPr lang="en" sz="1400" dirty="0">
                <a:latin typeface="Times New Roman" panose="02020603050405020304" pitchFamily="18" charset="0"/>
                <a:cs typeface="Times New Roman" panose="02020603050405020304" pitchFamily="18" charset="0"/>
              </a:rPr>
              <a:t>We performed an audit  the security controls of using QuickBooks at Re/Max, for the period of April 7, 2017 to April 7, 2018. The scope of our audit consisted of an evaluation of QuickBooks. This audit was conducted in accordance with the NIST special publication 800 63B  guidelines and .  These guidlines </a:t>
            </a:r>
            <a:endParaRPr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78475" y="598575"/>
            <a:ext cx="7030500" cy="999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Finding 1: </a:t>
            </a:r>
            <a:endParaRPr/>
          </a:p>
        </p:txBody>
      </p:sp>
      <p:sp>
        <p:nvSpPr>
          <p:cNvPr id="87" name="Shape 87"/>
          <p:cNvSpPr txBox="1">
            <a:spLocks noGrp="1"/>
          </p:cNvSpPr>
          <p:nvPr>
            <p:ph type="body" idx="1"/>
          </p:nvPr>
        </p:nvSpPr>
        <p:spPr>
          <a:xfrm>
            <a:off x="1056750" y="1413900"/>
            <a:ext cx="7030500" cy="2831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200" b="1" dirty="0">
                <a:latin typeface="Times New Roman" panose="02020603050405020304" pitchFamily="18" charset="0"/>
                <a:cs typeface="Times New Roman" panose="02020603050405020304" pitchFamily="18" charset="0"/>
              </a:rPr>
              <a:t>Fact</a:t>
            </a:r>
            <a:r>
              <a:rPr lang="en" sz="1200" dirty="0">
                <a:latin typeface="Times New Roman" panose="02020603050405020304" pitchFamily="18" charset="0"/>
                <a:cs typeface="Times New Roman" panose="02020603050405020304" pitchFamily="18" charset="0"/>
              </a:rPr>
              <a:t>-Passwords</a:t>
            </a:r>
            <a:r>
              <a:rPr lang="en" sz="1200" dirty="0">
                <a:latin typeface="Times New Roman" panose="02020603050405020304" pitchFamily="18" charset="0"/>
                <a:ea typeface="Times New Roman"/>
                <a:cs typeface="Times New Roman" panose="02020603050405020304" pitchFamily="18" charset="0"/>
                <a:sym typeface="Times New Roman"/>
              </a:rPr>
              <a:t> </a:t>
            </a:r>
            <a:r>
              <a:rPr lang="en" sz="1200" dirty="0">
                <a:latin typeface="Times New Roman" panose="02020603050405020304" pitchFamily="18" charset="0"/>
                <a:cs typeface="Times New Roman" panose="02020603050405020304" pitchFamily="18" charset="0"/>
              </a:rPr>
              <a:t>of the computers that are used to access Quickbooks are not required to change periodically by the employees of ReMax. There is less assurance that passwords are limiting access to data files and information only to assigned users. </a:t>
            </a:r>
            <a:endParaRPr sz="1200" dirty="0">
              <a:latin typeface="Times New Roman" panose="02020603050405020304" pitchFamily="18" charset="0"/>
              <a:cs typeface="Times New Roman" panose="02020603050405020304" pitchFamily="18" charset="0"/>
            </a:endParaRPr>
          </a:p>
          <a:p>
            <a:pPr marL="0" lvl="0" indent="0">
              <a:spcBef>
                <a:spcPts val="1600"/>
              </a:spcBef>
              <a:spcAft>
                <a:spcPts val="0"/>
              </a:spcAft>
              <a:buNone/>
            </a:pPr>
            <a:r>
              <a:rPr lang="en" sz="1200" b="1" dirty="0">
                <a:latin typeface="Times New Roman" panose="02020603050405020304" pitchFamily="18" charset="0"/>
                <a:cs typeface="Times New Roman" panose="02020603050405020304" pitchFamily="18" charset="0"/>
              </a:rPr>
              <a:t>Standards</a:t>
            </a:r>
            <a:r>
              <a:rPr lang="en" sz="1200" dirty="0">
                <a:latin typeface="Times New Roman" panose="02020603050405020304" pitchFamily="18" charset="0"/>
                <a:cs typeface="Times New Roman" panose="02020603050405020304" pitchFamily="18" charset="0"/>
              </a:rPr>
              <a:t>-Per NIST Special Publication 800-63B (Digital Identity Guidelines), reauthentication of the subscriber SHOULD be repeated at least once per 30 days during an extended usage session, regardless of user activity. The session SHOULD be terminated (i.e., logged out) when this time limit is reached</a:t>
            </a:r>
            <a:endParaRPr sz="1200" dirty="0">
              <a:latin typeface="Times New Roman" panose="02020603050405020304" pitchFamily="18" charset="0"/>
              <a:cs typeface="Times New Roman" panose="02020603050405020304" pitchFamily="18" charset="0"/>
            </a:endParaRPr>
          </a:p>
          <a:p>
            <a:pPr marL="0" lvl="0" indent="0">
              <a:spcBef>
                <a:spcPts val="1600"/>
              </a:spcBef>
              <a:spcAft>
                <a:spcPts val="0"/>
              </a:spcAft>
              <a:buNone/>
            </a:pPr>
            <a:r>
              <a:rPr lang="en" sz="1200" b="1" dirty="0">
                <a:latin typeface="Times New Roman" panose="02020603050405020304" pitchFamily="18" charset="0"/>
                <a:cs typeface="Times New Roman" panose="02020603050405020304" pitchFamily="18" charset="0"/>
              </a:rPr>
              <a:t>Root cause of the issue</a:t>
            </a:r>
            <a:r>
              <a:rPr lang="en" sz="1200" dirty="0">
                <a:latin typeface="Times New Roman" panose="02020603050405020304" pitchFamily="18" charset="0"/>
                <a:cs typeface="Times New Roman" panose="02020603050405020304" pitchFamily="18" charset="0"/>
              </a:rPr>
              <a:t>-The issue of reauthentication exists because employees are not aware of the digital identity guidelines.</a:t>
            </a:r>
            <a:endParaRPr sz="1200" dirty="0">
              <a:latin typeface="Times New Roman" panose="02020603050405020304" pitchFamily="18" charset="0"/>
              <a:cs typeface="Times New Roman" panose="02020603050405020304" pitchFamily="18" charset="0"/>
            </a:endParaRPr>
          </a:p>
          <a:p>
            <a:pPr marL="0" lvl="0" indent="0" rtl="0">
              <a:spcBef>
                <a:spcPts val="1600"/>
              </a:spcBef>
              <a:spcAft>
                <a:spcPts val="0"/>
              </a:spcAft>
              <a:buNone/>
            </a:pPr>
            <a:r>
              <a:rPr lang="en" sz="1200" b="1" dirty="0">
                <a:latin typeface="Times New Roman" panose="02020603050405020304" pitchFamily="18" charset="0"/>
                <a:cs typeface="Times New Roman" panose="02020603050405020304" pitchFamily="18" charset="0"/>
              </a:rPr>
              <a:t>Impact to the business</a:t>
            </a:r>
            <a:r>
              <a:rPr lang="en" sz="1200" dirty="0">
                <a:latin typeface="Times New Roman" panose="02020603050405020304" pitchFamily="18" charset="0"/>
                <a:cs typeface="Times New Roman" panose="02020603050405020304" pitchFamily="18" charset="0"/>
              </a:rPr>
              <a:t>-chance to have malicious attacks</a:t>
            </a: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200" b="1"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Recommendations</a:t>
            </a:r>
            <a:r>
              <a:rPr lang="en" sz="1200" dirty="0">
                <a:latin typeface="Times New Roman" panose="02020603050405020304" pitchFamily="18" charset="0"/>
                <a:cs typeface="Times New Roman" panose="02020603050405020304" pitchFamily="18" charset="0"/>
              </a:rPr>
              <a:t>-Passwords should be kept confidential and periodically changed to reduce the risk of unauthorized access to computer and data. </a:t>
            </a:r>
            <a:endParaRPr sz="1200" dirty="0">
              <a:latin typeface="Times New Roman" panose="02020603050405020304" pitchFamily="18" charset="0"/>
              <a:cs typeface="Times New Roman" panose="02020603050405020304" pitchFamily="18" charset="0"/>
            </a:endParaRPr>
          </a:p>
          <a:p>
            <a:pPr marL="0" lvl="0" indent="0">
              <a:spcBef>
                <a:spcPts val="1600"/>
              </a:spcBef>
              <a:spcAft>
                <a:spcPts val="0"/>
              </a:spcAft>
              <a:buNone/>
            </a:pPr>
            <a:endParaRPr sz="1200" dirty="0">
              <a:solidFill>
                <a:srgbClr val="454441"/>
              </a:solidFill>
              <a:highlight>
                <a:srgbClr val="FFFFFF"/>
              </a:highlight>
              <a:latin typeface="Times New Roman"/>
              <a:ea typeface="Times New Roman"/>
              <a:cs typeface="Times New Roman"/>
              <a:sym typeface="Times New Roman"/>
            </a:endParaRPr>
          </a:p>
          <a:p>
            <a:pPr marL="0" lvl="0" indent="0">
              <a:spcBef>
                <a:spcPts val="1600"/>
              </a:spcBef>
              <a:spcAft>
                <a:spcPts val="0"/>
              </a:spcAft>
              <a:buNone/>
            </a:pPr>
            <a:endParaRPr dirty="0"/>
          </a:p>
          <a:p>
            <a:pPr marL="0" lvl="0" indent="0">
              <a:spcBef>
                <a:spcPts val="1600"/>
              </a:spcBef>
              <a:spcAft>
                <a:spcPts val="0"/>
              </a:spcAft>
              <a:buNone/>
            </a:pPr>
            <a:endParaRPr dirty="0"/>
          </a:p>
          <a:p>
            <a:pPr marL="0" lvl="0" indent="0">
              <a:spcBef>
                <a:spcPts val="1600"/>
              </a:spcBef>
              <a:spcAft>
                <a:spcPts val="160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Finding 2:</a:t>
            </a:r>
            <a:endParaRPr/>
          </a:p>
        </p:txBody>
      </p:sp>
      <p:sp>
        <p:nvSpPr>
          <p:cNvPr id="93" name="Shape 93"/>
          <p:cNvSpPr txBox="1">
            <a:spLocks noGrp="1"/>
          </p:cNvSpPr>
          <p:nvPr>
            <p:ph type="body" idx="1"/>
          </p:nvPr>
        </p:nvSpPr>
        <p:spPr>
          <a:xfrm>
            <a:off x="1120375" y="1177775"/>
            <a:ext cx="7030500" cy="3876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Fact</a:t>
            </a:r>
            <a:r>
              <a:rPr lang="en" sz="1200" dirty="0">
                <a:latin typeface="Times New Roman" panose="02020603050405020304" pitchFamily="18" charset="0"/>
                <a:cs typeface="Times New Roman" panose="02020603050405020304" pitchFamily="18" charset="0"/>
              </a:rPr>
              <a:t>-Quickbooks doesn’t have strict controls on the accessing identity authorization. Anyone could access the information once the person have the account.</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r>
              <a:rPr lang="en" sz="1200" b="1" dirty="0">
                <a:latin typeface="Times New Roman" panose="02020603050405020304" pitchFamily="18" charset="0"/>
                <a:cs typeface="Times New Roman" panose="02020603050405020304" pitchFamily="18" charset="0"/>
              </a:rPr>
              <a:t>Standards</a:t>
            </a:r>
            <a:r>
              <a:rPr lang="en" sz="1200" dirty="0">
                <a:latin typeface="Times New Roman" panose="02020603050405020304" pitchFamily="18" charset="0"/>
                <a:cs typeface="Times New Roman" panose="02020603050405020304" pitchFamily="18" charset="0"/>
              </a:rPr>
              <a:t>-NIST Special Publication 800-63B</a:t>
            </a: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dirty="0">
                <a:latin typeface="Times New Roman" panose="02020603050405020304" pitchFamily="18" charset="0"/>
                <a:cs typeface="Times New Roman" panose="02020603050405020304" pitchFamily="18" charset="0"/>
              </a:rPr>
              <a:t>An attacker who can gain control of an authenticator will often be able to masquerade as the authenticator’s owner. </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Root cause of the issue</a:t>
            </a:r>
            <a:r>
              <a:rPr lang="en" sz="1200" dirty="0">
                <a:latin typeface="Times New Roman" panose="02020603050405020304" pitchFamily="18" charset="0"/>
                <a:cs typeface="Times New Roman" panose="02020603050405020304" pitchFamily="18" charset="0"/>
              </a:rPr>
              <a:t>-Lack of periodic reauthentication of subscriber sessions.</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Impact to the business</a:t>
            </a:r>
            <a:r>
              <a:rPr lang="en" sz="1200" dirty="0">
                <a:latin typeface="Times New Roman" panose="02020603050405020304" pitchFamily="18" charset="0"/>
                <a:cs typeface="Times New Roman" panose="02020603050405020304" pitchFamily="18" charset="0"/>
              </a:rPr>
              <a:t>-The customer personal identities and the company transactions will be disclosed.</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r>
              <a:rPr lang="en" sz="1200" b="1" dirty="0">
                <a:latin typeface="Times New Roman" panose="02020603050405020304" pitchFamily="18" charset="0"/>
                <a:cs typeface="Times New Roman" panose="02020603050405020304" pitchFamily="18" charset="0"/>
              </a:rPr>
              <a:t>Recommendations</a:t>
            </a:r>
            <a:r>
              <a:rPr lang="en" sz="1200" dirty="0">
                <a:latin typeface="Times New Roman" panose="02020603050405020304" pitchFamily="18" charset="0"/>
                <a:cs typeface="Times New Roman" panose="02020603050405020304" pitchFamily="18" charset="0"/>
              </a:rPr>
              <a:t>-Use authenticators that provide verifier impersonation resistance. Or Providing different temporary passwords for different authorized users.And only the authorized users have temporary accesses to the system.</a:t>
            </a:r>
            <a:br>
              <a:rPr lang="en" sz="1400" dirty="0">
                <a:latin typeface="Times New Roman" panose="02020603050405020304" pitchFamily="18" charset="0"/>
                <a:cs typeface="Times New Roman" panose="02020603050405020304" pitchFamily="18" charset="0"/>
              </a:rPr>
            </a:br>
            <a:endParaRPr sz="1400" dirty="0">
              <a:latin typeface="Times New Roman" panose="02020603050405020304" pitchFamily="18" charset="0"/>
              <a:cs typeface="Times New Roman" panose="02020603050405020304" pitchFamily="18" charset="0"/>
            </a:endParaRPr>
          </a:p>
          <a:p>
            <a:pPr marL="0" lvl="0" indent="0">
              <a:spcBef>
                <a:spcPts val="0"/>
              </a:spcBef>
              <a:spcAft>
                <a:spcPts val="1600"/>
              </a:spcAft>
              <a:buNone/>
            </a:pPr>
            <a:endParaRPr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Finding 3:</a:t>
            </a:r>
            <a:endParaRPr/>
          </a:p>
          <a:p>
            <a:pPr marL="0" lvl="0" indent="0">
              <a:spcBef>
                <a:spcPts val="0"/>
              </a:spcBef>
              <a:spcAft>
                <a:spcPts val="0"/>
              </a:spcAft>
              <a:buNone/>
            </a:pPr>
            <a:endParaRPr/>
          </a:p>
        </p:txBody>
      </p:sp>
      <p:sp>
        <p:nvSpPr>
          <p:cNvPr id="99" name="Shape 99"/>
          <p:cNvSpPr txBox="1">
            <a:spLocks noGrp="1"/>
          </p:cNvSpPr>
          <p:nvPr>
            <p:ph type="body" idx="1"/>
          </p:nvPr>
        </p:nvSpPr>
        <p:spPr>
          <a:xfrm>
            <a:off x="1056750" y="1254875"/>
            <a:ext cx="7030500" cy="2541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Fact</a:t>
            </a:r>
            <a:r>
              <a:rPr lang="en" sz="1200" dirty="0">
                <a:latin typeface="Times New Roman" panose="02020603050405020304" pitchFamily="18" charset="0"/>
                <a:cs typeface="Times New Roman" panose="02020603050405020304" pitchFamily="18" charset="0"/>
              </a:rPr>
              <a:t>-Quickbook can be hard to use in terms of oversight and compliance guarantee. The software offers no real time visibility into data collection and processes. </a:t>
            </a: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Standards</a:t>
            </a:r>
            <a:r>
              <a:rPr lang="en" sz="1200" dirty="0">
                <a:latin typeface="Times New Roman" panose="02020603050405020304" pitchFamily="18" charset="0"/>
                <a:cs typeface="Times New Roman" panose="02020603050405020304" pitchFamily="18" charset="0"/>
              </a:rPr>
              <a:t>-NIST 500-299 (Cloud Computing Security Reference Architecture)</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Root cause of the issue</a:t>
            </a:r>
            <a:r>
              <a:rPr lang="en" sz="1200" dirty="0">
                <a:latin typeface="Times New Roman" panose="02020603050405020304" pitchFamily="18" charset="0"/>
                <a:cs typeface="Times New Roman" panose="02020603050405020304" pitchFamily="18" charset="0"/>
              </a:rPr>
              <a:t>-The way the software is set up does not allow all its users to has access to the same data at the same time. </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r>
              <a:rPr lang="en" sz="1200" b="1" dirty="0">
                <a:latin typeface="Times New Roman" panose="02020603050405020304" pitchFamily="18" charset="0"/>
                <a:cs typeface="Times New Roman" panose="02020603050405020304" pitchFamily="18" charset="0"/>
              </a:rPr>
              <a:t>Impact to the business</a:t>
            </a:r>
            <a:r>
              <a:rPr lang="en" sz="1200" dirty="0">
                <a:latin typeface="Times New Roman" panose="02020603050405020304" pitchFamily="18" charset="0"/>
                <a:cs typeface="Times New Roman" panose="02020603050405020304" pitchFamily="18" charset="0"/>
              </a:rPr>
              <a:t>-manually gathering information for audit request can be quite challenging and lead to incomplete results</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0"/>
              </a:spcAft>
              <a:buNone/>
            </a:pPr>
            <a:br>
              <a:rPr lang="en" sz="1200" b="1" dirty="0">
                <a:latin typeface="Times New Roman" panose="02020603050405020304" pitchFamily="18" charset="0"/>
                <a:cs typeface="Times New Roman" panose="02020603050405020304" pitchFamily="18" charset="0"/>
              </a:rPr>
            </a:br>
            <a:r>
              <a:rPr lang="en" sz="1200" b="1" dirty="0">
                <a:latin typeface="Times New Roman" panose="02020603050405020304" pitchFamily="18" charset="0"/>
                <a:cs typeface="Times New Roman" panose="02020603050405020304" pitchFamily="18" charset="0"/>
              </a:rPr>
              <a:t>Recommendation</a:t>
            </a:r>
            <a:r>
              <a:rPr lang="en" sz="1200" dirty="0">
                <a:latin typeface="Times New Roman" panose="02020603050405020304" pitchFamily="18" charset="0"/>
                <a:cs typeface="Times New Roman" panose="02020603050405020304" pitchFamily="18" charset="0"/>
              </a:rPr>
              <a:t>-Build up a cloud software that can be easily spread out across Re/max, which will assure everyone has access to the same data at the same time and that management instantly know what's going on at any time.</a:t>
            </a:r>
            <a:br>
              <a:rPr lang="en" sz="1400" dirty="0"/>
            </a:br>
            <a:endParaRPr sz="1400" dirty="0"/>
          </a:p>
          <a:p>
            <a:pPr marL="0" lvl="0" indent="0">
              <a:spcBef>
                <a:spcPts val="0"/>
              </a:spcBef>
              <a:spcAft>
                <a:spcPts val="0"/>
              </a:spcAft>
              <a:buNone/>
            </a:pPr>
            <a:endParaRPr sz="1400" dirty="0"/>
          </a:p>
          <a:p>
            <a:pPr marL="0" lvl="0" indent="0">
              <a:spcBef>
                <a:spcPts val="1600"/>
              </a:spcBef>
              <a:spcAft>
                <a:spcPts val="0"/>
              </a:spcAft>
              <a:buNone/>
            </a:pPr>
            <a:endParaRPr sz="1400" dirty="0"/>
          </a:p>
          <a:p>
            <a:pPr marL="0" lvl="0" indent="0">
              <a:spcBef>
                <a:spcPts val="1600"/>
              </a:spcBef>
              <a:spcAft>
                <a:spcPts val="1600"/>
              </a:spcAft>
              <a:buNone/>
            </a:pPr>
            <a:r>
              <a:rPr lang="en" sz="1400" dirty="0"/>
              <a:t>https://scholarworks.uni.edu/cgi/viewcontent.cgi?article=1005&amp;context=hpt</a:t>
            </a:r>
            <a:endParaRPr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Finding 4:</a:t>
            </a:r>
            <a:endParaRPr/>
          </a:p>
        </p:txBody>
      </p:sp>
      <p:sp>
        <p:nvSpPr>
          <p:cNvPr id="105" name="Shape 105"/>
          <p:cNvSpPr txBox="1">
            <a:spLocks noGrp="1"/>
          </p:cNvSpPr>
          <p:nvPr>
            <p:ph type="body" idx="1"/>
          </p:nvPr>
        </p:nvSpPr>
        <p:spPr>
          <a:xfrm>
            <a:off x="978375" y="1136525"/>
            <a:ext cx="7030500" cy="3928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200" b="1" dirty="0">
                <a:latin typeface="Times New Roman" panose="02020603050405020304" pitchFamily="18" charset="0"/>
                <a:cs typeface="Times New Roman" panose="02020603050405020304" pitchFamily="18" charset="0"/>
              </a:rPr>
              <a:t>Fact</a:t>
            </a:r>
            <a:r>
              <a:rPr lang="en" sz="1200" dirty="0">
                <a:latin typeface="Times New Roman" panose="02020603050405020304" pitchFamily="18" charset="0"/>
                <a:cs typeface="Times New Roman" panose="02020603050405020304" pitchFamily="18" charset="0"/>
              </a:rPr>
              <a:t> – Users can add or change the data at anytime or any situation as long as they have the password. They can type any number they want and there is lack of backup, which would lead to records losing or error.</a:t>
            </a:r>
            <a:endParaRPr sz="1200" dirty="0">
              <a:latin typeface="Times New Roman" panose="02020603050405020304" pitchFamily="18" charset="0"/>
              <a:cs typeface="Times New Roman" panose="02020603050405020304" pitchFamily="18" charset="0"/>
            </a:endParaRPr>
          </a:p>
          <a:p>
            <a:pPr marL="0" lvl="0" indent="0">
              <a:lnSpc>
                <a:spcPct val="115000"/>
              </a:lnSpc>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200" b="1" dirty="0">
                <a:latin typeface="Times New Roman" panose="02020603050405020304" pitchFamily="18" charset="0"/>
                <a:cs typeface="Times New Roman" panose="02020603050405020304" pitchFamily="18" charset="0"/>
              </a:rPr>
              <a:t>Standards </a:t>
            </a:r>
            <a:r>
              <a:rPr lang="en" sz="1200" dirty="0">
                <a:latin typeface="Times New Roman" panose="02020603050405020304" pitchFamily="18" charset="0"/>
                <a:cs typeface="Times New Roman" panose="02020603050405020304" pitchFamily="18" charset="0"/>
              </a:rPr>
              <a:t>– NIST Special Publication 800-63B (Digital Identity Guidelines) </a:t>
            </a:r>
            <a:endParaRPr sz="12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200" u="sng" dirty="0">
                <a:latin typeface="Times New Roman" panose="02020603050405020304" pitchFamily="18" charset="0"/>
                <a:cs typeface="Times New Roman" panose="02020603050405020304" pitchFamily="18" charset="0"/>
              </a:rPr>
              <a:t>Records Retention Policy</a:t>
            </a:r>
            <a:endParaRPr sz="1200" u="sng"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200" dirty="0">
                <a:latin typeface="Times New Roman" panose="02020603050405020304" pitchFamily="18" charset="0"/>
                <a:cs typeface="Times New Roman" panose="02020603050405020304" pitchFamily="18" charset="0"/>
              </a:rPr>
              <a:t>The CSP shall comply with its respective records retention policies in accordance with</a:t>
            </a:r>
            <a:br>
              <a:rPr lang="en" sz="1200" dirty="0">
                <a:latin typeface="Times New Roman" panose="02020603050405020304" pitchFamily="18" charset="0"/>
                <a:cs typeface="Times New Roman" panose="02020603050405020304" pitchFamily="18" charset="0"/>
              </a:rPr>
            </a:br>
            <a:r>
              <a:rPr lang="en" sz="1200" dirty="0">
                <a:latin typeface="Times New Roman" panose="02020603050405020304" pitchFamily="18" charset="0"/>
                <a:cs typeface="Times New Roman" panose="02020603050405020304" pitchFamily="18" charset="0"/>
              </a:rPr>
              <a:t>applicable laws, regulations, and policies, including any NARA records retention schedules that may apply.</a:t>
            </a:r>
            <a:endParaRPr sz="1200" dirty="0">
              <a:latin typeface="Times New Roman" panose="02020603050405020304" pitchFamily="18" charset="0"/>
              <a:cs typeface="Times New Roman" panose="02020603050405020304" pitchFamily="18" charset="0"/>
            </a:endParaRPr>
          </a:p>
          <a:p>
            <a:pPr marL="0" lvl="0" indent="0">
              <a:lnSpc>
                <a:spcPct val="115000"/>
              </a:lnSpc>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200" b="1" dirty="0">
                <a:latin typeface="Times New Roman" panose="02020603050405020304" pitchFamily="18" charset="0"/>
                <a:cs typeface="Times New Roman" panose="02020603050405020304" pitchFamily="18" charset="0"/>
              </a:rPr>
              <a:t>Root cause of the issue</a:t>
            </a:r>
            <a:r>
              <a:rPr lang="en" sz="1200" dirty="0">
                <a:latin typeface="Times New Roman" panose="02020603050405020304" pitchFamily="18" charset="0"/>
                <a:cs typeface="Times New Roman" panose="02020603050405020304" pitchFamily="18" charset="0"/>
              </a:rPr>
              <a:t> - Quickbooks is not supported by paperless and not built with the cloud in mind </a:t>
            </a:r>
            <a:endParaRPr sz="1200" dirty="0">
              <a:latin typeface="Times New Roman" panose="02020603050405020304" pitchFamily="18" charset="0"/>
              <a:cs typeface="Times New Roman" panose="02020603050405020304" pitchFamily="18" charset="0"/>
            </a:endParaRPr>
          </a:p>
          <a:p>
            <a:pPr marL="0" lvl="0" indent="0">
              <a:lnSpc>
                <a:spcPct val="115000"/>
              </a:lnSpc>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rtl="0">
              <a:lnSpc>
                <a:spcPct val="115000"/>
              </a:lnSpc>
              <a:spcBef>
                <a:spcPts val="0"/>
              </a:spcBef>
              <a:spcAft>
                <a:spcPts val="0"/>
              </a:spcAft>
              <a:buNone/>
            </a:pPr>
            <a:r>
              <a:rPr lang="en" sz="1200" b="1" dirty="0">
                <a:latin typeface="Times New Roman" panose="02020603050405020304" pitchFamily="18" charset="0"/>
                <a:cs typeface="Times New Roman" panose="02020603050405020304" pitchFamily="18" charset="0"/>
              </a:rPr>
              <a:t>Impact to the business</a:t>
            </a:r>
            <a:r>
              <a:rPr lang="en" sz="1200" dirty="0">
                <a:latin typeface="Times New Roman" panose="02020603050405020304" pitchFamily="18" charset="0"/>
                <a:cs typeface="Times New Roman" panose="02020603050405020304" pitchFamily="18" charset="0"/>
              </a:rPr>
              <a:t> - Records losing or error</a:t>
            </a:r>
            <a:endParaRPr sz="1200" dirty="0">
              <a:latin typeface="Times New Roman" panose="02020603050405020304" pitchFamily="18" charset="0"/>
              <a:cs typeface="Times New Roman" panose="02020603050405020304" pitchFamily="18" charset="0"/>
            </a:endParaRPr>
          </a:p>
          <a:p>
            <a:pPr marL="0" lvl="0" indent="0">
              <a:lnSpc>
                <a:spcPct val="115000"/>
              </a:lnSpc>
              <a:spcBef>
                <a:spcPts val="0"/>
              </a:spcBef>
              <a:spcAft>
                <a:spcPts val="0"/>
              </a:spcAft>
              <a:buNone/>
            </a:pPr>
            <a:endParaRPr sz="1200" dirty="0">
              <a:latin typeface="Times New Roman" panose="02020603050405020304" pitchFamily="18" charset="0"/>
              <a:cs typeface="Times New Roman" panose="02020603050405020304" pitchFamily="18" charset="0"/>
            </a:endParaRPr>
          </a:p>
          <a:p>
            <a:pPr marL="0" lvl="0" indent="0">
              <a:lnSpc>
                <a:spcPct val="115000"/>
              </a:lnSpc>
              <a:spcBef>
                <a:spcPts val="0"/>
              </a:spcBef>
              <a:spcAft>
                <a:spcPts val="0"/>
              </a:spcAft>
              <a:buNone/>
            </a:pPr>
            <a:r>
              <a:rPr lang="en" sz="1200" b="1" dirty="0">
                <a:latin typeface="Times New Roman" panose="02020603050405020304" pitchFamily="18" charset="0"/>
                <a:cs typeface="Times New Roman" panose="02020603050405020304" pitchFamily="18" charset="0"/>
              </a:rPr>
              <a:t>Recommendations</a:t>
            </a:r>
            <a:r>
              <a:rPr lang="en" sz="1200" dirty="0">
                <a:latin typeface="Times New Roman" panose="02020603050405020304" pitchFamily="18" charset="0"/>
                <a:cs typeface="Times New Roman" panose="02020603050405020304" pitchFamily="18" charset="0"/>
              </a:rPr>
              <a:t> - Go paperless and build up a cloud database </a:t>
            </a:r>
            <a:endParaRPr sz="1200" dirty="0">
              <a:latin typeface="Times New Roman" panose="02020603050405020304" pitchFamily="18" charset="0"/>
              <a:cs typeface="Times New Roman" panose="02020603050405020304" pitchFamily="18" charset="0"/>
            </a:endParaRPr>
          </a:p>
          <a:p>
            <a:pPr marL="0" lvl="0" indent="0">
              <a:spcBef>
                <a:spcPts val="0"/>
              </a:spcBef>
              <a:spcAft>
                <a:spcPts val="16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Audit Opinion</a:t>
            </a:r>
            <a:endParaRPr/>
          </a:p>
        </p:txBody>
      </p:sp>
      <p:sp>
        <p:nvSpPr>
          <p:cNvPr id="111" name="Shape 111"/>
          <p:cNvSpPr txBox="1">
            <a:spLocks noGrp="1"/>
          </p:cNvSpPr>
          <p:nvPr>
            <p:ph type="body" idx="1"/>
          </p:nvPr>
        </p:nvSpPr>
        <p:spPr>
          <a:xfrm>
            <a:off x="311700" y="1335750"/>
            <a:ext cx="8520600" cy="34164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dirty="0">
                <a:latin typeface="Times New Roman" panose="02020603050405020304" pitchFamily="18" charset="0"/>
                <a:cs typeface="Times New Roman" panose="02020603050405020304" pitchFamily="18" charset="0"/>
              </a:rPr>
              <a:t>Rate: Needs Improvement</a:t>
            </a:r>
            <a:endParaRPr sz="14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400" dirty="0">
              <a:latin typeface="Times New Roman" panose="02020603050405020304" pitchFamily="18" charset="0"/>
              <a:cs typeface="Times New Roman" panose="02020603050405020304" pitchFamily="18" charset="0"/>
            </a:endParaRPr>
          </a:p>
          <a:p>
            <a:pPr marL="457200" lvl="0" indent="-317500" rtl="0">
              <a:spcBef>
                <a:spcPts val="0"/>
              </a:spcBef>
              <a:spcAft>
                <a:spcPts val="0"/>
              </a:spcAft>
              <a:buSzPts val="1400"/>
              <a:buChar char="●"/>
            </a:pPr>
            <a:r>
              <a:rPr lang="en" sz="1400" dirty="0">
                <a:latin typeface="Times New Roman" panose="02020603050405020304" pitchFamily="18" charset="0"/>
                <a:cs typeface="Times New Roman" panose="02020603050405020304" pitchFamily="18" charset="0"/>
              </a:rPr>
              <a:t>Operating well, serving the needs, no significant deficiencies in function.</a:t>
            </a:r>
            <a:endParaRPr sz="1400" dirty="0">
              <a:latin typeface="Times New Roman" panose="02020603050405020304" pitchFamily="18" charset="0"/>
              <a:cs typeface="Times New Roman" panose="02020603050405020304" pitchFamily="18" charset="0"/>
            </a:endParaRPr>
          </a:p>
          <a:p>
            <a:pPr marL="0" lvl="0" indent="0" rtl="0">
              <a:spcBef>
                <a:spcPts val="0"/>
              </a:spcBef>
              <a:spcAft>
                <a:spcPts val="0"/>
              </a:spcAft>
              <a:buNone/>
            </a:pPr>
            <a:endParaRPr sz="1400" dirty="0">
              <a:latin typeface="Times New Roman" panose="02020603050405020304" pitchFamily="18" charset="0"/>
              <a:cs typeface="Times New Roman" panose="02020603050405020304" pitchFamily="18" charset="0"/>
            </a:endParaRPr>
          </a:p>
          <a:p>
            <a:pPr marL="457200" lvl="0" indent="-317500" rtl="0">
              <a:spcBef>
                <a:spcPts val="0"/>
              </a:spcBef>
              <a:spcAft>
                <a:spcPts val="0"/>
              </a:spcAft>
              <a:buSzPts val="1400"/>
              <a:buChar char="●"/>
            </a:pPr>
            <a:r>
              <a:rPr lang="en" sz="1400" dirty="0">
                <a:latin typeface="Times New Roman" panose="02020603050405020304" pitchFamily="18" charset="0"/>
                <a:cs typeface="Times New Roman" panose="02020603050405020304" pitchFamily="18" charset="0"/>
              </a:rPr>
              <a:t>Require meaningful enhancement regarding the access control, reauthentication, visibility and backups.</a:t>
            </a:r>
            <a:endParaRPr sz="1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879</Words>
  <Application>Microsoft Office PowerPoint</Application>
  <PresentationFormat>On-screen Show (16:9)</PresentationFormat>
  <Paragraphs>86</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Times New Roman</vt:lpstr>
      <vt:lpstr>Nunito</vt:lpstr>
      <vt:lpstr>Lato</vt:lpstr>
      <vt:lpstr>Playfair Display</vt:lpstr>
      <vt:lpstr>Arial</vt:lpstr>
      <vt:lpstr>Coral</vt:lpstr>
      <vt:lpstr>Audit Findings Report</vt:lpstr>
      <vt:lpstr>Agenda:</vt:lpstr>
      <vt:lpstr>Background</vt:lpstr>
      <vt:lpstr>Objective and Scope</vt:lpstr>
      <vt:lpstr>Finding 1: </vt:lpstr>
      <vt:lpstr>Finding 2:</vt:lpstr>
      <vt:lpstr>Finding 3: </vt:lpstr>
      <vt:lpstr>Finding 4:</vt:lpstr>
      <vt:lpstr>Audit Opinion</vt:lpstr>
      <vt:lpstr>Thanks!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 Findings Report</dc:title>
  <dc:creator>Liang Yao</dc:creator>
  <cp:lastModifiedBy>Liang Yao</cp:lastModifiedBy>
  <cp:revision>2</cp:revision>
  <dcterms:modified xsi:type="dcterms:W3CDTF">2018-04-08T03:20:23Z</dcterms:modified>
</cp:coreProperties>
</file>