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C26DF-F848-4975-851C-8F8013619C24}">
  <a:tblStyle styleId="{857C26DF-F848-4975-851C-8F8013619C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ac.org/paper/gcux/12/security-audit-report/103579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ages.nist.gov/800-63-3/sp800-63b.html#sec8" TargetMode="External"/><Relationship Id="rId5" Type="http://schemas.openxmlformats.org/officeDocument/2006/relationships/hyperlink" Target="http://blog.whoa.com/top-5-password-mistakes-and-their-impact-on-your-data-security" TargetMode="External"/><Relationship Id="rId4" Type="http://schemas.openxmlformats.org/officeDocument/2006/relationships/hyperlink" Target="https://www.computerworld.com/article/2493184/security0/passwords-are-the-weak-link-in-it-security.html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Derrick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Trinity University Hospital is a tertiary care hospital that has been serving the North Philadelphia area since 1977.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hospital has three department - The General Clinic, Dental Clinic and Eye Clinic.</a:t>
            </a:r>
            <a:br>
              <a:rPr lang="en"/>
            </a:br>
            <a:r>
              <a:rPr lang="en"/>
              <a:t> The hospital also offers a wide arrange of services including - 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Emergency Services, Laboratory Services, and Physiotherapy Services’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Now to discuss the technology environment, Trinity utilities HANA RAISA, a patient records management sytem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HANA RAISA, is a fully equipped healthcare specific ERP system solution. The technology allows the hospital to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-"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Unify and integrate patient medical records across all clinics, services, and departments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Helvetica Neue"/>
              <a:buChar char="-"/>
            </a:pP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discuss the purpose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https://www.giac.org/paper/gcux/12/security-audit-report/103579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https://www.computerworld.com/article/2493184/security0/passwords-are-the-weak-link-in-it-security.html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http://blog.whoa.com/top-5-password-mistakes-and-their-impact-on-your-data-security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https://pages.nist.gov/800-63-3/sp800-63b.html#sec8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marR="139700" lvl="0" indent="-295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Calibri"/>
              <a:buAutoNum type="arabicPeriod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Create a written password policy. It should be part of your computer usage policy. Make sure all employees are familiar with it and agree to abide by it.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1397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https://www.acunetix.com/blog/articles/weak-password-vulnerability-common-think/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139700" lvl="0" indent="-2952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Calibri"/>
              <a:buAutoNum type="arabicPeriod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Help them understand why it is important. Listen to the groans, appreciate their issues and then insist they do it.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139700" lvl="0" indent="-29527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Font typeface="Calibri"/>
              <a:buAutoNum type="arabicPeriod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Help them understand what appropriate and inappropriate passwords are.</a:t>
            </a:r>
            <a:endParaRPr sz="1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13970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 review of system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https://nvlpubs.nist.gov/nistpubs/legacy/sp/nistspecialpublication800-92.pdf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ipaajournal.com/hipaa-violation-cases/" TargetMode="External"/><Relationship Id="rId3" Type="http://schemas.openxmlformats.org/officeDocument/2006/relationships/hyperlink" Target="https://www.giac.org/paper/gcux/12/security-audit-report/103579" TargetMode="External"/><Relationship Id="rId7" Type="http://schemas.openxmlformats.org/officeDocument/2006/relationships/hyperlink" Target="https://www.hipaajournal.com/ocr-record-hipaa-settlement-memorial-healthcare-system-8695/" TargetMode="External"/><Relationship Id="rId12" Type="http://schemas.openxmlformats.org/officeDocument/2006/relationships/hyperlink" Target="https://www.hhs.gov/hipaa/for-professionals/security/laws-regulations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ages.nist.gov/800-63-3/sp800-63b.html#sec8" TargetMode="External"/><Relationship Id="rId11" Type="http://schemas.openxmlformats.org/officeDocument/2006/relationships/hyperlink" Target="https://healthitsecurity.com/features/the-role-of-risk-assessments-in-healthcare" TargetMode="External"/><Relationship Id="rId5" Type="http://schemas.openxmlformats.org/officeDocument/2006/relationships/hyperlink" Target="http://blog.whoa.com/top-5-password-mistakes-and-their-impact-on-your-data-security" TargetMode="External"/><Relationship Id="rId10" Type="http://schemas.openxmlformats.org/officeDocument/2006/relationships/hyperlink" Target="https://www.hhs.gov/hipaa/for-professionals/security/guidance/guidance-risk-analysis/index.html" TargetMode="External"/><Relationship Id="rId4" Type="http://schemas.openxmlformats.org/officeDocument/2006/relationships/hyperlink" Target="https://www.computerworld.com/article/2493184/security0/passwords-are-the-weak-link-in-it-security.html" TargetMode="External"/><Relationship Id="rId9" Type="http://schemas.openxmlformats.org/officeDocument/2006/relationships/hyperlink" Target="https://www.healthit.gov/topic/privacy-security/security-risk-assessment-too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ctrTitle"/>
          </p:nvPr>
        </p:nvSpPr>
        <p:spPr>
          <a:xfrm>
            <a:off x="3463300" y="1119050"/>
            <a:ext cx="50715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TRINITY UNIVERSITY HOSPITAL</a:t>
            </a:r>
            <a:endParaRPr sz="36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135" name="Shape 135"/>
          <p:cNvSpPr txBox="1">
            <a:spLocks noGrp="1"/>
          </p:cNvSpPr>
          <p:nvPr>
            <p:ph type="subTitle" idx="1"/>
          </p:nvPr>
        </p:nvSpPr>
        <p:spPr>
          <a:xfrm>
            <a:off x="4985850" y="3841550"/>
            <a:ext cx="4413300" cy="15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HAITAO HUANG -  </a:t>
            </a:r>
            <a:r>
              <a:rPr lang="en" sz="14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AUDITOR-IN-CHARGE</a:t>
            </a:r>
            <a:endParaRPr sz="1400" i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DONGJIE WANG - </a:t>
            </a:r>
            <a:r>
              <a:rPr lang="en" sz="14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SENIOR IT AUDITOR</a:t>
            </a:r>
            <a:endParaRPr sz="1400" i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XIAOZHOU YU - </a:t>
            </a:r>
            <a:r>
              <a:rPr lang="en" sz="14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EXPERIENCED IT AUDITOR</a:t>
            </a:r>
            <a:endParaRPr sz="1400" i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RAISA AHMED - </a:t>
            </a:r>
            <a:r>
              <a:rPr lang="en" sz="14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EXPERIENCED IT AUDITOR</a:t>
            </a:r>
            <a:endParaRPr sz="14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DERRICK A. GYAMFI - </a:t>
            </a:r>
            <a:r>
              <a:rPr lang="en" sz="1400" i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AUDIT ASSOCIATE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ctrTitle"/>
          </p:nvPr>
        </p:nvSpPr>
        <p:spPr>
          <a:xfrm>
            <a:off x="3678175" y="2641250"/>
            <a:ext cx="50715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Helvetica Neue"/>
                <a:ea typeface="Helvetica Neue"/>
                <a:cs typeface="Helvetica Neue"/>
                <a:sym typeface="Helvetica Neue"/>
              </a:rPr>
              <a:t>INTERNAL EXIT MEETING</a:t>
            </a:r>
            <a:endParaRPr sz="24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1052550" y="176257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REFERENCE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https://www.giac.org/paper/gcux/12/security-audit-report/103579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https://www.computerworld.com/article/2493184/security0/passwords-are-the-weak-link-in-it-security.html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http://blog.whoa.com/top-5-password-mistakes-and-their-impact-on-your-data-security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https://pages.nist.gov/800-63-3/sp800-63b.html#sec8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https://www.hipaajournal.com/ocr-record-hipaa-settlement-memorial-healthcare-system-8695/</a:t>
            </a:r>
            <a:endParaRPr sz="1100" u="sng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7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https://www.hipaajournal.com/hipaa-violation-cases/</a:t>
            </a:r>
            <a:endParaRPr sz="11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https://www.healthit.gov/topic/privacy-security/security-risk-assessment-tool</a:t>
            </a:r>
            <a:endParaRPr sz="1100" u="sng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9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https://www.hhs.gov/hipaa/for-professionals/security/guidance/guidance-risk-analysis/index.html</a:t>
            </a:r>
            <a:endParaRPr sz="1100" u="sng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1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https://healthitsecurity.com/features/the-role-of-risk-assessments-in-healthcare</a:t>
            </a:r>
            <a:endParaRPr sz="1100" u="sng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11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 </a:t>
            </a:r>
            <a:r>
              <a:rPr lang="en" sz="11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https://www.hhs.gov/hipaa/for-professionals/security/laws-regulations/index.html</a:t>
            </a:r>
            <a:endParaRPr sz="1100" u="sng">
              <a:solidFill>
                <a:schemeClr val="hlink"/>
              </a:solidFill>
              <a:latin typeface="Helvetica Neue"/>
              <a:ea typeface="Helvetica Neue"/>
              <a:cs typeface="Helvetica Neue"/>
              <a:sym typeface="Helvetica Neue"/>
              <a:hlinkClick r:id="rId12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325325" y="538950"/>
            <a:ext cx="38655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210525" y="1371975"/>
            <a:ext cx="3785100" cy="32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BACKGROUND &amp; OVERVIEW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OBJECTIVE AND SCOPE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FINDINGS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○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Risk rating, observation, standards, cause, impact and recommendation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Helvetica Neue"/>
              <a:buChar char="●"/>
            </a:pPr>
            <a:r>
              <a:rPr lang="en" sz="1400"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sz="1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Shape 143" descr="Image result for internal audi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1100" y="1847075"/>
            <a:ext cx="3705025" cy="2045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333450" y="594150"/>
            <a:ext cx="5412900" cy="7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 &amp; OVERVIEW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077125" y="1362450"/>
            <a:ext cx="71823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Trinity University Hospital is currently a 476 - bed tertiary care hospital that has been serving the Philadelphia region since 1977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Three Clinics: General Clinic,  Dental Clinic, and Eye Clinic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Services offered include  Emergency Services, Laboratory Services, and Physiotherapy Services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lvl="0" indent="-317500">
              <a:lnSpc>
                <a:spcPct val="150000"/>
              </a:lnSpc>
              <a:buSzPts val="1400"/>
              <a:buFont typeface="Arial"/>
              <a:buChar char="●"/>
            </a:pP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Trinity utilizes fully equipped healthcare specific ERP system solution </a:t>
            </a:r>
            <a:r>
              <a:rPr lang="en-US" altLang="zh-CN" sz="1400" dirty="0"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" sz="1400" dirty="0">
                <a:latin typeface="Arial"/>
                <a:ea typeface="Arial"/>
                <a:cs typeface="Arial"/>
                <a:sym typeface="Arial"/>
              </a:rPr>
              <a:t>HANA RAISA, for patient </a:t>
            </a:r>
            <a:r>
              <a:rPr lang="en" sz="1400" dirty="0">
                <a:latin typeface="Arial"/>
                <a:cs typeface="Arial"/>
                <a:sym typeface="Arial"/>
              </a:rPr>
              <a:t>records management</a:t>
            </a:r>
            <a:endParaRPr sz="1200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325325" y="527350"/>
            <a:ext cx="4026900" cy="9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</a:rPr>
              <a:t>OBJECTIVE AND SCOPE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1140775" y="1339750"/>
            <a:ext cx="7023600" cy="3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rial"/>
                <a:ea typeface="Arial"/>
                <a:cs typeface="Arial"/>
                <a:sym typeface="Arial"/>
              </a:rPr>
              <a:t>The main objective of the audit is to verify that the patient records management system is appropriately safeguarded and data reliability and accuracy are maintained within the environment.</a:t>
            </a:r>
            <a:br>
              <a:rPr lang="en" sz="1600">
                <a:latin typeface="Arial"/>
                <a:ea typeface="Arial"/>
                <a:cs typeface="Arial"/>
                <a:sym typeface="Arial"/>
              </a:rPr>
            </a:b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scope of this audit project included reviews of the system for the following areas: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rtl="0">
              <a:spcBef>
                <a:spcPts val="10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Data Security (Confidentiality, Integrity, Availability)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Segregation of Duties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Authentication &amp; Access Control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Char char="●"/>
            </a:pPr>
            <a:r>
              <a:rPr lang="en" sz="1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Policies &amp; Procedures</a:t>
            </a: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000"/>
              </a:spcBef>
              <a:spcAft>
                <a:spcPts val="1000"/>
              </a:spcAft>
              <a:buNone/>
            </a:pPr>
            <a:endParaRPr sz="15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 - ACCESS MANAGEMENT </a:t>
            </a:r>
            <a:b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- HIGH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161" name="Shape 161"/>
          <p:cNvGraphicFramePr/>
          <p:nvPr/>
        </p:nvGraphicFramePr>
        <p:xfrm>
          <a:off x="1097400" y="1443225"/>
          <a:ext cx="7239000" cy="3333565"/>
        </p:xfrm>
        <a:graphic>
          <a:graphicData uri="http://schemas.openxmlformats.org/drawingml/2006/table">
            <a:tbl>
              <a:tblPr>
                <a:noFill/>
                <a:tableStyleId>{857C26DF-F848-4975-851C-8F8013619C24}</a:tableStyleId>
              </a:tblPr>
              <a:tblGrid>
                <a:gridCol w="23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50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OBSERVATION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Lack of access termination procedure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4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STANDARD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HIPAA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HHS Security Risk Assessment Tool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CAUSE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The requirement is not specified in the data security policy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0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POSSIBLE IMPACT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Legal penalty for non-compliance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Unauthorized access of ePHI lead to identity theft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Compromise of confidentiality, integrity or availability of ePHI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4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RECOMMENDATION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Review and update the information security policy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Develop and implement access termination procedures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Periodically review and modify logical access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 - SEGREGATION OF DUTIES</a:t>
            </a:r>
            <a:b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- HIGH</a:t>
            </a:r>
            <a:endParaRPr>
              <a:solidFill>
                <a:srgbClr val="FF0000"/>
              </a:solidFill>
            </a:endParaRPr>
          </a:p>
        </p:txBody>
      </p:sp>
      <p:graphicFrame>
        <p:nvGraphicFramePr>
          <p:cNvPr id="167" name="Shape 167"/>
          <p:cNvGraphicFramePr/>
          <p:nvPr/>
        </p:nvGraphicFramePr>
        <p:xfrm>
          <a:off x="1097400" y="130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{857C26DF-F848-4975-851C-8F8013619C24}</a:tableStyleId>
              </a:tblPr>
              <a:tblGrid>
                <a:gridCol w="23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0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OBSERVATION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Inappropriate employee access to information and information systems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2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STANDARD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ISO 27001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NIST 800-53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CAUSE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No proper control established for employee access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43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POSSIBLE IMPACT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Fraud and error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Manipulation of statements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Costs to recover from reputational damage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Compromise confidentiality, integrity, and availability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3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RECOMMENDATION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Review user access to data and applications to ensure access rights remain appropriate and are adequate with job duties and responsibilities.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RACI Chart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 - AUTHENTICATION (PASSWORDS)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- HIGH</a:t>
            </a:r>
            <a:endParaRPr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4625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0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30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174" name="Shape 174"/>
          <p:cNvGraphicFramePr/>
          <p:nvPr/>
        </p:nvGraphicFramePr>
        <p:xfrm>
          <a:off x="1097400" y="1544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{857C26DF-F848-4975-851C-8F8013619C24}</a:tableStyleId>
              </a:tblPr>
              <a:tblGrid>
                <a:gridCol w="232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OBSERVATION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Weak passwords are used to access the system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STANDARD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NIST SP 800-63b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CAUSE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No standard for ensuring strong password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POSSIBLE IMPACT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Unauthorized access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Compromise of sensitive patient information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Reputation damage and lawsuits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RECOMMENDATION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Establish a strong password standard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Use two-factor authentication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Restrict access for incorrect password input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Provide educational training on password security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Examine password strength periodically 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FINDING - POLICIES &amp; PROCEDURES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RISK - MODERATE</a:t>
            </a:r>
            <a:endParaRPr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80" name="Shape 180"/>
          <p:cNvGraphicFramePr/>
          <p:nvPr/>
        </p:nvGraphicFramePr>
        <p:xfrm>
          <a:off x="1119225" y="1596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{857C26DF-F848-4975-851C-8F8013619C24}</a:tableStyleId>
              </a:tblPr>
              <a:tblGrid>
                <a:gridCol w="24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1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OBSERVATION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Poor System Log Management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Out of Date &amp;  Irregular System Log Reviews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STANDARD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Internal Hospital IT System Policy 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NIST 800-92 Reference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CAUSE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Employee Forgetfulness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chemeClr val="lt1"/>
                          </a:solidFill>
                        </a:rPr>
                        <a:t>Lack of Supervision &amp; Oversight</a:t>
                      </a:r>
                      <a:endParaRPr sz="12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POSSIBLE IMPACT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Access to Incorrect Information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Delayed Detection of Risks &amp; Possible Threats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75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RECOMMENDATION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Automate Review Logs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Prioritizing Periodic Log Reviews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  <a:p>
                      <a:pPr marL="457200" lvl="0" indent="-3048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Char char="●"/>
                      </a:pPr>
                      <a:r>
                        <a:rPr lang="en" sz="1200">
                          <a:solidFill>
                            <a:srgbClr val="FFFFFF"/>
                          </a:solidFill>
                        </a:rPr>
                        <a:t>Assign Hard-Deadlines &amp; Review Supervisors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SUMMARY</a:t>
            </a:r>
            <a:endParaRPr b="1">
              <a:solidFill>
                <a:schemeClr val="l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248500" y="1338450"/>
            <a:ext cx="4170600" cy="35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Key Audit Findings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Access  Management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Segregation of Duties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Authentication 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Policies &amp; Procedures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Recommended Improvements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Existing policies and procedures updates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New standards established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Periodically reviews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45720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Arial"/>
                <a:ea typeface="Arial"/>
                <a:cs typeface="Arial"/>
                <a:sym typeface="Arial"/>
              </a:rPr>
              <a:t>  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875" y="1431725"/>
            <a:ext cx="3958599" cy="26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798</Words>
  <Application>Microsoft Office PowerPoint</Application>
  <PresentationFormat>On-screen Show (16:9)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Helvetica Neue</vt:lpstr>
      <vt:lpstr>Montserrat</vt:lpstr>
      <vt:lpstr>Lato</vt:lpstr>
      <vt:lpstr>Arial</vt:lpstr>
      <vt:lpstr>Calibri</vt:lpstr>
      <vt:lpstr>Focus</vt:lpstr>
      <vt:lpstr>TRINITY UNIVERSITY HOSPITAL </vt:lpstr>
      <vt:lpstr>AGENDA</vt:lpstr>
      <vt:lpstr>BACKGROUND &amp; OVERVIEW</vt:lpstr>
      <vt:lpstr>OBJECTIVE AND SCOPE</vt:lpstr>
      <vt:lpstr>FINDING - ACCESS MANAGEMENT  RISK - HIGH</vt:lpstr>
      <vt:lpstr>FINDING - SEGREGATION OF DUTIES RISK - HIGH</vt:lpstr>
      <vt:lpstr>FINDING - AUTHENTICATION (PASSWORDS) RISK - HIGH</vt:lpstr>
      <vt:lpstr>FINDING - POLICIES &amp; PROCEDURES RISK - MODERATE</vt:lpstr>
      <vt:lpstr>SUMMARY</vt:lpstr>
      <vt:lpstr>Thank You!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TRINITY UNIVERSITY HOSPITAL</dc:title>
  <dc:creator>Liang Yao</dc:creator>
  <cp:lastModifiedBy>Liang Yao</cp:lastModifiedBy>
  <cp:revision>2</cp:revision>
  <dcterms:modified xsi:type="dcterms:W3CDTF">2018-04-08T02:12:12Z</dcterms:modified>
</cp:coreProperties>
</file>