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Montserrat" panose="020B0604020202020204" charset="0"/>
      <p:regular r:id="rId14"/>
      <p:bold r:id="rId15"/>
      <p:italic r:id="rId16"/>
      <p:boldItalic r:id="rId17"/>
    </p:embeddedFont>
    <p:embeddedFont>
      <p:font typeface="Lato" panose="020B0604020202020204" charset="0"/>
      <p:regular r:id="rId18"/>
      <p:bold r:id="rId19"/>
      <p:italic r:id="rId20"/>
      <p:boldItalic r:id="rId21"/>
    </p:embeddedFont>
    <p:embeddedFont>
      <p:font typeface="Helvetica Neue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E266C6-FCDC-44E4-A988-2F4D028F1C83}">
  <a:tblStyle styleId="{A6E266C6-FCDC-44E4-A988-2F4D028F1C8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03" autoAdjust="0"/>
  </p:normalViewPr>
  <p:slideViewPr>
    <p:cSldViewPr snapToGrid="0">
      <p:cViewPr varScale="1">
        <p:scale>
          <a:sx n="99" d="100"/>
          <a:sy n="99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Shape 1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Shape 106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Shape 107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Shape 2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Shape 42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Shape 4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Shape 4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Shape 50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Shape 5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Shape 5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Shape 63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Shape 6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Shape 71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Shape 92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Shape 9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Shape 10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Shape 101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usionrms.tab.com/Records-Management-Softwar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ctrTitle"/>
          </p:nvPr>
        </p:nvSpPr>
        <p:spPr>
          <a:xfrm>
            <a:off x="3003225" y="1000125"/>
            <a:ext cx="5989800" cy="21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TRINITY UNIVERSITY HOSPITAL</a:t>
            </a:r>
            <a:endParaRPr sz="3600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subTitle" idx="1"/>
          </p:nvPr>
        </p:nvSpPr>
        <p:spPr>
          <a:xfrm>
            <a:off x="3584925" y="2454550"/>
            <a:ext cx="4826400" cy="51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DEPARTMENT OF INTERNAL AUDIT</a:t>
            </a:r>
            <a:endParaRPr sz="2000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lt2"/>
              </a:solidFill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type="subTitle" idx="1"/>
          </p:nvPr>
        </p:nvSpPr>
        <p:spPr>
          <a:xfrm>
            <a:off x="4130325" y="3518700"/>
            <a:ext cx="4281000" cy="12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HAITAO HUANG -  </a:t>
            </a:r>
            <a:r>
              <a:rPr lang="en" sz="1400" i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AUDITOR-IN-CHARGE</a:t>
            </a:r>
            <a:endParaRPr sz="1400" i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DONGJIE WANG - </a:t>
            </a:r>
            <a:r>
              <a:rPr lang="en" sz="1400" i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SENIOR IT AUDITOR</a:t>
            </a:r>
            <a:endParaRPr sz="1400" i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XIAOZHOU YU - </a:t>
            </a:r>
            <a:r>
              <a:rPr lang="en" sz="1400" i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EXPERIENCED IT AUDITOR</a:t>
            </a:r>
            <a:endParaRPr sz="1400" i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RAISA AHMED - </a:t>
            </a:r>
            <a:r>
              <a:rPr lang="en" sz="1400" i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EXPERIENCED IT AUDITOR</a:t>
            </a:r>
            <a:endParaRPr sz="1400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DERRICK A. GYAMFI - </a:t>
            </a:r>
            <a:r>
              <a:rPr lang="en" sz="1400" i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AUDIT ASSOCIATE</a:t>
            </a:r>
            <a:endParaRPr sz="1400" i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1297500" y="505075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</a:rPr>
              <a:t>SUMMARY</a:t>
            </a:r>
            <a:endParaRPr b="1">
              <a:solidFill>
                <a:schemeClr val="lt2"/>
              </a:solidFill>
            </a:endParaRP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1297500" y="1419175"/>
            <a:ext cx="6489600" cy="28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 b="1">
                <a:latin typeface="Helvetica Neue"/>
                <a:ea typeface="Helvetica Neue"/>
                <a:cs typeface="Helvetica Neue"/>
                <a:sym typeface="Helvetica Neue"/>
              </a:rPr>
              <a:t>Importance of the PRM and patient information </a:t>
            </a:r>
            <a:endParaRPr sz="14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 b="1">
                <a:latin typeface="Helvetica Neue"/>
                <a:ea typeface="Helvetica Neue"/>
                <a:cs typeface="Helvetica Neue"/>
                <a:sym typeface="Helvetica Neue"/>
              </a:rPr>
              <a:t>Provide management with assessment of control environment</a:t>
            </a:r>
            <a:endParaRPr sz="14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 b="1">
                <a:latin typeface="Helvetica Neue"/>
                <a:ea typeface="Helvetica Neue"/>
                <a:cs typeface="Helvetica Neue"/>
                <a:sym typeface="Helvetica Neue"/>
              </a:rPr>
              <a:t>Focus on inherent, control and detection risks </a:t>
            </a:r>
            <a:endParaRPr sz="14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 b="1">
                <a:latin typeface="Helvetica Neue"/>
                <a:ea typeface="Helvetica Neue"/>
                <a:cs typeface="Helvetica Neue"/>
                <a:sym typeface="Helvetica Neue"/>
              </a:rPr>
              <a:t>ensure deliverables in timely and cost-effective manner</a:t>
            </a:r>
            <a:endParaRPr sz="14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2556550" y="1406875"/>
            <a:ext cx="5989800" cy="110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Thank You!</a:t>
            </a:r>
            <a:endParaRPr sz="3600"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QUESTIONS?</a:t>
            </a:r>
            <a:endParaRPr sz="2400"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325325" y="538950"/>
            <a:ext cx="3865500" cy="5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AGENDA</a:t>
            </a:r>
            <a:endParaRPr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1210525" y="1371975"/>
            <a:ext cx="3785100" cy="32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>
                <a:latin typeface="Helvetica Neue"/>
                <a:ea typeface="Helvetica Neue"/>
                <a:cs typeface="Helvetica Neue"/>
                <a:sym typeface="Helvetica Neue"/>
              </a:rPr>
              <a:t>BACKGROUND &amp; OVERVIEW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>
                <a:latin typeface="Helvetica Neue"/>
                <a:ea typeface="Helvetica Neue"/>
                <a:cs typeface="Helvetica Neue"/>
                <a:sym typeface="Helvetica Neue"/>
              </a:rPr>
              <a:t>OBJECTIVE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>
                <a:latin typeface="Helvetica Neue"/>
                <a:ea typeface="Helvetica Neue"/>
                <a:cs typeface="Helvetica Neue"/>
                <a:sym typeface="Helvetica Neue"/>
              </a:rPr>
              <a:t>SCOPE OF AUDIT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>
                <a:latin typeface="Helvetica Neue"/>
                <a:ea typeface="Helvetica Neue"/>
                <a:cs typeface="Helvetica Neue"/>
                <a:sym typeface="Helvetica Neue"/>
              </a:rPr>
              <a:t>RISK ASSESSMENT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>
                <a:latin typeface="Helvetica Neue"/>
                <a:ea typeface="Helvetica Neue"/>
                <a:cs typeface="Helvetica Neue"/>
                <a:sym typeface="Helvetica Neue"/>
              </a:rPr>
              <a:t>ROLES &amp; RESPONSIBILITIES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>
                <a:latin typeface="Helvetica Neue"/>
                <a:ea typeface="Helvetica Neue"/>
                <a:cs typeface="Helvetica Neue"/>
                <a:sym typeface="Helvetica Neue"/>
              </a:rPr>
              <a:t>RESOURCE BREAKDOWN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>
                <a:latin typeface="Helvetica Neue"/>
                <a:ea typeface="Helvetica Neue"/>
                <a:cs typeface="Helvetica Neue"/>
                <a:sym typeface="Helvetica Neue"/>
              </a:rPr>
              <a:t>KEY DATES &amp; DELIVERABLES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n" sz="1400">
                <a:latin typeface="Helvetica Neue"/>
                <a:ea typeface="Helvetica Neue"/>
                <a:cs typeface="Helvetica Neue"/>
                <a:sym typeface="Helvetica Neue"/>
              </a:rPr>
              <a:t>SUMMARY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rtl="0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43" name="Shape 143" descr="Image result for internal audi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1100" y="1847075"/>
            <a:ext cx="3705025" cy="20453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1333450" y="594150"/>
            <a:ext cx="5412900" cy="76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BACKGROUND &amp; OVERVIEW</a:t>
            </a:r>
            <a:endParaRPr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796875" y="1565200"/>
            <a:ext cx="35820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Helvetica Neue"/>
                <a:ea typeface="Helvetica Neue"/>
                <a:cs typeface="Helvetica Neue"/>
                <a:sym typeface="Helvetica Neue"/>
              </a:rPr>
              <a:t>THE HOSPITAL</a:t>
            </a:r>
            <a:endParaRPr sz="12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Helvetica Neue"/>
              <a:buChar char="●"/>
            </a:pPr>
            <a:r>
              <a:rPr lang="en" sz="1200">
                <a:latin typeface="Helvetica Neue"/>
                <a:ea typeface="Helvetica Neue"/>
                <a:cs typeface="Helvetica Neue"/>
                <a:sym typeface="Helvetica Neue"/>
              </a:rPr>
              <a:t>Trinity University Hospital is currently a 476 - bed tertiary care hospital that has been serving the Philadelphia region since 1977.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Helvetica Neue"/>
              <a:buChar char="●"/>
            </a:pPr>
            <a:r>
              <a:rPr lang="en" sz="1200">
                <a:latin typeface="Helvetica Neue"/>
                <a:ea typeface="Helvetica Neue"/>
                <a:cs typeface="Helvetica Neue"/>
                <a:sym typeface="Helvetica Neue"/>
              </a:rPr>
              <a:t>Three Clinics: General Clinic,  Dental Clinic, and Eye Clinic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Helvetica Neue"/>
              <a:buChar char="●"/>
            </a:pPr>
            <a:r>
              <a:rPr lang="en" sz="1200">
                <a:latin typeface="Helvetica Neue"/>
                <a:ea typeface="Helvetica Neue"/>
                <a:cs typeface="Helvetica Neue"/>
                <a:sym typeface="Helvetica Neue"/>
              </a:rPr>
              <a:t>Services offered include  Emergency Services, Laboratory Services, and Physiotherapy Services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4683200" y="1565200"/>
            <a:ext cx="4228500" cy="30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ERP SYSTEM</a:t>
            </a:r>
            <a:endParaRPr sz="120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Trinity utilizes HANA RAISA, a patient </a:t>
            </a:r>
            <a:r>
              <a:rPr lang="en" sz="1200">
                <a:solidFill>
                  <a:schemeClr val="lt1"/>
                </a:solidFill>
                <a:uFill>
                  <a:noFill/>
                </a:u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records management software</a:t>
            </a:r>
            <a:r>
              <a:rPr lang="en" sz="12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system. </a:t>
            </a: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HANA RAISA   is   a   fully   fledged healthcare specific  ERP system solution  aimed  at  enabling the hospital to:</a:t>
            </a: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98500" lvl="0" indent="-279400" rtl="0">
              <a:lnSpc>
                <a:spcPct val="166666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AutoNum type="arabicPeriod"/>
            </a:pPr>
            <a:r>
              <a:rPr lang="en" sz="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Unify the entire spectrum of patient medical records across clinics and departments</a:t>
            </a:r>
            <a:endParaRPr sz="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98500" lvl="0" indent="-279400" rtl="0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AutoNum type="arabicPeriod"/>
            </a:pPr>
            <a:r>
              <a:rPr lang="en" sz="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 retrieval and viewing of patient information easy and secure</a:t>
            </a:r>
            <a:endParaRPr sz="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98500" lvl="0" indent="-279400" rtl="0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AutoNum type="arabicPeriod"/>
            </a:pPr>
            <a:r>
              <a:rPr lang="en" sz="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Ensure the right information is in the right hands at the right time</a:t>
            </a:r>
            <a:endParaRPr sz="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98500" lvl="0" indent="-279400" rtl="0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AutoNum type="arabicPeriod"/>
            </a:pPr>
            <a:r>
              <a:rPr lang="en" sz="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Supply real-time tracking information for all files at all times (no more missing or mishandled records)</a:t>
            </a:r>
            <a:endParaRPr sz="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98500" lvl="0" indent="-285750" rtl="0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Helvetica Neue"/>
              <a:buAutoNum type="arabicPeriod"/>
            </a:pPr>
            <a:r>
              <a:rPr lang="en" sz="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Deliver easy-to-use, transparent reporting in a variety of formats</a:t>
            </a: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rtl="0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1148050" y="633125"/>
            <a:ext cx="4204200" cy="76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AUDIT OBJECTIVE </a:t>
            </a:r>
            <a:endParaRPr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1148050" y="2743425"/>
            <a:ext cx="7038900" cy="15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The specific objectives of the audit is to: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30200" rtl="0">
              <a:spcBef>
                <a:spcPts val="100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Assess the application level security of the system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Evaluate data security in the patient record management system 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Assess the data security in compliance with laws and regulations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rtl="0">
              <a:spcBef>
                <a:spcPts val="10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57" name="Shape 157"/>
          <p:cNvSpPr txBox="1"/>
          <p:nvPr/>
        </p:nvSpPr>
        <p:spPr>
          <a:xfrm>
            <a:off x="1148050" y="1180650"/>
            <a:ext cx="6207900" cy="15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6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main objective of the audit is to verify that the patient records management system is appropriately safeguarded and that data reliability and accuracy are maintained within the environment. </a:t>
            </a:r>
            <a:endParaRPr sz="16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1325325" y="527350"/>
            <a:ext cx="4026900" cy="9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</a:rPr>
              <a:t>SCOPE OF AUDIT</a:t>
            </a:r>
            <a:endParaRPr b="1">
              <a:solidFill>
                <a:schemeClr val="lt2"/>
              </a:solidFill>
            </a:endParaRP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1325325" y="1339775"/>
            <a:ext cx="7038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scope of this audit project included reviews of the system for the following areas:</a:t>
            </a:r>
            <a:endParaRPr sz="15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23850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●"/>
            </a:pPr>
            <a:r>
              <a:rPr lang="en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Segregation of Duties</a:t>
            </a:r>
            <a:endParaRPr sz="15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●"/>
            </a:pPr>
            <a:r>
              <a:rPr lang="en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Authentication, authorization and access control </a:t>
            </a:r>
            <a:endParaRPr sz="15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●"/>
            </a:pPr>
            <a:r>
              <a:rPr lang="en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security (Confidentiality, Integrity, Availability)</a:t>
            </a:r>
            <a:endParaRPr sz="15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●"/>
            </a:pPr>
            <a:r>
              <a:rPr lang="en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Disaster Recovery and Business continuity</a:t>
            </a:r>
            <a:endParaRPr sz="15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●"/>
            </a:pPr>
            <a:r>
              <a:rPr lang="en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Policies and procedures</a:t>
            </a:r>
            <a:endParaRPr sz="15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Out-of-scope Areas:</a:t>
            </a:r>
            <a:endParaRPr sz="1500"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23850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●"/>
            </a:pPr>
            <a:r>
              <a:rPr lang="en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Infrastructure of ERP system</a:t>
            </a:r>
            <a:endParaRPr sz="15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●"/>
            </a:pPr>
            <a:r>
              <a:rPr lang="en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Physical and environmental controls</a:t>
            </a:r>
            <a:endParaRPr sz="15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219550" y="618125"/>
            <a:ext cx="5991900" cy="75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RISK ASSESSMENT</a:t>
            </a:r>
            <a:endParaRPr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169" name="Shape 169"/>
          <p:cNvGraphicFramePr/>
          <p:nvPr/>
        </p:nvGraphicFramePr>
        <p:xfrm>
          <a:off x="1325325" y="1261025"/>
          <a:ext cx="6849375" cy="3315600"/>
        </p:xfrm>
        <a:graphic>
          <a:graphicData uri="http://schemas.openxmlformats.org/drawingml/2006/table">
            <a:tbl>
              <a:tblPr>
                <a:noFill/>
                <a:tableStyleId>{A6E266C6-FCDC-44E4-A988-2F4D028F1C83}</a:tableStyleId>
              </a:tblPr>
              <a:tblGrid>
                <a:gridCol w="78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1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Impact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Likelihood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Rationales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Findings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795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Inherent Risk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High 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High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457200" lvl="0" indent="-29845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Sensitive data (medical records, insurance info, payments)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lvl="0" indent="-298450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Laws &amp; regulations (HIPPA)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lvl="0" indent="-29845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Reputational &amp; financial losses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298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Data is not classified based on  level of sensitivity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65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Control Risk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High 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moderate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Sensitive data 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Some critical procedures missing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298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Missing account termination procedures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87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Detection Risk 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High 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Moderate 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Sensitive data 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Further errors and risks 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29845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Helvetica Neue"/>
                        <a:buChar char="●"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System logging is not properly configured</a:t>
                      </a:r>
                      <a:endParaRPr sz="11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245000" y="512025"/>
            <a:ext cx="7038900" cy="57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ROLES &amp; RESPONSIBILITIES</a:t>
            </a:r>
            <a:endParaRPr b="1">
              <a:solidFill>
                <a:schemeClr val="l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175" name="Shape 175"/>
          <p:cNvGraphicFramePr/>
          <p:nvPr/>
        </p:nvGraphicFramePr>
        <p:xfrm>
          <a:off x="1594838" y="1167875"/>
          <a:ext cx="6339200" cy="3721805"/>
        </p:xfrm>
        <a:graphic>
          <a:graphicData uri="http://schemas.openxmlformats.org/drawingml/2006/table">
            <a:tbl>
              <a:tblPr>
                <a:noFill/>
                <a:tableStyleId>{A6E266C6-FCDC-44E4-A988-2F4D028F1C83}</a:tableStyleId>
              </a:tblPr>
              <a:tblGrid>
                <a:gridCol w="154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25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AUDITOR</a:t>
                      </a:r>
                      <a:endParaRPr sz="1200" b="1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ROLE</a:t>
                      </a:r>
                      <a:endParaRPr sz="1200" b="1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RESPONSIBILITY</a:t>
                      </a:r>
                      <a:endParaRPr sz="1200" b="1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075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Haitao Huang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Auditor-in-Charge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Oversight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lvl="0" indent="-30480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General review of reports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lvl="0" indent="-30480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Supervision and Guidance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5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Dongjie Wang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Senior IT Auditor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Detailed Review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lvl="0" indent="-30480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Planning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025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Derrick Gyamfi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IT Audit Associate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Data Analysis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lvl="0" indent="-30480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General administrative assignments in support of the audit or auditors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Xiaozhou Yu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Experienced IT Auditor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Testing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Document testing results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Raisa Ahmed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Experienced IT Auditor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Testing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Helvetica Neue"/>
                        <a:buAutoNum type="arabicPeriod"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Document testing results</a:t>
                      </a:r>
                      <a:endParaRPr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1052550" y="512775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RESOURCE BREAKDOWN 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181" name="Shape 181"/>
          <p:cNvGraphicFramePr/>
          <p:nvPr/>
        </p:nvGraphicFramePr>
        <p:xfrm>
          <a:off x="1052550" y="1590750"/>
          <a:ext cx="7239000" cy="1981050"/>
        </p:xfrm>
        <a:graphic>
          <a:graphicData uri="http://schemas.openxmlformats.org/drawingml/2006/table">
            <a:tbl>
              <a:tblPr>
                <a:noFill/>
                <a:tableStyleId>{A6E266C6-FCDC-44E4-A988-2F4D028F1C83}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Auditing Phase</a:t>
                      </a:r>
                      <a:endParaRPr b="1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Start Date</a:t>
                      </a:r>
                      <a:endParaRPr b="1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End Date</a:t>
                      </a:r>
                      <a:endParaRPr b="1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Working Hours</a:t>
                      </a:r>
                      <a:endParaRPr b="1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Planning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2/26/18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3/10/18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86 hrs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Testing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3/12/18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5/1/18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400 hrs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Reporting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5/2/18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5/15/18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76 hrs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Total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565 hrs</a:t>
                      </a:r>
                      <a:endParaRPr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238975" y="521575"/>
            <a:ext cx="7038900" cy="76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KEY DATES &amp; DELIVERABLES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87" name="Shape 1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0500" y="1285375"/>
            <a:ext cx="4473525" cy="3605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526</Words>
  <Application>Microsoft Office PowerPoint</Application>
  <PresentationFormat>全屏显示(16:9)</PresentationFormat>
  <Paragraphs>128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Montserrat</vt:lpstr>
      <vt:lpstr>Arial</vt:lpstr>
      <vt:lpstr>Lato</vt:lpstr>
      <vt:lpstr>Helvetica Neue</vt:lpstr>
      <vt:lpstr>Focus</vt:lpstr>
      <vt:lpstr>TRINITY UNIVERSITY HOSPITAL</vt:lpstr>
      <vt:lpstr>AGENDA</vt:lpstr>
      <vt:lpstr>BACKGROUND &amp; OVERVIEW</vt:lpstr>
      <vt:lpstr>AUDIT OBJECTIVE </vt:lpstr>
      <vt:lpstr>SCOPE OF AUDIT</vt:lpstr>
      <vt:lpstr>RISK ASSESSMENT</vt:lpstr>
      <vt:lpstr>ROLES &amp; RESPONSIBILITIES</vt:lpstr>
      <vt:lpstr>RESOURCE BREAKDOWN </vt:lpstr>
      <vt:lpstr>KEY DATES &amp; DELIVERABLES</vt:lpstr>
      <vt:lpstr>SUMMARY</vt:lpstr>
      <vt:lpstr>Thank You! 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UNIVERSITY HOSPITAL</dc:title>
  <cp:lastModifiedBy>Haitao Huang</cp:lastModifiedBy>
  <cp:revision>1</cp:revision>
  <dcterms:modified xsi:type="dcterms:W3CDTF">2018-02-26T04:27:04Z</dcterms:modified>
</cp:coreProperties>
</file>