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Roboto Condensed Light" panose="020B0604020202020204" charset="0"/>
      <p:regular r:id="rId16"/>
      <p:bold r:id="rId17"/>
      <p:italic r:id="rId18"/>
      <p:boldItalic r:id="rId19"/>
    </p:embeddedFont>
    <p:embeddedFont>
      <p:font typeface="Arvo"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Condense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C382B7-7FDF-42D4-8264-348BDF1E95EA}">
  <a:tblStyle styleId="{B9C382B7-7FDF-42D4-8264-348BDF1E95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 few thoughts (a) what's the overall assessment of this audit (Sat. Needs Improvement, UnSat.) and a brief supporting rationals (ref. to my yesterday's email.) (b) no need for slide #3 - template (c) need a slide for scope of the audit (d) each finding should have a name e.g. inadequate access control (e) ideally, you should incorporate all those elements in a couple of paragraphs when writing up findings. But if you have trouble to organize the sentences, you can leave it for now.</a:t>
            </a:r>
            <a:br>
              <a:rPr lang="en"/>
            </a:br>
            <a:br>
              <a:rPr lang="en"/>
            </a:br>
            <a:r>
              <a:rPr lang="en"/>
              <a:t>Team leader should open the discussion (watch that video again...), and take us through a few slide about your audit scope/coverage and overall conclusion (with brief supporting...e.g. "Control environment associated with Active Directory is "Required Improvement". The rating is driven by....."</a:t>
            </a:r>
            <a:br>
              <a:rPr lang="en"/>
            </a:br>
            <a:br>
              <a:rPr lang="en"/>
            </a:br>
            <a:r>
              <a:rPr lang="en"/>
              <a:t>Then, I expect each team member to take us through at least ONE audit finding along the risk rating (H/M/L)(don't forget the 5 key elements we mentioned during the class)</a:t>
            </a:r>
            <a:br>
              <a:rPr lang="en"/>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a:t>Yuan</a:t>
            </a:r>
            <a:endParaRPr sz="1600"/>
          </a:p>
          <a:p>
            <a:pPr marL="0" marR="0" lvl="0" indent="0" algn="l" rtl="0">
              <a:lnSpc>
                <a:spcPct val="115000"/>
              </a:lnSpc>
              <a:spcBef>
                <a:spcPts val="1600"/>
              </a:spcBef>
              <a:spcAft>
                <a:spcPts val="1600"/>
              </a:spcAft>
              <a:buNone/>
            </a:pPr>
            <a:r>
              <a:rPr lang="en" sz="1600">
                <a:solidFill>
                  <a:srgbClr val="FF0000"/>
                </a:solidFill>
              </a:rPr>
              <a:t>Unmanaged mobile devices with personal and organization’s sensitive data</a:t>
            </a:r>
            <a:endParaRPr sz="160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Hanqing (another vision)</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rgbClr val="263248"/>
                </a:solidFill>
                <a:latin typeface="Roboto"/>
                <a:ea typeface="Roboto"/>
                <a:cs typeface="Roboto"/>
                <a:sym typeface="Roboto"/>
              </a:rPr>
              <a:t>Yijiang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rgbClr val="263248"/>
                </a:solidFill>
                <a:latin typeface="Roboto"/>
                <a:ea typeface="Roboto"/>
                <a:cs typeface="Roboto"/>
                <a:sym typeface="Roboto"/>
              </a:rPr>
              <a:t>Hanqing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t>Yijiang</a:t>
            </a:r>
            <a:endParaRPr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Iyana</a:t>
            </a:r>
            <a:endParaRPr sz="2400"/>
          </a:p>
          <a:p>
            <a:pPr marL="0" lvl="0" indent="0">
              <a:spcBef>
                <a:spcPts val="0"/>
              </a:spcBef>
              <a:spcAft>
                <a:spcPts val="0"/>
              </a:spcAft>
              <a:buNone/>
            </a:pPr>
            <a:endParaRPr sz="1800"/>
          </a:p>
          <a:p>
            <a:pPr marL="0" lvl="0" indent="0" rtl="0">
              <a:spcBef>
                <a:spcPts val="600"/>
              </a:spcBef>
              <a:spcAft>
                <a:spcPts val="0"/>
              </a:spcAft>
              <a:buClr>
                <a:schemeClr val="dk1"/>
              </a:buClr>
              <a:buSzPts val="1100"/>
              <a:buFont typeface="Arial"/>
              <a:buNone/>
            </a:pPr>
            <a:r>
              <a:rPr lang="en" sz="1600">
                <a:solidFill>
                  <a:srgbClr val="263248"/>
                </a:solidFill>
              </a:rPr>
              <a:t>Of 25 users observed across the organizations business units, all users had unlimited attempts to log into their accounts. This allows for the system to be improperly access from hacking using algorithms.  While the organizations IT policy permits 3 invalid logon attempts before users are locked of the system indefinitely and must an administrator to reset their password. </a:t>
            </a:r>
            <a:endParaRPr sz="1600">
              <a:solidFill>
                <a:srgbClr val="263248"/>
              </a:solidFill>
            </a:endParaRPr>
          </a:p>
          <a:p>
            <a:pPr marL="0" lvl="0" indent="0" rtl="0">
              <a:spcBef>
                <a:spcPts val="1000"/>
              </a:spcBef>
              <a:spcAft>
                <a:spcPts val="0"/>
              </a:spcAft>
              <a:buClr>
                <a:schemeClr val="dk1"/>
              </a:buClr>
              <a:buSzPts val="1100"/>
              <a:buFont typeface="Arial"/>
              <a:buNone/>
            </a:pPr>
            <a:br>
              <a:rPr lang="en" sz="1600">
                <a:solidFill>
                  <a:srgbClr val="263248"/>
                </a:solidFill>
              </a:rPr>
            </a:br>
            <a:r>
              <a:rPr lang="en" sz="1600">
                <a:solidFill>
                  <a:srgbClr val="263248"/>
                </a:solidFill>
              </a:rPr>
              <a:t>Under further review it was found that the Account lockout threshold is currently set to 0 invalid logon attempt to prevent hackers from locking users out of the system. This presents a high risk to the organization, as the risk that unwarranted access to organizational computer resources (data, programs, equipment, and facilities) is not currently limited.</a:t>
            </a:r>
            <a:endParaRPr sz="1600">
              <a:solidFill>
                <a:srgbClr val="263248"/>
              </a:solidFill>
            </a:endParaRPr>
          </a:p>
          <a:p>
            <a:pPr marL="0" lvl="0" indent="0" rtl="0">
              <a:spcBef>
                <a:spcPts val="1000"/>
              </a:spcBef>
              <a:spcAft>
                <a:spcPts val="1000"/>
              </a:spcAft>
              <a:buClr>
                <a:schemeClr val="dk1"/>
              </a:buClr>
              <a:buSzPts val="1100"/>
              <a:buFont typeface="Arial"/>
              <a:buNone/>
            </a:pPr>
            <a:br>
              <a:rPr lang="en" sz="1600">
                <a:solidFill>
                  <a:srgbClr val="263248"/>
                </a:solidFill>
              </a:rPr>
            </a:br>
            <a:r>
              <a:rPr lang="en" sz="1600">
                <a:solidFill>
                  <a:srgbClr val="FF0000"/>
                </a:solidFill>
              </a:rPr>
              <a:t>We </a:t>
            </a:r>
            <a:r>
              <a:rPr lang="en" sz="1600">
                <a:solidFill>
                  <a:srgbClr val="263248"/>
                </a:solidFill>
              </a:rPr>
              <a:t>suggest configuring the value for Account lockout threshold to a value that provides users with the ability to mistype their password several times, but locks out the account if a brute force password attack occurs therefore protecting these resources against unauthorized modification, loss, and disclosure</a:t>
            </a:r>
            <a:br>
              <a:rPr lang="en" sz="1600">
                <a:solidFill>
                  <a:srgbClr val="263248"/>
                </a:solidFill>
              </a:rPr>
            </a:b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Hanqing</a:t>
            </a:r>
            <a:endParaRPr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Ugo</a:t>
            </a:r>
            <a:endParaRPr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t>Yijiang</a:t>
            </a:r>
            <a:endParaRPr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Shape 55"/>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56" name="Shape 56"/>
          <p:cNvGrpSpPr/>
          <p:nvPr/>
        </p:nvGrpSpPr>
        <p:grpSpPr>
          <a:xfrm>
            <a:off x="0" y="-7088"/>
            <a:ext cx="8661398" cy="5150588"/>
            <a:chOff x="0" y="-7088"/>
            <a:chExt cx="8661398" cy="5150588"/>
          </a:xfrm>
        </p:grpSpPr>
        <p:sp>
          <p:nvSpPr>
            <p:cNvPr id="57" name="Shape 57"/>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59" name="Shape 59"/>
          <p:cNvGrpSpPr/>
          <p:nvPr/>
        </p:nvGrpSpPr>
        <p:grpSpPr>
          <a:xfrm rot="10800000" flipH="1">
            <a:off x="1" y="1090763"/>
            <a:ext cx="8847502" cy="2961975"/>
            <a:chOff x="-8178042" y="-4493254"/>
            <a:chExt cx="19483598" cy="6522736"/>
          </a:xfrm>
        </p:grpSpPr>
        <p:sp>
          <p:nvSpPr>
            <p:cNvPr id="60" name="Shape 60"/>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1" name="Shape 61"/>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2" name="Shape 62"/>
          <p:cNvGrpSpPr/>
          <p:nvPr/>
        </p:nvGrpSpPr>
        <p:grpSpPr>
          <a:xfrm>
            <a:off x="3677236" y="4278349"/>
            <a:ext cx="5480829" cy="432996"/>
            <a:chOff x="5582265" y="4646738"/>
            <a:chExt cx="5480829" cy="432996"/>
          </a:xfrm>
        </p:grpSpPr>
        <p:sp>
          <p:nvSpPr>
            <p:cNvPr id="63" name="Shape 63"/>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4" name="Shape 64"/>
            <p:cNvGrpSpPr/>
            <p:nvPr/>
          </p:nvGrpSpPr>
          <p:grpSpPr>
            <a:xfrm flipH="1">
              <a:off x="5585232" y="4646738"/>
              <a:ext cx="5477861" cy="304551"/>
              <a:chOff x="-24158748" y="330075"/>
              <a:chExt cx="30568423" cy="1699506"/>
            </a:xfrm>
          </p:grpSpPr>
          <p:sp>
            <p:nvSpPr>
              <p:cNvPr id="65" name="Shape 65"/>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6" name="Shape 66"/>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7" name="Shape 67"/>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8"/>
        <p:cNvGrpSpPr/>
        <p:nvPr/>
      </p:nvGrpSpPr>
      <p:grpSpPr>
        <a:xfrm>
          <a:off x="0" y="0"/>
          <a:ext cx="0" cy="0"/>
          <a:chOff x="0" y="0"/>
          <a:chExt cx="0" cy="0"/>
        </a:xfrm>
      </p:grpSpPr>
      <p:sp>
        <p:nvSpPr>
          <p:cNvPr id="69" name="Shape 69"/>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70" name="Shape 70"/>
          <p:cNvGrpSpPr/>
          <p:nvPr/>
        </p:nvGrpSpPr>
        <p:grpSpPr>
          <a:xfrm>
            <a:off x="0" y="-7088"/>
            <a:ext cx="8661398" cy="5150588"/>
            <a:chOff x="0" y="-7088"/>
            <a:chExt cx="8661398" cy="5150588"/>
          </a:xfrm>
        </p:grpSpPr>
        <p:sp>
          <p:nvSpPr>
            <p:cNvPr id="71" name="Shape 71"/>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73" name="Shape 73"/>
          <p:cNvGrpSpPr/>
          <p:nvPr/>
        </p:nvGrpSpPr>
        <p:grpSpPr>
          <a:xfrm rot="10800000" flipH="1">
            <a:off x="-2" y="2924826"/>
            <a:ext cx="6589087" cy="2027268"/>
            <a:chOff x="-9894852" y="-4493254"/>
            <a:chExt cx="21200407" cy="6522740"/>
          </a:xfrm>
        </p:grpSpPr>
        <p:sp>
          <p:nvSpPr>
            <p:cNvPr id="74" name="Shape 74"/>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75" name="Shape 75"/>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76" name="Shape 76"/>
          <p:cNvGrpSpPr/>
          <p:nvPr/>
        </p:nvGrpSpPr>
        <p:grpSpPr>
          <a:xfrm>
            <a:off x="6946842" y="4472723"/>
            <a:ext cx="2202830" cy="670795"/>
            <a:chOff x="5575242" y="4472723"/>
            <a:chExt cx="2202830" cy="670795"/>
          </a:xfrm>
        </p:grpSpPr>
        <p:sp>
          <p:nvSpPr>
            <p:cNvPr id="77" name="Shape 7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8" name="Shape 78"/>
            <p:cNvGrpSpPr/>
            <p:nvPr/>
          </p:nvGrpSpPr>
          <p:grpSpPr>
            <a:xfrm flipH="1">
              <a:off x="5734850" y="4472723"/>
              <a:ext cx="2040837" cy="670795"/>
              <a:chOff x="1297954" y="330075"/>
              <a:chExt cx="5169293" cy="1699506"/>
            </a:xfrm>
          </p:grpSpPr>
          <p:sp>
            <p:nvSpPr>
              <p:cNvPr id="79" name="Shape 7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0" name="Shape 8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 name="Shape 81"/>
            <p:cNvGrpSpPr/>
            <p:nvPr/>
          </p:nvGrpSpPr>
          <p:grpSpPr>
            <a:xfrm flipH="1">
              <a:off x="5578209" y="4646738"/>
              <a:ext cx="2199863" cy="304563"/>
              <a:chOff x="-5827153" y="330075"/>
              <a:chExt cx="12276019" cy="1699569"/>
            </a:xfrm>
          </p:grpSpPr>
          <p:sp>
            <p:nvSpPr>
              <p:cNvPr id="82" name="Shape 82"/>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3" name="Shape 8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4" name="Shape 8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5" name="Shape 85"/>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86" name="Shape 8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7"/>
        <p:cNvGrpSpPr/>
        <p:nvPr/>
      </p:nvGrpSpPr>
      <p:grpSpPr>
        <a:xfrm>
          <a:off x="0" y="0"/>
          <a:ext cx="0" cy="0"/>
          <a:chOff x="0" y="0"/>
          <a:chExt cx="0" cy="0"/>
        </a:xfrm>
      </p:grpSpPr>
      <p:sp>
        <p:nvSpPr>
          <p:cNvPr id="88" name="Shape 88"/>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9" name="Shape 89"/>
          <p:cNvGrpSpPr/>
          <p:nvPr/>
        </p:nvGrpSpPr>
        <p:grpSpPr>
          <a:xfrm>
            <a:off x="0" y="-7088"/>
            <a:ext cx="8661398" cy="5150588"/>
            <a:chOff x="0" y="-7088"/>
            <a:chExt cx="8661398" cy="5150588"/>
          </a:xfrm>
        </p:grpSpPr>
        <p:sp>
          <p:nvSpPr>
            <p:cNvPr id="90" name="Shape 90"/>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92" name="Shape 92"/>
          <p:cNvGrpSpPr/>
          <p:nvPr/>
        </p:nvGrpSpPr>
        <p:grpSpPr>
          <a:xfrm rot="10800000" flipH="1">
            <a:off x="1" y="1090763"/>
            <a:ext cx="8847502" cy="2961975"/>
            <a:chOff x="-8178042" y="-4493254"/>
            <a:chExt cx="19483598" cy="6522736"/>
          </a:xfrm>
        </p:grpSpPr>
        <p:sp>
          <p:nvSpPr>
            <p:cNvPr id="93" name="Shape 93"/>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94" name="Shape 9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95" name="Shape 95"/>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rtl="0">
              <a:spcBef>
                <a:spcPts val="360"/>
              </a:spcBef>
              <a:spcAft>
                <a:spcPts val="0"/>
              </a:spcAft>
              <a:buClr>
                <a:srgbClr val="FFFFFF"/>
              </a:buClr>
              <a:buSzPts val="3000"/>
              <a:buChar char="▻"/>
              <a:defRPr sz="3000" i="1">
                <a:solidFill>
                  <a:srgbClr val="FFFFFF"/>
                </a:solidFill>
              </a:defRPr>
            </a:lvl9pPr>
          </a:lstStyle>
          <a:p>
            <a:endParaRPr/>
          </a:p>
        </p:txBody>
      </p:sp>
      <p:sp>
        <p:nvSpPr>
          <p:cNvPr id="96" name="Shape 96"/>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9800"/>
                </a:solidFill>
              </a:rPr>
              <a:t>“</a:t>
            </a:r>
            <a:endParaRPr sz="7200" b="1">
              <a:solidFill>
                <a:srgbClr val="FF9800"/>
              </a:solidFill>
            </a:endParaRPr>
          </a:p>
        </p:txBody>
      </p:sp>
      <p:grpSp>
        <p:nvGrpSpPr>
          <p:cNvPr id="97" name="Shape 97"/>
          <p:cNvGrpSpPr/>
          <p:nvPr/>
        </p:nvGrpSpPr>
        <p:grpSpPr>
          <a:xfrm>
            <a:off x="6946842" y="4472723"/>
            <a:ext cx="2202830" cy="670795"/>
            <a:chOff x="5575242" y="4472723"/>
            <a:chExt cx="2202830" cy="670795"/>
          </a:xfrm>
        </p:grpSpPr>
        <p:sp>
          <p:nvSpPr>
            <p:cNvPr id="98" name="Shape 9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9" name="Shape 99"/>
            <p:cNvGrpSpPr/>
            <p:nvPr/>
          </p:nvGrpSpPr>
          <p:grpSpPr>
            <a:xfrm flipH="1">
              <a:off x="5734850" y="4472723"/>
              <a:ext cx="2040837" cy="670795"/>
              <a:chOff x="1297954" y="330075"/>
              <a:chExt cx="5169293" cy="1699506"/>
            </a:xfrm>
          </p:grpSpPr>
          <p:sp>
            <p:nvSpPr>
              <p:cNvPr id="100" name="Shape 10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1" name="Shape 101"/>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2" name="Shape 102"/>
            <p:cNvGrpSpPr/>
            <p:nvPr/>
          </p:nvGrpSpPr>
          <p:grpSpPr>
            <a:xfrm flipH="1">
              <a:off x="5578209" y="4646738"/>
              <a:ext cx="2199863" cy="304563"/>
              <a:chOff x="-5827153" y="330075"/>
              <a:chExt cx="12276019" cy="1699569"/>
            </a:xfrm>
          </p:grpSpPr>
          <p:sp>
            <p:nvSpPr>
              <p:cNvPr id="103" name="Shape 10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4" name="Shape 10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05" name="Shape 10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6"/>
        <p:cNvGrpSpPr/>
        <p:nvPr/>
      </p:nvGrpSpPr>
      <p:grpSpPr>
        <a:xfrm>
          <a:off x="0" y="0"/>
          <a:ext cx="0" cy="0"/>
          <a:chOff x="0" y="0"/>
          <a:chExt cx="0" cy="0"/>
        </a:xfrm>
      </p:grpSpPr>
      <p:grpSp>
        <p:nvGrpSpPr>
          <p:cNvPr id="107" name="Shape 107"/>
          <p:cNvGrpSpPr/>
          <p:nvPr/>
        </p:nvGrpSpPr>
        <p:grpSpPr>
          <a:xfrm>
            <a:off x="-4" y="40"/>
            <a:ext cx="7072430" cy="1327315"/>
            <a:chOff x="-4" y="40"/>
            <a:chExt cx="7072430" cy="1327315"/>
          </a:xfrm>
        </p:grpSpPr>
        <p:sp>
          <p:nvSpPr>
            <p:cNvPr id="108" name="Shape 10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9" name="Shape 109"/>
            <p:cNvGrpSpPr/>
            <p:nvPr/>
          </p:nvGrpSpPr>
          <p:grpSpPr>
            <a:xfrm rot="10800000" flipH="1">
              <a:off x="3" y="40"/>
              <a:ext cx="6756168" cy="1327315"/>
              <a:chOff x="-2168138" y="330075"/>
              <a:chExt cx="8650663" cy="1699506"/>
            </a:xfrm>
          </p:grpSpPr>
          <p:sp>
            <p:nvSpPr>
              <p:cNvPr id="110" name="Shape 110"/>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1" name="Shape 111"/>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12" name="Shape 112"/>
            <p:cNvGrpSpPr/>
            <p:nvPr/>
          </p:nvGrpSpPr>
          <p:grpSpPr>
            <a:xfrm rot="10800000" flipH="1">
              <a:off x="-4" y="381007"/>
              <a:ext cx="7072430" cy="771744"/>
              <a:chOff x="-9092084" y="330075"/>
              <a:chExt cx="15574609" cy="1699501"/>
            </a:xfrm>
          </p:grpSpPr>
          <p:sp>
            <p:nvSpPr>
              <p:cNvPr id="113" name="Shape 113"/>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4" name="Shape 114"/>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5" name="Shape 115"/>
          <p:cNvGrpSpPr/>
          <p:nvPr/>
        </p:nvGrpSpPr>
        <p:grpSpPr>
          <a:xfrm>
            <a:off x="6946842" y="4472723"/>
            <a:ext cx="2202830" cy="670795"/>
            <a:chOff x="5575242" y="4472723"/>
            <a:chExt cx="2202830" cy="670795"/>
          </a:xfrm>
        </p:grpSpPr>
        <p:sp>
          <p:nvSpPr>
            <p:cNvPr id="116" name="Shape 11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7" name="Shape 117"/>
            <p:cNvGrpSpPr/>
            <p:nvPr/>
          </p:nvGrpSpPr>
          <p:grpSpPr>
            <a:xfrm flipH="1">
              <a:off x="5734850" y="4472723"/>
              <a:ext cx="2040837" cy="670795"/>
              <a:chOff x="1297954" y="330075"/>
              <a:chExt cx="5169293" cy="1699506"/>
            </a:xfrm>
          </p:grpSpPr>
          <p:sp>
            <p:nvSpPr>
              <p:cNvPr id="118" name="Shape 11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9" name="Shape 11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0" name="Shape 120"/>
            <p:cNvGrpSpPr/>
            <p:nvPr/>
          </p:nvGrpSpPr>
          <p:grpSpPr>
            <a:xfrm flipH="1">
              <a:off x="5578209" y="4646738"/>
              <a:ext cx="2199863" cy="304563"/>
              <a:chOff x="-5827153" y="330075"/>
              <a:chExt cx="12276019" cy="1699569"/>
            </a:xfrm>
          </p:grpSpPr>
          <p:sp>
            <p:nvSpPr>
              <p:cNvPr id="121" name="Shape 121"/>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2" name="Shape 122"/>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3" name="Shape 123"/>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4" name="Shape 124"/>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rtl="0">
              <a:spcBef>
                <a:spcPts val="6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25" name="Shape 12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6"/>
        <p:cNvGrpSpPr/>
        <p:nvPr/>
      </p:nvGrpSpPr>
      <p:grpSpPr>
        <a:xfrm>
          <a:off x="0" y="0"/>
          <a:ext cx="0" cy="0"/>
          <a:chOff x="0" y="0"/>
          <a:chExt cx="0" cy="0"/>
        </a:xfrm>
      </p:grpSpPr>
      <p:grpSp>
        <p:nvGrpSpPr>
          <p:cNvPr id="127" name="Shape 127"/>
          <p:cNvGrpSpPr/>
          <p:nvPr/>
        </p:nvGrpSpPr>
        <p:grpSpPr>
          <a:xfrm>
            <a:off x="-4" y="40"/>
            <a:ext cx="7072430" cy="1327315"/>
            <a:chOff x="-4" y="40"/>
            <a:chExt cx="7072430" cy="1327315"/>
          </a:xfrm>
        </p:grpSpPr>
        <p:sp>
          <p:nvSpPr>
            <p:cNvPr id="128" name="Shape 12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9" name="Shape 129"/>
            <p:cNvGrpSpPr/>
            <p:nvPr/>
          </p:nvGrpSpPr>
          <p:grpSpPr>
            <a:xfrm rot="10800000" flipH="1">
              <a:off x="3" y="40"/>
              <a:ext cx="6756168" cy="1327315"/>
              <a:chOff x="-2168138" y="330075"/>
              <a:chExt cx="8650663" cy="1699506"/>
            </a:xfrm>
          </p:grpSpPr>
          <p:sp>
            <p:nvSpPr>
              <p:cNvPr id="130" name="Shape 130"/>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1" name="Shape 131"/>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2" name="Shape 132"/>
            <p:cNvGrpSpPr/>
            <p:nvPr/>
          </p:nvGrpSpPr>
          <p:grpSpPr>
            <a:xfrm rot="10800000" flipH="1">
              <a:off x="-4" y="381007"/>
              <a:ext cx="7072430" cy="771744"/>
              <a:chOff x="-9092084" y="330075"/>
              <a:chExt cx="15574609" cy="1699501"/>
            </a:xfrm>
          </p:grpSpPr>
          <p:sp>
            <p:nvSpPr>
              <p:cNvPr id="133" name="Shape 133"/>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4" name="Shape 134"/>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5" name="Shape 135"/>
          <p:cNvGrpSpPr/>
          <p:nvPr/>
        </p:nvGrpSpPr>
        <p:grpSpPr>
          <a:xfrm>
            <a:off x="6946842" y="4472723"/>
            <a:ext cx="2202830" cy="670795"/>
            <a:chOff x="5575242" y="4472723"/>
            <a:chExt cx="2202830" cy="670795"/>
          </a:xfrm>
        </p:grpSpPr>
        <p:sp>
          <p:nvSpPr>
            <p:cNvPr id="136" name="Shape 13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7" name="Shape 137"/>
            <p:cNvGrpSpPr/>
            <p:nvPr/>
          </p:nvGrpSpPr>
          <p:grpSpPr>
            <a:xfrm flipH="1">
              <a:off x="5734850" y="4472723"/>
              <a:ext cx="2040837" cy="670795"/>
              <a:chOff x="1297954" y="330075"/>
              <a:chExt cx="5169293" cy="1699506"/>
            </a:xfrm>
          </p:grpSpPr>
          <p:sp>
            <p:nvSpPr>
              <p:cNvPr id="138" name="Shape 13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9" name="Shape 13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0" name="Shape 140"/>
            <p:cNvGrpSpPr/>
            <p:nvPr/>
          </p:nvGrpSpPr>
          <p:grpSpPr>
            <a:xfrm flipH="1">
              <a:off x="5578209" y="4646738"/>
              <a:ext cx="2199863" cy="304563"/>
              <a:chOff x="-5827153" y="330075"/>
              <a:chExt cx="12276019" cy="1699569"/>
            </a:xfrm>
          </p:grpSpPr>
          <p:sp>
            <p:nvSpPr>
              <p:cNvPr id="141" name="Shape 141"/>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2" name="Shape 142"/>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3" name="Shape 14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44" name="Shape 144"/>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145" name="Shape 145"/>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146" name="Shape 14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7"/>
        <p:cNvGrpSpPr/>
        <p:nvPr/>
      </p:nvGrpSpPr>
      <p:grpSpPr>
        <a:xfrm>
          <a:off x="0" y="0"/>
          <a:ext cx="0" cy="0"/>
          <a:chOff x="0" y="0"/>
          <a:chExt cx="0" cy="0"/>
        </a:xfrm>
      </p:grpSpPr>
      <p:grpSp>
        <p:nvGrpSpPr>
          <p:cNvPr id="148" name="Shape 148"/>
          <p:cNvGrpSpPr/>
          <p:nvPr/>
        </p:nvGrpSpPr>
        <p:grpSpPr>
          <a:xfrm>
            <a:off x="-4" y="40"/>
            <a:ext cx="7072430" cy="1327315"/>
            <a:chOff x="-4" y="40"/>
            <a:chExt cx="7072430" cy="1327315"/>
          </a:xfrm>
        </p:grpSpPr>
        <p:sp>
          <p:nvSpPr>
            <p:cNvPr id="149" name="Shape 149"/>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50" name="Shape 150"/>
            <p:cNvGrpSpPr/>
            <p:nvPr/>
          </p:nvGrpSpPr>
          <p:grpSpPr>
            <a:xfrm rot="10800000" flipH="1">
              <a:off x="3" y="40"/>
              <a:ext cx="6756168" cy="1327315"/>
              <a:chOff x="-2168138" y="330075"/>
              <a:chExt cx="8650663" cy="1699506"/>
            </a:xfrm>
          </p:grpSpPr>
          <p:sp>
            <p:nvSpPr>
              <p:cNvPr id="151" name="Shape 151"/>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52" name="Shape 152"/>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53" name="Shape 153"/>
            <p:cNvGrpSpPr/>
            <p:nvPr/>
          </p:nvGrpSpPr>
          <p:grpSpPr>
            <a:xfrm rot="10800000" flipH="1">
              <a:off x="-4" y="381007"/>
              <a:ext cx="7072430" cy="771744"/>
              <a:chOff x="-9092084" y="330075"/>
              <a:chExt cx="15574609" cy="1699501"/>
            </a:xfrm>
          </p:grpSpPr>
          <p:sp>
            <p:nvSpPr>
              <p:cNvPr id="154" name="Shape 154"/>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55" name="Shape 15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56" name="Shape 156"/>
          <p:cNvGrpSpPr/>
          <p:nvPr/>
        </p:nvGrpSpPr>
        <p:grpSpPr>
          <a:xfrm>
            <a:off x="6946842" y="4472723"/>
            <a:ext cx="2202830" cy="670795"/>
            <a:chOff x="5575242" y="4472723"/>
            <a:chExt cx="2202830" cy="670795"/>
          </a:xfrm>
        </p:grpSpPr>
        <p:sp>
          <p:nvSpPr>
            <p:cNvPr id="157" name="Shape 15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8" name="Shape 158"/>
            <p:cNvGrpSpPr/>
            <p:nvPr/>
          </p:nvGrpSpPr>
          <p:grpSpPr>
            <a:xfrm flipH="1">
              <a:off x="5734850" y="4472723"/>
              <a:ext cx="2040837" cy="670795"/>
              <a:chOff x="1297954" y="330075"/>
              <a:chExt cx="5169293" cy="1699506"/>
            </a:xfrm>
          </p:grpSpPr>
          <p:sp>
            <p:nvSpPr>
              <p:cNvPr id="159" name="Shape 15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0" name="Shape 16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1" name="Shape 161"/>
            <p:cNvGrpSpPr/>
            <p:nvPr/>
          </p:nvGrpSpPr>
          <p:grpSpPr>
            <a:xfrm flipH="1">
              <a:off x="5578209" y="4646738"/>
              <a:ext cx="2199863" cy="304563"/>
              <a:chOff x="-5827153" y="330075"/>
              <a:chExt cx="12276019" cy="1699569"/>
            </a:xfrm>
          </p:grpSpPr>
          <p:sp>
            <p:nvSpPr>
              <p:cNvPr id="162" name="Shape 162"/>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3" name="Shape 16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64" name="Shape 164"/>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65" name="Shape 165"/>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66" name="Shape 166"/>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67" name="Shape 16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68" name="Shape 16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grpSp>
        <p:nvGrpSpPr>
          <p:cNvPr id="170" name="Shape 170"/>
          <p:cNvGrpSpPr/>
          <p:nvPr/>
        </p:nvGrpSpPr>
        <p:grpSpPr>
          <a:xfrm>
            <a:off x="-4" y="40"/>
            <a:ext cx="7072430" cy="1327315"/>
            <a:chOff x="-4" y="40"/>
            <a:chExt cx="7072430" cy="1327315"/>
          </a:xfrm>
        </p:grpSpPr>
        <p:sp>
          <p:nvSpPr>
            <p:cNvPr id="171" name="Shape 171"/>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72" name="Shape 172"/>
            <p:cNvGrpSpPr/>
            <p:nvPr/>
          </p:nvGrpSpPr>
          <p:grpSpPr>
            <a:xfrm rot="10800000" flipH="1">
              <a:off x="3" y="40"/>
              <a:ext cx="6756168" cy="1327315"/>
              <a:chOff x="-2168138" y="330075"/>
              <a:chExt cx="8650663" cy="1699506"/>
            </a:xfrm>
          </p:grpSpPr>
          <p:sp>
            <p:nvSpPr>
              <p:cNvPr id="173" name="Shape 173"/>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74" name="Shape 174"/>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5" name="Shape 175"/>
            <p:cNvGrpSpPr/>
            <p:nvPr/>
          </p:nvGrpSpPr>
          <p:grpSpPr>
            <a:xfrm rot="10800000" flipH="1">
              <a:off x="-4" y="381007"/>
              <a:ext cx="7072430" cy="771744"/>
              <a:chOff x="-9092084" y="330075"/>
              <a:chExt cx="15574609" cy="1699501"/>
            </a:xfrm>
          </p:grpSpPr>
          <p:sp>
            <p:nvSpPr>
              <p:cNvPr id="176" name="Shape 17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77" name="Shape 17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78" name="Shape 178"/>
          <p:cNvGrpSpPr/>
          <p:nvPr/>
        </p:nvGrpSpPr>
        <p:grpSpPr>
          <a:xfrm>
            <a:off x="6946842" y="4472723"/>
            <a:ext cx="2202830" cy="670795"/>
            <a:chOff x="5575242" y="4472723"/>
            <a:chExt cx="2202830" cy="670795"/>
          </a:xfrm>
        </p:grpSpPr>
        <p:sp>
          <p:nvSpPr>
            <p:cNvPr id="179" name="Shape 179"/>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80" name="Shape 180"/>
            <p:cNvGrpSpPr/>
            <p:nvPr/>
          </p:nvGrpSpPr>
          <p:grpSpPr>
            <a:xfrm flipH="1">
              <a:off x="5734850" y="4472723"/>
              <a:ext cx="2040837" cy="670795"/>
              <a:chOff x="1297954" y="330075"/>
              <a:chExt cx="5169293" cy="1699506"/>
            </a:xfrm>
          </p:grpSpPr>
          <p:sp>
            <p:nvSpPr>
              <p:cNvPr id="181" name="Shape 181"/>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2" name="Shape 182"/>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3" name="Shape 183"/>
            <p:cNvGrpSpPr/>
            <p:nvPr/>
          </p:nvGrpSpPr>
          <p:grpSpPr>
            <a:xfrm flipH="1">
              <a:off x="5578209" y="4646738"/>
              <a:ext cx="2199863" cy="304563"/>
              <a:chOff x="-5827153" y="330075"/>
              <a:chExt cx="12276019" cy="1699569"/>
            </a:xfrm>
          </p:grpSpPr>
          <p:sp>
            <p:nvSpPr>
              <p:cNvPr id="184" name="Shape 18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5" name="Shape 18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86" name="Shape 18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7" name="Shape 1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8"/>
        <p:cNvGrpSpPr/>
        <p:nvPr/>
      </p:nvGrpSpPr>
      <p:grpSpPr>
        <a:xfrm>
          <a:off x="0" y="0"/>
          <a:ext cx="0" cy="0"/>
          <a:chOff x="0" y="0"/>
          <a:chExt cx="0" cy="0"/>
        </a:xfrm>
      </p:grpSpPr>
      <p:grpSp>
        <p:nvGrpSpPr>
          <p:cNvPr id="189" name="Shape 189"/>
          <p:cNvGrpSpPr/>
          <p:nvPr/>
        </p:nvGrpSpPr>
        <p:grpSpPr>
          <a:xfrm>
            <a:off x="2466138" y="4472723"/>
            <a:ext cx="6686825" cy="670795"/>
            <a:chOff x="5589288" y="4472723"/>
            <a:chExt cx="6686825" cy="670795"/>
          </a:xfrm>
        </p:grpSpPr>
        <p:sp>
          <p:nvSpPr>
            <p:cNvPr id="190" name="Shape 190"/>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1" name="Shape 191"/>
            <p:cNvGrpSpPr/>
            <p:nvPr/>
          </p:nvGrpSpPr>
          <p:grpSpPr>
            <a:xfrm flipH="1">
              <a:off x="5748896" y="4472723"/>
              <a:ext cx="6527217" cy="670795"/>
              <a:chOff x="-10101302" y="330075"/>
              <a:chExt cx="16532971" cy="1699506"/>
            </a:xfrm>
          </p:grpSpPr>
          <p:sp>
            <p:nvSpPr>
              <p:cNvPr id="192" name="Shape 192"/>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3" name="Shape 193"/>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flipH="1">
              <a:off x="5592255" y="4646738"/>
              <a:ext cx="6682918" cy="304563"/>
              <a:chOff x="-30922586" y="330075"/>
              <a:chExt cx="37293070" cy="1699569"/>
            </a:xfrm>
          </p:grpSpPr>
          <p:sp>
            <p:nvSpPr>
              <p:cNvPr id="195" name="Shape 195"/>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6" name="Shape 196"/>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97" name="Shape 197"/>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rtl="0">
              <a:spcBef>
                <a:spcPts val="0"/>
              </a:spcBef>
              <a:spcAft>
                <a:spcPts val="0"/>
              </a:spcAft>
              <a:buSzPts val="1300"/>
              <a:buNone/>
              <a:defRPr sz="1300"/>
            </a:lvl1pPr>
          </a:lstStyle>
          <a:p>
            <a:endParaRPr/>
          </a:p>
        </p:txBody>
      </p:sp>
      <p:sp>
        <p:nvSpPr>
          <p:cNvPr id="198" name="Shape 19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grpSp>
        <p:nvGrpSpPr>
          <p:cNvPr id="199" name="Shape 199"/>
          <p:cNvGrpSpPr/>
          <p:nvPr/>
        </p:nvGrpSpPr>
        <p:grpSpPr>
          <a:xfrm rot="10800000">
            <a:off x="-8" y="-2"/>
            <a:ext cx="2202830" cy="670795"/>
            <a:chOff x="5575242" y="4472723"/>
            <a:chExt cx="2202830" cy="670795"/>
          </a:xfrm>
        </p:grpSpPr>
        <p:sp>
          <p:nvSpPr>
            <p:cNvPr id="200" name="Shape 20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01" name="Shape 201"/>
            <p:cNvGrpSpPr/>
            <p:nvPr/>
          </p:nvGrpSpPr>
          <p:grpSpPr>
            <a:xfrm flipH="1">
              <a:off x="5734850" y="4472723"/>
              <a:ext cx="2040837" cy="670795"/>
              <a:chOff x="1297954" y="330075"/>
              <a:chExt cx="5169293" cy="1699506"/>
            </a:xfrm>
          </p:grpSpPr>
          <p:sp>
            <p:nvSpPr>
              <p:cNvPr id="202" name="Shape 202"/>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3" name="Shape 20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4" name="Shape 204"/>
            <p:cNvGrpSpPr/>
            <p:nvPr/>
          </p:nvGrpSpPr>
          <p:grpSpPr>
            <a:xfrm flipH="1">
              <a:off x="5578209" y="4646738"/>
              <a:ext cx="2199863" cy="304563"/>
              <a:chOff x="-5827153" y="330075"/>
              <a:chExt cx="12276019" cy="1699569"/>
            </a:xfrm>
          </p:grpSpPr>
          <p:sp>
            <p:nvSpPr>
              <p:cNvPr id="205" name="Shape 205"/>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6" name="Shape 206"/>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grpSp>
        <p:nvGrpSpPr>
          <p:cNvPr id="209" name="Shape 209"/>
          <p:cNvGrpSpPr/>
          <p:nvPr/>
        </p:nvGrpSpPr>
        <p:grpSpPr>
          <a:xfrm>
            <a:off x="6946842" y="4472723"/>
            <a:ext cx="2202830" cy="670795"/>
            <a:chOff x="5575242" y="4472723"/>
            <a:chExt cx="2202830" cy="670795"/>
          </a:xfrm>
        </p:grpSpPr>
        <p:sp>
          <p:nvSpPr>
            <p:cNvPr id="210" name="Shape 2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11" name="Shape 211"/>
            <p:cNvGrpSpPr/>
            <p:nvPr/>
          </p:nvGrpSpPr>
          <p:grpSpPr>
            <a:xfrm flipH="1">
              <a:off x="5734850" y="4472723"/>
              <a:ext cx="2040837" cy="670795"/>
              <a:chOff x="1297954" y="330075"/>
              <a:chExt cx="5169293" cy="1699506"/>
            </a:xfrm>
          </p:grpSpPr>
          <p:sp>
            <p:nvSpPr>
              <p:cNvPr id="212" name="Shape 212"/>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3" name="Shape 21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flipH="1">
              <a:off x="5578209" y="4646738"/>
              <a:ext cx="2199863" cy="304563"/>
              <a:chOff x="-5827153" y="330075"/>
              <a:chExt cx="12276019" cy="1699569"/>
            </a:xfrm>
          </p:grpSpPr>
          <p:sp>
            <p:nvSpPr>
              <p:cNvPr id="215" name="Shape 21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6" name="Shape 21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17" name="Shape 217"/>
          <p:cNvGrpSpPr/>
          <p:nvPr/>
        </p:nvGrpSpPr>
        <p:grpSpPr>
          <a:xfrm rot="10800000">
            <a:off x="-8" y="-2"/>
            <a:ext cx="2202830" cy="670795"/>
            <a:chOff x="5575242" y="4472723"/>
            <a:chExt cx="2202830" cy="670795"/>
          </a:xfrm>
        </p:grpSpPr>
        <p:sp>
          <p:nvSpPr>
            <p:cNvPr id="218" name="Shape 218"/>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19" name="Shape 219"/>
            <p:cNvGrpSpPr/>
            <p:nvPr/>
          </p:nvGrpSpPr>
          <p:grpSpPr>
            <a:xfrm flipH="1">
              <a:off x="5734850" y="4472723"/>
              <a:ext cx="2040837" cy="670795"/>
              <a:chOff x="1297954" y="330075"/>
              <a:chExt cx="5169293" cy="1699506"/>
            </a:xfrm>
          </p:grpSpPr>
          <p:sp>
            <p:nvSpPr>
              <p:cNvPr id="220" name="Shape 22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1" name="Shape 221"/>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2" name="Shape 222"/>
            <p:cNvGrpSpPr/>
            <p:nvPr/>
          </p:nvGrpSpPr>
          <p:grpSpPr>
            <a:xfrm flipH="1">
              <a:off x="5578209" y="4646738"/>
              <a:ext cx="2199863" cy="304563"/>
              <a:chOff x="-5827153" y="330075"/>
              <a:chExt cx="12276019" cy="1699569"/>
            </a:xfrm>
          </p:grpSpPr>
          <p:sp>
            <p:nvSpPr>
              <p:cNvPr id="223" name="Shape 223"/>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4" name="Shape 224"/>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52" name="Shape 52"/>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rtl="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rtl="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rtl="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53" name="Shape 5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rtl="0">
              <a:buNone/>
              <a:defRPr sz="1200" b="1">
                <a:solidFill>
                  <a:srgbClr val="FFFFFF"/>
                </a:solidFill>
                <a:latin typeface="Roboto Condensed"/>
                <a:ea typeface="Roboto Condensed"/>
                <a:cs typeface="Roboto Condensed"/>
                <a:sym typeface="Roboto Condensed"/>
              </a:defRPr>
            </a:lvl1pPr>
            <a:lvl2pPr lvl="1" algn="r" rtl="0">
              <a:buNone/>
              <a:defRPr sz="1200" b="1">
                <a:solidFill>
                  <a:srgbClr val="FFFFFF"/>
                </a:solidFill>
                <a:latin typeface="Roboto Condensed"/>
                <a:ea typeface="Roboto Condensed"/>
                <a:cs typeface="Roboto Condensed"/>
                <a:sym typeface="Roboto Condensed"/>
              </a:defRPr>
            </a:lvl2pPr>
            <a:lvl3pPr lvl="2" algn="r" rtl="0">
              <a:buNone/>
              <a:defRPr sz="1200" b="1">
                <a:solidFill>
                  <a:srgbClr val="FFFFFF"/>
                </a:solidFill>
                <a:latin typeface="Roboto Condensed"/>
                <a:ea typeface="Roboto Condensed"/>
                <a:cs typeface="Roboto Condensed"/>
                <a:sym typeface="Roboto Condensed"/>
              </a:defRPr>
            </a:lvl3pPr>
            <a:lvl4pPr lvl="3" algn="r" rtl="0">
              <a:buNone/>
              <a:defRPr sz="1200" b="1">
                <a:solidFill>
                  <a:srgbClr val="FFFFFF"/>
                </a:solidFill>
                <a:latin typeface="Roboto Condensed"/>
                <a:ea typeface="Roboto Condensed"/>
                <a:cs typeface="Roboto Condensed"/>
                <a:sym typeface="Roboto Condensed"/>
              </a:defRPr>
            </a:lvl4pPr>
            <a:lvl5pPr lvl="4" algn="r" rtl="0">
              <a:buNone/>
              <a:defRPr sz="1200" b="1">
                <a:solidFill>
                  <a:srgbClr val="FFFFFF"/>
                </a:solidFill>
                <a:latin typeface="Roboto Condensed"/>
                <a:ea typeface="Roboto Condensed"/>
                <a:cs typeface="Roboto Condensed"/>
                <a:sym typeface="Roboto Condensed"/>
              </a:defRPr>
            </a:lvl5pPr>
            <a:lvl6pPr lvl="5" algn="r" rtl="0">
              <a:buNone/>
              <a:defRPr sz="1200" b="1">
                <a:solidFill>
                  <a:srgbClr val="FFFFFF"/>
                </a:solidFill>
                <a:latin typeface="Roboto Condensed"/>
                <a:ea typeface="Roboto Condensed"/>
                <a:cs typeface="Roboto Condensed"/>
                <a:sym typeface="Roboto Condensed"/>
              </a:defRPr>
            </a:lvl6pPr>
            <a:lvl7pPr lvl="6" algn="r" rtl="0">
              <a:buNone/>
              <a:defRPr sz="1200" b="1">
                <a:solidFill>
                  <a:srgbClr val="FFFFFF"/>
                </a:solidFill>
                <a:latin typeface="Roboto Condensed"/>
                <a:ea typeface="Roboto Condensed"/>
                <a:cs typeface="Roboto Condensed"/>
                <a:sym typeface="Roboto Condensed"/>
              </a:defRPr>
            </a:lvl7pPr>
            <a:lvl8pPr lvl="7" algn="r" rtl="0">
              <a:buNone/>
              <a:defRPr sz="1200" b="1">
                <a:solidFill>
                  <a:srgbClr val="FFFFFF"/>
                </a:solidFill>
                <a:latin typeface="Roboto Condensed"/>
                <a:ea typeface="Roboto Condensed"/>
                <a:cs typeface="Roboto Condensed"/>
                <a:sym typeface="Roboto Condensed"/>
              </a:defRPr>
            </a:lvl8pPr>
            <a:lvl9pPr lvl="8" algn="r" rtl="0">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nvlpubs.nist.gov/nistpubs/SpecialPublications/NIST.SP.800-40r3.pdf" TargetMode="External"/><Relationship Id="rId7" Type="http://schemas.openxmlformats.org/officeDocument/2006/relationships/hyperlink" Target="http://www.si.edu/Content/OIG/Audits/2004/A-04-02.pdf"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hindawi.com/journals/jcnc/2012/534512" TargetMode="External"/><Relationship Id="rId5" Type="http://schemas.openxmlformats.org/officeDocument/2006/relationships/hyperlink" Target="https://mail.google.com/mail/u/0/#search/two+articles/16281974d685412f?projector=1&amp;messagePartId=0.2" TargetMode="External"/><Relationship Id="rId4" Type="http://schemas.openxmlformats.org/officeDocument/2006/relationships/hyperlink" Target="https://www.opm.gov/our-inspector-general/reports/2014/audit-of-inoformation-systems-general-and-application-controls-at-premera-blue-cros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685800" y="1090750"/>
            <a:ext cx="6166500" cy="2961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5400">
                <a:solidFill>
                  <a:srgbClr val="FF9800"/>
                </a:solidFill>
              </a:rPr>
              <a:t>EMEZEN</a:t>
            </a:r>
            <a:endParaRPr sz="5400">
              <a:solidFill>
                <a:srgbClr val="FF9800"/>
              </a:solidFill>
            </a:endParaRPr>
          </a:p>
          <a:p>
            <a:pPr marL="0" lvl="0" indent="0" rtl="0">
              <a:spcBef>
                <a:spcPts val="0"/>
              </a:spcBef>
              <a:spcAft>
                <a:spcPts val="0"/>
              </a:spcAft>
              <a:buClr>
                <a:srgbClr val="000000"/>
              </a:buClr>
              <a:buSzPts val="1100"/>
              <a:buFont typeface="Arial"/>
              <a:buNone/>
            </a:pPr>
            <a:r>
              <a:rPr lang="en" sz="3600"/>
              <a:t>WINDOWS OS SECURITY CONFIGURATIONS </a:t>
            </a:r>
            <a:endParaRPr sz="3600"/>
          </a:p>
        </p:txBody>
      </p:sp>
      <p:sp>
        <p:nvSpPr>
          <p:cNvPr id="230" name="Shape 230"/>
          <p:cNvSpPr txBox="1"/>
          <p:nvPr/>
        </p:nvSpPr>
        <p:spPr>
          <a:xfrm>
            <a:off x="2053550" y="4732800"/>
            <a:ext cx="7090500" cy="41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263248"/>
                </a:solidFill>
                <a:latin typeface="Roboto"/>
                <a:ea typeface="Roboto"/>
                <a:cs typeface="Roboto"/>
                <a:sym typeface="Roboto"/>
              </a:rPr>
              <a:t>Iyana Lester, Yijiang Li, Yuan Liu,Ugo Nwadike, and Hanqing Zhou</a:t>
            </a:r>
            <a:endParaRPr sz="1800" b="1">
              <a:solidFill>
                <a:srgbClr val="263248"/>
              </a:solidFill>
              <a:latin typeface="Roboto"/>
              <a:ea typeface="Roboto"/>
              <a:cs typeface="Roboto"/>
              <a:sym typeface="Roboto"/>
            </a:endParaRPr>
          </a:p>
          <a:p>
            <a:pPr marL="0" lvl="0" indent="0" rtl="0">
              <a:spcBef>
                <a:spcPts val="0"/>
              </a:spcBef>
              <a:spcAft>
                <a:spcPts val="0"/>
              </a:spcAft>
              <a:buNone/>
            </a:pPr>
            <a:endParaRPr sz="1800" b="1">
              <a:solidFill>
                <a:srgbClr val="F3F3F3"/>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84992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r>
              <a:rPr lang="en"/>
              <a:t>UNSECURED MOBILE DEVICES </a:t>
            </a:r>
            <a:endParaRPr/>
          </a:p>
        </p:txBody>
      </p:sp>
      <p:sp>
        <p:nvSpPr>
          <p:cNvPr id="329" name="Shape 329"/>
          <p:cNvSpPr txBox="1"/>
          <p:nvPr/>
        </p:nvSpPr>
        <p:spPr>
          <a:xfrm>
            <a:off x="140475" y="1242575"/>
            <a:ext cx="8505600" cy="379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263248"/>
                </a:solidFill>
              </a:rPr>
              <a:t>Finding</a:t>
            </a:r>
            <a:r>
              <a:rPr lang="en">
                <a:solidFill>
                  <a:srgbClr val="263248"/>
                </a:solidFill>
              </a:rPr>
              <a:t>: Sometimes employees use unmanaged mobile devices, such as mobile phones, laptops and tablets, which come with their personal information and organization’s sensitive data.</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Standard</a:t>
            </a:r>
            <a:r>
              <a:rPr lang="en">
                <a:solidFill>
                  <a:srgbClr val="263248"/>
                </a:solidFill>
              </a:rPr>
              <a:t>: The mobile device management policy is based on the NIST 800-124 to support confidentiality, integrity, and availability of mobile devices and to against a variety of threat. </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Root Cause</a:t>
            </a:r>
            <a:r>
              <a:rPr lang="en">
                <a:solidFill>
                  <a:srgbClr val="263248"/>
                </a:solidFill>
              </a:rPr>
              <a:t>: Lack of physical security controls, use of untrusted mobile devices, use of untrusted networks, use of application created by unknown parties, interaction with other systems, use of untrusted content, and use of location services.</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Impact: </a:t>
            </a:r>
            <a:r>
              <a:rPr lang="en">
                <a:solidFill>
                  <a:srgbClr val="263248"/>
                </a:solidFill>
              </a:rPr>
              <a:t>Personal information lost, computer virus implantation, organization’s sensitive data stolen, and devices blocked and remoted.   </a:t>
            </a:r>
            <a:endParaRPr>
              <a:solidFill>
                <a:srgbClr val="263248"/>
              </a:solidFill>
            </a:endParaRPr>
          </a:p>
          <a:p>
            <a:pPr marL="0" lvl="0" indent="0">
              <a:spcBef>
                <a:spcPts val="0"/>
              </a:spcBef>
              <a:spcAft>
                <a:spcPts val="0"/>
              </a:spcAft>
              <a:buNone/>
            </a:pPr>
            <a:r>
              <a:rPr lang="en">
                <a:solidFill>
                  <a:srgbClr val="263248"/>
                </a:solidFill>
              </a:rPr>
              <a:t> </a:t>
            </a:r>
            <a:endParaRPr>
              <a:solidFill>
                <a:srgbClr val="263248"/>
              </a:solidFill>
            </a:endParaRPr>
          </a:p>
          <a:p>
            <a:pPr marL="0" lvl="0" indent="0">
              <a:spcBef>
                <a:spcPts val="0"/>
              </a:spcBef>
              <a:spcAft>
                <a:spcPts val="0"/>
              </a:spcAft>
              <a:buNone/>
            </a:pPr>
            <a:r>
              <a:rPr lang="en" b="1">
                <a:solidFill>
                  <a:srgbClr val="263248"/>
                </a:solidFill>
              </a:rPr>
              <a:t>Recommendation: </a:t>
            </a:r>
            <a:r>
              <a:rPr lang="en">
                <a:solidFill>
                  <a:srgbClr val="263248"/>
                </a:solidFill>
              </a:rPr>
              <a:t>(1) Regulation shown range and limitation of organization’s mobile device use. (2) Application created for network, content, and system security check. (3) Awareness training.   </a:t>
            </a:r>
            <a:endParaRPr>
              <a:solidFill>
                <a:srgbClr val="263248"/>
              </a:solidFill>
            </a:endParaRPr>
          </a:p>
          <a:p>
            <a:pPr marL="0" lvl="0" indent="0">
              <a:spcBef>
                <a:spcPts val="0"/>
              </a:spcBef>
              <a:spcAft>
                <a:spcPts val="0"/>
              </a:spcAft>
              <a:buNone/>
            </a:pPr>
            <a:endParaRPr b="1">
              <a:solidFill>
                <a:srgbClr val="263248"/>
              </a:solidFill>
            </a:endParaRPr>
          </a:p>
          <a:p>
            <a:pPr marL="0" lvl="0" indent="0" rtl="0">
              <a:spcBef>
                <a:spcPts val="0"/>
              </a:spcBef>
              <a:spcAft>
                <a:spcPts val="0"/>
              </a:spcAft>
              <a:buNone/>
            </a:pPr>
            <a:r>
              <a:rPr lang="en" b="1">
                <a:solidFill>
                  <a:srgbClr val="263248"/>
                </a:solidFill>
              </a:rPr>
              <a:t>Risk Rating</a:t>
            </a:r>
            <a:r>
              <a:rPr lang="en">
                <a:solidFill>
                  <a:srgbClr val="263248"/>
                </a:solidFill>
              </a:rPr>
              <a:t>: Moderate</a:t>
            </a:r>
            <a:endParaRPr>
              <a:solidFill>
                <a:srgbClr val="263248"/>
              </a:solidFill>
            </a:endParaRPr>
          </a:p>
        </p:txBody>
      </p:sp>
      <p:grpSp>
        <p:nvGrpSpPr>
          <p:cNvPr id="330" name="Shape 330"/>
          <p:cNvGrpSpPr/>
          <p:nvPr/>
        </p:nvGrpSpPr>
        <p:grpSpPr>
          <a:xfrm>
            <a:off x="282216" y="590918"/>
            <a:ext cx="369505" cy="369505"/>
            <a:chOff x="2594050" y="1631825"/>
            <a:chExt cx="439625" cy="439625"/>
          </a:xfrm>
        </p:grpSpPr>
        <p:sp>
          <p:nvSpPr>
            <p:cNvPr id="331" name="Shape 331"/>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Q&amp;A</a:t>
            </a:r>
            <a:endParaRPr/>
          </a:p>
        </p:txBody>
      </p:sp>
      <p:sp>
        <p:nvSpPr>
          <p:cNvPr id="340" name="Shape 34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pic>
        <p:nvPicPr>
          <p:cNvPr id="341" name="Shape 341"/>
          <p:cNvPicPr preferRelativeResize="0"/>
          <p:nvPr/>
        </p:nvPicPr>
        <p:blipFill rotWithShape="1">
          <a:blip r:embed="rId3">
            <a:alphaModFix/>
          </a:blip>
          <a:srcRect/>
          <a:stretch/>
        </p:blipFill>
        <p:spPr>
          <a:xfrm>
            <a:off x="1589463" y="1407863"/>
            <a:ext cx="5326025" cy="354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REFERENCE</a:t>
            </a:r>
            <a:endParaRPr/>
          </a:p>
        </p:txBody>
      </p:sp>
      <p:sp>
        <p:nvSpPr>
          <p:cNvPr id="347" name="Shape 347"/>
          <p:cNvSpPr txBox="1">
            <a:spLocks noGrp="1"/>
          </p:cNvSpPr>
          <p:nvPr>
            <p:ph type="body" idx="1"/>
          </p:nvPr>
        </p:nvSpPr>
        <p:spPr>
          <a:xfrm>
            <a:off x="76925" y="1356475"/>
            <a:ext cx="9028500" cy="36636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endParaRPr sz="1400">
              <a:latin typeface="Arial"/>
              <a:ea typeface="Arial"/>
              <a:cs typeface="Arial"/>
              <a:sym typeface="Arial"/>
            </a:endParaRPr>
          </a:p>
          <a:p>
            <a:pPr marL="0" lvl="0" indent="0">
              <a:spcBef>
                <a:spcPts val="1000"/>
              </a:spcBef>
              <a:spcAft>
                <a:spcPts val="0"/>
              </a:spcAft>
              <a:buNone/>
            </a:pPr>
            <a:endParaRPr sz="1400">
              <a:latin typeface="Arial"/>
              <a:ea typeface="Arial"/>
              <a:cs typeface="Arial"/>
              <a:sym typeface="Arial"/>
            </a:endParaRPr>
          </a:p>
          <a:p>
            <a:pPr marL="0" lvl="0" indent="0">
              <a:spcBef>
                <a:spcPts val="1000"/>
              </a:spcBef>
              <a:spcAft>
                <a:spcPts val="0"/>
              </a:spcAft>
              <a:buNone/>
            </a:pPr>
            <a:endParaRPr sz="1400">
              <a:latin typeface="Arial"/>
              <a:ea typeface="Arial"/>
              <a:cs typeface="Arial"/>
              <a:sym typeface="Arial"/>
            </a:endParaRPr>
          </a:p>
          <a:p>
            <a:pPr marL="0" lvl="0" indent="0" rtl="0">
              <a:spcBef>
                <a:spcPts val="1000"/>
              </a:spcBef>
              <a:spcAft>
                <a:spcPts val="0"/>
              </a:spcAft>
              <a:buNone/>
            </a:pPr>
            <a:r>
              <a:rPr lang="en" sz="1400">
                <a:latin typeface="Arial"/>
                <a:ea typeface="Arial"/>
                <a:cs typeface="Arial"/>
                <a:sym typeface="Arial"/>
              </a:rPr>
              <a:t>i.</a:t>
            </a:r>
            <a:r>
              <a:rPr lang="en" sz="1400" u="sng">
                <a:solidFill>
                  <a:schemeClr val="hlink"/>
                </a:solidFill>
                <a:latin typeface="Arial"/>
                <a:ea typeface="Arial"/>
                <a:cs typeface="Arial"/>
                <a:sym typeface="Arial"/>
                <a:hlinkClick r:id="rId3"/>
              </a:rPr>
              <a:t>https://nvlpubs.nist.gov/nistpubs/SpecialPublications/NIST.SP.800-40r3.pdf</a:t>
            </a:r>
            <a:endParaRPr sz="1400">
              <a:solidFill>
                <a:schemeClr val="dk1"/>
              </a:solidFill>
              <a:latin typeface="Arial"/>
              <a:ea typeface="Arial"/>
              <a:cs typeface="Arial"/>
              <a:sym typeface="Arial"/>
            </a:endParaRPr>
          </a:p>
          <a:p>
            <a:pPr marL="0" lvl="0" indent="0" rtl="0">
              <a:spcBef>
                <a:spcPts val="1000"/>
              </a:spcBef>
              <a:spcAft>
                <a:spcPts val="0"/>
              </a:spcAft>
              <a:buNone/>
            </a:pPr>
            <a:r>
              <a:rPr lang="en" sz="1400">
                <a:solidFill>
                  <a:schemeClr val="dk1"/>
                </a:solidFill>
                <a:latin typeface="Arial"/>
                <a:ea typeface="Arial"/>
                <a:cs typeface="Arial"/>
                <a:sym typeface="Arial"/>
              </a:rPr>
              <a:t>ii.</a:t>
            </a:r>
            <a:r>
              <a:rPr lang="en" sz="1400" u="sng">
                <a:solidFill>
                  <a:schemeClr val="hlink"/>
                </a:solidFill>
                <a:latin typeface="Arial"/>
                <a:ea typeface="Arial"/>
                <a:cs typeface="Arial"/>
                <a:sym typeface="Arial"/>
                <a:hlinkClick r:id="rId4"/>
              </a:rPr>
              <a:t>https://www.opm.gov/our-inspector-general/reports/2014/audit-of-information-systems-general-and-application-controls-at-premera-blue-cross.pdf</a:t>
            </a:r>
            <a:endParaRPr sz="1400">
              <a:solidFill>
                <a:schemeClr val="dk1"/>
              </a:solidFill>
              <a:latin typeface="Arial"/>
              <a:ea typeface="Arial"/>
              <a:cs typeface="Arial"/>
              <a:sym typeface="Arial"/>
            </a:endParaRPr>
          </a:p>
          <a:p>
            <a:pPr marL="0" lvl="0" indent="0" rtl="0">
              <a:spcBef>
                <a:spcPts val="1000"/>
              </a:spcBef>
              <a:spcAft>
                <a:spcPts val="0"/>
              </a:spcAft>
              <a:buNone/>
            </a:pPr>
            <a:r>
              <a:rPr lang="en" sz="1400">
                <a:solidFill>
                  <a:schemeClr val="dk1"/>
                </a:solidFill>
                <a:latin typeface="Arial"/>
                <a:ea typeface="Arial"/>
                <a:cs typeface="Arial"/>
                <a:sym typeface="Arial"/>
              </a:rPr>
              <a:t>iii.</a:t>
            </a:r>
            <a:r>
              <a:rPr lang="en" sz="1400" u="sng">
                <a:solidFill>
                  <a:schemeClr val="hlink"/>
                </a:solidFill>
                <a:latin typeface="Arial"/>
                <a:ea typeface="Arial"/>
                <a:cs typeface="Arial"/>
                <a:sym typeface="Arial"/>
                <a:hlinkClick r:id="rId5"/>
              </a:rPr>
              <a:t>https://mail.google.com/mail/u/0/#search/two+articles/16281974d685412f?projector=1&amp;messagePartId=0.2</a:t>
            </a:r>
            <a:endParaRPr sz="1400">
              <a:solidFill>
                <a:schemeClr val="dk1"/>
              </a:solidFill>
              <a:latin typeface="Arial"/>
              <a:ea typeface="Arial"/>
              <a:cs typeface="Arial"/>
              <a:sym typeface="Arial"/>
            </a:endParaRPr>
          </a:p>
          <a:p>
            <a:pPr marL="0" lvl="0" indent="0" rtl="0">
              <a:spcBef>
                <a:spcPts val="1000"/>
              </a:spcBef>
              <a:spcAft>
                <a:spcPts val="0"/>
              </a:spcAft>
              <a:buNone/>
            </a:pPr>
            <a:r>
              <a:rPr lang="en" sz="1400">
                <a:solidFill>
                  <a:schemeClr val="dk1"/>
                </a:solidFill>
                <a:latin typeface="Arial"/>
                <a:ea typeface="Arial"/>
                <a:cs typeface="Arial"/>
                <a:sym typeface="Arial"/>
              </a:rPr>
              <a:t>iv. Network Architecture, Security Issues, and Hardware Implementation...by :Sergio Saponara &amp; Tony Bacchillone. Journal of Computer Networks and Communications; Atmel 2009: </a:t>
            </a:r>
            <a:r>
              <a:rPr lang="en" sz="1400" u="sng">
                <a:solidFill>
                  <a:schemeClr val="hlink"/>
                </a:solidFill>
                <a:latin typeface="Arial"/>
                <a:ea typeface="Arial"/>
                <a:cs typeface="Arial"/>
                <a:sym typeface="Arial"/>
                <a:hlinkClick r:id="rId6"/>
              </a:rPr>
              <a:t>https://www.hindawi.com/journals/jcnc/2012/534512</a:t>
            </a:r>
            <a:r>
              <a:rPr lang="en"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0" lvl="0" indent="0">
              <a:spcBef>
                <a:spcPts val="1000"/>
              </a:spcBef>
              <a:spcAft>
                <a:spcPts val="0"/>
              </a:spcAft>
              <a:buNone/>
            </a:pPr>
            <a:r>
              <a:rPr lang="en" sz="1400">
                <a:solidFill>
                  <a:schemeClr val="dk1"/>
                </a:solidFill>
                <a:latin typeface="Arial"/>
                <a:ea typeface="Arial"/>
                <a:cs typeface="Arial"/>
                <a:sym typeface="Arial"/>
              </a:rPr>
              <a:t>v. Information Systems Controls at the National Museum of American History, Behring Center. Number A-04-02; June 16, 2004. Audit Report. https:</a:t>
            </a:r>
            <a:r>
              <a:rPr lang="en" sz="1400" u="sng">
                <a:solidFill>
                  <a:schemeClr val="hlink"/>
                </a:solidFill>
                <a:latin typeface="Arial"/>
                <a:ea typeface="Arial"/>
                <a:cs typeface="Arial"/>
                <a:sym typeface="Arial"/>
                <a:hlinkClick r:id="rId7"/>
              </a:rPr>
              <a:t>www.si.edu/Content/OIG/Audits/2004/A-04-02.pdf</a:t>
            </a:r>
            <a:r>
              <a:rPr lang="en"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0" lvl="0" indent="0">
              <a:spcBef>
                <a:spcPts val="1000"/>
              </a:spcBef>
              <a:spcAft>
                <a:spcPts val="0"/>
              </a:spcAft>
              <a:buNone/>
            </a:pPr>
            <a:endParaRPr sz="1600">
              <a:solidFill>
                <a:schemeClr val="dk1"/>
              </a:solidFill>
              <a:latin typeface="Arial"/>
              <a:ea typeface="Arial"/>
              <a:cs typeface="Arial"/>
              <a:sym typeface="Arial"/>
            </a:endParaRPr>
          </a:p>
          <a:p>
            <a:pPr marL="0" lvl="0" indent="0">
              <a:spcBef>
                <a:spcPts val="1000"/>
              </a:spcBef>
              <a:spcAft>
                <a:spcPts val="0"/>
              </a:spcAft>
              <a:buNone/>
            </a:pPr>
            <a:endParaRPr sz="1600">
              <a:solidFill>
                <a:schemeClr val="dk1"/>
              </a:solidFill>
              <a:latin typeface="Arial"/>
              <a:ea typeface="Arial"/>
              <a:cs typeface="Arial"/>
              <a:sym typeface="Arial"/>
            </a:endParaRPr>
          </a:p>
          <a:p>
            <a:pPr marL="0" lvl="0" indent="0">
              <a:spcBef>
                <a:spcPts val="1000"/>
              </a:spcBef>
              <a:spcAft>
                <a:spcPts val="0"/>
              </a:spcAft>
              <a:buNone/>
            </a:pPr>
            <a:endParaRPr sz="1600">
              <a:solidFill>
                <a:schemeClr val="dk1"/>
              </a:solidFill>
              <a:latin typeface="Arial"/>
              <a:ea typeface="Arial"/>
              <a:cs typeface="Arial"/>
              <a:sym typeface="Arial"/>
            </a:endParaRPr>
          </a:p>
          <a:p>
            <a:pPr marL="0" lvl="0" indent="0" rtl="0">
              <a:spcBef>
                <a:spcPts val="1000"/>
              </a:spcBef>
              <a:spcAft>
                <a:spcPts val="1000"/>
              </a:spcAft>
              <a:buNone/>
            </a:pPr>
            <a:endParaRPr sz="1600">
              <a:solidFill>
                <a:schemeClr val="dk1"/>
              </a:solidFill>
              <a:latin typeface="Arial"/>
              <a:ea typeface="Arial"/>
              <a:cs typeface="Arial"/>
              <a:sym typeface="Arial"/>
            </a:endParaRPr>
          </a:p>
        </p:txBody>
      </p:sp>
      <p:sp>
        <p:nvSpPr>
          <p:cNvPr id="348" name="Shape 34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grpSp>
        <p:nvGrpSpPr>
          <p:cNvPr id="349" name="Shape 349"/>
          <p:cNvGrpSpPr/>
          <p:nvPr/>
        </p:nvGrpSpPr>
        <p:grpSpPr>
          <a:xfrm>
            <a:off x="282216" y="590918"/>
            <a:ext cx="369505" cy="369505"/>
            <a:chOff x="2594050" y="1631825"/>
            <a:chExt cx="439625" cy="439625"/>
          </a:xfrm>
        </p:grpSpPr>
        <p:sp>
          <p:nvSpPr>
            <p:cNvPr id="350" name="Shape 35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AGENDA</a:t>
            </a:r>
            <a:endParaRPr/>
          </a:p>
        </p:txBody>
      </p:sp>
      <p:sp>
        <p:nvSpPr>
          <p:cNvPr id="236" name="Shape 236"/>
          <p:cNvSpPr txBox="1">
            <a:spLocks noGrp="1"/>
          </p:cNvSpPr>
          <p:nvPr>
            <p:ph type="body" idx="1"/>
          </p:nvPr>
        </p:nvSpPr>
        <p:spPr>
          <a:xfrm>
            <a:off x="814275" y="1942900"/>
            <a:ext cx="6132600" cy="2243400"/>
          </a:xfrm>
          <a:prstGeom prst="rect">
            <a:avLst/>
          </a:prstGeom>
        </p:spPr>
        <p:txBody>
          <a:bodyPr spcFirstLastPara="1" wrap="square" lIns="91425" tIns="91425" rIns="91425" bIns="91425" anchor="ctr" anchorCtr="0">
            <a:noAutofit/>
          </a:bodyPr>
          <a:lstStyle/>
          <a:p>
            <a:pPr marL="457200" lvl="0" indent="-381000" rtl="0">
              <a:spcBef>
                <a:spcPts val="600"/>
              </a:spcBef>
              <a:spcAft>
                <a:spcPts val="0"/>
              </a:spcAft>
              <a:buSzPts val="2400"/>
              <a:buFont typeface="Arial"/>
              <a:buChar char="▰"/>
            </a:pPr>
            <a:r>
              <a:rPr lang="en">
                <a:latin typeface="Arial"/>
                <a:ea typeface="Arial"/>
                <a:cs typeface="Arial"/>
                <a:sym typeface="Arial"/>
              </a:rPr>
              <a:t>AUDIT OPINION</a:t>
            </a:r>
            <a:endParaRPr>
              <a:latin typeface="Arial"/>
              <a:ea typeface="Arial"/>
              <a:cs typeface="Arial"/>
              <a:sym typeface="Arial"/>
            </a:endParaRPr>
          </a:p>
          <a:p>
            <a:pPr marL="457200" lvl="0" indent="-381000" rtl="0">
              <a:spcBef>
                <a:spcPts val="0"/>
              </a:spcBef>
              <a:spcAft>
                <a:spcPts val="0"/>
              </a:spcAft>
              <a:buSzPts val="2400"/>
              <a:buFont typeface="Arial"/>
              <a:buChar char="▰"/>
            </a:pPr>
            <a:r>
              <a:rPr lang="en">
                <a:latin typeface="Arial"/>
                <a:ea typeface="Arial"/>
                <a:cs typeface="Arial"/>
                <a:sym typeface="Arial"/>
              </a:rPr>
              <a:t>AUDIT OBJECTIVE &amp; SCOPE</a:t>
            </a:r>
            <a:endParaRPr>
              <a:latin typeface="Arial"/>
              <a:ea typeface="Arial"/>
              <a:cs typeface="Arial"/>
              <a:sym typeface="Arial"/>
            </a:endParaRPr>
          </a:p>
          <a:p>
            <a:pPr marL="457200" lvl="0" indent="-381000" rtl="0">
              <a:spcBef>
                <a:spcPts val="0"/>
              </a:spcBef>
              <a:spcAft>
                <a:spcPts val="0"/>
              </a:spcAft>
              <a:buSzPts val="2400"/>
              <a:buFont typeface="Arial"/>
              <a:buChar char="▰"/>
            </a:pPr>
            <a:r>
              <a:rPr lang="en">
                <a:latin typeface="Arial"/>
                <a:ea typeface="Arial"/>
                <a:cs typeface="Arial"/>
                <a:sym typeface="Arial"/>
              </a:rPr>
              <a:t>FINDINGS</a:t>
            </a:r>
            <a:endParaRPr>
              <a:latin typeface="Arial"/>
              <a:ea typeface="Arial"/>
              <a:cs typeface="Arial"/>
              <a:sym typeface="Arial"/>
            </a:endParaRPr>
          </a:p>
          <a:p>
            <a:pPr marL="457200" lvl="0" indent="-381000" rtl="0">
              <a:spcBef>
                <a:spcPts val="0"/>
              </a:spcBef>
              <a:spcAft>
                <a:spcPts val="0"/>
              </a:spcAft>
              <a:buSzPts val="2400"/>
              <a:buFont typeface="Arial"/>
              <a:buChar char="▰"/>
            </a:pPr>
            <a:r>
              <a:rPr lang="en">
                <a:latin typeface="Arial"/>
                <a:ea typeface="Arial"/>
                <a:cs typeface="Arial"/>
                <a:sym typeface="Arial"/>
              </a:rPr>
              <a:t>Q&amp;A</a:t>
            </a:r>
            <a:endParaRPr>
              <a:latin typeface="Arial"/>
              <a:ea typeface="Arial"/>
              <a:cs typeface="Arial"/>
              <a:sym typeface="Arial"/>
            </a:endParaRPr>
          </a:p>
        </p:txBody>
      </p:sp>
      <p:grpSp>
        <p:nvGrpSpPr>
          <p:cNvPr id="237" name="Shape 237"/>
          <p:cNvGrpSpPr/>
          <p:nvPr/>
        </p:nvGrpSpPr>
        <p:grpSpPr>
          <a:xfrm>
            <a:off x="403303" y="587260"/>
            <a:ext cx="309022" cy="376837"/>
            <a:chOff x="596350" y="929175"/>
            <a:chExt cx="407950" cy="497475"/>
          </a:xfrm>
        </p:grpSpPr>
        <p:sp>
          <p:nvSpPr>
            <p:cNvPr id="238" name="Shape 238"/>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AUDIT OPINION </a:t>
            </a:r>
            <a:endParaRPr/>
          </a:p>
        </p:txBody>
      </p:sp>
      <p:sp>
        <p:nvSpPr>
          <p:cNvPr id="250" name="Shape 250"/>
          <p:cNvSpPr txBox="1">
            <a:spLocks noGrp="1"/>
          </p:cNvSpPr>
          <p:nvPr>
            <p:ph type="body" idx="1"/>
          </p:nvPr>
        </p:nvSpPr>
        <p:spPr>
          <a:xfrm>
            <a:off x="149825" y="846150"/>
            <a:ext cx="4082400" cy="46077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endParaRPr sz="1600">
              <a:latin typeface="Arial"/>
              <a:ea typeface="Arial"/>
              <a:cs typeface="Arial"/>
              <a:sym typeface="Arial"/>
            </a:endParaRPr>
          </a:p>
          <a:p>
            <a:pPr marL="0" lvl="0" indent="0">
              <a:spcBef>
                <a:spcPts val="1000"/>
              </a:spcBef>
              <a:spcAft>
                <a:spcPts val="0"/>
              </a:spcAft>
              <a:buNone/>
            </a:pPr>
            <a:endParaRPr sz="1600">
              <a:latin typeface="Arial"/>
              <a:ea typeface="Arial"/>
              <a:cs typeface="Arial"/>
              <a:sym typeface="Arial"/>
            </a:endParaRPr>
          </a:p>
          <a:p>
            <a:pPr marL="0" lvl="0" indent="0">
              <a:spcBef>
                <a:spcPts val="1000"/>
              </a:spcBef>
              <a:spcAft>
                <a:spcPts val="0"/>
              </a:spcAft>
              <a:buNone/>
            </a:pPr>
            <a:endParaRPr sz="1600">
              <a:latin typeface="Arial"/>
              <a:ea typeface="Arial"/>
              <a:cs typeface="Arial"/>
              <a:sym typeface="Arial"/>
            </a:endParaRPr>
          </a:p>
          <a:p>
            <a:pPr marL="0" lvl="0" indent="0">
              <a:spcBef>
                <a:spcPts val="1000"/>
              </a:spcBef>
              <a:spcAft>
                <a:spcPts val="0"/>
              </a:spcAft>
              <a:buNone/>
            </a:pPr>
            <a:r>
              <a:rPr lang="en" sz="1600" b="1">
                <a:latin typeface="Arial"/>
                <a:ea typeface="Arial"/>
                <a:cs typeface="Arial"/>
                <a:sym typeface="Arial"/>
              </a:rPr>
              <a:t>Overall rating:</a:t>
            </a:r>
            <a:r>
              <a:rPr lang="en" sz="1600">
                <a:latin typeface="Arial"/>
                <a:ea typeface="Arial"/>
                <a:cs typeface="Arial"/>
                <a:sym typeface="Arial"/>
              </a:rPr>
              <a:t> Unsatisfactory</a:t>
            </a:r>
            <a:endParaRPr sz="1600">
              <a:latin typeface="Arial"/>
              <a:ea typeface="Arial"/>
              <a:cs typeface="Arial"/>
              <a:sym typeface="Arial"/>
            </a:endParaRPr>
          </a:p>
          <a:p>
            <a:pPr marL="457200" lvl="0" indent="-330200" rtl="0">
              <a:spcBef>
                <a:spcPts val="1000"/>
              </a:spcBef>
              <a:spcAft>
                <a:spcPts val="0"/>
              </a:spcAft>
              <a:buSzPts val="1600"/>
              <a:buFont typeface="Arial"/>
              <a:buAutoNum type="arabicPeriod"/>
            </a:pPr>
            <a:r>
              <a:rPr lang="en" sz="1600">
                <a:latin typeface="Arial"/>
                <a:ea typeface="Arial"/>
                <a:cs typeface="Arial"/>
                <a:sym typeface="Arial"/>
              </a:rPr>
              <a:t>Inappropriate control environment</a:t>
            </a:r>
            <a:endParaRPr sz="1600">
              <a:latin typeface="Arial"/>
              <a:ea typeface="Arial"/>
              <a:cs typeface="Arial"/>
              <a:sym typeface="Arial"/>
            </a:endParaRPr>
          </a:p>
          <a:p>
            <a:pPr marL="457200" lvl="0" indent="-330200" rtl="0">
              <a:spcBef>
                <a:spcPts val="0"/>
              </a:spcBef>
              <a:spcAft>
                <a:spcPts val="0"/>
              </a:spcAft>
              <a:buSzPts val="1600"/>
              <a:buFont typeface="Arial"/>
              <a:buAutoNum type="arabicPeriod"/>
            </a:pPr>
            <a:r>
              <a:rPr lang="en" sz="1600">
                <a:latin typeface="Arial"/>
                <a:ea typeface="Arial"/>
                <a:cs typeface="Arial"/>
                <a:sym typeface="Arial"/>
              </a:rPr>
              <a:t>The risk management be audited falls outside acceptable parameters</a:t>
            </a:r>
            <a:endParaRPr sz="1600">
              <a:latin typeface="Arial"/>
              <a:ea typeface="Arial"/>
              <a:cs typeface="Arial"/>
              <a:sym typeface="Arial"/>
            </a:endParaRPr>
          </a:p>
          <a:p>
            <a:pPr marL="457200" lvl="0" indent="-330200" rtl="0">
              <a:spcBef>
                <a:spcPts val="0"/>
              </a:spcBef>
              <a:spcAft>
                <a:spcPts val="0"/>
              </a:spcAft>
              <a:buSzPts val="1600"/>
              <a:buFont typeface="Arial"/>
              <a:buAutoNum type="arabicPeriod"/>
            </a:pPr>
            <a:r>
              <a:rPr lang="en" sz="1600">
                <a:latin typeface="Arial"/>
                <a:ea typeface="Arial"/>
                <a:cs typeface="Arial"/>
                <a:sym typeface="Arial"/>
              </a:rPr>
              <a:t>The number and severity of issues is higher than acceptable level</a:t>
            </a:r>
            <a:endParaRPr sz="1600">
              <a:latin typeface="Arial"/>
              <a:ea typeface="Arial"/>
              <a:cs typeface="Arial"/>
              <a:sym typeface="Arial"/>
            </a:endParaRPr>
          </a:p>
          <a:p>
            <a:pPr marL="457200" lvl="0" indent="-330200" rtl="0">
              <a:spcBef>
                <a:spcPts val="0"/>
              </a:spcBef>
              <a:spcAft>
                <a:spcPts val="0"/>
              </a:spcAft>
              <a:buSzPts val="1600"/>
              <a:buFont typeface="Arial"/>
              <a:buAutoNum type="arabicPeriod"/>
            </a:pPr>
            <a:r>
              <a:rPr lang="en" sz="1600">
                <a:latin typeface="Arial"/>
                <a:ea typeface="Arial"/>
                <a:cs typeface="Arial"/>
                <a:sym typeface="Arial"/>
              </a:rPr>
              <a:t>Lack of adequate and effective IT asset management processes and controls to maintain CIA</a:t>
            </a:r>
            <a:endParaRPr sz="1600">
              <a:latin typeface="Arial"/>
              <a:ea typeface="Arial"/>
              <a:cs typeface="Arial"/>
              <a:sym typeface="Arial"/>
            </a:endParaRPr>
          </a:p>
          <a:p>
            <a:pPr marL="0" lvl="0" indent="0" rtl="0">
              <a:spcBef>
                <a:spcPts val="1000"/>
              </a:spcBef>
              <a:spcAft>
                <a:spcPts val="0"/>
              </a:spcAft>
              <a:buNone/>
            </a:pPr>
            <a:br>
              <a:rPr lang="en" sz="1600">
                <a:latin typeface="Arial"/>
                <a:ea typeface="Arial"/>
                <a:cs typeface="Arial"/>
                <a:sym typeface="Arial"/>
              </a:rPr>
            </a:br>
            <a:r>
              <a:rPr lang="en" sz="1600" b="1">
                <a:latin typeface="Arial"/>
                <a:ea typeface="Arial"/>
                <a:cs typeface="Arial"/>
                <a:sym typeface="Arial"/>
              </a:rPr>
              <a:t>Overall risk level:</a:t>
            </a:r>
            <a:r>
              <a:rPr lang="en" sz="1600">
                <a:latin typeface="Arial"/>
                <a:ea typeface="Arial"/>
                <a:cs typeface="Arial"/>
                <a:sym typeface="Arial"/>
              </a:rPr>
              <a:t> High</a:t>
            </a:r>
            <a:br>
              <a:rPr lang="en" sz="1600">
                <a:latin typeface="Arial"/>
                <a:ea typeface="Arial"/>
                <a:cs typeface="Arial"/>
                <a:sym typeface="Arial"/>
              </a:rPr>
            </a:br>
            <a:endParaRPr sz="1600">
              <a:latin typeface="Arial"/>
              <a:ea typeface="Arial"/>
              <a:cs typeface="Arial"/>
              <a:sym typeface="Arial"/>
            </a:endParaRPr>
          </a:p>
          <a:p>
            <a:pPr marL="0" lvl="0" indent="0">
              <a:spcBef>
                <a:spcPts val="1000"/>
              </a:spcBef>
              <a:spcAft>
                <a:spcPts val="0"/>
              </a:spcAft>
              <a:buNone/>
            </a:pPr>
            <a:endParaRPr sz="1600">
              <a:latin typeface="Arial"/>
              <a:ea typeface="Arial"/>
              <a:cs typeface="Arial"/>
              <a:sym typeface="Arial"/>
            </a:endParaRPr>
          </a:p>
          <a:p>
            <a:pPr marL="0" lvl="0" indent="0" rtl="0">
              <a:spcBef>
                <a:spcPts val="1000"/>
              </a:spcBef>
              <a:spcAft>
                <a:spcPts val="1000"/>
              </a:spcAft>
              <a:buNone/>
            </a:pPr>
            <a:endParaRPr sz="1600">
              <a:latin typeface="Arial"/>
              <a:ea typeface="Arial"/>
              <a:cs typeface="Arial"/>
              <a:sym typeface="Arial"/>
            </a:endParaRPr>
          </a:p>
        </p:txBody>
      </p:sp>
      <p:graphicFrame>
        <p:nvGraphicFramePr>
          <p:cNvPr id="251" name="Shape 251"/>
          <p:cNvGraphicFramePr/>
          <p:nvPr/>
        </p:nvGraphicFramePr>
        <p:xfrm>
          <a:off x="4320625" y="1664150"/>
          <a:ext cx="3000000" cy="3000000"/>
        </p:xfrm>
        <a:graphic>
          <a:graphicData uri="http://schemas.openxmlformats.org/drawingml/2006/table">
            <a:tbl>
              <a:tblPr>
                <a:noFill/>
                <a:tableStyleId>{B9C382B7-7FDF-42D4-8264-348BDF1E95EA}</a:tableStyleId>
              </a:tblPr>
              <a:tblGrid>
                <a:gridCol w="2591925">
                  <a:extLst>
                    <a:ext uri="{9D8B030D-6E8A-4147-A177-3AD203B41FA5}">
                      <a16:colId xmlns:a16="http://schemas.microsoft.com/office/drawing/2014/main" val="20000"/>
                    </a:ext>
                  </a:extLst>
                </a:gridCol>
                <a:gridCol w="1897200">
                  <a:extLst>
                    <a:ext uri="{9D8B030D-6E8A-4147-A177-3AD203B41FA5}">
                      <a16:colId xmlns:a16="http://schemas.microsoft.com/office/drawing/2014/main" val="20001"/>
                    </a:ext>
                  </a:extLst>
                </a:gridCol>
              </a:tblGrid>
              <a:tr h="381600">
                <a:tc>
                  <a:txBody>
                    <a:bodyPr/>
                    <a:lstStyle/>
                    <a:p>
                      <a:pPr marL="0" lvl="0" indent="0" algn="ctr" rtl="0">
                        <a:spcBef>
                          <a:spcPts val="0"/>
                        </a:spcBef>
                        <a:spcAft>
                          <a:spcPts val="0"/>
                        </a:spcAft>
                        <a:buNone/>
                      </a:pPr>
                      <a:r>
                        <a:rPr lang="en" sz="1600" b="1">
                          <a:solidFill>
                            <a:srgbClr val="263248"/>
                          </a:solidFill>
                        </a:rPr>
                        <a:t>Area of Finding</a:t>
                      </a:r>
                      <a:endParaRPr sz="1600" b="1">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solidFill>
                            <a:srgbClr val="263248"/>
                          </a:solidFill>
                        </a:rPr>
                        <a:t>Risk Rating</a:t>
                      </a:r>
                      <a:endParaRPr sz="1600" b="1">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600">
                <a:tc>
                  <a:txBody>
                    <a:bodyPr/>
                    <a:lstStyle/>
                    <a:p>
                      <a:pPr marL="0" lvl="0" indent="0" rtl="0">
                        <a:spcBef>
                          <a:spcPts val="0"/>
                        </a:spcBef>
                        <a:spcAft>
                          <a:spcPts val="0"/>
                        </a:spcAft>
                        <a:buNone/>
                      </a:pPr>
                      <a:r>
                        <a:rPr lang="en" sz="1600">
                          <a:solidFill>
                            <a:srgbClr val="263248"/>
                          </a:solidFill>
                        </a:rPr>
                        <a:t>Access Control</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600">
                          <a:solidFill>
                            <a:srgbClr val="263248"/>
                          </a:solidFill>
                        </a:rPr>
                        <a:t>High</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600">
                <a:tc>
                  <a:txBody>
                    <a:bodyPr/>
                    <a:lstStyle/>
                    <a:p>
                      <a:pPr marL="0" lvl="0" indent="0" rtl="0">
                        <a:spcBef>
                          <a:spcPts val="0"/>
                        </a:spcBef>
                        <a:spcAft>
                          <a:spcPts val="0"/>
                        </a:spcAft>
                        <a:buNone/>
                      </a:pPr>
                      <a:r>
                        <a:rPr lang="en" sz="1600">
                          <a:solidFill>
                            <a:srgbClr val="263248"/>
                          </a:solidFill>
                        </a:rPr>
                        <a:t>Patch Management</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600">
                          <a:solidFill>
                            <a:srgbClr val="263248"/>
                          </a:solidFill>
                        </a:rPr>
                        <a:t>Moderate</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600">
                <a:tc>
                  <a:txBody>
                    <a:bodyPr/>
                    <a:lstStyle/>
                    <a:p>
                      <a:pPr marL="0" lvl="0" indent="0" rtl="0">
                        <a:spcBef>
                          <a:spcPts val="0"/>
                        </a:spcBef>
                        <a:spcAft>
                          <a:spcPts val="0"/>
                        </a:spcAft>
                        <a:buNone/>
                      </a:pPr>
                      <a:r>
                        <a:rPr lang="en" sz="1600">
                          <a:solidFill>
                            <a:srgbClr val="263248"/>
                          </a:solidFill>
                        </a:rPr>
                        <a:t>Network Architecture</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600">
                          <a:solidFill>
                            <a:srgbClr val="263248"/>
                          </a:solidFill>
                        </a:rPr>
                        <a:t>Moderate</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0625">
                <a:tc>
                  <a:txBody>
                    <a:bodyPr/>
                    <a:lstStyle/>
                    <a:p>
                      <a:pPr marL="0" lvl="0" indent="0" rtl="0">
                        <a:spcBef>
                          <a:spcPts val="0"/>
                        </a:spcBef>
                        <a:spcAft>
                          <a:spcPts val="0"/>
                        </a:spcAft>
                        <a:buNone/>
                      </a:pPr>
                      <a:r>
                        <a:rPr lang="en" sz="1600">
                          <a:solidFill>
                            <a:srgbClr val="263248"/>
                          </a:solidFill>
                        </a:rPr>
                        <a:t>Firewall Configuration</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600">
                          <a:solidFill>
                            <a:srgbClr val="263248"/>
                          </a:solidFill>
                        </a:rPr>
                        <a:t>Moderate</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600">
                <a:tc>
                  <a:txBody>
                    <a:bodyPr/>
                    <a:lstStyle/>
                    <a:p>
                      <a:pPr marL="0" lvl="0" indent="0" rtl="0">
                        <a:spcBef>
                          <a:spcPts val="0"/>
                        </a:spcBef>
                        <a:spcAft>
                          <a:spcPts val="0"/>
                        </a:spcAft>
                        <a:buClr>
                          <a:srgbClr val="000000"/>
                        </a:buClr>
                        <a:buSzPts val="1100"/>
                        <a:buFont typeface="Arial"/>
                        <a:buNone/>
                      </a:pPr>
                      <a:r>
                        <a:rPr lang="en" sz="1600">
                          <a:solidFill>
                            <a:srgbClr val="263248"/>
                          </a:solidFill>
                        </a:rPr>
                        <a:t>Unsecured Mobile Devices</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600">
                          <a:solidFill>
                            <a:srgbClr val="263248"/>
                          </a:solidFill>
                        </a:rPr>
                        <a:t>Moderate</a:t>
                      </a:r>
                      <a:endParaRPr sz="1600">
                        <a:solidFill>
                          <a:srgbClr val="263248"/>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252" name="Shape 252"/>
          <p:cNvGrpSpPr/>
          <p:nvPr/>
        </p:nvGrpSpPr>
        <p:grpSpPr>
          <a:xfrm rot="10800000" flipH="1">
            <a:off x="379763" y="628999"/>
            <a:ext cx="311806" cy="293361"/>
            <a:chOff x="5972700" y="2330200"/>
            <a:chExt cx="411625" cy="387275"/>
          </a:xfrm>
        </p:grpSpPr>
        <p:sp>
          <p:nvSpPr>
            <p:cNvPr id="253" name="Shape 25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AUDIT OBJECTIVE &amp; SCOPE</a:t>
            </a:r>
            <a:endParaRPr/>
          </a:p>
        </p:txBody>
      </p:sp>
      <p:sp>
        <p:nvSpPr>
          <p:cNvPr id="260" name="Shape 260"/>
          <p:cNvSpPr txBox="1"/>
          <p:nvPr/>
        </p:nvSpPr>
        <p:spPr>
          <a:xfrm>
            <a:off x="242700" y="1588875"/>
            <a:ext cx="8505600" cy="263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263248"/>
                </a:solidFill>
              </a:rPr>
              <a:t>Objective: </a:t>
            </a:r>
            <a:r>
              <a:rPr lang="en">
                <a:solidFill>
                  <a:srgbClr val="263248"/>
                </a:solidFill>
              </a:rPr>
              <a:t>Assessing the security configuration for multiple versions of Windows Operating Systems to determine whether our current security mechanisms can play its role efficiently and effectively. </a:t>
            </a:r>
            <a:endParaRPr>
              <a:solidFill>
                <a:srgbClr val="263248"/>
              </a:solidFill>
            </a:endParaRPr>
          </a:p>
          <a:p>
            <a:pPr marL="0" lvl="0" indent="0">
              <a:spcBef>
                <a:spcPts val="0"/>
              </a:spcBef>
              <a:spcAft>
                <a:spcPts val="0"/>
              </a:spcAft>
              <a:buNone/>
            </a:pPr>
            <a:endParaRPr b="1">
              <a:solidFill>
                <a:srgbClr val="263248"/>
              </a:solidFill>
            </a:endParaRPr>
          </a:p>
          <a:p>
            <a:pPr marL="0" lvl="0" indent="0" rtl="0">
              <a:spcBef>
                <a:spcPts val="0"/>
              </a:spcBef>
              <a:spcAft>
                <a:spcPts val="0"/>
              </a:spcAft>
              <a:buNone/>
            </a:pPr>
            <a:r>
              <a:rPr lang="en" b="1">
                <a:solidFill>
                  <a:srgbClr val="263248"/>
                </a:solidFill>
              </a:rPr>
              <a:t>Scope: </a:t>
            </a:r>
            <a:endParaRPr b="1">
              <a:solidFill>
                <a:srgbClr val="263248"/>
              </a:solidFill>
            </a:endParaRPr>
          </a:p>
          <a:p>
            <a:pPr marL="1371600" lvl="0" indent="-317500" rtl="0">
              <a:spcBef>
                <a:spcPts val="0"/>
              </a:spcBef>
              <a:spcAft>
                <a:spcPts val="0"/>
              </a:spcAft>
              <a:buClr>
                <a:srgbClr val="263248"/>
              </a:buClr>
              <a:buSzPts val="1400"/>
              <a:buChar char="●"/>
            </a:pPr>
            <a:r>
              <a:rPr lang="en">
                <a:solidFill>
                  <a:srgbClr val="263248"/>
                </a:solidFill>
              </a:rPr>
              <a:t>Access Control (account log on, password settings, and account lockout)</a:t>
            </a:r>
            <a:endParaRPr>
              <a:solidFill>
                <a:srgbClr val="263248"/>
              </a:solidFill>
            </a:endParaRPr>
          </a:p>
          <a:p>
            <a:pPr marL="1371600" lvl="0" indent="-317500" rtl="0">
              <a:spcBef>
                <a:spcPts val="0"/>
              </a:spcBef>
              <a:spcAft>
                <a:spcPts val="0"/>
              </a:spcAft>
              <a:buClr>
                <a:srgbClr val="263248"/>
              </a:buClr>
              <a:buSzPts val="1400"/>
              <a:buChar char="●"/>
            </a:pPr>
            <a:r>
              <a:rPr lang="en">
                <a:solidFill>
                  <a:srgbClr val="263248"/>
                </a:solidFill>
              </a:rPr>
              <a:t>Patch Management (patches should be installed in a timely manner)</a:t>
            </a:r>
            <a:endParaRPr>
              <a:solidFill>
                <a:srgbClr val="263248"/>
              </a:solidFill>
            </a:endParaRPr>
          </a:p>
          <a:p>
            <a:pPr marL="1371600" lvl="0" indent="-317500">
              <a:spcBef>
                <a:spcPts val="0"/>
              </a:spcBef>
              <a:spcAft>
                <a:spcPts val="0"/>
              </a:spcAft>
              <a:buClr>
                <a:srgbClr val="263248"/>
              </a:buClr>
              <a:buSzPts val="1400"/>
              <a:buChar char="●"/>
            </a:pPr>
            <a:r>
              <a:rPr lang="en">
                <a:solidFill>
                  <a:srgbClr val="263248"/>
                </a:solidFill>
              </a:rPr>
              <a:t>Network Architecture (basic defend line of windows operating system)</a:t>
            </a:r>
            <a:endParaRPr>
              <a:solidFill>
                <a:srgbClr val="263248"/>
              </a:solidFill>
            </a:endParaRPr>
          </a:p>
          <a:p>
            <a:pPr marL="1371600" lvl="0" indent="-317500" rtl="0">
              <a:spcBef>
                <a:spcPts val="0"/>
              </a:spcBef>
              <a:spcAft>
                <a:spcPts val="0"/>
              </a:spcAft>
              <a:buClr>
                <a:srgbClr val="263248"/>
              </a:buClr>
              <a:buSzPts val="1400"/>
              <a:buChar char="●"/>
            </a:pPr>
            <a:r>
              <a:rPr lang="en">
                <a:solidFill>
                  <a:srgbClr val="263248"/>
                </a:solidFill>
              </a:rPr>
              <a:t>Firewall Configuration (filtering policy of applications for both blacklist and whitelist)</a:t>
            </a:r>
            <a:endParaRPr>
              <a:solidFill>
                <a:srgbClr val="263248"/>
              </a:solidFill>
            </a:endParaRPr>
          </a:p>
          <a:p>
            <a:pPr marL="1371600" lvl="0" indent="-317500">
              <a:spcBef>
                <a:spcPts val="0"/>
              </a:spcBef>
              <a:spcAft>
                <a:spcPts val="0"/>
              </a:spcAft>
              <a:buClr>
                <a:srgbClr val="263248"/>
              </a:buClr>
              <a:buSzPts val="1400"/>
              <a:buChar char="●"/>
            </a:pPr>
            <a:r>
              <a:rPr lang="en">
                <a:solidFill>
                  <a:srgbClr val="263248"/>
                </a:solidFill>
              </a:rPr>
              <a:t>Unsecured mobile devices (personal information and data could be leaked by inappropriate usage of these devices)</a:t>
            </a:r>
            <a:endParaRPr>
              <a:solidFill>
                <a:srgbClr val="263248"/>
              </a:solidFill>
            </a:endParaRPr>
          </a:p>
          <a:p>
            <a:pPr marL="0" lvl="0" indent="0">
              <a:spcBef>
                <a:spcPts val="0"/>
              </a:spcBef>
              <a:spcAft>
                <a:spcPts val="0"/>
              </a:spcAft>
              <a:buNone/>
            </a:pPr>
            <a:endParaRPr b="1">
              <a:solidFill>
                <a:srgbClr val="263248"/>
              </a:solidFill>
            </a:endParaRPr>
          </a:p>
          <a:p>
            <a:pPr marL="0" lvl="0" indent="0">
              <a:spcBef>
                <a:spcPts val="0"/>
              </a:spcBef>
              <a:spcAft>
                <a:spcPts val="0"/>
              </a:spcAft>
              <a:buNone/>
            </a:pPr>
            <a:r>
              <a:rPr lang="en" b="1">
                <a:solidFill>
                  <a:srgbClr val="263248"/>
                </a:solidFill>
              </a:rPr>
              <a:t>Out-of-Scope: </a:t>
            </a:r>
            <a:r>
              <a:rPr lang="en">
                <a:solidFill>
                  <a:srgbClr val="263248"/>
                </a:solidFill>
              </a:rPr>
              <a:t>General settings of applications and software will not be performed in this audit, because they are not related to the security configuration of this audit directly. A separate audit will be conducted to address these things.</a:t>
            </a:r>
            <a:endParaRPr>
              <a:solidFill>
                <a:srgbClr val="263248"/>
              </a:solidFill>
            </a:endParaRPr>
          </a:p>
        </p:txBody>
      </p:sp>
      <p:grpSp>
        <p:nvGrpSpPr>
          <p:cNvPr id="261" name="Shape 261"/>
          <p:cNvGrpSpPr/>
          <p:nvPr/>
        </p:nvGrpSpPr>
        <p:grpSpPr>
          <a:xfrm>
            <a:off x="344745" y="605926"/>
            <a:ext cx="323793" cy="339493"/>
            <a:chOff x="5961125" y="1623900"/>
            <a:chExt cx="427450" cy="448175"/>
          </a:xfrm>
        </p:grpSpPr>
        <p:sp>
          <p:nvSpPr>
            <p:cNvPr id="262" name="Shape 26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FINDINGS</a:t>
            </a:r>
            <a:endParaRPr/>
          </a:p>
        </p:txBody>
      </p:sp>
      <p:sp>
        <p:nvSpPr>
          <p:cNvPr id="274" name="Shape 274"/>
          <p:cNvSpPr txBox="1">
            <a:spLocks noGrp="1"/>
          </p:cNvSpPr>
          <p:nvPr>
            <p:ph type="subTitle" idx="1"/>
          </p:nvPr>
        </p:nvSpPr>
        <p:spPr>
          <a:xfrm>
            <a:off x="463525" y="3975450"/>
            <a:ext cx="44403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a:t>Assessment will define our findings along with the risk rating  </a:t>
            </a:r>
            <a:endParaRPr/>
          </a:p>
        </p:txBody>
      </p:sp>
      <p:sp>
        <p:nvSpPr>
          <p:cNvPr id="275" name="Shape 27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276" name="Shape 276"/>
          <p:cNvSpPr txBox="1"/>
          <p:nvPr/>
        </p:nvSpPr>
        <p:spPr>
          <a:xfrm>
            <a:off x="463525" y="76200"/>
            <a:ext cx="2181600" cy="31362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endParaRPr sz="3000" b="1">
              <a:solidFill>
                <a:srgbClr val="3F5378"/>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INADEQUATE ACCESS CONTROL</a:t>
            </a:r>
            <a:endParaRPr/>
          </a:p>
        </p:txBody>
      </p:sp>
      <p:sp>
        <p:nvSpPr>
          <p:cNvPr id="282" name="Shape 282"/>
          <p:cNvSpPr txBox="1">
            <a:spLocks noGrp="1"/>
          </p:cNvSpPr>
          <p:nvPr>
            <p:ph type="body" idx="1"/>
          </p:nvPr>
        </p:nvSpPr>
        <p:spPr>
          <a:xfrm>
            <a:off x="75025" y="1271450"/>
            <a:ext cx="8824800" cy="35037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400" b="1">
                <a:latin typeface="Arial"/>
                <a:ea typeface="Arial"/>
                <a:cs typeface="Arial"/>
                <a:sym typeface="Arial"/>
              </a:rPr>
              <a:t>Finding:</a:t>
            </a:r>
            <a:r>
              <a:rPr lang="en" sz="1400">
                <a:latin typeface="Arial"/>
                <a:ea typeface="Arial"/>
                <a:cs typeface="Arial"/>
                <a:sym typeface="Arial"/>
              </a:rPr>
              <a:t> 25 users observed across the organizations business units, all users had unlimited attempts to log into their accounts. </a:t>
            </a:r>
            <a:endParaRPr sz="1400">
              <a:latin typeface="Arial"/>
              <a:ea typeface="Arial"/>
              <a:cs typeface="Arial"/>
              <a:sym typeface="Arial"/>
            </a:endParaRPr>
          </a:p>
          <a:p>
            <a:pPr marL="0" lvl="0" indent="0" rtl="0">
              <a:spcBef>
                <a:spcPts val="1000"/>
              </a:spcBef>
              <a:spcAft>
                <a:spcPts val="0"/>
              </a:spcAft>
              <a:buNone/>
            </a:pPr>
            <a:r>
              <a:rPr lang="en" sz="1400" b="1">
                <a:latin typeface="Arial"/>
                <a:ea typeface="Arial"/>
                <a:cs typeface="Arial"/>
                <a:sym typeface="Arial"/>
              </a:rPr>
              <a:t>Standard: </a:t>
            </a:r>
            <a:r>
              <a:rPr lang="en" sz="1400">
                <a:latin typeface="Arial"/>
                <a:ea typeface="Arial"/>
                <a:cs typeface="Arial"/>
                <a:sym typeface="Arial"/>
              </a:rPr>
              <a:t>While the organizations IT policy permits 3 invalid logon attempts before users are locked of the system indefinitely and must an administrator to reset their password. </a:t>
            </a:r>
            <a:endParaRPr sz="1400">
              <a:latin typeface="Arial"/>
              <a:ea typeface="Arial"/>
              <a:cs typeface="Arial"/>
              <a:sym typeface="Arial"/>
            </a:endParaRPr>
          </a:p>
          <a:p>
            <a:pPr marL="0" lvl="0" indent="0" rtl="0">
              <a:spcBef>
                <a:spcPts val="1000"/>
              </a:spcBef>
              <a:spcAft>
                <a:spcPts val="0"/>
              </a:spcAft>
              <a:buNone/>
            </a:pPr>
            <a:r>
              <a:rPr lang="en" sz="1400" b="1">
                <a:latin typeface="Arial"/>
                <a:ea typeface="Arial"/>
                <a:cs typeface="Arial"/>
                <a:sym typeface="Arial"/>
              </a:rPr>
              <a:t>Root Cause:</a:t>
            </a:r>
            <a:r>
              <a:rPr lang="en" sz="1400">
                <a:latin typeface="Arial"/>
                <a:ea typeface="Arial"/>
                <a:cs typeface="Arial"/>
                <a:sym typeface="Arial"/>
              </a:rPr>
              <a:t> Account lockout threshold is currently set to 0 invalid logon attempt to prevent hackers from locking users out of the system. </a:t>
            </a:r>
            <a:endParaRPr sz="1400">
              <a:latin typeface="Arial"/>
              <a:ea typeface="Arial"/>
              <a:cs typeface="Arial"/>
              <a:sym typeface="Arial"/>
            </a:endParaRPr>
          </a:p>
          <a:p>
            <a:pPr marL="0" lvl="0" indent="0" rtl="0">
              <a:spcBef>
                <a:spcPts val="1000"/>
              </a:spcBef>
              <a:spcAft>
                <a:spcPts val="0"/>
              </a:spcAft>
              <a:buNone/>
            </a:pPr>
            <a:r>
              <a:rPr lang="en" sz="1400" b="1">
                <a:latin typeface="Arial"/>
                <a:ea typeface="Arial"/>
                <a:cs typeface="Arial"/>
                <a:sym typeface="Arial"/>
              </a:rPr>
              <a:t>Impact:</a:t>
            </a:r>
            <a:r>
              <a:rPr lang="en" sz="1400">
                <a:latin typeface="Arial"/>
                <a:ea typeface="Arial"/>
                <a:cs typeface="Arial"/>
                <a:sym typeface="Arial"/>
              </a:rPr>
              <a:t> Affect the organization globally as the the risk that unwarranted access to organizational computer resources (data, programs, equipment, and facilities) is not currently limited.</a:t>
            </a:r>
            <a:endParaRPr sz="1400">
              <a:latin typeface="Arial"/>
              <a:ea typeface="Arial"/>
              <a:cs typeface="Arial"/>
              <a:sym typeface="Arial"/>
            </a:endParaRPr>
          </a:p>
          <a:p>
            <a:pPr marL="0" lvl="0" indent="0" rtl="0">
              <a:spcBef>
                <a:spcPts val="1000"/>
              </a:spcBef>
              <a:spcAft>
                <a:spcPts val="0"/>
              </a:spcAft>
              <a:buNone/>
            </a:pPr>
            <a:r>
              <a:rPr lang="en" sz="1400" b="1">
                <a:latin typeface="Arial"/>
                <a:ea typeface="Arial"/>
                <a:cs typeface="Arial"/>
                <a:sym typeface="Arial"/>
              </a:rPr>
              <a:t>Recommendation:</a:t>
            </a:r>
            <a:r>
              <a:rPr lang="en" sz="1400">
                <a:latin typeface="Arial"/>
                <a:ea typeface="Arial"/>
                <a:cs typeface="Arial"/>
                <a:sym typeface="Arial"/>
              </a:rPr>
              <a:t> Configure the value for Account lockout threshold to a value that provides users with the ability to mistype their password several times, but locks out the account if a brute force password attack occurs.</a:t>
            </a:r>
            <a:endParaRPr sz="1400">
              <a:latin typeface="Arial"/>
              <a:ea typeface="Arial"/>
              <a:cs typeface="Arial"/>
              <a:sym typeface="Arial"/>
            </a:endParaRPr>
          </a:p>
          <a:p>
            <a:pPr marL="0" lvl="0" indent="0" rtl="0">
              <a:spcBef>
                <a:spcPts val="1000"/>
              </a:spcBef>
              <a:spcAft>
                <a:spcPts val="1000"/>
              </a:spcAft>
              <a:buNone/>
            </a:pPr>
            <a:r>
              <a:rPr lang="en" sz="1400" b="1">
                <a:latin typeface="Arial"/>
                <a:ea typeface="Arial"/>
                <a:cs typeface="Arial"/>
                <a:sym typeface="Arial"/>
              </a:rPr>
              <a:t>Risk Rating: </a:t>
            </a:r>
            <a:r>
              <a:rPr lang="en" sz="1400">
                <a:latin typeface="Arial"/>
                <a:ea typeface="Arial"/>
                <a:cs typeface="Arial"/>
                <a:sym typeface="Arial"/>
              </a:rPr>
              <a:t>High </a:t>
            </a:r>
            <a:endParaRPr sz="1400">
              <a:latin typeface="Arial"/>
              <a:ea typeface="Arial"/>
              <a:cs typeface="Arial"/>
              <a:sym typeface="Arial"/>
            </a:endParaRPr>
          </a:p>
        </p:txBody>
      </p:sp>
      <p:sp>
        <p:nvSpPr>
          <p:cNvPr id="283" name="Shape 28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grpSp>
        <p:nvGrpSpPr>
          <p:cNvPr id="284" name="Shape 284"/>
          <p:cNvGrpSpPr/>
          <p:nvPr/>
        </p:nvGrpSpPr>
        <p:grpSpPr>
          <a:xfrm>
            <a:off x="282216" y="590918"/>
            <a:ext cx="369505" cy="369505"/>
            <a:chOff x="2594050" y="1631825"/>
            <a:chExt cx="439625" cy="439625"/>
          </a:xfrm>
        </p:grpSpPr>
        <p:sp>
          <p:nvSpPr>
            <p:cNvPr id="285" name="Shape 285"/>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UNSATISFACTORY PATCH MANAGEMENT</a:t>
            </a:r>
            <a:endParaRPr/>
          </a:p>
        </p:txBody>
      </p:sp>
      <p:sp>
        <p:nvSpPr>
          <p:cNvPr id="294" name="Shape 294"/>
          <p:cNvSpPr txBox="1">
            <a:spLocks noGrp="1"/>
          </p:cNvSpPr>
          <p:nvPr>
            <p:ph type="body" idx="1"/>
          </p:nvPr>
        </p:nvSpPr>
        <p:spPr>
          <a:xfrm>
            <a:off x="83550" y="1273700"/>
            <a:ext cx="8976900" cy="36612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sz="1400" b="1">
                <a:latin typeface="Arial"/>
                <a:ea typeface="Arial"/>
                <a:cs typeface="Arial"/>
                <a:sym typeface="Arial"/>
              </a:rPr>
              <a:t>Finding:</a:t>
            </a:r>
            <a:r>
              <a:rPr lang="en" sz="1400">
                <a:latin typeface="Arial"/>
                <a:ea typeface="Arial"/>
                <a:cs typeface="Arial"/>
                <a:sym typeface="Arial"/>
              </a:rPr>
              <a:t> The current operating system still uses prior patch version, which leaves the operating system in an incomplete protection.</a:t>
            </a:r>
            <a:endParaRPr sz="1400">
              <a:latin typeface="Arial"/>
              <a:ea typeface="Arial"/>
              <a:cs typeface="Arial"/>
              <a:sym typeface="Arial"/>
            </a:endParaRPr>
          </a:p>
          <a:p>
            <a:pPr marL="0" lvl="0" indent="0">
              <a:spcBef>
                <a:spcPts val="1000"/>
              </a:spcBef>
              <a:spcAft>
                <a:spcPts val="0"/>
              </a:spcAft>
              <a:buNone/>
            </a:pPr>
            <a:r>
              <a:rPr lang="en" sz="1400" b="1">
                <a:latin typeface="Arial"/>
                <a:ea typeface="Arial"/>
                <a:cs typeface="Arial"/>
                <a:sym typeface="Arial"/>
              </a:rPr>
              <a:t>Standards: </a:t>
            </a:r>
            <a:r>
              <a:rPr lang="en" sz="1400">
                <a:latin typeface="Arial"/>
                <a:ea typeface="Arial"/>
                <a:cs typeface="Arial"/>
                <a:sym typeface="Arial"/>
              </a:rPr>
              <a:t>The organization need to install applicable vendors supplied security patches in a time manner. The operating system should be regularly maintained by security patches within thirty 30 days after released by the vendor. (NIST SP 800-40)</a:t>
            </a:r>
            <a:br>
              <a:rPr lang="en" sz="1400">
                <a:latin typeface="Arial"/>
                <a:ea typeface="Arial"/>
                <a:cs typeface="Arial"/>
                <a:sym typeface="Arial"/>
              </a:rPr>
            </a:br>
            <a:br>
              <a:rPr lang="en" sz="1400">
                <a:latin typeface="Arial"/>
                <a:ea typeface="Arial"/>
                <a:cs typeface="Arial"/>
                <a:sym typeface="Arial"/>
              </a:rPr>
            </a:br>
            <a:r>
              <a:rPr lang="en" sz="1400" b="1">
                <a:latin typeface="Arial"/>
                <a:ea typeface="Arial"/>
                <a:cs typeface="Arial"/>
                <a:sym typeface="Arial"/>
              </a:rPr>
              <a:t>Root Cause: </a:t>
            </a:r>
            <a:r>
              <a:rPr lang="en" sz="1400">
                <a:latin typeface="Arial"/>
                <a:ea typeface="Arial"/>
                <a:cs typeface="Arial"/>
                <a:sym typeface="Arial"/>
              </a:rPr>
              <a:t>1) Failure to check about the vendor’s updates; 2) Insufficient staff awareness</a:t>
            </a:r>
            <a:endParaRPr sz="1400">
              <a:latin typeface="Arial"/>
              <a:ea typeface="Arial"/>
              <a:cs typeface="Arial"/>
              <a:sym typeface="Arial"/>
            </a:endParaRPr>
          </a:p>
          <a:p>
            <a:pPr marL="0" lvl="0" indent="0">
              <a:spcBef>
                <a:spcPts val="1000"/>
              </a:spcBef>
              <a:spcAft>
                <a:spcPts val="0"/>
              </a:spcAft>
              <a:buNone/>
            </a:pPr>
            <a:r>
              <a:rPr lang="en" sz="1400" b="1">
                <a:latin typeface="Arial"/>
                <a:ea typeface="Arial"/>
                <a:cs typeface="Arial"/>
                <a:sym typeface="Arial"/>
              </a:rPr>
              <a:t>Impact:</a:t>
            </a:r>
            <a:r>
              <a:rPr lang="en" sz="1400">
                <a:latin typeface="Arial"/>
                <a:ea typeface="Arial"/>
                <a:cs typeface="Arial"/>
                <a:sym typeface="Arial"/>
              </a:rPr>
              <a:t> The old version of the pactes cannot fix the newest vulnerabilities and bugs, it also affects the operating system’s usability and performance and the attackers can easily design codes to attack the operating system.</a:t>
            </a:r>
            <a:endParaRPr sz="1400">
              <a:latin typeface="Arial"/>
              <a:ea typeface="Arial"/>
              <a:cs typeface="Arial"/>
              <a:sym typeface="Arial"/>
            </a:endParaRPr>
          </a:p>
          <a:p>
            <a:pPr marL="0" lvl="0" indent="0">
              <a:spcBef>
                <a:spcPts val="1000"/>
              </a:spcBef>
              <a:spcAft>
                <a:spcPts val="0"/>
              </a:spcAft>
              <a:buNone/>
            </a:pPr>
            <a:r>
              <a:rPr lang="en" sz="1400" b="1">
                <a:latin typeface="Arial"/>
                <a:ea typeface="Arial"/>
                <a:cs typeface="Arial"/>
                <a:sym typeface="Arial"/>
              </a:rPr>
              <a:t>Recommendation:</a:t>
            </a:r>
            <a:r>
              <a:rPr lang="en" sz="1400">
                <a:latin typeface="Arial"/>
                <a:ea typeface="Arial"/>
                <a:cs typeface="Arial"/>
                <a:sym typeface="Arial"/>
              </a:rPr>
              <a:t> 1) Applying patches in a timely manner; 2) Designing and implementing an automated patch management control processes; 3) Employees awareness training.</a:t>
            </a:r>
            <a:endParaRPr sz="1400">
              <a:latin typeface="Arial"/>
              <a:ea typeface="Arial"/>
              <a:cs typeface="Arial"/>
              <a:sym typeface="Arial"/>
            </a:endParaRPr>
          </a:p>
          <a:p>
            <a:pPr marL="0" lvl="0" indent="0" rtl="0">
              <a:spcBef>
                <a:spcPts val="1000"/>
              </a:spcBef>
              <a:spcAft>
                <a:spcPts val="1000"/>
              </a:spcAft>
              <a:buNone/>
            </a:pPr>
            <a:r>
              <a:rPr lang="en" sz="1400" b="1">
                <a:latin typeface="Arial"/>
                <a:ea typeface="Arial"/>
                <a:cs typeface="Arial"/>
                <a:sym typeface="Arial"/>
              </a:rPr>
              <a:t>Risk Rating:</a:t>
            </a:r>
            <a:r>
              <a:rPr lang="en" sz="1400">
                <a:latin typeface="Arial"/>
                <a:ea typeface="Arial"/>
                <a:cs typeface="Arial"/>
                <a:sym typeface="Arial"/>
              </a:rPr>
              <a:t> Moderate</a:t>
            </a:r>
            <a:endParaRPr sz="1400">
              <a:latin typeface="Arial"/>
              <a:ea typeface="Arial"/>
              <a:cs typeface="Arial"/>
              <a:sym typeface="Arial"/>
            </a:endParaRPr>
          </a:p>
        </p:txBody>
      </p:sp>
      <p:sp>
        <p:nvSpPr>
          <p:cNvPr id="295" name="Shape 29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grpSp>
        <p:nvGrpSpPr>
          <p:cNvPr id="296" name="Shape 296"/>
          <p:cNvGrpSpPr/>
          <p:nvPr/>
        </p:nvGrpSpPr>
        <p:grpSpPr>
          <a:xfrm>
            <a:off x="282216" y="590918"/>
            <a:ext cx="369505" cy="369505"/>
            <a:chOff x="2594050" y="1631825"/>
            <a:chExt cx="439625" cy="439625"/>
          </a:xfrm>
        </p:grpSpPr>
        <p:sp>
          <p:nvSpPr>
            <p:cNvPr id="297" name="Shape 29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NETWORK ARCHITECTURE ISSUES</a:t>
            </a:r>
            <a:endParaRPr/>
          </a:p>
        </p:txBody>
      </p:sp>
      <p:sp>
        <p:nvSpPr>
          <p:cNvPr id="306" name="Shape 306"/>
          <p:cNvSpPr txBox="1">
            <a:spLocks noGrp="1"/>
          </p:cNvSpPr>
          <p:nvPr>
            <p:ph type="body" idx="1"/>
          </p:nvPr>
        </p:nvSpPr>
        <p:spPr>
          <a:xfrm>
            <a:off x="88800" y="1253700"/>
            <a:ext cx="8969700" cy="3661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endParaRPr sz="18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Finding:</a:t>
            </a:r>
            <a:r>
              <a:rPr lang="en" sz="1400">
                <a:latin typeface="Arial"/>
                <a:ea typeface="Arial"/>
                <a:cs typeface="Arial"/>
                <a:sym typeface="Arial"/>
              </a:rPr>
              <a:t> The current operating system and database application configuration do not meet the minimum industry recommended security configuration standard.</a:t>
            </a:r>
            <a:endParaRPr sz="14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Standard:</a:t>
            </a:r>
            <a:r>
              <a:rPr lang="en" sz="1400">
                <a:latin typeface="Arial"/>
                <a:ea typeface="Arial"/>
                <a:cs typeface="Arial"/>
                <a:sym typeface="Arial"/>
              </a:rPr>
              <a:t> Controls should provide reasonable assurance to ensure that assets are protected against unauthorized use, loss, waste, and misappropriation.The guidance recommends that all relevant patches be installed.</a:t>
            </a:r>
            <a:endParaRPr sz="14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Root Cause</a:t>
            </a:r>
            <a:r>
              <a:rPr lang="en" sz="1400">
                <a:latin typeface="Arial"/>
                <a:ea typeface="Arial"/>
                <a:cs typeface="Arial"/>
                <a:sym typeface="Arial"/>
              </a:rPr>
              <a:t>: Our internal scans discovered open ports with available services that could be vulnerable.</a:t>
            </a:r>
            <a:endParaRPr sz="14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Impact</a:t>
            </a:r>
            <a:r>
              <a:rPr lang="en" sz="1400">
                <a:latin typeface="Arial"/>
                <a:ea typeface="Arial"/>
                <a:cs typeface="Arial"/>
                <a:sym typeface="Arial"/>
              </a:rPr>
              <a:t>: Noncompliance with existing policies will expose our windows operating system to unauthorized access and malicious attacks. </a:t>
            </a:r>
            <a:endParaRPr sz="14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Recommendation:</a:t>
            </a:r>
            <a:r>
              <a:rPr lang="en" sz="1400">
                <a:latin typeface="Arial"/>
                <a:ea typeface="Arial"/>
                <a:cs typeface="Arial"/>
                <a:sym typeface="Arial"/>
              </a:rPr>
              <a:t> Periodic review of operating systems, establishment of automated process to detect &amp; remove unnecessary account, and to Initiate computer security awareness training for users.</a:t>
            </a:r>
            <a:endParaRPr sz="1400">
              <a:latin typeface="Arial"/>
              <a:ea typeface="Arial"/>
              <a:cs typeface="Arial"/>
              <a:sym typeface="Arial"/>
            </a:endParaRPr>
          </a:p>
          <a:p>
            <a:pPr marL="0" lvl="0" indent="0" rtl="0">
              <a:lnSpc>
                <a:spcPct val="100000"/>
              </a:lnSpc>
              <a:spcBef>
                <a:spcPts val="1600"/>
              </a:spcBef>
              <a:spcAft>
                <a:spcPts val="0"/>
              </a:spcAft>
              <a:buNone/>
            </a:pPr>
            <a:r>
              <a:rPr lang="en" sz="1400" b="1">
                <a:latin typeface="Arial"/>
                <a:ea typeface="Arial"/>
                <a:cs typeface="Arial"/>
                <a:sym typeface="Arial"/>
              </a:rPr>
              <a:t>Risk Rating:</a:t>
            </a:r>
            <a:r>
              <a:rPr lang="en" sz="1400">
                <a:latin typeface="Arial"/>
                <a:ea typeface="Arial"/>
                <a:cs typeface="Arial"/>
                <a:sym typeface="Arial"/>
              </a:rPr>
              <a:t> Moderate</a:t>
            </a:r>
            <a:endParaRPr sz="1400">
              <a:latin typeface="Arial"/>
              <a:ea typeface="Arial"/>
              <a:cs typeface="Arial"/>
              <a:sym typeface="Arial"/>
            </a:endParaRPr>
          </a:p>
          <a:p>
            <a:pPr marL="0" lvl="0" indent="0" rtl="0">
              <a:spcBef>
                <a:spcPts val="1600"/>
              </a:spcBef>
              <a:spcAft>
                <a:spcPts val="0"/>
              </a:spcAft>
              <a:buNone/>
            </a:pPr>
            <a:endParaRPr sz="1600">
              <a:latin typeface="Arial"/>
              <a:ea typeface="Arial"/>
              <a:cs typeface="Arial"/>
              <a:sym typeface="Arial"/>
            </a:endParaRPr>
          </a:p>
        </p:txBody>
      </p:sp>
      <p:sp>
        <p:nvSpPr>
          <p:cNvPr id="307" name="Shape 30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grpSp>
        <p:nvGrpSpPr>
          <p:cNvPr id="308" name="Shape 308"/>
          <p:cNvGrpSpPr/>
          <p:nvPr/>
        </p:nvGrpSpPr>
        <p:grpSpPr>
          <a:xfrm>
            <a:off x="282216" y="590918"/>
            <a:ext cx="369505" cy="369505"/>
            <a:chOff x="2594050" y="1631825"/>
            <a:chExt cx="439625" cy="439625"/>
          </a:xfrm>
        </p:grpSpPr>
        <p:sp>
          <p:nvSpPr>
            <p:cNvPr id="309" name="Shape 309"/>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r>
              <a:rPr lang="en"/>
              <a:t>FIREWALL MISCONFIGURATION</a:t>
            </a:r>
            <a:endParaRPr/>
          </a:p>
        </p:txBody>
      </p:sp>
      <p:sp>
        <p:nvSpPr>
          <p:cNvPr id="318" name="Shape 318"/>
          <p:cNvSpPr txBox="1"/>
          <p:nvPr/>
        </p:nvSpPr>
        <p:spPr>
          <a:xfrm>
            <a:off x="90300" y="1317425"/>
            <a:ext cx="8505600" cy="360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263248"/>
                </a:solidFill>
              </a:rPr>
              <a:t>Finding:</a:t>
            </a:r>
            <a:r>
              <a:rPr lang="en">
                <a:solidFill>
                  <a:srgbClr val="263248"/>
                </a:solidFill>
              </a:rPr>
              <a:t> The operating system’s built-in firewall sometimes filters the secure applications but misses the suspicious one.</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Standard:</a:t>
            </a:r>
            <a:r>
              <a:rPr lang="en">
                <a:solidFill>
                  <a:srgbClr val="263248"/>
                </a:solidFill>
              </a:rPr>
              <a:t> The firewall filtering policy for both whitelist and blacklist should exactly based on the importance of the company’s common software and applications.  </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Root Cause:</a:t>
            </a:r>
            <a:r>
              <a:rPr lang="en">
                <a:solidFill>
                  <a:srgbClr val="263248"/>
                </a:solidFill>
              </a:rPr>
              <a:t> The Windows’ built-in firewall is not able to satisfy our company’s changing business environment and needs.</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Impact</a:t>
            </a:r>
            <a:r>
              <a:rPr lang="en">
                <a:solidFill>
                  <a:srgbClr val="263248"/>
                </a:solidFill>
              </a:rPr>
              <a:t>: Blocking the secure application or process could affect the operating efficiency of our enterprise; however, ignoring the suspicious application could cause potential security hazard.  </a:t>
            </a:r>
            <a:endParaRPr>
              <a:solidFill>
                <a:srgbClr val="263248"/>
              </a:solidFill>
            </a:endParaRPr>
          </a:p>
          <a:p>
            <a:pPr marL="0" lvl="0" indent="0">
              <a:spcBef>
                <a:spcPts val="0"/>
              </a:spcBef>
              <a:spcAft>
                <a:spcPts val="0"/>
              </a:spcAft>
              <a:buNone/>
            </a:pPr>
            <a:endParaRPr>
              <a:solidFill>
                <a:srgbClr val="263248"/>
              </a:solidFill>
            </a:endParaRPr>
          </a:p>
          <a:p>
            <a:pPr marL="0" lvl="0" indent="0">
              <a:spcBef>
                <a:spcPts val="0"/>
              </a:spcBef>
              <a:spcAft>
                <a:spcPts val="0"/>
              </a:spcAft>
              <a:buNone/>
            </a:pPr>
            <a:r>
              <a:rPr lang="en" b="1">
                <a:solidFill>
                  <a:srgbClr val="263248"/>
                </a:solidFill>
              </a:rPr>
              <a:t>Recommendation: </a:t>
            </a:r>
            <a:r>
              <a:rPr lang="en">
                <a:solidFill>
                  <a:srgbClr val="263248"/>
                </a:solidFill>
              </a:rPr>
              <a:t>(1) Revising the current firewall policies of the operating system based on the importance of our most-used software. (2) Purchasing the generic edition of firewall software from third-party vendors. (3) Customizing a unique version of firewall application from third-party vendors.</a:t>
            </a:r>
            <a:endParaRPr>
              <a:solidFill>
                <a:srgbClr val="263248"/>
              </a:solidFill>
            </a:endParaRPr>
          </a:p>
          <a:p>
            <a:pPr marL="0" lvl="0" indent="0">
              <a:spcBef>
                <a:spcPts val="0"/>
              </a:spcBef>
              <a:spcAft>
                <a:spcPts val="0"/>
              </a:spcAft>
              <a:buClr>
                <a:schemeClr val="dk1"/>
              </a:buClr>
              <a:buSzPts val="1100"/>
              <a:buFont typeface="Arial"/>
              <a:buNone/>
            </a:pPr>
            <a:endParaRPr>
              <a:solidFill>
                <a:srgbClr val="263248"/>
              </a:solidFill>
            </a:endParaRPr>
          </a:p>
          <a:p>
            <a:pPr marL="0" lvl="0" indent="0" rtl="0">
              <a:spcBef>
                <a:spcPts val="0"/>
              </a:spcBef>
              <a:spcAft>
                <a:spcPts val="0"/>
              </a:spcAft>
              <a:buNone/>
            </a:pPr>
            <a:r>
              <a:rPr lang="en" b="1">
                <a:solidFill>
                  <a:srgbClr val="263248"/>
                </a:solidFill>
              </a:rPr>
              <a:t>Risk Rating: </a:t>
            </a:r>
            <a:r>
              <a:rPr lang="en">
                <a:solidFill>
                  <a:srgbClr val="263248"/>
                </a:solidFill>
              </a:rPr>
              <a:t>Moderate</a:t>
            </a:r>
            <a:endParaRPr>
              <a:solidFill>
                <a:srgbClr val="263248"/>
              </a:solidFill>
            </a:endParaRPr>
          </a:p>
        </p:txBody>
      </p:sp>
      <p:grpSp>
        <p:nvGrpSpPr>
          <p:cNvPr id="319" name="Shape 319"/>
          <p:cNvGrpSpPr/>
          <p:nvPr/>
        </p:nvGrpSpPr>
        <p:grpSpPr>
          <a:xfrm>
            <a:off x="282216" y="590918"/>
            <a:ext cx="369505" cy="369505"/>
            <a:chOff x="2594050" y="1631825"/>
            <a:chExt cx="439625" cy="439625"/>
          </a:xfrm>
        </p:grpSpPr>
        <p:sp>
          <p:nvSpPr>
            <p:cNvPr id="320" name="Shape 32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On-screen Show (16:9)</PresentationFormat>
  <Paragraphs>121</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Roboto Condensed Light</vt:lpstr>
      <vt:lpstr>Arvo</vt:lpstr>
      <vt:lpstr>Roboto</vt:lpstr>
      <vt:lpstr>Roboto Condensed</vt:lpstr>
      <vt:lpstr>Arial</vt:lpstr>
      <vt:lpstr>Simple Light</vt:lpstr>
      <vt:lpstr>Salerio template</vt:lpstr>
      <vt:lpstr>EMEZEN WINDOWS OS SECURITY CONFIGURATIONS </vt:lpstr>
      <vt:lpstr>AGENDA</vt:lpstr>
      <vt:lpstr>AUDIT OPINION </vt:lpstr>
      <vt:lpstr>AUDIT OBJECTIVE &amp; SCOPE</vt:lpstr>
      <vt:lpstr>FINDINGS</vt:lpstr>
      <vt:lpstr>INADEQUATE ACCESS CONTROL</vt:lpstr>
      <vt:lpstr>UNSATISFACTORY PATCH MANAGEMENT</vt:lpstr>
      <vt:lpstr>NETWORK ARCHITECTURE ISSUES</vt:lpstr>
      <vt:lpstr>FIREWALL MISCONFIGURATION</vt:lpstr>
      <vt:lpstr>UNSECURED MOBILE DEVICES </vt:lpstr>
      <vt:lpstr>Q&amp;A</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EMEZEN WINDOWS OS SECURITY CONFIGURATIONS </dc:title>
  <dc:creator>Liang Yao</dc:creator>
  <cp:lastModifiedBy>Liang Yao</cp:lastModifiedBy>
  <cp:revision>1</cp:revision>
  <dcterms:modified xsi:type="dcterms:W3CDTF">2018-04-08T03:16:16Z</dcterms:modified>
</cp:coreProperties>
</file>