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Lato" panose="020B0604020202020204" charset="0"/>
      <p:regular r:id="rId16"/>
      <p:bold r:id="rId17"/>
      <p:italic r:id="rId18"/>
      <p:boldItalic r:id="rId19"/>
    </p:embeddedFont>
    <p:embeddedFont>
      <p:font typeface="Montserrat"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b="1" u="sng">
                <a:highlight>
                  <a:srgbClr val="FFFFFF"/>
                </a:highlight>
              </a:rPr>
              <a:t>High Risk Rating Finding: Unaware of Permission Inheritance in Group Nesting</a:t>
            </a:r>
            <a:endParaRPr b="1" u="sng">
              <a:highlight>
                <a:srgbClr val="FFFFFF"/>
              </a:highlight>
            </a:endParaRPr>
          </a:p>
          <a:p>
            <a:pPr marL="0" lvl="0" indent="0" rtl="0">
              <a:lnSpc>
                <a:spcPct val="115000"/>
              </a:lnSpc>
              <a:spcBef>
                <a:spcPts val="0"/>
              </a:spcBef>
              <a:spcAft>
                <a:spcPts val="0"/>
              </a:spcAft>
              <a:buNone/>
            </a:pPr>
            <a:r>
              <a:rPr lang="en">
                <a:highlight>
                  <a:srgbClr val="FFFFFF"/>
                </a:highlight>
              </a:rPr>
              <a:t>Facts:</a:t>
            </a:r>
            <a:r>
              <a:rPr lang="en">
                <a:solidFill>
                  <a:srgbClr val="333333"/>
                </a:solidFill>
                <a:highlight>
                  <a:srgbClr val="FFFFFF"/>
                </a:highlight>
              </a:rPr>
              <a:t>Before implementing groups in the environment, the auditors have to understand how groups are used and which types of groups exist. It’s also important to understand group scope to help identify proper group type and usage in various scenarios. In addition, it’s important to define a group naming convention to easier “see” what the group type and intentions are just by looking at the name of the group, as well as to understand the group nesting feature and the benefits of using this approach.</a:t>
            </a:r>
            <a:endParaRPr>
              <a:solidFill>
                <a:srgbClr val="333333"/>
              </a:solidFill>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Root Cause: </a:t>
            </a:r>
            <a:r>
              <a:rPr lang="en" sz="1050">
                <a:highlight>
                  <a:srgbClr val="FFFFFF"/>
                </a:highlight>
              </a:rPr>
              <a:t>Active Directory nests groups are based on a parent-child hierarchy. When a group is added as a member of an administrative group, all members of that group will receive administrative privileges. This could potentially mean unauthorized personnel getting access to sensitive data. </a:t>
            </a:r>
            <a:endParaRPr sz="1050">
              <a:highlight>
                <a:srgbClr val="FFFFFF"/>
              </a:highlight>
            </a:endParaRPr>
          </a:p>
          <a:p>
            <a:pPr marL="0" lvl="0" indent="0" rtl="0">
              <a:lnSpc>
                <a:spcPct val="115000"/>
              </a:lnSpc>
              <a:spcBef>
                <a:spcPts val="0"/>
              </a:spcBef>
              <a:spcAft>
                <a:spcPts val="0"/>
              </a:spcAft>
              <a:buNone/>
            </a:pPr>
            <a:endParaRPr sz="1050">
              <a:highlight>
                <a:srgbClr val="FFFFFF"/>
              </a:highlight>
            </a:endParaRPr>
          </a:p>
          <a:p>
            <a:pPr marL="0" lvl="0" indent="0" rtl="0">
              <a:lnSpc>
                <a:spcPct val="115000"/>
              </a:lnSpc>
              <a:spcBef>
                <a:spcPts val="0"/>
              </a:spcBef>
              <a:spcAft>
                <a:spcPts val="0"/>
              </a:spcAft>
              <a:buNone/>
            </a:pPr>
            <a:r>
              <a:rPr lang="en" sz="1050">
                <a:highlight>
                  <a:srgbClr val="FFFFFF"/>
                </a:highlight>
              </a:rPr>
              <a:t>Business Impact: </a:t>
            </a:r>
            <a:r>
              <a:rPr lang="en">
                <a:solidFill>
                  <a:srgbClr val="333333"/>
                </a:solidFill>
                <a:highlight>
                  <a:srgbClr val="FFFFFF"/>
                </a:highlight>
              </a:rPr>
              <a:t>Group Policies are a critical security component of Active Directory. Among other things, Group Policy is used to lockdown workstations, deploy software and control audit settings for domains and servers. Native event logs only track that a GPO has been updated, but do not capture the specific settings changes within a GPO. In a large environment this lack of visibility can create several significant security and operational concerns, first because the time to understand when a GPO has changed is dramatically increased but also because there is no way to read auditing logs to understand exactly what setting got changed so that issue can be remediated and outage can be resolved.</a:t>
            </a:r>
            <a:endParaRPr>
              <a:solidFill>
                <a:srgbClr val="333333"/>
              </a:solidFill>
              <a:highlight>
                <a:srgbClr val="FFFFFF"/>
              </a:highlight>
            </a:endParaRPr>
          </a:p>
          <a:p>
            <a:pPr marL="0" lvl="0" indent="0" rtl="0">
              <a:lnSpc>
                <a:spcPct val="115000"/>
              </a:lnSpc>
              <a:spcBef>
                <a:spcPts val="0"/>
              </a:spcBef>
              <a:spcAft>
                <a:spcPts val="0"/>
              </a:spcAft>
              <a:buNone/>
            </a:pPr>
            <a:endParaRPr>
              <a:solidFill>
                <a:srgbClr val="333333"/>
              </a:solidFill>
              <a:highlight>
                <a:srgbClr val="FFFFFF"/>
              </a:highlight>
            </a:endParaRPr>
          </a:p>
          <a:p>
            <a:pPr marL="0" lvl="0" indent="0" rtl="0">
              <a:lnSpc>
                <a:spcPct val="115000"/>
              </a:lnSpc>
              <a:spcBef>
                <a:spcPts val="0"/>
              </a:spcBef>
              <a:spcAft>
                <a:spcPts val="0"/>
              </a:spcAft>
              <a:buNone/>
            </a:pPr>
            <a:r>
              <a:rPr lang="en">
                <a:solidFill>
                  <a:srgbClr val="333333"/>
                </a:solidFill>
                <a:highlight>
                  <a:srgbClr val="FFFFFF"/>
                </a:highlight>
              </a:rPr>
              <a:t>Recommendation: Reaching to a level of maturity where some industry standard best practices can be developed. Whether determined by technical factors such as replication performance, or management efficiency (like optimizing the need for group membership changes), ensuring that these best practices are adhered to across an enterprise can be problematic.</a:t>
            </a:r>
            <a:endParaRPr>
              <a:solidFill>
                <a:srgbClr val="333333"/>
              </a:solidFill>
              <a:highlight>
                <a:srgbClr val="FFFFFF"/>
              </a:highlight>
            </a:endParaRPr>
          </a:p>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9" name="Shape 19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a:highlight>
                  <a:srgbClr val="FFFFFF"/>
                </a:highlight>
              </a:rPr>
              <a:t>Server rooms should have only one purpose and that is to house servers and nothing else. It is recommended to remove everything that is not essential to running a server from the room immediately and to revoke the access keys to non essential server task employees. Once this control has been remedied, we will have a satisfactory audit.</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Understanding group objects makes it convenient for administrators to assign the appropriate permissions, however, there are times when permissions must be assigned to a user and not a group. It is highly recommended that a review of these group permissions do not allow unauthorized user access to sensitive data.</a:t>
            </a:r>
            <a:endParaRPr>
              <a:highlight>
                <a:srgbClr val="FFFFFF"/>
              </a:highlight>
            </a:endParaRPr>
          </a:p>
          <a:p>
            <a:pPr marL="0" lvl="0" indent="0" rtl="0">
              <a:lnSpc>
                <a:spcPct val="115000"/>
              </a:lnSpc>
              <a:spcBef>
                <a:spcPts val="0"/>
              </a:spcBef>
              <a:spcAft>
                <a:spcPts val="1600"/>
              </a:spcAft>
              <a:buNone/>
            </a:pPr>
            <a:endParaRPr sz="1300">
              <a:solidFill>
                <a:schemeClr val="lt1"/>
              </a:solidFill>
              <a:latin typeface="Lato"/>
              <a:ea typeface="Lato"/>
              <a:cs typeface="Lato"/>
              <a:sym typeface="Lato"/>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b="1" u="sng">
                <a:highlight>
                  <a:srgbClr val="FFFFFF"/>
                </a:highlight>
              </a:rPr>
              <a:t>Low Risk Rating Finding: Inadequate physical security of domain controllers</a:t>
            </a:r>
            <a:endParaRPr b="1" u="sng">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Facts: The data center housing the domain controllers is in the same office building as the rest of the organization. The3 data center is behind two sets of locked doors, and each set of doors is keyed differently. The room housing the servers is larger than is necessary, so the room doubles as storage for audiovisual equipment. Employee interviews show that ten people possess both keys necessary to enter the data center. Four of those employees are part of the server administration group and six are from the audiovisual side of the organization. </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Root Cause: Too many people have physical access to the domain controllers, including some who have no role in dealing with servers. The root cause for this finding is the dual purpose functionality of the room. Physical access to domain controllers (and the other servers in the data center) needs to be minimized to the absolute minimum number of people necessary to operate and service the servers.</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Business Impact: Physical access to systems is enough to undo all other security measures, no matter how strong they are. An unauthorized person with physical access to domain controllers could interrupt business operations by shutting down the system or could compromise data by removing hard drives from the servers.</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Recommendations: The data center needs to be a single purpose room dedicated to hosting servers. Keys should be granted only to personnel needed specifically to service server hardware.</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Facts: The data center housing the domain controllers is in the same office building as the rest of the organization. The3 data center is behind two sets of locked doors, and each set of doors is keyed differently. The room housing the servers is larger than is necessary, so the room doubles as storage for audiovisual equipment. Employee interviews show that ten people possess both keys necessary to enter the data center. Four of those employees are part of the server administration group and six are from the audiovisual side of the organization. </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Root Cause: Too many people have physical access to the domain controllers, including some who have no role in dealing with servers. The root cause for this finding is the dual purpose functionality of the room. Physical access to domain controllers (and the other servers in the data center) needs to be minimized to the absolute minimum number of people necessary to operate and service the servers.</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Business Impact: Physical access to systems is enough to undo all other security measures, no matter how strong they are. An unauthorized person with physical access to domain controllers could interrupt business operations by shutting down the system or could compromise data by removing hard drives from the servers.</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Recommendations: The data center needs to be a single purpose room dedicated to hosting servers. Keys should be granted only to personnel needed specifically to service server hardware.</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b="1" u="sng">
                <a:highlight>
                  <a:srgbClr val="FFFFFF"/>
                </a:highlight>
              </a:rPr>
              <a:t>Finding: Active Directory administrator passwords do not expire</a:t>
            </a:r>
            <a:endParaRPr b="1" u="sng">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Facts: The audit team used the DSInternals Powershell module to perform a computer-aided audit of the Active Directory password policies. The module was able to identify five accounts with passwords that do not expire - all of which are domain administrator account types.</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Root Cause: The root cause of this finding is that the domain administrators have exempted themselves from the policies that apply to the rest of the users. The admins clearly understand what makes an effective password policy, as this control has been rated for as effective for the vast majority of user accounts. The passwords are a minimum of 8 characters in length, require uppercase, lowercase, number and special characters and expire every six months. However, these policies do not apply to the AD container that contain the technology department accounts.</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Business Impact: The impact of compromised user accounts on an organization can be immense. These accounts provide a pathway for bad actors to access company systems, networks and data. The impact is even higher when an administrator account is the one that is compromised, as these accounts have access to everything across all business units. If anything, these accounts should be </a:t>
            </a:r>
            <a:r>
              <a:rPr lang="en" i="1">
                <a:highlight>
                  <a:srgbClr val="FFFFFF"/>
                </a:highlight>
              </a:rPr>
              <a:t>more</a:t>
            </a:r>
            <a:r>
              <a:rPr lang="en" b="1" i="1">
                <a:highlight>
                  <a:srgbClr val="FFFFFF"/>
                </a:highlight>
              </a:rPr>
              <a:t> </a:t>
            </a:r>
            <a:r>
              <a:rPr lang="en">
                <a:highlight>
                  <a:srgbClr val="FFFFFF"/>
                </a:highlight>
              </a:rPr>
              <a:t>secure - with even stronger passwords and more frequent password changing requirements.</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Recommendations: Follow your password policy universally. It should apply to all user accounts in all containers. The policy has already shown to be effective - it just needs to be followed.</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sz="1050" b="1" u="sng">
                <a:highlight>
                  <a:srgbClr val="FFFFFF"/>
                </a:highlight>
              </a:rPr>
              <a:t>Finding:</a:t>
            </a:r>
            <a:r>
              <a:rPr lang="en" b="1" u="sng">
                <a:highlight>
                  <a:srgbClr val="FFFFFF"/>
                </a:highlight>
              </a:rPr>
              <a:t>Increasing Open Access</a:t>
            </a:r>
            <a:endParaRPr b="1" u="sng">
              <a:highlight>
                <a:srgbClr val="FFFFFF"/>
              </a:highlight>
            </a:endParaRPr>
          </a:p>
          <a:p>
            <a:pPr marL="0" lvl="0" indent="0" rtl="0">
              <a:lnSpc>
                <a:spcPct val="115000"/>
              </a:lnSpc>
              <a:spcBef>
                <a:spcPts val="0"/>
              </a:spcBef>
              <a:spcAft>
                <a:spcPts val="0"/>
              </a:spcAft>
              <a:buNone/>
            </a:pPr>
            <a:endParaRPr b="1" u="sng">
              <a:highlight>
                <a:srgbClr val="FFFFFF"/>
              </a:highlight>
            </a:endParaRPr>
          </a:p>
          <a:p>
            <a:pPr marL="0" lvl="0" indent="0" rtl="0">
              <a:lnSpc>
                <a:spcPct val="115000"/>
              </a:lnSpc>
              <a:spcBef>
                <a:spcPts val="0"/>
              </a:spcBef>
              <a:spcAft>
                <a:spcPts val="0"/>
              </a:spcAft>
              <a:buNone/>
            </a:pPr>
            <a:r>
              <a:rPr lang="en">
                <a:highlight>
                  <a:srgbClr val="FFFFFF"/>
                </a:highlight>
              </a:rPr>
              <a:t>Facts: The audit team requested that administrators to disable stale user accounts and delete them forever. If there are many such inactive accounts, moving them all to a single organizational unit before disabling and deleting them will be more convenient.</a:t>
            </a:r>
            <a:endParaRPr>
              <a:highlight>
                <a:srgbClr val="FFFFFF"/>
              </a:highlight>
            </a:endParaRPr>
          </a:p>
          <a:p>
            <a:pPr marL="0" lvl="0" indent="0" rtl="0">
              <a:lnSpc>
                <a:spcPct val="115000"/>
              </a:lnSpc>
              <a:spcBef>
                <a:spcPts val="0"/>
              </a:spcBef>
              <a:spcAft>
                <a:spcPts val="0"/>
              </a:spcAft>
              <a:buNone/>
            </a:pPr>
            <a:r>
              <a:rPr lang="en">
                <a:highlight>
                  <a:srgbClr val="FFFFFF"/>
                </a:highlight>
              </a:rPr>
              <a:t>Checking </a:t>
            </a:r>
            <a:r>
              <a:rPr lang="en" b="1">
                <a:highlight>
                  <a:srgbClr val="FFFFFF"/>
                </a:highlight>
              </a:rPr>
              <a:t>LastLogonTimeStamp Attribute</a:t>
            </a:r>
            <a:r>
              <a:rPr lang="en">
                <a:highlight>
                  <a:srgbClr val="FFFFFF"/>
                </a:highlight>
              </a:rPr>
              <a:t> helps the administrators to find inactive and stale accounts. they can disable and delete such accounts manually from </a:t>
            </a:r>
            <a:r>
              <a:rPr lang="en" b="1">
                <a:highlight>
                  <a:srgbClr val="FFFFFF"/>
                </a:highlight>
              </a:rPr>
              <a:t>Microsoft Management Console (MMC)</a:t>
            </a:r>
            <a:r>
              <a:rPr lang="en">
                <a:highlight>
                  <a:srgbClr val="FFFFFF"/>
                </a:highlight>
              </a:rPr>
              <a:t>.</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Root Cause:Well-known security Principals (Domain Users, Everyone, Authenticated users, etc.) can provide users with access to a diverse range of network resources. Whilst these principles can be used to grant access to large groups of valid accounts, it’s necessary to make sure that Guest and Anonymous accounts are not granted the same open access. </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Business Impact: This finding indication that leavers' processes are not fully implemented so that accounts aren't decommissioned when an employee leaves an organisation or takes a sabbatical leave. The risk is two-fold: an ex-employee has unauthorised access to the organisation's data, and the account – with all of its associated access permissions – can be hijacked by an external hacker.</a:t>
            </a:r>
            <a:endParaRPr>
              <a:highlight>
                <a:srgbClr val="FFFFFF"/>
              </a:highlight>
            </a:endParaRPr>
          </a:p>
          <a:p>
            <a:pPr marL="0" lvl="0" indent="0" rtl="0">
              <a:lnSpc>
                <a:spcPct val="115000"/>
              </a:lnSpc>
              <a:spcBef>
                <a:spcPts val="0"/>
              </a:spcBef>
              <a:spcAft>
                <a:spcPts val="0"/>
              </a:spcAft>
              <a:buNone/>
            </a:pPr>
            <a:endParaRPr>
              <a:highlight>
                <a:srgbClr val="FFFFFF"/>
              </a:highlight>
            </a:endParaRPr>
          </a:p>
          <a:p>
            <a:pPr marL="0" lvl="0" indent="0" rtl="0">
              <a:lnSpc>
                <a:spcPct val="115000"/>
              </a:lnSpc>
              <a:spcBef>
                <a:spcPts val="0"/>
              </a:spcBef>
              <a:spcAft>
                <a:spcPts val="0"/>
              </a:spcAft>
              <a:buNone/>
            </a:pPr>
            <a:r>
              <a:rPr lang="en">
                <a:highlight>
                  <a:srgbClr val="FFFFFF"/>
                </a:highlight>
              </a:rPr>
              <a:t>Recommendation:</a:t>
            </a:r>
            <a:endParaRPr>
              <a:highlight>
                <a:srgbClr val="FFFFFF"/>
              </a:highlight>
            </a:endParaRPr>
          </a:p>
          <a:p>
            <a:pPr marL="0" lvl="0" indent="0" rtl="0">
              <a:lnSpc>
                <a:spcPct val="115000"/>
              </a:lnSpc>
              <a:spcBef>
                <a:spcPts val="0"/>
              </a:spcBef>
              <a:spcAft>
                <a:spcPts val="0"/>
              </a:spcAft>
              <a:buNone/>
            </a:pPr>
            <a:r>
              <a:rPr lang="en">
                <a:highlight>
                  <a:srgbClr val="FFFFFF"/>
                </a:highlight>
              </a:rPr>
              <a:t> 1-Eliminate unnecessary access privileges</a:t>
            </a:r>
            <a:endParaRPr>
              <a:highlight>
                <a:srgbClr val="FFFFFF"/>
              </a:highlight>
            </a:endParaRPr>
          </a:p>
          <a:p>
            <a:pPr marL="0" lvl="0" indent="0" rtl="0">
              <a:lnSpc>
                <a:spcPct val="115000"/>
              </a:lnSpc>
              <a:spcBef>
                <a:spcPts val="0"/>
              </a:spcBef>
              <a:spcAft>
                <a:spcPts val="0"/>
              </a:spcAft>
              <a:buNone/>
            </a:pPr>
            <a:r>
              <a:rPr lang="en">
                <a:highlight>
                  <a:srgbClr val="FFFFFF"/>
                </a:highlight>
              </a:rPr>
              <a:t> 2-Create service accounts from scratch</a:t>
            </a:r>
            <a:endParaRPr>
              <a:highlight>
                <a:srgbClr val="FFFFFF"/>
              </a:highlight>
            </a:endParaRPr>
          </a:p>
          <a:p>
            <a:pPr marL="0" lvl="0" indent="0" rtl="0">
              <a:lnSpc>
                <a:spcPct val="115000"/>
              </a:lnSpc>
              <a:spcBef>
                <a:spcPts val="0"/>
              </a:spcBef>
              <a:spcAft>
                <a:spcPts val="0"/>
              </a:spcAft>
              <a:buNone/>
            </a:pPr>
            <a:r>
              <a:rPr lang="en">
                <a:highlight>
                  <a:srgbClr val="FFFFFF"/>
                </a:highlight>
              </a:rPr>
              <a:t> 3-Take away redundant user rights </a:t>
            </a:r>
            <a:endParaRPr>
              <a:highlight>
                <a:srgbClr val="FFFFFF"/>
              </a:highlight>
            </a:endParaRPr>
          </a:p>
          <a:p>
            <a:pPr marL="0" lvl="0" indent="0" rtl="0">
              <a:lnSpc>
                <a:spcPct val="115000"/>
              </a:lnSpc>
              <a:spcBef>
                <a:spcPts val="0"/>
              </a:spcBef>
              <a:spcAft>
                <a:spcPts val="0"/>
              </a:spcAft>
              <a:buNone/>
            </a:pPr>
            <a:r>
              <a:rPr lang="en">
                <a:highlight>
                  <a:srgbClr val="FFFFFF"/>
                </a:highlight>
              </a:rPr>
              <a:t>4-Secure service accounts by doing password configurations </a:t>
            </a:r>
            <a:endParaRPr>
              <a:highlight>
                <a:srgbClr val="FFFFFF"/>
              </a:highlight>
            </a:endParaRPr>
          </a:p>
          <a:p>
            <a:pPr marL="0" lvl="0" indent="0" rtl="0">
              <a:lnSpc>
                <a:spcPct val="115000"/>
              </a:lnSpc>
              <a:spcBef>
                <a:spcPts val="0"/>
              </a:spcBef>
              <a:spcAft>
                <a:spcPts val="0"/>
              </a:spcAft>
              <a:buNone/>
            </a:pPr>
            <a:r>
              <a:rPr lang="en">
                <a:highlight>
                  <a:srgbClr val="FFFFFF"/>
                </a:highlight>
              </a:rPr>
              <a:t>5-Audit service accounts</a:t>
            </a:r>
            <a:endParaRPr>
              <a:highlight>
                <a:srgbClr val="FFFFFF"/>
              </a:highlight>
            </a:endParaRPr>
          </a:p>
          <a:p>
            <a:pPr marL="0" lvl="0" indent="0">
              <a:spcBef>
                <a:spcPts val="0"/>
              </a:spcBef>
              <a:spcAft>
                <a:spcPts val="0"/>
              </a:spcAft>
              <a:buNone/>
            </a:pPr>
            <a:endParaRPr>
              <a:highlight>
                <a:srgbClr val="FFFFFF"/>
              </a:highligh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 name="Shape 11"/>
          <p:cNvGrpSpPr/>
          <p:nvPr/>
        </p:nvGrpSpPr>
        <p:grpSpPr>
          <a:xfrm>
            <a:off x="0" y="490"/>
            <a:ext cx="5153705" cy="5134399"/>
            <a:chOff x="0" y="75"/>
            <a:chExt cx="5153705" cy="5152950"/>
          </a:xfrm>
        </p:grpSpPr>
        <p:sp>
          <p:nvSpPr>
            <p:cNvPr id="12" name="Shape 1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Shape 14"/>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15"/>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6" name="Shape 16"/>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Shape 17"/>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Shape 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Shape 106"/>
          <p:cNvGrpSpPr/>
          <p:nvPr/>
        </p:nvGrpSpPr>
        <p:grpSpPr>
          <a:xfrm>
            <a:off x="4406400" y="0"/>
            <a:ext cx="4737600" cy="5143065"/>
            <a:chOff x="4406400" y="0"/>
            <a:chExt cx="4737600" cy="5143065"/>
          </a:xfrm>
        </p:grpSpPr>
        <p:sp>
          <p:nvSpPr>
            <p:cNvPr id="107" name="Shape 107"/>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 name="Shape 108"/>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 name="Shape 109"/>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 name="Shape 110"/>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 name="Shape 1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 name="Shape 112"/>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 name="Shape 113"/>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Shape 114"/>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 name="Shape 115"/>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 name="Shape 116"/>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 name="Shape 119"/>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 name="Shape 120"/>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 name="Shape 12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 name="Shape 122"/>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 name="Shape 123"/>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 name="Shape 124"/>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25" name="Shape 125"/>
          <p:cNvSpPr txBox="1">
            <a:spLocks noGrp="1"/>
          </p:cNvSpPr>
          <p:nvPr>
            <p:ph type="title"/>
          </p:nvPr>
        </p:nvSpPr>
        <p:spPr>
          <a:xfrm>
            <a:off x="823850" y="1284675"/>
            <a:ext cx="4776000" cy="1300800"/>
          </a:xfrm>
          <a:prstGeom prst="rect">
            <a:avLst/>
          </a:prstGeom>
        </p:spPr>
        <p:txBody>
          <a:bodyPr spcFirstLastPara="1" wrap="square" lIns="91425" tIns="91425" rIns="91425" bIns="91425" anchor="t" anchorCtr="0"/>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endParaRPr/>
          </a:p>
        </p:txBody>
      </p:sp>
      <p:sp>
        <p:nvSpPr>
          <p:cNvPr id="126" name="Shape 126"/>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27" name="Shape 1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Shape 1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Shape 20"/>
          <p:cNvGrpSpPr/>
          <p:nvPr/>
        </p:nvGrpSpPr>
        <p:grpSpPr>
          <a:xfrm>
            <a:off x="4406400" y="0"/>
            <a:ext cx="4737600" cy="5143065"/>
            <a:chOff x="4406400" y="0"/>
            <a:chExt cx="4737600" cy="5143065"/>
          </a:xfrm>
        </p:grpSpPr>
        <p:sp>
          <p:nvSpPr>
            <p:cNvPr id="21" name="Shape 2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 name="Shape 22"/>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 name="Shape 23"/>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 name="Shape 24"/>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Shape 25"/>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 name="Shape 26"/>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 name="Shape 27"/>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Shape 28"/>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 name="Shape 29"/>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 name="Shape 30"/>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 name="Shape 3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Shape 32"/>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Shape 33"/>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 name="Shape 34"/>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 name="Shape 35"/>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 name="Shape 36"/>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 name="Shape 38"/>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9" name="Shape 39"/>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Shape 42"/>
          <p:cNvGrpSpPr/>
          <p:nvPr/>
        </p:nvGrpSpPr>
        <p:grpSpPr>
          <a:xfrm>
            <a:off x="0" y="381001"/>
            <a:ext cx="1037850" cy="1016287"/>
            <a:chOff x="0" y="381001"/>
            <a:chExt cx="1037850" cy="1016287"/>
          </a:xfrm>
        </p:grpSpPr>
        <p:sp>
          <p:nvSpPr>
            <p:cNvPr id="43" name="Shape 43"/>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 name="Shape 4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45" name="Shape 4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Shape 46"/>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Shape 49"/>
          <p:cNvGrpSpPr/>
          <p:nvPr/>
        </p:nvGrpSpPr>
        <p:grpSpPr>
          <a:xfrm>
            <a:off x="0" y="381001"/>
            <a:ext cx="1037850" cy="1016287"/>
            <a:chOff x="0" y="381001"/>
            <a:chExt cx="1037850" cy="1016287"/>
          </a:xfrm>
        </p:grpSpPr>
        <p:sp>
          <p:nvSpPr>
            <p:cNvPr id="50" name="Shape 50"/>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Shape 51"/>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52" name="Shape 52"/>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Shape 53"/>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Shape 54"/>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Shape 5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Shape 57"/>
          <p:cNvGrpSpPr/>
          <p:nvPr/>
        </p:nvGrpSpPr>
        <p:grpSpPr>
          <a:xfrm>
            <a:off x="0" y="381001"/>
            <a:ext cx="1037850" cy="1016287"/>
            <a:chOff x="0" y="381001"/>
            <a:chExt cx="1037850" cy="1016287"/>
          </a:xfrm>
        </p:grpSpPr>
        <p:sp>
          <p:nvSpPr>
            <p:cNvPr id="58" name="Shape 58"/>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60" name="Shape 60"/>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Shape 6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Shape 63"/>
          <p:cNvGrpSpPr/>
          <p:nvPr/>
        </p:nvGrpSpPr>
        <p:grpSpPr>
          <a:xfrm>
            <a:off x="0" y="381001"/>
            <a:ext cx="1037850" cy="1016287"/>
            <a:chOff x="0" y="381001"/>
            <a:chExt cx="1037850" cy="1016287"/>
          </a:xfrm>
        </p:grpSpPr>
        <p:sp>
          <p:nvSpPr>
            <p:cNvPr id="64" name="Shape 6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 name="Shape 6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66" name="Shape 66"/>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Shape 6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8" name="Shape 6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Shape 70"/>
          <p:cNvGrpSpPr/>
          <p:nvPr/>
        </p:nvGrpSpPr>
        <p:grpSpPr>
          <a:xfrm>
            <a:off x="4406400" y="0"/>
            <a:ext cx="4737600" cy="5143500"/>
            <a:chOff x="4406400" y="0"/>
            <a:chExt cx="4737600" cy="5143500"/>
          </a:xfrm>
        </p:grpSpPr>
        <p:sp>
          <p:nvSpPr>
            <p:cNvPr id="71" name="Shape 71"/>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Shape 72"/>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Shape 73"/>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Shape 74"/>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 name="Shape 75"/>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 name="Shape 76"/>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 name="Shape 77"/>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 name="Shape 7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Shape 79"/>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 name="Shape 80"/>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 name="Shape 81"/>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Shape 82"/>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Shape 83"/>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 name="Shape 84"/>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 name="Shape 85"/>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89" name="Shape 89"/>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Shape 9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Shape 92"/>
          <p:cNvGrpSpPr/>
          <p:nvPr/>
        </p:nvGrpSpPr>
        <p:grpSpPr>
          <a:xfrm>
            <a:off x="0" y="381001"/>
            <a:ext cx="1037850" cy="1016287"/>
            <a:chOff x="0" y="381001"/>
            <a:chExt cx="1037850" cy="1016287"/>
          </a:xfrm>
        </p:grpSpPr>
        <p:sp>
          <p:nvSpPr>
            <p:cNvPr id="93" name="Shape 93"/>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 name="Shape 9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95" name="Shape 95"/>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Shape 96"/>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Shape 97"/>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Shape 9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Shape 100"/>
          <p:cNvGrpSpPr/>
          <p:nvPr/>
        </p:nvGrpSpPr>
        <p:grpSpPr>
          <a:xfrm>
            <a:off x="0" y="4128572"/>
            <a:ext cx="698925" cy="684657"/>
            <a:chOff x="0" y="3785672"/>
            <a:chExt cx="698925" cy="684657"/>
          </a:xfrm>
        </p:grpSpPr>
        <p:sp>
          <p:nvSpPr>
            <p:cNvPr id="101" name="Shape 101"/>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 name="Shape 102"/>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03" name="Shape 103"/>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300"/>
              <a:buNone/>
              <a:defRPr/>
            </a:lvl1pPr>
          </a:lstStyle>
          <a:p>
            <a:endParaRPr/>
          </a:p>
        </p:txBody>
      </p:sp>
      <p:sp>
        <p:nvSpPr>
          <p:cNvPr id="104" name="Shape 10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160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Lato"/>
                <a:ea typeface="Lato"/>
                <a:cs typeface="Lato"/>
                <a:sym typeface="Lato"/>
              </a:rPr>
              <a:t>Active Directory Audit</a:t>
            </a:r>
            <a:endParaRPr>
              <a:latin typeface="Lato"/>
              <a:ea typeface="Lato"/>
              <a:cs typeface="Lato"/>
              <a:sym typeface="Lato"/>
            </a:endParaRPr>
          </a:p>
        </p:txBody>
      </p:sp>
      <p:sp>
        <p:nvSpPr>
          <p:cNvPr id="135" name="Shape 135"/>
          <p:cNvSpPr txBox="1">
            <a:spLocks noGrp="1"/>
          </p:cNvSpPr>
          <p:nvPr>
            <p:ph type="subTitle" idx="1"/>
          </p:nvPr>
        </p:nvSpPr>
        <p:spPr>
          <a:xfrm>
            <a:off x="5083950" y="3924925"/>
            <a:ext cx="3470700" cy="961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400"/>
              <a:t>Mahroo Sanati Mehrizi</a:t>
            </a:r>
            <a:endParaRPr sz="1400"/>
          </a:p>
          <a:p>
            <a:pPr marL="0" lvl="0" indent="0">
              <a:spcBef>
                <a:spcPts val="0"/>
              </a:spcBef>
              <a:spcAft>
                <a:spcPts val="0"/>
              </a:spcAft>
              <a:buNone/>
            </a:pPr>
            <a:r>
              <a:rPr lang="en" sz="1400"/>
              <a:t>Adam Joskowicz</a:t>
            </a:r>
            <a:endParaRPr sz="1400"/>
          </a:p>
          <a:p>
            <a:pPr marL="0" lvl="0" indent="0">
              <a:spcBef>
                <a:spcPts val="0"/>
              </a:spcBef>
              <a:spcAft>
                <a:spcPts val="0"/>
              </a:spcAft>
              <a:buNone/>
            </a:pPr>
            <a:r>
              <a:rPr lang="en" sz="1400"/>
              <a:t>Mattew Dampf</a:t>
            </a:r>
            <a:endParaRPr sz="1400"/>
          </a:p>
          <a:p>
            <a:pPr marL="0" lvl="0" indent="0" rtl="0">
              <a:lnSpc>
                <a:spcPct val="115000"/>
              </a:lnSpc>
              <a:spcBef>
                <a:spcPts val="0"/>
              </a:spcBef>
              <a:spcAft>
                <a:spcPts val="1600"/>
              </a:spcAft>
              <a:buNone/>
            </a:pPr>
            <a:r>
              <a:rPr lang="en" sz="1400"/>
              <a:t>Kevin Berg</a:t>
            </a:r>
            <a:br>
              <a:rPr lang="en"/>
            </a:br>
            <a:endParaRPr sz="1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1297500" y="349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Lato"/>
                <a:ea typeface="Lato"/>
                <a:cs typeface="Lato"/>
                <a:sym typeface="Lato"/>
              </a:rPr>
              <a:t>Finding 4</a:t>
            </a:r>
            <a:endParaRPr>
              <a:latin typeface="Lato"/>
              <a:ea typeface="Lato"/>
              <a:cs typeface="Lato"/>
              <a:sym typeface="Lato"/>
            </a:endParaRPr>
          </a:p>
          <a:p>
            <a:pPr marL="0" lvl="0" indent="0" rtl="0">
              <a:lnSpc>
                <a:spcPct val="115000"/>
              </a:lnSpc>
              <a:spcBef>
                <a:spcPts val="0"/>
              </a:spcBef>
              <a:spcAft>
                <a:spcPts val="0"/>
              </a:spcAft>
              <a:buNone/>
            </a:pPr>
            <a:r>
              <a:rPr lang="en">
                <a:latin typeface="Lato"/>
                <a:ea typeface="Lato"/>
                <a:cs typeface="Lato"/>
                <a:sym typeface="Lato"/>
              </a:rPr>
              <a:t>Unaware of permission inherited in group nesting</a:t>
            </a:r>
            <a:endParaRPr/>
          </a:p>
        </p:txBody>
      </p:sp>
      <p:sp>
        <p:nvSpPr>
          <p:cNvPr id="189" name="Shape 189"/>
          <p:cNvSpPr txBox="1">
            <a:spLocks noGrp="1"/>
          </p:cNvSpPr>
          <p:nvPr>
            <p:ph type="body" idx="1"/>
          </p:nvPr>
        </p:nvSpPr>
        <p:spPr>
          <a:xfrm>
            <a:off x="1297500" y="838450"/>
            <a:ext cx="7038900" cy="4305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400" u="sng"/>
              <a:t>Facts: </a:t>
            </a:r>
            <a:r>
              <a:rPr lang="en" sz="1400"/>
              <a:t>Group nesting in AD and adding new groups to the Active Directory.</a:t>
            </a:r>
            <a:endParaRPr sz="1400"/>
          </a:p>
          <a:p>
            <a:pPr marL="0" lvl="0" indent="0">
              <a:spcBef>
                <a:spcPts val="1600"/>
              </a:spcBef>
              <a:spcAft>
                <a:spcPts val="0"/>
              </a:spcAft>
              <a:buNone/>
            </a:pPr>
            <a:r>
              <a:rPr lang="en" sz="1400" u="sng"/>
              <a:t>Standards:</a:t>
            </a:r>
            <a:r>
              <a:rPr lang="en" sz="1400"/>
              <a:t> NIST 800-63B</a:t>
            </a:r>
            <a:endParaRPr sz="1400"/>
          </a:p>
          <a:p>
            <a:pPr marL="0" lvl="0" indent="0">
              <a:spcBef>
                <a:spcPts val="1600"/>
              </a:spcBef>
              <a:spcAft>
                <a:spcPts val="0"/>
              </a:spcAft>
              <a:buNone/>
            </a:pPr>
            <a:r>
              <a:rPr lang="en" sz="1400" u="sng"/>
              <a:t>Root Cause of the issue:</a:t>
            </a:r>
            <a:r>
              <a:rPr lang="en" sz="1400"/>
              <a:t> Active Directory nests groups are based on parent-child hierarchy.When a group is added as a member of administrative group, all members of that group will receive administrative privileges.   </a:t>
            </a:r>
            <a:endParaRPr sz="1400"/>
          </a:p>
          <a:p>
            <a:pPr marL="0" lvl="0" indent="0">
              <a:spcBef>
                <a:spcPts val="1600"/>
              </a:spcBef>
              <a:spcAft>
                <a:spcPts val="0"/>
              </a:spcAft>
              <a:buNone/>
            </a:pPr>
            <a:r>
              <a:rPr lang="en" sz="1400" u="sng"/>
              <a:t>Risk Rating:</a:t>
            </a:r>
            <a:r>
              <a:rPr lang="en" sz="1400"/>
              <a:t> High</a:t>
            </a:r>
            <a:endParaRPr sz="1400"/>
          </a:p>
          <a:p>
            <a:pPr marL="0" lvl="0" indent="0">
              <a:spcBef>
                <a:spcPts val="1600"/>
              </a:spcBef>
              <a:spcAft>
                <a:spcPts val="0"/>
              </a:spcAft>
              <a:buNone/>
            </a:pPr>
            <a:r>
              <a:rPr lang="en" sz="1400" u="sng"/>
              <a:t>Impact to the Business: </a:t>
            </a:r>
            <a:r>
              <a:rPr lang="en" sz="1400"/>
              <a:t>Loss of information confidentiality, lack of  member and data security.</a:t>
            </a:r>
            <a:endParaRPr sz="1400"/>
          </a:p>
          <a:p>
            <a:pPr marL="0" lvl="0" indent="0" rtl="0">
              <a:lnSpc>
                <a:spcPct val="100000"/>
              </a:lnSpc>
              <a:spcBef>
                <a:spcPts val="1600"/>
              </a:spcBef>
              <a:spcAft>
                <a:spcPts val="0"/>
              </a:spcAft>
              <a:buNone/>
            </a:pPr>
            <a:r>
              <a:rPr lang="en" sz="1400" u="sng"/>
              <a:t>Recommendations:</a:t>
            </a:r>
            <a:r>
              <a:rPr lang="en" sz="1400"/>
              <a:t> </a:t>
            </a:r>
            <a:endParaRPr sz="1400"/>
          </a:p>
          <a:p>
            <a:pPr marL="457200" lvl="0" indent="-317500" rtl="0">
              <a:lnSpc>
                <a:spcPct val="100000"/>
              </a:lnSpc>
              <a:spcBef>
                <a:spcPts val="1600"/>
              </a:spcBef>
              <a:spcAft>
                <a:spcPts val="0"/>
              </a:spcAft>
              <a:buSzPts val="1400"/>
              <a:buAutoNum type="arabicPeriod"/>
            </a:pPr>
            <a:r>
              <a:rPr lang="en" sz="1400"/>
              <a:t>Dividing  users  into groups with common access requirements</a:t>
            </a:r>
            <a:endParaRPr sz="1400"/>
          </a:p>
          <a:p>
            <a:pPr marL="457200" lvl="0" indent="-317500" rtl="0">
              <a:lnSpc>
                <a:spcPct val="100000"/>
              </a:lnSpc>
              <a:spcBef>
                <a:spcPts val="0"/>
              </a:spcBef>
              <a:spcAft>
                <a:spcPts val="0"/>
              </a:spcAft>
              <a:buSzPts val="1400"/>
              <a:buAutoNum type="arabicPeriod"/>
            </a:pPr>
            <a:r>
              <a:rPr lang="en" sz="1400"/>
              <a:t>Group scope (Local, Domain local, Universal, Global)</a:t>
            </a:r>
            <a:endParaRPr sz="1400"/>
          </a:p>
          <a:p>
            <a:pPr marL="457200" lvl="0" indent="-317500" rtl="0">
              <a:lnSpc>
                <a:spcPct val="100000"/>
              </a:lnSpc>
              <a:spcBef>
                <a:spcPts val="0"/>
              </a:spcBef>
              <a:spcAft>
                <a:spcPts val="0"/>
              </a:spcAft>
              <a:buSzPts val="1400"/>
              <a:buAutoNum type="arabicPeriod"/>
            </a:pPr>
            <a:r>
              <a:rPr lang="en" sz="1400"/>
              <a:t>Reaching to a level of maturity were some industry standard best practices can be developed.</a:t>
            </a:r>
            <a:endParaRPr sz="1400"/>
          </a:p>
          <a:p>
            <a:pPr marL="0" lvl="0" indent="0" rtl="0">
              <a:lnSpc>
                <a:spcPct val="100000"/>
              </a:lnSpc>
              <a:spcBef>
                <a:spcPts val="1600"/>
              </a:spcBef>
              <a:spcAft>
                <a:spcPts val="0"/>
              </a:spcAft>
              <a:buNone/>
            </a:pPr>
            <a:endParaRPr sz="1400"/>
          </a:p>
          <a:p>
            <a:pPr marL="0" lvl="0" indent="0">
              <a:spcBef>
                <a:spcPts val="1600"/>
              </a:spcBef>
              <a:spcAft>
                <a:spcPts val="0"/>
              </a:spcAft>
              <a:buNone/>
            </a:pPr>
            <a:endParaRPr sz="1800"/>
          </a:p>
          <a:p>
            <a:pPr marL="0" lvl="0" indent="0">
              <a:spcBef>
                <a:spcPts val="1600"/>
              </a:spcBef>
              <a:spcAft>
                <a:spcPts val="1600"/>
              </a:spcAft>
              <a:buNone/>
            </a:pP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1297500" y="437975"/>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Lato"/>
                <a:ea typeface="Lato"/>
                <a:cs typeface="Lato"/>
                <a:sym typeface="Lato"/>
              </a:rPr>
              <a:t>Finding 4</a:t>
            </a:r>
            <a:endParaRPr>
              <a:latin typeface="Lato"/>
              <a:ea typeface="Lato"/>
              <a:cs typeface="Lato"/>
              <a:sym typeface="Lato"/>
            </a:endParaRPr>
          </a:p>
          <a:p>
            <a:pPr marL="0" lvl="0" indent="0" rtl="0">
              <a:lnSpc>
                <a:spcPct val="115000"/>
              </a:lnSpc>
              <a:spcBef>
                <a:spcPts val="0"/>
              </a:spcBef>
              <a:spcAft>
                <a:spcPts val="0"/>
              </a:spcAft>
              <a:buNone/>
            </a:pPr>
            <a:r>
              <a:rPr lang="en">
                <a:latin typeface="Lato"/>
                <a:ea typeface="Lato"/>
                <a:cs typeface="Lato"/>
                <a:sym typeface="Lato"/>
              </a:rPr>
              <a:t>Unaware of permission inherited in group nesting</a:t>
            </a:r>
            <a:endParaRPr>
              <a:latin typeface="Lato"/>
              <a:ea typeface="Lato"/>
              <a:cs typeface="Lato"/>
              <a:sym typeface="Lato"/>
            </a:endParaRPr>
          </a:p>
          <a:p>
            <a:pPr marL="0" lvl="0" indent="0">
              <a:spcBef>
                <a:spcPts val="0"/>
              </a:spcBef>
              <a:spcAft>
                <a:spcPts val="0"/>
              </a:spcAft>
              <a:buNone/>
            </a:pPr>
            <a:endParaRPr>
              <a:latin typeface="Lato"/>
              <a:ea typeface="Lato"/>
              <a:cs typeface="Lato"/>
              <a:sym typeface="Lato"/>
            </a:endParaRPr>
          </a:p>
        </p:txBody>
      </p:sp>
      <p:sp>
        <p:nvSpPr>
          <p:cNvPr id="195" name="Shape 195"/>
          <p:cNvSpPr txBox="1">
            <a:spLocks noGrp="1"/>
          </p:cNvSpPr>
          <p:nvPr>
            <p:ph type="body" idx="1"/>
          </p:nvPr>
        </p:nvSpPr>
        <p:spPr>
          <a:xfrm>
            <a:off x="1297500" y="1352075"/>
            <a:ext cx="7038900" cy="37149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pic>
        <p:nvPicPr>
          <p:cNvPr id="196" name="Shape 196"/>
          <p:cNvPicPr preferRelativeResize="0"/>
          <p:nvPr/>
        </p:nvPicPr>
        <p:blipFill>
          <a:blip r:embed="rId3">
            <a:alphaModFix/>
          </a:blip>
          <a:stretch>
            <a:fillRect/>
          </a:stretch>
        </p:blipFill>
        <p:spPr>
          <a:xfrm>
            <a:off x="1600200" y="1524250"/>
            <a:ext cx="5943600" cy="32089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Active Directory: Audit Opinion </a:t>
            </a:r>
            <a:endParaRPr/>
          </a:p>
        </p:txBody>
      </p:sp>
      <p:sp>
        <p:nvSpPr>
          <p:cNvPr id="202" name="Shape 202"/>
          <p:cNvSpPr txBox="1">
            <a:spLocks noGrp="1"/>
          </p:cNvSpPr>
          <p:nvPr>
            <p:ph type="body" idx="1"/>
          </p:nvPr>
        </p:nvSpPr>
        <p:spPr>
          <a:xfrm>
            <a:off x="1297500" y="1132625"/>
            <a:ext cx="7038900" cy="3669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400" u="sng"/>
              <a:t>Minor  Improvement:</a:t>
            </a:r>
            <a:endParaRPr sz="1800"/>
          </a:p>
          <a:p>
            <a:pPr marL="457200" lvl="0" indent="-317500" rtl="0">
              <a:spcBef>
                <a:spcPts val="0"/>
              </a:spcBef>
              <a:spcAft>
                <a:spcPts val="0"/>
              </a:spcAft>
              <a:buSzPts val="1400"/>
              <a:buAutoNum type="arabicPeriod"/>
            </a:pPr>
            <a:r>
              <a:rPr lang="en" sz="1400"/>
              <a:t>Inadequate physical security of domain Controllers</a:t>
            </a:r>
            <a:endParaRPr sz="1400"/>
          </a:p>
          <a:p>
            <a:pPr marL="457200" lvl="0" indent="-317500" rtl="0">
              <a:spcBef>
                <a:spcPts val="0"/>
              </a:spcBef>
              <a:spcAft>
                <a:spcPts val="0"/>
              </a:spcAft>
              <a:buSzPts val="1400"/>
              <a:buAutoNum type="arabicPeriod"/>
            </a:pPr>
            <a:r>
              <a:rPr lang="en" sz="1400"/>
              <a:t>Unaware of permission inherited in group nesting</a:t>
            </a:r>
            <a:endParaRPr sz="1400"/>
          </a:p>
          <a:p>
            <a:pPr marL="0" lvl="0" indent="0" algn="just" rtl="0">
              <a:spcBef>
                <a:spcPts val="0"/>
              </a:spcBef>
              <a:spcAft>
                <a:spcPts val="0"/>
              </a:spcAft>
              <a:buNone/>
            </a:pPr>
            <a:endParaRPr sz="1800"/>
          </a:p>
          <a:p>
            <a:pPr marL="0" lvl="0" indent="0" rtl="0">
              <a:spcBef>
                <a:spcPts val="0"/>
              </a:spcBef>
              <a:spcAft>
                <a:spcPts val="0"/>
              </a:spcAft>
              <a:buNone/>
            </a:pPr>
            <a:r>
              <a:rPr lang="en" sz="1400"/>
              <a:t>After discovery of the findings in this audit and the effectiveness of the control processes implemented, we have determined that some controls need minor improvement. </a:t>
            </a:r>
            <a:br>
              <a:rPr lang="en" sz="1400"/>
            </a:br>
            <a:br>
              <a:rPr lang="en" sz="1400"/>
            </a:br>
            <a:r>
              <a:rPr lang="en" sz="1400"/>
              <a:t>The overall structure of the organization units in the forest are soundly based off of best practices. The password policy is effective and controlled.</a:t>
            </a:r>
            <a:br>
              <a:rPr lang="en" sz="1400"/>
            </a:br>
            <a:endParaRPr sz="1800"/>
          </a:p>
          <a:p>
            <a:pPr marL="0" lvl="0" indent="0" rtl="0">
              <a:spcBef>
                <a:spcPts val="1600"/>
              </a:spcBef>
              <a:spcAft>
                <a:spcPts val="0"/>
              </a:spcAft>
              <a:buNone/>
            </a:pPr>
            <a:endParaRPr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08" name="Shape 208"/>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2400" b="1"/>
          </a:p>
          <a:p>
            <a:pPr marL="0" lvl="0" indent="0" algn="ctr">
              <a:spcBef>
                <a:spcPts val="1600"/>
              </a:spcBef>
              <a:spcAft>
                <a:spcPts val="1600"/>
              </a:spcAft>
              <a:buNone/>
            </a:pPr>
            <a:endParaRPr sz="2400" b="1"/>
          </a:p>
        </p:txBody>
      </p:sp>
      <p:sp>
        <p:nvSpPr>
          <p:cNvPr id="209" name="Shape 209"/>
          <p:cNvSpPr/>
          <p:nvPr/>
        </p:nvSpPr>
        <p:spPr>
          <a:xfrm>
            <a:off x="1978450" y="2251800"/>
            <a:ext cx="5207122" cy="1097151"/>
          </a:xfrm>
          <a:prstGeom prst="rect">
            <a:avLst/>
          </a:prstGeom>
        </p:spPr>
        <p:txBody>
          <a:bodyPr>
            <a:prstTxWarp prst="textPlain">
              <a:avLst/>
            </a:prstTxWarp>
          </a:bodyPr>
          <a:lstStyle/>
          <a:p>
            <a:pPr lvl="0" algn="ctr"/>
            <a:r>
              <a:rPr b="0" i="0">
                <a:ln w="9525" cap="flat" cmpd="sng">
                  <a:solidFill>
                    <a:srgbClr val="93C47D"/>
                  </a:solidFill>
                  <a:prstDash val="solid"/>
                  <a:round/>
                  <a:headEnd type="none" w="sm" len="sm"/>
                  <a:tailEnd type="none" w="sm" len="sm"/>
                </a:ln>
                <a:solidFill>
                  <a:srgbClr val="3C78D8"/>
                </a:solidFill>
                <a:latin typeface="Arial"/>
              </a:rPr>
              <a:t>Any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Agenda</a:t>
            </a:r>
            <a:endParaRPr/>
          </a:p>
        </p:txBody>
      </p:sp>
      <p:sp>
        <p:nvSpPr>
          <p:cNvPr id="141" name="Shape 141"/>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sz="1800"/>
              <a:t>Audit Committee </a:t>
            </a:r>
            <a:endParaRPr sz="1800"/>
          </a:p>
          <a:p>
            <a:pPr marL="457200" lvl="0" indent="-342900">
              <a:spcBef>
                <a:spcPts val="0"/>
              </a:spcBef>
              <a:spcAft>
                <a:spcPts val="0"/>
              </a:spcAft>
              <a:buSzPts val="1800"/>
              <a:buChar char="●"/>
            </a:pPr>
            <a:r>
              <a:rPr lang="en" sz="1800"/>
              <a:t>Adit Scope</a:t>
            </a:r>
            <a:endParaRPr sz="1800"/>
          </a:p>
          <a:p>
            <a:pPr marL="457200" lvl="0" indent="-342900">
              <a:spcBef>
                <a:spcPts val="0"/>
              </a:spcBef>
              <a:spcAft>
                <a:spcPts val="0"/>
              </a:spcAft>
              <a:buSzPts val="1800"/>
              <a:buChar char="●"/>
            </a:pPr>
            <a:r>
              <a:rPr lang="en" sz="1800"/>
              <a:t>Four Audit Findings</a:t>
            </a:r>
            <a:endParaRPr sz="1800"/>
          </a:p>
          <a:p>
            <a:pPr marL="457200" lvl="0" indent="-342900">
              <a:spcBef>
                <a:spcPts val="0"/>
              </a:spcBef>
              <a:spcAft>
                <a:spcPts val="0"/>
              </a:spcAft>
              <a:buSzPts val="1800"/>
              <a:buChar char="●"/>
            </a:pPr>
            <a:r>
              <a:rPr lang="en" sz="1800"/>
              <a:t>Audit Opinion</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Active Directory: Audit Committee</a:t>
            </a:r>
            <a:endParaRPr/>
          </a:p>
        </p:txBody>
      </p:sp>
      <p:sp>
        <p:nvSpPr>
          <p:cNvPr id="147" name="Shape 147"/>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br>
              <a:rPr lang="en"/>
            </a:br>
            <a:br>
              <a:rPr lang="en"/>
            </a:br>
            <a:r>
              <a:rPr lang="en" sz="1800"/>
              <a:t>Auditor in charge - Mahroo Sanati Mehrizi</a:t>
            </a:r>
            <a:br>
              <a:rPr lang="en" sz="1800"/>
            </a:br>
            <a:r>
              <a:rPr lang="en" sz="1800"/>
              <a:t>Audit Director - Matt Dampf</a:t>
            </a:r>
            <a:br>
              <a:rPr lang="en" sz="1800"/>
            </a:br>
            <a:r>
              <a:rPr lang="en" sz="1800"/>
              <a:t>Audit Director - Adam Jostcowicz</a:t>
            </a:r>
            <a:br>
              <a:rPr lang="en" sz="1800"/>
            </a:br>
            <a:r>
              <a:rPr lang="en" sz="1800"/>
              <a:t>Audit Director - Kevin Berg</a:t>
            </a:r>
            <a:br>
              <a:rPr lang="en"/>
            </a:b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1297500" y="393750"/>
            <a:ext cx="7038900" cy="749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Lato"/>
                <a:ea typeface="Lato"/>
                <a:cs typeface="Lato"/>
                <a:sym typeface="Lato"/>
              </a:rPr>
              <a:t>Active Directory: Audit Scope</a:t>
            </a:r>
            <a:endParaRPr>
              <a:latin typeface="Lato"/>
              <a:ea typeface="Lato"/>
              <a:cs typeface="Lato"/>
              <a:sym typeface="Lato"/>
            </a:endParaRPr>
          </a:p>
          <a:p>
            <a:pPr marL="0" lvl="0" indent="0">
              <a:spcBef>
                <a:spcPts val="0"/>
              </a:spcBef>
              <a:spcAft>
                <a:spcPts val="0"/>
              </a:spcAft>
              <a:buNone/>
            </a:pPr>
            <a:endParaRPr sz="1800"/>
          </a:p>
          <a:p>
            <a:pPr marL="0" lvl="0" indent="0">
              <a:spcBef>
                <a:spcPts val="0"/>
              </a:spcBef>
              <a:spcAft>
                <a:spcPts val="0"/>
              </a:spcAft>
              <a:buNone/>
            </a:pPr>
            <a:endParaRPr/>
          </a:p>
        </p:txBody>
      </p:sp>
      <p:sp>
        <p:nvSpPr>
          <p:cNvPr id="153" name="Shape 153"/>
          <p:cNvSpPr txBox="1">
            <a:spLocks noGrp="1"/>
          </p:cNvSpPr>
          <p:nvPr>
            <p:ph type="body" idx="1"/>
          </p:nvPr>
        </p:nvSpPr>
        <p:spPr>
          <a:xfrm>
            <a:off x="1297500" y="1069000"/>
            <a:ext cx="7038900" cy="34098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 sz="1800"/>
              <a:t>Scope Dates: </a:t>
            </a:r>
            <a:endParaRPr sz="1800"/>
          </a:p>
          <a:p>
            <a:pPr marL="457200" lvl="0" indent="-342900" rtl="0">
              <a:lnSpc>
                <a:spcPct val="100000"/>
              </a:lnSpc>
              <a:spcBef>
                <a:spcPts val="0"/>
              </a:spcBef>
              <a:spcAft>
                <a:spcPts val="0"/>
              </a:spcAft>
              <a:buSzPts val="1800"/>
              <a:buChar char="●"/>
            </a:pPr>
            <a:r>
              <a:rPr lang="en" sz="1800"/>
              <a:t>January 1st, 2017</a:t>
            </a:r>
            <a:endParaRPr sz="1800"/>
          </a:p>
          <a:p>
            <a:pPr marL="457200" lvl="0" indent="-342900" rtl="0">
              <a:lnSpc>
                <a:spcPct val="100000"/>
              </a:lnSpc>
              <a:spcBef>
                <a:spcPts val="0"/>
              </a:spcBef>
              <a:spcAft>
                <a:spcPts val="0"/>
              </a:spcAft>
              <a:buSzPts val="1800"/>
              <a:buChar char="●"/>
            </a:pPr>
            <a:r>
              <a:rPr lang="en" sz="1800"/>
              <a:t>December 31st, 2018</a:t>
            </a:r>
            <a:endParaRPr sz="1800"/>
          </a:p>
          <a:p>
            <a:pPr marL="0" lvl="0" indent="0" rtl="0">
              <a:lnSpc>
                <a:spcPct val="100000"/>
              </a:lnSpc>
              <a:spcBef>
                <a:spcPts val="0"/>
              </a:spcBef>
              <a:spcAft>
                <a:spcPts val="0"/>
              </a:spcAft>
              <a:buNone/>
            </a:pPr>
            <a:endParaRPr sz="1800">
              <a:latin typeface="Montserrat"/>
              <a:ea typeface="Montserrat"/>
              <a:cs typeface="Montserrat"/>
              <a:sym typeface="Montserrat"/>
            </a:endParaRPr>
          </a:p>
          <a:p>
            <a:pPr marL="0" lvl="0" indent="0" rtl="0">
              <a:lnSpc>
                <a:spcPct val="100000"/>
              </a:lnSpc>
              <a:spcBef>
                <a:spcPts val="0"/>
              </a:spcBef>
              <a:spcAft>
                <a:spcPts val="0"/>
              </a:spcAft>
              <a:buNone/>
            </a:pPr>
            <a:endParaRPr sz="1800">
              <a:latin typeface="Montserrat"/>
              <a:ea typeface="Montserrat"/>
              <a:cs typeface="Montserrat"/>
              <a:sym typeface="Montserrat"/>
            </a:endParaRPr>
          </a:p>
          <a:p>
            <a:pPr marL="0" lvl="0" indent="0" rtl="0">
              <a:lnSpc>
                <a:spcPct val="100000"/>
              </a:lnSpc>
              <a:spcBef>
                <a:spcPts val="0"/>
              </a:spcBef>
              <a:spcAft>
                <a:spcPts val="0"/>
              </a:spcAft>
              <a:buNone/>
            </a:pPr>
            <a:r>
              <a:rPr lang="en" sz="1800"/>
              <a:t>Audit Scope:</a:t>
            </a:r>
            <a:endParaRPr sz="1800"/>
          </a:p>
          <a:p>
            <a:pPr marL="457200" lvl="0" indent="-342900" rtl="0">
              <a:lnSpc>
                <a:spcPct val="100000"/>
              </a:lnSpc>
              <a:spcBef>
                <a:spcPts val="0"/>
              </a:spcBef>
              <a:spcAft>
                <a:spcPts val="0"/>
              </a:spcAft>
              <a:buSzPts val="1800"/>
              <a:buChar char="●"/>
            </a:pPr>
            <a:r>
              <a:rPr lang="en" sz="1800"/>
              <a:t>Active Directory Management</a:t>
            </a:r>
            <a:endParaRPr sz="1800"/>
          </a:p>
          <a:p>
            <a:pPr marL="457200" lvl="0" indent="-342900" rtl="0">
              <a:lnSpc>
                <a:spcPct val="100000"/>
              </a:lnSpc>
              <a:spcBef>
                <a:spcPts val="0"/>
              </a:spcBef>
              <a:spcAft>
                <a:spcPts val="0"/>
              </a:spcAft>
              <a:buSzPts val="1800"/>
              <a:buChar char="●"/>
            </a:pPr>
            <a:r>
              <a:rPr lang="en" sz="1800"/>
              <a:t>Secure Active Directory Boundaries</a:t>
            </a:r>
            <a:endParaRPr sz="1800"/>
          </a:p>
          <a:p>
            <a:pPr marL="457200" lvl="0" indent="-342900" rtl="0">
              <a:lnSpc>
                <a:spcPct val="100000"/>
              </a:lnSpc>
              <a:spcBef>
                <a:spcPts val="0"/>
              </a:spcBef>
              <a:spcAft>
                <a:spcPts val="0"/>
              </a:spcAft>
              <a:buSzPts val="1800"/>
              <a:buChar char="●"/>
            </a:pPr>
            <a:r>
              <a:rPr lang="en" sz="1800"/>
              <a:t>Domain Controllers</a:t>
            </a:r>
            <a:endParaRPr sz="1800"/>
          </a:p>
          <a:p>
            <a:pPr marL="457200" lvl="0" indent="-342900" rtl="0">
              <a:lnSpc>
                <a:spcPct val="100000"/>
              </a:lnSpc>
              <a:spcBef>
                <a:spcPts val="0"/>
              </a:spcBef>
              <a:spcAft>
                <a:spcPts val="0"/>
              </a:spcAft>
              <a:buSzPts val="1800"/>
              <a:buChar char="●"/>
            </a:pPr>
            <a:r>
              <a:rPr lang="en" sz="1800"/>
              <a:t>Domain Controllers and Controllers Setting </a:t>
            </a:r>
            <a:endParaRPr sz="1800"/>
          </a:p>
          <a:p>
            <a:pPr marL="457200" lvl="0" indent="-342900" rtl="0">
              <a:lnSpc>
                <a:spcPct val="100000"/>
              </a:lnSpc>
              <a:spcBef>
                <a:spcPts val="0"/>
              </a:spcBef>
              <a:spcAft>
                <a:spcPts val="0"/>
              </a:spcAft>
              <a:buSzPts val="1800"/>
              <a:buChar char="●"/>
            </a:pPr>
            <a:r>
              <a:rPr lang="en" sz="1800"/>
              <a:t>Administrative Practices</a:t>
            </a:r>
            <a:endParaRPr sz="1800"/>
          </a:p>
          <a:p>
            <a:pPr marL="0" lvl="0" indent="0" rtl="0">
              <a:lnSpc>
                <a:spcPct val="100000"/>
              </a:lnSpc>
              <a:spcBef>
                <a:spcPts val="0"/>
              </a:spcBef>
              <a:spcAft>
                <a:spcPts val="0"/>
              </a:spcAft>
              <a:buNone/>
            </a:pPr>
            <a:endParaRPr sz="1800">
              <a:latin typeface="Montserrat"/>
              <a:ea typeface="Montserrat"/>
              <a:cs typeface="Montserrat"/>
              <a:sym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Lato"/>
                <a:ea typeface="Lato"/>
                <a:cs typeface="Lato"/>
                <a:sym typeface="Lato"/>
              </a:rPr>
              <a:t>Active Directory: Out of Scope</a:t>
            </a:r>
            <a:endParaRPr>
              <a:latin typeface="Lato"/>
              <a:ea typeface="Lato"/>
              <a:cs typeface="Lato"/>
              <a:sym typeface="Lato"/>
            </a:endParaRPr>
          </a:p>
          <a:p>
            <a:pPr marL="0" lvl="0" indent="0">
              <a:spcBef>
                <a:spcPts val="0"/>
              </a:spcBef>
              <a:spcAft>
                <a:spcPts val="0"/>
              </a:spcAft>
              <a:buNone/>
            </a:pPr>
            <a:endParaRPr/>
          </a:p>
        </p:txBody>
      </p:sp>
      <p:sp>
        <p:nvSpPr>
          <p:cNvPr id="159" name="Shape 159"/>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457200" lvl="0" indent="-342900">
              <a:spcBef>
                <a:spcPts val="0"/>
              </a:spcBef>
              <a:spcAft>
                <a:spcPts val="0"/>
              </a:spcAft>
              <a:buSzPts val="1800"/>
              <a:buChar char="●"/>
            </a:pPr>
            <a:r>
              <a:rPr lang="en" sz="1800"/>
              <a:t>Windows Server Configuration </a:t>
            </a:r>
            <a:endParaRPr sz="1800"/>
          </a:p>
          <a:p>
            <a:pPr marL="457200" lvl="0" indent="-342900">
              <a:spcBef>
                <a:spcPts val="0"/>
              </a:spcBef>
              <a:spcAft>
                <a:spcPts val="0"/>
              </a:spcAft>
              <a:buSzPts val="1800"/>
              <a:buChar char="●"/>
            </a:pPr>
            <a:r>
              <a:rPr lang="en" sz="1800"/>
              <a:t>Workstations</a:t>
            </a:r>
            <a:endParaRPr sz="1800"/>
          </a:p>
          <a:p>
            <a:pPr marL="457200" lvl="0" indent="-342900">
              <a:spcBef>
                <a:spcPts val="0"/>
              </a:spcBef>
              <a:spcAft>
                <a:spcPts val="0"/>
              </a:spcAft>
              <a:buSzPts val="1800"/>
              <a:buChar char="●"/>
            </a:pPr>
            <a:r>
              <a:rPr lang="en" sz="1800"/>
              <a:t>Users Access</a:t>
            </a:r>
            <a:endParaRPr sz="1800"/>
          </a:p>
          <a:p>
            <a:pPr marL="457200" lvl="0" indent="-342900">
              <a:spcBef>
                <a:spcPts val="0"/>
              </a:spcBef>
              <a:spcAft>
                <a:spcPts val="0"/>
              </a:spcAft>
              <a:buSzPts val="1800"/>
              <a:buChar char="●"/>
            </a:pPr>
            <a:r>
              <a:rPr lang="en" sz="1800"/>
              <a:t>DNS</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Lato"/>
                <a:ea typeface="Lato"/>
                <a:cs typeface="Lato"/>
                <a:sym typeface="Lato"/>
              </a:rPr>
              <a:t>Active Directory: Findings</a:t>
            </a:r>
            <a:endParaRPr>
              <a:latin typeface="Lato"/>
              <a:ea typeface="Lato"/>
              <a:cs typeface="Lato"/>
              <a:sym typeface="Lato"/>
            </a:endParaRPr>
          </a:p>
        </p:txBody>
      </p:sp>
      <p:sp>
        <p:nvSpPr>
          <p:cNvPr id="165" name="Shape 165"/>
          <p:cNvSpPr txBox="1">
            <a:spLocks noGrp="1"/>
          </p:cNvSpPr>
          <p:nvPr>
            <p:ph type="body" idx="1"/>
          </p:nvPr>
        </p:nvSpPr>
        <p:spPr>
          <a:xfrm>
            <a:off x="1297500" y="1307850"/>
            <a:ext cx="7038900" cy="33879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sz="1800"/>
          </a:p>
          <a:p>
            <a:pPr marL="0" lvl="0" indent="0" rtl="0">
              <a:spcBef>
                <a:spcPts val="0"/>
              </a:spcBef>
              <a:spcAft>
                <a:spcPts val="0"/>
              </a:spcAft>
              <a:buNone/>
            </a:pPr>
            <a:endParaRPr sz="1800"/>
          </a:p>
          <a:p>
            <a:pPr marL="457200" lvl="0" indent="-342900" rtl="0">
              <a:spcBef>
                <a:spcPts val="0"/>
              </a:spcBef>
              <a:spcAft>
                <a:spcPts val="0"/>
              </a:spcAft>
              <a:buSzPts val="1800"/>
              <a:buChar char="●"/>
            </a:pPr>
            <a:r>
              <a:rPr lang="en" sz="1800"/>
              <a:t>Inadequate physical security of domain Controllers</a:t>
            </a:r>
            <a:endParaRPr sz="1800"/>
          </a:p>
          <a:p>
            <a:pPr marL="457200" lvl="0" indent="-342900" rtl="0">
              <a:spcBef>
                <a:spcPts val="0"/>
              </a:spcBef>
              <a:spcAft>
                <a:spcPts val="0"/>
              </a:spcAft>
              <a:buSzPts val="1800"/>
              <a:buChar char="●"/>
            </a:pPr>
            <a:r>
              <a:rPr lang="en" sz="1800"/>
              <a:t>Active directory administrator password do not expire</a:t>
            </a:r>
            <a:endParaRPr sz="1800"/>
          </a:p>
          <a:p>
            <a:pPr marL="457200" lvl="0" indent="-342900" rtl="0">
              <a:spcBef>
                <a:spcPts val="0"/>
              </a:spcBef>
              <a:spcAft>
                <a:spcPts val="0"/>
              </a:spcAft>
              <a:buSzPts val="1800"/>
              <a:buChar char="●"/>
            </a:pPr>
            <a:r>
              <a:rPr lang="en" sz="1800"/>
              <a:t>Increasing open access</a:t>
            </a:r>
            <a:endParaRPr sz="1800"/>
          </a:p>
          <a:p>
            <a:pPr marL="457200" lvl="0" indent="-342900" rtl="0">
              <a:spcBef>
                <a:spcPts val="0"/>
              </a:spcBef>
              <a:spcAft>
                <a:spcPts val="0"/>
              </a:spcAft>
              <a:buSzPts val="1800"/>
              <a:buChar char="●"/>
            </a:pPr>
            <a:r>
              <a:rPr lang="en" sz="1800"/>
              <a:t>Unaware of permission inherited in group nesting</a:t>
            </a:r>
            <a:endParaRPr/>
          </a:p>
          <a:p>
            <a:pPr marL="0" lvl="0" indent="0" rtl="0">
              <a:spcBef>
                <a:spcPts val="0"/>
              </a:spcBef>
              <a:spcAft>
                <a:spcPts val="0"/>
              </a:spcAft>
              <a:buNone/>
            </a:pPr>
            <a:endParaRPr sz="1800"/>
          </a:p>
          <a:p>
            <a:pPr marL="0" lvl="0" indent="0" rtl="0">
              <a:spcBef>
                <a:spcPts val="0"/>
              </a:spcBef>
              <a:spcAft>
                <a:spcPts val="0"/>
              </a:spcAft>
              <a:buNone/>
            </a:pPr>
            <a:endParaRPr sz="1800"/>
          </a:p>
          <a:p>
            <a:pPr marL="0" lvl="0" indent="0" rtl="0">
              <a:spcBef>
                <a:spcPts val="0"/>
              </a:spcBef>
              <a:spcAft>
                <a:spcPts val="0"/>
              </a:spcAft>
              <a:buNone/>
            </a:pPr>
            <a:endParaRPr sz="1800"/>
          </a:p>
          <a:p>
            <a:pPr marL="0" lvl="0" indent="0" rtl="0">
              <a:spcBef>
                <a:spcPts val="0"/>
              </a:spcBef>
              <a:spcAft>
                <a:spcPts val="0"/>
              </a:spcAft>
              <a:buNone/>
            </a:pPr>
            <a:endParaRPr sz="1800"/>
          </a:p>
          <a:p>
            <a:pPr marL="0" lvl="0" indent="0" rtl="0">
              <a:spcBef>
                <a:spcPts val="0"/>
              </a:spcBef>
              <a:spcAft>
                <a:spcPts val="0"/>
              </a:spcAft>
              <a:buNone/>
            </a:pPr>
            <a:endParaRPr sz="1800"/>
          </a:p>
          <a:p>
            <a:pPr marL="0" lvl="0" indent="0" rtl="0">
              <a:spcBef>
                <a:spcPts val="0"/>
              </a:spcBef>
              <a:spcAft>
                <a:spcPts val="0"/>
              </a:spcAft>
              <a:buNone/>
            </a:pP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1297500" y="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Lato"/>
                <a:ea typeface="Lato"/>
                <a:cs typeface="Lato"/>
                <a:sym typeface="Lato"/>
              </a:rPr>
              <a:t>Finding 1</a:t>
            </a:r>
            <a:endParaRPr>
              <a:latin typeface="Lato"/>
              <a:ea typeface="Lato"/>
              <a:cs typeface="Lato"/>
              <a:sym typeface="Lato"/>
            </a:endParaRPr>
          </a:p>
          <a:p>
            <a:pPr marL="0" lvl="0" indent="0" rtl="0">
              <a:lnSpc>
                <a:spcPct val="115000"/>
              </a:lnSpc>
              <a:spcBef>
                <a:spcPts val="0"/>
              </a:spcBef>
              <a:spcAft>
                <a:spcPts val="0"/>
              </a:spcAft>
              <a:buNone/>
            </a:pPr>
            <a:r>
              <a:rPr lang="en">
                <a:latin typeface="Lato"/>
                <a:ea typeface="Lato"/>
                <a:cs typeface="Lato"/>
                <a:sym typeface="Lato"/>
              </a:rPr>
              <a:t>Inadequate physical security of domain Controllers</a:t>
            </a:r>
            <a:endParaRPr>
              <a:latin typeface="Lato"/>
              <a:ea typeface="Lato"/>
              <a:cs typeface="Lato"/>
              <a:sym typeface="Lato"/>
            </a:endParaRPr>
          </a:p>
        </p:txBody>
      </p:sp>
      <p:sp>
        <p:nvSpPr>
          <p:cNvPr id="171" name="Shape 171"/>
          <p:cNvSpPr txBox="1">
            <a:spLocks noGrp="1"/>
          </p:cNvSpPr>
          <p:nvPr>
            <p:ph type="body" idx="1"/>
          </p:nvPr>
        </p:nvSpPr>
        <p:spPr>
          <a:xfrm>
            <a:off x="1297500" y="805250"/>
            <a:ext cx="7038900" cy="4338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400" u="sng"/>
              <a:t>Facts:</a:t>
            </a:r>
            <a:r>
              <a:rPr lang="en" sz="1400"/>
              <a:t> The data center housing the domain controllers in the same office building as the rest of the organization.</a:t>
            </a:r>
            <a:endParaRPr sz="1400"/>
          </a:p>
          <a:p>
            <a:pPr marL="0" lvl="0" indent="0">
              <a:spcBef>
                <a:spcPts val="1600"/>
              </a:spcBef>
              <a:spcAft>
                <a:spcPts val="0"/>
              </a:spcAft>
              <a:buNone/>
            </a:pPr>
            <a:r>
              <a:rPr lang="en" sz="1400" u="sng"/>
              <a:t>Standards:</a:t>
            </a:r>
            <a:r>
              <a:rPr lang="en" sz="1400"/>
              <a:t> </a:t>
            </a:r>
            <a:endParaRPr sz="1400"/>
          </a:p>
          <a:p>
            <a:pPr marL="0" lvl="0" indent="0">
              <a:spcBef>
                <a:spcPts val="1600"/>
              </a:spcBef>
              <a:spcAft>
                <a:spcPts val="0"/>
              </a:spcAft>
              <a:buNone/>
            </a:pPr>
            <a:r>
              <a:rPr lang="en" sz="1400" u="sng"/>
              <a:t>Root Cause of the issue:</a:t>
            </a:r>
            <a:r>
              <a:rPr lang="en" sz="1400"/>
              <a:t> Too many people have physical access to the domain controllers, including some who have no role in dealing with servers. The root cause for this findings is the dual purpose functionality of the room. </a:t>
            </a:r>
            <a:endParaRPr sz="1400"/>
          </a:p>
          <a:p>
            <a:pPr marL="0" lvl="0" indent="0">
              <a:spcBef>
                <a:spcPts val="1600"/>
              </a:spcBef>
              <a:spcAft>
                <a:spcPts val="0"/>
              </a:spcAft>
              <a:buNone/>
            </a:pPr>
            <a:r>
              <a:rPr lang="en" sz="1400" u="sng"/>
              <a:t>Risk Rating:</a:t>
            </a:r>
            <a:r>
              <a:rPr lang="en" sz="1400"/>
              <a:t> Low</a:t>
            </a:r>
            <a:endParaRPr sz="1400"/>
          </a:p>
          <a:p>
            <a:pPr marL="0" lvl="0" indent="0">
              <a:spcBef>
                <a:spcPts val="1600"/>
              </a:spcBef>
              <a:spcAft>
                <a:spcPts val="0"/>
              </a:spcAft>
              <a:buNone/>
            </a:pPr>
            <a:r>
              <a:rPr lang="en" sz="1400" u="sng"/>
              <a:t>Impact to the Business: </a:t>
            </a:r>
            <a:r>
              <a:rPr lang="en" sz="1400"/>
              <a:t> An unauthorized person with physical access to domain controllers could interrupt business operations by shutting down the system or could compromise data by removing hard drives from the servers.</a:t>
            </a:r>
            <a:endParaRPr sz="1400"/>
          </a:p>
          <a:p>
            <a:pPr marL="0" lvl="0" indent="0">
              <a:spcBef>
                <a:spcPts val="1600"/>
              </a:spcBef>
              <a:spcAft>
                <a:spcPts val="1600"/>
              </a:spcAft>
              <a:buNone/>
            </a:pPr>
            <a:r>
              <a:rPr lang="en" sz="1400" u="sng"/>
              <a:t>Recommendations:</a:t>
            </a:r>
            <a:r>
              <a:rPr lang="en" sz="1400"/>
              <a:t> The data center needs to be a single room dedicated to hosting servers. Key should be granted to  personnel  needed specifically to service server hardware.</a:t>
            </a: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1297500" y="0"/>
            <a:ext cx="7038900" cy="1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Lato"/>
                <a:ea typeface="Lato"/>
                <a:cs typeface="Lato"/>
                <a:sym typeface="Lato"/>
              </a:rPr>
              <a:t>Finding 2</a:t>
            </a:r>
            <a:endParaRPr>
              <a:latin typeface="Lato"/>
              <a:ea typeface="Lato"/>
              <a:cs typeface="Lato"/>
              <a:sym typeface="Lato"/>
            </a:endParaRPr>
          </a:p>
          <a:p>
            <a:pPr marL="0" lvl="0" indent="0" rtl="0">
              <a:lnSpc>
                <a:spcPct val="115000"/>
              </a:lnSpc>
              <a:spcBef>
                <a:spcPts val="0"/>
              </a:spcBef>
              <a:spcAft>
                <a:spcPts val="0"/>
              </a:spcAft>
              <a:buNone/>
            </a:pPr>
            <a:r>
              <a:rPr lang="en">
                <a:latin typeface="Lato"/>
                <a:ea typeface="Lato"/>
                <a:cs typeface="Lato"/>
                <a:sym typeface="Lato"/>
              </a:rPr>
              <a:t>Active directory administrator password do not expire</a:t>
            </a:r>
            <a:endParaRPr>
              <a:latin typeface="Lato"/>
              <a:ea typeface="Lato"/>
              <a:cs typeface="Lato"/>
              <a:sym typeface="Lato"/>
            </a:endParaRPr>
          </a:p>
          <a:p>
            <a:pPr marL="0" lvl="0" indent="0" rtl="0">
              <a:lnSpc>
                <a:spcPct val="115000"/>
              </a:lnSpc>
              <a:spcBef>
                <a:spcPts val="0"/>
              </a:spcBef>
              <a:spcAft>
                <a:spcPts val="0"/>
              </a:spcAft>
              <a:buNone/>
            </a:pPr>
            <a:endParaRPr>
              <a:latin typeface="Lato"/>
              <a:ea typeface="Lato"/>
              <a:cs typeface="Lato"/>
              <a:sym typeface="Lato"/>
            </a:endParaRPr>
          </a:p>
        </p:txBody>
      </p:sp>
      <p:sp>
        <p:nvSpPr>
          <p:cNvPr id="177" name="Shape 177"/>
          <p:cNvSpPr txBox="1">
            <a:spLocks noGrp="1"/>
          </p:cNvSpPr>
          <p:nvPr>
            <p:ph type="body" idx="1"/>
          </p:nvPr>
        </p:nvSpPr>
        <p:spPr>
          <a:xfrm>
            <a:off x="1297500" y="1183500"/>
            <a:ext cx="7038900" cy="3959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400" u="sng"/>
              <a:t>Facts:</a:t>
            </a:r>
            <a:r>
              <a:rPr lang="en" sz="1400"/>
              <a:t> The audit team used the DSInternals Powershell module to perform a computer-aided audit of the Active Directory password policies. The module was able to identify five accounts with passwords that do not expire - all of which are domain administrator account types.</a:t>
            </a:r>
            <a:endParaRPr sz="1400"/>
          </a:p>
          <a:p>
            <a:pPr marL="0" lvl="0" indent="0" rtl="0">
              <a:spcBef>
                <a:spcPts val="1600"/>
              </a:spcBef>
              <a:spcAft>
                <a:spcPts val="0"/>
              </a:spcAft>
              <a:buNone/>
            </a:pPr>
            <a:r>
              <a:rPr lang="en" sz="1400" u="sng"/>
              <a:t>Standards:</a:t>
            </a:r>
            <a:r>
              <a:rPr lang="en" sz="1400"/>
              <a:t> </a:t>
            </a:r>
            <a:br>
              <a:rPr lang="en" sz="1400"/>
            </a:br>
            <a:r>
              <a:rPr lang="en" sz="1400" u="sng"/>
              <a:t>Root Cause of the issue:</a:t>
            </a:r>
            <a:r>
              <a:rPr lang="en" sz="1400"/>
              <a:t> The root cause of this finding is that the domain administrators have exempted themselves from the policies that apply to the rest of the users.</a:t>
            </a:r>
            <a:endParaRPr sz="1400"/>
          </a:p>
          <a:p>
            <a:pPr marL="0" lvl="0" indent="0">
              <a:spcBef>
                <a:spcPts val="1600"/>
              </a:spcBef>
              <a:spcAft>
                <a:spcPts val="0"/>
              </a:spcAft>
              <a:buNone/>
            </a:pPr>
            <a:r>
              <a:rPr lang="en" sz="1400" u="sng"/>
              <a:t>Risk Rating:</a:t>
            </a:r>
            <a:r>
              <a:rPr lang="en" sz="1400"/>
              <a:t> Medium</a:t>
            </a:r>
            <a:endParaRPr sz="1400"/>
          </a:p>
          <a:p>
            <a:pPr marL="0" lvl="0" indent="0">
              <a:spcBef>
                <a:spcPts val="1600"/>
              </a:spcBef>
              <a:spcAft>
                <a:spcPts val="0"/>
              </a:spcAft>
              <a:buNone/>
            </a:pPr>
            <a:r>
              <a:rPr lang="en" sz="1400" u="sng"/>
              <a:t>Impact to the Business: </a:t>
            </a:r>
            <a:r>
              <a:rPr lang="en" sz="1400"/>
              <a:t>The impact of compromised user accounts on an organization can be immense.</a:t>
            </a:r>
            <a:endParaRPr sz="1400"/>
          </a:p>
          <a:p>
            <a:pPr marL="0" lvl="0" indent="0">
              <a:spcBef>
                <a:spcPts val="1600"/>
              </a:spcBef>
              <a:spcAft>
                <a:spcPts val="0"/>
              </a:spcAft>
              <a:buNone/>
            </a:pPr>
            <a:r>
              <a:rPr lang="en" sz="1400" u="sng"/>
              <a:t>Recommendations:</a:t>
            </a:r>
            <a:r>
              <a:rPr lang="en" sz="1400"/>
              <a:t> Follow your password policy universally. It should apply to all user accounts in all containers.</a:t>
            </a:r>
            <a:endParaRPr sz="1400"/>
          </a:p>
          <a:p>
            <a:pPr marL="0" lvl="0" indent="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1297500" y="0"/>
            <a:ext cx="7038900" cy="831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Lato"/>
                <a:ea typeface="Lato"/>
                <a:cs typeface="Lato"/>
                <a:sym typeface="Lato"/>
              </a:rPr>
              <a:t>Finding 3</a:t>
            </a:r>
            <a:endParaRPr>
              <a:latin typeface="Lato"/>
              <a:ea typeface="Lato"/>
              <a:cs typeface="Lato"/>
              <a:sym typeface="Lato"/>
            </a:endParaRPr>
          </a:p>
          <a:p>
            <a:pPr marL="0" lvl="0" indent="0" rtl="0">
              <a:lnSpc>
                <a:spcPct val="115000"/>
              </a:lnSpc>
              <a:spcBef>
                <a:spcPts val="0"/>
              </a:spcBef>
              <a:spcAft>
                <a:spcPts val="0"/>
              </a:spcAft>
              <a:buNone/>
            </a:pPr>
            <a:r>
              <a:rPr lang="en">
                <a:latin typeface="Lato"/>
                <a:ea typeface="Lato"/>
                <a:cs typeface="Lato"/>
                <a:sym typeface="Lato"/>
              </a:rPr>
              <a:t>Increasing open access</a:t>
            </a:r>
            <a:endParaRPr>
              <a:latin typeface="Lato"/>
              <a:ea typeface="Lato"/>
              <a:cs typeface="Lato"/>
              <a:sym typeface="Lato"/>
            </a:endParaRPr>
          </a:p>
          <a:p>
            <a:pPr marL="0" lvl="0" indent="0">
              <a:spcBef>
                <a:spcPts val="0"/>
              </a:spcBef>
              <a:spcAft>
                <a:spcPts val="0"/>
              </a:spcAft>
              <a:buNone/>
            </a:pPr>
            <a:endParaRPr>
              <a:latin typeface="Lato"/>
              <a:ea typeface="Lato"/>
              <a:cs typeface="Lato"/>
              <a:sym typeface="Lato"/>
            </a:endParaRPr>
          </a:p>
        </p:txBody>
      </p:sp>
      <p:sp>
        <p:nvSpPr>
          <p:cNvPr id="183" name="Shape 183"/>
          <p:cNvSpPr txBox="1">
            <a:spLocks noGrp="1"/>
          </p:cNvSpPr>
          <p:nvPr>
            <p:ph type="body" idx="1"/>
          </p:nvPr>
        </p:nvSpPr>
        <p:spPr>
          <a:xfrm>
            <a:off x="1297500" y="831900"/>
            <a:ext cx="7038900" cy="4231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400" u="sng"/>
              <a:t>Facts: </a:t>
            </a:r>
            <a:r>
              <a:rPr lang="en" sz="1400"/>
              <a:t>Stale user accounts were not enabled or deleted</a:t>
            </a:r>
            <a:endParaRPr sz="1400"/>
          </a:p>
          <a:p>
            <a:pPr marL="0" lvl="0" indent="0">
              <a:spcBef>
                <a:spcPts val="1600"/>
              </a:spcBef>
              <a:spcAft>
                <a:spcPts val="0"/>
              </a:spcAft>
              <a:buNone/>
            </a:pPr>
            <a:r>
              <a:rPr lang="en" sz="1400" u="sng"/>
              <a:t>Standards:</a:t>
            </a:r>
            <a:r>
              <a:rPr lang="en" sz="1400"/>
              <a:t> NIST 800 Special Publication -53</a:t>
            </a:r>
            <a:endParaRPr sz="1400"/>
          </a:p>
          <a:p>
            <a:pPr marL="0" lvl="0" indent="0">
              <a:spcBef>
                <a:spcPts val="1600"/>
              </a:spcBef>
              <a:spcAft>
                <a:spcPts val="0"/>
              </a:spcAft>
              <a:buNone/>
            </a:pPr>
            <a:r>
              <a:rPr lang="en" sz="1400" u="sng"/>
              <a:t>Root Cause of the issue:</a:t>
            </a:r>
            <a:r>
              <a:rPr lang="en" sz="1400"/>
              <a:t> Lack of disabled and old users account monitoring</a:t>
            </a:r>
            <a:endParaRPr sz="1400"/>
          </a:p>
          <a:p>
            <a:pPr marL="0" lvl="0" indent="0">
              <a:spcBef>
                <a:spcPts val="1600"/>
              </a:spcBef>
              <a:spcAft>
                <a:spcPts val="0"/>
              </a:spcAft>
              <a:buNone/>
            </a:pPr>
            <a:r>
              <a:rPr lang="en" sz="1400" u="sng"/>
              <a:t>Risk Rating: </a:t>
            </a:r>
            <a:r>
              <a:rPr lang="en" sz="1400"/>
              <a:t>Medium</a:t>
            </a:r>
            <a:endParaRPr sz="1400"/>
          </a:p>
          <a:p>
            <a:pPr marL="0" lvl="0" indent="0">
              <a:spcBef>
                <a:spcPts val="1600"/>
              </a:spcBef>
              <a:spcAft>
                <a:spcPts val="0"/>
              </a:spcAft>
              <a:buNone/>
            </a:pPr>
            <a:r>
              <a:rPr lang="en" sz="1400" u="sng"/>
              <a:t>Impact to the Business: </a:t>
            </a:r>
            <a:r>
              <a:rPr lang="en" sz="1400"/>
              <a:t>Unauthorized access to organization’s data and account,  associate access permission can be high jacket by an external hacker.</a:t>
            </a:r>
            <a:endParaRPr sz="1400"/>
          </a:p>
          <a:p>
            <a:pPr marL="0" lvl="0" indent="0">
              <a:spcBef>
                <a:spcPts val="1600"/>
              </a:spcBef>
              <a:spcAft>
                <a:spcPts val="0"/>
              </a:spcAft>
              <a:buNone/>
            </a:pPr>
            <a:r>
              <a:rPr lang="en" sz="1400"/>
              <a:t> </a:t>
            </a:r>
            <a:r>
              <a:rPr lang="en" sz="1400" u="sng"/>
              <a:t>Recommendations:</a:t>
            </a:r>
            <a:endParaRPr sz="1400" u="sng"/>
          </a:p>
          <a:p>
            <a:pPr marL="457200" lvl="0" indent="-317500" rtl="0">
              <a:lnSpc>
                <a:spcPct val="100000"/>
              </a:lnSpc>
              <a:spcBef>
                <a:spcPts val="1600"/>
              </a:spcBef>
              <a:spcAft>
                <a:spcPts val="0"/>
              </a:spcAft>
              <a:buSzPts val="1400"/>
              <a:buAutoNum type="arabicPeriod"/>
            </a:pPr>
            <a:r>
              <a:rPr lang="en" sz="1400"/>
              <a:t>Eliminate unnecessary accounts </a:t>
            </a:r>
            <a:endParaRPr sz="1400"/>
          </a:p>
          <a:p>
            <a:pPr marL="457200" lvl="0" indent="-317500" rtl="0">
              <a:lnSpc>
                <a:spcPct val="100000"/>
              </a:lnSpc>
              <a:spcBef>
                <a:spcPts val="0"/>
              </a:spcBef>
              <a:spcAft>
                <a:spcPts val="0"/>
              </a:spcAft>
              <a:buSzPts val="1400"/>
              <a:buAutoNum type="arabicPeriod"/>
            </a:pPr>
            <a:r>
              <a:rPr lang="en" sz="1400"/>
              <a:t>Create service accounts from scratch </a:t>
            </a:r>
            <a:endParaRPr sz="1400"/>
          </a:p>
          <a:p>
            <a:pPr marL="457200" lvl="0" indent="-317500" rtl="0">
              <a:lnSpc>
                <a:spcPct val="100000"/>
              </a:lnSpc>
              <a:spcBef>
                <a:spcPts val="0"/>
              </a:spcBef>
              <a:spcAft>
                <a:spcPts val="0"/>
              </a:spcAft>
              <a:buSzPts val="1400"/>
              <a:buAutoNum type="arabicPeriod"/>
            </a:pPr>
            <a:r>
              <a:rPr lang="en" sz="1400"/>
              <a:t>Take away redundant user right </a:t>
            </a:r>
            <a:endParaRPr sz="1400"/>
          </a:p>
          <a:p>
            <a:pPr marL="457200" lvl="0" indent="-317500" rtl="0">
              <a:lnSpc>
                <a:spcPct val="100000"/>
              </a:lnSpc>
              <a:spcBef>
                <a:spcPts val="0"/>
              </a:spcBef>
              <a:spcAft>
                <a:spcPts val="0"/>
              </a:spcAft>
              <a:buSzPts val="1400"/>
              <a:buAutoNum type="arabicPeriod"/>
            </a:pPr>
            <a:r>
              <a:rPr lang="en" sz="1400"/>
              <a:t>Secure service account by doing password configuration </a:t>
            </a:r>
            <a:endParaRPr sz="1400"/>
          </a:p>
          <a:p>
            <a:pPr marL="457200" lvl="0" indent="-317500" rtl="0">
              <a:lnSpc>
                <a:spcPct val="100000"/>
              </a:lnSpc>
              <a:spcBef>
                <a:spcPts val="0"/>
              </a:spcBef>
              <a:spcAft>
                <a:spcPts val="0"/>
              </a:spcAft>
              <a:buSzPts val="1400"/>
              <a:buAutoNum type="arabicPeriod"/>
            </a:pPr>
            <a:r>
              <a:rPr lang="en" sz="1400"/>
              <a:t>Audit service account</a:t>
            </a:r>
            <a:endParaRPr sz="1400"/>
          </a:p>
        </p:txBody>
      </p:sp>
    </p:spTree>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2064</Words>
  <Application>Microsoft Office PowerPoint</Application>
  <PresentationFormat>On-screen Show (16:9)</PresentationFormat>
  <Paragraphs>143</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Lato</vt:lpstr>
      <vt:lpstr>Montserrat</vt:lpstr>
      <vt:lpstr>Focus</vt:lpstr>
      <vt:lpstr>Active Directory Audit</vt:lpstr>
      <vt:lpstr>Agenda</vt:lpstr>
      <vt:lpstr>Active Directory: Audit Committee</vt:lpstr>
      <vt:lpstr>Active Directory: Audit Scope  </vt:lpstr>
      <vt:lpstr>Active Directory: Out of Scope </vt:lpstr>
      <vt:lpstr>Active Directory: Findings</vt:lpstr>
      <vt:lpstr>Finding 1 Inadequate physical security of domain Controllers</vt:lpstr>
      <vt:lpstr>Finding 2 Active directory administrator password do not expire </vt:lpstr>
      <vt:lpstr>Finding 3 Increasing open access </vt:lpstr>
      <vt:lpstr>Finding 4 Unaware of permission inherited in group nesting</vt:lpstr>
      <vt:lpstr>Finding 4 Unaware of permission inherited in group nesting </vt:lpstr>
      <vt:lpstr>Active Directory: Audit Opinion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Directory Audit</dc:title>
  <dc:creator>Liang Yao</dc:creator>
  <cp:lastModifiedBy>Liang Yao</cp:lastModifiedBy>
  <cp:revision>1</cp:revision>
  <dcterms:modified xsi:type="dcterms:W3CDTF">2018-04-09T13:46:25Z</dcterms:modified>
</cp:coreProperties>
</file>