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72" r:id="rId4"/>
    <p:sldId id="270" r:id="rId5"/>
    <p:sldId id="271" r:id="rId6"/>
    <p:sldId id="260" r:id="rId7"/>
    <p:sldId id="273" r:id="rId8"/>
    <p:sldId id="274" r:id="rId9"/>
    <p:sldId id="275" r:id="rId10"/>
    <p:sldId id="276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8" autoAdjust="0"/>
    <p:restoredTop sz="93529" autoAdjust="0"/>
  </p:normalViewPr>
  <p:slideViewPr>
    <p:cSldViewPr snapToGrid="0">
      <p:cViewPr varScale="1">
        <p:scale>
          <a:sx n="70" d="100"/>
          <a:sy n="70" d="100"/>
        </p:scale>
        <p:origin x="66" y="21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9" d="100"/>
          <a:sy n="69" d="100"/>
        </p:scale>
        <p:origin x="278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Planning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Auditor in Charge</c:v>
                </c:pt>
                <c:pt idx="1">
                  <c:v>Finance Manager</c:v>
                </c:pt>
                <c:pt idx="2">
                  <c:v>IT Auditor</c:v>
                </c:pt>
                <c:pt idx="3">
                  <c:v>IT Risk and Assurance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 formatCode="0%">
                  <c:v>1</c:v>
                </c:pt>
                <c:pt idx="1">
                  <c:v>0.8</c:v>
                </c:pt>
                <c:pt idx="2">
                  <c:v>0.33</c:v>
                </c:pt>
                <c:pt idx="3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55-4A76-B9D5-8F6E90FF97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Testing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Auditor in Charge</c:v>
                </c:pt>
                <c:pt idx="1">
                  <c:v>Finance Manager</c:v>
                </c:pt>
                <c:pt idx="2">
                  <c:v>IT Auditor</c:v>
                </c:pt>
                <c:pt idx="3">
                  <c:v>IT Risk and Assurance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0.33</c:v>
                </c:pt>
                <c:pt idx="1">
                  <c:v>0.7</c:v>
                </c:pt>
                <c:pt idx="2">
                  <c:v>1</c:v>
                </c:pt>
                <c:pt idx="3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55-4A76-B9D5-8F6E90FF977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Reporting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Auditor in Charge</c:v>
                </c:pt>
                <c:pt idx="1">
                  <c:v>Finance Manager</c:v>
                </c:pt>
                <c:pt idx="2">
                  <c:v>IT Auditor</c:v>
                </c:pt>
                <c:pt idx="3">
                  <c:v>IT Risk and Assurance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</c:v>
                </c:pt>
                <c:pt idx="1">
                  <c:v>0.5</c:v>
                </c:pt>
                <c:pt idx="2">
                  <c:v>0.2</c:v>
                </c:pt>
                <c:pt idx="3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55-4A76-B9D5-8F6E90FF9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5301032"/>
        <c:axId val="355303776"/>
      </c:barChart>
      <c:catAx>
        <c:axId val="355301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5303776"/>
        <c:crossesAt val="0"/>
        <c:auto val="1"/>
        <c:lblAlgn val="ctr"/>
        <c:lblOffset val="100"/>
        <c:noMultiLvlLbl val="0"/>
      </c:catAx>
      <c:valAx>
        <c:axId val="355303776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53010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D5444-F62C-42C3-A75A-D9DBA807730F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F617-7A30-41D4-AB86-5D833C98E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AA1FA-7B6A-47D2-8D61-F225D71B51FF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179D-2D27-49E2-B022-8EDDA2EFE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79A3335-6331-4872-A8B7-ECD55539F4D0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868680"/>
            <a:ext cx="5463541" cy="2560320"/>
          </a:xfrm>
        </p:spPr>
        <p:txBody>
          <a:bodyPr/>
          <a:lstStyle/>
          <a:p>
            <a:r>
              <a:rPr lang="en-US" dirty="0" smtClean="0"/>
              <a:t>Active Directory Audit</a:t>
            </a:r>
            <a:endParaRPr lang="en-US" dirty="0"/>
          </a:p>
        </p:txBody>
      </p:sp>
      <p:pic>
        <p:nvPicPr>
          <p:cNvPr id="5" name="Picture Placeholder 4" descr="City street with motion blur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1" y="3594100"/>
            <a:ext cx="5120640" cy="160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Kevin Berg</a:t>
            </a:r>
          </a:p>
          <a:p>
            <a:r>
              <a:rPr lang="en-US" dirty="0" smtClean="0"/>
              <a:t>Matthew Dampf</a:t>
            </a:r>
          </a:p>
          <a:p>
            <a:r>
              <a:rPr lang="en-US" dirty="0" smtClean="0"/>
              <a:t>Adam </a:t>
            </a:r>
            <a:r>
              <a:rPr lang="en-US" dirty="0" err="1" smtClean="0"/>
              <a:t>Joskowicz</a:t>
            </a:r>
            <a:endParaRPr lang="en-US" dirty="0" smtClean="0"/>
          </a:p>
          <a:p>
            <a:r>
              <a:rPr lang="en-US" dirty="0" err="1" smtClean="0"/>
              <a:t>Mahroo</a:t>
            </a:r>
            <a:r>
              <a:rPr lang="en-US" dirty="0" smtClean="0"/>
              <a:t> </a:t>
            </a:r>
            <a:r>
              <a:rPr lang="en-US" dirty="0" err="1" smtClean="0"/>
              <a:t>Sanatimehrizi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Directory: Audit Hours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500" y="1917700"/>
            <a:ext cx="9601200" cy="3848100"/>
          </a:xfrm>
        </p:spPr>
        <p:txBody>
          <a:bodyPr/>
          <a:lstStyle/>
          <a:p>
            <a:pPr marL="320040" lvl="1" indent="0">
              <a:buNone/>
            </a:pPr>
            <a:endParaRPr lang="en-US" dirty="0" smtClean="0"/>
          </a:p>
          <a:p>
            <a:pPr marL="320040" lvl="1" indent="0">
              <a:buNone/>
            </a:pPr>
            <a:endParaRPr lang="en-US" dirty="0" smtClean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1381630"/>
              </p:ext>
            </p:extLst>
          </p:nvPr>
        </p:nvGraphicFramePr>
        <p:xfrm>
          <a:off x="1200150" y="2108200"/>
          <a:ext cx="7505700" cy="36576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19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1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255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Phase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Percentage of Time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6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Planning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 weeks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32%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Testing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 weeks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42%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Reporting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 weeks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9937"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/>
                        <a:t>Total</a:t>
                      </a:r>
                      <a:endParaRPr lang="en-US" b="1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/>
                        <a:t>21 weeks</a:t>
                      </a:r>
                      <a:endParaRPr lang="en-US" b="1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/>
                        <a:t>100%</a:t>
                      </a:r>
                      <a:endParaRPr lang="en-US" b="1" u="sn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004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85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Directory: Hours by Employee</a:t>
            </a:r>
            <a:endParaRPr lang="en-US" dirty="0"/>
          </a:p>
        </p:txBody>
      </p:sp>
      <p:graphicFrame>
        <p:nvGraphicFramePr>
          <p:cNvPr id="6" name="Content Placeholder 5" descr="Clustered column chart representing&#10;3 series combination chart for 4 categori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9660590"/>
              </p:ext>
            </p:extLst>
          </p:nvPr>
        </p:nvGraphicFramePr>
        <p:xfrm>
          <a:off x="1295400" y="1828800"/>
          <a:ext cx="9601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423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Directory: Technology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400" y="2425700"/>
            <a:ext cx="9601200" cy="3378200"/>
          </a:xfrm>
        </p:spPr>
        <p:txBody>
          <a:bodyPr/>
          <a:lstStyle/>
          <a:p>
            <a:r>
              <a:rPr lang="en-US" dirty="0" smtClean="0"/>
              <a:t>Microsoft’s Directory Services Technology</a:t>
            </a:r>
            <a:endParaRPr lang="en-US" dirty="0"/>
          </a:p>
          <a:p>
            <a:r>
              <a:rPr lang="en-US" dirty="0" smtClean="0"/>
              <a:t>Manage User Accounts, PCs, Servers</a:t>
            </a:r>
            <a:endParaRPr lang="en-US" dirty="0"/>
          </a:p>
          <a:p>
            <a:r>
              <a:rPr lang="en-US" dirty="0" smtClean="0"/>
              <a:t>Enables easier management of secure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Directory: Audit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400" y="2425700"/>
            <a:ext cx="9601200" cy="3378200"/>
          </a:xfrm>
        </p:spPr>
        <p:txBody>
          <a:bodyPr/>
          <a:lstStyle/>
          <a:p>
            <a:r>
              <a:rPr lang="en-US" dirty="0" smtClean="0"/>
              <a:t>Internal Audit Role</a:t>
            </a:r>
          </a:p>
          <a:p>
            <a:r>
              <a:rPr lang="en-US" dirty="0" smtClean="0"/>
              <a:t>Evaluation of AD Implementation</a:t>
            </a:r>
          </a:p>
          <a:p>
            <a:r>
              <a:rPr lang="en-US" dirty="0" smtClean="0"/>
              <a:t>Independent assessment of control effectiveness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10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Directory: Audit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400" y="1955800"/>
            <a:ext cx="9601200" cy="3848100"/>
          </a:xfrm>
        </p:spPr>
        <p:txBody>
          <a:bodyPr/>
          <a:lstStyle/>
          <a:p>
            <a:pPr marL="320040" lvl="1" indent="0">
              <a:buNone/>
            </a:pPr>
            <a:r>
              <a:rPr lang="en-US" sz="2400" b="1" dirty="0" smtClean="0"/>
              <a:t>In Scope</a:t>
            </a:r>
          </a:p>
          <a:p>
            <a:pPr lvl="1"/>
            <a:r>
              <a:rPr lang="en-US" dirty="0" smtClean="0"/>
              <a:t>Active Directory Management</a:t>
            </a:r>
          </a:p>
          <a:p>
            <a:pPr lvl="1"/>
            <a:r>
              <a:rPr lang="en-US" dirty="0" smtClean="0"/>
              <a:t>Secure Active Directory Boundaries</a:t>
            </a:r>
          </a:p>
          <a:p>
            <a:pPr lvl="1"/>
            <a:r>
              <a:rPr lang="en-US" dirty="0" smtClean="0"/>
              <a:t>Domain Controllers</a:t>
            </a:r>
            <a:endParaRPr lang="en-US" dirty="0"/>
          </a:p>
          <a:p>
            <a:pPr lvl="1"/>
            <a:r>
              <a:rPr lang="en-US" dirty="0" smtClean="0"/>
              <a:t>Domain and domain controller settings</a:t>
            </a:r>
          </a:p>
          <a:p>
            <a:pPr lvl="1"/>
            <a:r>
              <a:rPr lang="en-US" dirty="0" smtClean="0"/>
              <a:t>Administrative Practices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556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Directory: Audit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400" y="1955800"/>
            <a:ext cx="9601200" cy="3848100"/>
          </a:xfrm>
        </p:spPr>
        <p:txBody>
          <a:bodyPr/>
          <a:lstStyle/>
          <a:p>
            <a:pPr marL="320040" lvl="1" indent="0">
              <a:buNone/>
            </a:pPr>
            <a:r>
              <a:rPr lang="en-US" sz="2400" b="1" dirty="0" smtClean="0"/>
              <a:t>Out of</a:t>
            </a:r>
            <a:r>
              <a:rPr lang="en-US" sz="2400" b="1" dirty="0" smtClean="0"/>
              <a:t> Scope</a:t>
            </a:r>
          </a:p>
          <a:p>
            <a:pPr lvl="1"/>
            <a:r>
              <a:rPr lang="en-US" dirty="0" smtClean="0"/>
              <a:t>Windows Server Configurations</a:t>
            </a:r>
          </a:p>
          <a:p>
            <a:pPr lvl="1"/>
            <a:r>
              <a:rPr lang="en-US" dirty="0" smtClean="0"/>
              <a:t>Workstations</a:t>
            </a:r>
          </a:p>
          <a:p>
            <a:pPr lvl="1"/>
            <a:r>
              <a:rPr lang="en-US" dirty="0" smtClean="0"/>
              <a:t>User Access</a:t>
            </a:r>
          </a:p>
          <a:p>
            <a:pPr lvl="1"/>
            <a:r>
              <a:rPr lang="en-US" dirty="0" smtClean="0"/>
              <a:t>DNS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046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Directory: Risk Assessment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100" y="1803400"/>
            <a:ext cx="3873500" cy="4343400"/>
          </a:xfrm>
        </p:spPr>
        <p:txBody>
          <a:bodyPr/>
          <a:lstStyle/>
          <a:p>
            <a:r>
              <a:rPr lang="en-US" dirty="0" smtClean="0"/>
              <a:t>Possible Changes since last audit</a:t>
            </a:r>
            <a:endParaRPr lang="en-US" dirty="0"/>
          </a:p>
          <a:p>
            <a:r>
              <a:rPr lang="en-US" dirty="0" smtClean="0"/>
              <a:t>New Technology</a:t>
            </a:r>
            <a:endParaRPr lang="en-US" dirty="0"/>
          </a:p>
          <a:p>
            <a:r>
              <a:rPr lang="en-US" dirty="0" smtClean="0"/>
              <a:t>Change in Processes</a:t>
            </a:r>
          </a:p>
          <a:p>
            <a:r>
              <a:rPr lang="en-US" dirty="0" smtClean="0"/>
              <a:t>Change in Structure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18955051"/>
              </p:ext>
            </p:extLst>
          </p:nvPr>
        </p:nvGraphicFramePr>
        <p:xfrm>
          <a:off x="4292600" y="1803400"/>
          <a:ext cx="7505700" cy="41021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19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3400">
                  <a:extLst>
                    <a:ext uri="{9D8B030D-6E8A-4147-A177-3AD203B41FA5}">
                      <a16:colId xmlns:a16="http://schemas.microsoft.com/office/drawing/2014/main" val="3154837646"/>
                    </a:ext>
                  </a:extLst>
                </a:gridCol>
              </a:tblGrid>
              <a:tr h="10255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Risk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Impact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Likelihood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Inherent Risk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55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Privileged Access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Significant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Probable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55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Security Configuration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Significant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Probable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55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Design and Build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Significant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Probable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Directory: Testing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400" y="1955800"/>
            <a:ext cx="9601200" cy="3848100"/>
          </a:xfrm>
        </p:spPr>
        <p:txBody>
          <a:bodyPr/>
          <a:lstStyle/>
          <a:p>
            <a:pPr marL="320040" lvl="1" indent="0">
              <a:buNone/>
            </a:pPr>
            <a:r>
              <a:rPr lang="en-US" sz="2400" b="1" dirty="0" smtClean="0"/>
              <a:t>Focus Areas</a:t>
            </a:r>
            <a:endParaRPr lang="en-US" sz="2400" b="1" dirty="0" smtClean="0"/>
          </a:p>
          <a:p>
            <a:pPr lvl="1"/>
            <a:r>
              <a:rPr lang="en-US" dirty="0" smtClean="0"/>
              <a:t>Account Management</a:t>
            </a:r>
          </a:p>
          <a:p>
            <a:pPr lvl="1"/>
            <a:r>
              <a:rPr lang="en-US" dirty="0" smtClean="0"/>
              <a:t>Group Management</a:t>
            </a:r>
          </a:p>
          <a:p>
            <a:pPr lvl="1"/>
            <a:r>
              <a:rPr lang="en-US" dirty="0" smtClean="0"/>
              <a:t>Unit Management</a:t>
            </a:r>
          </a:p>
          <a:p>
            <a:pPr lvl="1"/>
            <a:r>
              <a:rPr lang="en-US" dirty="0" smtClean="0"/>
              <a:t>Schema Management</a:t>
            </a:r>
          </a:p>
          <a:p>
            <a:pPr lvl="1"/>
            <a:r>
              <a:rPr lang="en-US" dirty="0" smtClean="0"/>
              <a:t>Configuration Management</a:t>
            </a:r>
          </a:p>
          <a:p>
            <a:pPr lvl="1"/>
            <a:r>
              <a:rPr lang="en-US" dirty="0" smtClean="0"/>
              <a:t>Physical Security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7104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Directory: Roles and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400" y="1955800"/>
            <a:ext cx="9601200" cy="3848100"/>
          </a:xfrm>
        </p:spPr>
        <p:txBody>
          <a:bodyPr/>
          <a:lstStyle/>
          <a:p>
            <a:pPr marL="320040" lvl="1" indent="0">
              <a:buNone/>
            </a:pPr>
            <a:r>
              <a:rPr lang="en-US" dirty="0" smtClean="0"/>
              <a:t>Auditor in Charge: Matthew Dampf</a:t>
            </a:r>
          </a:p>
          <a:p>
            <a:pPr marL="320040" lvl="1" indent="0">
              <a:buNone/>
            </a:pPr>
            <a:endParaRPr lang="en-US" dirty="0" smtClean="0"/>
          </a:p>
          <a:p>
            <a:pPr marL="320040" lvl="1" indent="0">
              <a:buNone/>
            </a:pPr>
            <a:r>
              <a:rPr lang="en-US" dirty="0" smtClean="0"/>
              <a:t>Finance </a:t>
            </a:r>
            <a:r>
              <a:rPr lang="en-US" dirty="0"/>
              <a:t>Manager: </a:t>
            </a:r>
            <a:r>
              <a:rPr lang="en-US" dirty="0" err="1"/>
              <a:t>Mahroo</a:t>
            </a:r>
            <a:r>
              <a:rPr lang="en-US" dirty="0"/>
              <a:t> </a:t>
            </a:r>
            <a:r>
              <a:rPr lang="en-US" dirty="0" err="1" smtClean="0"/>
              <a:t>Sanatimehrizi</a:t>
            </a:r>
            <a:endParaRPr lang="en-US" dirty="0" smtClean="0"/>
          </a:p>
          <a:p>
            <a:pPr marL="320040" lvl="1" indent="0">
              <a:buNone/>
            </a:pPr>
            <a:endParaRPr lang="en-US" dirty="0"/>
          </a:p>
          <a:p>
            <a:pPr marL="320040" lvl="1" indent="0">
              <a:buNone/>
            </a:pPr>
            <a:r>
              <a:rPr lang="en-US" dirty="0" smtClean="0"/>
              <a:t>Information Technology Auditor: Kevin Berg</a:t>
            </a:r>
          </a:p>
          <a:p>
            <a:pPr marL="320040" lvl="1" indent="0">
              <a:buNone/>
            </a:pPr>
            <a:endParaRPr lang="en-US" dirty="0" smtClean="0"/>
          </a:p>
          <a:p>
            <a:pPr marL="320040" lvl="1" indent="0">
              <a:buNone/>
            </a:pPr>
            <a:r>
              <a:rPr lang="en-US" dirty="0" smtClean="0"/>
              <a:t>IT Risk and Assurance Manager: </a:t>
            </a:r>
            <a:r>
              <a:rPr lang="en-US" dirty="0"/>
              <a:t>Adam </a:t>
            </a:r>
            <a:r>
              <a:rPr lang="en-US" dirty="0" err="1"/>
              <a:t>Joskowicz</a:t>
            </a:r>
            <a:endParaRPr lang="en-US" dirty="0"/>
          </a:p>
          <a:p>
            <a:pPr marL="32004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38164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Directory: Key Dates and Deliverables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674356"/>
              </p:ext>
            </p:extLst>
          </p:nvPr>
        </p:nvGraphicFramePr>
        <p:xfrm>
          <a:off x="1409700" y="2015066"/>
          <a:ext cx="8204200" cy="4131735"/>
        </p:xfrm>
        <a:graphic>
          <a:graphicData uri="http://schemas.openxmlformats.org/drawingml/2006/table">
            <a:tbl>
              <a:tblPr bandRow="1">
                <a:tableStyleId>{C4B1156A-380E-4F78-BDF5-A606A8083BF9}</a:tableStyleId>
              </a:tblPr>
              <a:tblGrid>
                <a:gridCol w="1692117">
                  <a:extLst>
                    <a:ext uri="{9D8B030D-6E8A-4147-A177-3AD203B41FA5}">
                      <a16:colId xmlns:a16="http://schemas.microsoft.com/office/drawing/2014/main" val="3412112580"/>
                    </a:ext>
                  </a:extLst>
                </a:gridCol>
                <a:gridCol w="3777350">
                  <a:extLst>
                    <a:ext uri="{9D8B030D-6E8A-4147-A177-3AD203B41FA5}">
                      <a16:colId xmlns:a16="http://schemas.microsoft.com/office/drawing/2014/main" val="761138342"/>
                    </a:ext>
                  </a:extLst>
                </a:gridCol>
                <a:gridCol w="2734733">
                  <a:extLst>
                    <a:ext uri="{9D8B030D-6E8A-4147-A177-3AD203B41FA5}">
                      <a16:colId xmlns:a16="http://schemas.microsoft.com/office/drawing/2014/main" val="4077208982"/>
                    </a:ext>
                  </a:extLst>
                </a:gridCol>
              </a:tblGrid>
              <a:tr h="457669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Planning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 Notice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February 23, 2018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948042"/>
                  </a:ext>
                </a:extLst>
              </a:tr>
              <a:tr h="4576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Kick-Off Meeting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April 9, 2018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368216"/>
                  </a:ext>
                </a:extLst>
              </a:tr>
              <a:tr h="464026">
                <a:tc>
                  <a:txBody>
                    <a:bodyPr/>
                    <a:lstStyle/>
                    <a:p>
                      <a:r>
                        <a:rPr lang="en-US" dirty="0" smtClean="0"/>
                        <a:t>Field 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Field work start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April 9, 2018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919068"/>
                  </a:ext>
                </a:extLst>
              </a:tr>
              <a:tr h="464026">
                <a:tc>
                  <a:txBody>
                    <a:bodyPr/>
                    <a:lstStyle/>
                    <a:p>
                      <a:r>
                        <a:rPr lang="en-US" dirty="0" smtClean="0"/>
                        <a:t>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Field work finish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10. 2018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2381"/>
                  </a:ext>
                </a:extLst>
              </a:tr>
              <a:tr h="457669">
                <a:tc rowSpan="5">
                  <a:txBody>
                    <a:bodyPr/>
                    <a:lstStyle/>
                    <a:p>
                      <a:r>
                        <a:rPr lang="en-US" dirty="0" smtClean="0"/>
                        <a:t>Reporting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Findings Grid to IT Audit VP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23, 2018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446239"/>
                  </a:ext>
                </a:extLst>
              </a:tr>
              <a:tr h="4576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Findings Grid to Client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30, 2018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776391"/>
                  </a:ext>
                </a:extLst>
              </a:tr>
              <a:tr h="4576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Draft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 17, 2018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351050"/>
                  </a:ext>
                </a:extLst>
              </a:tr>
              <a:tr h="4576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Exit Meeting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</a:t>
                      </a:r>
                      <a:r>
                        <a:rPr lang="en-US" baseline="0" dirty="0" smtClean="0"/>
                        <a:t> 24, 2018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845990"/>
                  </a:ext>
                </a:extLst>
              </a:tr>
              <a:tr h="4576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Final Report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 31, 2018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219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8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ales Direction 16X9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rection presentation (widescreen).potx" id="{D17AB31B-F25B-45F4-B34E-C6982D129A29}" vid="{B63A7B92-8C2A-4E6A-9062-768A2448E61C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direction presentation (widescreen)</Template>
  <TotalTime>101</TotalTime>
  <Words>317</Words>
  <Application>Microsoft Office PowerPoint</Application>
  <PresentationFormat>Widescreen</PresentationFormat>
  <Paragraphs>105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Book Antiqua</vt:lpstr>
      <vt:lpstr>Sales Direction 16X9</vt:lpstr>
      <vt:lpstr>Active Directory Audit</vt:lpstr>
      <vt:lpstr>Active Directory: Technology Background</vt:lpstr>
      <vt:lpstr>Active Directory: Audit Objective</vt:lpstr>
      <vt:lpstr>Active Directory: Audit Scope</vt:lpstr>
      <vt:lpstr>Active Directory: Audit Scope</vt:lpstr>
      <vt:lpstr>Active Directory: Risk Assessment  </vt:lpstr>
      <vt:lpstr>Active Directory: Testing Approach</vt:lpstr>
      <vt:lpstr>Active Directory: Roles and Responsibilities</vt:lpstr>
      <vt:lpstr>Active Directory: Key Dates and Deliverables</vt:lpstr>
      <vt:lpstr>Active Directory: Audit Hours</vt:lpstr>
      <vt:lpstr>Active Directory: Hours by Employee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Active Directory Audit</dc:title>
  <dc:creator>Matt Dampf</dc:creator>
  <cp:lastModifiedBy>Matt Dampf</cp:lastModifiedBy>
  <cp:revision>9</cp:revision>
  <dcterms:created xsi:type="dcterms:W3CDTF">2018-02-24T23:04:04Z</dcterms:created>
  <dcterms:modified xsi:type="dcterms:W3CDTF">2018-02-25T00:45:09Z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