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0" r:id="rId12"/>
    <p:sldId id="267" r:id="rId13"/>
    <p:sldId id="268" r:id="rId14"/>
    <p:sldId id="269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2A314-936F-4AD8-AC6A-B099E2D84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ED60BB-FCBB-40CB-ABCF-5BCF82402F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F6787-AD75-4944-AFDB-06E81826B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7B56-A4AD-4716-A92D-8A989BB4E413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F9A5D-17A5-4702-994D-3D8714DA8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DE7FE-1AB1-4614-BCD9-139B14A3E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34E1-E954-4030-AB02-9E9FCA627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39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7B9F1-CAA5-454A-8B75-BE11E9120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D6C2EE-E3CE-485A-A232-E374A40DC0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A6206-7F02-406B-8D66-D0D6CCE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7B56-A4AD-4716-A92D-8A989BB4E413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5E7D7-C3B8-490D-98CD-C0BEBCF82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26D15-6711-43DD-A431-E6DC2886D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34E1-E954-4030-AB02-9E9FCA627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39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F4B450-2A80-4E54-86E5-01C74EE58D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A31E84-1D63-4714-9F94-D935BBBC73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EC0DC-302F-4984-AFEB-A9CB9736B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7B56-A4AD-4716-A92D-8A989BB4E413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DDA43-A7F1-468D-B1F8-2AAD18A9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09A19-BF71-4695-8DDB-836734EF2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34E1-E954-4030-AB02-9E9FCA627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2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42263-A4DA-45A4-84F0-C4DF2653F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F54FE-878A-4113-B3F9-1771CD83D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32512-0D90-439E-88EA-928736984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7B56-A4AD-4716-A92D-8A989BB4E413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9BEB7-9BDA-494B-B566-00D61F48C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2644C-CF0C-484A-A11F-7F59D3C5D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34E1-E954-4030-AB02-9E9FCA627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124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11247-9EB2-42F6-954B-39443C428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2261A-40ED-45DF-B700-03FDA2815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25BB0-CF20-422B-853E-B68AA0BE4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7B56-A4AD-4716-A92D-8A989BB4E413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E6DC55-3B69-4647-B3D3-127FEED6A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C062C-9220-469E-936F-4B221883A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34E1-E954-4030-AB02-9E9FCA627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113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3BC14-8973-4061-9713-F8C0B8517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E21B3-D883-414A-8183-20A706BAB3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60D85-D2D7-4EF3-A3C9-B2AD3BE8C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B323A-92A1-43D3-8F91-E060723D2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7B56-A4AD-4716-A92D-8A989BB4E413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31F834-B2AC-42CD-AD7D-E4FE648DF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ACFDD7-D9E7-4577-8833-E8C54B531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34E1-E954-4030-AB02-9E9FCA627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3534C-A0AF-4B82-972F-3CAFAA115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9FA2E4-2523-4778-BEB8-5E2001842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D115F5-6658-4A69-B988-C1A6BCA7E9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A27B02-6CC4-47AC-814B-1800696944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FACD21-1884-4B57-9274-1EB494DD5C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40A294-2F63-46A5-A7EB-1F2667538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7B56-A4AD-4716-A92D-8A989BB4E413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0B6ABA-07EB-45A7-B4B9-FA4754D3B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D3C426-1C45-4BEC-85B6-7686A77DD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34E1-E954-4030-AB02-9E9FCA627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80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40E14-1F1F-4A6B-A47F-699E485D2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4AA561-072C-4CEE-B9EA-5D075C266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7B56-A4AD-4716-A92D-8A989BB4E413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BDFC9-FC74-4322-9A87-488108E17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08BA9A-61A7-466F-BBCB-80D91523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34E1-E954-4030-AB02-9E9FCA627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10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B31608-A74C-4CB7-AC15-CF044063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7B56-A4AD-4716-A92D-8A989BB4E413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250CC3-D96D-4EDF-BEC3-EE778FA6D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FE037-9704-45F2-A14F-895D562C0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34E1-E954-4030-AB02-9E9FCA627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83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8F59F-E301-446E-8F70-FEB20CDBD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9EF8A-0E9A-4191-BC86-C2E3DB797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2FEDB7-FAE3-4E44-ADA3-81BB9C95C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219D0B-9C36-4A3E-B6E7-0BCF74EA8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7B56-A4AD-4716-A92D-8A989BB4E413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EDCF99-B9D4-42B2-AEE6-20D7AE561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5E5610-7C7E-447B-94AB-19B67F4C0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34E1-E954-4030-AB02-9E9FCA627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190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474CE-E088-41F2-B3CB-0C4E0BA48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4BF1E0-F6AE-4514-B232-BDF68262BB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43EF94-E305-4B66-B0B2-2A6114F8BD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7EBD82-B8DC-431A-B538-37662E499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7B56-A4AD-4716-A92D-8A989BB4E413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3FC694-13F9-4117-AA8C-C940C9CF1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6A82A3-6029-4D02-9713-85350B5EE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34E1-E954-4030-AB02-9E9FCA627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0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1D1E08-2F53-4BCF-BD52-85CD10795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AAEB32-7725-4496-801E-1AF6421D7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D9F6C-E16B-48B9-B766-7C1CBDF123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97B56-A4AD-4716-A92D-8A989BB4E413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0BB38-EAB1-4162-A050-4969B2657F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1FD28-AB05-4C3C-B85C-DCD9AC6936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B34E1-E954-4030-AB02-9E9FCA627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9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8A76D44-7C2B-48D5-B95A-3361E259BB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7" y="547757"/>
            <a:ext cx="5420141" cy="98949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D6784AF-446A-4467-8EAA-49FD287976D2}"/>
              </a:ext>
            </a:extLst>
          </p:cNvPr>
          <p:cNvSpPr txBox="1"/>
          <p:nvPr/>
        </p:nvSpPr>
        <p:spPr>
          <a:xfrm>
            <a:off x="1663147" y="2302565"/>
            <a:ext cx="8865705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+mj-lt"/>
              </a:rPr>
              <a:t>IT Audit Process </a:t>
            </a:r>
          </a:p>
          <a:p>
            <a:pPr algn="ctr"/>
            <a:r>
              <a:rPr lang="en-US" sz="4000" dirty="0">
                <a:latin typeface="+mj-lt"/>
              </a:rPr>
              <a:t>Prof. Liang Yao </a:t>
            </a:r>
          </a:p>
          <a:p>
            <a:pPr algn="ctr"/>
            <a:r>
              <a:rPr lang="en-US" sz="4000" dirty="0">
                <a:latin typeface="+mj-lt"/>
              </a:rPr>
              <a:t>Week  Ten – IT Audit Reporting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</p:spTree>
    <p:extLst>
      <p:ext uri="{BB962C8B-B14F-4D97-AF65-F5344CB8AC3E}">
        <p14:creationId xmlns:p14="http://schemas.microsoft.com/office/powerpoint/2010/main" val="2522991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64971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Issue Tracking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3B10BC-2F43-4D52-9A38-7581B2C40AAB}"/>
              </a:ext>
            </a:extLst>
          </p:cNvPr>
          <p:cNvSpPr txBox="1"/>
          <p:nvPr/>
        </p:nvSpPr>
        <p:spPr>
          <a:xfrm>
            <a:off x="1636644" y="1620367"/>
            <a:ext cx="955481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IIA Guidance</a:t>
            </a:r>
          </a:p>
          <a:p>
            <a:pPr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2500 – Monitoring Progress: </a:t>
            </a:r>
            <a:r>
              <a:rPr lang="en-US" sz="2800" i="1" dirty="0">
                <a:latin typeface="+mj-lt"/>
              </a:rPr>
              <a:t>“The chief audit executive must established a system to monitor the disposition of results communicated to management.”</a:t>
            </a:r>
          </a:p>
          <a:p>
            <a:pPr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2500.A1 – </a:t>
            </a:r>
            <a:r>
              <a:rPr lang="en-US" sz="2800" i="1" dirty="0">
                <a:latin typeface="+mj-lt"/>
              </a:rPr>
              <a:t>The chief audit executive must established a follow up process to monitor and ensure that management actions have been effectively implemented or that senior management has accepted the risk of not taking action.</a:t>
            </a:r>
          </a:p>
        </p:txBody>
      </p:sp>
    </p:spTree>
    <p:extLst>
      <p:ext uri="{BB962C8B-B14F-4D97-AF65-F5344CB8AC3E}">
        <p14:creationId xmlns:p14="http://schemas.microsoft.com/office/powerpoint/2010/main" val="607157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64971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Issue Tracking Procedures and Approach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3B10BC-2F43-4D52-9A38-7581B2C40AAB}"/>
              </a:ext>
            </a:extLst>
          </p:cNvPr>
          <p:cNvSpPr txBox="1"/>
          <p:nvPr/>
        </p:nvSpPr>
        <p:spPr>
          <a:xfrm>
            <a:off x="1663146" y="1355349"/>
            <a:ext cx="9554817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What to follow up?</a:t>
            </a:r>
          </a:p>
          <a:p>
            <a:pPr lvl="3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Defined in the audit methodology manual </a:t>
            </a:r>
          </a:p>
          <a:p>
            <a:pPr lvl="4" indent="-457200">
              <a:buFont typeface="Wingdings" panose="05000000000000000000" pitchFamily="2" charset="2"/>
              <a:buChar char="Ø"/>
            </a:pPr>
            <a:r>
              <a:rPr lang="en-US" dirty="0">
                <a:latin typeface="+mj-lt"/>
              </a:rPr>
              <a:t>Risk rating criteria</a:t>
            </a:r>
          </a:p>
          <a:p>
            <a:pPr lvl="4" indent="-457200">
              <a:buFont typeface="Wingdings" panose="05000000000000000000" pitchFamily="2" charset="2"/>
              <a:buChar char="Ø"/>
            </a:pPr>
            <a:r>
              <a:rPr lang="en-US" dirty="0">
                <a:latin typeface="+mj-lt"/>
              </a:rPr>
              <a:t>Degree of effort and cost</a:t>
            </a:r>
          </a:p>
          <a:p>
            <a:pPr lvl="4" indent="-457200">
              <a:buFont typeface="Wingdings" panose="05000000000000000000" pitchFamily="2" charset="2"/>
              <a:buChar char="Ø"/>
            </a:pPr>
            <a:r>
              <a:rPr lang="en-US" dirty="0">
                <a:latin typeface="+mj-lt"/>
              </a:rPr>
              <a:t>Impact if action plan fails</a:t>
            </a:r>
          </a:p>
          <a:p>
            <a:pPr lvl="4" indent="-457200">
              <a:buFont typeface="Wingdings" panose="05000000000000000000" pitchFamily="2" charset="2"/>
              <a:buChar char="Ø"/>
            </a:pPr>
            <a:r>
              <a:rPr lang="en-US" dirty="0">
                <a:latin typeface="+mj-lt"/>
              </a:rPr>
              <a:t>Complexity of the plan</a:t>
            </a:r>
          </a:p>
          <a:p>
            <a:pPr lvl="4" indent="-457200">
              <a:buFont typeface="Wingdings" panose="05000000000000000000" pitchFamily="2" charset="2"/>
              <a:buChar char="Ø"/>
            </a:pPr>
            <a:r>
              <a:rPr lang="en-US" dirty="0">
                <a:latin typeface="+mj-lt"/>
              </a:rPr>
              <a:t>Time line</a:t>
            </a:r>
          </a:p>
          <a:p>
            <a:pPr lvl="3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External, internal and regulatory issues</a:t>
            </a:r>
          </a:p>
          <a:p>
            <a:pPr lvl="3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Long term vs. short team action plans</a:t>
            </a:r>
          </a:p>
          <a:p>
            <a:pPr lvl="3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Adequacy, effectives and timelines</a:t>
            </a:r>
          </a:p>
          <a:p>
            <a:pPr lvl="3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Approval or reject action plans</a:t>
            </a:r>
          </a:p>
          <a:p>
            <a:pPr lvl="3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Review risk acceptance process</a:t>
            </a:r>
          </a:p>
          <a:p>
            <a:pPr lvl="3" indent="-457200">
              <a:buFont typeface="Wingdings" panose="05000000000000000000" pitchFamily="2" charset="2"/>
              <a:buChar char="Ø"/>
            </a:pPr>
            <a:endParaRPr lang="en-US" sz="2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55975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64971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Risk Acceptance Process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3B10BC-2F43-4D52-9A38-7581B2C40AAB}"/>
              </a:ext>
            </a:extLst>
          </p:cNvPr>
          <p:cNvSpPr txBox="1"/>
          <p:nvPr/>
        </p:nvSpPr>
        <p:spPr>
          <a:xfrm>
            <a:off x="1636644" y="1620367"/>
            <a:ext cx="955481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buFont typeface="Wingdings" panose="05000000000000000000" pitchFamily="2" charset="2"/>
              <a:buChar char="Ø"/>
            </a:pPr>
            <a:r>
              <a:rPr lang="en-US" sz="2800" i="1" dirty="0">
                <a:latin typeface="+mj-lt"/>
              </a:rPr>
              <a:t>Who has the authority to accept IT risks and ignore findings raised by IT auditors?</a:t>
            </a:r>
          </a:p>
          <a:p>
            <a:pPr indent="-457200">
              <a:buFont typeface="Wingdings" panose="05000000000000000000" pitchFamily="2" charset="2"/>
              <a:buChar char="Ø"/>
            </a:pPr>
            <a:r>
              <a:rPr lang="en-US" sz="2800" i="1" dirty="0">
                <a:latin typeface="+mj-lt"/>
              </a:rPr>
              <a:t>What IT Auditors expect regarding the risk acceptance process?</a:t>
            </a:r>
          </a:p>
          <a:p>
            <a:pPr lvl="2" indent="-457200">
              <a:buFont typeface="Wingdings" panose="05000000000000000000" pitchFamily="2" charset="2"/>
              <a:buChar char="Ø"/>
            </a:pPr>
            <a:r>
              <a:rPr lang="en-US" sz="2800" i="1" dirty="0">
                <a:latin typeface="+mj-lt"/>
              </a:rPr>
              <a:t>Identifying mitigating controls </a:t>
            </a:r>
          </a:p>
          <a:p>
            <a:pPr lvl="2" indent="-457200">
              <a:buFont typeface="Wingdings" panose="05000000000000000000" pitchFamily="2" charset="2"/>
              <a:buChar char="Ø"/>
            </a:pPr>
            <a:r>
              <a:rPr lang="en-US" sz="2800" i="1" dirty="0">
                <a:latin typeface="+mj-lt"/>
              </a:rPr>
              <a:t>Explain the residual risk level</a:t>
            </a:r>
          </a:p>
          <a:p>
            <a:pPr lvl="2" indent="-457200">
              <a:buFont typeface="Wingdings" panose="05000000000000000000" pitchFamily="2" charset="2"/>
              <a:buChar char="Ø"/>
            </a:pPr>
            <a:r>
              <a:rPr lang="en-US" sz="2800" i="1" dirty="0">
                <a:latin typeface="+mj-lt"/>
              </a:rPr>
              <a:t>Cost/benefit analysis</a:t>
            </a:r>
          </a:p>
          <a:p>
            <a:pPr lvl="2" indent="-457200">
              <a:buFont typeface="Wingdings" panose="05000000000000000000" pitchFamily="2" charset="2"/>
              <a:buChar char="Ø"/>
            </a:pPr>
            <a:r>
              <a:rPr lang="en-US" sz="2800" i="1" dirty="0">
                <a:latin typeface="+mj-lt"/>
              </a:rPr>
              <a:t>Independent challenge (e.g. 2</a:t>
            </a:r>
            <a:r>
              <a:rPr lang="en-US" sz="2800" i="1" baseline="30000" dirty="0">
                <a:latin typeface="+mj-lt"/>
              </a:rPr>
              <a:t>nd</a:t>
            </a:r>
            <a:r>
              <a:rPr lang="en-US" sz="2800" i="1" dirty="0">
                <a:latin typeface="+mj-lt"/>
              </a:rPr>
              <a:t> line)</a:t>
            </a:r>
          </a:p>
          <a:p>
            <a:pPr lvl="2" indent="-457200">
              <a:buFont typeface="Wingdings" panose="05000000000000000000" pitchFamily="2" charset="2"/>
              <a:buChar char="Ø"/>
            </a:pPr>
            <a:r>
              <a:rPr lang="en-US" sz="2800" i="1" dirty="0">
                <a:latin typeface="+mj-lt"/>
              </a:rPr>
              <a:t>Ops risk review and approval, etc.</a:t>
            </a:r>
          </a:p>
        </p:txBody>
      </p:sp>
    </p:spTree>
    <p:extLst>
      <p:ext uri="{BB962C8B-B14F-4D97-AF65-F5344CB8AC3E}">
        <p14:creationId xmlns:p14="http://schemas.microsoft.com/office/powerpoint/2010/main" val="3063152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64971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Issue Tracking Procedures and Approach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3B10BC-2F43-4D52-9A38-7581B2C40AAB}"/>
              </a:ext>
            </a:extLst>
          </p:cNvPr>
          <p:cNvSpPr txBox="1"/>
          <p:nvPr/>
        </p:nvSpPr>
        <p:spPr>
          <a:xfrm>
            <a:off x="1636644" y="1620367"/>
            <a:ext cx="955481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Ensure the findings are “Factually Accurate”</a:t>
            </a:r>
          </a:p>
          <a:p>
            <a:pPr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Identify issue owners and executive sponsor ship</a:t>
            </a:r>
          </a:p>
          <a:p>
            <a:pPr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Provide risk rating</a:t>
            </a:r>
          </a:p>
          <a:p>
            <a:pPr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Define timeframe for management to responding to findings</a:t>
            </a:r>
          </a:p>
          <a:p>
            <a:pPr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Evaluate the action plan first (control design)</a:t>
            </a:r>
          </a:p>
          <a:p>
            <a:pPr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Verify the operation effectiveness of the control</a:t>
            </a:r>
          </a:p>
          <a:p>
            <a:pPr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Sustainability</a:t>
            </a:r>
          </a:p>
          <a:p>
            <a:pPr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Track and escalate “pass due” findings (especially for those rated as “high” risk) </a:t>
            </a:r>
          </a:p>
          <a:p>
            <a:pPr lvl="2" indent="-457200">
              <a:buFont typeface="Wingdings" panose="05000000000000000000" pitchFamily="2" charset="2"/>
              <a:buChar char="Ø"/>
            </a:pPr>
            <a:endParaRPr lang="en-US" sz="2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12180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64971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Issue Tracking Procedures and Approach (cont.)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3B10BC-2F43-4D52-9A38-7581B2C40AAB}"/>
              </a:ext>
            </a:extLst>
          </p:cNvPr>
          <p:cNvSpPr txBox="1"/>
          <p:nvPr/>
        </p:nvSpPr>
        <p:spPr>
          <a:xfrm>
            <a:off x="1636644" y="1620367"/>
            <a:ext cx="955481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Communicate with management</a:t>
            </a:r>
          </a:p>
          <a:p>
            <a:pPr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Receiving periodical status updates</a:t>
            </a:r>
          </a:p>
          <a:p>
            <a:pPr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Adopt phased approach for large complex IT action plans. E.g. network infrastructure rebuilt</a:t>
            </a:r>
          </a:p>
          <a:p>
            <a:pPr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Interim solutions – to reduce the exposure</a:t>
            </a:r>
          </a:p>
          <a:p>
            <a:pPr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Report to audit committee of findings status periodically (# of new findings, # of closed findings, # of pass due findings (H, L, M)</a:t>
            </a:r>
          </a:p>
          <a:p>
            <a:pPr marL="0" lvl="1"/>
            <a:endParaRPr lang="en-US" sz="2800" dirty="0">
              <a:latin typeface="+mj-lt"/>
            </a:endParaRPr>
          </a:p>
          <a:p>
            <a:pPr marL="457200" lvl="2"/>
            <a:endParaRPr lang="en-US" sz="2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798738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64971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Issue Tracking Procedures and Approach (cont.)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3B10BC-2F43-4D52-9A38-7581B2C40AAB}"/>
              </a:ext>
            </a:extLst>
          </p:cNvPr>
          <p:cNvSpPr txBox="1"/>
          <p:nvPr/>
        </p:nvSpPr>
        <p:spPr>
          <a:xfrm>
            <a:off x="1636644" y="1620367"/>
            <a:ext cx="9554817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Closure and Verify </a:t>
            </a:r>
          </a:p>
          <a:p>
            <a:pPr lvl="2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Prioritization (H-&gt; M-&gt; L)</a:t>
            </a:r>
          </a:p>
          <a:p>
            <a:pPr lvl="2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Follow audit methodology </a:t>
            </a:r>
          </a:p>
          <a:p>
            <a:pPr lvl="3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Testing procedures</a:t>
            </a:r>
          </a:p>
          <a:p>
            <a:pPr lvl="3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Sample approach and rationale</a:t>
            </a:r>
          </a:p>
          <a:p>
            <a:pPr lvl="3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Conclusion</a:t>
            </a:r>
          </a:p>
          <a:p>
            <a:pPr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Red flags</a:t>
            </a:r>
          </a:p>
          <a:p>
            <a:pPr lvl="2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Issues are not tracked</a:t>
            </a:r>
          </a:p>
          <a:p>
            <a:pPr lvl="2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Large # of pass due findings</a:t>
            </a:r>
          </a:p>
          <a:p>
            <a:pPr lvl="2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No remediation testing evidenced but issues were closed</a:t>
            </a:r>
          </a:p>
          <a:p>
            <a:pPr lvl="2" indent="-457200">
              <a:buFont typeface="Wingdings" panose="05000000000000000000" pitchFamily="2" charset="2"/>
              <a:buChar char="Ø"/>
            </a:pPr>
            <a:endParaRPr lang="en-US" sz="2800" dirty="0">
              <a:latin typeface="+mj-lt"/>
            </a:endParaRPr>
          </a:p>
          <a:p>
            <a:pPr lvl="3" indent="-457200">
              <a:buFont typeface="Wingdings" panose="05000000000000000000" pitchFamily="2" charset="2"/>
              <a:buChar char="Ø"/>
            </a:pPr>
            <a:endParaRPr lang="en-US" sz="2800" dirty="0">
              <a:latin typeface="+mj-lt"/>
            </a:endParaRPr>
          </a:p>
          <a:p>
            <a:pPr marL="0" lvl="1"/>
            <a:endParaRPr lang="en-US" sz="2800" dirty="0">
              <a:latin typeface="+mj-lt"/>
            </a:endParaRPr>
          </a:p>
          <a:p>
            <a:pPr marL="457200" lvl="2"/>
            <a:endParaRPr lang="en-US" sz="2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29120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38466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IT Audit Reporting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3B10BC-2F43-4D52-9A38-7581B2C40AAB}"/>
              </a:ext>
            </a:extLst>
          </p:cNvPr>
          <p:cNvSpPr txBox="1"/>
          <p:nvPr/>
        </p:nvSpPr>
        <p:spPr>
          <a:xfrm>
            <a:off x="1550503" y="1222802"/>
            <a:ext cx="9554817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highlight>
                <a:srgbClr val="FFFF00"/>
              </a:highlight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Standards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IIA Standards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ITAF Standards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Audit Reports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Audit Committee Reporting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Common Audit Report Mistakes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US" sz="2800" dirty="0">
              <a:latin typeface="+mj-lt"/>
            </a:endParaRPr>
          </a:p>
          <a:p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754692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38466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IT Audit Reporting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3B10BC-2F43-4D52-9A38-7581B2C40AAB}"/>
              </a:ext>
            </a:extLst>
          </p:cNvPr>
          <p:cNvSpPr txBox="1"/>
          <p:nvPr/>
        </p:nvSpPr>
        <p:spPr>
          <a:xfrm>
            <a:off x="1550503" y="1222802"/>
            <a:ext cx="95548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highlight>
                <a:srgbClr val="FFFF00"/>
              </a:highlight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IIA Standards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Communicate the engagement results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Including: objectives; scope; conclusions; recommendations; action plans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Overall Opinion: rating; conclusions; other descriptions of the results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Accurate, objective, clear, concise, constructive, complete and timely</a:t>
            </a:r>
          </a:p>
          <a:p>
            <a:pPr lvl="3"/>
            <a:endParaRPr lang="en-US" sz="2800" dirty="0">
              <a:latin typeface="+mj-lt"/>
            </a:endParaRPr>
          </a:p>
          <a:p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365031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38466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IT Audit Reporting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3B10BC-2F43-4D52-9A38-7581B2C40AAB}"/>
              </a:ext>
            </a:extLst>
          </p:cNvPr>
          <p:cNvSpPr txBox="1"/>
          <p:nvPr/>
        </p:nvSpPr>
        <p:spPr>
          <a:xfrm>
            <a:off x="1550503" y="1222802"/>
            <a:ext cx="9554817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highlight>
                <a:srgbClr val="FFFF00"/>
              </a:highlight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1401 ITAF Reporting Standards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Who is the audience (considering any restrictions on content and circulation)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Scope, objectives, period under review, the nature, timing, and  extent of the work performed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Findings, conclusions and  recommendations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What not been covered? (scope qualifications or limitations)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Signature, date and distribution </a:t>
            </a:r>
          </a:p>
          <a:p>
            <a:pPr lvl="3"/>
            <a:endParaRPr lang="en-US" sz="2800" dirty="0">
              <a:latin typeface="+mj-lt"/>
            </a:endParaRPr>
          </a:p>
          <a:p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530113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38466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IT Audit Reporting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3B10BC-2F43-4D52-9A38-7581B2C40AAB}"/>
              </a:ext>
            </a:extLst>
          </p:cNvPr>
          <p:cNvSpPr txBox="1"/>
          <p:nvPr/>
        </p:nvSpPr>
        <p:spPr>
          <a:xfrm>
            <a:off x="1550503" y="1222802"/>
            <a:ext cx="9554817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highlight>
                <a:srgbClr val="FFFF00"/>
              </a:highlight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Key Audit Reports Contents: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Executive Summary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Overall Rating and rationale 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Tiering approach (Satisfactory; Needs Improvement; Unsatisfactory or less than satisfactory)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Audit Scope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Audit findings with risk rating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Management action plan and target dates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Report distribution 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endParaRPr lang="en-US" sz="2800" dirty="0">
              <a:latin typeface="+mj-lt"/>
            </a:endParaRPr>
          </a:p>
          <a:p>
            <a:pPr lvl="3"/>
            <a:endParaRPr lang="en-US" sz="2800" dirty="0">
              <a:latin typeface="+mj-lt"/>
            </a:endParaRPr>
          </a:p>
          <a:p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74916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64971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Audit Committee Reporting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3B10BC-2F43-4D52-9A38-7581B2C40AAB}"/>
              </a:ext>
            </a:extLst>
          </p:cNvPr>
          <p:cNvSpPr txBox="1"/>
          <p:nvPr/>
        </p:nvSpPr>
        <p:spPr>
          <a:xfrm>
            <a:off x="1523998" y="1222802"/>
            <a:ext cx="9554817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>
              <a:latin typeface="+mj-lt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Chief Auditor must report to AC periodically about audit plan, purpose, authority, responsibility and performance. (quarterly, semi-annually, annually)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Including: significant risk exposures, and control deficiencies (fraud, governance, IT, etc.) along with other matters…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Senior management should NOT have any influence of over the audit committee meeting and its decisions reached over audit plan, scope, finding remediation status, etc.</a:t>
            </a:r>
          </a:p>
          <a:p>
            <a:endParaRPr lang="en-US" sz="2800" dirty="0">
              <a:latin typeface="+mj-lt"/>
            </a:endParaRPr>
          </a:p>
          <a:p>
            <a:pPr lvl="3"/>
            <a:endParaRPr lang="en-US" sz="2800" dirty="0">
              <a:latin typeface="+mj-lt"/>
            </a:endParaRPr>
          </a:p>
          <a:p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13895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64971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Common Audit Report Issues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3B10BC-2F43-4D52-9A38-7581B2C40AAB}"/>
              </a:ext>
            </a:extLst>
          </p:cNvPr>
          <p:cNvSpPr txBox="1"/>
          <p:nvPr/>
        </p:nvSpPr>
        <p:spPr>
          <a:xfrm>
            <a:off x="1523998" y="1222802"/>
            <a:ext cx="955481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Unclear opinions</a:t>
            </a:r>
          </a:p>
          <a:p>
            <a:pPr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Lack of supporting to the overall report rating – didn’t “Tell the Story”</a:t>
            </a:r>
          </a:p>
          <a:p>
            <a:pPr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Non-reportable issues: why didn’t make to the report? How were they being handled?</a:t>
            </a:r>
          </a:p>
          <a:p>
            <a:pPr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Tone of the report align to the testing results documented in the workpaper</a:t>
            </a:r>
          </a:p>
          <a:p>
            <a:pPr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Adequacy of AC reporting</a:t>
            </a:r>
          </a:p>
          <a:p>
            <a:pPr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Finding status follow up (see next slides)</a:t>
            </a:r>
          </a:p>
        </p:txBody>
      </p:sp>
    </p:spTree>
    <p:extLst>
      <p:ext uri="{BB962C8B-B14F-4D97-AF65-F5344CB8AC3E}">
        <p14:creationId xmlns:p14="http://schemas.microsoft.com/office/powerpoint/2010/main" val="1221212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64971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Issue Development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3B10BC-2F43-4D52-9A38-7581B2C40AAB}"/>
              </a:ext>
            </a:extLst>
          </p:cNvPr>
          <p:cNvSpPr txBox="1"/>
          <p:nvPr/>
        </p:nvSpPr>
        <p:spPr>
          <a:xfrm>
            <a:off x="1663146" y="1222802"/>
            <a:ext cx="955481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buFont typeface="Wingdings" panose="05000000000000000000" pitchFamily="2" charset="2"/>
              <a:buChar char="Ø"/>
            </a:pPr>
            <a:r>
              <a:rPr lang="en-US" sz="2000" b="1" i="1" u="sng" dirty="0">
                <a:latin typeface="+mj-lt"/>
              </a:rPr>
              <a:t>ITAF 1401.2: </a:t>
            </a:r>
            <a:r>
              <a:rPr lang="en-US" sz="2000" i="1" dirty="0">
                <a:latin typeface="+mj-lt"/>
              </a:rPr>
              <a:t>IS audit and assurance professionals shall ensure that findings in the audit report are supported by sufficient and appropriate evidence.</a:t>
            </a:r>
          </a:p>
          <a:p>
            <a:pPr indent="-457200"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</a:rPr>
              <a:t>Key elements to consider while developing audit findings</a:t>
            </a:r>
          </a:p>
          <a:p>
            <a:pPr lvl="2" indent="-457200"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</a:rPr>
              <a:t>Condition or Facts</a:t>
            </a:r>
          </a:p>
          <a:p>
            <a:pPr lvl="3" indent="-457200"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</a:rPr>
              <a:t>What did you noted?</a:t>
            </a:r>
          </a:p>
          <a:p>
            <a:pPr lvl="2" indent="-457200"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</a:rPr>
              <a:t>Criteria or Standards</a:t>
            </a:r>
          </a:p>
          <a:p>
            <a:pPr lvl="3" indent="-457200"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</a:rPr>
              <a:t>What is suppose to happen?</a:t>
            </a:r>
          </a:p>
          <a:p>
            <a:pPr lvl="2" indent="-457200"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</a:rPr>
              <a:t>Root Cause Analysis (vs. Symptoms)</a:t>
            </a:r>
          </a:p>
          <a:p>
            <a:pPr lvl="3" indent="-457200"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</a:rPr>
              <a:t>Why did it happen?</a:t>
            </a:r>
          </a:p>
          <a:p>
            <a:pPr lvl="3" indent="-457200"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</a:rPr>
              <a:t>Symptoms: results or situation that exist</a:t>
            </a:r>
          </a:p>
          <a:p>
            <a:pPr lvl="3" indent="-457200"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</a:rPr>
              <a:t>Root Cause: the reason why they exist</a:t>
            </a:r>
          </a:p>
          <a:p>
            <a:pPr lvl="2" indent="-457200"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</a:rPr>
              <a:t>Effect or Impact – “So What”</a:t>
            </a:r>
          </a:p>
          <a:p>
            <a:pPr lvl="2" indent="-457200"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</a:rPr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1441670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64971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Issue Development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3B10BC-2F43-4D52-9A38-7581B2C40AAB}"/>
              </a:ext>
            </a:extLst>
          </p:cNvPr>
          <p:cNvSpPr txBox="1"/>
          <p:nvPr/>
        </p:nvSpPr>
        <p:spPr>
          <a:xfrm>
            <a:off x="1543878" y="1222802"/>
            <a:ext cx="9554817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An Sample of answering “So What” question from an audit finding:</a:t>
            </a:r>
          </a:p>
          <a:p>
            <a:pPr lvl="1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Issue: “Departed employees still have active account and therefore have access to the claims processing systems.”</a:t>
            </a:r>
          </a:p>
          <a:p>
            <a:pPr lvl="1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Why? Because the user ID was not deleted from the system</a:t>
            </a:r>
          </a:p>
          <a:p>
            <a:pPr lvl="1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Why? Because system owner was not informed</a:t>
            </a:r>
          </a:p>
          <a:p>
            <a:pPr lvl="1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Why Because IT manager didn’t communicate to the system owner upon employees’ departure</a:t>
            </a:r>
          </a:p>
          <a:p>
            <a:pPr lvl="1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Why? Because IT manager was not aware it was his/her duty to inform system owner when employee left</a:t>
            </a:r>
          </a:p>
          <a:p>
            <a:pPr lvl="1" indent="-4572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0000"/>
                </a:solidFill>
                <a:latin typeface="+mj-lt"/>
              </a:rPr>
              <a:t>Why? There is not documented procedures to define the communication flow between HR, IT and system owner – Root cause</a:t>
            </a:r>
          </a:p>
        </p:txBody>
      </p:sp>
    </p:spTree>
    <p:extLst>
      <p:ext uri="{BB962C8B-B14F-4D97-AF65-F5344CB8AC3E}">
        <p14:creationId xmlns:p14="http://schemas.microsoft.com/office/powerpoint/2010/main" val="852383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</TotalTime>
  <Words>1001</Words>
  <Application>Microsoft Office PowerPoint</Application>
  <PresentationFormat>Widescreen</PresentationFormat>
  <Paragraphs>154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Liang Yao</dc:creator>
  <cp:lastModifiedBy>Liang Yao</cp:lastModifiedBy>
  <cp:revision>11</cp:revision>
  <dcterms:created xsi:type="dcterms:W3CDTF">2018-01-11T20:30:03Z</dcterms:created>
  <dcterms:modified xsi:type="dcterms:W3CDTF">2018-03-14T12:26:25Z</dcterms:modified>
</cp:coreProperties>
</file>