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7"/>
  </p:notes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9" r:id="rId13"/>
    <p:sldId id="270" r:id="rId14"/>
    <p:sldId id="271" r:id="rId15"/>
    <p:sldId id="272" r:id="rId16"/>
  </p:sldIdLst>
  <p:sldSz cx="9144000" cy="5143500" type="screen16x9"/>
  <p:notesSz cx="6858000" cy="9144000"/>
  <p:embeddedFontLst>
    <p:embeddedFont>
      <p:font typeface="Roboto" panose="02010600030101010101" charset="0"/>
      <p:regular r:id="rId18"/>
      <p:bold r:id="rId19"/>
      <p:italic r:id="rId20"/>
      <p:boldItalic r:id="rId21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24C9ABC5-01FC-493F-BA45-5A44ADFA79BE}">
  <a:tblStyle styleId="{24C9ABC5-01FC-493F-BA45-5A44ADFA79BE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1C621E32-EF68-4820-BDA9-8823A5EE2FA3}" styleName="Table_1">
    <a:wholeTbl>
      <a:tcTxStyle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107" d="100"/>
          <a:sy n="107" d="100"/>
        </p:scale>
        <p:origin x="75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1.fntdata"/><Relationship Id="rId26" Type="http://schemas.microsoft.com/office/2015/10/relationships/revisionInfo" Target="revisionInfo.xml"/><Relationship Id="rId3" Type="http://schemas.openxmlformats.org/officeDocument/2006/relationships/slide" Target="slides/slide2.xml"/><Relationship Id="rId21" Type="http://schemas.openxmlformats.org/officeDocument/2006/relationships/font" Target="fonts/font4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font" Target="fonts/font3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font" Target="fonts/font2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Shape 8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4" name="Shape 14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hape 14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0" name="Shape 15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Shape 16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2" name="Shape 16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Shape 16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8" name="Shape 16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Shape 17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4" name="Shape 17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Shape 17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0" name="Shape 18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Shape 8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Shape 10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Shape 10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3" name="Shape 11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9" name="Shape 11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Shape 12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Shape 13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8" name="Shape 13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chemeClr val="dk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Shape 10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11" name="Shape 11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" name="Shape 12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Shape 13"/>
            <p:cNvSpPr/>
            <p:nvPr/>
          </p:nvSpPr>
          <p:spPr>
            <a:xfrm rot="10800000" flipH="1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" name="Shape 14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" name="Shape 15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6" name="Shape 16"/>
          <p:cNvSpPr txBox="1">
            <a:spLocks noGrp="1"/>
          </p:cNvSpPr>
          <p:nvPr>
            <p:ph type="ctrTitle"/>
          </p:nvPr>
        </p:nvSpPr>
        <p:spPr>
          <a:xfrm>
            <a:off x="598100" y="1775222"/>
            <a:ext cx="8222100" cy="8388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subTitle" idx="1"/>
          </p:nvPr>
        </p:nvSpPr>
        <p:spPr>
          <a:xfrm>
            <a:off x="598088" y="2715913"/>
            <a:ext cx="8222100" cy="4329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bg>
      <p:bgPr>
        <a:solidFill>
          <a:schemeClr val="dk1"/>
        </a:solidFill>
        <a:effectLst/>
      </p:bgPr>
    </p:bg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" name="Shape 70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71" name="Shape 71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" name="Shape 72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" name="Shape 73"/>
            <p:cNvSpPr/>
            <p:nvPr/>
          </p:nvSpPr>
          <p:spPr>
            <a:xfrm rot="10800000" flipH="1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" name="Shape 74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" name="Shape 75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76" name="Shape 76"/>
          <p:cNvSpPr txBox="1">
            <a:spLocks noGrp="1"/>
          </p:cNvSpPr>
          <p:nvPr>
            <p:ph type="title"/>
          </p:nvPr>
        </p:nvSpPr>
        <p:spPr>
          <a:xfrm>
            <a:off x="311700" y="1256050"/>
            <a:ext cx="8520600" cy="20307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body" idx="1"/>
          </p:nvPr>
        </p:nvSpPr>
        <p:spPr>
          <a:xfrm>
            <a:off x="311700" y="3369225"/>
            <a:ext cx="8520600" cy="12819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78" name="Shape 78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buNone/>
              <a:defRPr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buNone/>
              <a:defRPr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buNone/>
              <a:defRPr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buNone/>
              <a:defRPr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buNone/>
              <a:defRPr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buNone/>
              <a:defRPr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buNone/>
              <a:defRPr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buNone/>
              <a:defRPr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buNone/>
              <a:defRPr>
                <a:solidFill>
                  <a:schemeClr val="dk2"/>
                </a:solidFill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chemeClr val="dk1"/>
        </a:solidFill>
        <a:effectLst/>
      </p:bgPr>
    </p:bg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Shape 20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21" name="Shape 21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Shape 22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Shape 23"/>
            <p:cNvSpPr/>
            <p:nvPr/>
          </p:nvSpPr>
          <p:spPr>
            <a:xfrm rot="10800000" flipH="1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Shape 24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Shape 25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598100" y="2152347"/>
            <a:ext cx="8222100" cy="83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Shape 29"/>
          <p:cNvGrpSpPr/>
          <p:nvPr/>
        </p:nvGrpSpPr>
        <p:grpSpPr>
          <a:xfrm>
            <a:off x="0" y="3903669"/>
            <a:ext cx="9144000" cy="1239925"/>
            <a:chOff x="0" y="3903669"/>
            <a:chExt cx="9144000" cy="1239925"/>
          </a:xfrm>
        </p:grpSpPr>
        <p:sp>
          <p:nvSpPr>
            <p:cNvPr id="30" name="Shape 30"/>
            <p:cNvSpPr/>
            <p:nvPr/>
          </p:nvSpPr>
          <p:spPr>
            <a:xfrm>
              <a:off x="8154895" y="3903669"/>
              <a:ext cx="989100" cy="9879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Shape 31"/>
            <p:cNvSpPr/>
            <p:nvPr/>
          </p:nvSpPr>
          <p:spPr>
            <a:xfrm flipH="1">
              <a:off x="6181163" y="3903669"/>
              <a:ext cx="989100" cy="9879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Shape 32"/>
            <p:cNvSpPr/>
            <p:nvPr/>
          </p:nvSpPr>
          <p:spPr>
            <a:xfrm>
              <a:off x="7170274" y="3903669"/>
              <a:ext cx="989100" cy="9879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Shape 33"/>
            <p:cNvSpPr/>
            <p:nvPr/>
          </p:nvSpPr>
          <p:spPr>
            <a:xfrm rot="10800000">
              <a:off x="8154757" y="3903682"/>
              <a:ext cx="989100" cy="987900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" name="Shape 34"/>
            <p:cNvSpPr/>
            <p:nvPr/>
          </p:nvSpPr>
          <p:spPr>
            <a:xfrm>
              <a:off x="0" y="4891594"/>
              <a:ext cx="9144000" cy="2520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5" name="Shape 35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body" idx="1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body" idx="1"/>
          </p:nvPr>
        </p:nvSpPr>
        <p:spPr>
          <a:xfrm>
            <a:off x="311700" y="1229975"/>
            <a:ext cx="3999900" cy="33390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body" idx="2"/>
          </p:nvPr>
        </p:nvSpPr>
        <p:spPr>
          <a:xfrm>
            <a:off x="4832400" y="1229975"/>
            <a:ext cx="3999900" cy="33390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buNone/>
              <a:defRPr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buNone/>
              <a:defRPr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buNone/>
              <a:defRPr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buNone/>
              <a:defRPr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buNone/>
              <a:defRPr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buNone/>
              <a:defRPr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buNone/>
              <a:defRPr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buNone/>
              <a:defRPr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buNone/>
              <a:defRPr>
                <a:solidFill>
                  <a:schemeClr val="dk2"/>
                </a:solidFill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buNone/>
              <a:defRPr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buNone/>
              <a:defRPr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buNone/>
              <a:defRPr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buNone/>
              <a:defRPr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buNone/>
              <a:defRPr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buNone/>
              <a:defRPr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buNone/>
              <a:defRPr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buNone/>
              <a:defRPr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buNone/>
              <a:defRPr>
                <a:solidFill>
                  <a:schemeClr val="dk2"/>
                </a:solidFill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body" idx="1"/>
          </p:nvPr>
        </p:nvSpPr>
        <p:spPr>
          <a:xfrm>
            <a:off x="311700" y="1465804"/>
            <a:ext cx="2808000" cy="3103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buNone/>
              <a:defRPr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buNone/>
              <a:defRPr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buNone/>
              <a:defRPr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buNone/>
              <a:defRPr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buNone/>
              <a:defRPr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buNone/>
              <a:defRPr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buNone/>
              <a:defRPr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buNone/>
              <a:defRPr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buNone/>
              <a:defRPr>
                <a:solidFill>
                  <a:schemeClr val="dk2"/>
                </a:solidFill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accent4"/>
        </a:solidFill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" name="Shape 51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52" name="Shape 52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" name="Shape 53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" name="Shape 54"/>
            <p:cNvSpPr/>
            <p:nvPr/>
          </p:nvSpPr>
          <p:spPr>
            <a:xfrm rot="10800000" flipH="1">
              <a:off x="7113588" y="107"/>
              <a:ext cx="1015200" cy="1015200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" name="Shape 55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" name="Shape 56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7" name="Shape 57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/>
          <p:nvPr/>
        </p:nvSpPr>
        <p:spPr>
          <a:xfrm>
            <a:off x="4572000" y="-17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61" name="Shape 61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62" name="Shape 62"/>
          <p:cNvSpPr txBox="1">
            <a:spLocks noGrp="1"/>
          </p:cNvSpPr>
          <p:nvPr>
            <p:ph type="title"/>
          </p:nvPr>
        </p:nvSpPr>
        <p:spPr>
          <a:xfrm>
            <a:off x="265500" y="1151100"/>
            <a:ext cx="4045200" cy="15645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subTitle" idx="1"/>
          </p:nvPr>
        </p:nvSpPr>
        <p:spPr>
          <a:xfrm>
            <a:off x="265500" y="2769001"/>
            <a:ext cx="4045200" cy="12693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>
            <a:spLocks noGrp="1"/>
          </p:cNvSpPr>
          <p:nvPr>
            <p:ph type="body" idx="1"/>
          </p:nvPr>
        </p:nvSpPr>
        <p:spPr>
          <a:xfrm>
            <a:off x="319500" y="4230575"/>
            <a:ext cx="5998800" cy="59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buNone/>
              <a:defRPr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buNone/>
              <a:defRPr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buNone/>
              <a:defRPr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buNone/>
              <a:defRPr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buNone/>
              <a:defRPr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buNone/>
              <a:defRPr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buNone/>
              <a:defRPr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buNone/>
              <a:defRPr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buNone/>
              <a:defRPr>
                <a:solidFill>
                  <a:schemeClr val="dk2"/>
                </a:solidFill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geometric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Roboto"/>
              <a:buChar char="●"/>
              <a:defRPr sz="18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○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■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●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○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■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●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○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Roboto"/>
              <a:buChar char="■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spcBef>
                <a:spcPts val="0"/>
              </a:spcBef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r">
              <a:spcBef>
                <a:spcPts val="0"/>
              </a:spcBef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r">
              <a:spcBef>
                <a:spcPts val="0"/>
              </a:spcBef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r">
              <a:spcBef>
                <a:spcPts val="0"/>
              </a:spcBef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r">
              <a:spcBef>
                <a:spcPts val="0"/>
              </a:spcBef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r">
              <a:spcBef>
                <a:spcPts val="0"/>
              </a:spcBef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r">
              <a:spcBef>
                <a:spcPts val="0"/>
              </a:spcBef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r">
              <a:spcBef>
                <a:spcPts val="0"/>
              </a:spcBef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r">
              <a:spcBef>
                <a:spcPts val="0"/>
              </a:spcBef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 txBox="1">
            <a:spLocks noGrp="1"/>
          </p:cNvSpPr>
          <p:nvPr>
            <p:ph type="ctrTitle"/>
          </p:nvPr>
        </p:nvSpPr>
        <p:spPr>
          <a:xfrm>
            <a:off x="512700" y="0"/>
            <a:ext cx="8118600" cy="1671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Technology Audit Plan</a:t>
            </a:r>
            <a:endParaRPr/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                  ----BCSY University </a:t>
            </a:r>
            <a:endParaRPr/>
          </a:p>
        </p:txBody>
      </p:sp>
      <p:sp>
        <p:nvSpPr>
          <p:cNvPr id="86" name="Shape 86"/>
          <p:cNvSpPr txBox="1">
            <a:spLocks noGrp="1"/>
          </p:cNvSpPr>
          <p:nvPr>
            <p:ph type="subTitle" idx="1"/>
          </p:nvPr>
        </p:nvSpPr>
        <p:spPr>
          <a:xfrm>
            <a:off x="512700" y="2696525"/>
            <a:ext cx="8118600" cy="178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Class: MIS-5201</a:t>
            </a:r>
            <a:endParaRPr/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Team Member: Marsha Billups</a:t>
            </a:r>
            <a:endParaRPr/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                          Qiyu Chen</a:t>
            </a:r>
            <a:endParaRPr/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                          Ping Sun</a:t>
            </a:r>
            <a:endParaRPr/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                          Qianru Yang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hape 146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IT Lead Auditor Roles &amp; Responsibilities</a:t>
            </a:r>
            <a:endParaRPr/>
          </a:p>
        </p:txBody>
      </p:sp>
      <p:sp>
        <p:nvSpPr>
          <p:cNvPr id="147" name="Shape 147"/>
          <p:cNvSpPr txBox="1">
            <a:spLocks noGrp="1"/>
          </p:cNvSpPr>
          <p:nvPr>
            <p:ph type="body" idx="1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dirty="0"/>
              <a:t>Plans Audit &amp; Authors Scope letter with Management review</a:t>
            </a:r>
            <a:endParaRPr dirty="0"/>
          </a:p>
          <a:p>
            <a:pPr marL="457200" lvl="0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dirty="0"/>
              <a:t>Helps ensure Audit process standardization across platforms</a:t>
            </a:r>
            <a:endParaRPr dirty="0"/>
          </a:p>
          <a:p>
            <a:pPr marL="457200" lvl="0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dirty="0"/>
              <a:t>Leads all aspects of the audit, risk assessment, controls analysis &amp; review process including planning, control analysis, testing, reporting, and making/writing recommendations</a:t>
            </a:r>
            <a:endParaRPr dirty="0"/>
          </a:p>
          <a:p>
            <a:pPr marL="457200" lvl="0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dirty="0"/>
              <a:t>Manages Audit teams day-to-day activities</a:t>
            </a:r>
            <a:endParaRPr dirty="0"/>
          </a:p>
          <a:p>
            <a:pPr marL="457200" lvl="0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dirty="0"/>
              <a:t>Communicates with Leadership</a:t>
            </a:r>
            <a:endParaRPr dirty="0"/>
          </a:p>
          <a:p>
            <a:pPr marL="457200" lvl="0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dirty="0"/>
              <a:t>Prepares, reviews &amp; compiles all Audit work papers</a:t>
            </a:r>
            <a:endParaRPr dirty="0"/>
          </a:p>
          <a:p>
            <a:pPr marL="457200" lvl="0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dirty="0"/>
              <a:t>Drafts/Compiles comprehensive Audit Report for Manager</a:t>
            </a:r>
            <a:endParaRPr dirty="0"/>
          </a:p>
          <a:p>
            <a:pPr marL="0" lvl="0" indent="0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None/>
            </a:pPr>
            <a:endParaRPr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Shape 152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Sr. IT Auditor Roles &amp; Responsibilities</a:t>
            </a:r>
            <a:endParaRPr/>
          </a:p>
        </p:txBody>
      </p:sp>
      <p:sp>
        <p:nvSpPr>
          <p:cNvPr id="153" name="Shape 153"/>
          <p:cNvSpPr txBox="1">
            <a:spLocks noGrp="1"/>
          </p:cNvSpPr>
          <p:nvPr>
            <p:ph type="body" idx="1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dirty="0"/>
              <a:t>Owns, designs, plans &amp; executes Audit plan for assigned Audit area(s)</a:t>
            </a:r>
            <a:endParaRPr dirty="0"/>
          </a:p>
          <a:p>
            <a:pPr marL="457200" lvl="0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dirty="0"/>
              <a:t>Communicates with assigned Audit Area owner(s)</a:t>
            </a:r>
            <a:endParaRPr dirty="0"/>
          </a:p>
          <a:p>
            <a:pPr marL="457200" lvl="0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dirty="0"/>
              <a:t>Performs review of IT policies, standards &amp; procedures</a:t>
            </a:r>
            <a:endParaRPr dirty="0"/>
          </a:p>
          <a:p>
            <a:pPr marL="457200" lvl="0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dirty="0"/>
              <a:t>Recommends corrective actions to improve controls, enhance operations &amp; increase efficiency</a:t>
            </a:r>
            <a:endParaRPr dirty="0"/>
          </a:p>
          <a:p>
            <a:pPr marL="457200" lvl="0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dirty="0"/>
              <a:t>Performs independent testing and prepares/consolidated workpapers</a:t>
            </a:r>
            <a:endParaRPr dirty="0"/>
          </a:p>
          <a:p>
            <a:pPr marL="457200" lvl="0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dirty="0"/>
              <a:t>Identifies, develops, documents &amp; helps resolve audit issues</a:t>
            </a:r>
            <a:endParaRPr dirty="0"/>
          </a:p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dirty="0"/>
              <a:t>Assists in the preparation of the draft Audit Report</a:t>
            </a:r>
            <a:endParaRPr dirty="0"/>
          </a:p>
          <a:p>
            <a:pPr marL="457200" lvl="0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dirty="0"/>
              <a:t>Reviews work of supporting IT Auditor</a:t>
            </a:r>
            <a:endParaRPr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Shape 164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IT Auditor Roles &amp; Responsibilities</a:t>
            </a:r>
            <a:endParaRPr/>
          </a:p>
        </p:txBody>
      </p:sp>
      <p:sp>
        <p:nvSpPr>
          <p:cNvPr id="165" name="Shape 165"/>
          <p:cNvSpPr txBox="1">
            <a:spLocks noGrp="1"/>
          </p:cNvSpPr>
          <p:nvPr>
            <p:ph type="body" idx="1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Supports Sr. It Auditor in planning &amp; execution of Audit of assigned area</a:t>
            </a:r>
            <a:endParaRPr/>
          </a:p>
          <a:p>
            <a:pPr marL="457200" lvl="0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Works with the Audit Area to secure requested data in an easily accessible, organized manner</a:t>
            </a:r>
            <a:endParaRPr/>
          </a:p>
          <a:p>
            <a:pPr marL="457200" lvl="0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Performs independent testing &amp; prepares associated work papers</a:t>
            </a:r>
            <a:endParaRPr/>
          </a:p>
          <a:p>
            <a:pPr marL="457200" lvl="0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Reviews IT policies, standards &amp; procedures</a:t>
            </a:r>
            <a:endParaRPr/>
          </a:p>
          <a:p>
            <a:pPr marL="457200" lvl="0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Recommends corrective actions to improve controls, enhance operations &amp; increase efficiency</a:t>
            </a:r>
            <a:endParaRPr/>
          </a:p>
          <a:p>
            <a:pPr marL="457200" lvl="0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Identifies, develops, documents &amp; helps resolve audit issues </a:t>
            </a:r>
            <a:endParaRPr/>
          </a:p>
          <a:p>
            <a:pPr marL="457200" lvl="0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Assists in the preparation of the draft Audit Report</a:t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Shape 170"/>
          <p:cNvSpPr txBox="1">
            <a:spLocks noGrp="1"/>
          </p:cNvSpPr>
          <p:nvPr>
            <p:ph type="title"/>
          </p:nvPr>
        </p:nvSpPr>
        <p:spPr>
          <a:xfrm>
            <a:off x="311700" y="182125"/>
            <a:ext cx="8520600" cy="60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Breakdown of audit hours for planning, testing, reporting phases</a:t>
            </a:r>
            <a:endParaRPr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7FDE3813-5DAC-4B8D-B510-8B17E92E77A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3141" y="1163810"/>
            <a:ext cx="6797629" cy="3330229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Shape 176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Key Dates &amp; Deliverables</a:t>
            </a:r>
            <a:endParaRPr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05C77B10-3532-4B76-BA1F-BA807445512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0825" y="1017800"/>
            <a:ext cx="4775594" cy="3815457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Shape 182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Q</a:t>
            </a:r>
            <a:r>
              <a:rPr lang="en-US" altLang="zh-CN" dirty="0"/>
              <a:t>uestions?</a:t>
            </a:r>
            <a:endParaRPr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363CC673-FCB8-40B7-82D3-1E9FA93950AD}"/>
              </a:ext>
            </a:extLst>
          </p:cNvPr>
          <p:cNvSpPr/>
          <p:nvPr/>
        </p:nvSpPr>
        <p:spPr>
          <a:xfrm>
            <a:off x="2360989" y="2088654"/>
            <a:ext cx="3993401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zh-CN" sz="5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Thank you!!!</a:t>
            </a:r>
          </a:p>
          <a:p>
            <a:pPr algn="ctr"/>
            <a:endParaRPr lang="en-US" altLang="zh-CN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>
            <a:spLocks noGrp="1"/>
          </p:cNvSpPr>
          <p:nvPr>
            <p:ph type="ctrTitle"/>
          </p:nvPr>
        </p:nvSpPr>
        <p:spPr>
          <a:xfrm>
            <a:off x="705300" y="427372"/>
            <a:ext cx="8222100" cy="838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Agenda </a:t>
            </a:r>
            <a:endParaRPr/>
          </a:p>
        </p:txBody>
      </p:sp>
      <p:sp>
        <p:nvSpPr>
          <p:cNvPr id="92" name="Shape 92"/>
          <p:cNvSpPr txBox="1">
            <a:spLocks noGrp="1"/>
          </p:cNvSpPr>
          <p:nvPr>
            <p:ph type="subTitle" idx="1"/>
          </p:nvPr>
        </p:nvSpPr>
        <p:spPr>
          <a:xfrm>
            <a:off x="567475" y="1725671"/>
            <a:ext cx="8222100" cy="3002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61950" rtl="0">
              <a:spcBef>
                <a:spcPts val="0"/>
              </a:spcBef>
              <a:spcAft>
                <a:spcPts val="0"/>
              </a:spcAft>
              <a:buSzPts val="2100"/>
              <a:buChar char="●"/>
            </a:pPr>
            <a:r>
              <a:rPr lang="en"/>
              <a:t>Technology background overview </a:t>
            </a:r>
            <a:endParaRPr/>
          </a:p>
          <a:p>
            <a:pPr marL="457200" lvl="0" indent="-361950" rtl="0">
              <a:spcBef>
                <a:spcPts val="0"/>
              </a:spcBef>
              <a:spcAft>
                <a:spcPts val="0"/>
              </a:spcAft>
              <a:buSzPts val="2100"/>
              <a:buChar char="●"/>
            </a:pPr>
            <a:r>
              <a:rPr lang="en"/>
              <a:t>Scope of your audit</a:t>
            </a:r>
            <a:endParaRPr/>
          </a:p>
          <a:p>
            <a:pPr marL="457200" lvl="0" indent="-361950" rtl="0">
              <a:spcBef>
                <a:spcPts val="0"/>
              </a:spcBef>
              <a:spcAft>
                <a:spcPts val="0"/>
              </a:spcAft>
              <a:buSzPts val="2100"/>
              <a:buChar char="●"/>
            </a:pPr>
            <a:r>
              <a:rPr lang="en"/>
              <a:t>Risk assessment   </a:t>
            </a:r>
            <a:endParaRPr/>
          </a:p>
          <a:p>
            <a:pPr marL="457200" lvl="0" indent="-361950" rtl="0">
              <a:spcBef>
                <a:spcPts val="0"/>
              </a:spcBef>
              <a:spcAft>
                <a:spcPts val="0"/>
              </a:spcAft>
              <a:buSzPts val="2100"/>
              <a:buChar char="●"/>
            </a:pPr>
            <a:r>
              <a:rPr lang="en"/>
              <a:t>IT Audit team members’ roles and responsibilities in this audit</a:t>
            </a:r>
            <a:endParaRPr/>
          </a:p>
          <a:p>
            <a:pPr marL="457200" lvl="0" indent="-361950" rtl="0">
              <a:spcBef>
                <a:spcPts val="0"/>
              </a:spcBef>
              <a:spcAft>
                <a:spcPts val="0"/>
              </a:spcAft>
              <a:buSzPts val="2100"/>
              <a:buChar char="●"/>
            </a:pPr>
            <a:r>
              <a:rPr lang="en"/>
              <a:t>Key dates and deliverable</a:t>
            </a:r>
            <a:endParaRPr/>
          </a:p>
          <a:p>
            <a:pPr marL="457200" lvl="0" indent="-361950">
              <a:spcBef>
                <a:spcPts val="0"/>
              </a:spcBef>
              <a:spcAft>
                <a:spcPts val="0"/>
              </a:spcAft>
              <a:buSzPts val="2100"/>
              <a:buChar char="●"/>
            </a:pPr>
            <a:r>
              <a:rPr lang="en"/>
              <a:t>Breakdown of audit hours for planning, testing, reporting phases</a:t>
            </a:r>
            <a:br>
              <a:rPr lang="en"/>
            </a:br>
            <a:br>
              <a:rPr lang="en"/>
            </a:b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Background </a:t>
            </a:r>
            <a:endParaRPr/>
          </a:p>
        </p:txBody>
      </p:sp>
      <p:sp>
        <p:nvSpPr>
          <p:cNvPr id="104" name="Shape 104"/>
          <p:cNvSpPr txBox="1">
            <a:spLocks noGrp="1"/>
          </p:cNvSpPr>
          <p:nvPr>
            <p:ph type="body" idx="1"/>
          </p:nvPr>
        </p:nvSpPr>
        <p:spPr>
          <a:xfrm>
            <a:off x="311700" y="1229875"/>
            <a:ext cx="8520600" cy="3653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BCSY University is a private university located in Downtown Boston. There is a Intensive English Language Program (IELP) department in BCSY university attracts students from all over the world to the historic city of Boston, a cultural, artistic and culinary center.</a:t>
            </a:r>
            <a:endParaRPr/>
          </a:p>
          <a:p>
            <a:pPr marL="0" lvl="0" indent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IELP department’s enterprise application has vulnerability on change management, and data protection which may impact user authentication, confidentiality, integrity, availability. 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Audit Scope</a:t>
            </a:r>
            <a:endParaRPr/>
          </a:p>
        </p:txBody>
      </p:sp>
      <p:sp>
        <p:nvSpPr>
          <p:cNvPr id="110" name="Shape 110"/>
          <p:cNvSpPr txBox="1">
            <a:spLocks noGrp="1"/>
          </p:cNvSpPr>
          <p:nvPr>
            <p:ph type="body" idx="1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457200" lvl="0" indent="-342900" rtl="0"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IT Asset Management</a:t>
            </a:r>
            <a:endParaRPr/>
          </a:p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Data Protection </a:t>
            </a:r>
            <a:endParaRPr/>
          </a:p>
          <a:p>
            <a: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Problem Management</a:t>
            </a:r>
            <a:br>
              <a:rPr lang="en"/>
            </a:b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Risk Assessment - Major changes</a:t>
            </a:r>
            <a:endParaRPr/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6" name="Shape 116"/>
          <p:cNvSpPr txBox="1">
            <a:spLocks noGrp="1"/>
          </p:cNvSpPr>
          <p:nvPr>
            <p:ph type="body" idx="1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Risks: </a:t>
            </a:r>
            <a:endParaRPr/>
          </a:p>
          <a:p>
            <a:pPr marL="457200" lvl="0" indent="-342900" rtl="0"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USB devices risk</a:t>
            </a:r>
            <a:endParaRPr/>
          </a:p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Dependent financial office risk</a:t>
            </a:r>
            <a:endParaRPr/>
          </a:p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Dumpster diving risk</a:t>
            </a:r>
            <a:endParaRPr/>
          </a:p>
          <a:p>
            <a:pPr marL="0" lvl="0" indent="0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Changes:</a:t>
            </a:r>
            <a:endParaRPr/>
          </a:p>
          <a:p>
            <a:pPr marL="457200" lvl="0" indent="-342900" rtl="0"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Using uniform USB drives that were given by department</a:t>
            </a:r>
            <a:endParaRPr/>
          </a:p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Building independent financial office</a:t>
            </a:r>
            <a:endParaRPr/>
          </a:p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Using paper shredders for all hard copy documents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Risk Assessment - Main Risks</a:t>
            </a:r>
            <a:endParaRPr/>
          </a:p>
        </p:txBody>
      </p:sp>
      <p:sp>
        <p:nvSpPr>
          <p:cNvPr id="122" name="Shape 122"/>
          <p:cNvSpPr txBox="1">
            <a:spLocks noGrp="1"/>
          </p:cNvSpPr>
          <p:nvPr>
            <p:ph type="body" idx="1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Operation Risk: Weak account and password access control</a:t>
            </a:r>
            <a:endParaRPr/>
          </a:p>
          <a:p>
            <a:pPr marL="457200" lvl="0" indent="-34290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Cross Training Risk: Weak separate duties control</a:t>
            </a:r>
            <a:endParaRPr/>
          </a:p>
          <a:p>
            <a:pPr marL="457200" lvl="0" indent="-34290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High Authority Risk: Weak authority division</a:t>
            </a:r>
            <a:endParaRPr/>
          </a:p>
          <a:p>
            <a:pPr marL="457200" lvl="0" indent="-34290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Significant Project Risk: System using in uncontrolled place and environment</a:t>
            </a:r>
            <a:endParaRPr/>
          </a:p>
          <a:p>
            <a:pPr marL="457200" lvl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Paper Documents Holding Risk: Weak physical control for hard copy documents.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Risk Assessment - Impact/Likelihood</a:t>
            </a:r>
            <a:endParaRPr/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8" name="Shape 128"/>
          <p:cNvSpPr txBox="1">
            <a:spLocks noGrp="1"/>
          </p:cNvSpPr>
          <p:nvPr>
            <p:ph type="body" idx="1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1600"/>
              </a:spcAft>
              <a:buNone/>
            </a:pPr>
            <a:r>
              <a:rPr lang="en"/>
              <a:t> </a:t>
            </a:r>
            <a:endParaRPr/>
          </a:p>
        </p:txBody>
      </p:sp>
      <p:graphicFrame>
        <p:nvGraphicFramePr>
          <p:cNvPr id="129" name="Shape 129"/>
          <p:cNvGraphicFramePr/>
          <p:nvPr/>
        </p:nvGraphicFramePr>
        <p:xfrm>
          <a:off x="779450" y="1106450"/>
          <a:ext cx="6414600" cy="3355335"/>
        </p:xfrm>
        <a:graphic>
          <a:graphicData uri="http://schemas.openxmlformats.org/drawingml/2006/table">
            <a:tbl>
              <a:tblPr>
                <a:noFill/>
                <a:tableStyleId>{24C9ABC5-01FC-493F-BA45-5A44ADFA79BE}</a:tableStyleId>
              </a:tblPr>
              <a:tblGrid>
                <a:gridCol w="16036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036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036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036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27625">
                <a:tc>
                  <a:txBody>
                    <a:bodyPr/>
                    <a:lstStyle/>
                    <a:p>
                      <a:pPr marL="0" lvl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Risk Category</a:t>
                      </a:r>
                      <a:endParaRPr sz="12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Impact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Likelihood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Overall</a:t>
                      </a: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0650">
                <a:tc>
                  <a:txBody>
                    <a:bodyPr/>
                    <a:lstStyle/>
                    <a:p>
                      <a:pPr marL="0" lvl="0" indent="0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600"/>
                        </a:spcAft>
                        <a:buNone/>
                      </a:pPr>
                      <a:r>
                        <a:rPr lang="en" sz="1000">
                          <a:solidFill>
                            <a:schemeClr val="dk2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Operation Risk</a:t>
                      </a:r>
                      <a:endParaRPr sz="10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High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High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High</a:t>
                      </a: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0650">
                <a:tc>
                  <a:txBody>
                    <a:bodyPr/>
                    <a:lstStyle/>
                    <a:p>
                      <a:pPr marL="0" lvl="0" indent="0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600"/>
                        </a:spcAft>
                        <a:buNone/>
                      </a:pPr>
                      <a:r>
                        <a:rPr lang="en" sz="1000">
                          <a:solidFill>
                            <a:schemeClr val="dk2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Cross Training Risk</a:t>
                      </a:r>
                      <a:endParaRPr sz="10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Moderate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Low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Moderate</a:t>
                      </a: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50650">
                <a:tc>
                  <a:txBody>
                    <a:bodyPr/>
                    <a:lstStyle/>
                    <a:p>
                      <a:pPr marL="0" lvl="0" indent="0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600"/>
                        </a:spcAft>
                        <a:buNone/>
                      </a:pPr>
                      <a:r>
                        <a:rPr lang="en" sz="1000">
                          <a:solidFill>
                            <a:schemeClr val="dk2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High Authority Risk</a:t>
                      </a:r>
                      <a:endParaRPr sz="10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High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High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High</a:t>
                      </a: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50650">
                <a:tc>
                  <a:txBody>
                    <a:bodyPr/>
                    <a:lstStyle/>
                    <a:p>
                      <a:pPr marL="0" lvl="0" indent="0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600"/>
                        </a:spcAft>
                        <a:buNone/>
                      </a:pPr>
                      <a:r>
                        <a:rPr lang="en" sz="1000">
                          <a:solidFill>
                            <a:schemeClr val="dk2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Significant Project Risk</a:t>
                      </a:r>
                      <a:endParaRPr sz="10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High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High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High</a:t>
                      </a: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56525">
                <a:tc>
                  <a:txBody>
                    <a:bodyPr/>
                    <a:lstStyle/>
                    <a:p>
                      <a:pPr marL="0" lvl="0" indent="0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600"/>
                        </a:spcAft>
                        <a:buNone/>
                      </a:pPr>
                      <a:r>
                        <a:rPr lang="en" sz="1000">
                          <a:solidFill>
                            <a:schemeClr val="dk2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Paper Documents Holding Risk</a:t>
                      </a:r>
                      <a:endParaRPr sz="10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High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Moderate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High</a:t>
                      </a: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Audit Team Members </a:t>
            </a:r>
            <a:endParaRPr/>
          </a:p>
        </p:txBody>
      </p:sp>
      <p:sp>
        <p:nvSpPr>
          <p:cNvPr id="135" name="Shape 135"/>
          <p:cNvSpPr txBox="1">
            <a:spLocks noGrp="1"/>
          </p:cNvSpPr>
          <p:nvPr>
            <p:ph type="body" idx="1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Boss, Audit Manager</a:t>
            </a:r>
            <a:endParaRPr/>
          </a:p>
          <a:p>
            <a:pPr marL="0" lvl="0" indent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Marsha Billups.IT Audit Lead</a:t>
            </a:r>
            <a:endParaRPr/>
          </a:p>
          <a:p>
            <a:pPr marL="0" lvl="0" indent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Qiyu Chen, Sr. IT Auditor</a:t>
            </a:r>
            <a:endParaRPr/>
          </a:p>
          <a:p>
            <a:pPr marL="0" lvl="0" indent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Ping Sung, IT Auditor</a:t>
            </a:r>
            <a:endParaRPr/>
          </a:p>
          <a:p>
            <a:pPr marL="0" lvl="0" indent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Qianru Yang - IT Auditor</a:t>
            </a:r>
            <a:endParaRPr/>
          </a:p>
          <a:p>
            <a:pPr marL="0" lvl="0" indent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IT Audit Manager Roles &amp; Responsibilities</a:t>
            </a:r>
            <a:endParaRPr/>
          </a:p>
        </p:txBody>
      </p:sp>
      <p:sp>
        <p:nvSpPr>
          <p:cNvPr id="141" name="Shape 141"/>
          <p:cNvSpPr txBox="1">
            <a:spLocks noGrp="1"/>
          </p:cNvSpPr>
          <p:nvPr>
            <p:ph type="body" idx="1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dirty="0"/>
              <a:t>Accountable for Audit</a:t>
            </a:r>
            <a:endParaRPr dirty="0"/>
          </a:p>
          <a:p>
            <a:pPr marL="457200" lvl="0" indent="-34290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dirty="0"/>
              <a:t>Onsite for Kick-Off Meeting, Key Walk-Throughs &amp; Audit close-out</a:t>
            </a:r>
            <a:endParaRPr dirty="0"/>
          </a:p>
          <a:p>
            <a:pPr marL="457200" lvl="0" indent="-34290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dirty="0"/>
              <a:t>Ensures Audit process standardization across platforms</a:t>
            </a:r>
            <a:endParaRPr dirty="0"/>
          </a:p>
          <a:p>
            <a:pPr marL="457200" lvl="0" indent="-34290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dirty="0"/>
              <a:t>Identifies &amp; resolves Audit issues</a:t>
            </a:r>
            <a:endParaRPr dirty="0"/>
          </a:p>
          <a:p>
            <a:pPr marL="457200" lvl="0" indent="-34290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dirty="0"/>
              <a:t>Communicates with Sr. Leadership</a:t>
            </a:r>
            <a:endParaRPr dirty="0"/>
          </a:p>
          <a:p>
            <a:pPr marL="457200" lvl="0" indent="-34290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dirty="0"/>
              <a:t>Reviews all Audit documents</a:t>
            </a:r>
            <a:endParaRPr dirty="0"/>
          </a:p>
          <a:p>
            <a:pPr marL="457200" lvl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dirty="0"/>
              <a:t>Authors Executive Audit Summary and Audit Report</a:t>
            </a:r>
            <a:endParaRPr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Geometric">
  <a:themeElements>
    <a:clrScheme name="Geometric">
      <a:dk1>
        <a:srgbClr val="2A3990"/>
      </a:dk1>
      <a:lt1>
        <a:srgbClr val="FFFFFF"/>
      </a:lt1>
      <a:dk2>
        <a:srgbClr val="434343"/>
      </a:dk2>
      <a:lt2>
        <a:srgbClr val="999999"/>
      </a:lt2>
      <a:accent1>
        <a:srgbClr val="212D74"/>
      </a:accent1>
      <a:accent2>
        <a:srgbClr val="3949AB"/>
      </a:accent2>
      <a:accent3>
        <a:srgbClr val="9C254D"/>
      </a:accent3>
      <a:accent4>
        <a:srgbClr val="D23369"/>
      </a:accent4>
      <a:accent5>
        <a:srgbClr val="F06292"/>
      </a:accent5>
      <a:accent6>
        <a:srgbClr val="7890CD"/>
      </a:accent6>
      <a:hlink>
        <a:srgbClr val="F06292"/>
      </a:hlink>
      <a:folHlink>
        <a:srgbClr val="F0629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618</Words>
  <Application>Microsoft Office PowerPoint</Application>
  <PresentationFormat>On-screen Show (16:9)</PresentationFormat>
  <Paragraphs>107</Paragraphs>
  <Slides>15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Arial</vt:lpstr>
      <vt:lpstr>Roboto</vt:lpstr>
      <vt:lpstr>Geometric</vt:lpstr>
      <vt:lpstr>Technology Audit Plan                     ----BCSY University </vt:lpstr>
      <vt:lpstr>Agenda </vt:lpstr>
      <vt:lpstr>Background </vt:lpstr>
      <vt:lpstr>Audit Scope</vt:lpstr>
      <vt:lpstr>Risk Assessment - Major changes </vt:lpstr>
      <vt:lpstr>Risk Assessment - Main Risks</vt:lpstr>
      <vt:lpstr>Risk Assessment - Impact/Likelihood </vt:lpstr>
      <vt:lpstr>Audit Team Members </vt:lpstr>
      <vt:lpstr>IT Audit Manager Roles &amp; Responsibilities</vt:lpstr>
      <vt:lpstr>IT Lead Auditor Roles &amp; Responsibilities</vt:lpstr>
      <vt:lpstr>Sr. IT Auditor Roles &amp; Responsibilities</vt:lpstr>
      <vt:lpstr>IT Auditor Roles &amp; Responsibilities</vt:lpstr>
      <vt:lpstr>Breakdown of audit hours for planning, testing, reporting phases</vt:lpstr>
      <vt:lpstr>Key Dates &amp; Deliverables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Technology Audit Plan                     ----BCSY University</dc:title>
  <dc:creator>qiyu chen</dc:creator>
  <cp:lastModifiedBy>qiyu chen</cp:lastModifiedBy>
  <cp:revision>3</cp:revision>
  <dcterms:modified xsi:type="dcterms:W3CDTF">2018-02-26T03:42:39Z</dcterms:modified>
</cp:coreProperties>
</file>