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Open Sans" panose="020B0604020202020204" charset="0"/>
      <p:regular r:id="rId16"/>
      <p:bold r:id="rId17"/>
      <p:italic r:id="rId18"/>
      <p:boldItalic r:id="rId19"/>
    </p:embeddedFont>
    <p:embeddedFont>
      <p:font typeface="PT Sans Narrow" panose="020B0604020202020204" charset="0"/>
      <p:regular r:id="rId20"/>
      <p:bold r:id="rId21"/>
    </p:embeddedFont>
    <p:embeddedFont>
      <p:font typeface="La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8656D7-6074-4B78-8BC8-99B214C576B3}">
  <a:tblStyle styleId="{3E8656D7-6074-4B78-8BC8-99B214C576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400">
                <a:solidFill>
                  <a:schemeClr val="dk1"/>
                </a:solidFill>
              </a:rPr>
              <a:t>NIST SP 800-53A :Family: contingency planning, co cp-2(8) contingency plan | identify critical assets</a:t>
            </a:r>
            <a:endParaRPr sz="1400">
              <a:solidFill>
                <a:schemeClr val="dk1"/>
              </a:solidFill>
            </a:endParaRPr>
          </a:p>
          <a:p>
            <a:pPr marL="0" lvl="0" indent="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publication seeks to assist organizations in designing, developing, conducting, and evaluating test, training, and exercise (TT&amp;E) events in an effort to aid personnel in preparing for adverse situations involving information technology (IT). The events are designed to train personnel, exercise IT plans, and test IT systems, so that an organization can maximize its ability to prepare for, respond to, manage, and recover from disasters that may affect its mission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rtl="0">
              <a:spcBef>
                <a:spcPts val="0"/>
              </a:spcBef>
              <a:spcAft>
                <a:spcPts val="0"/>
              </a:spcAft>
              <a:buSzPts val="1000"/>
              <a:buChar char="●"/>
            </a:pPr>
            <a:r>
              <a:rPr lang="en" sz="1000"/>
              <a:t>When a disaster  happens, the college cannot communicate between disaster recovery coordinator, command center, and IT recovery team members in time</a:t>
            </a:r>
            <a:endParaRPr sz="1000"/>
          </a:p>
          <a:p>
            <a:pPr marL="457200" lvl="0" indent="-292100" rtl="0">
              <a:spcBef>
                <a:spcPts val="0"/>
              </a:spcBef>
              <a:spcAft>
                <a:spcPts val="0"/>
              </a:spcAft>
              <a:buSzPts val="1000"/>
              <a:buChar char="●"/>
            </a:pPr>
            <a:r>
              <a:rPr lang="en" sz="1000"/>
              <a:t> The ISCP Coordinator should also consider that a disruption could render some personnel unavailable to respond. In this situation, executing the plan may be possible only by using personnel from another geographic area of the organization or by hiring contractors or vendors. </a:t>
            </a:r>
            <a:endParaRPr sz="1000"/>
          </a:p>
          <a:p>
            <a:pPr marL="457200" lvl="0" indent="-292100" rtl="0">
              <a:spcBef>
                <a:spcPts val="0"/>
              </a:spcBef>
              <a:spcAft>
                <a:spcPts val="0"/>
              </a:spcAft>
              <a:buSzPts val="1000"/>
              <a:buChar char="●"/>
            </a:pPr>
            <a:r>
              <a:rPr lang="en" sz="1000"/>
              <a:t>Root cause - human errors</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Although all these 5 findings risks impact are high or moderate,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Shape 18"/>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8" name="Shape 6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9" name="Shape 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 name="Shape 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Shape 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6" name="Shape 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Shape 7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Shape 8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Shape 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Shape 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7" name="Shape 8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8" name="Shape 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1" name="Shape 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
        <p:cNvGrpSpPr/>
        <p:nvPr/>
      </p:nvGrpSpPr>
      <p:grpSpPr>
        <a:xfrm>
          <a:off x="0" y="0"/>
          <a:ext cx="0" cy="0"/>
          <a:chOff x="0" y="0"/>
          <a:chExt cx="0" cy="0"/>
        </a:xfrm>
      </p:grpSpPr>
      <p:sp>
        <p:nvSpPr>
          <p:cNvPr id="93" name="Shape 9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5" name="Shape 9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Shape 9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7" name="Shape 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00" name="Shape 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103" name="Shape 10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Shape 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Shape 4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4" name="Shape 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65" name="Shape 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ady.gov/business/implementation/I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intego.com/mac-security-blog/data-backup-plan-how-to-implement-the-3-2-1-backup-strategy/" TargetMode="External"/><Relationship Id="rId4" Type="http://schemas.openxmlformats.org/officeDocument/2006/relationships/hyperlink" Target="https://www.ready.gov/business/implementation/crisi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054075" y="2157114"/>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Berry College Disaster Recovery Soft Exit </a:t>
            </a:r>
            <a:endParaRPr/>
          </a:p>
        </p:txBody>
      </p:sp>
      <p:sp>
        <p:nvSpPr>
          <p:cNvPr id="112" name="Shape 112"/>
          <p:cNvSpPr txBox="1">
            <a:spLocks noGrp="1"/>
          </p:cNvSpPr>
          <p:nvPr>
            <p:ph type="subTitle" idx="1"/>
          </p:nvPr>
        </p:nvSpPr>
        <p:spPr>
          <a:xfrm>
            <a:off x="574575" y="3266900"/>
            <a:ext cx="3457800" cy="111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latin typeface="Lato"/>
                <a:ea typeface="Lato"/>
                <a:cs typeface="Lato"/>
                <a:sym typeface="Lato"/>
              </a:rPr>
              <a:t>Jason Mays</a:t>
            </a:r>
            <a:endParaRPr sz="1800">
              <a:solidFill>
                <a:srgbClr val="000000"/>
              </a:solidFill>
              <a:latin typeface="Lato"/>
              <a:ea typeface="Lato"/>
              <a:cs typeface="Lato"/>
              <a:sym typeface="Lato"/>
            </a:endParaRPr>
          </a:p>
          <a:p>
            <a:pPr marL="0" lvl="0" indent="0" algn="l" rtl="0">
              <a:spcBef>
                <a:spcPts val="0"/>
              </a:spcBef>
              <a:spcAft>
                <a:spcPts val="0"/>
              </a:spcAft>
              <a:buNone/>
            </a:pPr>
            <a:r>
              <a:rPr lang="en" sz="1800" b="0">
                <a:solidFill>
                  <a:srgbClr val="000000"/>
                </a:solidFill>
                <a:latin typeface="Lato"/>
                <a:ea typeface="Lato"/>
                <a:cs typeface="Lato"/>
                <a:sym typeface="Lato"/>
              </a:rPr>
              <a:t>Rouying Tang</a:t>
            </a:r>
            <a:endParaRPr sz="1800">
              <a:solidFill>
                <a:srgbClr val="000000"/>
              </a:solidFill>
              <a:latin typeface="Lato"/>
              <a:ea typeface="Lato"/>
              <a:cs typeface="Lato"/>
              <a:sym typeface="Lato"/>
            </a:endParaRPr>
          </a:p>
          <a:p>
            <a:pPr marL="0" lvl="0" indent="0" algn="l" rtl="0">
              <a:spcBef>
                <a:spcPts val="0"/>
              </a:spcBef>
              <a:spcAft>
                <a:spcPts val="0"/>
              </a:spcAft>
              <a:buNone/>
            </a:pPr>
            <a:endParaRPr sz="1800">
              <a:solidFill>
                <a:srgbClr val="000000"/>
              </a:solidFill>
              <a:latin typeface="Lato"/>
              <a:ea typeface="Lato"/>
              <a:cs typeface="Lato"/>
              <a:sym typeface="Lato"/>
            </a:endParaRPr>
          </a:p>
          <a:p>
            <a:pPr marL="0" lvl="0" indent="0" algn="l" rtl="0">
              <a:spcBef>
                <a:spcPts val="0"/>
              </a:spcBef>
              <a:spcAft>
                <a:spcPts val="0"/>
              </a:spcAft>
              <a:buNone/>
            </a:pPr>
            <a:r>
              <a:rPr lang="en" sz="1800">
                <a:solidFill>
                  <a:srgbClr val="000000"/>
                </a:solidFill>
                <a:latin typeface="Lato"/>
                <a:ea typeface="Lato"/>
                <a:cs typeface="Lato"/>
                <a:sym typeface="Lato"/>
              </a:rPr>
              <a:t>Linlan Chen</a:t>
            </a:r>
            <a:endParaRPr sz="1800">
              <a:solidFill>
                <a:srgbClr val="000000"/>
              </a:solidFill>
              <a:latin typeface="Lato"/>
              <a:ea typeface="Lato"/>
              <a:cs typeface="Lato"/>
              <a:sym typeface="Lato"/>
            </a:endParaRPr>
          </a:p>
          <a:p>
            <a:pPr marL="0" lvl="0" indent="0" algn="l" rtl="0">
              <a:spcBef>
                <a:spcPts val="0"/>
              </a:spcBef>
              <a:spcAft>
                <a:spcPts val="0"/>
              </a:spcAft>
              <a:buNone/>
            </a:pPr>
            <a:r>
              <a:rPr lang="en" sz="1800" b="0">
                <a:solidFill>
                  <a:srgbClr val="000000"/>
                </a:solidFill>
                <a:latin typeface="Lato"/>
                <a:ea typeface="Lato"/>
                <a:cs typeface="Lato"/>
                <a:sym typeface="Lato"/>
              </a:rPr>
              <a:t>Karabo Ntokwane</a:t>
            </a:r>
            <a:endParaRPr sz="1800" b="0">
              <a:solidFill>
                <a:srgbClr val="000000"/>
              </a:solidFill>
              <a:latin typeface="Lato"/>
              <a:ea typeface="Lato"/>
              <a:cs typeface="Lato"/>
              <a:sym typeface="Lato"/>
            </a:endParaRPr>
          </a:p>
          <a:p>
            <a:pPr marL="0" lvl="0" indent="0" algn="l" rtl="0">
              <a:spcBef>
                <a:spcPts val="0"/>
              </a:spcBef>
              <a:spcAft>
                <a:spcPts val="0"/>
              </a:spcAft>
              <a:buNone/>
            </a:pPr>
            <a:r>
              <a:rPr lang="en" sz="1800" b="0">
                <a:solidFill>
                  <a:srgbClr val="000000"/>
                </a:solidFill>
                <a:latin typeface="Lato"/>
                <a:ea typeface="Lato"/>
                <a:cs typeface="Lato"/>
                <a:sym typeface="Lato"/>
              </a:rPr>
              <a:t>Chenhui Lai</a:t>
            </a:r>
            <a:endParaRPr sz="1800" b="0">
              <a:solidFill>
                <a:srgbClr val="000000"/>
              </a:solidFill>
              <a:latin typeface="Lato"/>
              <a:ea typeface="Lato"/>
              <a:cs typeface="Lato"/>
              <a:sym typeface="Lato"/>
            </a:endParaRPr>
          </a:p>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7" name="Shape 16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68" name="Shape 168" descr="Image result for questions"/>
          <p:cNvPicPr preferRelativeResize="0"/>
          <p:nvPr/>
        </p:nvPicPr>
        <p:blipFill>
          <a:blip r:embed="rId3">
            <a:alphaModFix/>
          </a:blip>
          <a:stretch>
            <a:fillRect/>
          </a:stretch>
        </p:blipFill>
        <p:spPr>
          <a:xfrm>
            <a:off x="2630975" y="1681725"/>
            <a:ext cx="3416650" cy="2471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Shape 17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75" name="Shape 175" descr="Image result for thank you"/>
          <p:cNvPicPr preferRelativeResize="0"/>
          <p:nvPr/>
        </p:nvPicPr>
        <p:blipFill>
          <a:blip r:embed="rId3">
            <a:alphaModFix/>
          </a:blip>
          <a:stretch>
            <a:fillRect/>
          </a:stretch>
        </p:blipFill>
        <p:spPr>
          <a:xfrm>
            <a:off x="2421925" y="1683602"/>
            <a:ext cx="3920075" cy="2608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Citation </a:t>
            </a:r>
            <a:endParaRPr/>
          </a:p>
        </p:txBody>
      </p:sp>
      <p:sp>
        <p:nvSpPr>
          <p:cNvPr id="181" name="Shape 18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uFill>
                  <a:noFill/>
                </a:uFill>
                <a:latin typeface="Arial"/>
                <a:ea typeface="Arial"/>
                <a:cs typeface="Arial"/>
                <a:sym typeface="Arial"/>
                <a:hlinkClick r:id="rId3"/>
              </a:rPr>
              <a:t>https://www.ready.gov/business/implementation/IT</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uFill>
                  <a:noFill/>
                </a:uFill>
                <a:latin typeface="Arial"/>
                <a:ea typeface="Arial"/>
                <a:cs typeface="Arial"/>
                <a:sym typeface="Arial"/>
                <a:hlinkClick r:id="rId4"/>
              </a:rPr>
              <a:t>https://www.ready.gov/business/implementation/crisis</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Jay Vrijenhoek, March 31st </a:t>
            </a:r>
            <a:r>
              <a:rPr lang="en" sz="1400">
                <a:solidFill>
                  <a:srgbClr val="000000"/>
                </a:solidFill>
                <a:uFill>
                  <a:noFill/>
                </a:uFill>
                <a:latin typeface="Arial"/>
                <a:ea typeface="Arial"/>
                <a:cs typeface="Arial"/>
                <a:sym typeface="Arial"/>
                <a:hlinkClick r:id="rId5"/>
              </a:rPr>
              <a:t>https://www.intego.com/mac-security-blog/data-backup-plan-how-to-implement-the-3-2-1-backup-strategy/</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National Institute of Standards and Technology (NIST) Contingency Planning Guide for Federal Information Systems Special Publication 800-34 Rev.1.</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https://nvlpubs.nist.gov/nistpubs/Legacy/SP/nistspecialpublication800-84.pd</a:t>
            </a:r>
            <a:endParaRPr sz="14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9900"/>
                </a:solidFill>
              </a:rPr>
              <a:t>Agenda </a:t>
            </a:r>
            <a:endParaRPr>
              <a:solidFill>
                <a:srgbClr val="FF9900"/>
              </a:solidFill>
            </a:endParaRPr>
          </a:p>
        </p:txBody>
      </p:sp>
      <p:sp>
        <p:nvSpPr>
          <p:cNvPr id="118" name="Shape 1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rtl="0">
              <a:lnSpc>
                <a:spcPct val="200000"/>
              </a:lnSpc>
              <a:spcBef>
                <a:spcPts val="0"/>
              </a:spcBef>
              <a:spcAft>
                <a:spcPts val="0"/>
              </a:spcAft>
              <a:buClr>
                <a:srgbClr val="000000"/>
              </a:buClr>
              <a:buSzPts val="1800"/>
              <a:buChar char="●"/>
            </a:pPr>
            <a:r>
              <a:rPr lang="en">
                <a:solidFill>
                  <a:srgbClr val="000000"/>
                </a:solidFill>
              </a:rPr>
              <a:t>Scope of audit</a:t>
            </a:r>
            <a:endParaRPr>
              <a:solidFill>
                <a:srgbClr val="000000"/>
              </a:solidFill>
            </a:endParaRPr>
          </a:p>
          <a:p>
            <a:pPr marL="457200" lvl="0" indent="-342900" rtl="0">
              <a:lnSpc>
                <a:spcPct val="200000"/>
              </a:lnSpc>
              <a:spcBef>
                <a:spcPts val="0"/>
              </a:spcBef>
              <a:spcAft>
                <a:spcPts val="0"/>
              </a:spcAft>
              <a:buClr>
                <a:srgbClr val="000000"/>
              </a:buClr>
              <a:buSzPts val="1800"/>
              <a:buChar char="●"/>
            </a:pPr>
            <a:r>
              <a:rPr lang="en">
                <a:solidFill>
                  <a:srgbClr val="000000"/>
                </a:solidFill>
              </a:rPr>
              <a:t>Five findings</a:t>
            </a:r>
            <a:endParaRPr>
              <a:solidFill>
                <a:srgbClr val="000000"/>
              </a:solidFill>
            </a:endParaRPr>
          </a:p>
          <a:p>
            <a:pPr marL="457200" lvl="0" indent="-342900">
              <a:lnSpc>
                <a:spcPct val="200000"/>
              </a:lnSpc>
              <a:spcBef>
                <a:spcPts val="0"/>
              </a:spcBef>
              <a:spcAft>
                <a:spcPts val="0"/>
              </a:spcAft>
              <a:buClr>
                <a:srgbClr val="000000"/>
              </a:buClr>
              <a:buSzPts val="1800"/>
              <a:buChar char="●"/>
            </a:pPr>
            <a:r>
              <a:rPr lang="en">
                <a:solidFill>
                  <a:srgbClr val="000000"/>
                </a:solidFill>
              </a:rPr>
              <a:t>Overall conclusion</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3576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9900"/>
                </a:solidFill>
              </a:rPr>
              <a:t>Scope</a:t>
            </a:r>
            <a:endParaRPr>
              <a:solidFill>
                <a:srgbClr val="FF9900"/>
              </a:solidFill>
            </a:endParaRPr>
          </a:p>
        </p:txBody>
      </p:sp>
      <p:sp>
        <p:nvSpPr>
          <p:cNvPr id="124" name="Shape 124"/>
          <p:cNvSpPr txBox="1">
            <a:spLocks noGrp="1"/>
          </p:cNvSpPr>
          <p:nvPr>
            <p:ph type="body" idx="1"/>
          </p:nvPr>
        </p:nvSpPr>
        <p:spPr>
          <a:xfrm>
            <a:off x="311700" y="920400"/>
            <a:ext cx="8520600" cy="3302700"/>
          </a:xfrm>
          <a:prstGeom prst="rect">
            <a:avLst/>
          </a:prstGeom>
        </p:spPr>
        <p:txBody>
          <a:bodyPr spcFirstLastPara="1" wrap="square" lIns="91425" tIns="91425" rIns="91425" bIns="91425" anchor="t" anchorCtr="0">
            <a:noAutofit/>
          </a:bodyPr>
          <a:lstStyle/>
          <a:p>
            <a:pPr marL="457200" lvl="0" indent="-327025" rtl="0">
              <a:spcBef>
                <a:spcPts val="0"/>
              </a:spcBef>
              <a:spcAft>
                <a:spcPts val="0"/>
              </a:spcAft>
              <a:buClr>
                <a:srgbClr val="000000"/>
              </a:buClr>
              <a:buSzPts val="1550"/>
              <a:buFont typeface="Arial"/>
              <a:buChar char="●"/>
            </a:pPr>
            <a:r>
              <a:rPr lang="en" sz="1550">
                <a:solidFill>
                  <a:srgbClr val="000000"/>
                </a:solidFill>
                <a:latin typeface="Arial"/>
                <a:ea typeface="Arial"/>
                <a:cs typeface="Arial"/>
                <a:sym typeface="Arial"/>
              </a:rPr>
              <a:t>Disaster declaration</a:t>
            </a:r>
            <a:endParaRPr sz="1550">
              <a:solidFill>
                <a:srgbClr val="000000"/>
              </a:solidFill>
              <a:latin typeface="Arial"/>
              <a:ea typeface="Arial"/>
              <a:cs typeface="Arial"/>
              <a:sym typeface="Arial"/>
            </a:endParaRPr>
          </a:p>
          <a:p>
            <a:pPr marL="0" lvl="0" indent="0" rtl="0">
              <a:spcBef>
                <a:spcPts val="0"/>
              </a:spcBef>
              <a:spcAft>
                <a:spcPts val="0"/>
              </a:spcAft>
              <a:buNone/>
            </a:pPr>
            <a:endParaRPr sz="1200">
              <a:solidFill>
                <a:srgbClr val="000000"/>
              </a:solidFill>
              <a:latin typeface="Arial"/>
              <a:ea typeface="Arial"/>
              <a:cs typeface="Arial"/>
              <a:sym typeface="Arial"/>
            </a:endParaRPr>
          </a:p>
          <a:p>
            <a:pPr marL="457200" lvl="0" indent="-327025" rtl="0">
              <a:spcBef>
                <a:spcPts val="0"/>
              </a:spcBef>
              <a:spcAft>
                <a:spcPts val="0"/>
              </a:spcAft>
              <a:buClr>
                <a:srgbClr val="000000"/>
              </a:buClr>
              <a:buSzPts val="1550"/>
              <a:buFont typeface="Arial"/>
              <a:buChar char="●"/>
            </a:pPr>
            <a:r>
              <a:rPr lang="en" sz="1550">
                <a:solidFill>
                  <a:srgbClr val="000000"/>
                </a:solidFill>
                <a:latin typeface="Arial"/>
                <a:ea typeface="Arial"/>
                <a:cs typeface="Arial"/>
                <a:sym typeface="Arial"/>
              </a:rPr>
              <a:t>RPO and RTO</a:t>
            </a:r>
            <a:endParaRPr sz="1550">
              <a:solidFill>
                <a:srgbClr val="000000"/>
              </a:solidFill>
              <a:latin typeface="Arial"/>
              <a:ea typeface="Arial"/>
              <a:cs typeface="Arial"/>
              <a:sym typeface="Arial"/>
            </a:endParaRPr>
          </a:p>
          <a:p>
            <a:pPr marL="0" lvl="0" indent="0" rtl="0">
              <a:spcBef>
                <a:spcPts val="0"/>
              </a:spcBef>
              <a:spcAft>
                <a:spcPts val="0"/>
              </a:spcAft>
              <a:buNone/>
            </a:pPr>
            <a:endParaRPr sz="1200">
              <a:solidFill>
                <a:srgbClr val="000000"/>
              </a:solidFill>
              <a:latin typeface="Arial"/>
              <a:ea typeface="Arial"/>
              <a:cs typeface="Arial"/>
              <a:sym typeface="Arial"/>
            </a:endParaRPr>
          </a:p>
          <a:p>
            <a:pPr marL="457200" lvl="0" indent="-327025" rtl="0">
              <a:spcBef>
                <a:spcPts val="0"/>
              </a:spcBef>
              <a:spcAft>
                <a:spcPts val="0"/>
              </a:spcAft>
              <a:buClr>
                <a:srgbClr val="000000"/>
              </a:buClr>
              <a:buSzPts val="1550"/>
              <a:buFont typeface="Arial"/>
              <a:buChar char="●"/>
            </a:pPr>
            <a:r>
              <a:rPr lang="en" sz="1550">
                <a:solidFill>
                  <a:srgbClr val="000000"/>
                </a:solidFill>
                <a:latin typeface="Arial"/>
                <a:ea typeface="Arial"/>
                <a:cs typeface="Arial"/>
                <a:sym typeface="Arial"/>
              </a:rPr>
              <a:t>Emergency telecommunications services</a:t>
            </a:r>
            <a:endParaRPr sz="1200">
              <a:solidFill>
                <a:srgbClr val="000000"/>
              </a:solidFill>
              <a:latin typeface="Arial"/>
              <a:ea typeface="Arial"/>
              <a:cs typeface="Arial"/>
              <a:sym typeface="Arial"/>
            </a:endParaRPr>
          </a:p>
          <a:p>
            <a:pPr marL="457200" marR="0" lvl="0" indent="-327025" algn="l" rtl="0">
              <a:lnSpc>
                <a:spcPct val="115000"/>
              </a:lnSpc>
              <a:spcBef>
                <a:spcPts val="1600"/>
              </a:spcBef>
              <a:spcAft>
                <a:spcPts val="0"/>
              </a:spcAft>
              <a:buClr>
                <a:srgbClr val="000000"/>
              </a:buClr>
              <a:buSzPts val="1550"/>
              <a:buFont typeface="Arial"/>
              <a:buChar char="●"/>
            </a:pPr>
            <a:r>
              <a:rPr lang="en" sz="1550">
                <a:solidFill>
                  <a:srgbClr val="000000"/>
                </a:solidFill>
                <a:latin typeface="Arial"/>
                <a:ea typeface="Arial"/>
                <a:cs typeface="Arial"/>
                <a:sym typeface="Arial"/>
              </a:rPr>
              <a:t>Communication plan</a:t>
            </a:r>
            <a:endParaRPr sz="155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550">
              <a:solidFill>
                <a:srgbClr val="000000"/>
              </a:solidFill>
              <a:latin typeface="Arial"/>
              <a:ea typeface="Arial"/>
              <a:cs typeface="Arial"/>
              <a:sym typeface="Arial"/>
            </a:endParaRPr>
          </a:p>
          <a:p>
            <a:pPr marL="457200" marR="0" lvl="0" indent="-327025" algn="l" rtl="0">
              <a:lnSpc>
                <a:spcPct val="115000"/>
              </a:lnSpc>
              <a:spcBef>
                <a:spcPts val="0"/>
              </a:spcBef>
              <a:spcAft>
                <a:spcPts val="0"/>
              </a:spcAft>
              <a:buClr>
                <a:srgbClr val="000000"/>
              </a:buClr>
              <a:buSzPts val="1550"/>
              <a:buFont typeface="Arial"/>
              <a:buChar char="●"/>
            </a:pPr>
            <a:r>
              <a:rPr lang="en" sz="1550">
                <a:solidFill>
                  <a:srgbClr val="000000"/>
                </a:solidFill>
                <a:latin typeface="Arial"/>
                <a:ea typeface="Arial"/>
                <a:cs typeface="Arial"/>
                <a:sym typeface="Arial"/>
              </a:rPr>
              <a:t>Responsibilities  of members  of DR management  team</a:t>
            </a:r>
            <a:endParaRPr sz="155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550">
              <a:solidFill>
                <a:srgbClr val="000000"/>
              </a:solidFill>
              <a:latin typeface="Arial"/>
              <a:ea typeface="Arial"/>
              <a:cs typeface="Arial"/>
              <a:sym typeface="Arial"/>
            </a:endParaRPr>
          </a:p>
          <a:p>
            <a:pPr marL="457200" marR="0" lvl="0" indent="-327025" algn="l" rtl="0">
              <a:lnSpc>
                <a:spcPct val="115000"/>
              </a:lnSpc>
              <a:spcBef>
                <a:spcPts val="0"/>
              </a:spcBef>
              <a:spcAft>
                <a:spcPts val="0"/>
              </a:spcAft>
              <a:buClr>
                <a:srgbClr val="000000"/>
              </a:buClr>
              <a:buSzPts val="1550"/>
              <a:buFont typeface="Arial"/>
              <a:buChar char="●"/>
            </a:pPr>
            <a:r>
              <a:rPr lang="en" sz="1550">
                <a:solidFill>
                  <a:srgbClr val="000000"/>
                </a:solidFill>
                <a:latin typeface="Arial"/>
                <a:ea typeface="Arial"/>
                <a:cs typeface="Arial"/>
                <a:sym typeface="Arial"/>
              </a:rPr>
              <a:t>Paper documents backup</a:t>
            </a:r>
            <a:endParaRPr sz="1550">
              <a:solidFill>
                <a:srgbClr val="000000"/>
              </a:solidFill>
              <a:latin typeface="Arial"/>
              <a:ea typeface="Arial"/>
              <a:cs typeface="Arial"/>
              <a:sym typeface="Arial"/>
            </a:endParaRPr>
          </a:p>
          <a:p>
            <a:pPr marL="0" lvl="0" indent="0" rtl="0">
              <a:spcBef>
                <a:spcPts val="0"/>
              </a:spcBef>
              <a:spcAft>
                <a:spcPts val="0"/>
              </a:spcAft>
              <a:buNone/>
            </a:pPr>
            <a:endParaRPr sz="1200">
              <a:solidFill>
                <a:srgbClr val="000000"/>
              </a:solidFill>
              <a:latin typeface="Arial"/>
              <a:ea typeface="Arial"/>
              <a:cs typeface="Arial"/>
              <a:sym typeface="Arial"/>
            </a:endParaRPr>
          </a:p>
          <a:p>
            <a:pPr marL="457200" lvl="0" indent="-327025" rtl="0">
              <a:spcBef>
                <a:spcPts val="0"/>
              </a:spcBef>
              <a:spcAft>
                <a:spcPts val="0"/>
              </a:spcAft>
              <a:buClr>
                <a:srgbClr val="000000"/>
              </a:buClr>
              <a:buSzPts val="1550"/>
              <a:buFont typeface="Arial"/>
              <a:buChar char="●"/>
            </a:pPr>
            <a:r>
              <a:rPr lang="en" sz="1550">
                <a:solidFill>
                  <a:srgbClr val="000000"/>
                </a:solidFill>
                <a:latin typeface="Arial"/>
                <a:ea typeface="Arial"/>
                <a:cs typeface="Arial"/>
                <a:sym typeface="Arial"/>
              </a:rPr>
              <a:t>Training</a:t>
            </a:r>
            <a:endParaRPr sz="1550">
              <a:solidFill>
                <a:srgbClr val="000000"/>
              </a:solidFill>
              <a:latin typeface="Arial"/>
              <a:ea typeface="Arial"/>
              <a:cs typeface="Arial"/>
              <a:sym typeface="Arial"/>
            </a:endParaRPr>
          </a:p>
          <a:p>
            <a:pPr marL="0" lvl="0" indent="0" rtl="0">
              <a:spcBef>
                <a:spcPts val="0"/>
              </a:spcBef>
              <a:spcAft>
                <a:spcPts val="0"/>
              </a:spcAft>
              <a:buNone/>
            </a:pPr>
            <a:endParaRPr sz="1200">
              <a:solidFill>
                <a:srgbClr val="000000"/>
              </a:solidFill>
              <a:latin typeface="Arial"/>
              <a:ea typeface="Arial"/>
              <a:cs typeface="Arial"/>
              <a:sym typeface="Arial"/>
            </a:endParaRPr>
          </a:p>
          <a:p>
            <a:pPr marL="457200" lvl="0" indent="-327025" rtl="0">
              <a:spcBef>
                <a:spcPts val="0"/>
              </a:spcBef>
              <a:spcAft>
                <a:spcPts val="0"/>
              </a:spcAft>
              <a:buClr>
                <a:srgbClr val="000000"/>
              </a:buClr>
              <a:buSzPts val="1550"/>
              <a:buFont typeface="Arial"/>
              <a:buChar char="●"/>
            </a:pPr>
            <a:r>
              <a:rPr lang="en" sz="1550">
                <a:solidFill>
                  <a:srgbClr val="000000"/>
                </a:solidFill>
                <a:latin typeface="Arial"/>
                <a:ea typeface="Arial"/>
                <a:cs typeface="Arial"/>
                <a:sym typeface="Arial"/>
              </a:rPr>
              <a:t>Review  test plans  and reports</a:t>
            </a:r>
            <a:endParaRPr sz="1550">
              <a:solidFill>
                <a:srgbClr val="000000"/>
              </a:solidFill>
              <a:latin typeface="Arial"/>
              <a:ea typeface="Arial"/>
              <a:cs typeface="Arial"/>
              <a:sym typeface="Arial"/>
            </a:endParaRPr>
          </a:p>
          <a:p>
            <a:pPr marL="0" lvl="0" indent="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205800"/>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600" b="1">
                <a:solidFill>
                  <a:srgbClr val="FF9900"/>
                </a:solidFill>
                <a:latin typeface="PT Sans Narrow"/>
                <a:ea typeface="PT Sans Narrow"/>
                <a:cs typeface="PT Sans Narrow"/>
                <a:sym typeface="PT Sans Narrow"/>
              </a:rPr>
              <a:t>RTO and RPO do not meet the MTD</a:t>
            </a:r>
            <a:endParaRPr sz="3600" b="1">
              <a:solidFill>
                <a:srgbClr val="FF9900"/>
              </a:solidFill>
              <a:latin typeface="PT Sans Narrow"/>
              <a:ea typeface="PT Sans Narrow"/>
              <a:cs typeface="PT Sans Narrow"/>
              <a:sym typeface="PT Sans Narrow"/>
            </a:endParaRPr>
          </a:p>
        </p:txBody>
      </p:sp>
      <p:graphicFrame>
        <p:nvGraphicFramePr>
          <p:cNvPr id="130" name="Shape 130"/>
          <p:cNvGraphicFramePr/>
          <p:nvPr/>
        </p:nvGraphicFramePr>
        <p:xfrm>
          <a:off x="311700" y="1017725"/>
          <a:ext cx="3000000" cy="3000000"/>
        </p:xfrm>
        <a:graphic>
          <a:graphicData uri="http://schemas.openxmlformats.org/drawingml/2006/table">
            <a:tbl>
              <a:tblPr>
                <a:noFill/>
                <a:tableStyleId>{3E8656D7-6074-4B78-8BC8-99B214C576B3}</a:tableStyleId>
              </a:tblPr>
              <a:tblGrid>
                <a:gridCol w="1993200">
                  <a:extLst>
                    <a:ext uri="{9D8B030D-6E8A-4147-A177-3AD203B41FA5}">
                      <a16:colId xmlns:a16="http://schemas.microsoft.com/office/drawing/2014/main" val="20000"/>
                    </a:ext>
                  </a:extLst>
                </a:gridCol>
                <a:gridCol w="6527400">
                  <a:extLst>
                    <a:ext uri="{9D8B030D-6E8A-4147-A177-3AD203B41FA5}">
                      <a16:colId xmlns:a16="http://schemas.microsoft.com/office/drawing/2014/main" val="20001"/>
                    </a:ext>
                  </a:extLst>
                </a:gridCol>
              </a:tblGrid>
              <a:tr h="669200">
                <a:tc>
                  <a:txBody>
                    <a:bodyPr/>
                    <a:lstStyle/>
                    <a:p>
                      <a:pPr marL="0" lvl="0" indent="0" rtl="0">
                        <a:spcBef>
                          <a:spcPts val="0"/>
                        </a:spcBef>
                        <a:spcAft>
                          <a:spcPts val="0"/>
                        </a:spcAft>
                        <a:buNone/>
                      </a:pPr>
                      <a:r>
                        <a:rPr lang="en"/>
                        <a:t>Fact</a:t>
                      </a:r>
                      <a:endParaRPr/>
                    </a:p>
                  </a:txBody>
                  <a:tcPr marL="91425" marR="91425" marT="91425" marB="91425"/>
                </a:tc>
                <a:tc>
                  <a:txBody>
                    <a:bodyPr/>
                    <a:lstStyle/>
                    <a:p>
                      <a:pPr marL="0" lvl="0" indent="0" rtl="0">
                        <a:spcBef>
                          <a:spcPts val="0"/>
                        </a:spcBef>
                        <a:spcAft>
                          <a:spcPts val="0"/>
                        </a:spcAft>
                        <a:buNone/>
                      </a:pPr>
                      <a:r>
                        <a:rPr lang="en"/>
                        <a:t>Berry College failed to appropriately identify critical information system assets supporting essential missions and business functions. </a:t>
                      </a:r>
                      <a:endParaRPr/>
                    </a:p>
                  </a:txBody>
                  <a:tcPr marL="91425" marR="91425" marT="91425" marB="91425"/>
                </a:tc>
                <a:extLst>
                  <a:ext uri="{0D108BD9-81ED-4DB2-BD59-A6C34878D82A}">
                    <a16:rowId xmlns:a16="http://schemas.microsoft.com/office/drawing/2014/main" val="10000"/>
                  </a:ext>
                </a:extLst>
              </a:tr>
              <a:tr h="496400">
                <a:tc>
                  <a:txBody>
                    <a:bodyPr/>
                    <a:lstStyle/>
                    <a:p>
                      <a:pPr marL="0" lvl="0" indent="0" rtl="0">
                        <a:spcBef>
                          <a:spcPts val="0"/>
                        </a:spcBef>
                        <a:spcAft>
                          <a:spcPts val="0"/>
                        </a:spcAft>
                        <a:buNone/>
                      </a:pPr>
                      <a:r>
                        <a:rPr lang="en"/>
                        <a:t>Standards</a:t>
                      </a:r>
                      <a:endParaRPr/>
                    </a:p>
                  </a:txBody>
                  <a:tcPr marL="91425" marR="91425" marT="91425" marB="91425"/>
                </a:tc>
                <a:tc>
                  <a:txBody>
                    <a:bodyPr/>
                    <a:lstStyle/>
                    <a:p>
                      <a:pPr marL="0" lvl="0" indent="0" rtl="0">
                        <a:spcBef>
                          <a:spcPts val="0"/>
                        </a:spcBef>
                        <a:spcAft>
                          <a:spcPts val="0"/>
                        </a:spcAft>
                        <a:buNone/>
                      </a:pPr>
                      <a:r>
                        <a:rPr lang="en"/>
                        <a:t>NIST Special Publication 800-34 Rev. 1: Contingency Planning Guide for Federal Information Systems 3.2.1 to 3.2.3</a:t>
                      </a:r>
                      <a:endParaRPr/>
                    </a:p>
                  </a:txBody>
                  <a:tcPr marL="91425" marR="91425" marT="91425" marB="91425"/>
                </a:tc>
                <a:extLst>
                  <a:ext uri="{0D108BD9-81ED-4DB2-BD59-A6C34878D82A}">
                    <a16:rowId xmlns:a16="http://schemas.microsoft.com/office/drawing/2014/main" val="10001"/>
                  </a:ext>
                </a:extLst>
              </a:tr>
              <a:tr h="1533200">
                <a:tc>
                  <a:txBody>
                    <a:bodyPr/>
                    <a:lstStyle/>
                    <a:p>
                      <a:pPr marL="0" lvl="0" indent="0" rtl="0">
                        <a:spcBef>
                          <a:spcPts val="0"/>
                        </a:spcBef>
                        <a:spcAft>
                          <a:spcPts val="0"/>
                        </a:spcAft>
                        <a:buNone/>
                      </a:pPr>
                      <a:r>
                        <a:rPr lang="en"/>
                        <a:t>Root</a:t>
                      </a:r>
                      <a:endParaRPr/>
                    </a:p>
                  </a:txBody>
                  <a:tcPr marL="91425" marR="91425" marT="91425" marB="91425"/>
                </a:tc>
                <a:tc>
                  <a:txBody>
                    <a:bodyPr/>
                    <a:lstStyle/>
                    <a:p>
                      <a:pPr marL="0" lvl="0" indent="0" rtl="0">
                        <a:spcBef>
                          <a:spcPts val="0"/>
                        </a:spcBef>
                        <a:spcAft>
                          <a:spcPts val="0"/>
                        </a:spcAft>
                        <a:buNone/>
                      </a:pPr>
                      <a:r>
                        <a:rPr lang="en"/>
                        <a:t>The committee responsible for approving the final disaster recovery plan voted to not use the recommended limited list of critical information systems. Instead, a list compiled from the faculty senate and administration was used.This list had many systems that were listed as moderate systems on the related IT risk assessment matrix. The new list used contains too many systems and data sets to allow achievement of the RTO and RPO recommended in the BIA.</a:t>
                      </a:r>
                      <a:endParaRPr/>
                    </a:p>
                  </a:txBody>
                  <a:tcPr marL="91425" marR="91425" marT="91425" marB="91425"/>
                </a:tc>
                <a:extLst>
                  <a:ext uri="{0D108BD9-81ED-4DB2-BD59-A6C34878D82A}">
                    <a16:rowId xmlns:a16="http://schemas.microsoft.com/office/drawing/2014/main" val="10002"/>
                  </a:ext>
                </a:extLst>
              </a:tr>
              <a:tr h="496400">
                <a:tc>
                  <a:txBody>
                    <a:bodyPr/>
                    <a:lstStyle/>
                    <a:p>
                      <a:pPr marL="0" lvl="0" indent="0" rtl="0">
                        <a:spcBef>
                          <a:spcPts val="0"/>
                        </a:spcBef>
                        <a:spcAft>
                          <a:spcPts val="0"/>
                        </a:spcAft>
                        <a:buNone/>
                      </a:pPr>
                      <a:r>
                        <a:rPr lang="en">
                          <a:solidFill>
                            <a:schemeClr val="dk1"/>
                          </a:solidFill>
                        </a:rPr>
                        <a:t>Impact (H/M/L)</a:t>
                      </a:r>
                      <a:endParaRPr/>
                    </a:p>
                  </a:txBody>
                  <a:tcPr marL="91425" marR="91425" marT="91425" marB="91425"/>
                </a:tc>
                <a:tc>
                  <a:txBody>
                    <a:bodyPr/>
                    <a:lstStyle/>
                    <a:p>
                      <a:pPr marL="0" lvl="0" indent="0" rtl="0">
                        <a:spcBef>
                          <a:spcPts val="0"/>
                        </a:spcBef>
                        <a:spcAft>
                          <a:spcPts val="0"/>
                        </a:spcAft>
                        <a:buNone/>
                      </a:pPr>
                      <a:r>
                        <a:rPr lang="en">
                          <a:solidFill>
                            <a:schemeClr val="dk1"/>
                          </a:solidFill>
                        </a:rPr>
                        <a:t>High- Critical systems are not prioritized which can result in downtime that exceeds the MTD (maximum tolerable downtime).</a:t>
                      </a:r>
                      <a:endParaRPr/>
                    </a:p>
                  </a:txBody>
                  <a:tcPr marL="91425" marR="91425" marT="91425" marB="91425"/>
                </a:tc>
                <a:extLst>
                  <a:ext uri="{0D108BD9-81ED-4DB2-BD59-A6C34878D82A}">
                    <a16:rowId xmlns:a16="http://schemas.microsoft.com/office/drawing/2014/main" val="10003"/>
                  </a:ext>
                </a:extLst>
              </a:tr>
              <a:tr h="496400">
                <a:tc>
                  <a:txBody>
                    <a:bodyPr/>
                    <a:lstStyle/>
                    <a:p>
                      <a:pPr marL="0" lvl="0" indent="0" rtl="0">
                        <a:spcBef>
                          <a:spcPts val="0"/>
                        </a:spcBef>
                        <a:spcAft>
                          <a:spcPts val="0"/>
                        </a:spcAft>
                        <a:buClr>
                          <a:schemeClr val="dk1"/>
                        </a:buClr>
                        <a:buSzPts val="1100"/>
                        <a:buFont typeface="Arial"/>
                        <a:buNone/>
                      </a:pPr>
                      <a:r>
                        <a:rPr lang="en">
                          <a:solidFill>
                            <a:schemeClr val="dk1"/>
                          </a:solidFill>
                        </a:rPr>
                        <a:t>Recommendations</a:t>
                      </a:r>
                      <a:endParaRPr/>
                    </a:p>
                  </a:txBody>
                  <a:tcPr marL="91425" marR="91425" marT="91425" marB="91425"/>
                </a:tc>
                <a:tc>
                  <a:txBody>
                    <a:bodyPr/>
                    <a:lstStyle/>
                    <a:p>
                      <a:pPr marL="457200" lvl="0" indent="-317500" rtl="0">
                        <a:spcBef>
                          <a:spcPts val="0"/>
                        </a:spcBef>
                        <a:spcAft>
                          <a:spcPts val="0"/>
                        </a:spcAft>
                        <a:buClr>
                          <a:schemeClr val="dk1"/>
                        </a:buClr>
                        <a:buSzPts val="1400"/>
                        <a:buChar char="●"/>
                      </a:pPr>
                      <a:r>
                        <a:rPr lang="en">
                          <a:solidFill>
                            <a:schemeClr val="dk1"/>
                          </a:solidFill>
                        </a:rPr>
                        <a:t>Reinstate recommended list of critical information systems submitted by IT risk analysis team.</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27975" y="113650"/>
            <a:ext cx="8520600" cy="760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Clr>
                <a:srgbClr val="000000"/>
              </a:buClr>
              <a:buSzPts val="2400"/>
              <a:buFont typeface="Arial"/>
              <a:buNone/>
            </a:pPr>
            <a:r>
              <a:rPr lang="en" sz="2400">
                <a:solidFill>
                  <a:srgbClr val="FF9900"/>
                </a:solidFill>
                <a:latin typeface="Lato"/>
                <a:ea typeface="Lato"/>
                <a:cs typeface="Lato"/>
                <a:sym typeface="Lato"/>
              </a:rPr>
              <a:t>Emergency telecommunications services not designated a priority </a:t>
            </a:r>
            <a:endParaRPr sz="2400">
              <a:solidFill>
                <a:srgbClr val="FF9900"/>
              </a:solidFill>
              <a:latin typeface="Lato"/>
              <a:ea typeface="Lato"/>
              <a:cs typeface="Lato"/>
              <a:sym typeface="Lato"/>
            </a:endParaRPr>
          </a:p>
        </p:txBody>
      </p:sp>
      <p:sp>
        <p:nvSpPr>
          <p:cNvPr id="136" name="Shape 136"/>
          <p:cNvSpPr txBox="1">
            <a:spLocks noGrp="1"/>
          </p:cNvSpPr>
          <p:nvPr>
            <p:ph type="body" idx="1"/>
          </p:nvPr>
        </p:nvSpPr>
        <p:spPr>
          <a:xfrm>
            <a:off x="311700" y="140012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a:spcBef>
                <a:spcPts val="0"/>
              </a:spcBef>
              <a:spcAft>
                <a:spcPts val="1600"/>
              </a:spcAft>
              <a:buNone/>
            </a:pPr>
            <a:endParaRPr/>
          </a:p>
        </p:txBody>
      </p:sp>
      <p:graphicFrame>
        <p:nvGraphicFramePr>
          <p:cNvPr id="137" name="Shape 137"/>
          <p:cNvGraphicFramePr/>
          <p:nvPr/>
        </p:nvGraphicFramePr>
        <p:xfrm>
          <a:off x="311700" y="1204875"/>
          <a:ext cx="3000000" cy="3000000"/>
        </p:xfrm>
        <a:graphic>
          <a:graphicData uri="http://schemas.openxmlformats.org/drawingml/2006/table">
            <a:tbl>
              <a:tblPr>
                <a:noFill/>
                <a:tableStyleId>{3E8656D7-6074-4B78-8BC8-99B214C576B3}</a:tableStyleId>
              </a:tblPr>
              <a:tblGrid>
                <a:gridCol w="1828175">
                  <a:extLst>
                    <a:ext uri="{9D8B030D-6E8A-4147-A177-3AD203B41FA5}">
                      <a16:colId xmlns:a16="http://schemas.microsoft.com/office/drawing/2014/main" val="20000"/>
                    </a:ext>
                  </a:extLst>
                </a:gridCol>
                <a:gridCol w="6237375">
                  <a:extLst>
                    <a:ext uri="{9D8B030D-6E8A-4147-A177-3AD203B41FA5}">
                      <a16:colId xmlns:a16="http://schemas.microsoft.com/office/drawing/2014/main" val="20001"/>
                    </a:ext>
                  </a:extLst>
                </a:gridCol>
              </a:tblGrid>
              <a:tr h="768400">
                <a:tc>
                  <a:txBody>
                    <a:bodyPr/>
                    <a:lstStyle/>
                    <a:p>
                      <a:pPr marL="0" lvl="0" indent="0" rtl="0">
                        <a:spcBef>
                          <a:spcPts val="0"/>
                        </a:spcBef>
                        <a:spcAft>
                          <a:spcPts val="0"/>
                        </a:spcAft>
                        <a:buNone/>
                      </a:pPr>
                      <a:r>
                        <a:rPr lang="en"/>
                        <a:t>Fact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a:t>Berry College’s telecommunications systems SLA does not designate priority for all telecommunications services used for national security emergency preparedness.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45200">
                <a:tc>
                  <a:txBody>
                    <a:bodyPr/>
                    <a:lstStyle/>
                    <a:p>
                      <a:pPr marL="0" lvl="0" indent="0" rtl="0">
                        <a:spcBef>
                          <a:spcPts val="0"/>
                        </a:spcBef>
                        <a:spcAft>
                          <a:spcPts val="0"/>
                        </a:spcAft>
                        <a:buNone/>
                      </a:pPr>
                      <a:r>
                        <a:rPr lang="en"/>
                        <a:t>Standards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a:highlight>
                            <a:srgbClr val="FFFFFF"/>
                          </a:highlight>
                        </a:rPr>
                        <a:t>NIST Special Publication 800-34 Rev. 1, Contingency Planning Guide for Federal Information Systems  2.2.3 Crisis Communications Plan </a:t>
                      </a:r>
                      <a:endParaRPr>
                        <a:highlight>
                          <a:srgbClr val="FFFFFF"/>
                        </a:high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68400">
                <a:tc>
                  <a:txBody>
                    <a:bodyPr/>
                    <a:lstStyle/>
                    <a:p>
                      <a:pPr marL="0" lvl="0" indent="0" rtl="0">
                        <a:spcBef>
                          <a:spcPts val="0"/>
                        </a:spcBef>
                        <a:spcAft>
                          <a:spcPts val="0"/>
                        </a:spcAft>
                        <a:buNone/>
                      </a:pPr>
                      <a:r>
                        <a:rPr lang="en"/>
                        <a:t>Root Cause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a:t>The current Crisis Communications Plan relies on state communication procedures to provide communication. No internal system is dedicated to allow communication for college disaster recovery teams.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11175">
                <a:tc>
                  <a:txBody>
                    <a:bodyPr/>
                    <a:lstStyle/>
                    <a:p>
                      <a:pPr marL="0" lvl="0" indent="0" rtl="0">
                        <a:spcBef>
                          <a:spcPts val="0"/>
                        </a:spcBef>
                        <a:spcAft>
                          <a:spcPts val="0"/>
                        </a:spcAft>
                        <a:buNone/>
                      </a:pPr>
                      <a:r>
                        <a:rPr lang="en"/>
                        <a:t>Impact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a:t>High－The failure of emergancy telecommunication systems would severily limit the ability of DR team members to coordinate recovery efforts.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863575">
                <a:tc>
                  <a:txBody>
                    <a:bodyPr/>
                    <a:lstStyle/>
                    <a:p>
                      <a:pPr marL="0" lvl="0" indent="0" rtl="0">
                        <a:spcBef>
                          <a:spcPts val="0"/>
                        </a:spcBef>
                        <a:spcAft>
                          <a:spcPts val="0"/>
                        </a:spcAft>
                        <a:buNone/>
                      </a:pPr>
                      <a:r>
                        <a:rPr lang="en"/>
                        <a:t>Recommendations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317500" rtl="0">
                        <a:spcBef>
                          <a:spcPts val="0"/>
                        </a:spcBef>
                        <a:spcAft>
                          <a:spcPts val="0"/>
                        </a:spcAft>
                        <a:buSzPts val="1400"/>
                        <a:buChar char="●"/>
                      </a:pPr>
                      <a:r>
                        <a:rPr lang="en"/>
                        <a:t>Renegotiate telecommunications systems SLA</a:t>
                      </a:r>
                      <a:endParaRPr/>
                    </a:p>
                    <a:p>
                      <a:pPr marL="457200" lvl="0" indent="-317500" rtl="0">
                        <a:spcBef>
                          <a:spcPts val="0"/>
                        </a:spcBef>
                        <a:spcAft>
                          <a:spcPts val="0"/>
                        </a:spcAft>
                        <a:buSzPts val="1400"/>
                        <a:buChar char="●"/>
                      </a:pPr>
                      <a:r>
                        <a:rPr lang="en"/>
                        <a:t>Review Crisis Communications Plan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289500"/>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2400">
                <a:solidFill>
                  <a:schemeClr val="accent4"/>
                </a:solidFill>
                <a:latin typeface="Arial"/>
                <a:ea typeface="Arial"/>
                <a:cs typeface="Arial"/>
                <a:sym typeface="Arial"/>
              </a:rPr>
              <a:t>Paper Documents Backup </a:t>
            </a:r>
            <a:endParaRPr sz="2400">
              <a:solidFill>
                <a:schemeClr val="accent4"/>
              </a:solidFill>
            </a:endParaRPr>
          </a:p>
        </p:txBody>
      </p:sp>
      <p:graphicFrame>
        <p:nvGraphicFramePr>
          <p:cNvPr id="143" name="Shape 143"/>
          <p:cNvGraphicFramePr/>
          <p:nvPr/>
        </p:nvGraphicFramePr>
        <p:xfrm>
          <a:off x="311700" y="1004763"/>
          <a:ext cx="3000000" cy="3000000"/>
        </p:xfrm>
        <a:graphic>
          <a:graphicData uri="http://schemas.openxmlformats.org/drawingml/2006/table">
            <a:tbl>
              <a:tblPr>
                <a:noFill/>
                <a:tableStyleId>{3E8656D7-6074-4B78-8BC8-99B214C576B3}</a:tableStyleId>
              </a:tblPr>
              <a:tblGrid>
                <a:gridCol w="1735275">
                  <a:extLst>
                    <a:ext uri="{9D8B030D-6E8A-4147-A177-3AD203B41FA5}">
                      <a16:colId xmlns:a16="http://schemas.microsoft.com/office/drawing/2014/main" val="20000"/>
                    </a:ext>
                  </a:extLst>
                </a:gridCol>
                <a:gridCol w="6560450">
                  <a:extLst>
                    <a:ext uri="{9D8B030D-6E8A-4147-A177-3AD203B41FA5}">
                      <a16:colId xmlns:a16="http://schemas.microsoft.com/office/drawing/2014/main" val="20001"/>
                    </a:ext>
                  </a:extLst>
                </a:gridCol>
              </a:tblGrid>
              <a:tr h="698100">
                <a:tc>
                  <a:txBody>
                    <a:bodyPr/>
                    <a:lstStyle/>
                    <a:p>
                      <a:pPr marL="0" lvl="0" indent="0" rtl="0">
                        <a:spcBef>
                          <a:spcPts val="0"/>
                        </a:spcBef>
                        <a:spcAft>
                          <a:spcPts val="0"/>
                        </a:spcAft>
                        <a:buNone/>
                      </a:pPr>
                      <a:r>
                        <a:rPr lang="en"/>
                        <a:t>Fact</a:t>
                      </a:r>
                      <a:endParaRPr/>
                    </a:p>
                  </a:txBody>
                  <a:tcPr marL="91425" marR="91425" marT="91425" marB="91425"/>
                </a:tc>
                <a:tc>
                  <a:txBody>
                    <a:bodyPr/>
                    <a:lstStyle/>
                    <a:p>
                      <a:pPr marL="0" marR="0" lvl="0" indent="0" algn="l" rtl="0">
                        <a:lnSpc>
                          <a:spcPct val="100000"/>
                        </a:lnSpc>
                        <a:spcBef>
                          <a:spcPts val="0"/>
                        </a:spcBef>
                        <a:spcAft>
                          <a:spcPts val="0"/>
                        </a:spcAft>
                        <a:buNone/>
                      </a:pPr>
                      <a:r>
                        <a:rPr lang="en"/>
                        <a:t>The Berry College’s Data Backup haven’t been completed. </a:t>
                      </a:r>
                      <a:endParaRPr/>
                    </a:p>
                    <a:p>
                      <a:pPr marL="0" marR="0" lvl="0" indent="0" algn="l" rtl="0">
                        <a:lnSpc>
                          <a:spcPct val="100000"/>
                        </a:lnSpc>
                        <a:spcBef>
                          <a:spcPts val="0"/>
                        </a:spcBef>
                        <a:spcAft>
                          <a:spcPts val="0"/>
                        </a:spcAft>
                        <a:buNone/>
                      </a:pPr>
                      <a:r>
                        <a:rPr lang="en"/>
                        <a:t>The documents before 1980 back to 1902 was not digitalized, some of them don’t have any backup or second copies, and most of them are all placed in the same place of the library.</a:t>
                      </a:r>
                      <a:endParaRPr/>
                    </a:p>
                  </a:txBody>
                  <a:tcPr marL="91425" marR="91425" marT="91425" marB="91425"/>
                </a:tc>
                <a:extLst>
                  <a:ext uri="{0D108BD9-81ED-4DB2-BD59-A6C34878D82A}">
                    <a16:rowId xmlns:a16="http://schemas.microsoft.com/office/drawing/2014/main" val="10000"/>
                  </a:ext>
                </a:extLst>
              </a:tr>
              <a:tr h="637150">
                <a:tc>
                  <a:txBody>
                    <a:bodyPr/>
                    <a:lstStyle/>
                    <a:p>
                      <a:pPr marL="0" lvl="0" indent="0" rtl="0">
                        <a:spcBef>
                          <a:spcPts val="0"/>
                        </a:spcBef>
                        <a:spcAft>
                          <a:spcPts val="0"/>
                        </a:spcAft>
                        <a:buNone/>
                      </a:pPr>
                      <a:r>
                        <a:rPr lang="en"/>
                        <a:t>Standards</a:t>
                      </a:r>
                      <a:endParaRPr/>
                    </a:p>
                  </a:txBody>
                  <a:tcPr marL="91425" marR="91425" marT="91425" marB="91425"/>
                </a:tc>
                <a:tc>
                  <a:txBody>
                    <a:bodyPr/>
                    <a:lstStyle/>
                    <a:p>
                      <a:pPr marL="0" lvl="0" indent="0" rtl="0">
                        <a:spcBef>
                          <a:spcPts val="0"/>
                        </a:spcBef>
                        <a:spcAft>
                          <a:spcPts val="0"/>
                        </a:spcAft>
                        <a:buNone/>
                      </a:pPr>
                      <a:r>
                        <a:rPr lang="en" sz="1350"/>
                        <a:t>Under NIST 800-345.2.1 </a:t>
                      </a:r>
                      <a:endParaRPr/>
                    </a:p>
                    <a:p>
                      <a:pPr marL="0" marR="0" lvl="0" indent="0" algn="l" rtl="0">
                        <a:lnSpc>
                          <a:spcPct val="100000"/>
                        </a:lnSpc>
                        <a:spcBef>
                          <a:spcPts val="0"/>
                        </a:spcBef>
                        <a:spcAft>
                          <a:spcPts val="0"/>
                        </a:spcAft>
                        <a:buNone/>
                      </a:pPr>
                      <a:r>
                        <a:rPr lang="en"/>
                        <a:t>For important</a:t>
                      </a:r>
                      <a:r>
                        <a:rPr lang="en" sz="1350"/>
                        <a:t> data, we should follow 3,2,1 rules: 3 copies of the data, 2 local copies on different storage types, 1 backup off-site.</a:t>
                      </a:r>
                      <a:endParaRPr sz="1350"/>
                    </a:p>
                  </a:txBody>
                  <a:tcPr marL="91425" marR="91425" marT="91425" marB="91425"/>
                </a:tc>
                <a:extLst>
                  <a:ext uri="{0D108BD9-81ED-4DB2-BD59-A6C34878D82A}">
                    <a16:rowId xmlns:a16="http://schemas.microsoft.com/office/drawing/2014/main" val="10001"/>
                  </a:ext>
                </a:extLst>
              </a:tr>
              <a:tr h="625200">
                <a:tc>
                  <a:txBody>
                    <a:bodyPr/>
                    <a:lstStyle/>
                    <a:p>
                      <a:pPr marL="0" lvl="0" indent="0" rtl="0">
                        <a:spcBef>
                          <a:spcPts val="0"/>
                        </a:spcBef>
                        <a:spcAft>
                          <a:spcPts val="0"/>
                        </a:spcAft>
                        <a:buNone/>
                      </a:pPr>
                      <a:r>
                        <a:rPr lang="en"/>
                        <a:t>Root Cause</a:t>
                      </a:r>
                      <a:endParaRPr/>
                    </a:p>
                  </a:txBody>
                  <a:tcPr marL="91425" marR="91425" marT="91425" marB="91425"/>
                </a:tc>
                <a:tc>
                  <a:txBody>
                    <a:bodyPr/>
                    <a:lstStyle/>
                    <a:p>
                      <a:pPr marL="0" marR="0" lvl="0" indent="0" algn="l" rtl="0">
                        <a:lnSpc>
                          <a:spcPct val="100000"/>
                        </a:lnSpc>
                        <a:spcBef>
                          <a:spcPts val="0"/>
                        </a:spcBef>
                        <a:spcAft>
                          <a:spcPts val="0"/>
                        </a:spcAft>
                        <a:buNone/>
                      </a:pPr>
                      <a:r>
                        <a:rPr lang="en"/>
                        <a:t>The Data backup was not conducted on time. Big volume of historic document need to be scanned, digitized and backup. The layout of library is inappropriate.</a:t>
                      </a:r>
                      <a:endParaRPr/>
                    </a:p>
                  </a:txBody>
                  <a:tcPr marL="91425" marR="91425" marT="91425" marB="91425"/>
                </a:tc>
                <a:extLst>
                  <a:ext uri="{0D108BD9-81ED-4DB2-BD59-A6C34878D82A}">
                    <a16:rowId xmlns:a16="http://schemas.microsoft.com/office/drawing/2014/main" val="10002"/>
                  </a:ext>
                </a:extLst>
              </a:tr>
              <a:tr h="433800">
                <a:tc>
                  <a:txBody>
                    <a:bodyPr/>
                    <a:lstStyle/>
                    <a:p>
                      <a:pPr marL="0" lvl="0" indent="0" rtl="0">
                        <a:spcBef>
                          <a:spcPts val="0"/>
                        </a:spcBef>
                        <a:spcAft>
                          <a:spcPts val="0"/>
                        </a:spcAft>
                        <a:buNone/>
                      </a:pPr>
                      <a:r>
                        <a:rPr lang="en"/>
                        <a:t>Impact (H/M/L)</a:t>
                      </a:r>
                      <a:endParaRPr/>
                    </a:p>
                  </a:txBody>
                  <a:tcPr marL="91425" marR="91425" marT="91425" marB="91425"/>
                </a:tc>
                <a:tc>
                  <a:txBody>
                    <a:bodyPr/>
                    <a:lstStyle/>
                    <a:p>
                      <a:pPr marL="0" marR="0" lvl="0" indent="0" algn="l" rtl="0">
                        <a:lnSpc>
                          <a:spcPct val="100000"/>
                        </a:lnSpc>
                        <a:spcBef>
                          <a:spcPts val="0"/>
                        </a:spcBef>
                        <a:spcAft>
                          <a:spcPts val="0"/>
                        </a:spcAft>
                        <a:buNone/>
                      </a:pPr>
                      <a:r>
                        <a:rPr lang="en"/>
                        <a:t>High, facing high risk of data destroyed and unable to recovery those important historic documents.</a:t>
                      </a:r>
                      <a:endParaRPr/>
                    </a:p>
                  </a:txBody>
                  <a:tcPr marL="91425" marR="91425" marT="91425" marB="91425"/>
                </a:tc>
                <a:extLst>
                  <a:ext uri="{0D108BD9-81ED-4DB2-BD59-A6C34878D82A}">
                    <a16:rowId xmlns:a16="http://schemas.microsoft.com/office/drawing/2014/main" val="10003"/>
                  </a:ext>
                </a:extLst>
              </a:tr>
              <a:tr h="780700">
                <a:tc>
                  <a:txBody>
                    <a:bodyPr/>
                    <a:lstStyle/>
                    <a:p>
                      <a:pPr marL="0" lvl="0" indent="0" rtl="0">
                        <a:spcBef>
                          <a:spcPts val="0"/>
                        </a:spcBef>
                        <a:spcAft>
                          <a:spcPts val="0"/>
                        </a:spcAft>
                        <a:buNone/>
                      </a:pPr>
                      <a:r>
                        <a:rPr lang="en"/>
                        <a:t>Recommendations</a:t>
                      </a:r>
                      <a:endParaRPr/>
                    </a:p>
                  </a:txBody>
                  <a:tcPr marL="91425" marR="91425" marT="91425" marB="91425"/>
                </a:tc>
                <a:tc>
                  <a:txBody>
                    <a:bodyPr/>
                    <a:lstStyle/>
                    <a:p>
                      <a:pPr marL="457200" lvl="0" indent="-314325">
                        <a:spcBef>
                          <a:spcPts val="0"/>
                        </a:spcBef>
                        <a:spcAft>
                          <a:spcPts val="0"/>
                        </a:spcAft>
                        <a:buSzPts val="1350"/>
                        <a:buAutoNum type="arabicPeriod"/>
                      </a:pPr>
                      <a:r>
                        <a:rPr lang="en" sz="1350">
                          <a:highlight>
                            <a:srgbClr val="FFFFFF"/>
                          </a:highlight>
                        </a:rPr>
                        <a:t>Speed up the process of document digitization.</a:t>
                      </a:r>
                      <a:endParaRPr sz="1350">
                        <a:highlight>
                          <a:srgbClr val="FFFFFF"/>
                        </a:highlight>
                      </a:endParaRPr>
                    </a:p>
                    <a:p>
                      <a:pPr marL="457200" lvl="0" indent="-314325">
                        <a:spcBef>
                          <a:spcPts val="0"/>
                        </a:spcBef>
                        <a:spcAft>
                          <a:spcPts val="0"/>
                        </a:spcAft>
                        <a:buSzPts val="1350"/>
                        <a:buAutoNum type="arabicPeriod"/>
                      </a:pPr>
                      <a:r>
                        <a:rPr lang="en" sz="1350">
                          <a:highlight>
                            <a:srgbClr val="FFFFFF"/>
                          </a:highlight>
                        </a:rPr>
                        <a:t>Priority the single copy duplicated and backup according to its values</a:t>
                      </a:r>
                      <a:endParaRPr sz="1350">
                        <a:highlight>
                          <a:srgbClr val="FFFFFF"/>
                        </a:highlight>
                      </a:endParaRPr>
                    </a:p>
                    <a:p>
                      <a:pPr marL="457200" lvl="0" indent="-314325">
                        <a:spcBef>
                          <a:spcPts val="0"/>
                        </a:spcBef>
                        <a:spcAft>
                          <a:spcPts val="0"/>
                        </a:spcAft>
                        <a:buSzPts val="1350"/>
                        <a:buAutoNum type="arabicPeriod"/>
                      </a:pPr>
                      <a:r>
                        <a:rPr lang="en" sz="1350">
                          <a:highlight>
                            <a:srgbClr val="FFFFFF"/>
                          </a:highlight>
                        </a:rPr>
                        <a:t>Separate the copies to different document storage locations</a:t>
                      </a:r>
                      <a:endParaRPr sz="1350">
                        <a:highlight>
                          <a:srgbClr val="FFFFFF"/>
                        </a:highlight>
                      </a:endParaRPr>
                    </a:p>
                    <a:p>
                      <a:pPr marL="0" lvl="0" indent="0">
                        <a:spcBef>
                          <a:spcPts val="0"/>
                        </a:spcBef>
                        <a:spcAft>
                          <a:spcPts val="0"/>
                        </a:spcAft>
                        <a:buNone/>
                      </a:pPr>
                      <a:endParaRPr sz="1350">
                        <a:highlight>
                          <a:srgbClr val="FFFFFF"/>
                        </a:highlight>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FF9900"/>
                </a:solidFill>
                <a:latin typeface="Lato"/>
                <a:ea typeface="Lato"/>
                <a:cs typeface="Lato"/>
                <a:sym typeface="Lato"/>
              </a:rPr>
              <a:t>Effective training of DR plan </a:t>
            </a:r>
            <a:endParaRPr sz="2400">
              <a:solidFill>
                <a:srgbClr val="FF9900"/>
              </a:solidFill>
              <a:latin typeface="Lato"/>
              <a:ea typeface="Lato"/>
              <a:cs typeface="Lato"/>
              <a:sym typeface="Lato"/>
            </a:endParaRPr>
          </a:p>
        </p:txBody>
      </p:sp>
      <p:graphicFrame>
        <p:nvGraphicFramePr>
          <p:cNvPr id="149" name="Shape 149"/>
          <p:cNvGraphicFramePr/>
          <p:nvPr/>
        </p:nvGraphicFramePr>
        <p:xfrm>
          <a:off x="252475" y="653475"/>
          <a:ext cx="3000000" cy="3000000"/>
        </p:xfrm>
        <a:graphic>
          <a:graphicData uri="http://schemas.openxmlformats.org/drawingml/2006/table">
            <a:tbl>
              <a:tblPr>
                <a:noFill/>
                <a:tableStyleId>{3E8656D7-6074-4B78-8BC8-99B214C576B3}</a:tableStyleId>
              </a:tblPr>
              <a:tblGrid>
                <a:gridCol w="1807100">
                  <a:extLst>
                    <a:ext uri="{9D8B030D-6E8A-4147-A177-3AD203B41FA5}">
                      <a16:colId xmlns:a16="http://schemas.microsoft.com/office/drawing/2014/main" val="20000"/>
                    </a:ext>
                  </a:extLst>
                </a:gridCol>
                <a:gridCol w="6831950">
                  <a:extLst>
                    <a:ext uri="{9D8B030D-6E8A-4147-A177-3AD203B41FA5}">
                      <a16:colId xmlns:a16="http://schemas.microsoft.com/office/drawing/2014/main" val="20001"/>
                    </a:ext>
                  </a:extLst>
                </a:gridCol>
              </a:tblGrid>
              <a:tr h="526075">
                <a:tc>
                  <a:txBody>
                    <a:bodyPr/>
                    <a:lstStyle/>
                    <a:p>
                      <a:pPr marL="0" lvl="0" indent="0" rtl="0">
                        <a:spcBef>
                          <a:spcPts val="0"/>
                        </a:spcBef>
                        <a:spcAft>
                          <a:spcPts val="0"/>
                        </a:spcAft>
                        <a:buNone/>
                      </a:pPr>
                      <a:r>
                        <a:rPr lang="en"/>
                        <a:t>Fact</a:t>
                      </a:r>
                      <a:endParaRPr/>
                    </a:p>
                  </a:txBody>
                  <a:tcPr marL="91425" marR="91425" marT="91425" marB="91425"/>
                </a:tc>
                <a:tc>
                  <a:txBody>
                    <a:bodyPr/>
                    <a:lstStyle/>
                    <a:p>
                      <a:pPr marL="0" lvl="0" indent="0">
                        <a:spcBef>
                          <a:spcPts val="0"/>
                        </a:spcBef>
                        <a:spcAft>
                          <a:spcPts val="0"/>
                        </a:spcAft>
                        <a:buNone/>
                      </a:pPr>
                      <a:r>
                        <a:rPr lang="en"/>
                        <a:t>Berry College does not have a formal DRP training plan.</a:t>
                      </a:r>
                      <a:endParaRPr/>
                    </a:p>
                  </a:txBody>
                  <a:tcPr marL="91425" marR="91425" marT="91425" marB="91425"/>
                </a:tc>
                <a:extLst>
                  <a:ext uri="{0D108BD9-81ED-4DB2-BD59-A6C34878D82A}">
                    <a16:rowId xmlns:a16="http://schemas.microsoft.com/office/drawing/2014/main" val="10000"/>
                  </a:ext>
                </a:extLst>
              </a:tr>
              <a:tr h="780700">
                <a:tc>
                  <a:txBody>
                    <a:bodyPr/>
                    <a:lstStyle/>
                    <a:p>
                      <a:pPr marL="0" lvl="0" indent="0" rtl="0">
                        <a:spcBef>
                          <a:spcPts val="0"/>
                        </a:spcBef>
                        <a:spcAft>
                          <a:spcPts val="0"/>
                        </a:spcAft>
                        <a:buNone/>
                      </a:pPr>
                      <a:r>
                        <a:rPr lang="en"/>
                        <a:t>Standards</a:t>
                      </a:r>
                      <a:endParaRPr/>
                    </a:p>
                  </a:txBody>
                  <a:tcPr marL="91425" marR="91425" marT="91425" marB="91425"/>
                </a:tc>
                <a:tc>
                  <a:txBody>
                    <a:bodyPr/>
                    <a:lstStyle/>
                    <a:p>
                      <a:pPr marL="0" lvl="0" indent="0">
                        <a:spcBef>
                          <a:spcPts val="0"/>
                        </a:spcBef>
                        <a:spcAft>
                          <a:spcPts val="0"/>
                        </a:spcAft>
                        <a:buNone/>
                      </a:pPr>
                      <a:r>
                        <a:rPr lang="en"/>
                        <a:t>NIST SP 800-84</a:t>
                      </a:r>
                      <a:endParaRPr/>
                    </a:p>
                    <a:p>
                      <a:pPr marL="0" lvl="0" indent="0" rtl="0">
                        <a:lnSpc>
                          <a:spcPct val="115000"/>
                        </a:lnSpc>
                        <a:spcBef>
                          <a:spcPts val="2400"/>
                        </a:spcBef>
                        <a:spcAft>
                          <a:spcPts val="0"/>
                        </a:spcAft>
                        <a:buNone/>
                      </a:pPr>
                      <a:r>
                        <a:rPr lang="en"/>
                        <a:t>Guide to Test, Training, and Exercise Programs for IT Plans and Capabilities</a:t>
                      </a:r>
                      <a:endParaRPr/>
                    </a:p>
                    <a:p>
                      <a:pPr marL="0" lvl="0" indent="0">
                        <a:spcBef>
                          <a:spcPts val="600"/>
                        </a:spcBef>
                        <a:spcAft>
                          <a:spcPts val="0"/>
                        </a:spcAft>
                        <a:buNone/>
                      </a:pPr>
                      <a:endParaRPr/>
                    </a:p>
                  </a:txBody>
                  <a:tcPr marL="91425" marR="91425" marT="91425" marB="91425"/>
                </a:tc>
                <a:extLst>
                  <a:ext uri="{0D108BD9-81ED-4DB2-BD59-A6C34878D82A}">
                    <a16:rowId xmlns:a16="http://schemas.microsoft.com/office/drawing/2014/main" val="10001"/>
                  </a:ext>
                </a:extLst>
              </a:tr>
              <a:tr h="780700">
                <a:tc>
                  <a:txBody>
                    <a:bodyPr/>
                    <a:lstStyle/>
                    <a:p>
                      <a:pPr marL="0" lvl="0" indent="0" rtl="0">
                        <a:spcBef>
                          <a:spcPts val="0"/>
                        </a:spcBef>
                        <a:spcAft>
                          <a:spcPts val="0"/>
                        </a:spcAft>
                        <a:buNone/>
                      </a:pPr>
                      <a:r>
                        <a:rPr lang="en"/>
                        <a:t>Root Cause</a:t>
                      </a:r>
                      <a:endParaRPr/>
                    </a:p>
                  </a:txBody>
                  <a:tcPr marL="91425" marR="91425" marT="91425" marB="91425"/>
                </a:tc>
                <a:tc>
                  <a:txBody>
                    <a:bodyPr/>
                    <a:lstStyle/>
                    <a:p>
                      <a:pPr marL="0" lvl="0" indent="0">
                        <a:spcBef>
                          <a:spcPts val="0"/>
                        </a:spcBef>
                        <a:spcAft>
                          <a:spcPts val="0"/>
                        </a:spcAft>
                        <a:buNone/>
                      </a:pPr>
                      <a:r>
                        <a:rPr lang="en"/>
                        <a:t>Training  is done through provision of information in the company intranet and posters but there is no formal training plan in place.</a:t>
                      </a:r>
                      <a:endParaRPr/>
                    </a:p>
                  </a:txBody>
                  <a:tcPr marL="91425" marR="91425" marT="91425" marB="91425"/>
                </a:tc>
                <a:extLst>
                  <a:ext uri="{0D108BD9-81ED-4DB2-BD59-A6C34878D82A}">
                    <a16:rowId xmlns:a16="http://schemas.microsoft.com/office/drawing/2014/main" val="10002"/>
                  </a:ext>
                </a:extLst>
              </a:tr>
              <a:tr h="538525">
                <a:tc>
                  <a:txBody>
                    <a:bodyPr/>
                    <a:lstStyle/>
                    <a:p>
                      <a:pPr marL="0" lvl="0" indent="0" rtl="0">
                        <a:spcBef>
                          <a:spcPts val="0"/>
                        </a:spcBef>
                        <a:spcAft>
                          <a:spcPts val="0"/>
                        </a:spcAft>
                        <a:buNone/>
                      </a:pPr>
                      <a:r>
                        <a:rPr lang="en"/>
                        <a:t>Impact (H/M/L)</a:t>
                      </a:r>
                      <a:endParaRPr/>
                    </a:p>
                  </a:txBody>
                  <a:tcPr marL="91425" marR="91425" marT="91425" marB="91425"/>
                </a:tc>
                <a:tc>
                  <a:txBody>
                    <a:bodyPr/>
                    <a:lstStyle/>
                    <a:p>
                      <a:pPr marL="0" lvl="0" indent="0">
                        <a:spcBef>
                          <a:spcPts val="0"/>
                        </a:spcBef>
                        <a:spcAft>
                          <a:spcPts val="0"/>
                        </a:spcAft>
                        <a:buNone/>
                      </a:pPr>
                      <a:r>
                        <a:rPr lang="en"/>
                        <a:t>Moderate- Downtime (unavailability of systems) Longer RTO and RPO</a:t>
                      </a:r>
                      <a:endParaRPr/>
                    </a:p>
                  </a:txBody>
                  <a:tcPr marL="91425" marR="91425" marT="91425" marB="91425"/>
                </a:tc>
                <a:extLst>
                  <a:ext uri="{0D108BD9-81ED-4DB2-BD59-A6C34878D82A}">
                    <a16:rowId xmlns:a16="http://schemas.microsoft.com/office/drawing/2014/main" val="10003"/>
                  </a:ext>
                </a:extLst>
              </a:tr>
              <a:tr h="780700">
                <a:tc>
                  <a:txBody>
                    <a:bodyPr/>
                    <a:lstStyle/>
                    <a:p>
                      <a:pPr marL="0" lvl="0" indent="0" rtl="0">
                        <a:spcBef>
                          <a:spcPts val="0"/>
                        </a:spcBef>
                        <a:spcAft>
                          <a:spcPts val="0"/>
                        </a:spcAft>
                        <a:buNone/>
                      </a:pPr>
                      <a:r>
                        <a:rPr lang="en"/>
                        <a:t>Recommendations</a:t>
                      </a:r>
                      <a:endParaRPr/>
                    </a:p>
                  </a:txBody>
                  <a:tcPr marL="91425" marR="91425" marT="91425" marB="91425"/>
                </a:tc>
                <a:tc>
                  <a:txBody>
                    <a:bodyPr/>
                    <a:lstStyle/>
                    <a:p>
                      <a:pPr marL="0" lvl="0" indent="0">
                        <a:spcBef>
                          <a:spcPts val="0"/>
                        </a:spcBef>
                        <a:spcAft>
                          <a:spcPts val="0"/>
                        </a:spcAft>
                        <a:buNone/>
                      </a:pPr>
                      <a:r>
                        <a:rPr lang="en"/>
                        <a:t>Develop a DR training plan and administer mandatory annual DR training to all stakeholders.</a:t>
                      </a:r>
                      <a:endParaRPr/>
                    </a:p>
                    <a:p>
                      <a:pPr marL="0" lvl="0" indent="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24325" y="2042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2400">
                <a:solidFill>
                  <a:srgbClr val="FF9900"/>
                </a:solidFill>
                <a:latin typeface="Lato"/>
                <a:ea typeface="Lato"/>
                <a:cs typeface="Lato"/>
                <a:sym typeface="Lato"/>
              </a:rPr>
              <a:t>Communication between DR Coordinator, Command Center, Team leaders and team members</a:t>
            </a:r>
            <a:endParaRPr>
              <a:solidFill>
                <a:srgbClr val="FF9900"/>
              </a:solidFill>
            </a:endParaRPr>
          </a:p>
        </p:txBody>
      </p:sp>
      <p:graphicFrame>
        <p:nvGraphicFramePr>
          <p:cNvPr id="155" name="Shape 155"/>
          <p:cNvGraphicFramePr/>
          <p:nvPr/>
        </p:nvGraphicFramePr>
        <p:xfrm>
          <a:off x="311700" y="1214885"/>
          <a:ext cx="3000000" cy="3000000"/>
        </p:xfrm>
        <a:graphic>
          <a:graphicData uri="http://schemas.openxmlformats.org/drawingml/2006/table">
            <a:tbl>
              <a:tblPr>
                <a:noFill/>
                <a:tableStyleId>{3E8656D7-6074-4B78-8BC8-99B214C576B3}</a:tableStyleId>
              </a:tblPr>
              <a:tblGrid>
                <a:gridCol w="1688550">
                  <a:extLst>
                    <a:ext uri="{9D8B030D-6E8A-4147-A177-3AD203B41FA5}">
                      <a16:colId xmlns:a16="http://schemas.microsoft.com/office/drawing/2014/main" val="20000"/>
                    </a:ext>
                  </a:extLst>
                </a:gridCol>
                <a:gridCol w="6832050">
                  <a:extLst>
                    <a:ext uri="{9D8B030D-6E8A-4147-A177-3AD203B41FA5}">
                      <a16:colId xmlns:a16="http://schemas.microsoft.com/office/drawing/2014/main" val="20001"/>
                    </a:ext>
                  </a:extLst>
                </a:gridCol>
              </a:tblGrid>
              <a:tr h="461950">
                <a:tc>
                  <a:txBody>
                    <a:bodyPr/>
                    <a:lstStyle/>
                    <a:p>
                      <a:pPr marL="0" lvl="0" indent="0">
                        <a:spcBef>
                          <a:spcPts val="0"/>
                        </a:spcBef>
                        <a:spcAft>
                          <a:spcPts val="0"/>
                        </a:spcAft>
                        <a:buNone/>
                      </a:pPr>
                      <a:r>
                        <a:rPr lang="en"/>
                        <a:t>Fact</a:t>
                      </a:r>
                      <a:endParaRPr/>
                    </a:p>
                  </a:txBody>
                  <a:tcPr marL="91425" marR="91425" marT="91425" marB="91425"/>
                </a:tc>
                <a:tc>
                  <a:txBody>
                    <a:bodyPr/>
                    <a:lstStyle/>
                    <a:p>
                      <a:pPr marL="0" lvl="0" indent="0">
                        <a:spcBef>
                          <a:spcPts val="0"/>
                        </a:spcBef>
                        <a:spcAft>
                          <a:spcPts val="0"/>
                        </a:spcAft>
                        <a:buNone/>
                      </a:pPr>
                      <a:r>
                        <a:rPr lang="en"/>
                        <a:t>Berry College does not update contact information regularly</a:t>
                      </a:r>
                      <a:endParaRPr/>
                    </a:p>
                  </a:txBody>
                  <a:tcPr marL="91425" marR="91425" marT="91425" marB="91425"/>
                </a:tc>
                <a:extLst>
                  <a:ext uri="{0D108BD9-81ED-4DB2-BD59-A6C34878D82A}">
                    <a16:rowId xmlns:a16="http://schemas.microsoft.com/office/drawing/2014/main" val="10000"/>
                  </a:ext>
                </a:extLst>
              </a:tr>
              <a:tr h="958625">
                <a:tc>
                  <a:txBody>
                    <a:bodyPr/>
                    <a:lstStyle/>
                    <a:p>
                      <a:pPr marL="0" lvl="0" indent="0">
                        <a:spcBef>
                          <a:spcPts val="0"/>
                        </a:spcBef>
                        <a:spcAft>
                          <a:spcPts val="0"/>
                        </a:spcAft>
                        <a:buNone/>
                      </a:pPr>
                      <a:r>
                        <a:rPr lang="en"/>
                        <a:t>Standards</a:t>
                      </a:r>
                      <a:endParaRPr/>
                    </a:p>
                  </a:txBody>
                  <a:tcPr marL="91425" marR="91425" marT="91425" marB="91425"/>
                </a:tc>
                <a:tc>
                  <a:txBody>
                    <a:bodyPr/>
                    <a:lstStyle/>
                    <a:p>
                      <a:pPr marL="0" lvl="0" indent="0">
                        <a:spcBef>
                          <a:spcPts val="0"/>
                        </a:spcBef>
                        <a:spcAft>
                          <a:spcPts val="0"/>
                        </a:spcAft>
                        <a:buNone/>
                      </a:pPr>
                      <a:r>
                        <a:rPr lang="en"/>
                        <a:t>NIST Special Publication 800-34 Rev. 1</a:t>
                      </a:r>
                      <a:endParaRPr/>
                    </a:p>
                    <a:p>
                      <a:pPr marL="0" lvl="0" indent="0">
                        <a:spcBef>
                          <a:spcPts val="0"/>
                        </a:spcBef>
                        <a:spcAft>
                          <a:spcPts val="0"/>
                        </a:spcAft>
                        <a:buNone/>
                      </a:pPr>
                      <a:r>
                        <a:rPr lang="en"/>
                        <a:t>Contingency Planning Guide for Federal Information Systems 3.4.6 Roles and Responsibilities </a:t>
                      </a:r>
                      <a:endParaRPr/>
                    </a:p>
                  </a:txBody>
                  <a:tcPr marL="91425" marR="91425" marT="91425" marB="91425"/>
                </a:tc>
                <a:extLst>
                  <a:ext uri="{0D108BD9-81ED-4DB2-BD59-A6C34878D82A}">
                    <a16:rowId xmlns:a16="http://schemas.microsoft.com/office/drawing/2014/main" val="10001"/>
                  </a:ext>
                </a:extLst>
              </a:tr>
              <a:tr h="539775">
                <a:tc>
                  <a:txBody>
                    <a:bodyPr/>
                    <a:lstStyle/>
                    <a:p>
                      <a:pPr marL="0" lvl="0" indent="0">
                        <a:spcBef>
                          <a:spcPts val="0"/>
                        </a:spcBef>
                        <a:spcAft>
                          <a:spcPts val="0"/>
                        </a:spcAft>
                        <a:buNone/>
                      </a:pPr>
                      <a:r>
                        <a:rPr lang="en"/>
                        <a:t>Root Cause</a:t>
                      </a:r>
                      <a:endParaRPr/>
                    </a:p>
                  </a:txBody>
                  <a:tcPr marL="91425" marR="91425" marT="91425" marB="91425"/>
                </a:tc>
                <a:tc>
                  <a:txBody>
                    <a:bodyPr/>
                    <a:lstStyle/>
                    <a:p>
                      <a:pPr marL="0" lvl="0" indent="0">
                        <a:spcBef>
                          <a:spcPts val="0"/>
                        </a:spcBef>
                        <a:spcAft>
                          <a:spcPts val="0"/>
                        </a:spcAft>
                        <a:buNone/>
                      </a:pPr>
                      <a:r>
                        <a:rPr lang="en"/>
                        <a:t>The most common contact methods to IT disaster recovery team and department are using phone, text messages, and send emails. But some people changed their phone numbers, email address and didn’t update the contact lists.</a:t>
                      </a:r>
                      <a:endParaRPr/>
                    </a:p>
                  </a:txBody>
                  <a:tcPr marL="91425" marR="91425" marT="91425" marB="91425"/>
                </a:tc>
                <a:extLst>
                  <a:ext uri="{0D108BD9-81ED-4DB2-BD59-A6C34878D82A}">
                    <a16:rowId xmlns:a16="http://schemas.microsoft.com/office/drawing/2014/main" val="10002"/>
                  </a:ext>
                </a:extLst>
              </a:tr>
              <a:tr h="389975">
                <a:tc>
                  <a:txBody>
                    <a:bodyPr/>
                    <a:lstStyle/>
                    <a:p>
                      <a:pPr marL="0" lvl="0" indent="0">
                        <a:spcBef>
                          <a:spcPts val="0"/>
                        </a:spcBef>
                        <a:spcAft>
                          <a:spcPts val="0"/>
                        </a:spcAft>
                        <a:buNone/>
                      </a:pPr>
                      <a:r>
                        <a:rPr lang="en"/>
                        <a:t>Impact</a:t>
                      </a:r>
                      <a:endParaRPr/>
                    </a:p>
                  </a:txBody>
                  <a:tcPr marL="91425" marR="91425" marT="91425" marB="91425"/>
                </a:tc>
                <a:tc>
                  <a:txBody>
                    <a:bodyPr/>
                    <a:lstStyle/>
                    <a:p>
                      <a:pPr marL="0" lvl="0" indent="0">
                        <a:spcBef>
                          <a:spcPts val="0"/>
                        </a:spcBef>
                        <a:spcAft>
                          <a:spcPts val="0"/>
                        </a:spcAft>
                        <a:buNone/>
                      </a:pPr>
                      <a:r>
                        <a:rPr lang="en"/>
                        <a:t>Moderate- most of the time the college can connect with relative people timely</a:t>
                      </a:r>
                      <a:endParaRPr/>
                    </a:p>
                  </a:txBody>
                  <a:tcPr marL="91425" marR="91425" marT="91425" marB="91425"/>
                </a:tc>
                <a:extLst>
                  <a:ext uri="{0D108BD9-81ED-4DB2-BD59-A6C34878D82A}">
                    <a16:rowId xmlns:a16="http://schemas.microsoft.com/office/drawing/2014/main" val="10003"/>
                  </a:ext>
                </a:extLst>
              </a:tr>
              <a:tr h="545025">
                <a:tc>
                  <a:txBody>
                    <a:bodyPr/>
                    <a:lstStyle/>
                    <a:p>
                      <a:pPr marL="0" lvl="0" indent="0">
                        <a:spcBef>
                          <a:spcPts val="0"/>
                        </a:spcBef>
                        <a:spcAft>
                          <a:spcPts val="0"/>
                        </a:spcAft>
                        <a:buNone/>
                      </a:pPr>
                      <a:r>
                        <a:rPr lang="en"/>
                        <a:t>Recommendations</a:t>
                      </a:r>
                      <a:endParaRPr/>
                    </a:p>
                  </a:txBody>
                  <a:tcPr marL="91425" marR="91425" marT="91425" marB="91425"/>
                </a:tc>
                <a:tc>
                  <a:txBody>
                    <a:bodyPr/>
                    <a:lstStyle/>
                    <a:p>
                      <a:pPr marL="457200" lvl="0" indent="-317500" rtl="0">
                        <a:spcBef>
                          <a:spcPts val="0"/>
                        </a:spcBef>
                        <a:spcAft>
                          <a:spcPts val="0"/>
                        </a:spcAft>
                        <a:buSzPts val="1400"/>
                        <a:buChar char="●"/>
                      </a:pPr>
                      <a:r>
                        <a:rPr lang="en"/>
                        <a:t>Data backup and update contact information regularly</a:t>
                      </a:r>
                      <a:endParaRPr/>
                    </a:p>
                    <a:p>
                      <a:pPr marL="457200" lvl="0" indent="-317500" rtl="0">
                        <a:spcBef>
                          <a:spcPts val="0"/>
                        </a:spcBef>
                        <a:spcAft>
                          <a:spcPts val="0"/>
                        </a:spcAft>
                        <a:buSzPts val="1400"/>
                        <a:buChar char="●"/>
                      </a:pPr>
                      <a:r>
                        <a:rPr lang="en"/>
                        <a:t>Connecting with team members’ families or friends</a:t>
                      </a:r>
                      <a:endParaRPr/>
                    </a:p>
                    <a:p>
                      <a:pPr marL="457200" lvl="0" indent="-317500">
                        <a:spcBef>
                          <a:spcPts val="0"/>
                        </a:spcBef>
                        <a:spcAft>
                          <a:spcPts val="0"/>
                        </a:spcAft>
                        <a:buSzPts val="1400"/>
                        <a:buChar char="●"/>
                      </a:pPr>
                      <a:r>
                        <a:rPr lang="en"/>
                        <a:t>Set up IT disaster recovery community, and post disaster information to notify DR team and command center </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39675" y="385200"/>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Conclusion</a:t>
            </a:r>
            <a:endParaRPr/>
          </a:p>
        </p:txBody>
      </p:sp>
      <p:sp>
        <p:nvSpPr>
          <p:cNvPr id="161" name="Shape 161"/>
          <p:cNvSpPr txBox="1">
            <a:spLocks noGrp="1"/>
          </p:cNvSpPr>
          <p:nvPr>
            <p:ph type="body" idx="1"/>
          </p:nvPr>
        </p:nvSpPr>
        <p:spPr>
          <a:xfrm>
            <a:off x="371475" y="1535200"/>
            <a:ext cx="7881900" cy="34167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Critical information systems need to be prioritized in recovery efforts</a:t>
            </a:r>
            <a:endParaRPr>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SzPts val="1800"/>
              <a:buChar char="●"/>
            </a:pPr>
            <a:r>
              <a:rPr lang="en">
                <a:solidFill>
                  <a:srgbClr val="000000"/>
                </a:solidFill>
                <a:latin typeface="Arial"/>
                <a:ea typeface="Arial"/>
                <a:cs typeface="Arial"/>
                <a:sym typeface="Arial"/>
              </a:rPr>
              <a:t>Effective training of disaster recovery plan</a:t>
            </a:r>
            <a:endParaRPr>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SzPts val="1800"/>
              <a:buChar char="●"/>
            </a:pPr>
            <a:r>
              <a:rPr lang="en">
                <a:solidFill>
                  <a:srgbClr val="000000"/>
                </a:solidFill>
                <a:latin typeface="Arial"/>
                <a:ea typeface="Arial"/>
                <a:cs typeface="Arial"/>
                <a:sym typeface="Arial"/>
              </a:rPr>
              <a:t>The process of paper documents digitization should be speeded up</a:t>
            </a:r>
            <a:endParaRPr>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1027</Words>
  <Application>Microsoft Office PowerPoint</Application>
  <PresentationFormat>On-screen Show (16:9)</PresentationFormat>
  <Paragraphs>110</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Open Sans</vt:lpstr>
      <vt:lpstr>PT Sans Narrow</vt:lpstr>
      <vt:lpstr>Lato</vt:lpstr>
      <vt:lpstr>Arial</vt:lpstr>
      <vt:lpstr>Tropic</vt:lpstr>
      <vt:lpstr>Simple Light</vt:lpstr>
      <vt:lpstr>Berry College Disaster Recovery Soft Exit </vt:lpstr>
      <vt:lpstr>Agenda </vt:lpstr>
      <vt:lpstr>Scope</vt:lpstr>
      <vt:lpstr>RTO and RPO do not meet the MTD</vt:lpstr>
      <vt:lpstr>Emergency telecommunications services not designated a priority </vt:lpstr>
      <vt:lpstr>Paper Documents Backup </vt:lpstr>
      <vt:lpstr>Effective training of DR plan </vt:lpstr>
      <vt:lpstr>Communication between DR Coordinator, Command Center, Team leaders and team members</vt:lpstr>
      <vt:lpstr>Conclusion</vt:lpstr>
      <vt:lpstr>PowerPoint Presentation</vt:lpstr>
      <vt:lpstr>PowerPoint Presentation</vt:lpstr>
      <vt:lpstr>Citation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Berry College Disaster Recovery Soft Exit </dc:title>
  <dc:creator>Liang Yao</dc:creator>
  <cp:lastModifiedBy>Liang Yao</cp:lastModifiedBy>
  <cp:revision>1</cp:revision>
  <dcterms:modified xsi:type="dcterms:W3CDTF">2018-04-08T03:51:49Z</dcterms:modified>
</cp:coreProperties>
</file>