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56" r:id="rId3"/>
    <p:sldId id="257" r:id="rId4"/>
    <p:sldId id="258" r:id="rId5"/>
    <p:sldId id="266" r:id="rId6"/>
    <p:sldId id="260" r:id="rId7"/>
    <p:sldId id="261" r:id="rId8"/>
    <p:sldId id="262" r:id="rId9"/>
    <p:sldId id="263" r:id="rId10"/>
    <p:sldId id="264" r:id="rId11"/>
    <p:sldId id="265" r:id="rId12"/>
  </p:sldIdLst>
  <p:sldSz cx="9144000" cy="5143500" type="screen16x9"/>
  <p:notesSz cx="6858000" cy="9144000"/>
  <p:embeddedFontLst>
    <p:embeddedFont>
      <p:font typeface="Open Sans" panose="020B0604020202020204" charset="0"/>
      <p:regular r:id="rId14"/>
      <p:bold r:id="rId15"/>
      <p:italic r:id="rId16"/>
      <p:boldItalic r:id="rId17"/>
    </p:embeddedFont>
    <p:embeddedFont>
      <p:font typeface="Nunito" panose="020B0604020202020204" charset="0"/>
      <p:regular r:id="rId18"/>
      <p:bold r:id="rId19"/>
      <p:italic r:id="rId20"/>
      <p:boldItalic r:id="rId21"/>
    </p:embeddedFont>
    <p:embeddedFont>
      <p:font typeface="Economica" panose="020B0604020202020204" charset="0"/>
      <p:regular r:id="rId22"/>
      <p:bold r:id="rId23"/>
      <p:italic r:id="rId24"/>
      <p:boldItalic r:id="rId25"/>
    </p:embeddedFont>
    <p:embeddedFont>
      <p:font typeface="Maven Pro"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97" autoAdjust="0"/>
  </p:normalViewPr>
  <p:slideViewPr>
    <p:cSldViewPr snapToGrid="0">
      <p:cViewPr varScale="1">
        <p:scale>
          <a:sx n="82" d="100"/>
          <a:sy n="82"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9" name="Shape 3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FACT: The default administrative account for the database has a username of ‘root’. This is a commonly known fact so the administrative account should be renamed so outsiders will not know the name of the admin account. What is suppose to happen? The default administrative account for the database supposed to be renamed.	</a:t>
            </a:r>
            <a:r>
              <a:rPr lang="en-US" b="1" dirty="0"/>
              <a:t>Rename the root account to harden the security.</a:t>
            </a:r>
          </a:p>
          <a:p>
            <a:endParaRPr lang="en-US" dirty="0"/>
          </a:p>
          <a:p>
            <a:r>
              <a:rPr lang="en-US" dirty="0" err="1"/>
              <a:t>Standard:NIST</a:t>
            </a:r>
            <a:r>
              <a:rPr lang="en-US" dirty="0"/>
              <a:t> Special Publication 800-63B assess the control design and operating effectiveness</a:t>
            </a:r>
          </a:p>
          <a:p>
            <a:endParaRPr lang="en-US" dirty="0"/>
          </a:p>
          <a:p>
            <a:r>
              <a:rPr lang="en-US" dirty="0" err="1"/>
              <a:t>Rootcause</a:t>
            </a:r>
            <a:r>
              <a:rPr lang="en-US" dirty="0"/>
              <a:t>: There is not documented procedures to define change/rename default administrative root account </a:t>
            </a:r>
            <a:r>
              <a:rPr lang="en-US" dirty="0" err="1"/>
              <a:t>name.Knowing</a:t>
            </a:r>
            <a:r>
              <a:rPr lang="en-US" dirty="0"/>
              <a:t> the name of the admin account solves half of the login puzzle. The other half of the puzzle is guessing the password. This is much harder to do if you don’t know the name of the account. Password guessing is done by automated methods such as dictionary or brute-force attacks</a:t>
            </a:r>
          </a:p>
          <a:p>
            <a:r>
              <a:rPr lang="en-US" dirty="0"/>
              <a:t>Why did it happen? ? Because Database manager was not aware it was his/her duty to inform Administrator to rename when login first time.</a:t>
            </a:r>
          </a:p>
          <a:p>
            <a:pPr marL="158750" indent="0">
              <a:buNone/>
            </a:pPr>
            <a:endParaRPr lang="en-US" dirty="0"/>
          </a:p>
          <a:p>
            <a:r>
              <a:rPr lang="en-US" dirty="0"/>
              <a:t>Impact: High ; If the attacker is able to gain access to the database as the root user, data confidentiality and integrity is lost. The data may become useless or deleted. The MySQL server could be shutdown and the attacker could possibly use this in combination with other exceptions to take control of the machine.</a:t>
            </a:r>
          </a:p>
          <a:p>
            <a:pPr marL="158750" indent="0">
              <a:buNone/>
            </a:pPr>
            <a:endParaRPr lang="en-US" dirty="0"/>
          </a:p>
          <a:p>
            <a:r>
              <a:rPr lang="en-US" dirty="0"/>
              <a:t>Recommendations: We recommend that document a process for ensuring that Root name can be easily changed by renaming the account in the MySQL privilege system and implement the process for all major databases.</a:t>
            </a:r>
          </a:p>
          <a:p>
            <a:endParaRPr lang="en-US" dirty="0"/>
          </a:p>
        </p:txBody>
      </p:sp>
    </p:spTree>
    <p:extLst>
      <p:ext uri="{BB962C8B-B14F-4D97-AF65-F5344CB8AC3E}">
        <p14:creationId xmlns:p14="http://schemas.microsoft.com/office/powerpoint/2010/main" val="142914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4013" y="756700"/>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Shape 11"/>
          <p:cNvSpPr/>
          <p:nvPr/>
        </p:nvSpPr>
        <p:spPr>
          <a:xfrm rot="10800000">
            <a:off x="5318350" y="32667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Shape 1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Shape 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311700" y="957125"/>
            <a:ext cx="8520600" cy="2128800"/>
          </a:xfrm>
          <a:prstGeom prst="rect">
            <a:avLst/>
          </a:prstGeom>
        </p:spPr>
        <p:txBody>
          <a:bodyPr spcFirstLastPara="1" wrap="square" lIns="91425" tIns="91425" rIns="91425" bIns="91425" anchor="ctr" anchorCtr="0"/>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endParaRPr/>
          </a:p>
        </p:txBody>
      </p:sp>
      <p:sp>
        <p:nvSpPr>
          <p:cNvPr id="54" name="Shape 54"/>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62"/>
        <p:cNvGrpSpPr/>
        <p:nvPr/>
      </p:nvGrpSpPr>
      <p:grpSpPr>
        <a:xfrm>
          <a:off x="0" y="0"/>
          <a:ext cx="0" cy="0"/>
          <a:chOff x="0" y="0"/>
          <a:chExt cx="0" cy="0"/>
        </a:xfrm>
      </p:grpSpPr>
      <p:grpSp>
        <p:nvGrpSpPr>
          <p:cNvPr id="63" name="Shape 63"/>
          <p:cNvGrpSpPr/>
          <p:nvPr/>
        </p:nvGrpSpPr>
        <p:grpSpPr>
          <a:xfrm>
            <a:off x="7343003" y="3409675"/>
            <a:ext cx="1691422" cy="1732548"/>
            <a:chOff x="7343003" y="3409675"/>
            <a:chExt cx="1691422" cy="1732548"/>
          </a:xfrm>
        </p:grpSpPr>
        <p:grpSp>
          <p:nvGrpSpPr>
            <p:cNvPr id="64" name="Shape 64"/>
            <p:cNvGrpSpPr/>
            <p:nvPr/>
          </p:nvGrpSpPr>
          <p:grpSpPr>
            <a:xfrm>
              <a:off x="7343003" y="4453711"/>
              <a:ext cx="316800" cy="688513"/>
              <a:chOff x="7343003" y="4453711"/>
              <a:chExt cx="316800" cy="688513"/>
            </a:xfrm>
          </p:grpSpPr>
          <p:sp>
            <p:nvSpPr>
              <p:cNvPr id="65" name="Shape 65"/>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801210" y="4105700"/>
              <a:ext cx="316800" cy="1036523"/>
              <a:chOff x="7801210" y="4105700"/>
              <a:chExt cx="316800" cy="1036523"/>
            </a:xfrm>
          </p:grpSpPr>
          <p:sp>
            <p:nvSpPr>
              <p:cNvPr id="68" name="Shape 68"/>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8259418" y="3757688"/>
              <a:ext cx="316800" cy="1384535"/>
              <a:chOff x="8259418" y="3757688"/>
              <a:chExt cx="316800" cy="1384535"/>
            </a:xfrm>
          </p:grpSpPr>
          <p:sp>
            <p:nvSpPr>
              <p:cNvPr id="72" name="Shape 7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717625" y="3409675"/>
              <a:ext cx="316800" cy="1732548"/>
              <a:chOff x="8717625" y="3409675"/>
              <a:chExt cx="316800" cy="1732548"/>
            </a:xfrm>
          </p:grpSpPr>
          <p:sp>
            <p:nvSpPr>
              <p:cNvPr id="77" name="Shape 77"/>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82" name="Shape 82"/>
          <p:cNvGrpSpPr/>
          <p:nvPr/>
        </p:nvGrpSpPr>
        <p:grpSpPr>
          <a:xfrm>
            <a:off x="5043503" y="0"/>
            <a:ext cx="3814072" cy="3839102"/>
            <a:chOff x="5043503" y="0"/>
            <a:chExt cx="3814072" cy="3839102"/>
          </a:xfrm>
        </p:grpSpPr>
        <p:sp>
          <p:nvSpPr>
            <p:cNvPr id="83" name="Shape 83"/>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Shape 85"/>
            <p:cNvGrpSpPr/>
            <p:nvPr/>
          </p:nvGrpSpPr>
          <p:grpSpPr>
            <a:xfrm>
              <a:off x="7647812" y="2704283"/>
              <a:ext cx="635219" cy="635219"/>
              <a:chOff x="6725724" y="2701260"/>
              <a:chExt cx="1208101" cy="1208100"/>
            </a:xfrm>
          </p:grpSpPr>
          <p:sp>
            <p:nvSpPr>
              <p:cNvPr id="86" name="Shape 86"/>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9" name="Shape 89"/>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0" name="Shape 90"/>
            <p:cNvGrpSpPr/>
            <p:nvPr/>
          </p:nvGrpSpPr>
          <p:grpSpPr>
            <a:xfrm>
              <a:off x="7952720" y="179238"/>
              <a:ext cx="873165" cy="873003"/>
              <a:chOff x="7754428" y="208725"/>
              <a:chExt cx="541800" cy="541800"/>
            </a:xfrm>
          </p:grpSpPr>
          <p:sp>
            <p:nvSpPr>
              <p:cNvPr id="91" name="Shape 91"/>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3" name="Shape 93"/>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9" name="Shape 99"/>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00" name="Shape 100"/>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02"/>
        <p:cNvGrpSpPr/>
        <p:nvPr/>
      </p:nvGrpSpPr>
      <p:grpSpPr>
        <a:xfrm>
          <a:off x="0" y="0"/>
          <a:ext cx="0" cy="0"/>
          <a:chOff x="0" y="0"/>
          <a:chExt cx="0" cy="0"/>
        </a:xfrm>
      </p:grpSpPr>
      <p:grpSp>
        <p:nvGrpSpPr>
          <p:cNvPr id="103" name="Shape 103"/>
          <p:cNvGrpSpPr/>
          <p:nvPr/>
        </p:nvGrpSpPr>
        <p:grpSpPr>
          <a:xfrm>
            <a:off x="146769" y="3406"/>
            <a:ext cx="1233215" cy="1384535"/>
            <a:chOff x="146769" y="3406"/>
            <a:chExt cx="1233215" cy="1384535"/>
          </a:xfrm>
        </p:grpSpPr>
        <p:grpSp>
          <p:nvGrpSpPr>
            <p:cNvPr id="104" name="Shape 104"/>
            <p:cNvGrpSpPr/>
            <p:nvPr/>
          </p:nvGrpSpPr>
          <p:grpSpPr>
            <a:xfrm>
              <a:off x="1063183" y="3406"/>
              <a:ext cx="316800" cy="688513"/>
              <a:chOff x="1063183" y="3406"/>
              <a:chExt cx="316800" cy="688513"/>
            </a:xfrm>
          </p:grpSpPr>
          <p:sp>
            <p:nvSpPr>
              <p:cNvPr id="105" name="Shape 105"/>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07" name="Shape 107"/>
            <p:cNvGrpSpPr/>
            <p:nvPr/>
          </p:nvGrpSpPr>
          <p:grpSpPr>
            <a:xfrm>
              <a:off x="604976" y="3406"/>
              <a:ext cx="316800" cy="1036524"/>
              <a:chOff x="604976" y="3406"/>
              <a:chExt cx="316800" cy="1036524"/>
            </a:xfrm>
          </p:grpSpPr>
          <p:sp>
            <p:nvSpPr>
              <p:cNvPr id="108" name="Shape 108"/>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1" name="Shape 111"/>
            <p:cNvGrpSpPr/>
            <p:nvPr/>
          </p:nvGrpSpPr>
          <p:grpSpPr>
            <a:xfrm>
              <a:off x="146769" y="3406"/>
              <a:ext cx="316800" cy="1384535"/>
              <a:chOff x="146769" y="3406"/>
              <a:chExt cx="316800" cy="1384535"/>
            </a:xfrm>
          </p:grpSpPr>
          <p:sp>
            <p:nvSpPr>
              <p:cNvPr id="112" name="Shape 112"/>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116" name="Shape 116"/>
          <p:cNvGrpSpPr/>
          <p:nvPr/>
        </p:nvGrpSpPr>
        <p:grpSpPr>
          <a:xfrm>
            <a:off x="6775084" y="2904008"/>
            <a:ext cx="2186148" cy="2239500"/>
            <a:chOff x="6775084" y="2904008"/>
            <a:chExt cx="2186148" cy="2239500"/>
          </a:xfrm>
        </p:grpSpPr>
        <p:grpSp>
          <p:nvGrpSpPr>
            <p:cNvPr id="117" name="Shape 117"/>
            <p:cNvGrpSpPr/>
            <p:nvPr/>
          </p:nvGrpSpPr>
          <p:grpSpPr>
            <a:xfrm>
              <a:off x="6775084" y="4253708"/>
              <a:ext cx="409500" cy="889800"/>
              <a:chOff x="6775084" y="4253708"/>
              <a:chExt cx="409500" cy="889800"/>
            </a:xfrm>
          </p:grpSpPr>
          <p:sp>
            <p:nvSpPr>
              <p:cNvPr id="118" name="Shape 118"/>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0" name="Shape 120"/>
            <p:cNvGrpSpPr/>
            <p:nvPr/>
          </p:nvGrpSpPr>
          <p:grpSpPr>
            <a:xfrm>
              <a:off x="7367299" y="3804008"/>
              <a:ext cx="409500" cy="1339500"/>
              <a:chOff x="7367299" y="3804008"/>
              <a:chExt cx="409500" cy="1339500"/>
            </a:xfrm>
          </p:grpSpPr>
          <p:sp>
            <p:nvSpPr>
              <p:cNvPr id="121" name="Shape 121"/>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4" name="Shape 124"/>
            <p:cNvGrpSpPr/>
            <p:nvPr/>
          </p:nvGrpSpPr>
          <p:grpSpPr>
            <a:xfrm>
              <a:off x="7959516" y="3354008"/>
              <a:ext cx="409500" cy="1789500"/>
              <a:chOff x="7959516" y="3354008"/>
              <a:chExt cx="409500" cy="1789500"/>
            </a:xfrm>
          </p:grpSpPr>
          <p:sp>
            <p:nvSpPr>
              <p:cNvPr id="125" name="Shape 125"/>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9" name="Shape 129"/>
            <p:cNvGrpSpPr/>
            <p:nvPr/>
          </p:nvGrpSpPr>
          <p:grpSpPr>
            <a:xfrm>
              <a:off x="8551731" y="2904008"/>
              <a:ext cx="409500" cy="2239500"/>
              <a:chOff x="8551731" y="2904008"/>
              <a:chExt cx="409500" cy="2239500"/>
            </a:xfrm>
          </p:grpSpPr>
          <p:sp>
            <p:nvSpPr>
              <p:cNvPr id="130" name="Shape 130"/>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35" name="Shape 135"/>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36" name="Shape 13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grpSp>
        <p:nvGrpSpPr>
          <p:cNvPr id="138" name="Shape 138"/>
          <p:cNvGrpSpPr/>
          <p:nvPr/>
        </p:nvGrpSpPr>
        <p:grpSpPr>
          <a:xfrm>
            <a:off x="625966" y="299376"/>
            <a:ext cx="999312" cy="999312"/>
            <a:chOff x="348199" y="179450"/>
            <a:chExt cx="1116300" cy="1116300"/>
          </a:xfrm>
        </p:grpSpPr>
        <p:sp>
          <p:nvSpPr>
            <p:cNvPr id="139" name="Shape 13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0" name="Shape 14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1" name="Shape 14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Shape 14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43" name="Shape 14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grpSp>
        <p:nvGrpSpPr>
          <p:cNvPr id="145" name="Shape 145"/>
          <p:cNvGrpSpPr/>
          <p:nvPr/>
        </p:nvGrpSpPr>
        <p:grpSpPr>
          <a:xfrm>
            <a:off x="625966" y="299376"/>
            <a:ext cx="999312" cy="999312"/>
            <a:chOff x="348199" y="179450"/>
            <a:chExt cx="1116300" cy="1116300"/>
          </a:xfrm>
        </p:grpSpPr>
        <p:sp>
          <p:nvSpPr>
            <p:cNvPr id="146" name="Shape 14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8" name="Shape 14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Shape 149"/>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50" name="Shape 150"/>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51" name="Shape 15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grpSp>
        <p:nvGrpSpPr>
          <p:cNvPr id="153" name="Shape 153"/>
          <p:cNvGrpSpPr/>
          <p:nvPr/>
        </p:nvGrpSpPr>
        <p:grpSpPr>
          <a:xfrm>
            <a:off x="625966" y="299376"/>
            <a:ext cx="999312" cy="999312"/>
            <a:chOff x="348199" y="179450"/>
            <a:chExt cx="1116300" cy="1116300"/>
          </a:xfrm>
        </p:grpSpPr>
        <p:sp>
          <p:nvSpPr>
            <p:cNvPr id="154" name="Shape 15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5" name="Shape 15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6" name="Shape 15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Shape 15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8"/>
        <p:cNvGrpSpPr/>
        <p:nvPr/>
      </p:nvGrpSpPr>
      <p:grpSpPr>
        <a:xfrm>
          <a:off x="0" y="0"/>
          <a:ext cx="0" cy="0"/>
          <a:chOff x="0" y="0"/>
          <a:chExt cx="0" cy="0"/>
        </a:xfrm>
      </p:grpSpPr>
      <p:grpSp>
        <p:nvGrpSpPr>
          <p:cNvPr id="159" name="Shape 159"/>
          <p:cNvGrpSpPr/>
          <p:nvPr/>
        </p:nvGrpSpPr>
        <p:grpSpPr>
          <a:xfrm>
            <a:off x="625966" y="299376"/>
            <a:ext cx="999312" cy="999312"/>
            <a:chOff x="348199" y="179450"/>
            <a:chExt cx="1116300" cy="1116300"/>
          </a:xfrm>
        </p:grpSpPr>
        <p:sp>
          <p:nvSpPr>
            <p:cNvPr id="160" name="Shape 16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2" name="Shape 162"/>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3" name="Shape 163"/>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64" name="Shape 16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65"/>
        <p:cNvGrpSpPr/>
        <p:nvPr/>
      </p:nvGrpSpPr>
      <p:grpSpPr>
        <a:xfrm>
          <a:off x="0" y="0"/>
          <a:ext cx="0" cy="0"/>
          <a:chOff x="0" y="0"/>
          <a:chExt cx="0" cy="0"/>
        </a:xfrm>
      </p:grpSpPr>
      <p:grpSp>
        <p:nvGrpSpPr>
          <p:cNvPr id="166" name="Shape 166"/>
          <p:cNvGrpSpPr/>
          <p:nvPr/>
        </p:nvGrpSpPr>
        <p:grpSpPr>
          <a:xfrm>
            <a:off x="6866714" y="1306"/>
            <a:ext cx="2267451" cy="2601690"/>
            <a:chOff x="6790514" y="1306"/>
            <a:chExt cx="2267451" cy="2601690"/>
          </a:xfrm>
        </p:grpSpPr>
        <p:grpSp>
          <p:nvGrpSpPr>
            <p:cNvPr id="167" name="Shape 167"/>
            <p:cNvGrpSpPr/>
            <p:nvPr/>
          </p:nvGrpSpPr>
          <p:grpSpPr>
            <a:xfrm>
              <a:off x="7067465" y="1306"/>
              <a:ext cx="1990500" cy="1990200"/>
              <a:chOff x="7067465" y="1306"/>
              <a:chExt cx="1990500" cy="1990200"/>
            </a:xfrm>
          </p:grpSpPr>
          <p:sp>
            <p:nvSpPr>
              <p:cNvPr id="168" name="Shape 16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1" name="Shape 171"/>
            <p:cNvGrpSpPr/>
            <p:nvPr/>
          </p:nvGrpSpPr>
          <p:grpSpPr>
            <a:xfrm>
              <a:off x="8207126" y="1807996"/>
              <a:ext cx="795000" cy="795000"/>
              <a:chOff x="8207126" y="1807996"/>
              <a:chExt cx="795000" cy="795000"/>
            </a:xfrm>
          </p:grpSpPr>
          <p:sp>
            <p:nvSpPr>
              <p:cNvPr id="172" name="Shape 172"/>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5" name="Shape 175"/>
            <p:cNvGrpSpPr/>
            <p:nvPr/>
          </p:nvGrpSpPr>
          <p:grpSpPr>
            <a:xfrm>
              <a:off x="6790514" y="118857"/>
              <a:ext cx="548700" cy="548700"/>
              <a:chOff x="6790514" y="118857"/>
              <a:chExt cx="548700" cy="548700"/>
            </a:xfrm>
          </p:grpSpPr>
          <p:sp>
            <p:nvSpPr>
              <p:cNvPr id="176" name="Shape 176"/>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8" name="Shape 17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79" name="Shape 17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0"/>
        <p:cNvGrpSpPr/>
        <p:nvPr/>
      </p:nvGrpSpPr>
      <p:grpSpPr>
        <a:xfrm>
          <a:off x="0" y="0"/>
          <a:ext cx="0" cy="0"/>
          <a:chOff x="0" y="0"/>
          <a:chExt cx="0" cy="0"/>
        </a:xfrm>
      </p:grpSpPr>
      <p:grpSp>
        <p:nvGrpSpPr>
          <p:cNvPr id="181" name="Shape 181"/>
          <p:cNvGrpSpPr/>
          <p:nvPr/>
        </p:nvGrpSpPr>
        <p:grpSpPr>
          <a:xfrm>
            <a:off x="625966" y="299376"/>
            <a:ext cx="999312" cy="999312"/>
            <a:chOff x="348199" y="179450"/>
            <a:chExt cx="1116300" cy="1116300"/>
          </a:xfrm>
        </p:grpSpPr>
        <p:sp>
          <p:nvSpPr>
            <p:cNvPr id="182" name="Shape 18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84" name="Shape 184"/>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 name="Shape 185"/>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86" name="Shape 186"/>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7" name="Shape 18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p:nvPr/>
        </p:nvSpPr>
        <p:spPr>
          <a:xfrm flipH="1">
            <a:off x="7595938" y="4602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Shape 17"/>
          <p:cNvSpPr/>
          <p:nvPr/>
        </p:nvSpPr>
        <p:spPr>
          <a:xfrm rot="10800000" flipH="1">
            <a:off x="466425" y="35583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Shape 18"/>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8"/>
        <p:cNvGrpSpPr/>
        <p:nvPr/>
      </p:nvGrpSpPr>
      <p:grpSpPr>
        <a:xfrm>
          <a:off x="0" y="0"/>
          <a:ext cx="0" cy="0"/>
          <a:chOff x="0" y="0"/>
          <a:chExt cx="0" cy="0"/>
        </a:xfrm>
      </p:grpSpPr>
      <p:grpSp>
        <p:nvGrpSpPr>
          <p:cNvPr id="189" name="Shape 189"/>
          <p:cNvGrpSpPr/>
          <p:nvPr/>
        </p:nvGrpSpPr>
        <p:grpSpPr>
          <a:xfrm>
            <a:off x="713373" y="3847119"/>
            <a:ext cx="825392" cy="825392"/>
            <a:chOff x="348199" y="179450"/>
            <a:chExt cx="1116300" cy="1116300"/>
          </a:xfrm>
        </p:grpSpPr>
        <p:sp>
          <p:nvSpPr>
            <p:cNvPr id="190" name="Shape 19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2" name="Shape 192"/>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rtl="0">
              <a:lnSpc>
                <a:spcPct val="100000"/>
              </a:lnSpc>
              <a:spcBef>
                <a:spcPts val="0"/>
              </a:spcBef>
              <a:spcAft>
                <a:spcPts val="0"/>
              </a:spcAft>
              <a:buSzPts val="1300"/>
              <a:buNone/>
              <a:defRPr/>
            </a:lvl1pPr>
          </a:lstStyle>
          <a:p>
            <a:endParaRPr/>
          </a:p>
        </p:txBody>
      </p:sp>
      <p:sp>
        <p:nvSpPr>
          <p:cNvPr id="193" name="Shape 19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94"/>
        <p:cNvGrpSpPr/>
        <p:nvPr/>
      </p:nvGrpSpPr>
      <p:grpSpPr>
        <a:xfrm>
          <a:off x="0" y="0"/>
          <a:ext cx="0" cy="0"/>
          <a:chOff x="0" y="0"/>
          <a:chExt cx="0" cy="0"/>
        </a:xfrm>
      </p:grpSpPr>
      <p:grpSp>
        <p:nvGrpSpPr>
          <p:cNvPr id="195" name="Shape 195"/>
          <p:cNvGrpSpPr/>
          <p:nvPr/>
        </p:nvGrpSpPr>
        <p:grpSpPr>
          <a:xfrm>
            <a:off x="52" y="4099200"/>
            <a:ext cx="9144036" cy="1044300"/>
            <a:chOff x="52" y="4099200"/>
            <a:chExt cx="9144036" cy="1044300"/>
          </a:xfrm>
        </p:grpSpPr>
        <p:grpSp>
          <p:nvGrpSpPr>
            <p:cNvPr id="196" name="Shape 196"/>
            <p:cNvGrpSpPr/>
            <p:nvPr/>
          </p:nvGrpSpPr>
          <p:grpSpPr>
            <a:xfrm>
              <a:off x="52" y="4309200"/>
              <a:ext cx="231622" cy="834300"/>
              <a:chOff x="2688737" y="4301380"/>
              <a:chExt cx="231900" cy="834300"/>
            </a:xfrm>
          </p:grpSpPr>
          <p:sp>
            <p:nvSpPr>
              <p:cNvPr id="197" name="Shape 197"/>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8" name="Shape 19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1" name="Shape 201"/>
            <p:cNvGrpSpPr/>
            <p:nvPr/>
          </p:nvGrpSpPr>
          <p:grpSpPr>
            <a:xfrm>
              <a:off x="371406" y="4099200"/>
              <a:ext cx="231622" cy="1044300"/>
              <a:chOff x="2688737" y="4091380"/>
              <a:chExt cx="231900" cy="1044300"/>
            </a:xfrm>
          </p:grpSpPr>
          <p:sp>
            <p:nvSpPr>
              <p:cNvPr id="202" name="Shape 202"/>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7" name="Shape 207"/>
            <p:cNvGrpSpPr/>
            <p:nvPr/>
          </p:nvGrpSpPr>
          <p:grpSpPr>
            <a:xfrm>
              <a:off x="742761" y="4309200"/>
              <a:ext cx="231622" cy="834300"/>
              <a:chOff x="2688737" y="4301380"/>
              <a:chExt cx="231900" cy="834300"/>
            </a:xfrm>
          </p:grpSpPr>
          <p:sp>
            <p:nvSpPr>
              <p:cNvPr id="208" name="Shape 20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2" name="Shape 212"/>
            <p:cNvGrpSpPr/>
            <p:nvPr/>
          </p:nvGrpSpPr>
          <p:grpSpPr>
            <a:xfrm>
              <a:off x="1114115" y="4518900"/>
              <a:ext cx="231622" cy="624600"/>
              <a:chOff x="2688737" y="4511080"/>
              <a:chExt cx="231900" cy="624600"/>
            </a:xfrm>
          </p:grpSpPr>
          <p:sp>
            <p:nvSpPr>
              <p:cNvPr id="213" name="Shape 213"/>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4" name="Shape 21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5" name="Shape 215"/>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6" name="Shape 216"/>
            <p:cNvGrpSpPr/>
            <p:nvPr/>
          </p:nvGrpSpPr>
          <p:grpSpPr>
            <a:xfrm>
              <a:off x="1856753" y="4099200"/>
              <a:ext cx="231600" cy="1044300"/>
              <a:chOff x="1856753" y="4099200"/>
              <a:chExt cx="231600" cy="1044300"/>
            </a:xfrm>
          </p:grpSpPr>
          <p:sp>
            <p:nvSpPr>
              <p:cNvPr id="217" name="Shape 217"/>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Shape 220"/>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2" name="Shape 222"/>
            <p:cNvGrpSpPr/>
            <p:nvPr/>
          </p:nvGrpSpPr>
          <p:grpSpPr>
            <a:xfrm>
              <a:off x="2228107" y="4309200"/>
              <a:ext cx="231600" cy="834300"/>
              <a:chOff x="2228107" y="4309200"/>
              <a:chExt cx="231600" cy="834300"/>
            </a:xfrm>
          </p:grpSpPr>
          <p:sp>
            <p:nvSpPr>
              <p:cNvPr id="223" name="Shape 223"/>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4" name="Shape 224"/>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7" name="Shape 227"/>
            <p:cNvGrpSpPr/>
            <p:nvPr/>
          </p:nvGrpSpPr>
          <p:grpSpPr>
            <a:xfrm>
              <a:off x="2599462" y="4518900"/>
              <a:ext cx="231600" cy="624600"/>
              <a:chOff x="2599462" y="4518900"/>
              <a:chExt cx="231600" cy="624600"/>
            </a:xfrm>
          </p:grpSpPr>
          <p:sp>
            <p:nvSpPr>
              <p:cNvPr id="228" name="Shape 228"/>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9" name="Shape 229"/>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1" name="Shape 231"/>
            <p:cNvGrpSpPr/>
            <p:nvPr/>
          </p:nvGrpSpPr>
          <p:grpSpPr>
            <a:xfrm>
              <a:off x="3342171" y="4099200"/>
              <a:ext cx="231600" cy="1044300"/>
              <a:chOff x="3342171" y="4099200"/>
              <a:chExt cx="231600" cy="1044300"/>
            </a:xfrm>
          </p:grpSpPr>
          <p:sp>
            <p:nvSpPr>
              <p:cNvPr id="232" name="Shape 232"/>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5" name="Shape 235"/>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7" name="Shape 237"/>
            <p:cNvGrpSpPr/>
            <p:nvPr/>
          </p:nvGrpSpPr>
          <p:grpSpPr>
            <a:xfrm>
              <a:off x="3713525" y="4309200"/>
              <a:ext cx="231600" cy="834300"/>
              <a:chOff x="3713525" y="4309200"/>
              <a:chExt cx="231600" cy="834300"/>
            </a:xfrm>
          </p:grpSpPr>
          <p:sp>
            <p:nvSpPr>
              <p:cNvPr id="238" name="Shape 238"/>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0" name="Shape 240"/>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2" name="Shape 242"/>
            <p:cNvGrpSpPr/>
            <p:nvPr/>
          </p:nvGrpSpPr>
          <p:grpSpPr>
            <a:xfrm>
              <a:off x="1485398" y="4309200"/>
              <a:ext cx="231600" cy="834300"/>
              <a:chOff x="1485398" y="4309200"/>
              <a:chExt cx="231600" cy="834300"/>
            </a:xfrm>
          </p:grpSpPr>
          <p:sp>
            <p:nvSpPr>
              <p:cNvPr id="243" name="Shape 243"/>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4" name="Shape 244"/>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7" name="Shape 247"/>
            <p:cNvGrpSpPr/>
            <p:nvPr/>
          </p:nvGrpSpPr>
          <p:grpSpPr>
            <a:xfrm>
              <a:off x="4084879" y="4518900"/>
              <a:ext cx="231600" cy="624600"/>
              <a:chOff x="4084879" y="4518900"/>
              <a:chExt cx="231600" cy="624600"/>
            </a:xfrm>
          </p:grpSpPr>
          <p:sp>
            <p:nvSpPr>
              <p:cNvPr id="248" name="Shape 248"/>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0" name="Shape 250"/>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1" name="Shape 251"/>
            <p:cNvGrpSpPr/>
            <p:nvPr/>
          </p:nvGrpSpPr>
          <p:grpSpPr>
            <a:xfrm>
              <a:off x="2970816" y="4309200"/>
              <a:ext cx="231600" cy="834300"/>
              <a:chOff x="2970816" y="4309200"/>
              <a:chExt cx="231600" cy="834300"/>
            </a:xfrm>
          </p:grpSpPr>
          <p:sp>
            <p:nvSpPr>
              <p:cNvPr id="252" name="Shape 252"/>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6" name="Shape 256"/>
            <p:cNvGrpSpPr/>
            <p:nvPr/>
          </p:nvGrpSpPr>
          <p:grpSpPr>
            <a:xfrm>
              <a:off x="4456234" y="4309200"/>
              <a:ext cx="231600" cy="834300"/>
              <a:chOff x="4456234" y="4309200"/>
              <a:chExt cx="231600" cy="834300"/>
            </a:xfrm>
          </p:grpSpPr>
          <p:sp>
            <p:nvSpPr>
              <p:cNvPr id="257" name="Shape 257"/>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0" name="Shape 260"/>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1" name="Shape 261"/>
            <p:cNvGrpSpPr/>
            <p:nvPr/>
          </p:nvGrpSpPr>
          <p:grpSpPr>
            <a:xfrm>
              <a:off x="4827588" y="4099200"/>
              <a:ext cx="231600" cy="1044300"/>
              <a:chOff x="4827588" y="4099200"/>
              <a:chExt cx="231600" cy="1044300"/>
            </a:xfrm>
          </p:grpSpPr>
          <p:sp>
            <p:nvSpPr>
              <p:cNvPr id="262" name="Shape 262"/>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3" name="Shape 263"/>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7" name="Shape 267"/>
            <p:cNvGrpSpPr/>
            <p:nvPr/>
          </p:nvGrpSpPr>
          <p:grpSpPr>
            <a:xfrm>
              <a:off x="5198943" y="4309200"/>
              <a:ext cx="231600" cy="834300"/>
              <a:chOff x="5198943" y="4309200"/>
              <a:chExt cx="231600" cy="834300"/>
            </a:xfrm>
          </p:grpSpPr>
          <p:sp>
            <p:nvSpPr>
              <p:cNvPr id="268" name="Shape 268"/>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0" name="Shape 270"/>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1" name="Shape 27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2" name="Shape 272"/>
            <p:cNvGrpSpPr/>
            <p:nvPr/>
          </p:nvGrpSpPr>
          <p:grpSpPr>
            <a:xfrm>
              <a:off x="5570297" y="4518900"/>
              <a:ext cx="231600" cy="624600"/>
              <a:chOff x="5570297" y="4518900"/>
              <a:chExt cx="231600" cy="624600"/>
            </a:xfrm>
          </p:grpSpPr>
          <p:sp>
            <p:nvSpPr>
              <p:cNvPr id="273" name="Shape 273"/>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5" name="Shape 275"/>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76" name="Shape 276"/>
            <p:cNvGrpSpPr/>
            <p:nvPr/>
          </p:nvGrpSpPr>
          <p:grpSpPr>
            <a:xfrm>
              <a:off x="5941652" y="4309200"/>
              <a:ext cx="231600" cy="834300"/>
              <a:chOff x="5941652" y="4309200"/>
              <a:chExt cx="231600" cy="834300"/>
            </a:xfrm>
          </p:grpSpPr>
          <p:sp>
            <p:nvSpPr>
              <p:cNvPr id="277" name="Shape 277"/>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1" name="Shape 281"/>
            <p:cNvGrpSpPr/>
            <p:nvPr/>
          </p:nvGrpSpPr>
          <p:grpSpPr>
            <a:xfrm>
              <a:off x="6313006" y="4099200"/>
              <a:ext cx="231600" cy="1044300"/>
              <a:chOff x="6313006" y="4099200"/>
              <a:chExt cx="231600" cy="1044300"/>
            </a:xfrm>
          </p:grpSpPr>
          <p:sp>
            <p:nvSpPr>
              <p:cNvPr id="282" name="Shape 282"/>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4" name="Shape 284"/>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87" name="Shape 287"/>
            <p:cNvGrpSpPr/>
            <p:nvPr/>
          </p:nvGrpSpPr>
          <p:grpSpPr>
            <a:xfrm>
              <a:off x="6684361" y="4309200"/>
              <a:ext cx="231600" cy="834300"/>
              <a:chOff x="6684361" y="4309200"/>
              <a:chExt cx="231600" cy="834300"/>
            </a:xfrm>
          </p:grpSpPr>
          <p:sp>
            <p:nvSpPr>
              <p:cNvPr id="288" name="Shape 288"/>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9" name="Shape 289"/>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92" name="Shape 292"/>
            <p:cNvGrpSpPr/>
            <p:nvPr/>
          </p:nvGrpSpPr>
          <p:grpSpPr>
            <a:xfrm>
              <a:off x="7055715" y="4518900"/>
              <a:ext cx="231600" cy="624600"/>
              <a:chOff x="7055715" y="4518900"/>
              <a:chExt cx="231600" cy="624600"/>
            </a:xfrm>
          </p:grpSpPr>
          <p:sp>
            <p:nvSpPr>
              <p:cNvPr id="293" name="Shape 293"/>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5" name="Shape 295"/>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96" name="Shape 296"/>
            <p:cNvGrpSpPr/>
            <p:nvPr/>
          </p:nvGrpSpPr>
          <p:grpSpPr>
            <a:xfrm>
              <a:off x="7798424" y="4099200"/>
              <a:ext cx="231600" cy="1044300"/>
              <a:chOff x="7798424" y="4099200"/>
              <a:chExt cx="231600" cy="1044300"/>
            </a:xfrm>
          </p:grpSpPr>
          <p:sp>
            <p:nvSpPr>
              <p:cNvPr id="297" name="Shape 297"/>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1" name="Shape 30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2" name="Shape 302"/>
            <p:cNvGrpSpPr/>
            <p:nvPr/>
          </p:nvGrpSpPr>
          <p:grpSpPr>
            <a:xfrm>
              <a:off x="8169779" y="4309200"/>
              <a:ext cx="231600" cy="834300"/>
              <a:chOff x="8169779" y="4309200"/>
              <a:chExt cx="231600" cy="834300"/>
            </a:xfrm>
          </p:grpSpPr>
          <p:sp>
            <p:nvSpPr>
              <p:cNvPr id="303" name="Shape 303"/>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07" name="Shape 307"/>
            <p:cNvGrpSpPr/>
            <p:nvPr/>
          </p:nvGrpSpPr>
          <p:grpSpPr>
            <a:xfrm>
              <a:off x="7427070" y="4309200"/>
              <a:ext cx="231600" cy="834300"/>
              <a:chOff x="7427070" y="4309200"/>
              <a:chExt cx="231600" cy="834300"/>
            </a:xfrm>
          </p:grpSpPr>
          <p:sp>
            <p:nvSpPr>
              <p:cNvPr id="308" name="Shape 308"/>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2" name="Shape 312"/>
            <p:cNvGrpSpPr/>
            <p:nvPr/>
          </p:nvGrpSpPr>
          <p:grpSpPr>
            <a:xfrm>
              <a:off x="8541133" y="4518900"/>
              <a:ext cx="231600" cy="624600"/>
              <a:chOff x="8541133" y="4518900"/>
              <a:chExt cx="231600" cy="624600"/>
            </a:xfrm>
          </p:grpSpPr>
          <p:sp>
            <p:nvSpPr>
              <p:cNvPr id="313" name="Shape 313"/>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4" name="Shape 314"/>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5" name="Shape 315"/>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316" name="Shape 316"/>
            <p:cNvGrpSpPr/>
            <p:nvPr/>
          </p:nvGrpSpPr>
          <p:grpSpPr>
            <a:xfrm>
              <a:off x="8912488" y="4309200"/>
              <a:ext cx="231600" cy="834300"/>
              <a:chOff x="8912488" y="4309200"/>
              <a:chExt cx="231600" cy="834300"/>
            </a:xfrm>
          </p:grpSpPr>
          <p:sp>
            <p:nvSpPr>
              <p:cNvPr id="317" name="Shape 317"/>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9" name="Shape 319"/>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0" name="Shape 320"/>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321" name="Shape 321"/>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endParaRPr/>
          </a:p>
        </p:txBody>
      </p:sp>
      <p:sp>
        <p:nvSpPr>
          <p:cNvPr id="322" name="Shape 322"/>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1600"/>
              </a:spcBef>
              <a:spcAft>
                <a:spcPts val="0"/>
              </a:spcAft>
              <a:buClr>
                <a:schemeClr val="lt1"/>
              </a:buClr>
              <a:buSzPts val="1100"/>
              <a:buChar char="○"/>
              <a:defRPr>
                <a:solidFill>
                  <a:schemeClr val="lt1"/>
                </a:solidFill>
              </a:defRPr>
            </a:lvl2pPr>
            <a:lvl3pPr marL="1371600" lvl="2" indent="-298450" algn="ctr" rtl="0">
              <a:spcBef>
                <a:spcPts val="1600"/>
              </a:spcBef>
              <a:spcAft>
                <a:spcPts val="0"/>
              </a:spcAft>
              <a:buClr>
                <a:schemeClr val="lt1"/>
              </a:buClr>
              <a:buSzPts val="1100"/>
              <a:buChar char="■"/>
              <a:defRPr>
                <a:solidFill>
                  <a:schemeClr val="lt1"/>
                </a:solidFill>
              </a:defRPr>
            </a:lvl3pPr>
            <a:lvl4pPr marL="1828800" lvl="3" indent="-298450" algn="ctr" rtl="0">
              <a:spcBef>
                <a:spcPts val="1600"/>
              </a:spcBef>
              <a:spcAft>
                <a:spcPts val="0"/>
              </a:spcAft>
              <a:buClr>
                <a:schemeClr val="lt1"/>
              </a:buClr>
              <a:buSzPts val="1100"/>
              <a:buChar char="●"/>
              <a:defRPr>
                <a:solidFill>
                  <a:schemeClr val="lt1"/>
                </a:solidFill>
              </a:defRPr>
            </a:lvl4pPr>
            <a:lvl5pPr marL="2286000" lvl="4" indent="-298450" algn="ctr" rtl="0">
              <a:spcBef>
                <a:spcPts val="1600"/>
              </a:spcBef>
              <a:spcAft>
                <a:spcPts val="0"/>
              </a:spcAft>
              <a:buClr>
                <a:schemeClr val="lt1"/>
              </a:buClr>
              <a:buSzPts val="1100"/>
              <a:buChar char="○"/>
              <a:defRPr>
                <a:solidFill>
                  <a:schemeClr val="lt1"/>
                </a:solidFill>
              </a:defRPr>
            </a:lvl5pPr>
            <a:lvl6pPr marL="2743200" lvl="5" indent="-298450" algn="ctr" rtl="0">
              <a:spcBef>
                <a:spcPts val="1600"/>
              </a:spcBef>
              <a:spcAft>
                <a:spcPts val="0"/>
              </a:spcAft>
              <a:buClr>
                <a:schemeClr val="lt1"/>
              </a:buClr>
              <a:buSzPts val="1100"/>
              <a:buChar char="■"/>
              <a:defRPr>
                <a:solidFill>
                  <a:schemeClr val="lt1"/>
                </a:solidFill>
              </a:defRPr>
            </a:lvl6pPr>
            <a:lvl7pPr marL="3200400" lvl="6" indent="-298450" algn="ctr" rtl="0">
              <a:spcBef>
                <a:spcPts val="1600"/>
              </a:spcBef>
              <a:spcAft>
                <a:spcPts val="0"/>
              </a:spcAft>
              <a:buClr>
                <a:schemeClr val="lt1"/>
              </a:buClr>
              <a:buSzPts val="1100"/>
              <a:buChar char="●"/>
              <a:defRPr>
                <a:solidFill>
                  <a:schemeClr val="lt1"/>
                </a:solidFill>
              </a:defRPr>
            </a:lvl7pPr>
            <a:lvl8pPr marL="3657600" lvl="7" indent="-298450" algn="ctr" rtl="0">
              <a:spcBef>
                <a:spcPts val="1600"/>
              </a:spcBef>
              <a:spcAft>
                <a:spcPts val="0"/>
              </a:spcAft>
              <a:buClr>
                <a:schemeClr val="lt1"/>
              </a:buClr>
              <a:buSzPts val="1100"/>
              <a:buChar char="○"/>
              <a:defRPr>
                <a:solidFill>
                  <a:schemeClr val="lt1"/>
                </a:solidFill>
              </a:defRPr>
            </a:lvl8pPr>
            <a:lvl9pPr marL="4114800" lvl="8" indent="-298450" algn="ctr" rtl="0">
              <a:spcBef>
                <a:spcPts val="1600"/>
              </a:spcBef>
              <a:spcAft>
                <a:spcPts val="1600"/>
              </a:spcAft>
              <a:buClr>
                <a:schemeClr val="lt1"/>
              </a:buClr>
              <a:buSzPts val="1100"/>
              <a:buChar char="■"/>
              <a:defRPr>
                <a:solidFill>
                  <a:schemeClr val="lt1"/>
                </a:solidFill>
              </a:defRPr>
            </a:lvl9pPr>
          </a:lstStyle>
          <a:p>
            <a:endParaRPr/>
          </a:p>
        </p:txBody>
      </p:sp>
      <p:sp>
        <p:nvSpPr>
          <p:cNvPr id="323" name="Shape 32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4"/>
        <p:cNvGrpSpPr/>
        <p:nvPr/>
      </p:nvGrpSpPr>
      <p:grpSpPr>
        <a:xfrm>
          <a:off x="0" y="0"/>
          <a:ext cx="0" cy="0"/>
          <a:chOff x="0" y="0"/>
          <a:chExt cx="0" cy="0"/>
        </a:xfrm>
      </p:grpSpPr>
      <p:sp>
        <p:nvSpPr>
          <p:cNvPr id="325" name="Shape 32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Shape 27"/>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Shape 28"/>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Shape 35"/>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Shape 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Shape 44"/>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Shape 45"/>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60" name="Shape 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61" name="Shape 6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ctrTitle"/>
          </p:nvPr>
        </p:nvSpPr>
        <p:spPr>
          <a:xfrm>
            <a:off x="585950" y="1635300"/>
            <a:ext cx="40476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Audit Findings: SQL Database</a:t>
            </a:r>
            <a:endParaRPr/>
          </a:p>
        </p:txBody>
      </p:sp>
      <p:sp>
        <p:nvSpPr>
          <p:cNvPr id="331" name="Shape 331"/>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000000"/>
                </a:solidFill>
              </a:rPr>
              <a:t>Yingyan Wang, Jing Jiang, Parneet Toor, Xinteng Chen, Vittorio DiPentino</a:t>
            </a:r>
            <a:endParaRPr sz="1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Shape 391"/>
          <p:cNvPicPr preferRelativeResize="0"/>
          <p:nvPr/>
        </p:nvPicPr>
        <p:blipFill>
          <a:blip r:embed="rId3">
            <a:alphaModFix/>
          </a:blip>
          <a:stretch>
            <a:fillRect/>
          </a:stretch>
        </p:blipFill>
        <p:spPr>
          <a:xfrm>
            <a:off x="5494825" y="-1"/>
            <a:ext cx="3649176" cy="2443125"/>
          </a:xfrm>
          <a:prstGeom prst="rect">
            <a:avLst/>
          </a:prstGeom>
          <a:noFill/>
          <a:ln>
            <a:noFill/>
          </a:ln>
        </p:spPr>
      </p:pic>
      <p:pic>
        <p:nvPicPr>
          <p:cNvPr id="392" name="Shape 392"/>
          <p:cNvPicPr preferRelativeResize="0"/>
          <p:nvPr/>
        </p:nvPicPr>
        <p:blipFill>
          <a:blip r:embed="rId4">
            <a:alphaModFix/>
          </a:blip>
          <a:stretch>
            <a:fillRect/>
          </a:stretch>
        </p:blipFill>
        <p:spPr>
          <a:xfrm>
            <a:off x="1174925" y="2339450"/>
            <a:ext cx="2710850" cy="179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1217475" y="688750"/>
            <a:ext cx="7030500" cy="633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Scope</a:t>
            </a:r>
            <a:endParaRPr/>
          </a:p>
        </p:txBody>
      </p:sp>
      <p:sp>
        <p:nvSpPr>
          <p:cNvPr id="337" name="Shape 337"/>
          <p:cNvSpPr txBox="1"/>
          <p:nvPr/>
        </p:nvSpPr>
        <p:spPr>
          <a:xfrm>
            <a:off x="260700" y="1322350"/>
            <a:ext cx="8520600" cy="36135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0"/>
              </a:spcBef>
              <a:spcAft>
                <a:spcPts val="0"/>
              </a:spcAft>
              <a:buClr>
                <a:srgbClr val="000000"/>
              </a:buClr>
              <a:buSzPts val="1400"/>
              <a:buFont typeface="Open Sans"/>
              <a:buChar char="●"/>
            </a:pPr>
            <a:r>
              <a:rPr lang="en" b="1">
                <a:solidFill>
                  <a:srgbClr val="000000"/>
                </a:solidFill>
                <a:latin typeface="Open Sans"/>
                <a:ea typeface="Open Sans"/>
                <a:cs typeface="Open Sans"/>
                <a:sym typeface="Open Sans"/>
              </a:rPr>
              <a:t>Confidentiality</a:t>
            </a:r>
            <a:endParaRPr b="1">
              <a:solidFill>
                <a:srgbClr val="000000"/>
              </a:solidFill>
              <a:latin typeface="Open Sans"/>
              <a:ea typeface="Open Sans"/>
              <a:cs typeface="Open Sans"/>
              <a:sym typeface="Open Sans"/>
            </a:endParaRPr>
          </a:p>
          <a:p>
            <a:pPr marL="914400" lvl="1"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Database Authentication</a:t>
            </a:r>
            <a:endParaRPr>
              <a:solidFill>
                <a:srgbClr val="000000"/>
              </a:solidFill>
              <a:latin typeface="Open Sans"/>
              <a:ea typeface="Open Sans"/>
              <a:cs typeface="Open Sans"/>
              <a:sym typeface="Open Sans"/>
            </a:endParaRPr>
          </a:p>
          <a:p>
            <a:pPr marL="1371600" lvl="2"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Strong password protection</a:t>
            </a:r>
            <a:endParaRPr>
              <a:solidFill>
                <a:srgbClr val="000000"/>
              </a:solidFill>
              <a:latin typeface="Open Sans"/>
              <a:ea typeface="Open Sans"/>
              <a:cs typeface="Open Sans"/>
              <a:sym typeface="Open Sans"/>
            </a:endParaRPr>
          </a:p>
          <a:p>
            <a:pPr marL="914400" lvl="1"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Database Authorization</a:t>
            </a:r>
            <a:endParaRPr>
              <a:solidFill>
                <a:srgbClr val="000000"/>
              </a:solidFill>
              <a:latin typeface="Open Sans"/>
              <a:ea typeface="Open Sans"/>
              <a:cs typeface="Open Sans"/>
              <a:sym typeface="Open Sans"/>
            </a:endParaRPr>
          </a:p>
          <a:p>
            <a:pPr marL="1371600" lvl="2"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Access control model</a:t>
            </a:r>
            <a:endParaRPr>
              <a:solidFill>
                <a:srgbClr val="000000"/>
              </a:solidFill>
              <a:latin typeface="Open Sans"/>
              <a:ea typeface="Open Sans"/>
              <a:cs typeface="Open Sans"/>
              <a:sym typeface="Open Sans"/>
            </a:endParaRPr>
          </a:p>
          <a:p>
            <a:pPr marL="1828800" lvl="3"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Read/write privileges</a:t>
            </a:r>
            <a:endParaRPr>
              <a:solidFill>
                <a:srgbClr val="000000"/>
              </a:solidFill>
              <a:latin typeface="Open Sans"/>
              <a:ea typeface="Open Sans"/>
              <a:cs typeface="Open Sans"/>
              <a:sym typeface="Open Sans"/>
            </a:endParaRPr>
          </a:p>
          <a:p>
            <a:pPr marL="914400" lvl="1" indent="-317500" rtl="0">
              <a:lnSpc>
                <a:spcPct val="115000"/>
              </a:lnSpc>
              <a:spcBef>
                <a:spcPts val="0"/>
              </a:spcBef>
              <a:spcAft>
                <a:spcPts val="0"/>
              </a:spcAft>
              <a:buClr>
                <a:srgbClr val="000000"/>
              </a:buClr>
              <a:buSzPts val="1400"/>
              <a:buFont typeface="Open Sans"/>
              <a:buChar char="○"/>
            </a:pPr>
            <a:r>
              <a:rPr lang="en">
                <a:latin typeface="Open Sans"/>
                <a:ea typeface="Open Sans"/>
                <a:cs typeface="Open Sans"/>
                <a:sym typeface="Open Sans"/>
              </a:rPr>
              <a:t>Data Transmission</a:t>
            </a:r>
            <a:endParaRPr>
              <a:solidFill>
                <a:srgbClr val="000000"/>
              </a:solidFill>
              <a:latin typeface="Open Sans"/>
              <a:ea typeface="Open Sans"/>
              <a:cs typeface="Open Sans"/>
              <a:sym typeface="Open Sans"/>
            </a:endParaRPr>
          </a:p>
          <a:p>
            <a:pPr marL="1371600" lvl="2" indent="-317500" rtl="0">
              <a:lnSpc>
                <a:spcPct val="115000"/>
              </a:lnSpc>
              <a:spcBef>
                <a:spcPts val="0"/>
              </a:spcBef>
              <a:spcAft>
                <a:spcPts val="0"/>
              </a:spcAft>
              <a:buClr>
                <a:srgbClr val="000000"/>
              </a:buClr>
              <a:buSzPts val="1400"/>
              <a:buFont typeface="Open Sans"/>
              <a:buChar char="■"/>
            </a:pPr>
            <a:r>
              <a:rPr lang="en">
                <a:latin typeface="Open Sans"/>
                <a:ea typeface="Open Sans"/>
                <a:cs typeface="Open Sans"/>
                <a:sym typeface="Open Sans"/>
              </a:rPr>
              <a:t>Data encryption</a:t>
            </a:r>
            <a:endParaRPr>
              <a:solidFill>
                <a:srgbClr val="000000"/>
              </a:solidFill>
              <a:latin typeface="Open Sans"/>
              <a:ea typeface="Open Sans"/>
              <a:cs typeface="Open Sans"/>
              <a:sym typeface="Open Sans"/>
            </a:endParaRPr>
          </a:p>
          <a:p>
            <a:pPr marL="457200" lvl="0" indent="-317500" rtl="0">
              <a:lnSpc>
                <a:spcPct val="115000"/>
              </a:lnSpc>
              <a:spcBef>
                <a:spcPts val="0"/>
              </a:spcBef>
              <a:spcAft>
                <a:spcPts val="0"/>
              </a:spcAft>
              <a:buClr>
                <a:srgbClr val="000000"/>
              </a:buClr>
              <a:buSzPts val="1400"/>
              <a:buFont typeface="Open Sans"/>
              <a:buChar char="●"/>
            </a:pPr>
            <a:r>
              <a:rPr lang="en" b="1">
                <a:solidFill>
                  <a:srgbClr val="000000"/>
                </a:solidFill>
                <a:latin typeface="Open Sans"/>
                <a:ea typeface="Open Sans"/>
                <a:cs typeface="Open Sans"/>
                <a:sym typeface="Open Sans"/>
              </a:rPr>
              <a:t>Integrity</a:t>
            </a:r>
            <a:endParaRPr b="1">
              <a:solidFill>
                <a:srgbClr val="000000"/>
              </a:solidFill>
              <a:latin typeface="Open Sans"/>
              <a:ea typeface="Open Sans"/>
              <a:cs typeface="Open Sans"/>
              <a:sym typeface="Open Sans"/>
            </a:endParaRPr>
          </a:p>
          <a:p>
            <a:pPr marL="914400" lvl="1"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Logging and Monitoring</a:t>
            </a:r>
            <a:endParaRPr>
              <a:solidFill>
                <a:srgbClr val="000000"/>
              </a:solidFill>
              <a:latin typeface="Open Sans"/>
              <a:ea typeface="Open Sans"/>
              <a:cs typeface="Open Sans"/>
              <a:sym typeface="Open Sans"/>
            </a:endParaRPr>
          </a:p>
          <a:p>
            <a:pPr marL="1371600" lvl="2"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Record of metadata</a:t>
            </a:r>
            <a:endParaRPr>
              <a:solidFill>
                <a:srgbClr val="000000"/>
              </a:solidFill>
              <a:latin typeface="Open Sans"/>
              <a:ea typeface="Open Sans"/>
              <a:cs typeface="Open Sans"/>
              <a:sym typeface="Open Sans"/>
            </a:endParaRPr>
          </a:p>
          <a:p>
            <a:pPr marL="1828800" lvl="3"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Log in times, edits and viewed data</a:t>
            </a:r>
            <a:endParaRPr>
              <a:solidFill>
                <a:srgbClr val="000000"/>
              </a:solidFill>
              <a:latin typeface="Open Sans"/>
              <a:ea typeface="Open Sans"/>
              <a:cs typeface="Open Sans"/>
              <a:sym typeface="Open Sans"/>
            </a:endParaRPr>
          </a:p>
          <a:p>
            <a:pPr marL="914400" lvl="1"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System Backup</a:t>
            </a:r>
            <a:endParaRPr>
              <a:solidFill>
                <a:srgbClr val="000000"/>
              </a:solidFill>
              <a:latin typeface="Open Sans"/>
              <a:ea typeface="Open Sans"/>
              <a:cs typeface="Open Sans"/>
              <a:sym typeface="Open Sans"/>
            </a:endParaRPr>
          </a:p>
          <a:p>
            <a:pPr marL="1371600" lvl="2" indent="-317500" rtl="0">
              <a:lnSpc>
                <a:spcPct val="115000"/>
              </a:lnSpc>
              <a:spcBef>
                <a:spcPts val="0"/>
              </a:spcBef>
              <a:spcAft>
                <a:spcPts val="0"/>
              </a:spcAft>
              <a:buClr>
                <a:srgbClr val="000000"/>
              </a:buClr>
              <a:buSzPts val="1400"/>
              <a:buFont typeface="Open Sans"/>
              <a:buChar char="■"/>
            </a:pPr>
            <a:r>
              <a:rPr lang="en">
                <a:solidFill>
                  <a:srgbClr val="000000"/>
                </a:solidFill>
                <a:latin typeface="Open Sans"/>
                <a:ea typeface="Open Sans"/>
                <a:cs typeface="Open Sans"/>
                <a:sym typeface="Open Sans"/>
              </a:rPr>
              <a:t>Backup schedule and methodology</a:t>
            </a:r>
            <a:endParaRPr>
              <a:solidFill>
                <a:srgbClr val="000000"/>
              </a:solidFill>
              <a:latin typeface="Open Sans"/>
              <a:ea typeface="Open Sans"/>
              <a:cs typeface="Open Sans"/>
              <a:sym typeface="Open Sans"/>
            </a:endParaRPr>
          </a:p>
        </p:txBody>
      </p:sp>
      <p:pic>
        <p:nvPicPr>
          <p:cNvPr id="338" name="Shape 338"/>
          <p:cNvPicPr preferRelativeResize="0"/>
          <p:nvPr/>
        </p:nvPicPr>
        <p:blipFill>
          <a:blip r:embed="rId3">
            <a:alphaModFix/>
          </a:blip>
          <a:stretch>
            <a:fillRect/>
          </a:stretch>
        </p:blipFill>
        <p:spPr>
          <a:xfrm rot="-1594397">
            <a:off x="6021467" y="1128778"/>
            <a:ext cx="2274369" cy="13003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a:t>Out of Scope</a:t>
            </a:r>
            <a:endParaRPr/>
          </a:p>
        </p:txBody>
      </p:sp>
      <p:sp>
        <p:nvSpPr>
          <p:cNvPr id="344" name="Shape 34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000000"/>
              </a:buClr>
              <a:buSzPts val="1800"/>
              <a:buChar char="●"/>
            </a:pPr>
            <a:r>
              <a:rPr lang="en" sz="1800">
                <a:solidFill>
                  <a:srgbClr val="000000"/>
                </a:solidFill>
              </a:rPr>
              <a:t>Employee Training Programs</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Previously audited in same calendar year</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Databases in the operating system </a:t>
            </a:r>
            <a:endParaRPr sz="1800">
              <a:solidFill>
                <a:srgbClr val="000000"/>
              </a:solidFill>
            </a:endParaRPr>
          </a:p>
          <a:p>
            <a:pPr marL="914400" lvl="1" indent="-342900" rtl="0">
              <a:spcBef>
                <a:spcPts val="0"/>
              </a:spcBef>
              <a:spcAft>
                <a:spcPts val="0"/>
              </a:spcAft>
              <a:buClr>
                <a:srgbClr val="000000"/>
              </a:buClr>
              <a:buSzPts val="1800"/>
              <a:buChar char="○"/>
            </a:pPr>
            <a:r>
              <a:rPr lang="en" sz="1800">
                <a:solidFill>
                  <a:srgbClr val="000000"/>
                </a:solidFill>
              </a:rPr>
              <a:t>IA has a separate operating system to cover OS</a:t>
            </a:r>
            <a:endParaRPr sz="1800">
              <a:solidFill>
                <a:srgbClr val="000000"/>
              </a:solidFill>
            </a:endParaRPr>
          </a:p>
          <a:p>
            <a:pPr marL="0" lvl="0" indent="0" rtl="0">
              <a:spcBef>
                <a:spcPts val="2300"/>
              </a:spcBef>
              <a:spcAft>
                <a:spcPts val="2300"/>
              </a:spcAft>
              <a:buNone/>
            </a:pPr>
            <a:endParaRPr sz="1800">
              <a:solidFill>
                <a:srgbClr val="000000"/>
              </a:solidFill>
            </a:endParaRPr>
          </a:p>
        </p:txBody>
      </p:sp>
      <p:pic>
        <p:nvPicPr>
          <p:cNvPr id="345" name="Shape 345"/>
          <p:cNvPicPr preferRelativeResize="0"/>
          <p:nvPr/>
        </p:nvPicPr>
        <p:blipFill>
          <a:blip r:embed="rId3">
            <a:alphaModFix/>
          </a:blip>
          <a:stretch>
            <a:fillRect/>
          </a:stretch>
        </p:blipFill>
        <p:spPr>
          <a:xfrm>
            <a:off x="6736400" y="598575"/>
            <a:ext cx="1597900" cy="159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2966-CBD2-4591-A014-0E073AAC89EC}"/>
              </a:ext>
            </a:extLst>
          </p:cNvPr>
          <p:cNvSpPr>
            <a:spLocks noGrp="1"/>
          </p:cNvSpPr>
          <p:nvPr>
            <p:ph type="title"/>
          </p:nvPr>
        </p:nvSpPr>
        <p:spPr/>
        <p:txBody>
          <a:bodyPr/>
          <a:lstStyle/>
          <a:p>
            <a:r>
              <a:rPr lang="en" dirty="0"/>
              <a:t>Finding 1: Root Account Not Renamed</a:t>
            </a:r>
            <a:endParaRPr lang="en-US" dirty="0"/>
          </a:p>
        </p:txBody>
      </p:sp>
      <p:sp>
        <p:nvSpPr>
          <p:cNvPr id="3" name="Text Placeholder 2">
            <a:extLst>
              <a:ext uri="{FF2B5EF4-FFF2-40B4-BE49-F238E27FC236}">
                <a16:creationId xmlns:a16="http://schemas.microsoft.com/office/drawing/2014/main" id="{75F304B5-0D83-483A-8C5C-201838EA8303}"/>
              </a:ext>
            </a:extLst>
          </p:cNvPr>
          <p:cNvSpPr>
            <a:spLocks noGrp="1"/>
          </p:cNvSpPr>
          <p:nvPr>
            <p:ph type="body" idx="1"/>
          </p:nvPr>
        </p:nvSpPr>
        <p:spPr>
          <a:xfrm>
            <a:off x="983197" y="1362875"/>
            <a:ext cx="7351103" cy="3095801"/>
          </a:xfrm>
        </p:spPr>
        <p:txBody>
          <a:bodyPr/>
          <a:lstStyle/>
          <a:p>
            <a:pPr lvl="0" indent="-317500">
              <a:lnSpc>
                <a:spcPct val="150000"/>
              </a:lnSpc>
              <a:spcBef>
                <a:spcPts val="1300"/>
              </a:spcBef>
              <a:buClr>
                <a:srgbClr val="000000"/>
              </a:buClr>
              <a:buSzPts val="1400"/>
            </a:pPr>
            <a:r>
              <a:rPr lang="en-US" sz="1400" b="1" dirty="0">
                <a:solidFill>
                  <a:srgbClr val="000000"/>
                </a:solidFill>
              </a:rPr>
              <a:t>Fact </a:t>
            </a:r>
            <a:r>
              <a:rPr lang="en-US" sz="1400" dirty="0">
                <a:solidFill>
                  <a:srgbClr val="000000"/>
                </a:solidFill>
              </a:rPr>
              <a:t>– The default administrative account for the database has a username of ‘root’. </a:t>
            </a:r>
          </a:p>
          <a:p>
            <a:pPr lvl="0" indent="-317500">
              <a:lnSpc>
                <a:spcPct val="150000"/>
              </a:lnSpc>
              <a:buClr>
                <a:srgbClr val="000000"/>
              </a:buClr>
              <a:buSzPts val="1400"/>
            </a:pPr>
            <a:r>
              <a:rPr lang="en-US" sz="1400" b="1" dirty="0">
                <a:solidFill>
                  <a:srgbClr val="000000"/>
                </a:solidFill>
              </a:rPr>
              <a:t>Standards</a:t>
            </a:r>
            <a:r>
              <a:rPr lang="en-US" sz="1400" dirty="0">
                <a:solidFill>
                  <a:srgbClr val="000000"/>
                </a:solidFill>
              </a:rPr>
              <a:t> – NIST Special Publication 800-63A,63B</a:t>
            </a:r>
          </a:p>
          <a:p>
            <a:pPr lvl="0" indent="-317500">
              <a:lnSpc>
                <a:spcPct val="150000"/>
              </a:lnSpc>
              <a:buClr>
                <a:srgbClr val="000000"/>
              </a:buClr>
              <a:buSzPts val="1400"/>
            </a:pPr>
            <a:r>
              <a:rPr lang="en-US" sz="1400" b="1" dirty="0">
                <a:solidFill>
                  <a:srgbClr val="000000"/>
                </a:solidFill>
              </a:rPr>
              <a:t>Root Cause of the issue</a:t>
            </a:r>
            <a:r>
              <a:rPr lang="en-US" sz="1400" dirty="0">
                <a:solidFill>
                  <a:srgbClr val="000000"/>
                </a:solidFill>
              </a:rPr>
              <a:t>: No documented procedures to define change/rename default administrative root account name.</a:t>
            </a:r>
          </a:p>
          <a:p>
            <a:pPr lvl="0" indent="-317500">
              <a:lnSpc>
                <a:spcPct val="150000"/>
              </a:lnSpc>
              <a:buClr>
                <a:srgbClr val="000000"/>
              </a:buClr>
              <a:buSzPts val="1400"/>
            </a:pPr>
            <a:r>
              <a:rPr lang="en-US" sz="1400" b="1" dirty="0">
                <a:solidFill>
                  <a:srgbClr val="000000"/>
                </a:solidFill>
              </a:rPr>
              <a:t>Risk Rating</a:t>
            </a:r>
            <a:r>
              <a:rPr lang="en-US" sz="1400" dirty="0">
                <a:solidFill>
                  <a:srgbClr val="000000"/>
                </a:solidFill>
              </a:rPr>
              <a:t>: High</a:t>
            </a:r>
          </a:p>
          <a:p>
            <a:pPr lvl="0" indent="-317500">
              <a:lnSpc>
                <a:spcPct val="150000"/>
              </a:lnSpc>
              <a:buClr>
                <a:srgbClr val="000000"/>
              </a:buClr>
              <a:buSzPts val="1400"/>
            </a:pPr>
            <a:r>
              <a:rPr lang="en-US" sz="1400" b="1" dirty="0">
                <a:solidFill>
                  <a:srgbClr val="000000"/>
                </a:solidFill>
              </a:rPr>
              <a:t>Impact to the business:</a:t>
            </a:r>
            <a:r>
              <a:rPr lang="en-US" sz="1400" dirty="0">
                <a:solidFill>
                  <a:srgbClr val="000000"/>
                </a:solidFill>
              </a:rPr>
              <a:t> Data confidentiality &amp; integrity is lost.</a:t>
            </a:r>
          </a:p>
          <a:p>
            <a:pPr lvl="0" indent="-317500">
              <a:lnSpc>
                <a:spcPct val="150000"/>
              </a:lnSpc>
              <a:buClr>
                <a:srgbClr val="000000"/>
              </a:buClr>
              <a:buSzPts val="1400"/>
            </a:pPr>
            <a:r>
              <a:rPr lang="en-US" sz="1400" b="1" dirty="0">
                <a:solidFill>
                  <a:srgbClr val="000000"/>
                </a:solidFill>
              </a:rPr>
              <a:t>Recommendations</a:t>
            </a:r>
            <a:r>
              <a:rPr lang="en-US" sz="1400" dirty="0">
                <a:solidFill>
                  <a:srgbClr val="000000"/>
                </a:solidFill>
              </a:rPr>
              <a:t>: Document a process for root name change and implement the process for all major databases. </a:t>
            </a:r>
            <a:endParaRPr lang="en-US" sz="1400" dirty="0">
              <a:solidFill>
                <a:srgbClr val="404040"/>
              </a:solidFill>
            </a:endParaRPr>
          </a:p>
          <a:p>
            <a:endParaRPr lang="en-US" dirty="0"/>
          </a:p>
        </p:txBody>
      </p:sp>
      <p:pic>
        <p:nvPicPr>
          <p:cNvPr id="4" name="Shape 359">
            <a:extLst>
              <a:ext uri="{FF2B5EF4-FFF2-40B4-BE49-F238E27FC236}">
                <a16:creationId xmlns:a16="http://schemas.microsoft.com/office/drawing/2014/main" id="{A9ABDB03-983F-4E4A-B932-039B5B670096}"/>
              </a:ext>
            </a:extLst>
          </p:cNvPr>
          <p:cNvPicPr preferRelativeResize="0"/>
          <p:nvPr/>
        </p:nvPicPr>
        <p:blipFill>
          <a:blip r:embed="rId3">
            <a:alphaModFix/>
          </a:blip>
          <a:stretch>
            <a:fillRect/>
          </a:stretch>
        </p:blipFill>
        <p:spPr>
          <a:xfrm>
            <a:off x="7742700" y="3780625"/>
            <a:ext cx="1401300" cy="1362875"/>
          </a:xfrm>
          <a:prstGeom prst="rect">
            <a:avLst/>
          </a:prstGeom>
          <a:noFill/>
          <a:ln>
            <a:noFill/>
          </a:ln>
        </p:spPr>
      </p:pic>
    </p:spTree>
    <p:extLst>
      <p:ext uri="{BB962C8B-B14F-4D97-AF65-F5344CB8AC3E}">
        <p14:creationId xmlns:p14="http://schemas.microsoft.com/office/powerpoint/2010/main" val="326852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1265399" y="646550"/>
            <a:ext cx="7487831" cy="861819"/>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Finding 2: Unencrypted Data Transmission</a:t>
            </a:r>
            <a:endParaRPr dirty="0"/>
          </a:p>
        </p:txBody>
      </p:sp>
      <p:sp>
        <p:nvSpPr>
          <p:cNvPr id="358" name="Shape 358"/>
          <p:cNvSpPr txBox="1">
            <a:spLocks noGrp="1"/>
          </p:cNvSpPr>
          <p:nvPr>
            <p:ph type="body" idx="1"/>
          </p:nvPr>
        </p:nvSpPr>
        <p:spPr>
          <a:xfrm>
            <a:off x="1056749" y="1362875"/>
            <a:ext cx="7110327" cy="3134075"/>
          </a:xfrm>
          <a:prstGeom prst="rect">
            <a:avLst/>
          </a:prstGeom>
        </p:spPr>
        <p:txBody>
          <a:bodyPr spcFirstLastPara="1" wrap="square" lIns="91425" tIns="91425" rIns="91425" bIns="91425" anchor="t" anchorCtr="0">
            <a:noAutofit/>
          </a:bodyPr>
          <a:lstStyle/>
          <a:p>
            <a:pPr marL="457200" lvl="0" indent="-317500" rtl="0">
              <a:lnSpc>
                <a:spcPct val="146250"/>
              </a:lnSpc>
              <a:spcBef>
                <a:spcPts val="1300"/>
              </a:spcBef>
              <a:spcAft>
                <a:spcPts val="0"/>
              </a:spcAft>
              <a:buClr>
                <a:srgbClr val="404040"/>
              </a:buClr>
              <a:buSzPts val="1400"/>
              <a:buChar char="●"/>
            </a:pPr>
            <a:r>
              <a:rPr lang="en" sz="1400" b="1" dirty="0">
                <a:solidFill>
                  <a:srgbClr val="404040"/>
                </a:solidFill>
              </a:rPr>
              <a:t>Fact</a:t>
            </a:r>
            <a:r>
              <a:rPr lang="en" sz="1400" dirty="0">
                <a:solidFill>
                  <a:srgbClr val="404040"/>
                </a:solidFill>
              </a:rPr>
              <a:t> – Data is not encrypted when it is transferred through internet. </a:t>
            </a:r>
            <a:endParaRPr sz="1400" dirty="0">
              <a:solidFill>
                <a:srgbClr val="404040"/>
              </a:solidFill>
            </a:endParaRPr>
          </a:p>
          <a:p>
            <a:pPr marL="457200" lvl="0" indent="-317500" rtl="0">
              <a:lnSpc>
                <a:spcPct val="146250"/>
              </a:lnSpc>
              <a:spcBef>
                <a:spcPts val="0"/>
              </a:spcBef>
              <a:spcAft>
                <a:spcPts val="0"/>
              </a:spcAft>
              <a:buClr>
                <a:srgbClr val="404040"/>
              </a:buClr>
              <a:buSzPts val="1400"/>
              <a:buChar char="●"/>
            </a:pPr>
            <a:r>
              <a:rPr lang="en" sz="1400" b="1" dirty="0">
                <a:solidFill>
                  <a:srgbClr val="404040"/>
                </a:solidFill>
              </a:rPr>
              <a:t>Standards</a:t>
            </a:r>
            <a:r>
              <a:rPr lang="en" sz="1400" dirty="0">
                <a:solidFill>
                  <a:srgbClr val="404040"/>
                </a:solidFill>
              </a:rPr>
              <a:t>: NIST SP 800-175, FIPS PUB 140-2 </a:t>
            </a:r>
            <a:endParaRPr sz="1400" dirty="0">
              <a:solidFill>
                <a:srgbClr val="404040"/>
              </a:solidFill>
            </a:endParaRPr>
          </a:p>
          <a:p>
            <a:pPr marL="457200" lvl="0" indent="-317500" rtl="0">
              <a:lnSpc>
                <a:spcPct val="146250"/>
              </a:lnSpc>
              <a:spcBef>
                <a:spcPts val="0"/>
              </a:spcBef>
              <a:spcAft>
                <a:spcPts val="0"/>
              </a:spcAft>
              <a:buClr>
                <a:srgbClr val="404040"/>
              </a:buClr>
              <a:buSzPts val="1400"/>
              <a:buChar char="●"/>
            </a:pPr>
            <a:r>
              <a:rPr lang="en" sz="1400" b="1" dirty="0">
                <a:solidFill>
                  <a:srgbClr val="404040"/>
                </a:solidFill>
              </a:rPr>
              <a:t>Root Cause of the issue: </a:t>
            </a:r>
            <a:r>
              <a:rPr lang="en" sz="1400" dirty="0">
                <a:solidFill>
                  <a:srgbClr val="404040"/>
                </a:solidFill>
              </a:rPr>
              <a:t>Lack of security awareness and automatically encryption setting.</a:t>
            </a:r>
            <a:endParaRPr sz="1400" dirty="0">
              <a:solidFill>
                <a:srgbClr val="404040"/>
              </a:solidFill>
            </a:endParaRPr>
          </a:p>
          <a:p>
            <a:pPr marL="457200" lvl="0" indent="-317500" rtl="0">
              <a:lnSpc>
                <a:spcPct val="146250"/>
              </a:lnSpc>
              <a:spcBef>
                <a:spcPts val="0"/>
              </a:spcBef>
              <a:spcAft>
                <a:spcPts val="0"/>
              </a:spcAft>
              <a:buClr>
                <a:srgbClr val="404040"/>
              </a:buClr>
              <a:buSzPts val="1400"/>
              <a:buChar char="●"/>
            </a:pPr>
            <a:r>
              <a:rPr lang="en" sz="1400" b="1" dirty="0">
                <a:solidFill>
                  <a:srgbClr val="404040"/>
                </a:solidFill>
              </a:rPr>
              <a:t>Risk Rating: </a:t>
            </a:r>
            <a:r>
              <a:rPr lang="en" sz="1400" dirty="0">
                <a:solidFill>
                  <a:srgbClr val="404040"/>
                </a:solidFill>
              </a:rPr>
              <a:t>High</a:t>
            </a:r>
            <a:endParaRPr sz="1400" dirty="0">
              <a:solidFill>
                <a:srgbClr val="404040"/>
              </a:solidFill>
            </a:endParaRPr>
          </a:p>
          <a:p>
            <a:pPr marL="457200" lvl="0" indent="-317500" rtl="0">
              <a:lnSpc>
                <a:spcPct val="146250"/>
              </a:lnSpc>
              <a:spcBef>
                <a:spcPts val="0"/>
              </a:spcBef>
              <a:spcAft>
                <a:spcPts val="0"/>
              </a:spcAft>
              <a:buClr>
                <a:srgbClr val="404040"/>
              </a:buClr>
              <a:buSzPts val="1400"/>
              <a:buChar char="●"/>
            </a:pPr>
            <a:r>
              <a:rPr lang="en" sz="1400" b="1" dirty="0">
                <a:solidFill>
                  <a:srgbClr val="404040"/>
                </a:solidFill>
              </a:rPr>
              <a:t>Impact to the business: </a:t>
            </a:r>
            <a:r>
              <a:rPr lang="en" sz="1400" dirty="0">
                <a:solidFill>
                  <a:srgbClr val="404040"/>
                </a:solidFill>
              </a:rPr>
              <a:t>Privacy data could be disclosed and modified, which may cause lawsuit, reputation problems, and financial losses. </a:t>
            </a:r>
            <a:endParaRPr sz="1400" dirty="0">
              <a:solidFill>
                <a:srgbClr val="404040"/>
              </a:solidFill>
            </a:endParaRPr>
          </a:p>
          <a:p>
            <a:pPr marL="457200" lvl="0" indent="-317500" rtl="0">
              <a:lnSpc>
                <a:spcPct val="146250"/>
              </a:lnSpc>
              <a:spcBef>
                <a:spcPts val="0"/>
              </a:spcBef>
              <a:spcAft>
                <a:spcPts val="0"/>
              </a:spcAft>
              <a:buClr>
                <a:srgbClr val="404040"/>
              </a:buClr>
              <a:buSzPts val="1400"/>
              <a:buChar char="●"/>
            </a:pPr>
            <a:r>
              <a:rPr lang="en" sz="1400" b="1" dirty="0">
                <a:solidFill>
                  <a:srgbClr val="404040"/>
                </a:solidFill>
              </a:rPr>
              <a:t>Recommendations: </a:t>
            </a:r>
            <a:r>
              <a:rPr lang="en" sz="1400" dirty="0">
                <a:solidFill>
                  <a:srgbClr val="404040"/>
                </a:solidFill>
              </a:rPr>
              <a:t>Reasonable encryption method in place based on security level of data.</a:t>
            </a:r>
            <a:endParaRPr dirty="0"/>
          </a:p>
        </p:txBody>
      </p:sp>
      <p:pic>
        <p:nvPicPr>
          <p:cNvPr id="359" name="Shape 359"/>
          <p:cNvPicPr preferRelativeResize="0"/>
          <p:nvPr/>
        </p:nvPicPr>
        <p:blipFill>
          <a:blip r:embed="rId3">
            <a:alphaModFix/>
          </a:blip>
          <a:stretch>
            <a:fillRect/>
          </a:stretch>
        </p:blipFill>
        <p:spPr>
          <a:xfrm>
            <a:off x="7742700" y="3780625"/>
            <a:ext cx="1401300" cy="1362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1303800" y="598575"/>
            <a:ext cx="7030500" cy="76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Finding 3: Lack of Login Monitoring</a:t>
            </a:r>
            <a:endParaRPr dirty="0"/>
          </a:p>
        </p:txBody>
      </p:sp>
      <p:pic>
        <p:nvPicPr>
          <p:cNvPr id="365" name="Shape 365"/>
          <p:cNvPicPr preferRelativeResize="0"/>
          <p:nvPr/>
        </p:nvPicPr>
        <p:blipFill>
          <a:blip r:embed="rId3">
            <a:alphaModFix/>
          </a:blip>
          <a:stretch>
            <a:fillRect/>
          </a:stretch>
        </p:blipFill>
        <p:spPr>
          <a:xfrm>
            <a:off x="7849600" y="3884575"/>
            <a:ext cx="1294400" cy="1258925"/>
          </a:xfrm>
          <a:prstGeom prst="rect">
            <a:avLst/>
          </a:prstGeom>
          <a:noFill/>
          <a:ln>
            <a:noFill/>
          </a:ln>
        </p:spPr>
      </p:pic>
      <p:sp>
        <p:nvSpPr>
          <p:cNvPr id="3" name="Text Placeholder 2">
            <a:extLst>
              <a:ext uri="{FF2B5EF4-FFF2-40B4-BE49-F238E27FC236}">
                <a16:creationId xmlns:a16="http://schemas.microsoft.com/office/drawing/2014/main" id="{5292A2A3-82F5-4B8F-A15C-9BBFE3FCCA84}"/>
              </a:ext>
            </a:extLst>
          </p:cNvPr>
          <p:cNvSpPr>
            <a:spLocks noGrp="1"/>
          </p:cNvSpPr>
          <p:nvPr>
            <p:ph type="body" idx="1"/>
          </p:nvPr>
        </p:nvSpPr>
        <p:spPr>
          <a:xfrm>
            <a:off x="1070708" y="1172309"/>
            <a:ext cx="7263592" cy="3971192"/>
          </a:xfrm>
        </p:spPr>
        <p:txBody>
          <a:bodyPr/>
          <a:lstStyle/>
          <a:p>
            <a:pPr fontAlgn="base">
              <a:lnSpc>
                <a:spcPct val="150000"/>
              </a:lnSpc>
            </a:pPr>
            <a:r>
              <a:rPr lang="en-US" sz="1400" b="1" dirty="0"/>
              <a:t>Fact </a:t>
            </a:r>
            <a:r>
              <a:rPr lang="en-US" sz="1400" dirty="0"/>
              <a:t>– Employees can try all possible passwords to enter the database without a login attempts limitation. </a:t>
            </a:r>
          </a:p>
          <a:p>
            <a:pPr fontAlgn="base">
              <a:lnSpc>
                <a:spcPct val="150000"/>
              </a:lnSpc>
            </a:pPr>
            <a:r>
              <a:rPr lang="en-US" sz="1400" b="1" dirty="0"/>
              <a:t>Standards </a:t>
            </a:r>
            <a:r>
              <a:rPr lang="en-US" sz="1400" dirty="0"/>
              <a:t>– NIST 800-63B- section 5.2.2</a:t>
            </a:r>
          </a:p>
          <a:p>
            <a:pPr fontAlgn="base">
              <a:lnSpc>
                <a:spcPct val="150000"/>
              </a:lnSpc>
            </a:pPr>
            <a:r>
              <a:rPr lang="en-US" sz="1400" b="1" dirty="0"/>
              <a:t>Root Cause of the issue</a:t>
            </a:r>
            <a:r>
              <a:rPr lang="en-US" sz="1400" dirty="0"/>
              <a:t> – Lack of logins monitoring setting (to limit failed login attempts) and ignorance of the importance of the login monitoring.</a:t>
            </a:r>
          </a:p>
          <a:p>
            <a:pPr fontAlgn="base">
              <a:lnSpc>
                <a:spcPct val="150000"/>
              </a:lnSpc>
            </a:pPr>
            <a:r>
              <a:rPr lang="en-US" sz="1400" b="1" dirty="0"/>
              <a:t>Impact to the business </a:t>
            </a:r>
            <a:r>
              <a:rPr lang="en-US" sz="1400" dirty="0"/>
              <a:t>– Unauthorized access, loss of information confidentiality and integrity, loss of competitive advantages, and reputational damage.</a:t>
            </a:r>
          </a:p>
          <a:p>
            <a:pPr fontAlgn="base">
              <a:lnSpc>
                <a:spcPct val="150000"/>
              </a:lnSpc>
            </a:pPr>
            <a:r>
              <a:rPr lang="en-US" sz="1400" b="1" dirty="0"/>
              <a:t>Risk Rating</a:t>
            </a:r>
            <a:r>
              <a:rPr lang="en-US" sz="1400" dirty="0"/>
              <a:t> – Moderate</a:t>
            </a:r>
            <a:endParaRPr lang="en-US" sz="1200" dirty="0"/>
          </a:p>
          <a:p>
            <a:pPr fontAlgn="base">
              <a:lnSpc>
                <a:spcPct val="150000"/>
              </a:lnSpc>
            </a:pPr>
            <a:r>
              <a:rPr lang="en-US" sz="1400" b="1" dirty="0"/>
              <a:t>Recommendations</a:t>
            </a:r>
          </a:p>
          <a:p>
            <a:pPr lvl="1" indent="-317500">
              <a:lnSpc>
                <a:spcPct val="150000"/>
              </a:lnSpc>
              <a:spcBef>
                <a:spcPts val="0"/>
              </a:spcBef>
              <a:buSzPts val="1400"/>
            </a:pPr>
            <a:r>
              <a:rPr lang="en-US" sz="1400" dirty="0"/>
              <a:t>Require login attempts  limitation.</a:t>
            </a:r>
          </a:p>
          <a:p>
            <a:pPr lvl="1" indent="-317500">
              <a:lnSpc>
                <a:spcPct val="150000"/>
              </a:lnSpc>
              <a:spcBef>
                <a:spcPts val="0"/>
              </a:spcBef>
              <a:buSzPts val="1400"/>
            </a:pPr>
            <a:r>
              <a:rPr lang="en-US" sz="1400" dirty="0"/>
              <a:t>Maintain and track login logs regularly.</a:t>
            </a:r>
          </a:p>
          <a:p>
            <a:pPr lvl="1" indent="-317500">
              <a:lnSpc>
                <a:spcPct val="150000"/>
              </a:lnSpc>
              <a:spcBef>
                <a:spcPts val="0"/>
              </a:spcBef>
              <a:buSzPts val="1400"/>
            </a:pPr>
            <a:endParaRPr lang="en-US"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294200" y="675350"/>
            <a:ext cx="7030500" cy="723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Finding 4: Database Authentication </a:t>
            </a:r>
            <a:endParaRPr dirty="0"/>
          </a:p>
        </p:txBody>
      </p:sp>
      <p:sp>
        <p:nvSpPr>
          <p:cNvPr id="372" name="Shape 372"/>
          <p:cNvSpPr txBox="1">
            <a:spLocks noGrp="1"/>
          </p:cNvSpPr>
          <p:nvPr>
            <p:ph type="body" idx="1"/>
          </p:nvPr>
        </p:nvSpPr>
        <p:spPr>
          <a:xfrm>
            <a:off x="1030715" y="1190868"/>
            <a:ext cx="8520600" cy="3752400"/>
          </a:xfrm>
          <a:prstGeom prst="rect">
            <a:avLst/>
          </a:prstGeom>
        </p:spPr>
        <p:txBody>
          <a:bodyPr spcFirstLastPara="1" wrap="square" lIns="91425" tIns="91425" rIns="91425" bIns="91425" anchor="t" anchorCtr="0">
            <a:noAutofit/>
          </a:bodyPr>
          <a:lstStyle/>
          <a:p>
            <a:pPr marL="457200" lvl="0" indent="-317500" rtl="0">
              <a:lnSpc>
                <a:spcPct val="115000"/>
              </a:lnSpc>
              <a:spcBef>
                <a:spcPts val="1300"/>
              </a:spcBef>
              <a:spcAft>
                <a:spcPts val="0"/>
              </a:spcAft>
              <a:buClr>
                <a:srgbClr val="000000"/>
              </a:buClr>
              <a:buSzPts val="1400"/>
              <a:buChar char="●"/>
            </a:pPr>
            <a:r>
              <a:rPr lang="en" sz="1400" b="1" dirty="0">
                <a:solidFill>
                  <a:srgbClr val="000000"/>
                </a:solidFill>
              </a:rPr>
              <a:t>Fact</a:t>
            </a:r>
            <a:endParaRPr sz="1400" b="1" dirty="0">
              <a:solidFill>
                <a:srgbClr val="000000"/>
              </a:solidFill>
            </a:endParaRPr>
          </a:p>
          <a:p>
            <a:pPr marL="914400" lvl="1" indent="-304800" rtl="0">
              <a:lnSpc>
                <a:spcPct val="115000"/>
              </a:lnSpc>
              <a:spcBef>
                <a:spcPts val="0"/>
              </a:spcBef>
              <a:spcAft>
                <a:spcPts val="0"/>
              </a:spcAft>
              <a:buClr>
                <a:srgbClr val="000000"/>
              </a:buClr>
              <a:buSzPts val="1200"/>
              <a:buChar char="○"/>
            </a:pPr>
            <a:r>
              <a:rPr lang="en" sz="1200" dirty="0">
                <a:solidFill>
                  <a:srgbClr val="000000"/>
                </a:solidFill>
              </a:rPr>
              <a:t>Password requirements</a:t>
            </a:r>
            <a:endParaRPr sz="1200" dirty="0">
              <a:solidFill>
                <a:srgbClr val="000000"/>
              </a:solidFill>
            </a:endParaRPr>
          </a:p>
          <a:p>
            <a:pPr marL="1371600" lvl="2" indent="-304800" rtl="0">
              <a:lnSpc>
                <a:spcPct val="115000"/>
              </a:lnSpc>
              <a:spcBef>
                <a:spcPts val="0"/>
              </a:spcBef>
              <a:spcAft>
                <a:spcPts val="0"/>
              </a:spcAft>
              <a:buClr>
                <a:srgbClr val="000000"/>
              </a:buClr>
              <a:buSzPts val="1200"/>
              <a:buChar char="■"/>
            </a:pPr>
            <a:r>
              <a:rPr lang="en" sz="1200" dirty="0">
                <a:solidFill>
                  <a:srgbClr val="000000"/>
                </a:solidFill>
              </a:rPr>
              <a:t>Contain between 8 and 15 characters.</a:t>
            </a:r>
            <a:endParaRPr sz="1200" dirty="0">
              <a:solidFill>
                <a:srgbClr val="000000"/>
              </a:solidFill>
            </a:endParaRPr>
          </a:p>
          <a:p>
            <a:pPr marL="1371600" lvl="2" indent="-304800" rtl="0">
              <a:lnSpc>
                <a:spcPct val="115000"/>
              </a:lnSpc>
              <a:spcBef>
                <a:spcPts val="0"/>
              </a:spcBef>
              <a:spcAft>
                <a:spcPts val="0"/>
              </a:spcAft>
              <a:buClr>
                <a:srgbClr val="000000"/>
              </a:buClr>
              <a:buSzPts val="1200"/>
              <a:buChar char="■"/>
            </a:pPr>
            <a:r>
              <a:rPr lang="en" sz="1200" dirty="0">
                <a:solidFill>
                  <a:srgbClr val="000000"/>
                </a:solidFill>
              </a:rPr>
              <a:t>Include at least one upper case character, one lowercase character, and one number</a:t>
            </a:r>
            <a:endParaRPr sz="1200" dirty="0">
              <a:solidFill>
                <a:srgbClr val="000000"/>
              </a:solidFill>
            </a:endParaRPr>
          </a:p>
          <a:p>
            <a:pPr marL="914400" lvl="1" indent="-304800" rtl="0">
              <a:lnSpc>
                <a:spcPct val="115000"/>
              </a:lnSpc>
              <a:spcBef>
                <a:spcPts val="0"/>
              </a:spcBef>
              <a:spcAft>
                <a:spcPts val="0"/>
              </a:spcAft>
              <a:buClr>
                <a:srgbClr val="000000"/>
              </a:buClr>
              <a:buSzPts val="1200"/>
              <a:buChar char="○"/>
            </a:pPr>
            <a:r>
              <a:rPr lang="en" sz="1200" dirty="0">
                <a:solidFill>
                  <a:srgbClr val="000000"/>
                </a:solidFill>
              </a:rPr>
              <a:t>Employees used simple passwords such as Abcd1234 or their name with a number (ie. Jonathan1)</a:t>
            </a:r>
            <a:endParaRPr sz="1200" dirty="0">
              <a:solidFill>
                <a:srgbClr val="000000"/>
              </a:solidFill>
            </a:endParaRPr>
          </a:p>
          <a:p>
            <a:pPr marL="457200" lvl="0" indent="-304800" rtl="0">
              <a:lnSpc>
                <a:spcPct val="115000"/>
              </a:lnSpc>
              <a:spcBef>
                <a:spcPts val="0"/>
              </a:spcBef>
              <a:spcAft>
                <a:spcPts val="0"/>
              </a:spcAft>
              <a:buClr>
                <a:srgbClr val="000000"/>
              </a:buClr>
              <a:buSzPts val="1200"/>
              <a:buChar char="●"/>
            </a:pPr>
            <a:r>
              <a:rPr lang="en" sz="1400" b="1" dirty="0">
                <a:solidFill>
                  <a:srgbClr val="000000"/>
                </a:solidFill>
              </a:rPr>
              <a:t>Standards </a:t>
            </a:r>
            <a:r>
              <a:rPr lang="en" sz="1400" dirty="0">
                <a:solidFill>
                  <a:srgbClr val="404040"/>
                </a:solidFill>
              </a:rPr>
              <a:t>– </a:t>
            </a:r>
            <a:r>
              <a:rPr lang="en" sz="1200" dirty="0">
                <a:solidFill>
                  <a:srgbClr val="000000"/>
                </a:solidFill>
              </a:rPr>
              <a:t>NIST Special Publication 800-63B</a:t>
            </a:r>
            <a:endParaRPr sz="1200" dirty="0">
              <a:solidFill>
                <a:srgbClr val="000000"/>
              </a:solidFill>
            </a:endParaRPr>
          </a:p>
          <a:p>
            <a:pPr marL="914400" lvl="1" indent="-304800" rtl="0">
              <a:lnSpc>
                <a:spcPct val="115000"/>
              </a:lnSpc>
              <a:spcBef>
                <a:spcPts val="0"/>
              </a:spcBef>
              <a:spcAft>
                <a:spcPts val="0"/>
              </a:spcAft>
              <a:buClr>
                <a:srgbClr val="000000"/>
              </a:buClr>
              <a:buSzPts val="1200"/>
              <a:buChar char="○"/>
            </a:pPr>
            <a:r>
              <a:rPr lang="en" sz="1200" dirty="0">
                <a:solidFill>
                  <a:srgbClr val="000000"/>
                </a:solidFill>
              </a:rPr>
              <a:t>Authentication Assurance Level 1</a:t>
            </a:r>
            <a:endParaRPr sz="1200" dirty="0">
              <a:solidFill>
                <a:srgbClr val="000000"/>
              </a:solidFill>
            </a:endParaRPr>
          </a:p>
          <a:p>
            <a:pPr marL="457200" lvl="0" indent="-317500" rtl="0">
              <a:lnSpc>
                <a:spcPct val="115000"/>
              </a:lnSpc>
              <a:spcBef>
                <a:spcPts val="0"/>
              </a:spcBef>
              <a:spcAft>
                <a:spcPts val="0"/>
              </a:spcAft>
              <a:buClr>
                <a:srgbClr val="000000"/>
              </a:buClr>
              <a:buSzPts val="1400"/>
              <a:buChar char="●"/>
            </a:pPr>
            <a:r>
              <a:rPr lang="en" sz="1400" b="1" dirty="0">
                <a:solidFill>
                  <a:srgbClr val="000000"/>
                </a:solidFill>
              </a:rPr>
              <a:t>Root Cause of The Issue</a:t>
            </a:r>
            <a:endParaRPr sz="1400" b="1" dirty="0">
              <a:solidFill>
                <a:srgbClr val="000000"/>
              </a:solidFill>
            </a:endParaRPr>
          </a:p>
          <a:p>
            <a:pPr marL="914400" lvl="1" indent="-304800" rtl="0">
              <a:spcBef>
                <a:spcPts val="0"/>
              </a:spcBef>
              <a:spcAft>
                <a:spcPts val="0"/>
              </a:spcAft>
              <a:buClr>
                <a:srgbClr val="000000"/>
              </a:buClr>
              <a:buSzPts val="1200"/>
              <a:buChar char="○"/>
            </a:pPr>
            <a:r>
              <a:rPr lang="en" sz="1200" dirty="0">
                <a:solidFill>
                  <a:srgbClr val="000000"/>
                </a:solidFill>
              </a:rPr>
              <a:t>No blacklisted passwords</a:t>
            </a:r>
            <a:endParaRPr sz="1200" dirty="0">
              <a:solidFill>
                <a:srgbClr val="000000"/>
              </a:solidFill>
            </a:endParaRPr>
          </a:p>
          <a:p>
            <a:pPr marL="457200" lvl="0" indent="-317500" rtl="0">
              <a:lnSpc>
                <a:spcPct val="115000"/>
              </a:lnSpc>
              <a:spcBef>
                <a:spcPts val="0"/>
              </a:spcBef>
              <a:spcAft>
                <a:spcPts val="0"/>
              </a:spcAft>
              <a:buClr>
                <a:srgbClr val="000000"/>
              </a:buClr>
              <a:buSzPts val="1400"/>
              <a:buChar char="●"/>
            </a:pPr>
            <a:r>
              <a:rPr lang="en" sz="1400" b="1" dirty="0">
                <a:solidFill>
                  <a:srgbClr val="000000"/>
                </a:solidFill>
              </a:rPr>
              <a:t>Impact to the Business</a:t>
            </a:r>
            <a:endParaRPr sz="1400" b="1" dirty="0">
              <a:solidFill>
                <a:srgbClr val="000000"/>
              </a:solidFill>
            </a:endParaRPr>
          </a:p>
          <a:p>
            <a:pPr marL="914400" lvl="1" indent="-304800" rtl="0">
              <a:spcBef>
                <a:spcPts val="0"/>
              </a:spcBef>
              <a:spcAft>
                <a:spcPts val="0"/>
              </a:spcAft>
              <a:buClr>
                <a:srgbClr val="000000"/>
              </a:buClr>
              <a:buSzPts val="1200"/>
              <a:buChar char="○"/>
            </a:pPr>
            <a:r>
              <a:rPr lang="en" sz="1200" dirty="0">
                <a:solidFill>
                  <a:srgbClr val="000000"/>
                </a:solidFill>
              </a:rPr>
              <a:t>Dictionary attacks can be used to hack into accounts that use “simple” passwords</a:t>
            </a:r>
            <a:endParaRPr sz="1200" dirty="0">
              <a:solidFill>
                <a:srgbClr val="000000"/>
              </a:solidFill>
            </a:endParaRPr>
          </a:p>
          <a:p>
            <a:pPr marL="457200" lvl="0" indent="-317500" rtl="0">
              <a:spcBef>
                <a:spcPts val="0"/>
              </a:spcBef>
              <a:spcAft>
                <a:spcPts val="0"/>
              </a:spcAft>
              <a:buClr>
                <a:srgbClr val="000000"/>
              </a:buClr>
              <a:buSzPts val="1400"/>
              <a:buChar char="●"/>
            </a:pPr>
            <a:r>
              <a:rPr lang="en" sz="1400" b="1" dirty="0">
                <a:solidFill>
                  <a:srgbClr val="000000"/>
                </a:solidFill>
              </a:rPr>
              <a:t>Risk Rating</a:t>
            </a:r>
            <a:endParaRPr sz="1400" b="1" dirty="0">
              <a:solidFill>
                <a:srgbClr val="000000"/>
              </a:solidFill>
            </a:endParaRPr>
          </a:p>
          <a:p>
            <a:pPr marL="914400" lvl="1" indent="-304800" rtl="0">
              <a:spcBef>
                <a:spcPts val="0"/>
              </a:spcBef>
              <a:spcAft>
                <a:spcPts val="0"/>
              </a:spcAft>
              <a:buClr>
                <a:srgbClr val="000000"/>
              </a:buClr>
              <a:buSzPts val="1200"/>
              <a:buChar char="○"/>
            </a:pPr>
            <a:r>
              <a:rPr lang="en" sz="1200" dirty="0">
                <a:solidFill>
                  <a:srgbClr val="000000"/>
                </a:solidFill>
              </a:rPr>
              <a:t>Moderate</a:t>
            </a:r>
            <a:endParaRPr sz="1200" dirty="0">
              <a:solidFill>
                <a:srgbClr val="000000"/>
              </a:solidFill>
            </a:endParaRPr>
          </a:p>
          <a:p>
            <a:pPr marL="457200" lvl="0" indent="-317500" rtl="0">
              <a:lnSpc>
                <a:spcPct val="115000"/>
              </a:lnSpc>
              <a:spcBef>
                <a:spcPts val="0"/>
              </a:spcBef>
              <a:spcAft>
                <a:spcPts val="0"/>
              </a:spcAft>
              <a:buClr>
                <a:srgbClr val="000000"/>
              </a:buClr>
              <a:buSzPts val="1400"/>
              <a:buChar char="●"/>
            </a:pPr>
            <a:r>
              <a:rPr lang="en" sz="1400" b="1" dirty="0">
                <a:solidFill>
                  <a:srgbClr val="000000"/>
                </a:solidFill>
              </a:rPr>
              <a:t>Recommendations</a:t>
            </a:r>
            <a:endParaRPr sz="1400" b="1" dirty="0">
              <a:solidFill>
                <a:srgbClr val="000000"/>
              </a:solidFill>
            </a:endParaRPr>
          </a:p>
          <a:p>
            <a:pPr marL="914400" lvl="1" indent="-304800" rtl="0">
              <a:lnSpc>
                <a:spcPct val="115000"/>
              </a:lnSpc>
              <a:spcBef>
                <a:spcPts val="0"/>
              </a:spcBef>
              <a:spcAft>
                <a:spcPts val="0"/>
              </a:spcAft>
              <a:buClr>
                <a:srgbClr val="000000"/>
              </a:buClr>
              <a:buSzPts val="1200"/>
              <a:buChar char="○"/>
            </a:pPr>
            <a:r>
              <a:rPr lang="en" sz="1200" dirty="0">
                <a:solidFill>
                  <a:srgbClr val="000000"/>
                </a:solidFill>
              </a:rPr>
              <a:t>Require complex more passwords</a:t>
            </a:r>
            <a:endParaRPr sz="1200" dirty="0">
              <a:solidFill>
                <a:srgbClr val="000000"/>
              </a:solidFill>
            </a:endParaRPr>
          </a:p>
        </p:txBody>
      </p:sp>
      <p:pic>
        <p:nvPicPr>
          <p:cNvPr id="373" name="Shape 373"/>
          <p:cNvPicPr preferRelativeResize="0"/>
          <p:nvPr/>
        </p:nvPicPr>
        <p:blipFill>
          <a:blip r:embed="rId3">
            <a:alphaModFix/>
          </a:blip>
          <a:stretch>
            <a:fillRect/>
          </a:stretch>
        </p:blipFill>
        <p:spPr>
          <a:xfrm>
            <a:off x="7811575" y="3847598"/>
            <a:ext cx="1332425" cy="129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303850" y="698600"/>
            <a:ext cx="7030500" cy="63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Finding 5:System Backup and Recovery</a:t>
            </a:r>
            <a:endParaRPr dirty="0"/>
          </a:p>
        </p:txBody>
      </p:sp>
      <p:pic>
        <p:nvPicPr>
          <p:cNvPr id="379" name="Shape 379"/>
          <p:cNvPicPr preferRelativeResize="0"/>
          <p:nvPr/>
        </p:nvPicPr>
        <p:blipFill>
          <a:blip r:embed="rId3">
            <a:alphaModFix/>
          </a:blip>
          <a:stretch>
            <a:fillRect/>
          </a:stretch>
        </p:blipFill>
        <p:spPr>
          <a:xfrm>
            <a:off x="7777950" y="3814897"/>
            <a:ext cx="1366050" cy="1328600"/>
          </a:xfrm>
          <a:prstGeom prst="rect">
            <a:avLst/>
          </a:prstGeom>
          <a:noFill/>
          <a:ln>
            <a:noFill/>
          </a:ln>
        </p:spPr>
      </p:pic>
      <p:sp>
        <p:nvSpPr>
          <p:cNvPr id="380" name="Shape 380"/>
          <p:cNvSpPr txBox="1">
            <a:spLocks noGrp="1"/>
          </p:cNvSpPr>
          <p:nvPr>
            <p:ph type="body" idx="1"/>
          </p:nvPr>
        </p:nvSpPr>
        <p:spPr>
          <a:xfrm>
            <a:off x="937002" y="1403845"/>
            <a:ext cx="7764196" cy="3887171"/>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SzPts val="1400"/>
              <a:buChar char="●"/>
            </a:pPr>
            <a:r>
              <a:rPr lang="en" sz="1400" b="1" dirty="0"/>
              <a:t>Fact</a:t>
            </a:r>
            <a:r>
              <a:rPr lang="en" sz="1400" dirty="0"/>
              <a:t> – Data backup is not conducted regularly and </a:t>
            </a:r>
            <a:r>
              <a:rPr lang="en" sz="1200" dirty="0">
                <a:solidFill>
                  <a:srgbClr val="000000"/>
                </a:solidFill>
                <a:latin typeface="Open Sans"/>
                <a:ea typeface="Open Sans"/>
                <a:cs typeface="Open Sans"/>
                <a:sym typeface="Open Sans"/>
              </a:rPr>
              <a:t>Recovery Point Objective (RPO)</a:t>
            </a:r>
            <a:r>
              <a:rPr lang="en" sz="1400" dirty="0"/>
              <a:t> is not clear</a:t>
            </a:r>
            <a:endParaRPr sz="1400" dirty="0"/>
          </a:p>
          <a:p>
            <a:pPr marL="457200" lvl="0" indent="-317500">
              <a:lnSpc>
                <a:spcPct val="150000"/>
              </a:lnSpc>
              <a:spcBef>
                <a:spcPts val="0"/>
              </a:spcBef>
              <a:spcAft>
                <a:spcPts val="0"/>
              </a:spcAft>
              <a:buSzPts val="1400"/>
              <a:buChar char="●"/>
            </a:pPr>
            <a:r>
              <a:rPr lang="en" sz="1400" b="1" dirty="0"/>
              <a:t>Standards </a:t>
            </a:r>
            <a:r>
              <a:rPr lang="en" sz="1400" dirty="0"/>
              <a:t>– NIST Special Publication 800-34 Rev. 1</a:t>
            </a:r>
            <a:endParaRPr sz="1400" dirty="0"/>
          </a:p>
          <a:p>
            <a:pPr marL="457200" lvl="0" indent="-317500">
              <a:lnSpc>
                <a:spcPct val="150000"/>
              </a:lnSpc>
              <a:spcBef>
                <a:spcPts val="0"/>
              </a:spcBef>
              <a:spcAft>
                <a:spcPts val="0"/>
              </a:spcAft>
              <a:buSzPts val="1400"/>
              <a:buChar char="●"/>
            </a:pPr>
            <a:r>
              <a:rPr lang="en" sz="1400" b="1" dirty="0"/>
              <a:t>Root Cause of the issue</a:t>
            </a:r>
            <a:r>
              <a:rPr lang="en" sz="1400" dirty="0"/>
              <a:t>: No  </a:t>
            </a:r>
            <a:r>
              <a:rPr lang="en" sz="1200" dirty="0">
                <a:solidFill>
                  <a:srgbClr val="000000"/>
                </a:solidFill>
                <a:latin typeface="Open Sans"/>
                <a:ea typeface="Open Sans"/>
                <a:cs typeface="Open Sans"/>
                <a:sym typeface="Open Sans"/>
              </a:rPr>
              <a:t>Business continuity plan to </a:t>
            </a:r>
            <a:r>
              <a:rPr lang="en" sz="1400" dirty="0"/>
              <a:t>specify the minimum frequency and scope of backups based on data criticality </a:t>
            </a:r>
            <a:endParaRPr sz="1400" dirty="0"/>
          </a:p>
          <a:p>
            <a:pPr marL="457200" lvl="0" indent="-317500">
              <a:lnSpc>
                <a:spcPct val="150000"/>
              </a:lnSpc>
              <a:spcBef>
                <a:spcPts val="0"/>
              </a:spcBef>
              <a:spcAft>
                <a:spcPts val="0"/>
              </a:spcAft>
              <a:buSzPts val="1400"/>
              <a:buChar char="●"/>
            </a:pPr>
            <a:r>
              <a:rPr lang="en" sz="1400" b="1" dirty="0"/>
              <a:t>Risk Rating </a:t>
            </a:r>
            <a:r>
              <a:rPr lang="en" sz="1400" dirty="0"/>
              <a:t>- High</a:t>
            </a:r>
            <a:br>
              <a:rPr lang="en" sz="1400" dirty="0"/>
            </a:br>
            <a:r>
              <a:rPr lang="en" sz="1400" b="1" dirty="0"/>
              <a:t>Impact to the business:</a:t>
            </a:r>
            <a:r>
              <a:rPr lang="en" sz="1400" dirty="0"/>
              <a:t> Loss of data integrity, financial and reputational loss, lower performance and efficiency</a:t>
            </a:r>
            <a:endParaRPr sz="1400" dirty="0"/>
          </a:p>
          <a:p>
            <a:pPr marL="457200" lvl="0" indent="-317500" rtl="0">
              <a:lnSpc>
                <a:spcPct val="150000"/>
              </a:lnSpc>
              <a:spcBef>
                <a:spcPts val="0"/>
              </a:spcBef>
              <a:spcAft>
                <a:spcPts val="0"/>
              </a:spcAft>
              <a:buSzPts val="1400"/>
              <a:buChar char="●"/>
            </a:pPr>
            <a:r>
              <a:rPr lang="en" sz="1400" b="1" dirty="0"/>
              <a:t>Recommendations</a:t>
            </a:r>
            <a:r>
              <a:rPr lang="en" sz="1400" dirty="0"/>
              <a:t>: </a:t>
            </a:r>
            <a:endParaRPr sz="1400" dirty="0"/>
          </a:p>
          <a:p>
            <a:pPr marL="914400" lvl="1" indent="-317500" rtl="0">
              <a:lnSpc>
                <a:spcPct val="150000"/>
              </a:lnSpc>
              <a:spcBef>
                <a:spcPts val="0"/>
              </a:spcBef>
              <a:spcAft>
                <a:spcPts val="0"/>
              </a:spcAft>
              <a:buSzPts val="1400"/>
              <a:buChar char="○"/>
            </a:pPr>
            <a:r>
              <a:rPr lang="en" sz="1400" dirty="0"/>
              <a:t>Establish </a:t>
            </a:r>
            <a:r>
              <a:rPr lang="en" sz="1200" dirty="0">
                <a:solidFill>
                  <a:srgbClr val="000000"/>
                </a:solidFill>
                <a:latin typeface="Open Sans"/>
                <a:ea typeface="Open Sans"/>
                <a:cs typeface="Open Sans"/>
                <a:sym typeface="Open Sans"/>
              </a:rPr>
              <a:t>business continuity plan to</a:t>
            </a:r>
            <a:r>
              <a:rPr lang="en" sz="1400" dirty="0"/>
              <a:t> specify backup and recovery requirements. </a:t>
            </a:r>
            <a:endParaRPr sz="1400" dirty="0"/>
          </a:p>
          <a:p>
            <a:pPr marL="914400" lvl="1" indent="-317500">
              <a:lnSpc>
                <a:spcPct val="150000"/>
              </a:lnSpc>
              <a:spcBef>
                <a:spcPts val="0"/>
              </a:spcBef>
              <a:spcAft>
                <a:spcPts val="0"/>
              </a:spcAft>
              <a:buSzPts val="1400"/>
              <a:buChar char="○"/>
            </a:pPr>
            <a:r>
              <a:rPr lang="en" sz="1400" dirty="0"/>
              <a:t>Automatically backup periodically.</a:t>
            </a:r>
            <a:endParaRPr sz="1400" dirty="0"/>
          </a:p>
          <a:p>
            <a:pPr marL="0" lvl="0" indent="0" rtl="0">
              <a:spcBef>
                <a:spcPts val="1600"/>
              </a:spcBef>
              <a:spcAft>
                <a:spcPts val="1600"/>
              </a:spcAft>
              <a:buNone/>
            </a:pPr>
            <a:endParaRP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Conclusion</a:t>
            </a:r>
            <a:endParaRPr dirty="0"/>
          </a:p>
        </p:txBody>
      </p:sp>
      <p:sp>
        <p:nvSpPr>
          <p:cNvPr id="386" name="Shape 386"/>
          <p:cNvSpPr txBox="1">
            <a:spLocks noGrp="1"/>
          </p:cNvSpPr>
          <p:nvPr>
            <p:ph type="body" idx="1"/>
          </p:nvPr>
        </p:nvSpPr>
        <p:spPr>
          <a:xfrm>
            <a:off x="1021350" y="1449382"/>
            <a:ext cx="7595400" cy="35097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Clr>
                <a:srgbClr val="000000"/>
              </a:buClr>
              <a:buSzPts val="1300"/>
              <a:buChar char="●"/>
            </a:pPr>
            <a:r>
              <a:rPr lang="en" b="1" dirty="0">
                <a:solidFill>
                  <a:srgbClr val="000000"/>
                </a:solidFill>
              </a:rPr>
              <a:t>Risk Ratings: </a:t>
            </a:r>
            <a:endParaRPr b="1" dirty="0">
              <a:solidFill>
                <a:srgbClr val="000000"/>
              </a:solidFill>
            </a:endParaRPr>
          </a:p>
          <a:p>
            <a:pPr marL="0" lvl="0" indent="0" rtl="0">
              <a:spcBef>
                <a:spcPts val="1600"/>
              </a:spcBef>
              <a:spcAft>
                <a:spcPts val="0"/>
              </a:spcAft>
              <a:buNone/>
            </a:pPr>
            <a:r>
              <a:rPr lang="en" dirty="0">
                <a:solidFill>
                  <a:srgbClr val="000000"/>
                </a:solidFill>
              </a:rPr>
              <a:t>                       High risk: Finding 1, 2 and 5 </a:t>
            </a:r>
            <a:endParaRPr dirty="0">
              <a:solidFill>
                <a:srgbClr val="000000"/>
              </a:solidFill>
            </a:endParaRPr>
          </a:p>
          <a:p>
            <a:pPr marL="0" lvl="0" indent="0" rtl="0">
              <a:spcBef>
                <a:spcPts val="1600"/>
              </a:spcBef>
              <a:spcAft>
                <a:spcPts val="0"/>
              </a:spcAft>
              <a:buNone/>
            </a:pPr>
            <a:r>
              <a:rPr lang="en" dirty="0">
                <a:solidFill>
                  <a:srgbClr val="000000"/>
                </a:solidFill>
              </a:rPr>
              <a:t>                       Moderate risk: Finding 3 and 4</a:t>
            </a:r>
            <a:endParaRPr dirty="0">
              <a:solidFill>
                <a:srgbClr val="000000"/>
              </a:solidFill>
            </a:endParaRPr>
          </a:p>
          <a:p>
            <a:pPr marL="457200" lvl="0" indent="-311150" rtl="0">
              <a:spcBef>
                <a:spcPts val="1600"/>
              </a:spcBef>
              <a:spcAft>
                <a:spcPts val="0"/>
              </a:spcAft>
              <a:buClr>
                <a:srgbClr val="000000"/>
              </a:buClr>
              <a:buSzPts val="1300"/>
              <a:buChar char="●"/>
            </a:pPr>
            <a:r>
              <a:rPr lang="en" b="1" dirty="0">
                <a:solidFill>
                  <a:srgbClr val="000000"/>
                </a:solidFill>
              </a:rPr>
              <a:t>Overall Risk Rating – </a:t>
            </a:r>
            <a:r>
              <a:rPr lang="en" dirty="0">
                <a:solidFill>
                  <a:srgbClr val="000000"/>
                </a:solidFill>
              </a:rPr>
              <a:t>High</a:t>
            </a:r>
            <a:endParaRPr dirty="0">
              <a:solidFill>
                <a:srgbClr val="000000"/>
              </a:solidFill>
            </a:endParaRPr>
          </a:p>
          <a:p>
            <a:pPr marL="457200" lvl="0" indent="-311150" rtl="0">
              <a:spcBef>
                <a:spcPts val="0"/>
              </a:spcBef>
              <a:spcAft>
                <a:spcPts val="0"/>
              </a:spcAft>
              <a:buClr>
                <a:srgbClr val="000000"/>
              </a:buClr>
              <a:buSzPts val="1300"/>
              <a:buChar char="●"/>
            </a:pPr>
            <a:r>
              <a:rPr lang="en" b="1" dirty="0">
                <a:solidFill>
                  <a:srgbClr val="000000"/>
                </a:solidFill>
              </a:rPr>
              <a:t>Final Audit Opinion: </a:t>
            </a:r>
            <a:r>
              <a:rPr lang="en" dirty="0">
                <a:solidFill>
                  <a:srgbClr val="000000"/>
                </a:solidFill>
              </a:rPr>
              <a:t>The review of the SQL database shows a gap between current and expected security. The database has high risk of attack and confidentiality and integrity of data are not fully protected by controls. It is our final opinion that each recommendation be met with a solution to satisfy it.</a:t>
            </a:r>
            <a:endParaRPr dirty="0">
              <a:solidFill>
                <a:srgbClr val="000000"/>
              </a:solidFill>
            </a:endParaRPr>
          </a:p>
          <a:p>
            <a:pPr marL="0" lvl="0" indent="0">
              <a:spcBef>
                <a:spcPts val="1600"/>
              </a:spcBef>
              <a:spcAft>
                <a:spcPts val="1600"/>
              </a:spcAft>
              <a:buNone/>
            </a:pPr>
            <a:endParaRPr dirty="0">
              <a:solidFill>
                <a:srgbClr val="000000"/>
              </a:solidFill>
            </a:endParaRPr>
          </a:p>
        </p:txBody>
      </p:sp>
      <p:pic>
        <p:nvPicPr>
          <p:cNvPr id="4" name="Shape 379">
            <a:extLst>
              <a:ext uri="{FF2B5EF4-FFF2-40B4-BE49-F238E27FC236}">
                <a16:creationId xmlns:a16="http://schemas.microsoft.com/office/drawing/2014/main" id="{C0ED44A3-2264-4A26-8CC5-9CAB434205F6}"/>
              </a:ext>
            </a:extLst>
          </p:cNvPr>
          <p:cNvPicPr preferRelativeResize="0"/>
          <p:nvPr/>
        </p:nvPicPr>
        <p:blipFill>
          <a:blip r:embed="rId3">
            <a:alphaModFix/>
          </a:blip>
          <a:stretch>
            <a:fillRect/>
          </a:stretch>
        </p:blipFill>
        <p:spPr>
          <a:xfrm>
            <a:off x="7777950" y="3814897"/>
            <a:ext cx="1366050" cy="132860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653</Words>
  <Application>Microsoft Office PowerPoint</Application>
  <PresentationFormat>On-screen Show (16:9)</PresentationFormat>
  <Paragraphs>85</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Open Sans</vt:lpstr>
      <vt:lpstr>Nunito</vt:lpstr>
      <vt:lpstr>Economica</vt:lpstr>
      <vt:lpstr>Arial</vt:lpstr>
      <vt:lpstr>Maven Pro</vt:lpstr>
      <vt:lpstr>Luxe</vt:lpstr>
      <vt:lpstr>Momentum</vt:lpstr>
      <vt:lpstr>Audit Findings: SQL Database</vt:lpstr>
      <vt:lpstr>Scope</vt:lpstr>
      <vt:lpstr>Out of Scope</vt:lpstr>
      <vt:lpstr>Finding 1: Root Account Not Renamed</vt:lpstr>
      <vt:lpstr>Finding 2: Unencrypted Data Transmission</vt:lpstr>
      <vt:lpstr>Finding 3: Lack of Login Monitoring</vt:lpstr>
      <vt:lpstr>Finding 4: Database Authentication </vt:lpstr>
      <vt:lpstr>Finding 5:System Backup and Recovery</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Findings: SQL Database</dc:title>
  <dc:creator>Liang Yao</dc:creator>
  <cp:lastModifiedBy>Liang Yao</cp:lastModifiedBy>
  <cp:revision>4</cp:revision>
  <dcterms:modified xsi:type="dcterms:W3CDTF">2018-04-08T13:19:14Z</dcterms:modified>
</cp:coreProperties>
</file>