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DD5720-DA54-4A93-B6FF-5F572A086646}">
  <a:tblStyle styleId="{F7DD5720-DA54-4A93-B6FF-5F572A0866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ry.edu/uploadedFiles/Website/Business_Finance/Information_Technology/_Assets/Documents/ITDisasterRecoveryPlan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http://www.berry.edu/uploadedFiles/Website/Business_Finance/Information_Technology/_Assets/Documents/ITDisasterRecoveryPlan.pdf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DISASTER RECOVERY PLAN TESTING FORMS P.41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Chenhui Lai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Audit Team Leader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 Mays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 Auditor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Schedule team leaders for recovery plan communications test (3 days)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Record results of </a:t>
            </a:r>
            <a:r>
              <a:rPr lang="en" sz="1400">
                <a:solidFill>
                  <a:schemeClr val="dk1"/>
                </a:solidFill>
              </a:rPr>
              <a:t>recovery plan communications test ( 1 hour)</a:t>
            </a:r>
            <a:endParaRPr sz="1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‘p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Risk will be assessed in 3 security objective areas on 3 levels of potential impact as defined by FIPS Publication 199. The security objective areas are: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Confidentiality |  Integrity | Accessibility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levels of potential impact are: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Low | Medium | High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llbusinesscomputing.com/News/ITManagement/5-tips-to-build-an-effective-disaster-recovery-plan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ll.net/books/audit/kits/bkrecpgm.html" TargetMode="External"/><Relationship Id="rId4" Type="http://schemas.openxmlformats.org/officeDocument/2006/relationships/hyperlink" Target="https://www.ibm.com/support/knowledgecenter/en/ssw_ibm_i_73/rzarm/rzarmdisastr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Audit Planning Presentation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- Disaster Recovery Plan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907650" y="3194150"/>
            <a:ext cx="34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Rouying Tang</a:t>
            </a:r>
            <a:endParaRPr sz="18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Karabo Ntokwane</a:t>
            </a:r>
            <a:endParaRPr sz="18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Jason Mays</a:t>
            </a:r>
            <a:endParaRPr sz="18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Linlan Chen</a:t>
            </a:r>
            <a:endParaRPr sz="18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Chenhui Lai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729450" y="555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Key Risk Areas and Risk Rating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20600" y="13045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High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Recovery Time Objectives (RTO) and Recovery Point Objective (RPO) do not meet the Maximum Tolerable Downtime (MTD) noted in the BIA for network service and data protection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Distribution of the Disaster Recovery Plan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Ability to communicate effectively during disaster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Application recovery priorities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787225" y="555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Key Risk Areas and Risk Rating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540265" y="1556857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Moderate 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IT Disaster Recovery Management Team understanding of responsibilities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Effective training of team participants who are required to execute plan segments in the event of a disaster.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Communication between DR Coordinator, Command Center, Team leaders and team members.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29450" y="613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Key Risk Areas and Risk Rating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Low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Review of test plans and reports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Disaster declaration process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729450" y="3246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Prior Findings | Major Changes | Significant Projects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41225" y="12814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000000"/>
                </a:solidFill>
              </a:rPr>
              <a:t>Prior Findings | Major Changes 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There are no prior findings or significant changes to the disaster recovery process or document expected to affect the audit.</a:t>
            </a:r>
            <a:endParaRPr sz="1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Significant Projects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There is a current project to implement a new offsite backup facility. Completion may occur during the audit. While the site is out of scope it may cause an update in responsibilities and processes within scope.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515475" y="497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4625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Audit team members’ roles and responsibilities in this audit</a:t>
            </a:r>
            <a:r>
              <a:rPr lang="en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Shape 171"/>
          <p:cNvGraphicFramePr/>
          <p:nvPr/>
        </p:nvGraphicFramePr>
        <p:xfrm>
          <a:off x="854875" y="1294700"/>
          <a:ext cx="7239000" cy="3867792"/>
        </p:xfrm>
        <a:graphic>
          <a:graphicData uri="http://schemas.openxmlformats.org/drawingml/2006/table">
            <a:tbl>
              <a:tblPr>
                <a:noFill/>
                <a:tableStyleId>{F7DD5720-DA54-4A93-B6FF-5F572A086646}</a:tableStyleId>
              </a:tblPr>
              <a:tblGrid>
                <a:gridCol w="171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9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Roles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Responsibilities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Chenhui Lai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Team Leader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AutoNum type="arabicPeriod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Review test plans and reports.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AutoNum type="arabicPeriod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Responsible for the overall coordination of the disaster recovery process.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7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Jason Mays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Senior Auditor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AutoNum type="arabicPeriod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Planning.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AutoNum type="arabicPeriod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 analysis.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AutoNum type="arabicPeriod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Verifying vendor contact rosters.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7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Karabo Ntokwane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Senior Auditor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AutoNum type="arabicPeriod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Reporting.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AutoNum type="arabicPeriod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Schedule team leaders for recovery plan communications test.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AutoNum type="arabicPeriod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Record results of recovery plan communications test.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620850" y="558425"/>
            <a:ext cx="7905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4625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IT Audit team members’ roles and responsibilities in this audit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77" name="Shape 177"/>
          <p:cNvGraphicFramePr/>
          <p:nvPr/>
        </p:nvGraphicFramePr>
        <p:xfrm>
          <a:off x="980438" y="1765275"/>
          <a:ext cx="7183125" cy="2395255"/>
        </p:xfrm>
        <a:graphic>
          <a:graphicData uri="http://schemas.openxmlformats.org/drawingml/2006/table">
            <a:tbl>
              <a:tblPr>
                <a:noFill/>
                <a:tableStyleId>{F7DD5720-DA54-4A93-B6FF-5F572A086646}</a:tableStyleId>
              </a:tblPr>
              <a:tblGrid>
                <a:gridCol w="18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43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Roles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Responsibilities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9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Linlan Chen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Auditor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AutoNum type="arabicPeriod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 the liaison to upper management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AutoNum type="arabicPeriod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Planing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3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Rouying Tang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Auditor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AutoNum type="arabicPeriod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 the liaison to upper management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AutoNum type="arabicPeriod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Back up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AutoNum type="arabicPeriod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Testing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12050" y="5789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Audit hours for planning, testing, reporting phases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97125" y="1360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The table below is time allocation for the internal auditing process.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184" name="Shape 184"/>
          <p:cNvGraphicFramePr/>
          <p:nvPr/>
        </p:nvGraphicFramePr>
        <p:xfrm>
          <a:off x="2157975" y="2168425"/>
          <a:ext cx="5198925" cy="1981050"/>
        </p:xfrm>
        <a:graphic>
          <a:graphicData uri="http://schemas.openxmlformats.org/drawingml/2006/table">
            <a:tbl>
              <a:tblPr>
                <a:noFill/>
                <a:tableStyleId>{F7DD5720-DA54-4A93-B6FF-5F572A086646}</a:tableStyleId>
              </a:tblPr>
              <a:tblGrid>
                <a:gridCol w="173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7625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Planning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7625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Testing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7625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Reporting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7625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72 hours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7625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 hours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7625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 hours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7625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 hours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7625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hour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7625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hour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7625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96 hours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 hour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7625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 hour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7625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 hours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7625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hour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7625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hour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5" name="Shape 185"/>
          <p:cNvGraphicFramePr/>
          <p:nvPr/>
        </p:nvGraphicFramePr>
        <p:xfrm>
          <a:off x="2157975" y="1779825"/>
          <a:ext cx="5198925" cy="396210"/>
        </p:xfrm>
        <a:graphic>
          <a:graphicData uri="http://schemas.openxmlformats.org/drawingml/2006/table">
            <a:tbl>
              <a:tblPr>
                <a:noFill/>
                <a:tableStyleId>{F7DD5720-DA54-4A93-B6FF-5F572A086646}</a:tableStyleId>
              </a:tblPr>
              <a:tblGrid>
                <a:gridCol w="519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1440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Time allocated to each step of auditing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6" name="Shape 186"/>
          <p:cNvGraphicFramePr/>
          <p:nvPr/>
        </p:nvGraphicFramePr>
        <p:xfrm>
          <a:off x="2157975" y="4145675"/>
          <a:ext cx="5198925" cy="396210"/>
        </p:xfrm>
        <a:graphic>
          <a:graphicData uri="http://schemas.openxmlformats.org/drawingml/2006/table">
            <a:tbl>
              <a:tblPr>
                <a:noFill/>
                <a:tableStyleId>{F7DD5720-DA54-4A93-B6FF-5F572A086646}</a:tableStyleId>
              </a:tblPr>
              <a:tblGrid>
                <a:gridCol w="173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 hours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hour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hour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7" name="Shape 187"/>
          <p:cNvGraphicFramePr/>
          <p:nvPr/>
        </p:nvGraphicFramePr>
        <p:xfrm>
          <a:off x="528050" y="1779825"/>
          <a:ext cx="1629925" cy="2769655"/>
        </p:xfrm>
        <a:graphic>
          <a:graphicData uri="http://schemas.openxmlformats.org/drawingml/2006/table">
            <a:tbl>
              <a:tblPr>
                <a:noFill/>
                <a:tableStyleId>{F7DD5720-DA54-4A93-B6FF-5F572A086646}</a:tableStyleId>
              </a:tblPr>
              <a:tblGrid>
                <a:gridCol w="162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Name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Chenhui Lai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4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Jason Mays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Karabo Ntokwane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Rouying Tang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Linlan Chen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8" name="Shape 188"/>
          <p:cNvGraphicFramePr/>
          <p:nvPr/>
        </p:nvGraphicFramePr>
        <p:xfrm>
          <a:off x="7356900" y="1779825"/>
          <a:ext cx="1143450" cy="2767455"/>
        </p:xfrm>
        <a:graphic>
          <a:graphicData uri="http://schemas.openxmlformats.org/drawingml/2006/table">
            <a:tbl>
              <a:tblPr>
                <a:noFill/>
                <a:tableStyleId>{F7DD5720-DA54-4A93-B6FF-5F572A086646}</a:tableStyleId>
              </a:tblPr>
              <a:tblGrid>
                <a:gridCol w="114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 hours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108 hours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74 hours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114 hours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9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83 hours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 hours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3500" y="288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4625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Key dates and deliverable</a:t>
            </a: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2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488" y="1289200"/>
            <a:ext cx="481012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5363" y="3079888"/>
            <a:ext cx="439102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668434" y="1962150"/>
            <a:ext cx="7719309" cy="12189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Arial"/>
              </a:rPr>
              <a:t>Questions?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599372" y="1962150"/>
            <a:ext cx="7944909" cy="12199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Arial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29450" y="5789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Agenda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29450" y="15703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Background &amp; Objectives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Scope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Risk Assessment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Roles and responsibilities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Resource Allocation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Timeline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648525" y="555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Citation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727650" y="16743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Abram, Bill (14 June 2012). 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hlinkClick r:id="rId3"/>
              </a:rPr>
              <a:t>"5 Tips to Build an Effective Disaster Recovery Plan"</a:t>
            </a:r>
            <a:r>
              <a:rPr lang="en" sz="1200">
                <a:solidFill>
                  <a:srgbClr val="000000"/>
                </a:solidFill>
              </a:rPr>
              <a:t>. Small Business Computing. Retrieved 9 August 2012.</a:t>
            </a:r>
            <a:endParaRPr sz="1200">
              <a:solidFill>
                <a:srgbClr val="000000"/>
              </a:solidFill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https://www.ibm.com/support/knowledgecenter/en/ssw_ibm_i_73/rzarm/rzarmdisastr.htm</a:t>
            </a:r>
            <a:endParaRPr sz="1200">
              <a:solidFill>
                <a:srgbClr val="000000"/>
              </a:solidFill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http://www.all.net/books/audit/kits/bkrecpgm.html</a:t>
            </a:r>
            <a:endParaRPr sz="1200" u="sng">
              <a:solidFill>
                <a:schemeClr val="hlink"/>
              </a:solidFill>
              <a:hlinkClick r:id="rId5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National Institute of Standards and Technology (NIST) </a:t>
            </a:r>
            <a:r>
              <a:rPr lang="en" sz="1200" i="1">
                <a:solidFill>
                  <a:srgbClr val="000000"/>
                </a:solidFill>
              </a:rPr>
              <a:t>Contingency Planning Guide for Federal Information Systems Special Publication 800-34 Rev.1.</a:t>
            </a:r>
            <a:endParaRPr sz="1200" i="1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98800" y="5327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sz="28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35325" y="1362475"/>
            <a:ext cx="54033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Written disaster recovery plan:  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refers to a coordinated strategy involving plans, procedures, and technical measures that enable the recovery of information systems, operations, and data after a disruption.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632804"/>
            <a:ext cx="2918732" cy="177069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635318" y="3131576"/>
            <a:ext cx="83520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latin typeface="Arial"/>
                <a:ea typeface="Arial"/>
                <a:cs typeface="Arial"/>
                <a:sym typeface="Arial"/>
              </a:rPr>
              <a:t>Written disaster recovery plan Auditing: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latin typeface="Arial"/>
                <a:ea typeface="Arial"/>
                <a:cs typeface="Arial"/>
                <a:sym typeface="Arial"/>
              </a:rPr>
              <a:t>A key step provides instructions, recommendations, and considerations to make sure organization can recover data and continue operations.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latin typeface="Arial"/>
                <a:ea typeface="Arial"/>
                <a:cs typeface="Arial"/>
                <a:sym typeface="Arial"/>
              </a:rPr>
              <a:t>Should be audited periodically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798800" y="578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sz="28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98800" y="1426200"/>
            <a:ext cx="54033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Berry College: 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  independent, coeducational college founded in 1902 provides comprehensive and balanced education and firsthand educational experience for approximately 2100 students.  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798800" y="3293697"/>
            <a:ext cx="83520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current Information technology disaster </a:t>
            </a:r>
            <a:r>
              <a:rPr lang="en" sz="1800">
                <a:solidFill>
                  <a:schemeClr val="dk2"/>
                </a:solidFill>
              </a:rPr>
              <a:t>recovery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plan has been reviewed and appareled on December 7</a:t>
            </a:r>
            <a:r>
              <a:rPr lang="en" sz="1800" b="0" i="0" u="none" strike="noStrike" cap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2012.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Shape 109" descr="Image result for Berry Colle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2007" y="73137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21900" y="5442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b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27650" y="132562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the guide for Berry Col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 Office for Information Technology ma</a:t>
            </a:r>
            <a:r>
              <a:rPr lang="en"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nagement and staff in the recovery and restoration of the information technology systems operated by OIT in the event that a disaster destroys all or part of those systems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minimize the effects of a disaster and allow the college to either maintain or quickly resume mission-critical functions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protect Berry’s computing resources and employees,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safeguard the vital records of which the Office for Information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guarantee the continued availability of essential IT services.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document the procedures for responding to a disaster that involves the data center and OIT services.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810375" y="5789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Objectives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38950" y="1467225"/>
            <a:ext cx="531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To validate that a disaster recovery plan has been developed, examine its adequacy and effectiveness and ensure that tests have been scheduled to prepare for potential declared disaster.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450" y="1883350"/>
            <a:ext cx="2946525" cy="15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81575" y="542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Scope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2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Disaster declaration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RPO and RTO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Application recovery priorities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Communication plan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Responsibilities of members of DR management team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Training.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Review test plans and reports</a:t>
            </a:r>
            <a:endParaRPr sz="2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·    </a:t>
            </a:r>
            <a:endParaRPr sz="1100"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729450" y="5904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Out of Scope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Backup procedures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Alternative site operation/data center rebuild</a:t>
            </a:r>
            <a:endParaRPr sz="2400">
              <a:solidFill>
                <a:srgbClr val="000000"/>
              </a:solidFill>
            </a:endParaRPr>
          </a:p>
          <a:p>
            <a:pPr marL="0" lvl="0" indent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·    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727650" y="5789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Risk assessment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39400" y="12446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Risk will be assessed in 3 security objective areas of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solidFill>
                  <a:srgbClr val="FF0000"/>
                </a:solidFill>
              </a:rPr>
              <a:t>Confidentiality</a:t>
            </a:r>
            <a:r>
              <a:rPr lang="en" sz="1800"/>
              <a:t> | </a:t>
            </a:r>
            <a:r>
              <a:rPr lang="en" sz="1800" b="1">
                <a:solidFill>
                  <a:srgbClr val="0000FF"/>
                </a:solidFill>
              </a:rPr>
              <a:t>Integrity</a:t>
            </a:r>
            <a:r>
              <a:rPr lang="en" sz="1800"/>
              <a:t> | </a:t>
            </a:r>
            <a:r>
              <a:rPr lang="en" sz="1800" b="1">
                <a:solidFill>
                  <a:srgbClr val="38761D"/>
                </a:solidFill>
              </a:rPr>
              <a:t>Accessibility</a:t>
            </a:r>
            <a:endParaRPr sz="1800" b="1">
              <a:solidFill>
                <a:srgbClr val="38761D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Risk will be assessed on 3 levels of potential impact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solidFill>
                  <a:srgbClr val="0000FF"/>
                </a:solidFill>
              </a:rPr>
              <a:t>Low</a:t>
            </a:r>
            <a:r>
              <a:rPr lang="en" sz="1800"/>
              <a:t> | </a:t>
            </a:r>
            <a:r>
              <a:rPr lang="en" sz="1800" b="1">
                <a:solidFill>
                  <a:srgbClr val="FF9900"/>
                </a:solidFill>
              </a:rPr>
              <a:t>Medium</a:t>
            </a:r>
            <a:r>
              <a:rPr lang="en" sz="1800"/>
              <a:t> | </a:t>
            </a:r>
            <a:r>
              <a:rPr lang="en" sz="1800" b="1">
                <a:solidFill>
                  <a:srgbClr val="FF0000"/>
                </a:solidFill>
              </a:rPr>
              <a:t>High</a:t>
            </a:r>
            <a:r>
              <a:rPr lang="en" sz="1800"/>
              <a:t>  </a:t>
            </a:r>
            <a:endParaRPr sz="180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Personal Identifiable Information (PII) will be given additional consideration using PII confidentiality impact level factors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Identifiability | Quantity</a:t>
            </a:r>
            <a:r>
              <a:rPr lang="en" sz="1800">
                <a:solidFill>
                  <a:srgbClr val="000000"/>
                </a:solidFill>
              </a:rPr>
              <a:t> | </a:t>
            </a:r>
            <a:r>
              <a:rPr lang="en" sz="1800" b="1">
                <a:solidFill>
                  <a:srgbClr val="000000"/>
                </a:solidFill>
              </a:rPr>
              <a:t>Data Field Sensitivity | Context of Use</a:t>
            </a:r>
            <a:endParaRPr sz="1800" b="1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	Obligation to Protect | Access to and Location</a:t>
            </a:r>
            <a:endParaRPr sz="1800" b="1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1859700" y="4837225"/>
            <a:ext cx="7284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Defined by FIPS Publication 199 &amp; </a:t>
            </a:r>
            <a:r>
              <a:rPr lang="en">
                <a:solidFill>
                  <a:schemeClr val="dk1"/>
                </a:solidFill>
              </a:rPr>
              <a:t>199 NIST Special Publication 800-34 Rev. 1 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全屏显示(16:9)</PresentationFormat>
  <Paragraphs>171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Raleway</vt:lpstr>
      <vt:lpstr>Arial</vt:lpstr>
      <vt:lpstr>Times New Roman</vt:lpstr>
      <vt:lpstr>Lato</vt:lpstr>
      <vt:lpstr>Streamline</vt:lpstr>
      <vt:lpstr>Audit Planning Presentation  - Disaster Recovery Plan</vt:lpstr>
      <vt:lpstr>Agenda</vt:lpstr>
      <vt:lpstr>Background</vt:lpstr>
      <vt:lpstr>Background</vt:lpstr>
      <vt:lpstr>Objectives  </vt:lpstr>
      <vt:lpstr>Objectives</vt:lpstr>
      <vt:lpstr>Scope</vt:lpstr>
      <vt:lpstr>Out of Scope</vt:lpstr>
      <vt:lpstr>Risk assessment </vt:lpstr>
      <vt:lpstr>Key Risk Areas and Risk Rating</vt:lpstr>
      <vt:lpstr>Key Risk Areas and Risk Rating</vt:lpstr>
      <vt:lpstr>Key Risk Areas and Risk Rating</vt:lpstr>
      <vt:lpstr>Prior Findings | Major Changes | Significant Projects</vt:lpstr>
      <vt:lpstr>IT Audit team members’ roles and responsibilities in this audit </vt:lpstr>
      <vt:lpstr>PowerPoint 演示文稿</vt:lpstr>
      <vt:lpstr>Audit hours for planning, testing, reporting phases</vt:lpstr>
      <vt:lpstr>Key dates and deliverable </vt:lpstr>
      <vt:lpstr>PowerPoint 演示文稿</vt:lpstr>
      <vt:lpstr>PowerPoint 演示文稿</vt:lpstr>
      <vt:lpstr>Citation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Planning Presentation  - Disaster Recovery Plan</dc:title>
  <cp:lastModifiedBy>Chenhui Lai</cp:lastModifiedBy>
  <cp:revision>1</cp:revision>
  <dcterms:modified xsi:type="dcterms:W3CDTF">2018-02-26T04:57:58Z</dcterms:modified>
</cp:coreProperties>
</file>