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8CD8306-4431-4E2F-BC93-A4ADF7292037}">
  <a:tblStyle styleId="{A8CD8306-4431-4E2F-BC93-A4ADF72920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6BCFDB5-E760-4936-82D3-2B8D66F2F98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624"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0165437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Good Evening, On behalf of Fly Eagles Inc. Internal Audit Department, I would like to welcome all of you to this presentation of the Audit Proposal of the upcoming Oracle Database Environment and Controls Audit. My name is M. Sarush Faruqi and I am the Audit in Charge of this particular audit effort. I will be presenting the proposal to all of you today along with the Audit Team who consist of James Foggie,  Nathan Van Cleave, and Heiang Cheung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James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As mentioned above</a:t>
            </a:r>
            <a:endParaRPr/>
          </a:p>
          <a:p>
            <a:pPr marL="0" lvl="0" indent="0">
              <a:spcBef>
                <a:spcPts val="0"/>
              </a:spcBef>
              <a:spcAft>
                <a:spcPts val="0"/>
              </a:spcAft>
              <a:buNone/>
            </a:pPr>
            <a:r>
              <a:rPr lang="en"/>
              <a:t>Sarush will be the auditor in charge</a:t>
            </a:r>
            <a:endParaRPr/>
          </a:p>
          <a:p>
            <a:pPr marL="457200" lvl="0" indent="-317500" rtl="0">
              <a:spcBef>
                <a:spcPts val="0"/>
              </a:spcBef>
              <a:spcAft>
                <a:spcPts val="0"/>
              </a:spcAft>
              <a:buSzPts val="1400"/>
              <a:buChar char="-"/>
            </a:pPr>
            <a:r>
              <a:rPr lang="en"/>
              <a:t>He will  be </a:t>
            </a:r>
            <a:r>
              <a:rPr lang="en" b="1"/>
              <a:t>responsible</a:t>
            </a:r>
            <a:r>
              <a:rPr lang="en"/>
              <a:t> for providing the direction for the team, provide communication to and from management and other logistics such as budgeting </a:t>
            </a:r>
            <a:endParaRPr/>
          </a:p>
          <a:p>
            <a:pPr marL="0" lvl="0" indent="0" rtl="0">
              <a:spcBef>
                <a:spcPts val="0"/>
              </a:spcBef>
              <a:spcAft>
                <a:spcPts val="0"/>
              </a:spcAft>
              <a:buNone/>
            </a:pPr>
            <a:r>
              <a:rPr lang="en"/>
              <a:t>James will be the Sr IT Auditor and will be conducting the interviews with the  the database  administration team and develop testing procedures assist in the planning executing, directing, and completing the audit.</a:t>
            </a:r>
            <a:endParaRPr/>
          </a:p>
          <a:p>
            <a:pPr marL="0" lvl="0" indent="0" rtl="0">
              <a:spcBef>
                <a:spcPts val="0"/>
              </a:spcBef>
              <a:spcAft>
                <a:spcPts val="0"/>
              </a:spcAft>
              <a:buNone/>
            </a:pPr>
            <a:endParaRPr/>
          </a:p>
          <a:p>
            <a:pPr marL="0" lvl="0" indent="0" rtl="0">
              <a:spcBef>
                <a:spcPts val="0"/>
              </a:spcBef>
              <a:spcAft>
                <a:spcPts val="0"/>
              </a:spcAft>
              <a:buNone/>
            </a:pPr>
            <a:r>
              <a:rPr lang="en"/>
              <a:t>Nathan  and I are the staff auditor and will be handling the audit procedures, address review notes. And prepare workpapers as instructed by James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As you know we are in planning stages of the audit and here are our step</a:t>
            </a:r>
            <a:endParaRPr>
              <a:latin typeface="Times New Roman"/>
              <a:ea typeface="Times New Roman"/>
              <a:cs typeface="Times New Roman"/>
              <a:sym typeface="Times New Roman"/>
            </a:endParaRPr>
          </a:p>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rtl="0">
              <a:spcBef>
                <a:spcPts val="0"/>
              </a:spcBef>
              <a:spcAft>
                <a:spcPts val="0"/>
              </a:spcAft>
              <a:buNone/>
            </a:pPr>
            <a:r>
              <a:rPr lang="en"/>
              <a:t>Here is the breakdown of audit hour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 order to better understand the current  technical database environment, I’m going to provide some background information that Fly Eagles Inc. currently has in place. There are currently 100 database servers which are geographically dispersed along the East Coast and Midwest regions of the country. The production and development servers are located at the headquarters in Philadelphia, Pennsylvania while the back up servers are located in the Dallas Data Center in Dallas Texas. </a:t>
            </a:r>
            <a:endParaRPr/>
          </a:p>
          <a:p>
            <a:pPr marL="0" lvl="0" indent="0">
              <a:spcBef>
                <a:spcPts val="0"/>
              </a:spcBef>
              <a:spcAft>
                <a:spcPts val="0"/>
              </a:spcAft>
              <a:buNone/>
            </a:pPr>
            <a:endParaRPr/>
          </a:p>
          <a:p>
            <a:pPr marL="0" lvl="0" indent="0">
              <a:spcBef>
                <a:spcPts val="0"/>
              </a:spcBef>
              <a:spcAft>
                <a:spcPts val="0"/>
              </a:spcAft>
              <a:buNone/>
            </a:pPr>
            <a:r>
              <a:rPr lang="en"/>
              <a:t>Of the total 100 servers, 50 are dedicated to the production environment while 25 dedicated to the application development environment which includes devleopment, testing, and UAT.. 25 servers are available at the backup site for disaster recovery and business resiliency purposes.</a:t>
            </a:r>
            <a:endParaRPr/>
          </a:p>
          <a:p>
            <a:pPr marL="0" lvl="0" indent="0">
              <a:spcBef>
                <a:spcPts val="0"/>
              </a:spcBef>
              <a:spcAft>
                <a:spcPts val="0"/>
              </a:spcAft>
              <a:buNone/>
            </a:pPr>
            <a:endParaRPr/>
          </a:p>
          <a:p>
            <a:pPr marL="0" lvl="0" indent="0">
              <a:spcBef>
                <a:spcPts val="0"/>
              </a:spcBef>
              <a:spcAft>
                <a:spcPts val="0"/>
              </a:spcAft>
              <a:buNone/>
            </a:pPr>
            <a:r>
              <a:rPr lang="en"/>
              <a:t>The current environment also has measures in place to protect Personal Identifiable Data such as Names, Adresses, phone numbers, and geo geographical locations that the database stores. Some of the protection mechanisms include access privilege which includes role based access control, encryption of stored information considered PII, and secure configuration practices such as revoking access from public accounts, locking unused accounts, and changing default passwords after installation of a DBMS instance on a workstation.  </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a:t> </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Here is a map of the two locations where  the primary and backup data centers are located. Dallas was chosen as the backup site for many reasons including proximity to the primary location, climate, available providers with ready to occupy space, favorable leasing terms, and lower total costs compared to other locations.</a:t>
            </a:r>
            <a:endParaRPr/>
          </a:p>
          <a:p>
            <a:pPr marL="0" lvl="0" indent="0">
              <a:spcBef>
                <a:spcPts val="0"/>
              </a:spcBef>
              <a:spcAft>
                <a:spcPts val="0"/>
              </a:spcAft>
              <a:buNone/>
            </a:pPr>
            <a:endParaRPr/>
          </a:p>
          <a:p>
            <a:pPr marL="0" lvl="0" indent="0" rtl="0">
              <a:spcBef>
                <a:spcPts val="0"/>
              </a:spcBef>
              <a:spcAft>
                <a:spcPts val="0"/>
              </a:spcAft>
              <a:buNone/>
            </a:pPr>
            <a:r>
              <a:rPr lang="en"/>
              <a:t>I’m going to turn it over to Nathan now who will walk us through the scope of this audit. Nathan...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Thanks Sarush</a:t>
            </a:r>
            <a:endParaRPr/>
          </a:p>
          <a:p>
            <a:pPr marL="0" lvl="0" indent="0">
              <a:spcBef>
                <a:spcPts val="0"/>
              </a:spcBef>
              <a:spcAft>
                <a:spcPts val="0"/>
              </a:spcAft>
              <a:buNone/>
            </a:pPr>
            <a:endParaRPr/>
          </a:p>
          <a:p>
            <a:pPr marL="457200" lvl="0" indent="-317500" rtl="0">
              <a:spcBef>
                <a:spcPts val="0"/>
              </a:spcBef>
              <a:spcAft>
                <a:spcPts val="0"/>
              </a:spcAft>
              <a:buSzPts val="1400"/>
              <a:buChar char="-"/>
            </a:pPr>
            <a:r>
              <a:rPr lang="en"/>
              <a:t>The audit scope will encompass a review of the Oracle Database environments steady state processes and controls. </a:t>
            </a:r>
            <a:endParaRPr/>
          </a:p>
          <a:p>
            <a:pPr marL="457200" lvl="0" indent="-317500" rtl="0">
              <a:spcBef>
                <a:spcPts val="0"/>
              </a:spcBef>
              <a:spcAft>
                <a:spcPts val="0"/>
              </a:spcAft>
              <a:buSzPts val="1400"/>
              <a:buChar char="-"/>
            </a:pPr>
            <a:r>
              <a:rPr lang="en"/>
              <a:t>With the primary objective to provide assurance over Confidentiality of the environment, as well as</a:t>
            </a:r>
            <a:endParaRPr/>
          </a:p>
          <a:p>
            <a:pPr marL="457200" lvl="0" indent="-317500" rtl="0">
              <a:spcBef>
                <a:spcPts val="0"/>
              </a:spcBef>
              <a:spcAft>
                <a:spcPts val="0"/>
              </a:spcAft>
              <a:buSzPts val="1400"/>
              <a:buChar char="-"/>
            </a:pPr>
            <a:r>
              <a:rPr lang="en"/>
              <a:t>Provide follow up from a Post-Implementation audit conducted last year.</a:t>
            </a:r>
            <a:endParaRPr/>
          </a:p>
          <a:p>
            <a:pPr marL="457200" lvl="0" indent="-317500" rtl="0">
              <a:spcBef>
                <a:spcPts val="0"/>
              </a:spcBef>
              <a:spcAft>
                <a:spcPts val="0"/>
              </a:spcAft>
              <a:buSzPts val="1400"/>
              <a:buChar char="-"/>
            </a:pPr>
            <a:r>
              <a:rPr lang="en"/>
              <a:t>For this specific audit we’ve identified Access Management and Service Management as risk areas we’d like to focus on.</a:t>
            </a:r>
            <a:endParaRPr/>
          </a:p>
          <a:p>
            <a:pPr marL="457200" lvl="0" indent="-317500" rtl="0">
              <a:spcBef>
                <a:spcPts val="0"/>
              </a:spcBef>
              <a:spcAft>
                <a:spcPts val="0"/>
              </a:spcAft>
              <a:buSzPts val="1400"/>
              <a:buChar char="-"/>
            </a:pPr>
            <a:r>
              <a:rPr lang="en"/>
              <a:t>For Access Management, we’ll take a deeper look at segregation of duties, privileged and role based access</a:t>
            </a:r>
            <a:endParaRPr/>
          </a:p>
          <a:p>
            <a:pPr marL="457200" lvl="0" indent="-317500" rtl="0">
              <a:spcBef>
                <a:spcPts val="0"/>
              </a:spcBef>
              <a:spcAft>
                <a:spcPts val="0"/>
              </a:spcAft>
              <a:buSzPts val="1400"/>
              <a:buChar char="-"/>
            </a:pPr>
            <a:r>
              <a:rPr lang="en"/>
              <a:t>And for Service Management we’ll look at Server maintenance and full and incremental backup processes.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As part of our initial scope, we included change management and Disaster Recovery as additional Information Protection risk areas to wanted to review.</a:t>
            </a:r>
            <a:endParaRPr/>
          </a:p>
          <a:p>
            <a:pPr marL="457200" lvl="0" indent="-317500" rtl="0">
              <a:spcBef>
                <a:spcPts val="0"/>
              </a:spcBef>
              <a:spcAft>
                <a:spcPts val="0"/>
              </a:spcAft>
              <a:buSzPts val="1400"/>
              <a:buChar char="-"/>
            </a:pPr>
            <a:r>
              <a:rPr lang="en"/>
              <a:t>However, during advanced planning discussions with the the auditee, we’ve decided to descope.</a:t>
            </a:r>
            <a:endParaRPr/>
          </a:p>
          <a:p>
            <a:pPr marL="457200" lvl="0" indent="-317500" rtl="0">
              <a:spcBef>
                <a:spcPts val="0"/>
              </a:spcBef>
              <a:spcAft>
                <a:spcPts val="0"/>
              </a:spcAft>
              <a:buSzPts val="1400"/>
              <a:buChar char="-"/>
            </a:pPr>
            <a:r>
              <a:rPr lang="en"/>
              <a:t>Specifically for Change Management… there are no routine changes required for the environment and all changes are made annually through a separate process.</a:t>
            </a:r>
            <a:endParaRPr/>
          </a:p>
          <a:p>
            <a:pPr marL="457200" lvl="0" indent="-317500" rtl="0">
              <a:spcBef>
                <a:spcPts val="0"/>
              </a:spcBef>
              <a:spcAft>
                <a:spcPts val="0"/>
              </a:spcAft>
              <a:buSzPts val="1400"/>
              <a:buChar char="-"/>
            </a:pPr>
            <a:r>
              <a:rPr lang="en"/>
              <a:t>And for Disaster Recovery… we enjoy full site redundancy and full 24 hour backup and recovery</a:t>
            </a:r>
            <a:endParaRPr/>
          </a:p>
          <a:p>
            <a:pPr marL="457200" lvl="0" indent="-317500" rtl="0">
              <a:spcBef>
                <a:spcPts val="0"/>
              </a:spcBef>
              <a:spcAft>
                <a:spcPts val="0"/>
              </a:spcAft>
              <a:buSzPts val="1400"/>
              <a:buChar char="-"/>
            </a:pPr>
            <a:r>
              <a:rPr lang="en"/>
              <a:t>Let me turn it over to James and he’ll walk us through our initial risk assessment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James </a:t>
            </a:r>
            <a:endParaRPr/>
          </a:p>
          <a:p>
            <a:pPr marL="45720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Shape 4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accent3"/>
                </a:solidFill>
                <a:latin typeface="Average"/>
                <a:ea typeface="Average"/>
                <a:cs typeface="Average"/>
                <a:sym typeface="Average"/>
              </a:defRPr>
            </a:lvl1pPr>
            <a:lvl2pPr lvl="1" algn="r">
              <a:spcBef>
                <a:spcPts val="0"/>
              </a:spcBef>
              <a:buNone/>
              <a:defRPr sz="1000">
                <a:solidFill>
                  <a:schemeClr val="accent3"/>
                </a:solidFill>
                <a:latin typeface="Average"/>
                <a:ea typeface="Average"/>
                <a:cs typeface="Average"/>
                <a:sym typeface="Average"/>
              </a:defRPr>
            </a:lvl2pPr>
            <a:lvl3pPr lvl="2" algn="r">
              <a:spcBef>
                <a:spcPts val="0"/>
              </a:spcBef>
              <a:buNone/>
              <a:defRPr sz="1000">
                <a:solidFill>
                  <a:schemeClr val="accent3"/>
                </a:solidFill>
                <a:latin typeface="Average"/>
                <a:ea typeface="Average"/>
                <a:cs typeface="Average"/>
                <a:sym typeface="Average"/>
              </a:defRPr>
            </a:lvl3pPr>
            <a:lvl4pPr lvl="3" algn="r">
              <a:spcBef>
                <a:spcPts val="0"/>
              </a:spcBef>
              <a:buNone/>
              <a:defRPr sz="1000">
                <a:solidFill>
                  <a:schemeClr val="accent3"/>
                </a:solidFill>
                <a:latin typeface="Average"/>
                <a:ea typeface="Average"/>
                <a:cs typeface="Average"/>
                <a:sym typeface="Average"/>
              </a:defRPr>
            </a:lvl4pPr>
            <a:lvl5pPr lvl="4" algn="r">
              <a:spcBef>
                <a:spcPts val="0"/>
              </a:spcBef>
              <a:buNone/>
              <a:defRPr sz="1000">
                <a:solidFill>
                  <a:schemeClr val="accent3"/>
                </a:solidFill>
                <a:latin typeface="Average"/>
                <a:ea typeface="Average"/>
                <a:cs typeface="Average"/>
                <a:sym typeface="Average"/>
              </a:defRPr>
            </a:lvl5pPr>
            <a:lvl6pPr lvl="5" algn="r">
              <a:spcBef>
                <a:spcPts val="0"/>
              </a:spcBef>
              <a:buNone/>
              <a:defRPr sz="1000">
                <a:solidFill>
                  <a:schemeClr val="accent3"/>
                </a:solidFill>
                <a:latin typeface="Average"/>
                <a:ea typeface="Average"/>
                <a:cs typeface="Average"/>
                <a:sym typeface="Average"/>
              </a:defRPr>
            </a:lvl6pPr>
            <a:lvl7pPr lvl="6" algn="r">
              <a:spcBef>
                <a:spcPts val="0"/>
              </a:spcBef>
              <a:buNone/>
              <a:defRPr sz="1000">
                <a:solidFill>
                  <a:schemeClr val="accent3"/>
                </a:solidFill>
                <a:latin typeface="Average"/>
                <a:ea typeface="Average"/>
                <a:cs typeface="Average"/>
                <a:sym typeface="Average"/>
              </a:defRPr>
            </a:lvl7pPr>
            <a:lvl8pPr lvl="7" algn="r">
              <a:spcBef>
                <a:spcPts val="0"/>
              </a:spcBef>
              <a:buNone/>
              <a:defRPr sz="1000">
                <a:solidFill>
                  <a:schemeClr val="accent3"/>
                </a:solidFill>
                <a:latin typeface="Average"/>
                <a:ea typeface="Average"/>
                <a:cs typeface="Average"/>
                <a:sym typeface="Average"/>
              </a:defRPr>
            </a:lvl8pPr>
            <a:lvl9pPr lvl="8" algn="r">
              <a:spcBef>
                <a:spcPts val="0"/>
              </a:spcBef>
              <a:buNone/>
              <a:defRPr sz="1000">
                <a:solidFill>
                  <a:schemeClr val="accent3"/>
                </a:solidFill>
                <a:latin typeface="Average"/>
                <a:ea typeface="Average"/>
                <a:cs typeface="Average"/>
                <a:sym typeface="Average"/>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Oracle DBMS Audit Proposal</a:t>
            </a:r>
            <a:endParaRPr/>
          </a:p>
        </p:txBody>
      </p:sp>
      <p:sp>
        <p:nvSpPr>
          <p:cNvPr id="60" name="Shape 6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February 26, 2018</a:t>
            </a:r>
            <a:endParaRPr/>
          </a:p>
        </p:txBody>
      </p:sp>
      <p:sp>
        <p:nvSpPr>
          <p:cNvPr id="61" name="Shape 61"/>
          <p:cNvSpPr txBox="1">
            <a:spLocks noGrp="1"/>
          </p:cNvSpPr>
          <p:nvPr>
            <p:ph type="subTitle" idx="1"/>
          </p:nvPr>
        </p:nvSpPr>
        <p:spPr>
          <a:xfrm>
            <a:off x="896675" y="3898800"/>
            <a:ext cx="7511700" cy="9885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200"/>
              <a:t>Heiang Cheung</a:t>
            </a:r>
            <a:r>
              <a:rPr lang="en" sz="1400"/>
              <a:t>  ||  </a:t>
            </a:r>
            <a:r>
              <a:rPr lang="en" sz="1200"/>
              <a:t>M. Sarush Faruqi</a:t>
            </a:r>
            <a:r>
              <a:rPr lang="en" sz="1400"/>
              <a:t>  ||  </a:t>
            </a:r>
            <a:r>
              <a:rPr lang="en" sz="1200"/>
              <a:t>James Foggie</a:t>
            </a:r>
            <a:r>
              <a:rPr lang="en" sz="1400"/>
              <a:t>  || </a:t>
            </a:r>
            <a:r>
              <a:rPr lang="en" sz="1200"/>
              <a:t>Nathan Van Cleave</a:t>
            </a:r>
            <a:endParaRPr sz="1200"/>
          </a:p>
          <a:p>
            <a:pPr marL="0" lvl="0" indent="0" rtl="0">
              <a:spcBef>
                <a:spcPts val="0"/>
              </a:spcBef>
              <a:spcAft>
                <a:spcPts val="0"/>
              </a:spcAft>
              <a:buNone/>
            </a:pPr>
            <a:r>
              <a:rPr lang="en" sz="1200"/>
              <a:t>MIS 5201 - IT Audit Process - Professor Yao </a:t>
            </a:r>
            <a:endParaRPr sz="1200"/>
          </a:p>
        </p:txBody>
      </p:sp>
      <p:pic>
        <p:nvPicPr>
          <p:cNvPr id="62" name="Shape 62"/>
          <p:cNvPicPr preferRelativeResize="0"/>
          <p:nvPr/>
        </p:nvPicPr>
        <p:blipFill>
          <a:blip r:embed="rId3">
            <a:alphaModFix/>
          </a:blip>
          <a:stretch>
            <a:fillRect/>
          </a:stretch>
        </p:blipFill>
        <p:spPr>
          <a:xfrm>
            <a:off x="3013525" y="492975"/>
            <a:ext cx="3410500" cy="1128825"/>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Risk Assessment - Overall Risk Ratings</a:t>
            </a:r>
            <a:endParaRPr/>
          </a:p>
        </p:txBody>
      </p:sp>
      <p:pic>
        <p:nvPicPr>
          <p:cNvPr id="150" name="Shape 150"/>
          <p:cNvPicPr preferRelativeResize="0"/>
          <p:nvPr/>
        </p:nvPicPr>
        <p:blipFill>
          <a:blip r:embed="rId3">
            <a:alphaModFix/>
          </a:blip>
          <a:stretch>
            <a:fillRect/>
          </a:stretch>
        </p:blipFill>
        <p:spPr>
          <a:xfrm>
            <a:off x="385500" y="1556775"/>
            <a:ext cx="8564100" cy="3102950"/>
          </a:xfrm>
          <a:prstGeom prst="rect">
            <a:avLst/>
          </a:prstGeom>
          <a:noFill/>
          <a:ln>
            <a:noFill/>
          </a:ln>
        </p:spPr>
      </p:pic>
      <p:pic>
        <p:nvPicPr>
          <p:cNvPr id="151" name="Shape 151"/>
          <p:cNvPicPr preferRelativeResize="0"/>
          <p:nvPr/>
        </p:nvPicPr>
        <p:blipFill>
          <a:blip r:embed="rId4">
            <a:alphaModFix/>
          </a:blip>
          <a:stretch>
            <a:fillRect/>
          </a:stretch>
        </p:blipFill>
        <p:spPr>
          <a:xfrm>
            <a:off x="7243158" y="292625"/>
            <a:ext cx="1730267" cy="572700"/>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Risk Assessment - RCM</a:t>
            </a:r>
            <a:endParaRPr/>
          </a:p>
        </p:txBody>
      </p:sp>
      <p:pic>
        <p:nvPicPr>
          <p:cNvPr id="157" name="Shape 157"/>
          <p:cNvPicPr preferRelativeResize="0"/>
          <p:nvPr/>
        </p:nvPicPr>
        <p:blipFill>
          <a:blip r:embed="rId3">
            <a:alphaModFix/>
          </a:blip>
          <a:stretch>
            <a:fillRect/>
          </a:stretch>
        </p:blipFill>
        <p:spPr>
          <a:xfrm>
            <a:off x="228025" y="1748475"/>
            <a:ext cx="8604276" cy="3018675"/>
          </a:xfrm>
          <a:prstGeom prst="rect">
            <a:avLst/>
          </a:prstGeom>
          <a:noFill/>
          <a:ln>
            <a:noFill/>
          </a:ln>
        </p:spPr>
      </p:pic>
      <p:sp>
        <p:nvSpPr>
          <p:cNvPr id="158" name="Shape 158"/>
          <p:cNvSpPr txBox="1">
            <a:spLocks noGrp="1"/>
          </p:cNvSpPr>
          <p:nvPr>
            <p:ph type="title"/>
          </p:nvPr>
        </p:nvSpPr>
        <p:spPr>
          <a:xfrm>
            <a:off x="3231700" y="1175775"/>
            <a:ext cx="32259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F.E.I.  Risk Control Matrix</a:t>
            </a:r>
            <a:endParaRPr sz="1800"/>
          </a:p>
        </p:txBody>
      </p:sp>
      <p:pic>
        <p:nvPicPr>
          <p:cNvPr id="159" name="Shape 159"/>
          <p:cNvPicPr preferRelativeResize="0"/>
          <p:nvPr/>
        </p:nvPicPr>
        <p:blipFill>
          <a:blip r:embed="rId4">
            <a:alphaModFix/>
          </a:blip>
          <a:stretch>
            <a:fillRect/>
          </a:stretch>
        </p:blipFill>
        <p:spPr>
          <a:xfrm>
            <a:off x="7243158" y="292625"/>
            <a:ext cx="1730267" cy="572700"/>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p:nvPr/>
        </p:nvSpPr>
        <p:spPr>
          <a:xfrm>
            <a:off x="0" y="0"/>
            <a:ext cx="9161100" cy="24846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chemeClr val="lt1"/>
                </a:solidFill>
              </a:rPr>
              <a:t>IT Audit Team Roles &amp; Responsibilities</a:t>
            </a:r>
            <a:endParaRPr>
              <a:solidFill>
                <a:schemeClr val="lt1"/>
              </a:solidFill>
            </a:endParaRPr>
          </a:p>
        </p:txBody>
      </p:sp>
      <p:pic>
        <p:nvPicPr>
          <p:cNvPr id="166" name="Shape 166"/>
          <p:cNvPicPr preferRelativeResize="0"/>
          <p:nvPr/>
        </p:nvPicPr>
        <p:blipFill rotWithShape="1">
          <a:blip r:embed="rId3">
            <a:alphaModFix/>
          </a:blip>
          <a:srcRect l="3627" t="2770" r="48325" b="69660"/>
          <a:stretch/>
        </p:blipFill>
        <p:spPr>
          <a:xfrm>
            <a:off x="431500" y="1191725"/>
            <a:ext cx="1644300" cy="1944300"/>
          </a:xfrm>
          <a:prstGeom prst="ellipse">
            <a:avLst/>
          </a:prstGeom>
          <a:noFill/>
          <a:ln>
            <a:noFill/>
          </a:ln>
        </p:spPr>
      </p:pic>
      <p:sp>
        <p:nvSpPr>
          <p:cNvPr id="167" name="Shape 167"/>
          <p:cNvSpPr txBox="1">
            <a:spLocks noGrp="1"/>
          </p:cNvSpPr>
          <p:nvPr>
            <p:ph type="body" idx="4294967295"/>
          </p:nvPr>
        </p:nvSpPr>
        <p:spPr>
          <a:xfrm>
            <a:off x="164950" y="3108900"/>
            <a:ext cx="2177400" cy="4362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1700">
                <a:solidFill>
                  <a:schemeClr val="dk1"/>
                </a:solidFill>
              </a:rPr>
              <a:t>Sarush Faruqi, Auditor in charge</a:t>
            </a:r>
            <a:endParaRPr sz="1700">
              <a:solidFill>
                <a:schemeClr val="dk1"/>
              </a:solidFill>
            </a:endParaRPr>
          </a:p>
        </p:txBody>
      </p:sp>
      <p:cxnSp>
        <p:nvCxnSpPr>
          <p:cNvPr id="168" name="Shape 168"/>
          <p:cNvCxnSpPr/>
          <p:nvPr/>
        </p:nvCxnSpPr>
        <p:spPr>
          <a:xfrm>
            <a:off x="1118175" y="3561938"/>
            <a:ext cx="270900" cy="0"/>
          </a:xfrm>
          <a:prstGeom prst="straightConnector1">
            <a:avLst/>
          </a:prstGeom>
          <a:noFill/>
          <a:ln w="9525" cap="flat" cmpd="sng">
            <a:solidFill>
              <a:schemeClr val="dk2"/>
            </a:solidFill>
            <a:prstDash val="solid"/>
            <a:round/>
            <a:headEnd type="none" w="sm" len="sm"/>
            <a:tailEnd type="none" w="sm" len="sm"/>
          </a:ln>
        </p:spPr>
      </p:cxnSp>
      <p:sp>
        <p:nvSpPr>
          <p:cNvPr id="169" name="Shape 169"/>
          <p:cNvSpPr txBox="1">
            <a:spLocks noGrp="1"/>
          </p:cNvSpPr>
          <p:nvPr>
            <p:ph type="body" idx="4294967295"/>
          </p:nvPr>
        </p:nvSpPr>
        <p:spPr>
          <a:xfrm>
            <a:off x="2374559"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1"/>
                </a:solidFill>
              </a:rPr>
              <a:t>James Foggie,           Sr IT Auditor</a:t>
            </a:r>
            <a:endParaRPr sz="1700">
              <a:solidFill>
                <a:schemeClr val="dk1"/>
              </a:solidFill>
            </a:endParaRPr>
          </a:p>
          <a:p>
            <a:pPr marL="0" lvl="0" indent="0" algn="ctr">
              <a:spcBef>
                <a:spcPts val="1600"/>
              </a:spcBef>
              <a:spcAft>
                <a:spcPts val="1600"/>
              </a:spcAft>
              <a:buNone/>
            </a:pPr>
            <a:endParaRPr sz="1700">
              <a:solidFill>
                <a:schemeClr val="dk1"/>
              </a:solidFill>
            </a:endParaRPr>
          </a:p>
        </p:txBody>
      </p:sp>
      <p:cxnSp>
        <p:nvCxnSpPr>
          <p:cNvPr id="170" name="Shape 170"/>
          <p:cNvCxnSpPr/>
          <p:nvPr/>
        </p:nvCxnSpPr>
        <p:spPr>
          <a:xfrm>
            <a:off x="3327800" y="3561938"/>
            <a:ext cx="270900" cy="0"/>
          </a:xfrm>
          <a:prstGeom prst="straightConnector1">
            <a:avLst/>
          </a:prstGeom>
          <a:noFill/>
          <a:ln w="9525" cap="flat" cmpd="sng">
            <a:solidFill>
              <a:schemeClr val="dk2"/>
            </a:solidFill>
            <a:prstDash val="solid"/>
            <a:round/>
            <a:headEnd type="none" w="sm" len="sm"/>
            <a:tailEnd type="none" w="sm" len="sm"/>
          </a:ln>
        </p:spPr>
      </p:cxnSp>
      <p:sp>
        <p:nvSpPr>
          <p:cNvPr id="171" name="Shape 171"/>
          <p:cNvSpPr txBox="1">
            <a:spLocks noGrp="1"/>
          </p:cNvSpPr>
          <p:nvPr>
            <p:ph type="body" idx="4294967295"/>
          </p:nvPr>
        </p:nvSpPr>
        <p:spPr>
          <a:xfrm>
            <a:off x="4584180" y="3108900"/>
            <a:ext cx="2177400" cy="4362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1700">
                <a:solidFill>
                  <a:schemeClr val="dk1"/>
                </a:solidFill>
              </a:rPr>
              <a:t>Nathan Van Cleave, Staff IT Auditor</a:t>
            </a:r>
            <a:endParaRPr sz="1700">
              <a:solidFill>
                <a:schemeClr val="dk1"/>
              </a:solidFill>
            </a:endParaRPr>
          </a:p>
        </p:txBody>
      </p:sp>
      <p:cxnSp>
        <p:nvCxnSpPr>
          <p:cNvPr id="172" name="Shape 172"/>
          <p:cNvCxnSpPr/>
          <p:nvPr/>
        </p:nvCxnSpPr>
        <p:spPr>
          <a:xfrm>
            <a:off x="5554075" y="3561938"/>
            <a:ext cx="270900" cy="0"/>
          </a:xfrm>
          <a:prstGeom prst="straightConnector1">
            <a:avLst/>
          </a:prstGeom>
          <a:noFill/>
          <a:ln w="9525" cap="flat" cmpd="sng">
            <a:solidFill>
              <a:schemeClr val="dk2"/>
            </a:solidFill>
            <a:prstDash val="solid"/>
            <a:round/>
            <a:headEnd type="none" w="sm" len="sm"/>
            <a:tailEnd type="none" w="sm" len="sm"/>
          </a:ln>
        </p:spPr>
      </p:cxnSp>
      <p:pic>
        <p:nvPicPr>
          <p:cNvPr id="173" name="Shape 173"/>
          <p:cNvPicPr preferRelativeResize="0"/>
          <p:nvPr/>
        </p:nvPicPr>
        <p:blipFill rotWithShape="1">
          <a:blip r:embed="rId4">
            <a:alphaModFix/>
          </a:blip>
          <a:srcRect l="426" r="426"/>
          <a:stretch/>
        </p:blipFill>
        <p:spPr>
          <a:xfrm>
            <a:off x="7085350" y="1191725"/>
            <a:ext cx="1644300" cy="1774800"/>
          </a:xfrm>
          <a:prstGeom prst="ellipse">
            <a:avLst/>
          </a:prstGeom>
          <a:noFill/>
          <a:ln>
            <a:noFill/>
          </a:ln>
        </p:spPr>
      </p:pic>
      <p:sp>
        <p:nvSpPr>
          <p:cNvPr id="174" name="Shape 174"/>
          <p:cNvSpPr txBox="1">
            <a:spLocks noGrp="1"/>
          </p:cNvSpPr>
          <p:nvPr>
            <p:ph type="body" idx="4294967295"/>
          </p:nvPr>
        </p:nvSpPr>
        <p:spPr>
          <a:xfrm>
            <a:off x="6793801" y="3108900"/>
            <a:ext cx="2177400" cy="4362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1700">
                <a:solidFill>
                  <a:schemeClr val="dk1"/>
                </a:solidFill>
              </a:rPr>
              <a:t>Heiang Cheung,  Staff IT Auditor</a:t>
            </a:r>
            <a:endParaRPr sz="1700">
              <a:solidFill>
                <a:schemeClr val="dk1"/>
              </a:solidFill>
            </a:endParaRPr>
          </a:p>
        </p:txBody>
      </p:sp>
      <p:cxnSp>
        <p:nvCxnSpPr>
          <p:cNvPr id="175" name="Shape 175"/>
          <p:cNvCxnSpPr/>
          <p:nvPr/>
        </p:nvCxnSpPr>
        <p:spPr>
          <a:xfrm>
            <a:off x="7747050" y="3561938"/>
            <a:ext cx="270900" cy="0"/>
          </a:xfrm>
          <a:prstGeom prst="straightConnector1">
            <a:avLst/>
          </a:prstGeom>
          <a:noFill/>
          <a:ln w="9525" cap="flat" cmpd="sng">
            <a:solidFill>
              <a:schemeClr val="dk2"/>
            </a:solidFill>
            <a:prstDash val="solid"/>
            <a:round/>
            <a:headEnd type="none" w="sm" len="sm"/>
            <a:tailEnd type="none" w="sm" len="sm"/>
          </a:ln>
        </p:spPr>
      </p:cxnSp>
      <p:pic>
        <p:nvPicPr>
          <p:cNvPr id="176" name="Shape 176"/>
          <p:cNvPicPr preferRelativeResize="0"/>
          <p:nvPr/>
        </p:nvPicPr>
        <p:blipFill rotWithShape="1">
          <a:blip r:embed="rId5">
            <a:alphaModFix/>
          </a:blip>
          <a:srcRect t="13740" b="13748"/>
          <a:stretch/>
        </p:blipFill>
        <p:spPr>
          <a:xfrm>
            <a:off x="4850725" y="1237625"/>
            <a:ext cx="1644300" cy="1774800"/>
          </a:xfrm>
          <a:prstGeom prst="ellipse">
            <a:avLst/>
          </a:prstGeom>
          <a:noFill/>
          <a:ln>
            <a:noFill/>
          </a:ln>
        </p:spPr>
      </p:pic>
      <p:pic>
        <p:nvPicPr>
          <p:cNvPr id="177" name="Shape 177"/>
          <p:cNvPicPr preferRelativeResize="0"/>
          <p:nvPr/>
        </p:nvPicPr>
        <p:blipFill rotWithShape="1">
          <a:blip r:embed="rId6">
            <a:alphaModFix/>
          </a:blip>
          <a:srcRect t="12954" b="20780"/>
          <a:stretch/>
        </p:blipFill>
        <p:spPr>
          <a:xfrm>
            <a:off x="2791900" y="1188163"/>
            <a:ext cx="1644300" cy="18645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254825" y="829000"/>
            <a:ext cx="8520600" cy="735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Breakdown - planning, testing, reporting phases</a:t>
            </a:r>
            <a:endParaRPr/>
          </a:p>
        </p:txBody>
      </p:sp>
      <p:grpSp>
        <p:nvGrpSpPr>
          <p:cNvPr id="183" name="Shape 183"/>
          <p:cNvGrpSpPr/>
          <p:nvPr/>
        </p:nvGrpSpPr>
        <p:grpSpPr>
          <a:xfrm>
            <a:off x="367950" y="1637948"/>
            <a:ext cx="8294371" cy="799416"/>
            <a:chOff x="424813" y="1177875"/>
            <a:chExt cx="8294371" cy="849900"/>
          </a:xfrm>
        </p:grpSpPr>
        <p:sp>
          <p:nvSpPr>
            <p:cNvPr id="184" name="Shape 184"/>
            <p:cNvSpPr/>
            <p:nvPr/>
          </p:nvSpPr>
          <p:spPr>
            <a:xfrm>
              <a:off x="2927684" y="1177875"/>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a:off x="424813" y="1177875"/>
              <a:ext cx="3055800" cy="849900"/>
            </a:xfrm>
            <a:prstGeom prst="homePlate">
              <a:avLst>
                <a:gd name="adj" fmla="val 26719"/>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86" name="Shape 186"/>
          <p:cNvSpPr txBox="1">
            <a:spLocks noGrp="1"/>
          </p:cNvSpPr>
          <p:nvPr>
            <p:ph type="body" idx="4294967295"/>
          </p:nvPr>
        </p:nvSpPr>
        <p:spPr>
          <a:xfrm>
            <a:off x="482800" y="1638175"/>
            <a:ext cx="2422500" cy="7992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a:solidFill>
                  <a:schemeClr val="lt1"/>
                </a:solidFill>
              </a:rPr>
              <a:t>Planning</a:t>
            </a:r>
            <a:endParaRPr>
              <a:solidFill>
                <a:schemeClr val="lt1"/>
              </a:solidFill>
            </a:endParaRPr>
          </a:p>
        </p:txBody>
      </p:sp>
      <p:sp>
        <p:nvSpPr>
          <p:cNvPr id="187" name="Shape 187"/>
          <p:cNvSpPr txBox="1">
            <a:spLocks noGrp="1"/>
          </p:cNvSpPr>
          <p:nvPr>
            <p:ph type="body" idx="4294967295"/>
          </p:nvPr>
        </p:nvSpPr>
        <p:spPr>
          <a:xfrm>
            <a:off x="3423575" y="1638125"/>
            <a:ext cx="5111700" cy="799500"/>
          </a:xfrm>
          <a:prstGeom prst="rect">
            <a:avLst/>
          </a:prstGeom>
        </p:spPr>
        <p:txBody>
          <a:bodyPr spcFirstLastPara="1" wrap="square" lIns="91425" tIns="91425" rIns="91425" bIns="91425" anchor="ctr" anchorCtr="0">
            <a:noAutofit/>
          </a:bodyPr>
          <a:lstStyle/>
          <a:p>
            <a:pPr marL="457200" lvl="0" indent="-317500" algn="just" rtl="0">
              <a:lnSpc>
                <a:spcPct val="100000"/>
              </a:lnSpc>
              <a:spcBef>
                <a:spcPts val="0"/>
              </a:spcBef>
              <a:spcAft>
                <a:spcPts val="0"/>
              </a:spcAft>
              <a:buClr>
                <a:srgbClr val="000000"/>
              </a:buClr>
              <a:buSzPts val="1400"/>
              <a:buChar char="●"/>
            </a:pPr>
            <a:r>
              <a:rPr lang="en" sz="1400">
                <a:solidFill>
                  <a:srgbClr val="000000"/>
                </a:solidFill>
              </a:rPr>
              <a:t>Determination of roles and responsibilities, resources and timeframes; development of audit objectives, scope and approach; and audit plan.</a:t>
            </a:r>
            <a:endParaRPr sz="1400">
              <a:solidFill>
                <a:schemeClr val="lt1"/>
              </a:solidFill>
            </a:endParaRPr>
          </a:p>
        </p:txBody>
      </p:sp>
      <p:grpSp>
        <p:nvGrpSpPr>
          <p:cNvPr id="188" name="Shape 188"/>
          <p:cNvGrpSpPr/>
          <p:nvPr/>
        </p:nvGrpSpPr>
        <p:grpSpPr>
          <a:xfrm>
            <a:off x="367950" y="2511314"/>
            <a:ext cx="8294360" cy="799416"/>
            <a:chOff x="424813" y="2075689"/>
            <a:chExt cx="8294360" cy="849900"/>
          </a:xfrm>
        </p:grpSpPr>
        <p:sp>
          <p:nvSpPr>
            <p:cNvPr id="189" name="Shape 189"/>
            <p:cNvSpPr/>
            <p:nvPr/>
          </p:nvSpPr>
          <p:spPr>
            <a:xfrm>
              <a:off x="2927672" y="2075689"/>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p:nvPr/>
          </p:nvSpPr>
          <p:spPr>
            <a:xfrm>
              <a:off x="424813" y="2075689"/>
              <a:ext cx="3055800" cy="849900"/>
            </a:xfrm>
            <a:prstGeom prst="homePlate">
              <a:avLst>
                <a:gd name="adj" fmla="val 26719"/>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1" name="Shape 191"/>
          <p:cNvSpPr txBox="1">
            <a:spLocks noGrp="1"/>
          </p:cNvSpPr>
          <p:nvPr>
            <p:ph type="body" idx="4294967295"/>
          </p:nvPr>
        </p:nvSpPr>
        <p:spPr>
          <a:xfrm>
            <a:off x="482800" y="2511425"/>
            <a:ext cx="2422500" cy="7992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a:solidFill>
                  <a:schemeClr val="lt1"/>
                </a:solidFill>
              </a:rPr>
              <a:t>Fieldwork</a:t>
            </a:r>
            <a:endParaRPr>
              <a:solidFill>
                <a:schemeClr val="lt1"/>
              </a:solidFill>
            </a:endParaRPr>
          </a:p>
        </p:txBody>
      </p:sp>
      <p:sp>
        <p:nvSpPr>
          <p:cNvPr id="192" name="Shape 192"/>
          <p:cNvSpPr txBox="1">
            <a:spLocks noGrp="1"/>
          </p:cNvSpPr>
          <p:nvPr>
            <p:ph type="body" idx="4294967295"/>
          </p:nvPr>
        </p:nvSpPr>
        <p:spPr>
          <a:xfrm>
            <a:off x="3423578" y="2511440"/>
            <a:ext cx="5111700" cy="799200"/>
          </a:xfrm>
          <a:prstGeom prst="rect">
            <a:avLst/>
          </a:prstGeom>
        </p:spPr>
        <p:txBody>
          <a:bodyPr spcFirstLastPara="1" wrap="square" lIns="91425" tIns="91425" rIns="91425" bIns="91425" anchor="ctr" anchorCtr="0">
            <a:noAutofit/>
          </a:bodyPr>
          <a:lstStyle/>
          <a:p>
            <a:pPr marL="457200" lvl="0" indent="-317500" algn="just" rtl="0">
              <a:lnSpc>
                <a:spcPct val="100000"/>
              </a:lnSpc>
              <a:spcBef>
                <a:spcPts val="0"/>
              </a:spcBef>
              <a:spcAft>
                <a:spcPts val="0"/>
              </a:spcAft>
              <a:buClr>
                <a:schemeClr val="lt1"/>
              </a:buClr>
              <a:buSzPts val="1400"/>
              <a:buChar char="●"/>
            </a:pPr>
            <a:r>
              <a:rPr lang="en" sz="1400">
                <a:solidFill>
                  <a:srgbClr val="000000"/>
                </a:solidFill>
              </a:rPr>
              <a:t>Interviews, process walkthroughs, and tests of controls (including inquiry, observation and reperformance).  </a:t>
            </a:r>
            <a:endParaRPr sz="1400">
              <a:solidFill>
                <a:schemeClr val="lt1"/>
              </a:solidFill>
            </a:endParaRPr>
          </a:p>
        </p:txBody>
      </p:sp>
      <p:grpSp>
        <p:nvGrpSpPr>
          <p:cNvPr id="193" name="Shape 193"/>
          <p:cNvGrpSpPr/>
          <p:nvPr/>
        </p:nvGrpSpPr>
        <p:grpSpPr>
          <a:xfrm>
            <a:off x="367950" y="3384680"/>
            <a:ext cx="8294360" cy="799447"/>
            <a:chOff x="424813" y="2974405"/>
            <a:chExt cx="8294360" cy="849933"/>
          </a:xfrm>
        </p:grpSpPr>
        <p:sp>
          <p:nvSpPr>
            <p:cNvPr id="194" name="Shape 194"/>
            <p:cNvSpPr/>
            <p:nvPr/>
          </p:nvSpPr>
          <p:spPr>
            <a:xfrm>
              <a:off x="2927672" y="2974438"/>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p:nvPr/>
          </p:nvSpPr>
          <p:spPr>
            <a:xfrm>
              <a:off x="424813" y="2974405"/>
              <a:ext cx="3055800" cy="849900"/>
            </a:xfrm>
            <a:prstGeom prst="homePlate">
              <a:avLst>
                <a:gd name="adj" fmla="val 26719"/>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6" name="Shape 196"/>
          <p:cNvSpPr txBox="1">
            <a:spLocks noGrp="1"/>
          </p:cNvSpPr>
          <p:nvPr>
            <p:ph type="body" idx="4294967295"/>
          </p:nvPr>
        </p:nvSpPr>
        <p:spPr>
          <a:xfrm>
            <a:off x="482800" y="3384750"/>
            <a:ext cx="2422500" cy="7992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a:solidFill>
                  <a:schemeClr val="lt1"/>
                </a:solidFill>
              </a:rPr>
              <a:t>Reporting</a:t>
            </a:r>
            <a:endParaRPr>
              <a:solidFill>
                <a:schemeClr val="lt1"/>
              </a:solidFill>
            </a:endParaRPr>
          </a:p>
        </p:txBody>
      </p:sp>
      <p:sp>
        <p:nvSpPr>
          <p:cNvPr id="197" name="Shape 197"/>
          <p:cNvSpPr txBox="1">
            <a:spLocks noGrp="1"/>
          </p:cNvSpPr>
          <p:nvPr>
            <p:ph type="body" idx="4294967295"/>
          </p:nvPr>
        </p:nvSpPr>
        <p:spPr>
          <a:xfrm>
            <a:off x="3423578" y="3388292"/>
            <a:ext cx="5111700" cy="799200"/>
          </a:xfrm>
          <a:prstGeom prst="rect">
            <a:avLst/>
          </a:prstGeom>
        </p:spPr>
        <p:txBody>
          <a:bodyPr spcFirstLastPara="1" wrap="square" lIns="91425" tIns="91425" rIns="91425" bIns="91425" anchor="ctr" anchorCtr="0">
            <a:noAutofit/>
          </a:bodyPr>
          <a:lstStyle/>
          <a:p>
            <a:pPr marL="457200" lvl="0" indent="-317500" algn="just" rtl="0">
              <a:lnSpc>
                <a:spcPct val="100000"/>
              </a:lnSpc>
              <a:spcBef>
                <a:spcPts val="0"/>
              </a:spcBef>
              <a:spcAft>
                <a:spcPts val="0"/>
              </a:spcAft>
              <a:buClr>
                <a:srgbClr val="000000"/>
              </a:buClr>
              <a:buSzPts val="1400"/>
              <a:buChar char="●"/>
            </a:pPr>
            <a:r>
              <a:rPr lang="en" sz="1400">
                <a:solidFill>
                  <a:srgbClr val="000000"/>
                </a:solidFill>
              </a:rPr>
              <a:t>Draft audit report (including audit observations, improvement recommendations, and management's responses); issue final report to the auditee. </a:t>
            </a:r>
            <a:endParaRPr>
              <a:solidFill>
                <a:schemeClr val="lt1"/>
              </a:solidFill>
            </a:endParaRPr>
          </a:p>
        </p:txBody>
      </p:sp>
      <p:sp>
        <p:nvSpPr>
          <p:cNvPr id="198" name="Shape 198"/>
          <p:cNvSpPr txBox="1">
            <a:spLocks noGrp="1"/>
          </p:cNvSpPr>
          <p:nvPr>
            <p:ph type="body" idx="4294967295"/>
          </p:nvPr>
        </p:nvSpPr>
        <p:spPr>
          <a:xfrm>
            <a:off x="482800" y="4258075"/>
            <a:ext cx="2422500" cy="7992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a:solidFill>
                  <a:schemeClr val="lt1"/>
                </a:solidFill>
              </a:rPr>
              <a:t>&lt;Remove?&gt;</a:t>
            </a:r>
            <a:endParaRPr>
              <a:solidFill>
                <a:schemeClr val="lt1"/>
              </a:solidFill>
            </a:endParaRPr>
          </a:p>
        </p:txBody>
      </p:sp>
      <p:sp>
        <p:nvSpPr>
          <p:cNvPr id="199" name="Shape 199"/>
          <p:cNvSpPr txBox="1">
            <a:spLocks noGrp="1"/>
          </p:cNvSpPr>
          <p:nvPr>
            <p:ph type="body" idx="4294967295"/>
          </p:nvPr>
        </p:nvSpPr>
        <p:spPr>
          <a:xfrm>
            <a:off x="3423578" y="4260286"/>
            <a:ext cx="5111700" cy="7992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Clr>
                <a:schemeClr val="lt1"/>
              </a:buClr>
              <a:buSzPts val="1800"/>
              <a:buChar char="●"/>
            </a:pPr>
            <a:r>
              <a:rPr lang="en">
                <a:solidFill>
                  <a:schemeClr val="lt1"/>
                </a:solidFill>
              </a:rPr>
              <a:t>Lorem ipsum dolor sit amet</a:t>
            </a:r>
            <a:endParaRPr>
              <a:solidFill>
                <a:schemeClr val="lt1"/>
              </a:solidFill>
            </a:endParaRPr>
          </a:p>
          <a:p>
            <a:pPr marL="457200" lvl="0" indent="-342900" rtl="0">
              <a:spcBef>
                <a:spcPts val="0"/>
              </a:spcBef>
              <a:spcAft>
                <a:spcPts val="0"/>
              </a:spcAft>
              <a:buClr>
                <a:schemeClr val="lt1"/>
              </a:buClr>
              <a:buSzPts val="1800"/>
              <a:buChar char="●"/>
            </a:pPr>
            <a:r>
              <a:rPr lang="en">
                <a:solidFill>
                  <a:schemeClr val="lt1"/>
                </a:solidFill>
              </a:rPr>
              <a:t>Sed do eiusmod tempor incididunt ut labore</a:t>
            </a:r>
            <a:endParaRPr>
              <a:solidFill>
                <a:schemeClr val="lt1"/>
              </a:solidFill>
            </a:endParaRPr>
          </a:p>
        </p:txBody>
      </p:sp>
      <p:pic>
        <p:nvPicPr>
          <p:cNvPr id="200" name="Shape 200"/>
          <p:cNvPicPr preferRelativeResize="0"/>
          <p:nvPr/>
        </p:nvPicPr>
        <p:blipFill>
          <a:blip r:embed="rId3">
            <a:alphaModFix/>
          </a:blip>
          <a:stretch>
            <a:fillRect/>
          </a:stretch>
        </p:blipFill>
        <p:spPr>
          <a:xfrm>
            <a:off x="7243158" y="292625"/>
            <a:ext cx="1730267" cy="572700"/>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53250" y="3797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Breakdown - Audit hours/ Key dates</a:t>
            </a:r>
            <a:endParaRPr/>
          </a:p>
        </p:txBody>
      </p:sp>
      <p:graphicFrame>
        <p:nvGraphicFramePr>
          <p:cNvPr id="206" name="Shape 206"/>
          <p:cNvGraphicFramePr/>
          <p:nvPr/>
        </p:nvGraphicFramePr>
        <p:xfrm>
          <a:off x="404650" y="1366938"/>
          <a:ext cx="8352725" cy="2597911"/>
        </p:xfrm>
        <a:graphic>
          <a:graphicData uri="http://schemas.openxmlformats.org/drawingml/2006/table">
            <a:tbl>
              <a:tblPr>
                <a:noFill/>
                <a:tableStyleId>{C6BCFDB5-E760-4936-82D3-2B8D66F2F989}</a:tableStyleId>
              </a:tblPr>
              <a:tblGrid>
                <a:gridCol w="1122425"/>
                <a:gridCol w="2011125"/>
                <a:gridCol w="1192150"/>
                <a:gridCol w="1190700"/>
                <a:gridCol w="1123600"/>
                <a:gridCol w="987800"/>
                <a:gridCol w="724925"/>
              </a:tblGrid>
              <a:tr h="714375">
                <a:tc>
                  <a:txBody>
                    <a:bodyPr/>
                    <a:lstStyle/>
                    <a:p>
                      <a:pPr marL="0" lvl="0" indent="0" algn="ctr" rtl="0">
                        <a:lnSpc>
                          <a:spcPct val="115000"/>
                        </a:lnSpc>
                        <a:spcBef>
                          <a:spcPts val="0"/>
                        </a:spcBef>
                        <a:spcAft>
                          <a:spcPts val="0"/>
                        </a:spcAft>
                        <a:buNone/>
                      </a:pPr>
                      <a:r>
                        <a:rPr lang="en" sz="1600" b="1">
                          <a:latin typeface="Average"/>
                          <a:ea typeface="Average"/>
                          <a:cs typeface="Average"/>
                          <a:sym typeface="Average"/>
                        </a:rPr>
                        <a:t>Audit  Phase</a:t>
                      </a:r>
                      <a:endParaRPr sz="1600" b="1">
                        <a:latin typeface="Average"/>
                        <a:ea typeface="Average"/>
                        <a:cs typeface="Average"/>
                        <a:sym typeface="Average"/>
                      </a:endParaRPr>
                    </a:p>
                  </a:txBody>
                  <a:tcPr marL="63500" marR="63500" marT="63500" marB="63500" anchor="b">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600" b="1">
                          <a:latin typeface="Average"/>
                          <a:ea typeface="Average"/>
                          <a:cs typeface="Average"/>
                          <a:sym typeface="Average"/>
                        </a:rPr>
                        <a:t>Dates</a:t>
                      </a:r>
                      <a:endParaRPr sz="1600" b="1">
                        <a:latin typeface="Average"/>
                        <a:ea typeface="Average"/>
                        <a:cs typeface="Average"/>
                        <a:sym typeface="Average"/>
                      </a:endParaRPr>
                    </a:p>
                    <a:p>
                      <a:pPr marL="0" lvl="0" indent="0" algn="ctr" rtl="0">
                        <a:lnSpc>
                          <a:spcPct val="115000"/>
                        </a:lnSpc>
                        <a:spcBef>
                          <a:spcPts val="0"/>
                        </a:spcBef>
                        <a:spcAft>
                          <a:spcPts val="0"/>
                        </a:spcAft>
                        <a:buNone/>
                      </a:pPr>
                      <a:r>
                        <a:rPr lang="en" sz="1600" b="1">
                          <a:latin typeface="Average"/>
                          <a:ea typeface="Average"/>
                          <a:cs typeface="Average"/>
                          <a:sym typeface="Average"/>
                        </a:rPr>
                        <a:t>(approximate)</a:t>
                      </a:r>
                      <a:endParaRPr sz="1600" b="1">
                        <a:latin typeface="Average"/>
                        <a:ea typeface="Average"/>
                        <a:cs typeface="Average"/>
                        <a:sym typeface="Average"/>
                      </a:endParaRPr>
                    </a:p>
                    <a:p>
                      <a:pPr marL="0" lvl="0" indent="0" algn="ctr" rtl="0">
                        <a:lnSpc>
                          <a:spcPct val="115000"/>
                        </a:lnSpc>
                        <a:spcBef>
                          <a:spcPts val="0"/>
                        </a:spcBef>
                        <a:spcAft>
                          <a:spcPts val="0"/>
                        </a:spcAft>
                        <a:buNone/>
                      </a:pPr>
                      <a:r>
                        <a:rPr lang="en" sz="1600" b="1">
                          <a:latin typeface="Average"/>
                          <a:ea typeface="Average"/>
                          <a:cs typeface="Average"/>
                          <a:sym typeface="Average"/>
                        </a:rPr>
                        <a:t>From – To</a:t>
                      </a:r>
                      <a:endParaRPr sz="1600" b="1">
                        <a:latin typeface="Average"/>
                        <a:ea typeface="Average"/>
                        <a:cs typeface="Average"/>
                        <a:sym typeface="Average"/>
                      </a:endParaRPr>
                    </a:p>
                  </a:txBody>
                  <a:tcPr marL="9525" marR="9525" marT="9525" marB="9525" anchor="b">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600" b="1">
                          <a:latin typeface="Average"/>
                          <a:ea typeface="Average"/>
                          <a:cs typeface="Average"/>
                          <a:sym typeface="Average"/>
                        </a:rPr>
                        <a:t>IT</a:t>
                      </a:r>
                      <a:endParaRPr sz="1600" b="1">
                        <a:latin typeface="Average"/>
                        <a:ea typeface="Average"/>
                        <a:cs typeface="Average"/>
                        <a:sym typeface="Average"/>
                      </a:endParaRPr>
                    </a:p>
                    <a:p>
                      <a:pPr marL="0" lvl="0" indent="0" algn="ctr" rtl="0">
                        <a:lnSpc>
                          <a:spcPct val="115000"/>
                        </a:lnSpc>
                        <a:spcBef>
                          <a:spcPts val="0"/>
                        </a:spcBef>
                        <a:spcAft>
                          <a:spcPts val="0"/>
                        </a:spcAft>
                        <a:buNone/>
                      </a:pPr>
                      <a:r>
                        <a:rPr lang="en" sz="1600" b="1">
                          <a:latin typeface="Average"/>
                          <a:ea typeface="Average"/>
                          <a:cs typeface="Average"/>
                          <a:sym typeface="Average"/>
                        </a:rPr>
                        <a:t>Auditor in charge</a:t>
                      </a:r>
                      <a:endParaRPr sz="1600" b="1">
                        <a:latin typeface="Average"/>
                        <a:ea typeface="Average"/>
                        <a:cs typeface="Average"/>
                        <a:sym typeface="Average"/>
                      </a:endParaRPr>
                    </a:p>
                  </a:txBody>
                  <a:tcPr marL="63500" marR="63500" marT="63500" marB="63500" anchor="b">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600" b="1">
                          <a:latin typeface="Average"/>
                          <a:ea typeface="Average"/>
                          <a:cs typeface="Average"/>
                          <a:sym typeface="Average"/>
                        </a:rPr>
                        <a:t>IT</a:t>
                      </a:r>
                      <a:endParaRPr sz="1600" b="1">
                        <a:latin typeface="Average"/>
                        <a:ea typeface="Average"/>
                        <a:cs typeface="Average"/>
                        <a:sym typeface="Average"/>
                      </a:endParaRPr>
                    </a:p>
                    <a:p>
                      <a:pPr marL="0" lvl="0" indent="0" algn="ctr" rtl="0">
                        <a:lnSpc>
                          <a:spcPct val="115000"/>
                        </a:lnSpc>
                        <a:spcBef>
                          <a:spcPts val="0"/>
                        </a:spcBef>
                        <a:spcAft>
                          <a:spcPts val="0"/>
                        </a:spcAft>
                        <a:buNone/>
                      </a:pPr>
                      <a:r>
                        <a:rPr lang="en" sz="1600" b="1">
                          <a:latin typeface="Average"/>
                          <a:ea typeface="Average"/>
                          <a:cs typeface="Average"/>
                          <a:sym typeface="Average"/>
                        </a:rPr>
                        <a:t>Audit</a:t>
                      </a:r>
                      <a:endParaRPr sz="1600" b="1">
                        <a:latin typeface="Average"/>
                        <a:ea typeface="Average"/>
                        <a:cs typeface="Average"/>
                        <a:sym typeface="Average"/>
                      </a:endParaRPr>
                    </a:p>
                    <a:p>
                      <a:pPr marL="0" lvl="0" indent="0" algn="ctr" rtl="0">
                        <a:lnSpc>
                          <a:spcPct val="115000"/>
                        </a:lnSpc>
                        <a:spcBef>
                          <a:spcPts val="0"/>
                        </a:spcBef>
                        <a:spcAft>
                          <a:spcPts val="0"/>
                        </a:spcAft>
                        <a:buNone/>
                      </a:pPr>
                      <a:r>
                        <a:rPr lang="en" sz="1600">
                          <a:latin typeface="Average"/>
                          <a:ea typeface="Average"/>
                          <a:cs typeface="Average"/>
                          <a:sym typeface="Average"/>
                        </a:rPr>
                        <a:t>Senior</a:t>
                      </a:r>
                      <a:endParaRPr sz="1600">
                        <a:latin typeface="Average"/>
                        <a:ea typeface="Average"/>
                        <a:cs typeface="Average"/>
                        <a:sym typeface="Average"/>
                      </a:endParaRPr>
                    </a:p>
                  </a:txBody>
                  <a:tcPr marL="63500" marR="63500" marT="63500" marB="63500" anchor="b">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600" b="1">
                          <a:latin typeface="Average"/>
                          <a:ea typeface="Average"/>
                          <a:cs typeface="Average"/>
                          <a:sym typeface="Average"/>
                        </a:rPr>
                        <a:t>IT</a:t>
                      </a:r>
                      <a:endParaRPr sz="1600" b="1">
                        <a:latin typeface="Average"/>
                        <a:ea typeface="Average"/>
                        <a:cs typeface="Average"/>
                        <a:sym typeface="Average"/>
                      </a:endParaRPr>
                    </a:p>
                    <a:p>
                      <a:pPr marL="0" lvl="0" indent="0" algn="ctr" rtl="0">
                        <a:lnSpc>
                          <a:spcPct val="115000"/>
                        </a:lnSpc>
                        <a:spcBef>
                          <a:spcPts val="0"/>
                        </a:spcBef>
                        <a:spcAft>
                          <a:spcPts val="0"/>
                        </a:spcAft>
                        <a:buNone/>
                      </a:pPr>
                      <a:r>
                        <a:rPr lang="en" sz="1600" b="1">
                          <a:latin typeface="Average"/>
                          <a:ea typeface="Average"/>
                          <a:cs typeface="Average"/>
                          <a:sym typeface="Average"/>
                        </a:rPr>
                        <a:t>Audit</a:t>
                      </a:r>
                      <a:endParaRPr sz="1600" b="1">
                        <a:latin typeface="Average"/>
                        <a:ea typeface="Average"/>
                        <a:cs typeface="Average"/>
                        <a:sym typeface="Average"/>
                      </a:endParaRPr>
                    </a:p>
                    <a:p>
                      <a:pPr marL="0" lvl="0" indent="0" algn="ctr" rtl="0">
                        <a:lnSpc>
                          <a:spcPct val="115000"/>
                        </a:lnSpc>
                        <a:spcBef>
                          <a:spcPts val="0"/>
                        </a:spcBef>
                        <a:spcAft>
                          <a:spcPts val="0"/>
                        </a:spcAft>
                        <a:buNone/>
                      </a:pPr>
                      <a:r>
                        <a:rPr lang="en" sz="1600">
                          <a:latin typeface="Average"/>
                          <a:ea typeface="Average"/>
                          <a:cs typeface="Average"/>
                          <a:sym typeface="Average"/>
                        </a:rPr>
                        <a:t>Staff</a:t>
                      </a:r>
                      <a:endParaRPr sz="1600">
                        <a:latin typeface="Average"/>
                        <a:ea typeface="Average"/>
                        <a:cs typeface="Average"/>
                        <a:sym typeface="Average"/>
                      </a:endParaRPr>
                    </a:p>
                  </a:txBody>
                  <a:tcPr marL="63500" marR="63500" marT="63500" marB="63500" anchor="b">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600" b="1">
                          <a:latin typeface="Average"/>
                          <a:ea typeface="Average"/>
                          <a:cs typeface="Average"/>
                          <a:sym typeface="Average"/>
                        </a:rPr>
                        <a:t>IT</a:t>
                      </a:r>
                      <a:endParaRPr sz="1600" b="1">
                        <a:latin typeface="Average"/>
                        <a:ea typeface="Average"/>
                        <a:cs typeface="Average"/>
                        <a:sym typeface="Average"/>
                      </a:endParaRPr>
                    </a:p>
                    <a:p>
                      <a:pPr marL="0" lvl="0" indent="0" algn="ctr" rtl="0">
                        <a:lnSpc>
                          <a:spcPct val="115000"/>
                        </a:lnSpc>
                        <a:spcBef>
                          <a:spcPts val="0"/>
                        </a:spcBef>
                        <a:spcAft>
                          <a:spcPts val="0"/>
                        </a:spcAft>
                        <a:buNone/>
                      </a:pPr>
                      <a:r>
                        <a:rPr lang="en" sz="1600" b="1">
                          <a:latin typeface="Average"/>
                          <a:ea typeface="Average"/>
                          <a:cs typeface="Average"/>
                          <a:sym typeface="Average"/>
                        </a:rPr>
                        <a:t>Audit</a:t>
                      </a:r>
                      <a:endParaRPr sz="1600" b="1">
                        <a:latin typeface="Average"/>
                        <a:ea typeface="Average"/>
                        <a:cs typeface="Average"/>
                        <a:sym typeface="Average"/>
                      </a:endParaRPr>
                    </a:p>
                    <a:p>
                      <a:pPr marL="0" lvl="0" indent="0" algn="ctr" rtl="0">
                        <a:lnSpc>
                          <a:spcPct val="115000"/>
                        </a:lnSpc>
                        <a:spcBef>
                          <a:spcPts val="0"/>
                        </a:spcBef>
                        <a:spcAft>
                          <a:spcPts val="0"/>
                        </a:spcAft>
                        <a:buNone/>
                      </a:pPr>
                      <a:r>
                        <a:rPr lang="en" sz="1600">
                          <a:latin typeface="Average"/>
                          <a:ea typeface="Average"/>
                          <a:cs typeface="Average"/>
                          <a:sym typeface="Average"/>
                        </a:rPr>
                        <a:t>Staff</a:t>
                      </a:r>
                      <a:endParaRPr sz="1600">
                        <a:latin typeface="Average"/>
                        <a:ea typeface="Average"/>
                        <a:cs typeface="Average"/>
                        <a:sym typeface="Average"/>
                      </a:endParaRPr>
                    </a:p>
                  </a:txBody>
                  <a:tcPr marL="63500" marR="63500" marT="63500" marB="63500" anchor="b">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600" b="1">
                          <a:latin typeface="Average"/>
                          <a:ea typeface="Average"/>
                          <a:cs typeface="Average"/>
                          <a:sym typeface="Average"/>
                        </a:rPr>
                        <a:t>Total</a:t>
                      </a:r>
                      <a:endParaRPr sz="1600" b="1">
                        <a:latin typeface="Average"/>
                        <a:ea typeface="Average"/>
                        <a:cs typeface="Average"/>
                        <a:sym typeface="Average"/>
                      </a:endParaRPr>
                    </a:p>
                  </a:txBody>
                  <a:tcPr marL="9525" marR="9525" marT="9525" marB="9525" anchor="b">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dk1"/>
                    </a:solidFill>
                  </a:tcPr>
                </a:tc>
              </a:tr>
              <a:tr h="304800">
                <a:tc>
                  <a:txBody>
                    <a:bodyPr/>
                    <a:lstStyle/>
                    <a:p>
                      <a:pPr marL="0" lvl="0" indent="0" algn="l" rtl="0">
                        <a:lnSpc>
                          <a:spcPct val="115000"/>
                        </a:lnSpc>
                        <a:spcBef>
                          <a:spcPts val="0"/>
                        </a:spcBef>
                        <a:spcAft>
                          <a:spcPts val="0"/>
                        </a:spcAft>
                        <a:buNone/>
                      </a:pPr>
                      <a:r>
                        <a:rPr lang="en" sz="1600">
                          <a:solidFill>
                            <a:schemeClr val="dk1"/>
                          </a:solidFill>
                          <a:latin typeface="Average"/>
                          <a:ea typeface="Average"/>
                          <a:cs typeface="Average"/>
                          <a:sym typeface="Average"/>
                        </a:rPr>
                        <a:t> Planning</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 February 26-Mar 9th</a:t>
                      </a:r>
                      <a:endParaRPr sz="1600">
                        <a:solidFill>
                          <a:schemeClr val="dk1"/>
                        </a:solidFill>
                        <a:latin typeface="Average"/>
                        <a:ea typeface="Average"/>
                        <a:cs typeface="Average"/>
                        <a:sym typeface="Average"/>
                      </a:endParaRPr>
                    </a:p>
                  </a:txBody>
                  <a:tcPr marL="9525" marR="9525" marT="9525" marB="95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20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30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30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30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110</a:t>
                      </a:r>
                      <a:endParaRPr sz="1600">
                        <a:solidFill>
                          <a:schemeClr val="dk1"/>
                        </a:solidFill>
                        <a:latin typeface="Average"/>
                        <a:ea typeface="Average"/>
                        <a:cs typeface="Average"/>
                        <a:sym typeface="Average"/>
                      </a:endParaRPr>
                    </a:p>
                  </a:txBody>
                  <a:tcPr marL="9525" marR="9525" marT="9525" marB="95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r>
              <a:tr h="304800">
                <a:tc>
                  <a:txBody>
                    <a:bodyPr/>
                    <a:lstStyle/>
                    <a:p>
                      <a:pPr marL="0" lvl="0" indent="0" algn="l" rtl="0">
                        <a:lnSpc>
                          <a:spcPct val="115000"/>
                        </a:lnSpc>
                        <a:spcBef>
                          <a:spcPts val="0"/>
                        </a:spcBef>
                        <a:spcAft>
                          <a:spcPts val="0"/>
                        </a:spcAft>
                        <a:buNone/>
                      </a:pPr>
                      <a:r>
                        <a:rPr lang="en" sz="1600">
                          <a:solidFill>
                            <a:schemeClr val="dk1"/>
                          </a:solidFill>
                          <a:latin typeface="Average"/>
                          <a:ea typeface="Average"/>
                          <a:cs typeface="Average"/>
                          <a:sym typeface="Average"/>
                        </a:rPr>
                        <a:t> Fieldwork</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March 12–Mar 30th</a:t>
                      </a:r>
                      <a:endParaRPr sz="1600">
                        <a:solidFill>
                          <a:schemeClr val="dk1"/>
                        </a:solidFill>
                        <a:latin typeface="Average"/>
                        <a:ea typeface="Average"/>
                        <a:cs typeface="Average"/>
                        <a:sym typeface="Average"/>
                      </a:endParaRPr>
                    </a:p>
                  </a:txBody>
                  <a:tcPr marL="9525" marR="9525" marT="9525" marB="95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30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40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50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50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170</a:t>
                      </a:r>
                      <a:endParaRPr sz="1600">
                        <a:solidFill>
                          <a:schemeClr val="dk1"/>
                        </a:solidFill>
                        <a:latin typeface="Average"/>
                        <a:ea typeface="Average"/>
                        <a:cs typeface="Average"/>
                        <a:sym typeface="Average"/>
                      </a:endParaRPr>
                    </a:p>
                  </a:txBody>
                  <a:tcPr marL="9525" marR="9525" marT="9525" marB="95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r>
              <a:tr h="304800">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Reporting</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 March 28–April 13th</a:t>
                      </a:r>
                      <a:endParaRPr sz="1600">
                        <a:solidFill>
                          <a:schemeClr val="dk1"/>
                        </a:solidFill>
                        <a:latin typeface="Average"/>
                        <a:ea typeface="Average"/>
                        <a:cs typeface="Average"/>
                        <a:sym typeface="Average"/>
                      </a:endParaRPr>
                    </a:p>
                  </a:txBody>
                  <a:tcPr marL="9525" marR="9525" marT="9525" marB="95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20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20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30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30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110</a:t>
                      </a:r>
                      <a:endParaRPr sz="1600">
                        <a:solidFill>
                          <a:schemeClr val="dk1"/>
                        </a:solidFill>
                        <a:latin typeface="Average"/>
                        <a:ea typeface="Average"/>
                        <a:cs typeface="Average"/>
                        <a:sym typeface="Average"/>
                      </a:endParaRPr>
                    </a:p>
                  </a:txBody>
                  <a:tcPr marL="9525" marR="9525" marT="9525" marB="95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r>
              <a:tr h="304800">
                <a:tc>
                  <a:txBody>
                    <a:bodyPr/>
                    <a:lstStyle/>
                    <a:p>
                      <a:pPr marL="0" marR="88900" lvl="0" indent="0" algn="r" rtl="0">
                        <a:lnSpc>
                          <a:spcPct val="115000"/>
                        </a:lnSpc>
                        <a:spcBef>
                          <a:spcPts val="0"/>
                        </a:spcBef>
                        <a:spcAft>
                          <a:spcPts val="0"/>
                        </a:spcAft>
                        <a:buNone/>
                      </a:pPr>
                      <a:r>
                        <a:rPr lang="en" sz="1600" b="1">
                          <a:solidFill>
                            <a:schemeClr val="dk1"/>
                          </a:solidFill>
                          <a:latin typeface="Average"/>
                          <a:ea typeface="Average"/>
                          <a:cs typeface="Average"/>
                          <a:sym typeface="Average"/>
                        </a:rPr>
                        <a:t>Total</a:t>
                      </a:r>
                      <a:endParaRPr sz="1600" b="1">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  </a:t>
                      </a:r>
                      <a:endParaRPr sz="1600">
                        <a:solidFill>
                          <a:schemeClr val="dk1"/>
                        </a:solidFill>
                        <a:latin typeface="Average"/>
                        <a:ea typeface="Average"/>
                        <a:cs typeface="Average"/>
                        <a:sym typeface="Average"/>
                      </a:endParaRPr>
                    </a:p>
                  </a:txBody>
                  <a:tcPr marL="9525" marR="9525" marT="9525" marB="95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70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90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110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110</a:t>
                      </a:r>
                      <a:endParaRPr sz="1600">
                        <a:solidFill>
                          <a:schemeClr val="dk1"/>
                        </a:solidFill>
                        <a:latin typeface="Average"/>
                        <a:ea typeface="Average"/>
                        <a:cs typeface="Average"/>
                        <a:sym typeface="Average"/>
                      </a:endParaRPr>
                    </a:p>
                  </a:txBody>
                  <a:tcPr marL="63500" marR="63500" marT="63500" marB="635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chemeClr val="dk1"/>
                          </a:solidFill>
                          <a:latin typeface="Average"/>
                          <a:ea typeface="Average"/>
                          <a:cs typeface="Average"/>
                          <a:sym typeface="Average"/>
                        </a:rPr>
                        <a:t>390</a:t>
                      </a:r>
                      <a:endParaRPr sz="1600">
                        <a:solidFill>
                          <a:schemeClr val="dk1"/>
                        </a:solidFill>
                        <a:latin typeface="Average"/>
                        <a:ea typeface="Average"/>
                        <a:cs typeface="Average"/>
                        <a:sym typeface="Average"/>
                      </a:endParaRPr>
                    </a:p>
                  </a:txBody>
                  <a:tcPr marL="9525" marR="9525" marT="9525" marB="9525"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r>
            </a:tbl>
          </a:graphicData>
        </a:graphic>
      </p:graphicFrame>
      <p:pic>
        <p:nvPicPr>
          <p:cNvPr id="207" name="Shape 207"/>
          <p:cNvPicPr preferRelativeResize="0"/>
          <p:nvPr/>
        </p:nvPicPr>
        <p:blipFill>
          <a:blip r:embed="rId3">
            <a:alphaModFix/>
          </a:blip>
          <a:stretch>
            <a:fillRect/>
          </a:stretch>
        </p:blipFill>
        <p:spPr>
          <a:xfrm>
            <a:off x="7243158" y="292625"/>
            <a:ext cx="1730267" cy="572700"/>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Wrap-Up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Agenda</a:t>
            </a:r>
            <a:endParaRPr/>
          </a:p>
        </p:txBody>
      </p:sp>
      <p:sp>
        <p:nvSpPr>
          <p:cNvPr id="68" name="Shape 68"/>
          <p:cNvSpPr txBox="1">
            <a:spLocks noGrp="1"/>
          </p:cNvSpPr>
          <p:nvPr>
            <p:ph type="body" idx="1"/>
          </p:nvPr>
        </p:nvSpPr>
        <p:spPr>
          <a:xfrm>
            <a:off x="472700" y="1163725"/>
            <a:ext cx="33201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a:t>Tech Background</a:t>
            </a:r>
            <a:endParaRPr/>
          </a:p>
          <a:p>
            <a:pPr marL="457200" lvl="0" indent="-342900">
              <a:spcBef>
                <a:spcPts val="0"/>
              </a:spcBef>
              <a:spcAft>
                <a:spcPts val="0"/>
              </a:spcAft>
              <a:buSzPts val="1800"/>
              <a:buChar char="❏"/>
            </a:pPr>
            <a:r>
              <a:rPr lang="en"/>
              <a:t>Audit Scope</a:t>
            </a:r>
            <a:endParaRPr/>
          </a:p>
          <a:p>
            <a:pPr marL="457200" lvl="0" indent="-342900" rtl="0">
              <a:spcBef>
                <a:spcPts val="0"/>
              </a:spcBef>
              <a:spcAft>
                <a:spcPts val="0"/>
              </a:spcAft>
              <a:buSzPts val="1800"/>
              <a:buChar char="❏"/>
            </a:pPr>
            <a:r>
              <a:rPr lang="en"/>
              <a:t>Risk Assessment</a:t>
            </a:r>
            <a:endParaRPr/>
          </a:p>
          <a:p>
            <a:pPr marL="457200" lvl="0" indent="-342900" rtl="0">
              <a:spcBef>
                <a:spcPts val="0"/>
              </a:spcBef>
              <a:spcAft>
                <a:spcPts val="0"/>
              </a:spcAft>
              <a:buSzPts val="1800"/>
              <a:buChar char="❏"/>
            </a:pPr>
            <a:r>
              <a:rPr lang="en"/>
              <a:t>Roles &amp; Responsibilities</a:t>
            </a:r>
            <a:endParaRPr/>
          </a:p>
          <a:p>
            <a:pPr marL="457200" lvl="0" indent="-342900" rtl="0">
              <a:spcBef>
                <a:spcPts val="0"/>
              </a:spcBef>
              <a:spcAft>
                <a:spcPts val="0"/>
              </a:spcAft>
              <a:buSzPts val="1800"/>
              <a:buChar char="❏"/>
            </a:pPr>
            <a:r>
              <a:rPr lang="en"/>
              <a:t>Breakdown Audit Phase, Resourcing &amp; Key Dates</a:t>
            </a:r>
            <a:endParaRPr/>
          </a:p>
          <a:p>
            <a:pPr marL="457200" lvl="0" indent="-342900">
              <a:spcBef>
                <a:spcPts val="0"/>
              </a:spcBef>
              <a:spcAft>
                <a:spcPts val="0"/>
              </a:spcAft>
              <a:buSzPts val="1800"/>
              <a:buChar char="❏"/>
            </a:pPr>
            <a:r>
              <a:rPr lang="en"/>
              <a:t>Wrap-up</a:t>
            </a:r>
            <a:endParaRPr/>
          </a:p>
        </p:txBody>
      </p:sp>
      <p:pic>
        <p:nvPicPr>
          <p:cNvPr id="69" name="Shape 69"/>
          <p:cNvPicPr preferRelativeResize="0"/>
          <p:nvPr/>
        </p:nvPicPr>
        <p:blipFill>
          <a:blip r:embed="rId3">
            <a:alphaModFix/>
          </a:blip>
          <a:stretch>
            <a:fillRect/>
          </a:stretch>
        </p:blipFill>
        <p:spPr>
          <a:xfrm>
            <a:off x="7243158" y="292625"/>
            <a:ext cx="1730267" cy="572700"/>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Tech Background/Overview</a:t>
            </a:r>
            <a:endParaRPr/>
          </a:p>
        </p:txBody>
      </p:sp>
      <p:sp>
        <p:nvSpPr>
          <p:cNvPr id="75" name="Shape 75"/>
          <p:cNvSpPr txBox="1">
            <a:spLocks noGrp="1"/>
          </p:cNvSpPr>
          <p:nvPr>
            <p:ph type="body" idx="1"/>
          </p:nvPr>
        </p:nvSpPr>
        <p:spPr>
          <a:xfrm>
            <a:off x="472700" y="1170125"/>
            <a:ext cx="8359500" cy="3824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100 database servers geographically dispersed </a:t>
            </a:r>
            <a:endParaRPr/>
          </a:p>
          <a:p>
            <a:pPr marL="914400" lvl="1" indent="-317500" rtl="0">
              <a:spcBef>
                <a:spcPts val="0"/>
              </a:spcBef>
              <a:spcAft>
                <a:spcPts val="0"/>
              </a:spcAft>
              <a:buSzPts val="1400"/>
              <a:buChar char="❏"/>
            </a:pPr>
            <a:r>
              <a:rPr lang="en"/>
              <a:t>Production and development servers reside at the headquarters in Philadelphia, Pennsylvania</a:t>
            </a:r>
            <a:endParaRPr/>
          </a:p>
          <a:p>
            <a:pPr marL="914400" lvl="1" indent="-317500" rtl="0">
              <a:spcBef>
                <a:spcPts val="0"/>
              </a:spcBef>
              <a:spcAft>
                <a:spcPts val="0"/>
              </a:spcAft>
              <a:buSzPts val="1400"/>
              <a:buChar char="❏"/>
            </a:pPr>
            <a:r>
              <a:rPr lang="en"/>
              <a:t>Backup servers located in the Dallas Data Center in Dallas, Texas</a:t>
            </a:r>
            <a:endParaRPr sz="1800"/>
          </a:p>
          <a:p>
            <a:pPr marL="457200" lvl="0" indent="-342900" rtl="0">
              <a:spcBef>
                <a:spcPts val="1000"/>
              </a:spcBef>
              <a:spcAft>
                <a:spcPts val="0"/>
              </a:spcAft>
              <a:buSzPts val="1800"/>
              <a:buChar char="❏"/>
            </a:pPr>
            <a:r>
              <a:rPr lang="en"/>
              <a:t>Server Dispersion</a:t>
            </a:r>
            <a:endParaRPr/>
          </a:p>
          <a:p>
            <a:pPr marL="914400" lvl="1" indent="-317500" rtl="0">
              <a:spcBef>
                <a:spcPts val="0"/>
              </a:spcBef>
              <a:spcAft>
                <a:spcPts val="0"/>
              </a:spcAft>
              <a:buSzPts val="1400"/>
              <a:buChar char="❏"/>
            </a:pPr>
            <a:r>
              <a:rPr lang="en"/>
              <a:t>50 servers dedicated to production environment (Philadelphia, PA)</a:t>
            </a:r>
            <a:endParaRPr/>
          </a:p>
          <a:p>
            <a:pPr marL="914400" lvl="1" indent="-317500" rtl="0">
              <a:spcBef>
                <a:spcPts val="0"/>
              </a:spcBef>
              <a:spcAft>
                <a:spcPts val="0"/>
              </a:spcAft>
              <a:buSzPts val="1400"/>
              <a:buChar char="❏"/>
            </a:pPr>
            <a:r>
              <a:rPr lang="en"/>
              <a:t>25 servers  dedicated to application development ( Philadelphia, PA)</a:t>
            </a:r>
            <a:endParaRPr/>
          </a:p>
          <a:p>
            <a:pPr marL="914400" lvl="1" indent="-317500" rtl="0">
              <a:spcBef>
                <a:spcPts val="0"/>
              </a:spcBef>
              <a:spcAft>
                <a:spcPts val="0"/>
              </a:spcAft>
              <a:buSzPts val="1400"/>
              <a:buChar char="❏"/>
            </a:pPr>
            <a:r>
              <a:rPr lang="en"/>
              <a:t>25 servers dedicated to backup sites in the event of onsite failure (Dallas, TX)</a:t>
            </a:r>
            <a:endParaRPr/>
          </a:p>
          <a:p>
            <a:pPr marL="457200" lvl="0" indent="-342900" rtl="0">
              <a:spcBef>
                <a:spcPts val="1000"/>
              </a:spcBef>
              <a:spcAft>
                <a:spcPts val="0"/>
              </a:spcAft>
              <a:buSzPts val="1800"/>
              <a:buChar char="❏"/>
            </a:pPr>
            <a:r>
              <a:rPr lang="en"/>
              <a:t>Data Protection</a:t>
            </a:r>
            <a:endParaRPr/>
          </a:p>
          <a:p>
            <a:pPr marL="914400" lvl="1" indent="-317500" rtl="0">
              <a:spcBef>
                <a:spcPts val="0"/>
              </a:spcBef>
              <a:spcAft>
                <a:spcPts val="0"/>
              </a:spcAft>
              <a:buSzPts val="1400"/>
              <a:buChar char="❏"/>
            </a:pPr>
            <a:r>
              <a:rPr lang="en"/>
              <a:t>Access privilege</a:t>
            </a:r>
            <a:endParaRPr/>
          </a:p>
          <a:p>
            <a:pPr marL="914400" lvl="1" indent="-317500" rtl="0">
              <a:spcBef>
                <a:spcPts val="0"/>
              </a:spcBef>
              <a:spcAft>
                <a:spcPts val="0"/>
              </a:spcAft>
              <a:buSzPts val="1400"/>
              <a:buChar char="❏"/>
            </a:pPr>
            <a:r>
              <a:rPr lang="en"/>
              <a:t>Encryption of stored PII (Personally Identifiable Information)</a:t>
            </a:r>
            <a:endParaRPr/>
          </a:p>
          <a:p>
            <a:pPr marL="914400" lvl="1" indent="-317500" rtl="0">
              <a:spcBef>
                <a:spcPts val="0"/>
              </a:spcBef>
              <a:spcAft>
                <a:spcPts val="0"/>
              </a:spcAft>
              <a:buSzPts val="1400"/>
              <a:buChar char="❏"/>
            </a:pPr>
            <a:r>
              <a:rPr lang="en"/>
              <a:t>Secure configuration practices</a:t>
            </a:r>
            <a:br>
              <a:rPr lang="en"/>
            </a:br>
            <a:r>
              <a:rPr lang="en"/>
              <a:t/>
            </a:r>
            <a:br>
              <a:rPr lang="en"/>
            </a:br>
            <a:endParaRPr/>
          </a:p>
        </p:txBody>
      </p:sp>
      <p:pic>
        <p:nvPicPr>
          <p:cNvPr id="76" name="Shape 76"/>
          <p:cNvPicPr preferRelativeResize="0"/>
          <p:nvPr/>
        </p:nvPicPr>
        <p:blipFill>
          <a:blip r:embed="rId3">
            <a:alphaModFix/>
          </a:blip>
          <a:stretch>
            <a:fillRect/>
          </a:stretch>
        </p:blipFill>
        <p:spPr>
          <a:xfrm>
            <a:off x="7243158" y="292625"/>
            <a:ext cx="1730267" cy="572700"/>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mt="77000"/>
          </a:blip>
          <a:stretch>
            <a:fillRect/>
          </a:stretch>
        </p:blipFill>
        <p:spPr>
          <a:xfrm>
            <a:off x="517225" y="2400025"/>
            <a:ext cx="1704584" cy="2076750"/>
          </a:xfrm>
          <a:prstGeom prst="rect">
            <a:avLst/>
          </a:prstGeom>
          <a:noFill/>
          <a:ln w="38100" cap="flat" cmpd="sng">
            <a:solidFill>
              <a:srgbClr val="FFFFFF"/>
            </a:solidFill>
            <a:prstDash val="solid"/>
            <a:round/>
            <a:headEnd type="none" w="sm" len="sm"/>
            <a:tailEnd type="none" w="sm" len="sm"/>
          </a:ln>
        </p:spPr>
      </p:pic>
      <p:pic>
        <p:nvPicPr>
          <p:cNvPr id="82" name="Shape 82"/>
          <p:cNvPicPr preferRelativeResize="0"/>
          <p:nvPr/>
        </p:nvPicPr>
        <p:blipFill>
          <a:blip r:embed="rId4">
            <a:alphaModFix amt="87000"/>
          </a:blip>
          <a:stretch>
            <a:fillRect/>
          </a:stretch>
        </p:blipFill>
        <p:spPr>
          <a:xfrm>
            <a:off x="7018428" y="2466944"/>
            <a:ext cx="1704584" cy="2055469"/>
          </a:xfrm>
          <a:prstGeom prst="rect">
            <a:avLst/>
          </a:prstGeom>
          <a:noFill/>
          <a:ln w="28575" cap="flat" cmpd="sng">
            <a:solidFill>
              <a:srgbClr val="FFFFFF"/>
            </a:solidFill>
            <a:prstDash val="solid"/>
            <a:round/>
            <a:headEnd type="none" w="sm" len="sm"/>
            <a:tailEnd type="none" w="sm" len="sm"/>
          </a:ln>
        </p:spPr>
      </p:pic>
      <p:grpSp>
        <p:nvGrpSpPr>
          <p:cNvPr id="83" name="Shape 83"/>
          <p:cNvGrpSpPr/>
          <p:nvPr/>
        </p:nvGrpSpPr>
        <p:grpSpPr>
          <a:xfrm>
            <a:off x="3169632" y="1951383"/>
            <a:ext cx="3065904" cy="1927640"/>
            <a:chOff x="2395237" y="1904125"/>
            <a:chExt cx="4322436" cy="2758500"/>
          </a:xfrm>
        </p:grpSpPr>
        <p:pic>
          <p:nvPicPr>
            <p:cNvPr id="84" name="Shape 84"/>
            <p:cNvPicPr preferRelativeResize="0"/>
            <p:nvPr/>
          </p:nvPicPr>
          <p:blipFill>
            <a:blip r:embed="rId5">
              <a:alphaModFix/>
            </a:blip>
            <a:stretch>
              <a:fillRect/>
            </a:stretch>
          </p:blipFill>
          <p:spPr>
            <a:xfrm>
              <a:off x="2395237" y="1904125"/>
              <a:ext cx="4322436" cy="2758500"/>
            </a:xfrm>
            <a:prstGeom prst="rect">
              <a:avLst/>
            </a:prstGeom>
            <a:noFill/>
            <a:ln>
              <a:noFill/>
            </a:ln>
            <a:effectLst>
              <a:outerShdw blurRad="57150" dist="19050" dir="5400000" algn="bl" rotWithShape="0">
                <a:srgbClr val="FFFFFF">
                  <a:alpha val="50000"/>
                </a:srgbClr>
              </a:outerShdw>
            </a:effectLst>
          </p:spPr>
        </p:pic>
        <p:pic>
          <p:nvPicPr>
            <p:cNvPr id="85" name="Shape 85"/>
            <p:cNvPicPr preferRelativeResize="0"/>
            <p:nvPr/>
          </p:nvPicPr>
          <p:blipFill>
            <a:blip r:embed="rId6">
              <a:alphaModFix/>
            </a:blip>
            <a:stretch>
              <a:fillRect/>
            </a:stretch>
          </p:blipFill>
          <p:spPr>
            <a:xfrm>
              <a:off x="4443750" y="4046025"/>
              <a:ext cx="104775" cy="114300"/>
            </a:xfrm>
            <a:prstGeom prst="rect">
              <a:avLst/>
            </a:prstGeom>
            <a:noFill/>
            <a:ln>
              <a:noFill/>
            </a:ln>
          </p:spPr>
        </p:pic>
        <p:pic>
          <p:nvPicPr>
            <p:cNvPr id="86" name="Shape 86"/>
            <p:cNvPicPr preferRelativeResize="0"/>
            <p:nvPr/>
          </p:nvPicPr>
          <p:blipFill>
            <a:blip r:embed="rId6">
              <a:alphaModFix/>
            </a:blip>
            <a:stretch>
              <a:fillRect/>
            </a:stretch>
          </p:blipFill>
          <p:spPr>
            <a:xfrm>
              <a:off x="6120400" y="2731700"/>
              <a:ext cx="104775" cy="114300"/>
            </a:xfrm>
            <a:prstGeom prst="rect">
              <a:avLst/>
            </a:prstGeom>
            <a:noFill/>
            <a:ln>
              <a:noFill/>
            </a:ln>
          </p:spPr>
        </p:pic>
      </p:grpSp>
      <p:sp>
        <p:nvSpPr>
          <p:cNvPr id="87" name="Shape 87"/>
          <p:cNvSpPr txBox="1">
            <a:spLocks noGrp="1"/>
          </p:cNvSpPr>
          <p:nvPr>
            <p:ph type="title"/>
          </p:nvPr>
        </p:nvSpPr>
        <p:spPr>
          <a:xfrm>
            <a:off x="311700" y="445025"/>
            <a:ext cx="54225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Tech Overview</a:t>
            </a:r>
            <a:endParaRPr/>
          </a:p>
        </p:txBody>
      </p:sp>
      <p:sp>
        <p:nvSpPr>
          <p:cNvPr id="88" name="Shape 88"/>
          <p:cNvSpPr/>
          <p:nvPr/>
        </p:nvSpPr>
        <p:spPr>
          <a:xfrm>
            <a:off x="4547000" y="3376475"/>
            <a:ext cx="225000" cy="236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txBox="1">
            <a:spLocks noGrp="1"/>
          </p:cNvSpPr>
          <p:nvPr>
            <p:ph type="title"/>
          </p:nvPr>
        </p:nvSpPr>
        <p:spPr>
          <a:xfrm>
            <a:off x="311700" y="1073513"/>
            <a:ext cx="54225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F.E.I.  Information Technology Infrastructure</a:t>
            </a:r>
            <a:endParaRPr sz="1800"/>
          </a:p>
        </p:txBody>
      </p:sp>
      <p:cxnSp>
        <p:nvCxnSpPr>
          <p:cNvPr id="90" name="Shape 90"/>
          <p:cNvCxnSpPr>
            <a:stCxn id="88" idx="2"/>
            <a:endCxn id="81" idx="3"/>
          </p:cNvCxnSpPr>
          <p:nvPr/>
        </p:nvCxnSpPr>
        <p:spPr>
          <a:xfrm rot="10800000">
            <a:off x="2221700" y="3438275"/>
            <a:ext cx="2325300" cy="56400"/>
          </a:xfrm>
          <a:prstGeom prst="straightConnector1">
            <a:avLst/>
          </a:prstGeom>
          <a:noFill/>
          <a:ln w="9525" cap="flat" cmpd="sng">
            <a:solidFill>
              <a:schemeClr val="dk2"/>
            </a:solidFill>
            <a:prstDash val="solid"/>
            <a:round/>
            <a:headEnd type="none" w="med" len="med"/>
            <a:tailEnd type="none" w="med" len="med"/>
          </a:ln>
        </p:spPr>
      </p:cxnSp>
      <p:cxnSp>
        <p:nvCxnSpPr>
          <p:cNvPr id="91" name="Shape 91"/>
          <p:cNvCxnSpPr>
            <a:stCxn id="92" idx="5"/>
            <a:endCxn id="82" idx="1"/>
          </p:cNvCxnSpPr>
          <p:nvPr/>
        </p:nvCxnSpPr>
        <p:spPr>
          <a:xfrm>
            <a:off x="5926250" y="2655330"/>
            <a:ext cx="1092300" cy="839400"/>
          </a:xfrm>
          <a:prstGeom prst="straightConnector1">
            <a:avLst/>
          </a:prstGeom>
          <a:noFill/>
          <a:ln w="9525" cap="flat" cmpd="sng">
            <a:solidFill>
              <a:schemeClr val="dk2"/>
            </a:solidFill>
            <a:prstDash val="solid"/>
            <a:round/>
            <a:headEnd type="none" w="med" len="med"/>
            <a:tailEnd type="none" w="med" len="med"/>
          </a:ln>
        </p:spPr>
      </p:cxnSp>
      <p:sp>
        <p:nvSpPr>
          <p:cNvPr id="92" name="Shape 92"/>
          <p:cNvSpPr/>
          <p:nvPr/>
        </p:nvSpPr>
        <p:spPr>
          <a:xfrm>
            <a:off x="5734200" y="2453550"/>
            <a:ext cx="225000" cy="236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3" name="Shape 93"/>
          <p:cNvPicPr preferRelativeResize="0"/>
          <p:nvPr/>
        </p:nvPicPr>
        <p:blipFill>
          <a:blip r:embed="rId7">
            <a:alphaModFix/>
          </a:blip>
          <a:stretch>
            <a:fillRect/>
          </a:stretch>
        </p:blipFill>
        <p:spPr>
          <a:xfrm>
            <a:off x="7243158" y="292625"/>
            <a:ext cx="1730267" cy="572700"/>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Scope</a:t>
            </a:r>
            <a:endParaRPr/>
          </a:p>
        </p:txBody>
      </p:sp>
      <p:graphicFrame>
        <p:nvGraphicFramePr>
          <p:cNvPr id="99" name="Shape 99"/>
          <p:cNvGraphicFramePr/>
          <p:nvPr/>
        </p:nvGraphicFramePr>
        <p:xfrm>
          <a:off x="4768275" y="1499075"/>
          <a:ext cx="3987250" cy="2084010"/>
        </p:xfrm>
        <a:graphic>
          <a:graphicData uri="http://schemas.openxmlformats.org/drawingml/2006/table">
            <a:tbl>
              <a:tblPr>
                <a:noFill/>
                <a:tableStyleId>{A8CD8306-4431-4E2F-BC93-A4ADF7292037}</a:tableStyleId>
              </a:tblPr>
              <a:tblGrid>
                <a:gridCol w="1369875"/>
                <a:gridCol w="2617375"/>
              </a:tblGrid>
              <a:tr h="345350">
                <a:tc>
                  <a:txBody>
                    <a:bodyPr/>
                    <a:lstStyle/>
                    <a:p>
                      <a:pPr marL="0" lvl="0" indent="0" rtl="0">
                        <a:spcBef>
                          <a:spcPts val="0"/>
                        </a:spcBef>
                        <a:spcAft>
                          <a:spcPts val="0"/>
                        </a:spcAft>
                        <a:buNone/>
                      </a:pPr>
                      <a:r>
                        <a:rPr lang="en" sz="1600" b="1">
                          <a:latin typeface="Average"/>
                          <a:ea typeface="Average"/>
                          <a:cs typeface="Average"/>
                          <a:sym typeface="Average"/>
                        </a:rPr>
                        <a:t>Risk Area</a:t>
                      </a:r>
                      <a:endParaRPr sz="1600" b="1">
                        <a:latin typeface="Average"/>
                        <a:ea typeface="Average"/>
                        <a:cs typeface="Average"/>
                        <a:sym typeface="Average"/>
                      </a:endParaRPr>
                    </a:p>
                  </a:txBody>
                  <a:tcPr marL="91425" marR="91425" marT="91425" marB="91425">
                    <a:solidFill>
                      <a:srgbClr val="FFFFFF"/>
                    </a:solidFill>
                  </a:tcPr>
                </a:tc>
                <a:tc>
                  <a:txBody>
                    <a:bodyPr/>
                    <a:lstStyle/>
                    <a:p>
                      <a:pPr marL="0" lvl="0" indent="0" rtl="0">
                        <a:spcBef>
                          <a:spcPts val="0"/>
                        </a:spcBef>
                        <a:spcAft>
                          <a:spcPts val="0"/>
                        </a:spcAft>
                        <a:buNone/>
                      </a:pPr>
                      <a:r>
                        <a:rPr lang="en" sz="1600" b="1">
                          <a:latin typeface="Average"/>
                          <a:ea typeface="Average"/>
                          <a:cs typeface="Average"/>
                          <a:sym typeface="Average"/>
                        </a:rPr>
                        <a:t>Sub-Risk / Activity</a:t>
                      </a:r>
                      <a:endParaRPr sz="1600" b="1">
                        <a:latin typeface="Average"/>
                        <a:ea typeface="Average"/>
                        <a:cs typeface="Average"/>
                        <a:sym typeface="Average"/>
                      </a:endParaRPr>
                    </a:p>
                  </a:txBody>
                  <a:tcPr marL="91425" marR="91425" marT="91425" marB="91425">
                    <a:solidFill>
                      <a:srgbClr val="FFFFFF"/>
                    </a:solidFill>
                  </a:tcPr>
                </a:tc>
              </a:tr>
              <a:tr h="525775">
                <a:tc>
                  <a:txBody>
                    <a:bodyPr/>
                    <a:lstStyle/>
                    <a:p>
                      <a:pPr marL="0" lvl="0" indent="0" rtl="0">
                        <a:spcBef>
                          <a:spcPts val="0"/>
                        </a:spcBef>
                        <a:spcAft>
                          <a:spcPts val="0"/>
                        </a:spcAft>
                        <a:buNone/>
                      </a:pPr>
                      <a:r>
                        <a:rPr lang="en" sz="1600">
                          <a:solidFill>
                            <a:schemeClr val="dk1"/>
                          </a:solidFill>
                          <a:latin typeface="Average"/>
                          <a:ea typeface="Average"/>
                          <a:cs typeface="Average"/>
                          <a:sym typeface="Average"/>
                        </a:rPr>
                        <a:t>Access Management</a:t>
                      </a:r>
                      <a:endParaRPr sz="1600">
                        <a:solidFill>
                          <a:schemeClr val="dk1"/>
                        </a:solidFill>
                        <a:latin typeface="Average"/>
                        <a:ea typeface="Average"/>
                        <a:cs typeface="Average"/>
                        <a:sym typeface="Average"/>
                      </a:endParaRPr>
                    </a:p>
                  </a:txBody>
                  <a:tcPr marL="91425" marR="91425" marT="91425" marB="91425"/>
                </a:tc>
                <a:tc>
                  <a:txBody>
                    <a:bodyPr/>
                    <a:lstStyle/>
                    <a:p>
                      <a:pPr marL="0" lvl="0" indent="0" rtl="0">
                        <a:spcBef>
                          <a:spcPts val="0"/>
                        </a:spcBef>
                        <a:spcAft>
                          <a:spcPts val="0"/>
                        </a:spcAft>
                        <a:buNone/>
                      </a:pPr>
                      <a:r>
                        <a:rPr lang="en" sz="1600">
                          <a:solidFill>
                            <a:schemeClr val="dk1"/>
                          </a:solidFill>
                          <a:latin typeface="Average"/>
                          <a:ea typeface="Average"/>
                          <a:cs typeface="Average"/>
                          <a:sym typeface="Average"/>
                        </a:rPr>
                        <a:t>Segregation of Duties</a:t>
                      </a:r>
                      <a:endParaRPr sz="1600">
                        <a:solidFill>
                          <a:schemeClr val="dk1"/>
                        </a:solidFill>
                        <a:latin typeface="Average"/>
                        <a:ea typeface="Average"/>
                        <a:cs typeface="Average"/>
                        <a:sym typeface="Average"/>
                      </a:endParaRPr>
                    </a:p>
                    <a:p>
                      <a:pPr marL="0" lvl="0" indent="0">
                        <a:spcBef>
                          <a:spcPts val="0"/>
                        </a:spcBef>
                        <a:spcAft>
                          <a:spcPts val="0"/>
                        </a:spcAft>
                        <a:buNone/>
                      </a:pPr>
                      <a:r>
                        <a:rPr lang="en" sz="1600">
                          <a:solidFill>
                            <a:schemeClr val="dk1"/>
                          </a:solidFill>
                          <a:latin typeface="Average"/>
                          <a:ea typeface="Average"/>
                          <a:cs typeface="Average"/>
                          <a:sym typeface="Average"/>
                        </a:rPr>
                        <a:t>Privileged Access</a:t>
                      </a:r>
                      <a:endParaRPr sz="1600">
                        <a:solidFill>
                          <a:schemeClr val="dk1"/>
                        </a:solidFill>
                        <a:latin typeface="Average"/>
                        <a:ea typeface="Average"/>
                        <a:cs typeface="Average"/>
                        <a:sym typeface="Average"/>
                      </a:endParaRPr>
                    </a:p>
                    <a:p>
                      <a:pPr marL="0" lvl="0" indent="0" rtl="0">
                        <a:spcBef>
                          <a:spcPts val="0"/>
                        </a:spcBef>
                        <a:spcAft>
                          <a:spcPts val="0"/>
                        </a:spcAft>
                        <a:buNone/>
                      </a:pPr>
                      <a:r>
                        <a:rPr lang="en" sz="1600">
                          <a:solidFill>
                            <a:schemeClr val="dk1"/>
                          </a:solidFill>
                          <a:latin typeface="Average"/>
                          <a:ea typeface="Average"/>
                          <a:cs typeface="Average"/>
                          <a:sym typeface="Average"/>
                        </a:rPr>
                        <a:t>Role Based Access</a:t>
                      </a:r>
                      <a:endParaRPr sz="1600">
                        <a:solidFill>
                          <a:schemeClr val="dk1"/>
                        </a:solidFill>
                        <a:latin typeface="Average"/>
                        <a:ea typeface="Average"/>
                        <a:cs typeface="Average"/>
                        <a:sym typeface="Average"/>
                      </a:endParaRPr>
                    </a:p>
                  </a:txBody>
                  <a:tcPr marL="91425" marR="91425" marT="91425" marB="91425"/>
                </a:tc>
              </a:tr>
              <a:tr h="742950">
                <a:tc>
                  <a:txBody>
                    <a:bodyPr/>
                    <a:lstStyle/>
                    <a:p>
                      <a:pPr marL="0" lvl="0" indent="0" rtl="0">
                        <a:spcBef>
                          <a:spcPts val="0"/>
                        </a:spcBef>
                        <a:spcAft>
                          <a:spcPts val="0"/>
                        </a:spcAft>
                        <a:buNone/>
                      </a:pPr>
                      <a:r>
                        <a:rPr lang="en" sz="1600">
                          <a:solidFill>
                            <a:schemeClr val="dk1"/>
                          </a:solidFill>
                          <a:latin typeface="Average"/>
                          <a:ea typeface="Average"/>
                          <a:cs typeface="Average"/>
                          <a:sym typeface="Average"/>
                        </a:rPr>
                        <a:t>Service Management</a:t>
                      </a:r>
                      <a:endParaRPr sz="1600">
                        <a:solidFill>
                          <a:schemeClr val="dk1"/>
                        </a:solidFill>
                        <a:latin typeface="Average"/>
                        <a:ea typeface="Average"/>
                        <a:cs typeface="Average"/>
                        <a:sym typeface="Average"/>
                      </a:endParaRPr>
                    </a:p>
                  </a:txBody>
                  <a:tcPr marL="91425" marR="91425" marT="91425" marB="91425"/>
                </a:tc>
                <a:tc>
                  <a:txBody>
                    <a:bodyPr/>
                    <a:lstStyle/>
                    <a:p>
                      <a:pPr marL="0" lvl="0" indent="0" rtl="0">
                        <a:spcBef>
                          <a:spcPts val="0"/>
                        </a:spcBef>
                        <a:spcAft>
                          <a:spcPts val="0"/>
                        </a:spcAft>
                        <a:buNone/>
                      </a:pPr>
                      <a:r>
                        <a:rPr lang="en" sz="1600">
                          <a:solidFill>
                            <a:schemeClr val="dk1"/>
                          </a:solidFill>
                          <a:latin typeface="Average"/>
                          <a:ea typeface="Average"/>
                          <a:cs typeface="Average"/>
                          <a:sym typeface="Average"/>
                        </a:rPr>
                        <a:t>Server Maintenance</a:t>
                      </a:r>
                      <a:endParaRPr sz="1600">
                        <a:solidFill>
                          <a:schemeClr val="dk1"/>
                        </a:solidFill>
                        <a:latin typeface="Average"/>
                        <a:ea typeface="Average"/>
                        <a:cs typeface="Average"/>
                        <a:sym typeface="Average"/>
                      </a:endParaRPr>
                    </a:p>
                    <a:p>
                      <a:pPr marL="0" lvl="0" indent="0" rtl="0">
                        <a:spcBef>
                          <a:spcPts val="0"/>
                        </a:spcBef>
                        <a:spcAft>
                          <a:spcPts val="0"/>
                        </a:spcAft>
                        <a:buNone/>
                      </a:pPr>
                      <a:r>
                        <a:rPr lang="en" sz="1600">
                          <a:solidFill>
                            <a:schemeClr val="dk1"/>
                          </a:solidFill>
                          <a:latin typeface="Average"/>
                          <a:ea typeface="Average"/>
                          <a:cs typeface="Average"/>
                          <a:sym typeface="Average"/>
                        </a:rPr>
                        <a:t>Full/Incremental Backup</a:t>
                      </a:r>
                      <a:endParaRPr sz="1600">
                        <a:solidFill>
                          <a:schemeClr val="dk1"/>
                        </a:solidFill>
                        <a:latin typeface="Average"/>
                        <a:ea typeface="Average"/>
                        <a:cs typeface="Average"/>
                        <a:sym typeface="Average"/>
                      </a:endParaRPr>
                    </a:p>
                  </a:txBody>
                  <a:tcPr marL="91425" marR="91425" marT="91425" marB="91425"/>
                </a:tc>
              </a:tr>
            </a:tbl>
          </a:graphicData>
        </a:graphic>
      </p:graphicFrame>
      <p:graphicFrame>
        <p:nvGraphicFramePr>
          <p:cNvPr id="100" name="Shape 100"/>
          <p:cNvGraphicFramePr/>
          <p:nvPr/>
        </p:nvGraphicFramePr>
        <p:xfrm>
          <a:off x="435125" y="1499075"/>
          <a:ext cx="3707500" cy="2095440"/>
        </p:xfrm>
        <a:graphic>
          <a:graphicData uri="http://schemas.openxmlformats.org/drawingml/2006/table">
            <a:tbl>
              <a:tblPr>
                <a:noFill/>
                <a:tableStyleId>{A8CD8306-4431-4E2F-BC93-A4ADF7292037}</a:tableStyleId>
              </a:tblPr>
              <a:tblGrid>
                <a:gridCol w="3707500"/>
              </a:tblGrid>
              <a:tr h="381000">
                <a:tc>
                  <a:txBody>
                    <a:bodyPr/>
                    <a:lstStyle/>
                    <a:p>
                      <a:pPr marL="0" lvl="0" indent="0">
                        <a:spcBef>
                          <a:spcPts val="0"/>
                        </a:spcBef>
                        <a:spcAft>
                          <a:spcPts val="0"/>
                        </a:spcAft>
                        <a:buNone/>
                      </a:pPr>
                      <a:r>
                        <a:rPr lang="en" sz="1300" b="1">
                          <a:latin typeface="Average"/>
                          <a:ea typeface="Average"/>
                          <a:cs typeface="Average"/>
                          <a:sym typeface="Average"/>
                        </a:rPr>
                        <a:t>  </a:t>
                      </a:r>
                      <a:r>
                        <a:rPr lang="en" sz="1600" b="1">
                          <a:latin typeface="Average"/>
                          <a:ea typeface="Average"/>
                          <a:cs typeface="Average"/>
                          <a:sym typeface="Average"/>
                        </a:rPr>
                        <a:t> Oracle Database Environment</a:t>
                      </a:r>
                      <a:endParaRPr sz="1600" b="1">
                        <a:latin typeface="Average"/>
                        <a:ea typeface="Average"/>
                        <a:cs typeface="Average"/>
                        <a:sym typeface="Average"/>
                      </a:endParaRPr>
                    </a:p>
                  </a:txBody>
                  <a:tcPr marL="91425" marR="91425" marT="91425" marB="91425">
                    <a:solidFill>
                      <a:srgbClr val="FFFFFF"/>
                    </a:solidFill>
                  </a:tcPr>
                </a:tc>
              </a:tr>
              <a:tr h="1668750">
                <a:tc>
                  <a:txBody>
                    <a:bodyPr/>
                    <a:lstStyle/>
                    <a:p>
                      <a:pPr marL="457200" lvl="0" indent="-304800" rtl="0">
                        <a:lnSpc>
                          <a:spcPct val="115000"/>
                        </a:lnSpc>
                        <a:spcBef>
                          <a:spcPts val="1000"/>
                        </a:spcBef>
                        <a:spcAft>
                          <a:spcPts val="0"/>
                        </a:spcAft>
                        <a:buClr>
                          <a:schemeClr val="dk1"/>
                        </a:buClr>
                        <a:buSzPts val="1200"/>
                        <a:buFont typeface="Average"/>
                        <a:buChar char="■"/>
                      </a:pPr>
                      <a:r>
                        <a:rPr lang="en" sz="1600">
                          <a:solidFill>
                            <a:schemeClr val="dk1"/>
                          </a:solidFill>
                          <a:latin typeface="Average"/>
                          <a:ea typeface="Average"/>
                          <a:cs typeface="Average"/>
                          <a:sym typeface="Average"/>
                        </a:rPr>
                        <a:t>Evaluate steady state of controls</a:t>
                      </a:r>
                      <a:endParaRPr sz="1600">
                        <a:solidFill>
                          <a:schemeClr val="dk1"/>
                        </a:solidFill>
                        <a:latin typeface="Average"/>
                        <a:ea typeface="Average"/>
                        <a:cs typeface="Average"/>
                        <a:sym typeface="Average"/>
                      </a:endParaRPr>
                    </a:p>
                    <a:p>
                      <a:pPr marL="457200" lvl="0" indent="-304800" rtl="0">
                        <a:lnSpc>
                          <a:spcPct val="115000"/>
                        </a:lnSpc>
                        <a:spcBef>
                          <a:spcPts val="0"/>
                        </a:spcBef>
                        <a:spcAft>
                          <a:spcPts val="0"/>
                        </a:spcAft>
                        <a:buClr>
                          <a:schemeClr val="dk1"/>
                        </a:buClr>
                        <a:buSzPts val="1200"/>
                        <a:buFont typeface="Average"/>
                        <a:buChar char="■"/>
                      </a:pPr>
                      <a:r>
                        <a:rPr lang="en" sz="1600">
                          <a:solidFill>
                            <a:schemeClr val="dk1"/>
                          </a:solidFill>
                          <a:latin typeface="Average"/>
                          <a:ea typeface="Average"/>
                          <a:cs typeface="Average"/>
                          <a:sym typeface="Average"/>
                        </a:rPr>
                        <a:t>Emphasis on Confidentiality</a:t>
                      </a:r>
                      <a:endParaRPr sz="1600">
                        <a:solidFill>
                          <a:schemeClr val="dk1"/>
                        </a:solidFill>
                        <a:latin typeface="Average"/>
                        <a:ea typeface="Average"/>
                        <a:cs typeface="Average"/>
                        <a:sym typeface="Average"/>
                      </a:endParaRPr>
                    </a:p>
                    <a:p>
                      <a:pPr marL="457200" lvl="0" indent="-304800" rtl="0">
                        <a:lnSpc>
                          <a:spcPct val="115000"/>
                        </a:lnSpc>
                        <a:spcBef>
                          <a:spcPts val="0"/>
                        </a:spcBef>
                        <a:spcAft>
                          <a:spcPts val="0"/>
                        </a:spcAft>
                        <a:buClr>
                          <a:schemeClr val="dk1"/>
                        </a:buClr>
                        <a:buSzPts val="1200"/>
                        <a:buFont typeface="Average"/>
                        <a:buChar char="■"/>
                      </a:pPr>
                      <a:r>
                        <a:rPr lang="en" sz="1600">
                          <a:solidFill>
                            <a:schemeClr val="dk1"/>
                          </a:solidFill>
                          <a:latin typeface="Average"/>
                          <a:ea typeface="Average"/>
                          <a:cs typeface="Average"/>
                          <a:sym typeface="Average"/>
                        </a:rPr>
                        <a:t>Follow up from Post-Implementation Audit</a:t>
                      </a:r>
                      <a:endParaRPr>
                        <a:solidFill>
                          <a:schemeClr val="dk1"/>
                        </a:solidFill>
                      </a:endParaRPr>
                    </a:p>
                  </a:txBody>
                  <a:tcPr marL="91425" marR="91425" marT="91425" marB="91425"/>
                </a:tc>
              </a:tr>
            </a:tbl>
          </a:graphicData>
        </a:graphic>
      </p:graphicFrame>
      <p:pic>
        <p:nvPicPr>
          <p:cNvPr id="101" name="Shape 101"/>
          <p:cNvPicPr preferRelativeResize="0"/>
          <p:nvPr/>
        </p:nvPicPr>
        <p:blipFill>
          <a:blip r:embed="rId3">
            <a:alphaModFix/>
          </a:blip>
          <a:stretch>
            <a:fillRect/>
          </a:stretch>
        </p:blipFill>
        <p:spPr>
          <a:xfrm>
            <a:off x="7243158" y="292625"/>
            <a:ext cx="1730267" cy="572700"/>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Scope</a:t>
            </a:r>
            <a:endParaRPr/>
          </a:p>
        </p:txBody>
      </p:sp>
      <p:graphicFrame>
        <p:nvGraphicFramePr>
          <p:cNvPr id="107" name="Shape 107"/>
          <p:cNvGraphicFramePr/>
          <p:nvPr/>
        </p:nvGraphicFramePr>
        <p:xfrm>
          <a:off x="438625" y="1492175"/>
          <a:ext cx="8266750" cy="2291075"/>
        </p:xfrm>
        <a:graphic>
          <a:graphicData uri="http://schemas.openxmlformats.org/drawingml/2006/table">
            <a:tbl>
              <a:tblPr>
                <a:noFill/>
                <a:tableStyleId>{A8CD8306-4431-4E2F-BC93-A4ADF7292037}</a:tableStyleId>
              </a:tblPr>
              <a:tblGrid>
                <a:gridCol w="2029200"/>
                <a:gridCol w="2209300"/>
                <a:gridCol w="4028250"/>
              </a:tblGrid>
              <a:tr h="345350">
                <a:tc>
                  <a:txBody>
                    <a:bodyPr/>
                    <a:lstStyle/>
                    <a:p>
                      <a:pPr marL="0" lvl="0" indent="0">
                        <a:spcBef>
                          <a:spcPts val="0"/>
                        </a:spcBef>
                        <a:spcAft>
                          <a:spcPts val="0"/>
                        </a:spcAft>
                        <a:buNone/>
                      </a:pPr>
                      <a:r>
                        <a:rPr lang="en" sz="1600" b="1">
                          <a:latin typeface="Average"/>
                          <a:ea typeface="Average"/>
                          <a:cs typeface="Average"/>
                          <a:sym typeface="Average"/>
                        </a:rPr>
                        <a:t>Risk Area</a:t>
                      </a:r>
                      <a:endParaRPr sz="1600" b="1">
                        <a:latin typeface="Average"/>
                        <a:ea typeface="Average"/>
                        <a:cs typeface="Average"/>
                        <a:sym typeface="Average"/>
                      </a:endParaRPr>
                    </a:p>
                  </a:txBody>
                  <a:tcPr marL="91425" marR="91425" marT="91425" marB="91425">
                    <a:solidFill>
                      <a:srgbClr val="FFFFFF"/>
                    </a:solidFill>
                  </a:tcPr>
                </a:tc>
                <a:tc>
                  <a:txBody>
                    <a:bodyPr/>
                    <a:lstStyle/>
                    <a:p>
                      <a:pPr marL="0" lvl="0" indent="0">
                        <a:spcBef>
                          <a:spcPts val="0"/>
                        </a:spcBef>
                        <a:spcAft>
                          <a:spcPts val="0"/>
                        </a:spcAft>
                        <a:buNone/>
                      </a:pPr>
                      <a:r>
                        <a:rPr lang="en" sz="1600" b="1">
                          <a:latin typeface="Average"/>
                          <a:ea typeface="Average"/>
                          <a:cs typeface="Average"/>
                          <a:sym typeface="Average"/>
                        </a:rPr>
                        <a:t>Sub-Risk / Activity</a:t>
                      </a:r>
                      <a:endParaRPr sz="1600" b="1">
                        <a:latin typeface="Average"/>
                        <a:ea typeface="Average"/>
                        <a:cs typeface="Average"/>
                        <a:sym typeface="Average"/>
                      </a:endParaRPr>
                    </a:p>
                  </a:txBody>
                  <a:tcPr marL="91425" marR="91425" marT="91425" marB="91425">
                    <a:solidFill>
                      <a:srgbClr val="FFFFFF"/>
                    </a:solidFill>
                  </a:tcPr>
                </a:tc>
                <a:tc>
                  <a:txBody>
                    <a:bodyPr/>
                    <a:lstStyle/>
                    <a:p>
                      <a:pPr marL="0" lvl="0" indent="0">
                        <a:spcBef>
                          <a:spcPts val="0"/>
                        </a:spcBef>
                        <a:spcAft>
                          <a:spcPts val="0"/>
                        </a:spcAft>
                        <a:buNone/>
                      </a:pPr>
                      <a:r>
                        <a:rPr lang="en" sz="1600" b="1">
                          <a:latin typeface="Average"/>
                          <a:ea typeface="Average"/>
                          <a:cs typeface="Average"/>
                          <a:sym typeface="Average"/>
                        </a:rPr>
                        <a:t>Out of Scope Rationale</a:t>
                      </a:r>
                      <a:endParaRPr sz="1600" b="1">
                        <a:latin typeface="Average"/>
                        <a:ea typeface="Average"/>
                        <a:cs typeface="Average"/>
                        <a:sym typeface="Average"/>
                      </a:endParaRPr>
                    </a:p>
                  </a:txBody>
                  <a:tcPr marL="91425" marR="91425" marT="91425" marB="91425">
                    <a:solidFill>
                      <a:srgbClr val="FFFFFF"/>
                    </a:solidFill>
                  </a:tcPr>
                </a:tc>
              </a:tr>
              <a:tr h="886600">
                <a:tc>
                  <a:txBody>
                    <a:bodyPr/>
                    <a:lstStyle/>
                    <a:p>
                      <a:pPr marL="0" lvl="0" indent="0">
                        <a:spcBef>
                          <a:spcPts val="0"/>
                        </a:spcBef>
                        <a:spcAft>
                          <a:spcPts val="0"/>
                        </a:spcAft>
                        <a:buNone/>
                      </a:pPr>
                      <a:r>
                        <a:rPr lang="en" sz="1600">
                          <a:solidFill>
                            <a:schemeClr val="dk1"/>
                          </a:solidFill>
                          <a:latin typeface="Average"/>
                          <a:ea typeface="Average"/>
                          <a:cs typeface="Average"/>
                          <a:sym typeface="Average"/>
                        </a:rPr>
                        <a:t>Change Management</a:t>
                      </a:r>
                      <a:endParaRPr sz="1600">
                        <a:solidFill>
                          <a:schemeClr val="dk1"/>
                        </a:solidFill>
                        <a:latin typeface="Average"/>
                        <a:ea typeface="Average"/>
                        <a:cs typeface="Average"/>
                        <a:sym typeface="Average"/>
                      </a:endParaRPr>
                    </a:p>
                  </a:txBody>
                  <a:tcPr marL="91425" marR="91425" marT="91425" marB="91425"/>
                </a:tc>
                <a:tc>
                  <a:txBody>
                    <a:bodyPr/>
                    <a:lstStyle/>
                    <a:p>
                      <a:pPr marL="0" lvl="0" indent="0">
                        <a:spcBef>
                          <a:spcPts val="0"/>
                        </a:spcBef>
                        <a:spcAft>
                          <a:spcPts val="0"/>
                        </a:spcAft>
                        <a:buNone/>
                      </a:pPr>
                      <a:r>
                        <a:rPr lang="en" sz="1600">
                          <a:solidFill>
                            <a:schemeClr val="dk1"/>
                          </a:solidFill>
                          <a:latin typeface="Average"/>
                          <a:ea typeface="Average"/>
                          <a:cs typeface="Average"/>
                          <a:sym typeface="Average"/>
                        </a:rPr>
                        <a:t>Release Management</a:t>
                      </a:r>
                      <a:endParaRPr sz="1600">
                        <a:solidFill>
                          <a:schemeClr val="dk1"/>
                        </a:solidFill>
                        <a:latin typeface="Average"/>
                        <a:ea typeface="Average"/>
                        <a:cs typeface="Average"/>
                        <a:sym typeface="Average"/>
                      </a:endParaRPr>
                    </a:p>
                    <a:p>
                      <a:pPr marL="0" lvl="0" indent="0">
                        <a:spcBef>
                          <a:spcPts val="0"/>
                        </a:spcBef>
                        <a:spcAft>
                          <a:spcPts val="0"/>
                        </a:spcAft>
                        <a:buNone/>
                      </a:pPr>
                      <a:r>
                        <a:rPr lang="en" sz="1600">
                          <a:solidFill>
                            <a:schemeClr val="dk1"/>
                          </a:solidFill>
                          <a:latin typeface="Average"/>
                          <a:ea typeface="Average"/>
                          <a:cs typeface="Average"/>
                          <a:sym typeface="Average"/>
                        </a:rPr>
                        <a:t>Asset Configurations</a:t>
                      </a:r>
                      <a:endParaRPr sz="1600">
                        <a:solidFill>
                          <a:schemeClr val="dk1"/>
                        </a:solidFill>
                        <a:latin typeface="Average"/>
                        <a:ea typeface="Average"/>
                        <a:cs typeface="Average"/>
                        <a:sym typeface="Average"/>
                      </a:endParaRPr>
                    </a:p>
                    <a:p>
                      <a:pPr marL="0" lvl="0" indent="0">
                        <a:spcBef>
                          <a:spcPts val="0"/>
                        </a:spcBef>
                        <a:spcAft>
                          <a:spcPts val="0"/>
                        </a:spcAft>
                        <a:buNone/>
                      </a:pPr>
                      <a:r>
                        <a:rPr lang="en" sz="1600">
                          <a:solidFill>
                            <a:schemeClr val="dk1"/>
                          </a:solidFill>
                          <a:latin typeface="Average"/>
                          <a:ea typeface="Average"/>
                          <a:cs typeface="Average"/>
                          <a:sym typeface="Average"/>
                        </a:rPr>
                        <a:t>(Integrity)</a:t>
                      </a:r>
                      <a:endParaRPr sz="1600">
                        <a:solidFill>
                          <a:schemeClr val="dk1"/>
                        </a:solidFill>
                        <a:latin typeface="Average"/>
                        <a:ea typeface="Average"/>
                        <a:cs typeface="Average"/>
                        <a:sym typeface="Average"/>
                      </a:endParaRPr>
                    </a:p>
                  </a:txBody>
                  <a:tcPr marL="91425" marR="91425" marT="91425" marB="91425"/>
                </a:tc>
                <a:tc>
                  <a:txBody>
                    <a:bodyPr/>
                    <a:lstStyle/>
                    <a:p>
                      <a:pPr marL="457200" lvl="0" indent="-304800" rtl="0">
                        <a:spcBef>
                          <a:spcPts val="0"/>
                        </a:spcBef>
                        <a:spcAft>
                          <a:spcPts val="0"/>
                        </a:spcAft>
                        <a:buClr>
                          <a:schemeClr val="dk1"/>
                        </a:buClr>
                        <a:buSzPts val="1200"/>
                        <a:buFont typeface="Average"/>
                        <a:buChar char="■"/>
                      </a:pPr>
                      <a:r>
                        <a:rPr lang="en" sz="1600">
                          <a:solidFill>
                            <a:schemeClr val="dk1"/>
                          </a:solidFill>
                          <a:latin typeface="Average"/>
                          <a:ea typeface="Average"/>
                          <a:cs typeface="Average"/>
                          <a:sym typeface="Average"/>
                        </a:rPr>
                        <a:t>No routine changes required for environment</a:t>
                      </a:r>
                      <a:endParaRPr sz="1600">
                        <a:solidFill>
                          <a:schemeClr val="dk1"/>
                        </a:solidFill>
                        <a:latin typeface="Average"/>
                        <a:ea typeface="Average"/>
                        <a:cs typeface="Average"/>
                        <a:sym typeface="Average"/>
                      </a:endParaRPr>
                    </a:p>
                    <a:p>
                      <a:pPr marL="457200" lvl="0" indent="-304800">
                        <a:spcBef>
                          <a:spcPts val="0"/>
                        </a:spcBef>
                        <a:spcAft>
                          <a:spcPts val="0"/>
                        </a:spcAft>
                        <a:buClr>
                          <a:schemeClr val="dk1"/>
                        </a:buClr>
                        <a:buSzPts val="1200"/>
                        <a:buFont typeface="Average"/>
                        <a:buChar char="■"/>
                      </a:pPr>
                      <a:r>
                        <a:rPr lang="en" sz="1600">
                          <a:solidFill>
                            <a:schemeClr val="dk1"/>
                          </a:solidFill>
                          <a:latin typeface="Average"/>
                          <a:ea typeface="Average"/>
                          <a:cs typeface="Average"/>
                          <a:sym typeface="Average"/>
                        </a:rPr>
                        <a:t>Changes made annually through separate process</a:t>
                      </a:r>
                      <a:endParaRPr sz="1600">
                        <a:solidFill>
                          <a:schemeClr val="dk1"/>
                        </a:solidFill>
                        <a:latin typeface="Average"/>
                        <a:ea typeface="Average"/>
                        <a:cs typeface="Average"/>
                        <a:sym typeface="Average"/>
                      </a:endParaRPr>
                    </a:p>
                  </a:txBody>
                  <a:tcPr marL="91425" marR="91425" marT="91425" marB="91425"/>
                </a:tc>
              </a:tr>
              <a:tr h="706175">
                <a:tc>
                  <a:txBody>
                    <a:bodyPr/>
                    <a:lstStyle/>
                    <a:p>
                      <a:pPr marL="0" lvl="0" indent="0">
                        <a:spcBef>
                          <a:spcPts val="0"/>
                        </a:spcBef>
                        <a:spcAft>
                          <a:spcPts val="0"/>
                        </a:spcAft>
                        <a:buNone/>
                      </a:pPr>
                      <a:r>
                        <a:rPr lang="en" sz="1600">
                          <a:solidFill>
                            <a:schemeClr val="dk1"/>
                          </a:solidFill>
                          <a:latin typeface="Average"/>
                          <a:ea typeface="Average"/>
                          <a:cs typeface="Average"/>
                          <a:sym typeface="Average"/>
                        </a:rPr>
                        <a:t>Disaster Recovery &amp; Business Resiliency</a:t>
                      </a:r>
                      <a:endParaRPr sz="1600">
                        <a:solidFill>
                          <a:schemeClr val="dk1"/>
                        </a:solidFill>
                        <a:latin typeface="Average"/>
                        <a:ea typeface="Average"/>
                        <a:cs typeface="Average"/>
                        <a:sym typeface="Average"/>
                      </a:endParaRPr>
                    </a:p>
                  </a:txBody>
                  <a:tcPr marL="91425" marR="91425" marT="91425" marB="91425"/>
                </a:tc>
                <a:tc>
                  <a:txBody>
                    <a:bodyPr/>
                    <a:lstStyle/>
                    <a:p>
                      <a:pPr marL="0" lvl="0" indent="0">
                        <a:spcBef>
                          <a:spcPts val="0"/>
                        </a:spcBef>
                        <a:spcAft>
                          <a:spcPts val="0"/>
                        </a:spcAft>
                        <a:buNone/>
                      </a:pPr>
                      <a:r>
                        <a:rPr lang="en" sz="1600">
                          <a:solidFill>
                            <a:schemeClr val="dk1"/>
                          </a:solidFill>
                          <a:latin typeface="Average"/>
                          <a:ea typeface="Average"/>
                          <a:cs typeface="Average"/>
                          <a:sym typeface="Average"/>
                        </a:rPr>
                        <a:t>IT Continuity Planning</a:t>
                      </a:r>
                      <a:endParaRPr sz="1600">
                        <a:solidFill>
                          <a:schemeClr val="dk1"/>
                        </a:solidFill>
                        <a:latin typeface="Average"/>
                        <a:ea typeface="Average"/>
                        <a:cs typeface="Average"/>
                        <a:sym typeface="Average"/>
                      </a:endParaRPr>
                    </a:p>
                    <a:p>
                      <a:pPr marL="0" lvl="0" indent="0">
                        <a:spcBef>
                          <a:spcPts val="0"/>
                        </a:spcBef>
                        <a:spcAft>
                          <a:spcPts val="0"/>
                        </a:spcAft>
                        <a:buNone/>
                      </a:pPr>
                      <a:r>
                        <a:rPr lang="en" sz="1600">
                          <a:solidFill>
                            <a:schemeClr val="dk1"/>
                          </a:solidFill>
                          <a:latin typeface="Average"/>
                          <a:ea typeface="Average"/>
                          <a:cs typeface="Average"/>
                          <a:sym typeface="Average"/>
                        </a:rPr>
                        <a:t>(Availability)</a:t>
                      </a:r>
                      <a:endParaRPr sz="1600">
                        <a:solidFill>
                          <a:schemeClr val="dk1"/>
                        </a:solidFill>
                        <a:latin typeface="Average"/>
                        <a:ea typeface="Average"/>
                        <a:cs typeface="Average"/>
                        <a:sym typeface="Average"/>
                      </a:endParaRPr>
                    </a:p>
                  </a:txBody>
                  <a:tcPr marL="91425" marR="91425" marT="91425" marB="91425"/>
                </a:tc>
                <a:tc>
                  <a:txBody>
                    <a:bodyPr/>
                    <a:lstStyle/>
                    <a:p>
                      <a:pPr marL="457200" lvl="0" indent="-304800" rtl="0">
                        <a:spcBef>
                          <a:spcPts val="0"/>
                        </a:spcBef>
                        <a:spcAft>
                          <a:spcPts val="0"/>
                        </a:spcAft>
                        <a:buClr>
                          <a:schemeClr val="dk1"/>
                        </a:buClr>
                        <a:buSzPts val="1200"/>
                        <a:buFont typeface="Average"/>
                        <a:buChar char="■"/>
                      </a:pPr>
                      <a:r>
                        <a:rPr lang="en" sz="1600">
                          <a:solidFill>
                            <a:schemeClr val="dk1"/>
                          </a:solidFill>
                          <a:latin typeface="Average"/>
                          <a:ea typeface="Average"/>
                          <a:cs typeface="Average"/>
                          <a:sym typeface="Average"/>
                        </a:rPr>
                        <a:t>Full-site redundancy</a:t>
                      </a:r>
                      <a:endParaRPr sz="1600">
                        <a:solidFill>
                          <a:schemeClr val="dk1"/>
                        </a:solidFill>
                        <a:latin typeface="Average"/>
                        <a:ea typeface="Average"/>
                        <a:cs typeface="Average"/>
                        <a:sym typeface="Average"/>
                      </a:endParaRPr>
                    </a:p>
                    <a:p>
                      <a:pPr marL="457200" lvl="0" indent="-304800">
                        <a:spcBef>
                          <a:spcPts val="0"/>
                        </a:spcBef>
                        <a:spcAft>
                          <a:spcPts val="0"/>
                        </a:spcAft>
                        <a:buClr>
                          <a:schemeClr val="dk1"/>
                        </a:buClr>
                        <a:buSzPts val="1200"/>
                        <a:buFont typeface="Average"/>
                        <a:buChar char="■"/>
                      </a:pPr>
                      <a:r>
                        <a:rPr lang="en" sz="1600">
                          <a:solidFill>
                            <a:schemeClr val="dk1"/>
                          </a:solidFill>
                          <a:latin typeface="Average"/>
                          <a:ea typeface="Average"/>
                          <a:cs typeface="Average"/>
                          <a:sym typeface="Average"/>
                        </a:rPr>
                        <a:t>Full 24 hour backup and recovery</a:t>
                      </a:r>
                      <a:endParaRPr sz="1600">
                        <a:solidFill>
                          <a:schemeClr val="dk1"/>
                        </a:solidFill>
                        <a:latin typeface="Average"/>
                        <a:ea typeface="Average"/>
                        <a:cs typeface="Average"/>
                        <a:sym typeface="Average"/>
                      </a:endParaRPr>
                    </a:p>
                  </a:txBody>
                  <a:tcPr marL="91425" marR="91425" marT="91425" marB="91425"/>
                </a:tc>
              </a:tr>
            </a:tbl>
          </a:graphicData>
        </a:graphic>
      </p:graphicFrame>
      <p:pic>
        <p:nvPicPr>
          <p:cNvPr id="108" name="Shape 108"/>
          <p:cNvPicPr preferRelativeResize="0"/>
          <p:nvPr/>
        </p:nvPicPr>
        <p:blipFill>
          <a:blip r:embed="rId3">
            <a:alphaModFix/>
          </a:blip>
          <a:stretch>
            <a:fillRect/>
          </a:stretch>
        </p:blipFill>
        <p:spPr>
          <a:xfrm>
            <a:off x="7243158" y="292625"/>
            <a:ext cx="1730267" cy="572700"/>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Risk Assessment</a:t>
            </a:r>
            <a:endParaRPr/>
          </a:p>
        </p:txBody>
      </p:sp>
      <p:sp>
        <p:nvSpPr>
          <p:cNvPr id="114" name="Shape 114"/>
          <p:cNvSpPr txBox="1">
            <a:spLocks noGrp="1"/>
          </p:cNvSpPr>
          <p:nvPr>
            <p:ph type="title"/>
          </p:nvPr>
        </p:nvSpPr>
        <p:spPr>
          <a:xfrm>
            <a:off x="218200" y="2017150"/>
            <a:ext cx="2622300" cy="1280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FFFF00"/>
                </a:solidFill>
              </a:rPr>
              <a:t>N</a:t>
            </a:r>
            <a:r>
              <a:rPr lang="en" sz="1800">
                <a:solidFill>
                  <a:srgbClr val="FFFF00"/>
                </a:solidFill>
              </a:rPr>
              <a:t>IST Special  Pub 800-30</a:t>
            </a:r>
            <a:r>
              <a:rPr lang="en" sz="1400" b="1">
                <a:solidFill>
                  <a:srgbClr val="FFFF00"/>
                </a:solidFill>
              </a:rPr>
              <a:t> </a:t>
            </a:r>
            <a:r>
              <a:rPr lang="en" sz="1400"/>
              <a:t/>
            </a:r>
            <a:br>
              <a:rPr lang="en" sz="1400"/>
            </a:br>
            <a:r>
              <a:rPr lang="en" sz="1400"/>
              <a:t/>
            </a:r>
            <a:br>
              <a:rPr lang="en" sz="1400"/>
            </a:br>
            <a:r>
              <a:rPr lang="en" sz="1400"/>
              <a:t>Guide for Conducting </a:t>
            </a:r>
            <a:br>
              <a:rPr lang="en" sz="1400"/>
            </a:br>
            <a:r>
              <a:rPr lang="en" sz="1400"/>
              <a:t>Risk Assessments</a:t>
            </a:r>
            <a:endParaRPr sz="1400"/>
          </a:p>
        </p:txBody>
      </p:sp>
      <p:pic>
        <p:nvPicPr>
          <p:cNvPr id="115" name="Shape 115"/>
          <p:cNvPicPr preferRelativeResize="0"/>
          <p:nvPr/>
        </p:nvPicPr>
        <p:blipFill>
          <a:blip r:embed="rId3">
            <a:alphaModFix/>
          </a:blip>
          <a:stretch>
            <a:fillRect/>
          </a:stretch>
        </p:blipFill>
        <p:spPr>
          <a:xfrm>
            <a:off x="3032838" y="1017725"/>
            <a:ext cx="3265375" cy="3980349"/>
          </a:xfrm>
          <a:prstGeom prst="rect">
            <a:avLst/>
          </a:prstGeom>
          <a:noFill/>
          <a:ln w="38100" cap="flat" cmpd="sng">
            <a:solidFill>
              <a:srgbClr val="6AA84F"/>
            </a:solidFill>
            <a:prstDash val="solid"/>
            <a:round/>
            <a:headEnd type="none" w="sm" len="sm"/>
            <a:tailEnd type="none" w="sm" len="sm"/>
          </a:ln>
        </p:spPr>
      </p:pic>
      <p:sp>
        <p:nvSpPr>
          <p:cNvPr id="116" name="Shape 116"/>
          <p:cNvSpPr txBox="1">
            <a:spLocks noGrp="1"/>
          </p:cNvSpPr>
          <p:nvPr>
            <p:ph type="title"/>
          </p:nvPr>
        </p:nvSpPr>
        <p:spPr>
          <a:xfrm>
            <a:off x="6490575" y="1492150"/>
            <a:ext cx="2012700" cy="803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Medium: </a:t>
            </a:r>
            <a:r>
              <a:rPr lang="en" sz="1400"/>
              <a:t/>
            </a:r>
            <a:br>
              <a:rPr lang="en" sz="1400"/>
            </a:br>
            <a:r>
              <a:rPr lang="en" sz="1200"/>
              <a:t>Serious adverse effect</a:t>
            </a:r>
            <a:endParaRPr sz="1200"/>
          </a:p>
        </p:txBody>
      </p:sp>
      <p:pic>
        <p:nvPicPr>
          <p:cNvPr id="117" name="Shape 117"/>
          <p:cNvPicPr preferRelativeResize="0"/>
          <p:nvPr/>
        </p:nvPicPr>
        <p:blipFill>
          <a:blip r:embed="rId4">
            <a:alphaModFix/>
          </a:blip>
          <a:stretch>
            <a:fillRect/>
          </a:stretch>
        </p:blipFill>
        <p:spPr>
          <a:xfrm>
            <a:off x="7243158" y="292625"/>
            <a:ext cx="1730267" cy="572700"/>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Risk Assessment - Likelihood</a:t>
            </a:r>
            <a:endParaRPr/>
          </a:p>
        </p:txBody>
      </p:sp>
      <p:pic>
        <p:nvPicPr>
          <p:cNvPr id="123" name="Shape 123"/>
          <p:cNvPicPr preferRelativeResize="0"/>
          <p:nvPr/>
        </p:nvPicPr>
        <p:blipFill>
          <a:blip r:embed="rId3">
            <a:alphaModFix/>
          </a:blip>
          <a:stretch>
            <a:fillRect/>
          </a:stretch>
        </p:blipFill>
        <p:spPr>
          <a:xfrm>
            <a:off x="140600" y="1207000"/>
            <a:ext cx="4138874" cy="3406200"/>
          </a:xfrm>
          <a:prstGeom prst="rect">
            <a:avLst/>
          </a:prstGeom>
          <a:noFill/>
          <a:ln>
            <a:noFill/>
          </a:ln>
        </p:spPr>
      </p:pic>
      <p:sp>
        <p:nvSpPr>
          <p:cNvPr id="124" name="Shape 124"/>
          <p:cNvSpPr txBox="1">
            <a:spLocks noGrp="1"/>
          </p:cNvSpPr>
          <p:nvPr>
            <p:ph type="title"/>
          </p:nvPr>
        </p:nvSpPr>
        <p:spPr>
          <a:xfrm>
            <a:off x="4475975" y="1443775"/>
            <a:ext cx="1457100" cy="111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FFFF00"/>
                </a:solidFill>
              </a:rPr>
              <a:t>High: </a:t>
            </a:r>
            <a:r>
              <a:rPr lang="en" sz="1400"/>
              <a:t/>
            </a:r>
            <a:br>
              <a:rPr lang="en" sz="1400"/>
            </a:br>
            <a:r>
              <a:rPr lang="en" sz="1400"/>
              <a:t>Adversary</a:t>
            </a:r>
            <a:br>
              <a:rPr lang="en" sz="1400"/>
            </a:br>
            <a:r>
              <a:rPr lang="en" sz="1200">
                <a:solidFill>
                  <a:srgbClr val="FFF2CC"/>
                </a:solidFill>
              </a:rPr>
              <a:t>Highly Likely</a:t>
            </a:r>
            <a:r>
              <a:rPr lang="en" sz="1200">
                <a:solidFill>
                  <a:srgbClr val="6FA8DC"/>
                </a:solidFill>
              </a:rPr>
              <a:t> </a:t>
            </a:r>
            <a:r>
              <a:rPr lang="en" sz="1200"/>
              <a:t>to</a:t>
            </a:r>
            <a:br>
              <a:rPr lang="en" sz="1200"/>
            </a:br>
            <a:r>
              <a:rPr lang="en" sz="1200"/>
              <a:t>initiate</a:t>
            </a:r>
            <a:endParaRPr sz="1200"/>
          </a:p>
        </p:txBody>
      </p:sp>
      <p:sp>
        <p:nvSpPr>
          <p:cNvPr id="125" name="Shape 125"/>
          <p:cNvSpPr txBox="1">
            <a:spLocks noGrp="1"/>
          </p:cNvSpPr>
          <p:nvPr>
            <p:ph type="title"/>
          </p:nvPr>
        </p:nvSpPr>
        <p:spPr>
          <a:xfrm>
            <a:off x="5549350" y="1434225"/>
            <a:ext cx="1582500" cy="111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FFFF00"/>
                </a:solidFill>
              </a:rPr>
              <a:t>Moderate: </a:t>
            </a:r>
            <a:r>
              <a:rPr lang="en" sz="1400">
                <a:solidFill>
                  <a:srgbClr val="FFFF00"/>
                </a:solidFill>
              </a:rPr>
              <a:t/>
            </a:r>
            <a:br>
              <a:rPr lang="en" sz="1400">
                <a:solidFill>
                  <a:srgbClr val="FFFF00"/>
                </a:solidFill>
              </a:rPr>
            </a:br>
            <a:r>
              <a:rPr lang="en" sz="1400"/>
              <a:t>Adversary</a:t>
            </a:r>
            <a:br>
              <a:rPr lang="en" sz="1400"/>
            </a:br>
            <a:r>
              <a:rPr lang="en" sz="1200">
                <a:solidFill>
                  <a:srgbClr val="FFF2CC"/>
                </a:solidFill>
              </a:rPr>
              <a:t>Somewhat Likely</a:t>
            </a:r>
            <a:r>
              <a:rPr lang="en" sz="1200"/>
              <a:t> to</a:t>
            </a:r>
            <a:br>
              <a:rPr lang="en" sz="1200"/>
            </a:br>
            <a:r>
              <a:rPr lang="en" sz="1200"/>
              <a:t>initiate</a:t>
            </a:r>
            <a:endParaRPr sz="1200"/>
          </a:p>
        </p:txBody>
      </p:sp>
      <p:sp>
        <p:nvSpPr>
          <p:cNvPr id="126" name="Shape 126"/>
          <p:cNvSpPr txBox="1">
            <a:spLocks noGrp="1"/>
          </p:cNvSpPr>
          <p:nvPr>
            <p:ph type="title"/>
          </p:nvPr>
        </p:nvSpPr>
        <p:spPr>
          <a:xfrm>
            <a:off x="6879125" y="1456425"/>
            <a:ext cx="2012700" cy="1072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FFFF00"/>
                </a:solidFill>
              </a:rPr>
              <a:t>Low: </a:t>
            </a:r>
            <a:r>
              <a:rPr lang="en" sz="1400">
                <a:solidFill>
                  <a:srgbClr val="FFFF00"/>
                </a:solidFill>
              </a:rPr>
              <a:t/>
            </a:r>
            <a:br>
              <a:rPr lang="en" sz="1400">
                <a:solidFill>
                  <a:srgbClr val="FFFF00"/>
                </a:solidFill>
              </a:rPr>
            </a:br>
            <a:r>
              <a:rPr lang="en" sz="1400"/>
              <a:t>Adversary</a:t>
            </a:r>
            <a:br>
              <a:rPr lang="en" sz="1400"/>
            </a:br>
            <a:r>
              <a:rPr lang="en" sz="1200">
                <a:solidFill>
                  <a:srgbClr val="FFF2CC"/>
                </a:solidFill>
              </a:rPr>
              <a:t>Unlikely Likely</a:t>
            </a:r>
            <a:r>
              <a:rPr lang="en" sz="1200">
                <a:solidFill>
                  <a:srgbClr val="FFFF00"/>
                </a:solidFill>
              </a:rPr>
              <a:t> </a:t>
            </a:r>
            <a:r>
              <a:rPr lang="en" sz="1200"/>
              <a:t>to</a:t>
            </a:r>
            <a:br>
              <a:rPr lang="en" sz="1200"/>
            </a:br>
            <a:r>
              <a:rPr lang="en" sz="1200"/>
              <a:t>initiate</a:t>
            </a:r>
            <a:endParaRPr sz="1200"/>
          </a:p>
        </p:txBody>
      </p:sp>
      <p:sp>
        <p:nvSpPr>
          <p:cNvPr id="127" name="Shape 127"/>
          <p:cNvSpPr txBox="1">
            <a:spLocks noGrp="1"/>
          </p:cNvSpPr>
          <p:nvPr>
            <p:ph type="title"/>
          </p:nvPr>
        </p:nvSpPr>
        <p:spPr>
          <a:xfrm>
            <a:off x="4347975" y="1084375"/>
            <a:ext cx="1582500" cy="359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Adversarial</a:t>
            </a:r>
            <a:endParaRPr sz="1800"/>
          </a:p>
        </p:txBody>
      </p:sp>
      <p:sp>
        <p:nvSpPr>
          <p:cNvPr id="128" name="Shape 128"/>
          <p:cNvSpPr txBox="1">
            <a:spLocks noGrp="1"/>
          </p:cNvSpPr>
          <p:nvPr>
            <p:ph type="title"/>
          </p:nvPr>
        </p:nvSpPr>
        <p:spPr>
          <a:xfrm>
            <a:off x="4635800" y="3072075"/>
            <a:ext cx="1457100" cy="111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00FFFF"/>
                </a:solidFill>
              </a:rPr>
              <a:t>High: </a:t>
            </a:r>
            <a:r>
              <a:rPr lang="en" sz="1400">
                <a:solidFill>
                  <a:srgbClr val="00FFFF"/>
                </a:solidFill>
              </a:rPr>
              <a:t/>
            </a:r>
            <a:br>
              <a:rPr lang="en" sz="1400">
                <a:solidFill>
                  <a:srgbClr val="00FFFF"/>
                </a:solidFill>
              </a:rPr>
            </a:br>
            <a:r>
              <a:rPr lang="en" sz="1400"/>
              <a:t>Event</a:t>
            </a:r>
            <a:br>
              <a:rPr lang="en" sz="1400"/>
            </a:br>
            <a:r>
              <a:rPr lang="en" sz="1200">
                <a:solidFill>
                  <a:srgbClr val="FFF2CC"/>
                </a:solidFill>
              </a:rPr>
              <a:t>Highly Likely</a:t>
            </a:r>
            <a:r>
              <a:rPr lang="en" sz="1200"/>
              <a:t> to</a:t>
            </a:r>
            <a:br>
              <a:rPr lang="en" sz="1200"/>
            </a:br>
            <a:r>
              <a:rPr lang="en" sz="1200"/>
              <a:t>occur</a:t>
            </a:r>
            <a:endParaRPr sz="1200"/>
          </a:p>
        </p:txBody>
      </p:sp>
      <p:sp>
        <p:nvSpPr>
          <p:cNvPr id="129" name="Shape 129"/>
          <p:cNvSpPr txBox="1">
            <a:spLocks noGrp="1"/>
          </p:cNvSpPr>
          <p:nvPr>
            <p:ph type="title"/>
          </p:nvPr>
        </p:nvSpPr>
        <p:spPr>
          <a:xfrm>
            <a:off x="5709175" y="3062525"/>
            <a:ext cx="1582500" cy="111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00FFFF"/>
                </a:solidFill>
              </a:rPr>
              <a:t>Moderate:</a:t>
            </a:r>
            <a:r>
              <a:rPr lang="en" sz="1800">
                <a:solidFill>
                  <a:srgbClr val="FFFF00"/>
                </a:solidFill>
              </a:rPr>
              <a:t> </a:t>
            </a:r>
            <a:r>
              <a:rPr lang="en" sz="1400">
                <a:solidFill>
                  <a:srgbClr val="FFFF00"/>
                </a:solidFill>
              </a:rPr>
              <a:t/>
            </a:r>
            <a:br>
              <a:rPr lang="en" sz="1400">
                <a:solidFill>
                  <a:srgbClr val="FFFF00"/>
                </a:solidFill>
              </a:rPr>
            </a:br>
            <a:r>
              <a:rPr lang="en" sz="1400"/>
              <a:t>Event</a:t>
            </a:r>
            <a:br>
              <a:rPr lang="en" sz="1400"/>
            </a:br>
            <a:r>
              <a:rPr lang="en" sz="1200">
                <a:solidFill>
                  <a:srgbClr val="FFF2CC"/>
                </a:solidFill>
              </a:rPr>
              <a:t>Somewhat Likely</a:t>
            </a:r>
            <a:r>
              <a:rPr lang="en" sz="1200"/>
              <a:t> to</a:t>
            </a:r>
            <a:br>
              <a:rPr lang="en" sz="1200"/>
            </a:br>
            <a:r>
              <a:rPr lang="en" sz="1200"/>
              <a:t>occur</a:t>
            </a:r>
            <a:endParaRPr sz="1200"/>
          </a:p>
        </p:txBody>
      </p:sp>
      <p:sp>
        <p:nvSpPr>
          <p:cNvPr id="130" name="Shape 130"/>
          <p:cNvSpPr txBox="1">
            <a:spLocks noGrp="1"/>
          </p:cNvSpPr>
          <p:nvPr>
            <p:ph type="title"/>
          </p:nvPr>
        </p:nvSpPr>
        <p:spPr>
          <a:xfrm>
            <a:off x="6994675" y="3084725"/>
            <a:ext cx="2012700" cy="1072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00FFFF"/>
                </a:solidFill>
              </a:rPr>
              <a:t>Low: </a:t>
            </a:r>
            <a:r>
              <a:rPr lang="en" sz="1400">
                <a:solidFill>
                  <a:srgbClr val="00FFFF"/>
                </a:solidFill>
              </a:rPr>
              <a:t/>
            </a:r>
            <a:br>
              <a:rPr lang="en" sz="1400">
                <a:solidFill>
                  <a:srgbClr val="00FFFF"/>
                </a:solidFill>
              </a:rPr>
            </a:br>
            <a:r>
              <a:rPr lang="en" sz="1400"/>
              <a:t>Event</a:t>
            </a:r>
            <a:br>
              <a:rPr lang="en" sz="1400"/>
            </a:br>
            <a:r>
              <a:rPr lang="en" sz="1200">
                <a:solidFill>
                  <a:srgbClr val="FFF2CC"/>
                </a:solidFill>
              </a:rPr>
              <a:t>Unlikely Likely</a:t>
            </a:r>
            <a:r>
              <a:rPr lang="en" sz="1200">
                <a:solidFill>
                  <a:srgbClr val="FFFF00"/>
                </a:solidFill>
              </a:rPr>
              <a:t> </a:t>
            </a:r>
            <a:r>
              <a:rPr lang="en" sz="1200"/>
              <a:t>to</a:t>
            </a:r>
            <a:br>
              <a:rPr lang="en" sz="1200"/>
            </a:br>
            <a:r>
              <a:rPr lang="en" sz="1200"/>
              <a:t>occur</a:t>
            </a:r>
            <a:endParaRPr sz="1200"/>
          </a:p>
        </p:txBody>
      </p:sp>
      <p:sp>
        <p:nvSpPr>
          <p:cNvPr id="131" name="Shape 131"/>
          <p:cNvSpPr txBox="1">
            <a:spLocks noGrp="1"/>
          </p:cNvSpPr>
          <p:nvPr>
            <p:ph type="title"/>
          </p:nvPr>
        </p:nvSpPr>
        <p:spPr>
          <a:xfrm>
            <a:off x="4507800" y="2712675"/>
            <a:ext cx="4383900" cy="359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Non-Adversarial </a:t>
            </a:r>
            <a:r>
              <a:rPr lang="en" sz="1400"/>
              <a:t>(Error, Accident or Act of nature)</a:t>
            </a:r>
            <a:endParaRPr sz="1400"/>
          </a:p>
        </p:txBody>
      </p:sp>
      <p:sp>
        <p:nvSpPr>
          <p:cNvPr id="132" name="Shape 132"/>
          <p:cNvSpPr txBox="1">
            <a:spLocks noGrp="1"/>
          </p:cNvSpPr>
          <p:nvPr>
            <p:ph type="title"/>
          </p:nvPr>
        </p:nvSpPr>
        <p:spPr>
          <a:xfrm>
            <a:off x="4718950" y="4504600"/>
            <a:ext cx="4383900" cy="359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t>Note: NIST used classification of ‘Moderate’, we use the term </a:t>
            </a:r>
            <a:br>
              <a:rPr lang="en" sz="1400"/>
            </a:br>
            <a:r>
              <a:rPr lang="en" sz="1400"/>
              <a:t>          ‘medium’.</a:t>
            </a:r>
            <a:endParaRPr sz="1400"/>
          </a:p>
        </p:txBody>
      </p:sp>
      <p:pic>
        <p:nvPicPr>
          <p:cNvPr id="133" name="Shape 133"/>
          <p:cNvPicPr preferRelativeResize="0"/>
          <p:nvPr/>
        </p:nvPicPr>
        <p:blipFill>
          <a:blip r:embed="rId4">
            <a:alphaModFix/>
          </a:blip>
          <a:stretch>
            <a:fillRect/>
          </a:stretch>
        </p:blipFill>
        <p:spPr>
          <a:xfrm>
            <a:off x="7243158" y="292625"/>
            <a:ext cx="1730267" cy="572700"/>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Risk Assessment - Impact</a:t>
            </a:r>
            <a:endParaRPr/>
          </a:p>
        </p:txBody>
      </p:sp>
      <p:sp>
        <p:nvSpPr>
          <p:cNvPr id="139" name="Shape 139"/>
          <p:cNvSpPr txBox="1">
            <a:spLocks noGrp="1"/>
          </p:cNvSpPr>
          <p:nvPr>
            <p:ph type="title"/>
          </p:nvPr>
        </p:nvSpPr>
        <p:spPr>
          <a:xfrm>
            <a:off x="725325" y="1241050"/>
            <a:ext cx="2012700" cy="803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Low: </a:t>
            </a:r>
            <a:r>
              <a:rPr lang="en" sz="1400"/>
              <a:t/>
            </a:r>
            <a:br>
              <a:rPr lang="en" sz="1400"/>
            </a:br>
            <a:r>
              <a:rPr lang="en" sz="1200"/>
              <a:t>Limited adverse effect</a:t>
            </a:r>
            <a:br>
              <a:rPr lang="en" sz="1200"/>
            </a:br>
            <a:endParaRPr sz="1200"/>
          </a:p>
        </p:txBody>
      </p:sp>
      <p:sp>
        <p:nvSpPr>
          <p:cNvPr id="140" name="Shape 140"/>
          <p:cNvSpPr txBox="1">
            <a:spLocks noGrp="1"/>
          </p:cNvSpPr>
          <p:nvPr>
            <p:ph type="title"/>
          </p:nvPr>
        </p:nvSpPr>
        <p:spPr>
          <a:xfrm>
            <a:off x="2460075" y="1241050"/>
            <a:ext cx="2012700" cy="803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Medium: </a:t>
            </a:r>
            <a:r>
              <a:rPr lang="en" sz="1400"/>
              <a:t/>
            </a:r>
            <a:br>
              <a:rPr lang="en" sz="1400"/>
            </a:br>
            <a:r>
              <a:rPr lang="en" sz="1200"/>
              <a:t>Serious adverse effect</a:t>
            </a:r>
            <a:endParaRPr sz="1200"/>
          </a:p>
        </p:txBody>
      </p:sp>
      <p:sp>
        <p:nvSpPr>
          <p:cNvPr id="141" name="Shape 141"/>
          <p:cNvSpPr txBox="1">
            <a:spLocks noGrp="1"/>
          </p:cNvSpPr>
          <p:nvPr>
            <p:ph type="title"/>
          </p:nvPr>
        </p:nvSpPr>
        <p:spPr>
          <a:xfrm>
            <a:off x="4202700" y="1252450"/>
            <a:ext cx="2333700" cy="803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High: </a:t>
            </a:r>
            <a:r>
              <a:rPr lang="en" sz="1400"/>
              <a:t/>
            </a:r>
            <a:br>
              <a:rPr lang="en" sz="1400"/>
            </a:br>
            <a:r>
              <a:rPr lang="en" sz="1200"/>
              <a:t>Severe or catastrophic adverse effect</a:t>
            </a:r>
            <a:endParaRPr sz="1200"/>
          </a:p>
        </p:txBody>
      </p:sp>
      <p:pic>
        <p:nvPicPr>
          <p:cNvPr id="142" name="Shape 142"/>
          <p:cNvPicPr preferRelativeResize="0"/>
          <p:nvPr/>
        </p:nvPicPr>
        <p:blipFill>
          <a:blip r:embed="rId3">
            <a:alphaModFix/>
          </a:blip>
          <a:stretch>
            <a:fillRect/>
          </a:stretch>
        </p:blipFill>
        <p:spPr>
          <a:xfrm>
            <a:off x="6719300" y="1182775"/>
            <a:ext cx="821550" cy="739975"/>
          </a:xfrm>
          <a:prstGeom prst="rect">
            <a:avLst/>
          </a:prstGeom>
          <a:noFill/>
          <a:ln>
            <a:noFill/>
          </a:ln>
        </p:spPr>
      </p:pic>
      <p:pic>
        <p:nvPicPr>
          <p:cNvPr id="143" name="Shape 143"/>
          <p:cNvPicPr preferRelativeResize="0"/>
          <p:nvPr/>
        </p:nvPicPr>
        <p:blipFill>
          <a:blip r:embed="rId4">
            <a:alphaModFix/>
          </a:blip>
          <a:stretch>
            <a:fillRect/>
          </a:stretch>
        </p:blipFill>
        <p:spPr>
          <a:xfrm>
            <a:off x="528700" y="2044150"/>
            <a:ext cx="8183801" cy="2886750"/>
          </a:xfrm>
          <a:prstGeom prst="rect">
            <a:avLst/>
          </a:prstGeom>
          <a:noFill/>
          <a:ln>
            <a:noFill/>
          </a:ln>
        </p:spPr>
      </p:pic>
      <p:pic>
        <p:nvPicPr>
          <p:cNvPr id="144" name="Shape 144"/>
          <p:cNvPicPr preferRelativeResize="0"/>
          <p:nvPr/>
        </p:nvPicPr>
        <p:blipFill>
          <a:blip r:embed="rId5">
            <a:alphaModFix/>
          </a:blip>
          <a:stretch>
            <a:fillRect/>
          </a:stretch>
        </p:blipFill>
        <p:spPr>
          <a:xfrm>
            <a:off x="7243158" y="292625"/>
            <a:ext cx="1730267" cy="572700"/>
          </a:xfrm>
          <a:prstGeom prst="rect">
            <a:avLst/>
          </a:prstGeom>
          <a:noFill/>
          <a:ln>
            <a:noFill/>
          </a:ln>
          <a:effectLst>
            <a:outerShdw blurRad="57150" dist="295275" dir="11880000" algn="bl" rotWithShape="0">
              <a:srgbClr val="FFFFFF">
                <a:alpha val="50000"/>
              </a:srgbClr>
            </a:outerShdw>
          </a:effectLst>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1194</Words>
  <Application>Microsoft Macintosh PowerPoint</Application>
  <PresentationFormat>On-screen Show (16:9)</PresentationFormat>
  <Paragraphs>171</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Average</vt:lpstr>
      <vt:lpstr>Oswald</vt:lpstr>
      <vt:lpstr>Slate</vt:lpstr>
      <vt:lpstr>Oracle DBMS Audit Proposal</vt:lpstr>
      <vt:lpstr>Agenda</vt:lpstr>
      <vt:lpstr>Tech Background/Overview</vt:lpstr>
      <vt:lpstr>Tech Overview</vt:lpstr>
      <vt:lpstr>Scope</vt:lpstr>
      <vt:lpstr>Scope</vt:lpstr>
      <vt:lpstr>Risk Assessment</vt:lpstr>
      <vt:lpstr>Risk Assessment - Likelihood</vt:lpstr>
      <vt:lpstr>Risk Assessment - Impact</vt:lpstr>
      <vt:lpstr>Risk Assessment - Overall Risk Ratings</vt:lpstr>
      <vt:lpstr>Risk Assessment - RCM</vt:lpstr>
      <vt:lpstr>IT Audit Team Roles &amp; Responsibilities</vt:lpstr>
      <vt:lpstr>Breakdown - planning, testing, reporting phases</vt:lpstr>
      <vt:lpstr>Breakdown - Audit hours/ Key dates</vt:lpstr>
      <vt:lpstr>Wrap-Up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DBMS Audit Proposal</dc:title>
  <cp:lastModifiedBy>Sarush Faruqi</cp:lastModifiedBy>
  <cp:revision>1</cp:revision>
  <dcterms:modified xsi:type="dcterms:W3CDTF">2018-02-26T00:39:46Z</dcterms:modified>
</cp:coreProperties>
</file>