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7" r:id="rId3"/>
    <p:sldId id="268" r:id="rId4"/>
    <p:sldId id="287" r:id="rId5"/>
    <p:sldId id="278" r:id="rId6"/>
    <p:sldId id="279" r:id="rId7"/>
    <p:sldId id="273" r:id="rId8"/>
    <p:sldId id="274" r:id="rId9"/>
    <p:sldId id="284" r:id="rId10"/>
    <p:sldId id="285" r:id="rId11"/>
    <p:sldId id="283" r:id="rId12"/>
    <p:sldId id="2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00"/>
    <a:srgbClr val="DB0000"/>
    <a:srgbClr val="BD0000"/>
    <a:srgbClr val="7EB144"/>
    <a:srgbClr val="BBBB00"/>
    <a:srgbClr val="313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2253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1C01C-BC03-0744-8A10-6995D8A0B67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6091734-A558-C942-81BA-2B66799D9148}">
      <dgm:prSet phldrT="[Text]" custT="1"/>
      <dgm:spPr/>
      <dgm:t>
        <a:bodyPr/>
        <a:lstStyle/>
        <a:p>
          <a:r>
            <a:rPr lang="en-US" sz="2200" dirty="0" smtClean="0"/>
            <a:t>Planning</a:t>
          </a:r>
        </a:p>
        <a:p>
          <a:r>
            <a:rPr lang="en-US" sz="1600" dirty="0" smtClean="0"/>
            <a:t>320 total hours</a:t>
          </a:r>
        </a:p>
      </dgm:t>
    </dgm:pt>
    <dgm:pt modelId="{C8952D3D-712A-BC4A-88B5-11F7F0E7F30D}" type="parTrans" cxnId="{8D6FC8F8-3F16-8040-A761-BCF4ECC9ADA2}">
      <dgm:prSet/>
      <dgm:spPr/>
      <dgm:t>
        <a:bodyPr/>
        <a:lstStyle/>
        <a:p>
          <a:endParaRPr lang="en-US"/>
        </a:p>
      </dgm:t>
    </dgm:pt>
    <dgm:pt modelId="{B6FB7028-AB55-3F40-81D5-5DDB0A1EA3C2}" type="sibTrans" cxnId="{8D6FC8F8-3F16-8040-A761-BCF4ECC9ADA2}">
      <dgm:prSet/>
      <dgm:spPr/>
      <dgm:t>
        <a:bodyPr/>
        <a:lstStyle/>
        <a:p>
          <a:endParaRPr lang="en-US"/>
        </a:p>
      </dgm:t>
    </dgm:pt>
    <dgm:pt modelId="{CD9E161A-20AA-0747-8456-B9940B709FBA}">
      <dgm:prSet phldrT="[Text]" custT="1"/>
      <dgm:spPr/>
      <dgm:t>
        <a:bodyPr/>
        <a:lstStyle/>
        <a:p>
          <a:r>
            <a:rPr lang="en-US" sz="2200" dirty="0" smtClean="0"/>
            <a:t>Testing</a:t>
          </a:r>
        </a:p>
        <a:p>
          <a:r>
            <a:rPr lang="en-US" sz="1600" dirty="0" smtClean="0"/>
            <a:t>480 total hours</a:t>
          </a:r>
        </a:p>
      </dgm:t>
    </dgm:pt>
    <dgm:pt modelId="{5A4D2DC4-57D3-AE48-BF3C-AD35E71185CF}" type="parTrans" cxnId="{C751F5A8-2DC5-8B43-94E8-26B44630FBE9}">
      <dgm:prSet/>
      <dgm:spPr/>
      <dgm:t>
        <a:bodyPr/>
        <a:lstStyle/>
        <a:p>
          <a:endParaRPr lang="en-US"/>
        </a:p>
      </dgm:t>
    </dgm:pt>
    <dgm:pt modelId="{6277CDB3-1564-4F49-8C34-A607194AB4BA}" type="sibTrans" cxnId="{C751F5A8-2DC5-8B43-94E8-26B44630FBE9}">
      <dgm:prSet/>
      <dgm:spPr/>
      <dgm:t>
        <a:bodyPr/>
        <a:lstStyle/>
        <a:p>
          <a:endParaRPr lang="en-US"/>
        </a:p>
      </dgm:t>
    </dgm:pt>
    <dgm:pt modelId="{4B6E0F09-F5F5-6647-8219-8467BE045C30}">
      <dgm:prSet phldrT="[Text]" custT="1"/>
      <dgm:spPr/>
      <dgm:t>
        <a:bodyPr/>
        <a:lstStyle/>
        <a:p>
          <a:r>
            <a:rPr lang="en-US" sz="2200" dirty="0" smtClean="0"/>
            <a:t>Reporting</a:t>
          </a:r>
        </a:p>
        <a:p>
          <a:r>
            <a:rPr lang="en-US" sz="1600" dirty="0" smtClean="0"/>
            <a:t>360 total hours</a:t>
          </a:r>
          <a:endParaRPr lang="en-US" sz="1600" dirty="0"/>
        </a:p>
      </dgm:t>
    </dgm:pt>
    <dgm:pt modelId="{C02AF578-13CB-6644-9C31-2A6915B19DA4}" type="parTrans" cxnId="{AB5B4509-A598-4045-AF69-BFE5E33EF125}">
      <dgm:prSet/>
      <dgm:spPr/>
      <dgm:t>
        <a:bodyPr/>
        <a:lstStyle/>
        <a:p>
          <a:endParaRPr lang="en-US"/>
        </a:p>
      </dgm:t>
    </dgm:pt>
    <dgm:pt modelId="{9FA0556F-07F6-844F-982D-D4335FFF324C}" type="sibTrans" cxnId="{AB5B4509-A598-4045-AF69-BFE5E33EF125}">
      <dgm:prSet/>
      <dgm:spPr/>
      <dgm:t>
        <a:bodyPr/>
        <a:lstStyle/>
        <a:p>
          <a:endParaRPr lang="en-US"/>
        </a:p>
      </dgm:t>
    </dgm:pt>
    <dgm:pt modelId="{342CCEF7-2DDB-324C-885C-A17265A9A97C}" type="pres">
      <dgm:prSet presAssocID="{EB11C01C-BC03-0744-8A10-6995D8A0B676}" presName="Name0" presStyleCnt="0">
        <dgm:presLayoutVars>
          <dgm:dir/>
          <dgm:resizeHandles val="exact"/>
        </dgm:presLayoutVars>
      </dgm:prSet>
      <dgm:spPr/>
    </dgm:pt>
    <dgm:pt modelId="{3DB65FF7-97E8-4B47-878D-4677AAC32B06}" type="pres">
      <dgm:prSet presAssocID="{66091734-A558-C942-81BA-2B66799D91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E9B38-EF3E-534C-AE22-31D4D89A9E90}" type="pres">
      <dgm:prSet presAssocID="{B6FB7028-AB55-3F40-81D5-5DDB0A1EA3C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9757035-C7FE-8146-8B93-1FC5EBC4900A}" type="pres">
      <dgm:prSet presAssocID="{B6FB7028-AB55-3F40-81D5-5DDB0A1EA3C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B59067B-E215-304B-AF64-315C876D363F}" type="pres">
      <dgm:prSet presAssocID="{CD9E161A-20AA-0747-8456-B9940B709F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1D49B-748B-B741-A4CD-6F6E5E76E0E3}" type="pres">
      <dgm:prSet presAssocID="{6277CDB3-1564-4F49-8C34-A607194AB4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A6DAB02-5CBD-4647-AB09-6ACE21E92E3A}" type="pres">
      <dgm:prSet presAssocID="{6277CDB3-1564-4F49-8C34-A607194AB4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0AD7455-BD98-FC41-8701-F0C4CBC54BCF}" type="pres">
      <dgm:prSet presAssocID="{4B6E0F09-F5F5-6647-8219-8467BE045C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FC8F8-3F16-8040-A761-BCF4ECC9ADA2}" srcId="{EB11C01C-BC03-0744-8A10-6995D8A0B676}" destId="{66091734-A558-C942-81BA-2B66799D9148}" srcOrd="0" destOrd="0" parTransId="{C8952D3D-712A-BC4A-88B5-11F7F0E7F30D}" sibTransId="{B6FB7028-AB55-3F40-81D5-5DDB0A1EA3C2}"/>
    <dgm:cxn modelId="{A0D7A037-C3D0-E349-9B2F-6000F8AB1128}" type="presOf" srcId="{4B6E0F09-F5F5-6647-8219-8467BE045C30}" destId="{F0AD7455-BD98-FC41-8701-F0C4CBC54BCF}" srcOrd="0" destOrd="0" presId="urn:microsoft.com/office/officeart/2005/8/layout/process1"/>
    <dgm:cxn modelId="{6A883966-DE45-4D48-997B-328FB87953F2}" type="presOf" srcId="{CD9E161A-20AA-0747-8456-B9940B709FBA}" destId="{3B59067B-E215-304B-AF64-315C876D363F}" srcOrd="0" destOrd="0" presId="urn:microsoft.com/office/officeart/2005/8/layout/process1"/>
    <dgm:cxn modelId="{50EDA4E4-E7D6-2E4A-89CF-E438C4EEE7BC}" type="presOf" srcId="{B6FB7028-AB55-3F40-81D5-5DDB0A1EA3C2}" destId="{4E8E9B38-EF3E-534C-AE22-31D4D89A9E90}" srcOrd="0" destOrd="0" presId="urn:microsoft.com/office/officeart/2005/8/layout/process1"/>
    <dgm:cxn modelId="{52B16AEF-82B5-1144-95A3-7BB6AEB41EB0}" type="presOf" srcId="{6277CDB3-1564-4F49-8C34-A607194AB4BA}" destId="{EA6DAB02-5CBD-4647-AB09-6ACE21E92E3A}" srcOrd="1" destOrd="0" presId="urn:microsoft.com/office/officeart/2005/8/layout/process1"/>
    <dgm:cxn modelId="{A87E04BF-3B7C-DE4B-BE6B-2C3588C564E1}" type="presOf" srcId="{66091734-A558-C942-81BA-2B66799D9148}" destId="{3DB65FF7-97E8-4B47-878D-4677AAC32B06}" srcOrd="0" destOrd="0" presId="urn:microsoft.com/office/officeart/2005/8/layout/process1"/>
    <dgm:cxn modelId="{C751F5A8-2DC5-8B43-94E8-26B44630FBE9}" srcId="{EB11C01C-BC03-0744-8A10-6995D8A0B676}" destId="{CD9E161A-20AA-0747-8456-B9940B709FBA}" srcOrd="1" destOrd="0" parTransId="{5A4D2DC4-57D3-AE48-BF3C-AD35E71185CF}" sibTransId="{6277CDB3-1564-4F49-8C34-A607194AB4BA}"/>
    <dgm:cxn modelId="{EEB6F384-AFB1-474F-A5A3-D0A665DD9485}" type="presOf" srcId="{6277CDB3-1564-4F49-8C34-A607194AB4BA}" destId="{4C71D49B-748B-B741-A4CD-6F6E5E76E0E3}" srcOrd="0" destOrd="0" presId="urn:microsoft.com/office/officeart/2005/8/layout/process1"/>
    <dgm:cxn modelId="{AB5B4509-A598-4045-AF69-BFE5E33EF125}" srcId="{EB11C01C-BC03-0744-8A10-6995D8A0B676}" destId="{4B6E0F09-F5F5-6647-8219-8467BE045C30}" srcOrd="2" destOrd="0" parTransId="{C02AF578-13CB-6644-9C31-2A6915B19DA4}" sibTransId="{9FA0556F-07F6-844F-982D-D4335FFF324C}"/>
    <dgm:cxn modelId="{0EABAF55-9CF4-BA4D-AB8F-EACB24A061D8}" type="presOf" srcId="{B6FB7028-AB55-3F40-81D5-5DDB0A1EA3C2}" destId="{19757035-C7FE-8146-8B93-1FC5EBC4900A}" srcOrd="1" destOrd="0" presId="urn:microsoft.com/office/officeart/2005/8/layout/process1"/>
    <dgm:cxn modelId="{CC4CCAA1-85E6-2A48-BE79-E8C04E69C692}" type="presOf" srcId="{EB11C01C-BC03-0744-8A10-6995D8A0B676}" destId="{342CCEF7-2DDB-324C-885C-A17265A9A97C}" srcOrd="0" destOrd="0" presId="urn:microsoft.com/office/officeart/2005/8/layout/process1"/>
    <dgm:cxn modelId="{4FAE11B6-4217-DB42-96C4-78B8C5E3D23C}" type="presParOf" srcId="{342CCEF7-2DDB-324C-885C-A17265A9A97C}" destId="{3DB65FF7-97E8-4B47-878D-4677AAC32B06}" srcOrd="0" destOrd="0" presId="urn:microsoft.com/office/officeart/2005/8/layout/process1"/>
    <dgm:cxn modelId="{022BFBE2-4951-4E4B-BFA4-4025D17A5DB6}" type="presParOf" srcId="{342CCEF7-2DDB-324C-885C-A17265A9A97C}" destId="{4E8E9B38-EF3E-534C-AE22-31D4D89A9E90}" srcOrd="1" destOrd="0" presId="urn:microsoft.com/office/officeart/2005/8/layout/process1"/>
    <dgm:cxn modelId="{6614A990-B8A2-CB40-86A1-569DBC45CB3E}" type="presParOf" srcId="{4E8E9B38-EF3E-534C-AE22-31D4D89A9E90}" destId="{19757035-C7FE-8146-8B93-1FC5EBC4900A}" srcOrd="0" destOrd="0" presId="urn:microsoft.com/office/officeart/2005/8/layout/process1"/>
    <dgm:cxn modelId="{657D268E-5BE4-5946-9733-92AF7F50DEF2}" type="presParOf" srcId="{342CCEF7-2DDB-324C-885C-A17265A9A97C}" destId="{3B59067B-E215-304B-AF64-315C876D363F}" srcOrd="2" destOrd="0" presId="urn:microsoft.com/office/officeart/2005/8/layout/process1"/>
    <dgm:cxn modelId="{29F28820-4F34-F241-BE8F-08E0C04E2C13}" type="presParOf" srcId="{342CCEF7-2DDB-324C-885C-A17265A9A97C}" destId="{4C71D49B-748B-B741-A4CD-6F6E5E76E0E3}" srcOrd="3" destOrd="0" presId="urn:microsoft.com/office/officeart/2005/8/layout/process1"/>
    <dgm:cxn modelId="{95F817C5-39CC-D847-B9DC-D5886200473A}" type="presParOf" srcId="{4C71D49B-748B-B741-A4CD-6F6E5E76E0E3}" destId="{EA6DAB02-5CBD-4647-AB09-6ACE21E92E3A}" srcOrd="0" destOrd="0" presId="urn:microsoft.com/office/officeart/2005/8/layout/process1"/>
    <dgm:cxn modelId="{61E0E7E7-A48B-2F41-BBD6-A1CE8406287B}" type="presParOf" srcId="{342CCEF7-2DDB-324C-885C-A17265A9A97C}" destId="{F0AD7455-BD98-FC41-8701-F0C4CBC54B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1C01C-BC03-0744-8A10-6995D8A0B676}" type="doc">
      <dgm:prSet loTypeId="urn:microsoft.com/office/officeart/2005/8/layout/process1" loCatId="" qsTypeId="urn:microsoft.com/office/officeart/2005/8/quickstyle/3d4" qsCatId="3D" csTypeId="urn:microsoft.com/office/officeart/2005/8/colors/accent1_2" csCatId="accent1" phldr="1"/>
      <dgm:spPr/>
    </dgm:pt>
    <dgm:pt modelId="{66091734-A558-C942-81BA-2B66799D9148}">
      <dgm:prSet phldrT="[Text]" custT="1"/>
      <dgm:spPr/>
      <dgm:t>
        <a:bodyPr/>
        <a:lstStyle/>
        <a:p>
          <a:r>
            <a:rPr lang="en-US" sz="2200" dirty="0" smtClean="0"/>
            <a:t>Planning</a:t>
          </a:r>
        </a:p>
        <a:p>
          <a:r>
            <a:rPr lang="en-US" sz="1600" dirty="0" smtClean="0"/>
            <a:t>320 total hours</a:t>
          </a:r>
        </a:p>
      </dgm:t>
    </dgm:pt>
    <dgm:pt modelId="{C8952D3D-712A-BC4A-88B5-11F7F0E7F30D}" type="parTrans" cxnId="{8D6FC8F8-3F16-8040-A761-BCF4ECC9ADA2}">
      <dgm:prSet/>
      <dgm:spPr/>
      <dgm:t>
        <a:bodyPr/>
        <a:lstStyle/>
        <a:p>
          <a:endParaRPr lang="en-US"/>
        </a:p>
      </dgm:t>
    </dgm:pt>
    <dgm:pt modelId="{B6FB7028-AB55-3F40-81D5-5DDB0A1EA3C2}" type="sibTrans" cxnId="{8D6FC8F8-3F16-8040-A761-BCF4ECC9ADA2}">
      <dgm:prSet/>
      <dgm:spPr/>
      <dgm:t>
        <a:bodyPr/>
        <a:lstStyle/>
        <a:p>
          <a:endParaRPr lang="en-US"/>
        </a:p>
      </dgm:t>
    </dgm:pt>
    <dgm:pt modelId="{CD9E161A-20AA-0747-8456-B9940B709FBA}">
      <dgm:prSet phldrT="[Text]" custT="1"/>
      <dgm:spPr/>
      <dgm:t>
        <a:bodyPr/>
        <a:lstStyle/>
        <a:p>
          <a:r>
            <a:rPr lang="en-US" sz="2200" dirty="0" smtClean="0"/>
            <a:t>Testing</a:t>
          </a:r>
        </a:p>
        <a:p>
          <a:r>
            <a:rPr lang="en-US" sz="1600" dirty="0" smtClean="0"/>
            <a:t>480 total hours</a:t>
          </a:r>
        </a:p>
      </dgm:t>
    </dgm:pt>
    <dgm:pt modelId="{5A4D2DC4-57D3-AE48-BF3C-AD35E71185CF}" type="parTrans" cxnId="{C751F5A8-2DC5-8B43-94E8-26B44630FBE9}">
      <dgm:prSet/>
      <dgm:spPr/>
      <dgm:t>
        <a:bodyPr/>
        <a:lstStyle/>
        <a:p>
          <a:endParaRPr lang="en-US"/>
        </a:p>
      </dgm:t>
    </dgm:pt>
    <dgm:pt modelId="{6277CDB3-1564-4F49-8C34-A607194AB4BA}" type="sibTrans" cxnId="{C751F5A8-2DC5-8B43-94E8-26B44630FBE9}">
      <dgm:prSet/>
      <dgm:spPr/>
      <dgm:t>
        <a:bodyPr/>
        <a:lstStyle/>
        <a:p>
          <a:endParaRPr lang="en-US"/>
        </a:p>
      </dgm:t>
    </dgm:pt>
    <dgm:pt modelId="{4B6E0F09-F5F5-6647-8219-8467BE045C30}">
      <dgm:prSet phldrT="[Text]" custT="1"/>
      <dgm:spPr/>
      <dgm:t>
        <a:bodyPr/>
        <a:lstStyle/>
        <a:p>
          <a:r>
            <a:rPr lang="en-US" sz="2200" dirty="0" smtClean="0"/>
            <a:t>Reporting</a:t>
          </a:r>
        </a:p>
        <a:p>
          <a:r>
            <a:rPr lang="en-US" sz="1600" dirty="0" smtClean="0"/>
            <a:t>360 total hours</a:t>
          </a:r>
          <a:endParaRPr lang="en-US" sz="1600" dirty="0"/>
        </a:p>
      </dgm:t>
    </dgm:pt>
    <dgm:pt modelId="{C02AF578-13CB-6644-9C31-2A6915B19DA4}" type="parTrans" cxnId="{AB5B4509-A598-4045-AF69-BFE5E33EF125}">
      <dgm:prSet/>
      <dgm:spPr/>
      <dgm:t>
        <a:bodyPr/>
        <a:lstStyle/>
        <a:p>
          <a:endParaRPr lang="en-US"/>
        </a:p>
      </dgm:t>
    </dgm:pt>
    <dgm:pt modelId="{9FA0556F-07F6-844F-982D-D4335FFF324C}" type="sibTrans" cxnId="{AB5B4509-A598-4045-AF69-BFE5E33EF125}">
      <dgm:prSet/>
      <dgm:spPr/>
      <dgm:t>
        <a:bodyPr/>
        <a:lstStyle/>
        <a:p>
          <a:endParaRPr lang="en-US"/>
        </a:p>
      </dgm:t>
    </dgm:pt>
    <dgm:pt modelId="{342CCEF7-2DDB-324C-885C-A17265A9A97C}" type="pres">
      <dgm:prSet presAssocID="{EB11C01C-BC03-0744-8A10-6995D8A0B676}" presName="Name0" presStyleCnt="0">
        <dgm:presLayoutVars>
          <dgm:dir/>
          <dgm:resizeHandles val="exact"/>
        </dgm:presLayoutVars>
      </dgm:prSet>
      <dgm:spPr/>
    </dgm:pt>
    <dgm:pt modelId="{3DB65FF7-97E8-4B47-878D-4677AAC32B06}" type="pres">
      <dgm:prSet presAssocID="{66091734-A558-C942-81BA-2B66799D91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E9B38-EF3E-534C-AE22-31D4D89A9E90}" type="pres">
      <dgm:prSet presAssocID="{B6FB7028-AB55-3F40-81D5-5DDB0A1EA3C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9757035-C7FE-8146-8B93-1FC5EBC4900A}" type="pres">
      <dgm:prSet presAssocID="{B6FB7028-AB55-3F40-81D5-5DDB0A1EA3C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B59067B-E215-304B-AF64-315C876D363F}" type="pres">
      <dgm:prSet presAssocID="{CD9E161A-20AA-0747-8456-B9940B709F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1D49B-748B-B741-A4CD-6F6E5E76E0E3}" type="pres">
      <dgm:prSet presAssocID="{6277CDB3-1564-4F49-8C34-A607194AB4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A6DAB02-5CBD-4647-AB09-6ACE21E92E3A}" type="pres">
      <dgm:prSet presAssocID="{6277CDB3-1564-4F49-8C34-A607194AB4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0AD7455-BD98-FC41-8701-F0C4CBC54BCF}" type="pres">
      <dgm:prSet presAssocID="{4B6E0F09-F5F5-6647-8219-8467BE045C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FC8F8-3F16-8040-A761-BCF4ECC9ADA2}" srcId="{EB11C01C-BC03-0744-8A10-6995D8A0B676}" destId="{66091734-A558-C942-81BA-2B66799D9148}" srcOrd="0" destOrd="0" parTransId="{C8952D3D-712A-BC4A-88B5-11F7F0E7F30D}" sibTransId="{B6FB7028-AB55-3F40-81D5-5DDB0A1EA3C2}"/>
    <dgm:cxn modelId="{5257C198-BAFD-A24E-A9F0-7E261DADEF1F}" type="presOf" srcId="{6277CDB3-1564-4F49-8C34-A607194AB4BA}" destId="{EA6DAB02-5CBD-4647-AB09-6ACE21E92E3A}" srcOrd="1" destOrd="0" presId="urn:microsoft.com/office/officeart/2005/8/layout/process1"/>
    <dgm:cxn modelId="{362FE187-EDF5-1841-AA1E-E8AD355C4991}" type="presOf" srcId="{B6FB7028-AB55-3F40-81D5-5DDB0A1EA3C2}" destId="{19757035-C7FE-8146-8B93-1FC5EBC4900A}" srcOrd="1" destOrd="0" presId="urn:microsoft.com/office/officeart/2005/8/layout/process1"/>
    <dgm:cxn modelId="{C751F5A8-2DC5-8B43-94E8-26B44630FBE9}" srcId="{EB11C01C-BC03-0744-8A10-6995D8A0B676}" destId="{CD9E161A-20AA-0747-8456-B9940B709FBA}" srcOrd="1" destOrd="0" parTransId="{5A4D2DC4-57D3-AE48-BF3C-AD35E71185CF}" sibTransId="{6277CDB3-1564-4F49-8C34-A607194AB4BA}"/>
    <dgm:cxn modelId="{30382F62-04E0-FC43-8276-115E59739D50}" type="presOf" srcId="{EB11C01C-BC03-0744-8A10-6995D8A0B676}" destId="{342CCEF7-2DDB-324C-885C-A17265A9A97C}" srcOrd="0" destOrd="0" presId="urn:microsoft.com/office/officeart/2005/8/layout/process1"/>
    <dgm:cxn modelId="{AB5B4509-A598-4045-AF69-BFE5E33EF125}" srcId="{EB11C01C-BC03-0744-8A10-6995D8A0B676}" destId="{4B6E0F09-F5F5-6647-8219-8467BE045C30}" srcOrd="2" destOrd="0" parTransId="{C02AF578-13CB-6644-9C31-2A6915B19DA4}" sibTransId="{9FA0556F-07F6-844F-982D-D4335FFF324C}"/>
    <dgm:cxn modelId="{874A74C8-B403-BF40-8A52-F7C16870ABEA}" type="presOf" srcId="{B6FB7028-AB55-3F40-81D5-5DDB0A1EA3C2}" destId="{4E8E9B38-EF3E-534C-AE22-31D4D89A9E90}" srcOrd="0" destOrd="0" presId="urn:microsoft.com/office/officeart/2005/8/layout/process1"/>
    <dgm:cxn modelId="{5AD8ED0D-7426-584B-B85D-2C57AD11D7C9}" type="presOf" srcId="{CD9E161A-20AA-0747-8456-B9940B709FBA}" destId="{3B59067B-E215-304B-AF64-315C876D363F}" srcOrd="0" destOrd="0" presId="urn:microsoft.com/office/officeart/2005/8/layout/process1"/>
    <dgm:cxn modelId="{30C1DA91-4D04-4D4D-809B-87FE509620C2}" type="presOf" srcId="{6277CDB3-1564-4F49-8C34-A607194AB4BA}" destId="{4C71D49B-748B-B741-A4CD-6F6E5E76E0E3}" srcOrd="0" destOrd="0" presId="urn:microsoft.com/office/officeart/2005/8/layout/process1"/>
    <dgm:cxn modelId="{D22FEB3D-28E5-FF44-994A-81FAB54DA205}" type="presOf" srcId="{66091734-A558-C942-81BA-2B66799D9148}" destId="{3DB65FF7-97E8-4B47-878D-4677AAC32B06}" srcOrd="0" destOrd="0" presId="urn:microsoft.com/office/officeart/2005/8/layout/process1"/>
    <dgm:cxn modelId="{F186F45F-701D-4249-A378-9DFA6644A056}" type="presOf" srcId="{4B6E0F09-F5F5-6647-8219-8467BE045C30}" destId="{F0AD7455-BD98-FC41-8701-F0C4CBC54BCF}" srcOrd="0" destOrd="0" presId="urn:microsoft.com/office/officeart/2005/8/layout/process1"/>
    <dgm:cxn modelId="{AF0D33F5-B5A6-E94A-837C-2BE695BC8966}" type="presParOf" srcId="{342CCEF7-2DDB-324C-885C-A17265A9A97C}" destId="{3DB65FF7-97E8-4B47-878D-4677AAC32B06}" srcOrd="0" destOrd="0" presId="urn:microsoft.com/office/officeart/2005/8/layout/process1"/>
    <dgm:cxn modelId="{B3A0A869-6D28-064B-A325-549983511A48}" type="presParOf" srcId="{342CCEF7-2DDB-324C-885C-A17265A9A97C}" destId="{4E8E9B38-EF3E-534C-AE22-31D4D89A9E90}" srcOrd="1" destOrd="0" presId="urn:microsoft.com/office/officeart/2005/8/layout/process1"/>
    <dgm:cxn modelId="{E3DE9B89-BA19-5C44-A175-7D56F9B2CA1E}" type="presParOf" srcId="{4E8E9B38-EF3E-534C-AE22-31D4D89A9E90}" destId="{19757035-C7FE-8146-8B93-1FC5EBC4900A}" srcOrd="0" destOrd="0" presId="urn:microsoft.com/office/officeart/2005/8/layout/process1"/>
    <dgm:cxn modelId="{09CB9669-3B8A-2C49-9E4F-752CD8D18F14}" type="presParOf" srcId="{342CCEF7-2DDB-324C-885C-A17265A9A97C}" destId="{3B59067B-E215-304B-AF64-315C876D363F}" srcOrd="2" destOrd="0" presId="urn:microsoft.com/office/officeart/2005/8/layout/process1"/>
    <dgm:cxn modelId="{562C41AD-D626-E44F-8601-F78DB9954EF8}" type="presParOf" srcId="{342CCEF7-2DDB-324C-885C-A17265A9A97C}" destId="{4C71D49B-748B-B741-A4CD-6F6E5E76E0E3}" srcOrd="3" destOrd="0" presId="urn:microsoft.com/office/officeart/2005/8/layout/process1"/>
    <dgm:cxn modelId="{F65FDE93-84D2-6240-8A42-ED7A465E5A59}" type="presParOf" srcId="{4C71D49B-748B-B741-A4CD-6F6E5E76E0E3}" destId="{EA6DAB02-5CBD-4647-AB09-6ACE21E92E3A}" srcOrd="0" destOrd="0" presId="urn:microsoft.com/office/officeart/2005/8/layout/process1"/>
    <dgm:cxn modelId="{1D827C21-A62B-C048-B67A-B44A644497D8}" type="presParOf" srcId="{342CCEF7-2DDB-324C-885C-A17265A9A97C}" destId="{F0AD7455-BD98-FC41-8701-F0C4CBC54B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5FF7-97E8-4B47-878D-4677AAC32B06}">
      <dsp:nvSpPr>
        <dsp:cNvPr id="0" name=""/>
        <dsp:cNvSpPr/>
      </dsp:nvSpPr>
      <dsp:spPr>
        <a:xfrm>
          <a:off x="8592" y="0"/>
          <a:ext cx="2568349" cy="991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Planning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320 total hours</a:t>
          </a:r>
        </a:p>
      </dsp:txBody>
      <dsp:txXfrm>
        <a:off x="37620" y="29028"/>
        <a:ext cx="2510293" cy="933043"/>
      </dsp:txXfrm>
    </dsp:sp>
    <dsp:sp modelId="{4E8E9B38-EF3E-534C-AE22-31D4D89A9E90}">
      <dsp:nvSpPr>
        <dsp:cNvPr id="0" name=""/>
        <dsp:cNvSpPr/>
      </dsp:nvSpPr>
      <dsp:spPr>
        <a:xfrm>
          <a:off x="2833777" y="177074"/>
          <a:ext cx="544490" cy="6369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833777" y="304464"/>
        <a:ext cx="381143" cy="382170"/>
      </dsp:txXfrm>
    </dsp:sp>
    <dsp:sp modelId="{3B59067B-E215-304B-AF64-315C876D363F}">
      <dsp:nvSpPr>
        <dsp:cNvPr id="0" name=""/>
        <dsp:cNvSpPr/>
      </dsp:nvSpPr>
      <dsp:spPr>
        <a:xfrm>
          <a:off x="3604282" y="0"/>
          <a:ext cx="2568349" cy="991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Testing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480 total hours</a:t>
          </a:r>
        </a:p>
      </dsp:txBody>
      <dsp:txXfrm>
        <a:off x="3633310" y="29028"/>
        <a:ext cx="2510293" cy="933043"/>
      </dsp:txXfrm>
    </dsp:sp>
    <dsp:sp modelId="{4C71D49B-748B-B741-A4CD-6F6E5E76E0E3}">
      <dsp:nvSpPr>
        <dsp:cNvPr id="0" name=""/>
        <dsp:cNvSpPr/>
      </dsp:nvSpPr>
      <dsp:spPr>
        <a:xfrm>
          <a:off x="6429466" y="177074"/>
          <a:ext cx="544490" cy="6369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429466" y="304464"/>
        <a:ext cx="381143" cy="382170"/>
      </dsp:txXfrm>
    </dsp:sp>
    <dsp:sp modelId="{F0AD7455-BD98-FC41-8701-F0C4CBC54BCF}">
      <dsp:nvSpPr>
        <dsp:cNvPr id="0" name=""/>
        <dsp:cNvSpPr/>
      </dsp:nvSpPr>
      <dsp:spPr>
        <a:xfrm>
          <a:off x="7199971" y="0"/>
          <a:ext cx="2568349" cy="991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Reporting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360 total hours</a:t>
          </a:r>
          <a:endParaRPr lang="en-US" sz="1600" kern="1200" dirty="0"/>
        </a:p>
      </dsp:txBody>
      <dsp:txXfrm>
        <a:off x="7228999" y="29028"/>
        <a:ext cx="2510293" cy="933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5FF7-97E8-4B47-878D-4677AAC32B06}">
      <dsp:nvSpPr>
        <dsp:cNvPr id="0" name=""/>
        <dsp:cNvSpPr/>
      </dsp:nvSpPr>
      <dsp:spPr>
        <a:xfrm>
          <a:off x="7208" y="0"/>
          <a:ext cx="2154616" cy="120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Planning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320 total hours</a:t>
          </a:r>
        </a:p>
      </dsp:txBody>
      <dsp:txXfrm>
        <a:off x="42368" y="35160"/>
        <a:ext cx="2084296" cy="1130129"/>
      </dsp:txXfrm>
    </dsp:sp>
    <dsp:sp modelId="{4E8E9B38-EF3E-534C-AE22-31D4D89A9E90}">
      <dsp:nvSpPr>
        <dsp:cNvPr id="0" name=""/>
        <dsp:cNvSpPr/>
      </dsp:nvSpPr>
      <dsp:spPr>
        <a:xfrm>
          <a:off x="2377286" y="333052"/>
          <a:ext cx="456778" cy="534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377286" y="439921"/>
        <a:ext cx="319745" cy="320606"/>
      </dsp:txXfrm>
    </dsp:sp>
    <dsp:sp modelId="{3B59067B-E215-304B-AF64-315C876D363F}">
      <dsp:nvSpPr>
        <dsp:cNvPr id="0" name=""/>
        <dsp:cNvSpPr/>
      </dsp:nvSpPr>
      <dsp:spPr>
        <a:xfrm>
          <a:off x="3023671" y="0"/>
          <a:ext cx="2154616" cy="120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Testing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480 total hours</a:t>
          </a:r>
        </a:p>
      </dsp:txBody>
      <dsp:txXfrm>
        <a:off x="3058831" y="35160"/>
        <a:ext cx="2084296" cy="1130129"/>
      </dsp:txXfrm>
    </dsp:sp>
    <dsp:sp modelId="{4C71D49B-748B-B741-A4CD-6F6E5E76E0E3}">
      <dsp:nvSpPr>
        <dsp:cNvPr id="0" name=""/>
        <dsp:cNvSpPr/>
      </dsp:nvSpPr>
      <dsp:spPr>
        <a:xfrm>
          <a:off x="5393749" y="333052"/>
          <a:ext cx="456778" cy="534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93749" y="439921"/>
        <a:ext cx="319745" cy="320606"/>
      </dsp:txXfrm>
    </dsp:sp>
    <dsp:sp modelId="{F0AD7455-BD98-FC41-8701-F0C4CBC54BCF}">
      <dsp:nvSpPr>
        <dsp:cNvPr id="0" name=""/>
        <dsp:cNvSpPr/>
      </dsp:nvSpPr>
      <dsp:spPr>
        <a:xfrm>
          <a:off x="6040134" y="0"/>
          <a:ext cx="2154616" cy="120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Reporting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360 total hours</a:t>
          </a:r>
          <a:endParaRPr lang="en-US" sz="1600" kern="1200" dirty="0"/>
        </a:p>
      </dsp:txBody>
      <dsp:txXfrm>
        <a:off x="6075294" y="35160"/>
        <a:ext cx="2084296" cy="1130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3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6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1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032000"/>
            <a:ext cx="6629400" cy="2743200"/>
          </a:xfrm>
        </p:spPr>
        <p:txBody>
          <a:bodyPr/>
          <a:lstStyle/>
          <a:p>
            <a:r>
              <a:rPr lang="en-US" dirty="0" smtClean="0"/>
              <a:t>Audit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4744720"/>
            <a:ext cx="6629400" cy="1021080"/>
          </a:xfrm>
        </p:spPr>
        <p:txBody>
          <a:bodyPr>
            <a:normAutofit/>
          </a:bodyPr>
          <a:lstStyle/>
          <a:p>
            <a:r>
              <a:rPr lang="en-US" dirty="0" smtClean="0"/>
              <a:t>Michelangelo Collura, </a:t>
            </a:r>
            <a:r>
              <a:rPr lang="en-US" dirty="0" err="1" smtClean="0"/>
              <a:t>Folake</a:t>
            </a:r>
            <a:r>
              <a:rPr lang="en-US" dirty="0" smtClean="0"/>
              <a:t> Stella </a:t>
            </a:r>
            <a:r>
              <a:rPr lang="en-US" dirty="0" err="1" smtClean="0"/>
              <a:t>Alabede</a:t>
            </a:r>
            <a:r>
              <a:rPr lang="en-US" dirty="0" smtClean="0"/>
              <a:t>, Felice Walden, Matthew Zimmerman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8267" y="2065431"/>
            <a:ext cx="8201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April 13, 2018: Deliver Audit Plan to Senior Leadership</a:t>
            </a:r>
          </a:p>
          <a:p>
            <a:r>
              <a:rPr lang="en-US" dirty="0"/>
              <a:t>April 16, 2018: Begin testing Disaster recovery plan for SQL Server and begin identifying and evaluating and risks.</a:t>
            </a:r>
          </a:p>
          <a:p>
            <a:r>
              <a:rPr lang="en-US" dirty="0"/>
              <a:t>April 23-27: Visit hot an cold off-sites to identify risks</a:t>
            </a:r>
          </a:p>
          <a:p>
            <a:r>
              <a:rPr lang="en-US" dirty="0"/>
              <a:t>May 31, 2018: Deliver Audit findings to Senior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Total Hours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710988"/>
              </p:ext>
            </p:extLst>
          </p:nvPr>
        </p:nvGraphicFramePr>
        <p:xfrm>
          <a:off x="1995020" y="3005230"/>
          <a:ext cx="8201960" cy="120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3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2527300"/>
            <a:ext cx="9601200" cy="1257300"/>
          </a:xfrm>
        </p:spPr>
        <p:txBody>
          <a:bodyPr>
            <a:scene3d>
              <a:camera prst="perspectiveRelaxedModerately">
                <a:rot lat="20400000" lon="0" rev="0"/>
              </a:camera>
              <a:lightRig rig="threePt" dir="t"/>
            </a:scene3d>
            <a:sp3d extrusionH="57150" prstMaterial="dkEdge">
              <a:bevelT w="38100" h="38100"/>
              <a:bevelB w="38100" h="38100"/>
            </a:sp3d>
          </a:bodyPr>
          <a:lstStyle/>
          <a:p>
            <a:pPr algn="ctr"/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101600" stA="99000" endPos="17000" dist="29997" dir="5400000" sy="-100000" algn="bl" rotWithShape="0"/>
                </a:effectLst>
              </a:rPr>
              <a:t>Questions?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101600" stA="99000" endPos="17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Process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SQL Server for real-time database mirroring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Hot off-site backup employed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 performance mode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Minimal downtime is priority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Manual failover currently employed</a:t>
            </a:r>
          </a:p>
          <a:p>
            <a:pPr marL="457200" lvl="1"/>
            <a:r>
              <a:rPr lang="en-US" dirty="0"/>
              <a:t>Principal DB owner decides in crisis</a:t>
            </a:r>
          </a:p>
          <a:p>
            <a:pPr marL="0">
              <a:lnSpc>
                <a:spcPct val="150000"/>
              </a:lnSpc>
            </a:pP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1530" r="-385"/>
          <a:stretch/>
        </p:blipFill>
        <p:spPr>
          <a:xfrm>
            <a:off x="8101012" y="1905000"/>
            <a:ext cx="3303588" cy="2006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8509819" y="1433050"/>
            <a:ext cx="840658" cy="833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96052" y="1477294"/>
            <a:ext cx="840658" cy="833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00452" y="811161"/>
            <a:ext cx="4202880" cy="1093839"/>
          </a:xfrm>
          <a:prstGeom prst="rect">
            <a:avLst/>
          </a:prstGeom>
          <a:solidFill>
            <a:srgbClr val="31312F"/>
          </a:solidFill>
          <a:ln>
            <a:solidFill>
              <a:srgbClr val="313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49" y="-368300"/>
            <a:ext cx="9601200" cy="1257300"/>
          </a:xfrm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449120"/>
              </p:ext>
            </p:extLst>
          </p:nvPr>
        </p:nvGraphicFramePr>
        <p:xfrm>
          <a:off x="330200" y="888995"/>
          <a:ext cx="11468099" cy="574040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35455"/>
                <a:gridCol w="1135455"/>
                <a:gridCol w="794819"/>
                <a:gridCol w="908363"/>
                <a:gridCol w="908363"/>
                <a:gridCol w="681274"/>
                <a:gridCol w="681274"/>
                <a:gridCol w="1078683"/>
                <a:gridCol w="1078683"/>
                <a:gridCol w="1532865"/>
                <a:gridCol w="1532865"/>
              </a:tblGrid>
              <a:tr h="138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Risk Assessment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131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High = 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D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Med = 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DBD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Low = 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7EB14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330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Risk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Applicable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Likelihood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Vulnerability Impact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Current Impact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 Risk Rating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Impact risk severity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Impact of risk realization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Action taken to lessen Risk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Risk action recommendation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404095">
                <a:tc rowSpan="10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>
                            <a:outerShdw blurRad="50800" dist="50800" dir="19560000" sx="0" sy="0" algn="ctr">
                              <a:srgbClr val="000000">
                                <a:alpha val="43130"/>
                              </a:srgbClr>
                            </a:outerShdw>
                          </a:effectLst>
                        </a:rPr>
                        <a:t>TECHNICAL THREATS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vert="vert2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HVAC Failure/Temperature Inadequacy (hardware)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Equipment failure within data center if not detected early and the system is down for a protracted period.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Ensure backup HVAC equipment is tested regularly and monitoring systems to detect failure early.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404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Telecommunications Failure – Voice (hardwire landlines)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Low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Inability to communicate with relevant parties and business units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Network redundancy should be built into the VOIP protocol. Alternative phone lines should be provided to relevant parties in cases of emergencies.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404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Local Area Network Failure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Inability to service customers and connect to the firm’s infrastructure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The Network topology should be designed with high level redundancy and fault isolation. Infrastructure should be backed up in a hot site to allow for quick failover.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404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Fire data center primary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Loss of software and hardware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Ensure that the appropriate fire extinguisher for electrical equipment are on site and they are test regularly. Smoke detectors and sensors are installed in the facility.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565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Fire data center mirror location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Loss of software and hardware 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Data should be replicated and backed-up at various sites. Ensure that the appropriate fire extinguisher for electrical equipment are on site and they are test regularly. Smoke detectors and sensors are installed in the facility.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404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Power Outage - Internal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Loss of use </a:t>
                      </a:r>
                      <a:r>
                        <a:rPr lang="en-US" sz="400" dirty="0" smtClean="0">
                          <a:effectLst/>
                        </a:rPr>
                        <a:t>of </a:t>
                      </a:r>
                      <a:r>
                        <a:rPr lang="en-US" sz="400" dirty="0">
                          <a:effectLst/>
                        </a:rPr>
                        <a:t>hardware and software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Ensure critical systems are connected to the UPS for immediate failover. Power generators are maintained regularly. A system should be in place to detect the source of the power-out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32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Power Outage - External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Loss of use of hardware and software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Ensure Backup generators are functional and maintained. Work with local municipalities to ensure we have priority status for restoration service.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33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Hardware Failure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Loss of use of equipment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For essential equipment, ensure possible cross-over to temporary remote location with mirrored access.  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404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Info System software (Application) Failure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Inability to service customers - possible ripple impact over entire entity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mitigate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Work with 3rd party vendors or in-house developers to ensure current working version of software is still available from vendor or internal copies are up to date.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24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Wide Area Network Failure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In ability to service customers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Ensure that there are is an Alternate ISP Service provider for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330377">
                <a:tc rowSpan="4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HUMAN/NATURAL THREATS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vert="vert2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Key staff not available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Inability to restore until key staff available.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Cross training for all key and mid-level positions involved in DR efforts.  Documentation current.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323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Disgruntled Employee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Laterally move employee to position that lessens impact of his/her adverse action on company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Ensure that mental health issues are addressed and remediated within department with HR protocols.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249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Terrorist Act (cyber, international or domestic)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D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D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Loss of all WAN and internet access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mitigate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Ensure all reasonable preventive measures are taken.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  <a:tr h="343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Human Error - Operations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effectLst/>
                        </a:rPr>
                        <a:t>Medium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Loss of data integrity or repudiation of transactions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mitigate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Training, repetition and procedures need to be in place, known and enforced.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15" marR="3611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1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Audit Scope (Required Activities)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601200" cy="3277820"/>
          </a:xfr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Determine maximum downtime and financial loss from data center going dark without warning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Compare to current DR plan documentation estimates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Interview admins and leadership to determine DR plan awareness and training levels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audit team will submit change requests for audit expansions to the planning committee for final determination.</a:t>
            </a:r>
          </a:p>
        </p:txBody>
      </p:sp>
    </p:spTree>
    <p:extLst>
      <p:ext uri="{BB962C8B-B14F-4D97-AF65-F5344CB8AC3E}">
        <p14:creationId xmlns:p14="http://schemas.microsoft.com/office/powerpoint/2010/main" val="28047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Audit Scope (Out of Scope Activities)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601200" cy="2446824"/>
          </a:xfr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Determination of company-wide DR plan training and awareness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Flaws in current DR plan beyond SQL server DB mirroring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 hardware</a:t>
            </a:r>
          </a:p>
          <a:p>
            <a:pPr marL="0">
              <a:lnSpc>
                <a:spcPct val="150000"/>
              </a:lnSpc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973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Roles &amp; Responsibilities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0916332"/>
              </p:ext>
            </p:extLst>
          </p:nvPr>
        </p:nvGraphicFramePr>
        <p:xfrm>
          <a:off x="1111774" y="1866540"/>
          <a:ext cx="9308999" cy="3048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02999"/>
                <a:gridCol w="2956039"/>
                <a:gridCol w="3249961"/>
              </a:tblGrid>
              <a:tr h="514353">
                <a:tc>
                  <a:txBody>
                    <a:bodyPr/>
                    <a:lstStyle/>
                    <a:p>
                      <a:r>
                        <a:rPr lang="en-US" dirty="0" smtClean="0"/>
                        <a:t>Audit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</a:tr>
              <a:tr h="61343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Michelangelo </a:t>
                      </a:r>
                      <a:r>
                        <a:rPr lang="en-US" sz="1800" kern="1200" dirty="0" err="1" smtClean="0">
                          <a:effectLst/>
                        </a:rPr>
                        <a:t>Collura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 Program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Mgr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Overview; Audit Scope</a:t>
                      </a:r>
                      <a:endParaRPr lang="en-US" dirty="0"/>
                    </a:p>
                  </a:txBody>
                  <a:tcPr/>
                </a:tc>
              </a:tr>
              <a:tr h="61343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Stella </a:t>
                      </a:r>
                      <a:r>
                        <a:rPr lang="en-US" sz="1800" kern="1200" dirty="0" err="1" smtClean="0">
                          <a:effectLst/>
                        </a:rPr>
                        <a:t>Alabede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Auditor/Audit Account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Assessment; Auditor</a:t>
                      </a:r>
                      <a:endParaRPr lang="en-US" dirty="0"/>
                    </a:p>
                  </a:txBody>
                  <a:tcPr/>
                </a:tc>
              </a:tr>
              <a:tr h="61343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Felice</a:t>
                      </a:r>
                      <a:r>
                        <a:rPr lang="en-US" sz="1800" kern="1200" dirty="0" smtClean="0">
                          <a:effectLst/>
                        </a:rPr>
                        <a:t> Walden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Auditor/Risk Assessment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Assessment; Auditor</a:t>
                      </a:r>
                      <a:endParaRPr lang="en-US" dirty="0"/>
                    </a:p>
                  </a:txBody>
                  <a:tcPr/>
                </a:tc>
              </a:tr>
              <a:tr h="613437">
                <a:tc>
                  <a:txBody>
                    <a:bodyPr/>
                    <a:lstStyle/>
                    <a:p>
                      <a:r>
                        <a:rPr lang="en-US" dirty="0" smtClean="0"/>
                        <a:t>Matt Zimmerman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Auditor/Business</a:t>
                      </a:r>
                      <a:r>
                        <a:rPr lang="en-US" baseline="0" dirty="0" smtClean="0"/>
                        <a:t> Analyst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 Schedule and Deliverable</a:t>
                      </a:r>
                      <a:r>
                        <a:rPr lang="en-US" baseline="0" dirty="0" smtClean="0"/>
                        <a:t> Supervisor; Auditor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Audit Hours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849" y="2065432"/>
            <a:ext cx="9563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Audit Schedule: April 1, 2018 thru May 31, 2018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Planning </a:t>
            </a:r>
            <a:r>
              <a:rPr lang="en-US" dirty="0"/>
              <a:t>Phase:  April 2 – 13, 2018 </a:t>
            </a:r>
          </a:p>
          <a:p>
            <a:r>
              <a:rPr lang="en-US" dirty="0"/>
              <a:t>80 </a:t>
            </a:r>
            <a:r>
              <a:rPr lang="en-US" dirty="0" err="1"/>
              <a:t>hrs</a:t>
            </a:r>
            <a:r>
              <a:rPr lang="en-US" dirty="0"/>
              <a:t>/auditor</a:t>
            </a:r>
          </a:p>
          <a:p>
            <a:r>
              <a:rPr lang="en-US" dirty="0"/>
              <a:t>4 Auditors Required</a:t>
            </a:r>
          </a:p>
          <a:p>
            <a:r>
              <a:rPr lang="en-US" dirty="0"/>
              <a:t>320 Hours total for planning phase</a:t>
            </a:r>
          </a:p>
          <a:p>
            <a:r>
              <a:rPr lang="en-US" dirty="0" smtClean="0"/>
              <a:t>Key </a:t>
            </a:r>
            <a:r>
              <a:rPr lang="en-US" dirty="0"/>
              <a:t>Deliverables:</a:t>
            </a:r>
          </a:p>
          <a:p>
            <a:r>
              <a:rPr lang="en-US" dirty="0"/>
              <a:t>Audit Plan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6232344"/>
              </p:ext>
            </p:extLst>
          </p:nvPr>
        </p:nvGraphicFramePr>
        <p:xfrm>
          <a:off x="1066622" y="2637657"/>
          <a:ext cx="9776914" cy="99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Audit Hours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149" y="1798732"/>
            <a:ext cx="95638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Testing Phase: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April 16, 2018 thru May 11,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160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/auditor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Auditors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required weekly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480 hours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for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testing phase</a:t>
            </a:r>
          </a:p>
          <a:p>
            <a:pPr>
              <a:lnSpc>
                <a:spcPct val="150000"/>
              </a:lnSpc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Deliverables: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Expense Forms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Sheets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 Requests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Traffic Data Analysis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9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520700">
              <a:schemeClr val="accent2">
                <a:satMod val="175000"/>
                <a:alpha val="40000"/>
              </a:schemeClr>
            </a:glow>
            <a:reflection stA="30000" endPos="4500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  <a:sp3d prstMaterial="dkEdge">
            <a:bevelT w="152400" h="50800" prst="softRound"/>
            <a:bevelB w="152400" h="50800" prst="softRound"/>
          </a:sp3d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Audit Hours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849" y="2065432"/>
            <a:ext cx="9563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Reporting Phase: May 14 – 31, 2018</a:t>
            </a:r>
          </a:p>
          <a:p>
            <a:r>
              <a:rPr lang="en-US" dirty="0"/>
              <a:t>120 </a:t>
            </a:r>
            <a:r>
              <a:rPr lang="en-US" dirty="0" err="1"/>
              <a:t>hrs</a:t>
            </a:r>
            <a:r>
              <a:rPr lang="en-US" dirty="0"/>
              <a:t>/auditor</a:t>
            </a:r>
          </a:p>
          <a:p>
            <a:r>
              <a:rPr lang="en-US" dirty="0"/>
              <a:t>4 auditors required</a:t>
            </a:r>
          </a:p>
          <a:p>
            <a:r>
              <a:rPr lang="en-US" dirty="0"/>
              <a:t>360 hours total for reporting phase</a:t>
            </a:r>
          </a:p>
          <a:p>
            <a:endParaRPr lang="en-US" dirty="0"/>
          </a:p>
          <a:p>
            <a:r>
              <a:rPr lang="en-US" dirty="0"/>
              <a:t>Key Deliverables:</a:t>
            </a:r>
          </a:p>
          <a:p>
            <a:r>
              <a:rPr lang="en-US" dirty="0"/>
              <a:t>Audit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984</Words>
  <Application>Microsoft Office PowerPoint</Application>
  <PresentationFormat>Widescreen</PresentationFormat>
  <Paragraphs>249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Medium</vt:lpstr>
      <vt:lpstr>Times New Roman</vt:lpstr>
      <vt:lpstr>Blue Tan Gradient 16x9</vt:lpstr>
      <vt:lpstr>Audit Plan</vt:lpstr>
      <vt:lpstr>Process Overview</vt:lpstr>
      <vt:lpstr>Risk Assessment</vt:lpstr>
      <vt:lpstr>Audit Scope (Required Activities)</vt:lpstr>
      <vt:lpstr>Audit Scope (Out of Scope Activities)</vt:lpstr>
      <vt:lpstr>Roles &amp; Responsibilities </vt:lpstr>
      <vt:lpstr>Audit Hours</vt:lpstr>
      <vt:lpstr>Audit Hours (Continued)</vt:lpstr>
      <vt:lpstr>Audit Hours (Continued)</vt:lpstr>
      <vt:lpstr>Key Dates</vt:lpstr>
      <vt:lpstr>Total Hours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2018-02-20T23:35:46Z</dcterms:created>
  <dcterms:modified xsi:type="dcterms:W3CDTF">2018-02-26T00:27:08Z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