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70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56E2D-A13C-48E6-A430-A3653341A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663BF4-7B95-4CA7-B0AC-809DD2E65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662FB-8EEE-4683-963D-A4440960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FE543-CB53-46CB-A138-0AFD145ED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05486-E5AE-4349-8C22-22DA0B88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2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D7FDB-6E64-4FDE-B370-946C3370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E614B-B813-4AF5-B63E-FE817BA9A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39F1F-3721-465F-82FD-2E52977BC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2674-3172-4B57-A93B-13C9EBD1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FCC4B-DF6D-43FD-B5B9-92864899D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8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49621F-240B-4121-86C3-282876CFB8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5788A1-0FF2-41A8-820C-851D4C12A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0FFF4-EA6A-4E48-BD9A-F3C6EB405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10A09-EE64-4B18-997C-9173A91AD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E4BC7-3E67-4183-9535-41F3BC65C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8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A7A68-A40E-401D-9FF4-7A7A954E7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B7BE8-D759-4B66-834F-BEB536BF1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350F1-486A-4942-AFDB-6BEF3A82D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6C507-D23D-4992-8A54-78B24F35A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AC39A-6508-4BF5-B54D-B1699471E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4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F3209-B0AF-4B83-84D8-92C960CF5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ED83C-4C86-4571-B54A-316A115AB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51491-9CAB-4597-BEF7-BE13C6F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A7410-DE92-4290-A1D9-DADB4591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BC1EE-C52B-46BB-848D-F5C90C12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2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8FDD-CB60-479D-9C6F-4B9171F3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85E1D-F06F-40C8-9CF0-06758E54A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95E37-CEE9-4982-9650-F83214164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7959A-0B45-4869-85DD-EC0F39451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D7E55-1386-42F3-9A4A-80DB91E9A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5DBFA-C9CD-4E6E-8521-C30DF6DED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5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6D6EF-719F-4CCD-9FF0-1505D5694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A100A-DB13-4755-8835-9FA054B2D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A0C473-1746-47DD-A1E1-E24A0913A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90B608-9DFA-4922-8FB8-DEEE6A883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46356-B96E-4AEB-93CD-81036A11E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C1D827-580E-4C00-804F-AF6EFACC5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D08E0-3A50-4079-B2E5-C067DC046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76C776-2921-4C13-B02B-21E246CB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7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11E5B-E36B-4424-A078-A514BFD87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D777D2-A3ED-4A6F-A6BE-5CCD5E32D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52C4C5-C338-48D5-84C6-77C718459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A99F3-DB26-4A6D-B40D-FBFA744C1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1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FB670-B10E-4DAA-93FC-6A92BD04F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C75520-9670-4E78-9BAC-D6EFB45D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F5FCA-5D84-4B32-A081-93E88EB44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0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79D7A-0C75-44CE-9769-F2A347F46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69467-7803-4680-82A7-A2545D6AA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87937-DE61-47E6-B6D9-26C34FFD8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466E0C-D882-4EC7-A80F-6D295B377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7A4BB-F764-4CAD-BBA4-43BE518C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C1B55-92CE-4ED4-A4AE-DFB538F9F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5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DA67F-55E5-4F96-9BA1-FC672AFD9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04E82B-5551-4C20-A301-0915FAB60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81B74-95B7-4850-A22A-A6DC6A71E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2C0C5-056D-4D00-8C17-3D401BFE9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15738-50C7-4D08-AE8A-9EC45C6D5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8310F-1B21-4A5C-9E41-34D8300C2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1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80463-6ABF-49C7-858C-713E9AF4D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1BC8C-7305-4D0D-B139-F81801F89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612C5-0F0E-49BD-BD80-EBA526EC7A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A2386-A6F7-4140-8AFB-12A94122EFCE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89586-55AB-4597-A1BC-ED5B66DC1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56278-0D63-488B-B509-437954F52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3CF0-38AE-4C85-9777-F48860F1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9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A76D44-7C2B-48D5-B95A-3361E259B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7" y="547757"/>
            <a:ext cx="5420141" cy="9894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D6784AF-446A-4467-8EAA-49FD287976D2}"/>
              </a:ext>
            </a:extLst>
          </p:cNvPr>
          <p:cNvSpPr txBox="1"/>
          <p:nvPr/>
        </p:nvSpPr>
        <p:spPr>
          <a:xfrm>
            <a:off x="1663147" y="2302565"/>
            <a:ext cx="886570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+mj-lt"/>
              </a:rPr>
              <a:t>IT Audit Process </a:t>
            </a:r>
          </a:p>
          <a:p>
            <a:pPr algn="ctr"/>
            <a:r>
              <a:rPr lang="en-US" sz="4000" dirty="0">
                <a:latin typeface="+mj-lt"/>
              </a:rPr>
              <a:t>Prof. Liang Yao </a:t>
            </a:r>
          </a:p>
          <a:p>
            <a:pPr algn="ctr"/>
            <a:r>
              <a:rPr lang="en-US" sz="4000" dirty="0">
                <a:latin typeface="+mj-lt"/>
              </a:rPr>
              <a:t>Week  Twelve – QA/QC, Self-assessment and Audit IT Service Providers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</p:spTree>
    <p:extLst>
      <p:ext uri="{BB962C8B-B14F-4D97-AF65-F5344CB8AC3E}">
        <p14:creationId xmlns:p14="http://schemas.microsoft.com/office/powerpoint/2010/main" val="252299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CSA Pros. And Cons.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CDB482-2A35-4B2F-8CBD-EACEBD98A3BF}"/>
              </a:ext>
            </a:extLst>
          </p:cNvPr>
          <p:cNvSpPr txBox="1"/>
          <p:nvPr/>
        </p:nvSpPr>
        <p:spPr>
          <a:xfrm>
            <a:off x="1338466" y="1474619"/>
            <a:ext cx="98066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CSA Benefits: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Earlier risk identification/detection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Effectively improve internal controls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Self-identifying control gaps/deficiencies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Sense of Ownership/motivation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Effective communication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Reduce audit control testing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Provide the Board and sr. management level of comfort of internal control environment</a:t>
            </a:r>
          </a:p>
        </p:txBody>
      </p:sp>
    </p:spTree>
    <p:extLst>
      <p:ext uri="{BB962C8B-B14F-4D97-AF65-F5344CB8AC3E}">
        <p14:creationId xmlns:p14="http://schemas.microsoft.com/office/powerpoint/2010/main" val="2849559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CSA Pros. And Cons.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CDB482-2A35-4B2F-8CBD-EACEBD98A3BF}"/>
              </a:ext>
            </a:extLst>
          </p:cNvPr>
          <p:cNvSpPr txBox="1"/>
          <p:nvPr/>
        </p:nvSpPr>
        <p:spPr>
          <a:xfrm>
            <a:off x="1338466" y="1474619"/>
            <a:ext cx="98066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CSA disadvantages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CSA maturity level 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Replacing audit function? Why NOT?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Additional workload (resource constrain...)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What if no action take based on CSA result by management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9263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Auditors’ Role in CSA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CDB482-2A35-4B2F-8CBD-EACEBD98A3BF}"/>
              </a:ext>
            </a:extLst>
          </p:cNvPr>
          <p:cNvSpPr txBox="1"/>
          <p:nvPr/>
        </p:nvSpPr>
        <p:spPr>
          <a:xfrm>
            <a:off x="1338466" y="1663174"/>
            <a:ext cx="98066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Understanding the business process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Mapping laws and regulatory requirements to the key risks and controls identified by the business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Acting as facilitators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NOT in the position to design and implement controls</a:t>
            </a:r>
          </a:p>
        </p:txBody>
      </p:sp>
    </p:spTree>
    <p:extLst>
      <p:ext uri="{BB962C8B-B14F-4D97-AF65-F5344CB8AC3E}">
        <p14:creationId xmlns:p14="http://schemas.microsoft.com/office/powerpoint/2010/main" val="913805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CSA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CDB482-2A35-4B2F-8CBD-EACEBD98A3BF}"/>
              </a:ext>
            </a:extLst>
          </p:cNvPr>
          <p:cNvSpPr txBox="1"/>
          <p:nvPr/>
        </p:nvSpPr>
        <p:spPr>
          <a:xfrm>
            <a:off x="1338466" y="1316726"/>
            <a:ext cx="98066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Empowerment and establish accountabilities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Kaizen process (continuous improvement)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Build a culture of control awareness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Broader Board and shareholder focus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Involving all three lines of defense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Impact on Audit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Staged approach (assessing the maturity level of CSA)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Leverage CSA results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More risk focused plan and testing</a:t>
            </a:r>
          </a:p>
          <a:p>
            <a:pPr lvl="1"/>
            <a:endParaRPr lang="en-US" sz="2800" dirty="0">
              <a:latin typeface="+mj-lt"/>
            </a:endParaRPr>
          </a:p>
          <a:p>
            <a:pPr lvl="1"/>
            <a:endParaRPr lang="en-US" sz="2800" dirty="0">
              <a:latin typeface="+mj-lt"/>
            </a:endParaRPr>
          </a:p>
          <a:p>
            <a:pPr lvl="1"/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9109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Audit Quality Assurance and Quality Control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1318591" y="2173272"/>
            <a:ext cx="9554817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Why audit function needs QA and QC?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IPPF Standard Associated with QA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QA and QC in action</a:t>
            </a:r>
          </a:p>
        </p:txBody>
      </p:sp>
    </p:spTree>
    <p:extLst>
      <p:ext uri="{BB962C8B-B14F-4D97-AF65-F5344CB8AC3E}">
        <p14:creationId xmlns:p14="http://schemas.microsoft.com/office/powerpoint/2010/main" val="1223984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Audit Quality Assurance and Quality Control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841513" y="1656437"/>
            <a:ext cx="95548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The needs for internal audit QA and QC function</a:t>
            </a:r>
          </a:p>
          <a:p>
            <a:pPr marL="1371600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Ensure the quality of audit workpaper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Sufficient audit planning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Adequate of testing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Relevant of evidences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Supporting of conclusion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Proper of overall opinion</a:t>
            </a:r>
          </a:p>
          <a:p>
            <a:pPr marL="1371600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Assessment of auditors’ proficiency level</a:t>
            </a:r>
          </a:p>
          <a:p>
            <a:pPr marL="1371600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Identifying skill gaps and developing areas</a:t>
            </a:r>
          </a:p>
          <a:p>
            <a:pPr lvl="3">
              <a:lnSpc>
                <a:spcPct val="90000"/>
              </a:lnSpc>
            </a:pP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6992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Audit Quality Assurance and Quality Control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841513" y="1656437"/>
            <a:ext cx="9554817" cy="380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IPPF Standard Associated with QA</a:t>
            </a:r>
          </a:p>
          <a:p>
            <a:pPr marL="1371600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1300 – Quality Assurance and Improvement Program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1310 – Requirements of the Quality Assurance and Improvement Program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1311 – Internal Assessments (annual basis)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1312 – External Assessments (5 years cycle)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1320 – Reporting on the Quality Assurance and Improvement Program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1321 – Use of “Conforms with the International Standards for the Professional Practice of Internal Auditing” 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1322 – Disclosure of Nonconformance</a:t>
            </a:r>
            <a:endParaRPr lang="en-US" alt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642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Audit Quality Assurance and Quality Control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3B10BC-2F43-4D52-9A38-7581B2C40AAB}"/>
              </a:ext>
            </a:extLst>
          </p:cNvPr>
          <p:cNvSpPr txBox="1"/>
          <p:nvPr/>
        </p:nvSpPr>
        <p:spPr>
          <a:xfrm>
            <a:off x="841513" y="1656437"/>
            <a:ext cx="9554817" cy="347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+mj-lt"/>
              </a:rPr>
              <a:t>QA/QC in Action</a:t>
            </a:r>
          </a:p>
          <a:p>
            <a:pPr marL="1371600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j-lt"/>
              </a:rPr>
              <a:t>Multi-layer of workpaper review</a:t>
            </a:r>
          </a:p>
          <a:p>
            <a:pPr marL="1828800" lvl="3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j-lt"/>
              </a:rPr>
              <a:t>AIC review/manager review/sr. manager(direct) review</a:t>
            </a:r>
          </a:p>
          <a:p>
            <a:pPr marL="1371600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j-lt"/>
              </a:rPr>
              <a:t>Develop and define QA and QC methodology in the Audit Methodology Manual (e.g. frequency, sampling, coverage, follow-up, etc.)</a:t>
            </a:r>
          </a:p>
          <a:p>
            <a:pPr marL="1371600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j-lt"/>
              </a:rPr>
              <a:t>Build a QA/QC function within the audit division</a:t>
            </a:r>
          </a:p>
          <a:p>
            <a:pPr marL="1371600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j-lt"/>
              </a:rPr>
              <a:t>Assign the right QA/QC staff</a:t>
            </a:r>
          </a:p>
          <a:p>
            <a:pPr marL="1371600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j-lt"/>
              </a:rPr>
              <a:t>Define training requirements</a:t>
            </a:r>
          </a:p>
          <a:p>
            <a:pPr marL="1371600" lvl="2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+mj-lt"/>
              </a:rPr>
              <a:t>External Review (IPPF 1312) Consideration </a:t>
            </a:r>
          </a:p>
        </p:txBody>
      </p:sp>
    </p:spTree>
    <p:extLst>
      <p:ext uri="{BB962C8B-B14F-4D97-AF65-F5344CB8AC3E}">
        <p14:creationId xmlns:p14="http://schemas.microsoft.com/office/powerpoint/2010/main" val="407131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Control Self-Assessment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CDB482-2A35-4B2F-8CBD-EACEBD98A3BF}"/>
              </a:ext>
            </a:extLst>
          </p:cNvPr>
          <p:cNvSpPr txBox="1"/>
          <p:nvPr/>
        </p:nvSpPr>
        <p:spPr>
          <a:xfrm>
            <a:off x="1338466" y="1663174"/>
            <a:ext cx="98066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Concept of Three Lines of Defense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First Line of Defense – Line of Business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1A – Day to day operations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1B -  Risk management specialists embedder in the </a:t>
            </a:r>
            <a:r>
              <a:rPr lang="en-US" sz="2800" dirty="0" err="1">
                <a:latin typeface="+mj-lt"/>
              </a:rPr>
              <a:t>LoB</a:t>
            </a:r>
            <a:endParaRPr lang="en-US" sz="2800" dirty="0">
              <a:latin typeface="+mj-lt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Second Line Defense – Risk Management function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Risk identification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Challenge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Independent testing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Third Line of Defense - Internal Audit </a:t>
            </a:r>
          </a:p>
        </p:txBody>
      </p:sp>
    </p:spTree>
    <p:extLst>
      <p:ext uri="{BB962C8B-B14F-4D97-AF65-F5344CB8AC3E}">
        <p14:creationId xmlns:p14="http://schemas.microsoft.com/office/powerpoint/2010/main" val="267903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Control Self-Assessment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E5D454B-655D-420B-A2C9-EAD68DF98950}"/>
              </a:ext>
            </a:extLst>
          </p:cNvPr>
          <p:cNvSpPr/>
          <p:nvPr/>
        </p:nvSpPr>
        <p:spPr>
          <a:xfrm>
            <a:off x="4545489" y="1869133"/>
            <a:ext cx="1815549" cy="8746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Line of Business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055F5DA-B0B1-41E2-8445-5387960072DE}"/>
              </a:ext>
            </a:extLst>
          </p:cNvPr>
          <p:cNvSpPr/>
          <p:nvPr/>
        </p:nvSpPr>
        <p:spPr>
          <a:xfrm>
            <a:off x="4545489" y="3010618"/>
            <a:ext cx="1828807" cy="8746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Risk Management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D8F8ED4-1E43-4E17-9970-932FAFB08869}"/>
              </a:ext>
            </a:extLst>
          </p:cNvPr>
          <p:cNvSpPr/>
          <p:nvPr/>
        </p:nvSpPr>
        <p:spPr>
          <a:xfrm>
            <a:off x="4545489" y="4292481"/>
            <a:ext cx="1815549" cy="8746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Internal Audit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3E32C9D-E4C7-46A0-AF4E-515EA36E6463}"/>
              </a:ext>
            </a:extLst>
          </p:cNvPr>
          <p:cNvSpPr/>
          <p:nvPr/>
        </p:nvSpPr>
        <p:spPr>
          <a:xfrm>
            <a:off x="3134135" y="1222802"/>
            <a:ext cx="4757530" cy="456839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2BE7A61-18E2-4E05-B260-1F6877CCD160}"/>
              </a:ext>
            </a:extLst>
          </p:cNvPr>
          <p:cNvCxnSpPr>
            <a:cxnSpLocks/>
          </p:cNvCxnSpPr>
          <p:nvPr/>
        </p:nvCxnSpPr>
        <p:spPr>
          <a:xfrm>
            <a:off x="6361038" y="2286864"/>
            <a:ext cx="2027588" cy="39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00FF8BBA-6D91-4CFF-9312-C36BAF098DF8}"/>
              </a:ext>
            </a:extLst>
          </p:cNvPr>
          <p:cNvSpPr/>
          <p:nvPr/>
        </p:nvSpPr>
        <p:spPr>
          <a:xfrm>
            <a:off x="8044482" y="1755301"/>
            <a:ext cx="1159570" cy="11414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Self-assessment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84D8A8F-C14C-46F7-8C03-DBD8B6F8E16E}"/>
              </a:ext>
            </a:extLst>
          </p:cNvPr>
          <p:cNvCxnSpPr>
            <a:stCxn id="10" idx="6"/>
            <a:endCxn id="14" idx="2"/>
          </p:cNvCxnSpPr>
          <p:nvPr/>
        </p:nvCxnSpPr>
        <p:spPr>
          <a:xfrm flipV="1">
            <a:off x="6374296" y="2896786"/>
            <a:ext cx="1670186" cy="551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2C1E1B8-9793-4BB3-B28E-4ADAE28F70DF}"/>
              </a:ext>
            </a:extLst>
          </p:cNvPr>
          <p:cNvCxnSpPr>
            <a:stCxn id="11" idx="6"/>
            <a:endCxn id="14" idx="3"/>
          </p:cNvCxnSpPr>
          <p:nvPr/>
        </p:nvCxnSpPr>
        <p:spPr>
          <a:xfrm flipV="1">
            <a:off x="6361038" y="2896786"/>
            <a:ext cx="2263229" cy="1833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293A056-A5E5-4472-B73E-B52E9618A891}"/>
              </a:ext>
            </a:extLst>
          </p:cNvPr>
          <p:cNvSpPr txBox="1"/>
          <p:nvPr/>
        </p:nvSpPr>
        <p:spPr>
          <a:xfrm>
            <a:off x="6904383" y="2044844"/>
            <a:ext cx="8680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Performing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58B3DD6-B370-4ACE-B3CA-8E3375964324}"/>
              </a:ext>
            </a:extLst>
          </p:cNvPr>
          <p:cNvSpPr txBox="1"/>
          <p:nvPr/>
        </p:nvSpPr>
        <p:spPr>
          <a:xfrm rot="20482634">
            <a:off x="6506823" y="2841570"/>
            <a:ext cx="8680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leveraging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28D3B8-BBF8-4116-8B7D-4974DBCEF05E}"/>
              </a:ext>
            </a:extLst>
          </p:cNvPr>
          <p:cNvSpPr txBox="1"/>
          <p:nvPr/>
        </p:nvSpPr>
        <p:spPr>
          <a:xfrm rot="19398879">
            <a:off x="6443872" y="3881256"/>
            <a:ext cx="8680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Leveraging </a:t>
            </a:r>
          </a:p>
        </p:txBody>
      </p:sp>
    </p:spTree>
    <p:extLst>
      <p:ext uri="{BB962C8B-B14F-4D97-AF65-F5344CB8AC3E}">
        <p14:creationId xmlns:p14="http://schemas.microsoft.com/office/powerpoint/2010/main" val="128411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Control Self-Assessment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CDB482-2A35-4B2F-8CBD-EACEBD98A3BF}"/>
              </a:ext>
            </a:extLst>
          </p:cNvPr>
          <p:cNvSpPr txBox="1"/>
          <p:nvPr/>
        </p:nvSpPr>
        <p:spPr>
          <a:xfrm>
            <a:off x="1338466" y="1663174"/>
            <a:ext cx="980661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CSA objectives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CSA Pros and Cons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Auditors’ role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CSA tools (GRC)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CSA Approaches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400" dirty="0">
              <a:latin typeface="+mj-lt"/>
            </a:endParaRPr>
          </a:p>
          <a:p>
            <a:pPr lvl="1"/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9152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89AE39-912B-4144-A479-1A9607762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6" y="6042990"/>
            <a:ext cx="5420141" cy="536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99E88D-4A60-4E74-800A-63F12F34E710}"/>
              </a:ext>
            </a:extLst>
          </p:cNvPr>
          <p:cNvSpPr txBox="1"/>
          <p:nvPr/>
        </p:nvSpPr>
        <p:spPr>
          <a:xfrm>
            <a:off x="715616" y="6042990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Audit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02AC93-F05C-4E69-91C2-C85606E1481E}"/>
              </a:ext>
            </a:extLst>
          </p:cNvPr>
          <p:cNvSpPr txBox="1"/>
          <p:nvPr/>
        </p:nvSpPr>
        <p:spPr>
          <a:xfrm>
            <a:off x="9157253" y="6042990"/>
            <a:ext cx="173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Liang Yao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E0138-12B3-437E-93F6-93F6E6A3CE7E}"/>
              </a:ext>
            </a:extLst>
          </p:cNvPr>
          <p:cNvSpPr txBox="1"/>
          <p:nvPr/>
        </p:nvSpPr>
        <p:spPr>
          <a:xfrm>
            <a:off x="1338466" y="576471"/>
            <a:ext cx="889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CSA Objectives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CDB482-2A35-4B2F-8CBD-EACEBD98A3BF}"/>
              </a:ext>
            </a:extLst>
          </p:cNvPr>
          <p:cNvSpPr txBox="1"/>
          <p:nvPr/>
        </p:nvSpPr>
        <p:spPr>
          <a:xfrm>
            <a:off x="1338466" y="1663174"/>
            <a:ext cx="98066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Changing the organizing culture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Shifting control monitoring function to IT management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Empowerment of Line of Business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Define a CSA framework (e.g. COBIT)  </a:t>
            </a:r>
          </a:p>
          <a:p>
            <a:pPr lvl="1"/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3545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9883</TotalTime>
  <Words>625</Words>
  <Application>Microsoft Office PowerPoint</Application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Liang Yao</dc:creator>
  <cp:lastModifiedBy>Liang Yao</cp:lastModifiedBy>
  <cp:revision>13</cp:revision>
  <dcterms:created xsi:type="dcterms:W3CDTF">2018-01-13T18:23:11Z</dcterms:created>
  <dcterms:modified xsi:type="dcterms:W3CDTF">2018-03-14T13:39:18Z</dcterms:modified>
</cp:coreProperties>
</file>