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2" r:id="rId3"/>
    <p:sldId id="262" r:id="rId4"/>
    <p:sldId id="273" r:id="rId5"/>
    <p:sldId id="263" r:id="rId6"/>
    <p:sldId id="264" r:id="rId7"/>
    <p:sldId id="265" r:id="rId8"/>
    <p:sldId id="267" r:id="rId9"/>
    <p:sldId id="266" r:id="rId10"/>
    <p:sldId id="258"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F78BA-49AB-4D5D-8182-ED5E541310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354840-B762-416E-B5D2-2DDF31EC23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7479FE-7505-4534-B53B-FAEF0E9E43AF}"/>
              </a:ext>
            </a:extLst>
          </p:cNvPr>
          <p:cNvSpPr>
            <a:spLocks noGrp="1"/>
          </p:cNvSpPr>
          <p:nvPr>
            <p:ph type="dt" sz="half" idx="10"/>
          </p:nvPr>
        </p:nvSpPr>
        <p:spPr/>
        <p:txBody>
          <a:bodyPr/>
          <a:lstStyle/>
          <a:p>
            <a:fld id="{A083BDFC-9ABF-451E-B057-4813BAEC2BBE}" type="datetimeFigureOut">
              <a:rPr lang="en-US" smtClean="0"/>
              <a:t>4/14/2018</a:t>
            </a:fld>
            <a:endParaRPr lang="en-US"/>
          </a:p>
        </p:txBody>
      </p:sp>
      <p:sp>
        <p:nvSpPr>
          <p:cNvPr id="5" name="Footer Placeholder 4">
            <a:extLst>
              <a:ext uri="{FF2B5EF4-FFF2-40B4-BE49-F238E27FC236}">
                <a16:creationId xmlns:a16="http://schemas.microsoft.com/office/drawing/2014/main" id="{A457AD7B-2E55-46DA-BA52-038911593A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FB940D-39BD-47CC-A7B2-280ED5B25D9F}"/>
              </a:ext>
            </a:extLst>
          </p:cNvPr>
          <p:cNvSpPr>
            <a:spLocks noGrp="1"/>
          </p:cNvSpPr>
          <p:nvPr>
            <p:ph type="sldNum" sz="quarter" idx="12"/>
          </p:nvPr>
        </p:nvSpPr>
        <p:spPr/>
        <p:txBody>
          <a:bodyPr/>
          <a:lstStyle/>
          <a:p>
            <a:fld id="{BFD88C17-7124-40DA-9612-E090EE16C430}" type="slidenum">
              <a:rPr lang="en-US" smtClean="0"/>
              <a:t>‹#›</a:t>
            </a:fld>
            <a:endParaRPr lang="en-US"/>
          </a:p>
        </p:txBody>
      </p:sp>
    </p:spTree>
    <p:extLst>
      <p:ext uri="{BB962C8B-B14F-4D97-AF65-F5344CB8AC3E}">
        <p14:creationId xmlns:p14="http://schemas.microsoft.com/office/powerpoint/2010/main" val="945937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7E44F-3D3D-414B-9E2F-5AAA2119E5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423FAF-27B3-42EE-8F2F-186248BF7B2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0124E6-A46E-4001-AD8B-D8A18AC4673B}"/>
              </a:ext>
            </a:extLst>
          </p:cNvPr>
          <p:cNvSpPr>
            <a:spLocks noGrp="1"/>
          </p:cNvSpPr>
          <p:nvPr>
            <p:ph type="dt" sz="half" idx="10"/>
          </p:nvPr>
        </p:nvSpPr>
        <p:spPr/>
        <p:txBody>
          <a:bodyPr/>
          <a:lstStyle/>
          <a:p>
            <a:fld id="{A083BDFC-9ABF-451E-B057-4813BAEC2BBE}" type="datetimeFigureOut">
              <a:rPr lang="en-US" smtClean="0"/>
              <a:t>4/14/2018</a:t>
            </a:fld>
            <a:endParaRPr lang="en-US"/>
          </a:p>
        </p:txBody>
      </p:sp>
      <p:sp>
        <p:nvSpPr>
          <p:cNvPr id="5" name="Footer Placeholder 4">
            <a:extLst>
              <a:ext uri="{FF2B5EF4-FFF2-40B4-BE49-F238E27FC236}">
                <a16:creationId xmlns:a16="http://schemas.microsoft.com/office/drawing/2014/main" id="{6FC9EB5F-8519-48FD-B8E1-397DC4325B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10F01D-AF96-4366-AE80-C86FCB9F2A85}"/>
              </a:ext>
            </a:extLst>
          </p:cNvPr>
          <p:cNvSpPr>
            <a:spLocks noGrp="1"/>
          </p:cNvSpPr>
          <p:nvPr>
            <p:ph type="sldNum" sz="quarter" idx="12"/>
          </p:nvPr>
        </p:nvSpPr>
        <p:spPr/>
        <p:txBody>
          <a:bodyPr/>
          <a:lstStyle/>
          <a:p>
            <a:fld id="{BFD88C17-7124-40DA-9612-E090EE16C430}" type="slidenum">
              <a:rPr lang="en-US" smtClean="0"/>
              <a:t>‹#›</a:t>
            </a:fld>
            <a:endParaRPr lang="en-US"/>
          </a:p>
        </p:txBody>
      </p:sp>
    </p:spTree>
    <p:extLst>
      <p:ext uri="{BB962C8B-B14F-4D97-AF65-F5344CB8AC3E}">
        <p14:creationId xmlns:p14="http://schemas.microsoft.com/office/powerpoint/2010/main" val="117289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631845-603E-45D0-91F2-D5C222AA4D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C0D7D4-7A28-4569-B23A-542173D1733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C86DF4-F5B1-4768-89E2-F43B9B8BE463}"/>
              </a:ext>
            </a:extLst>
          </p:cNvPr>
          <p:cNvSpPr>
            <a:spLocks noGrp="1"/>
          </p:cNvSpPr>
          <p:nvPr>
            <p:ph type="dt" sz="half" idx="10"/>
          </p:nvPr>
        </p:nvSpPr>
        <p:spPr/>
        <p:txBody>
          <a:bodyPr/>
          <a:lstStyle/>
          <a:p>
            <a:fld id="{A083BDFC-9ABF-451E-B057-4813BAEC2BBE}" type="datetimeFigureOut">
              <a:rPr lang="en-US" smtClean="0"/>
              <a:t>4/14/2018</a:t>
            </a:fld>
            <a:endParaRPr lang="en-US"/>
          </a:p>
        </p:txBody>
      </p:sp>
      <p:sp>
        <p:nvSpPr>
          <p:cNvPr id="5" name="Footer Placeholder 4">
            <a:extLst>
              <a:ext uri="{FF2B5EF4-FFF2-40B4-BE49-F238E27FC236}">
                <a16:creationId xmlns:a16="http://schemas.microsoft.com/office/drawing/2014/main" id="{E43B7C54-1858-454B-9244-5EEAFFBCF5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247A75-BE68-4E0F-A327-FDF523AD5E7E}"/>
              </a:ext>
            </a:extLst>
          </p:cNvPr>
          <p:cNvSpPr>
            <a:spLocks noGrp="1"/>
          </p:cNvSpPr>
          <p:nvPr>
            <p:ph type="sldNum" sz="quarter" idx="12"/>
          </p:nvPr>
        </p:nvSpPr>
        <p:spPr/>
        <p:txBody>
          <a:bodyPr/>
          <a:lstStyle/>
          <a:p>
            <a:fld id="{BFD88C17-7124-40DA-9612-E090EE16C430}" type="slidenum">
              <a:rPr lang="en-US" smtClean="0"/>
              <a:t>‹#›</a:t>
            </a:fld>
            <a:endParaRPr lang="en-US"/>
          </a:p>
        </p:txBody>
      </p:sp>
    </p:spTree>
    <p:extLst>
      <p:ext uri="{BB962C8B-B14F-4D97-AF65-F5344CB8AC3E}">
        <p14:creationId xmlns:p14="http://schemas.microsoft.com/office/powerpoint/2010/main" val="1609749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64F23-BBEF-4154-8534-87C240DBA2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9C0642-7408-47EF-95CB-A01E220F602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A54717-F646-427B-8A44-0F4266EE69B9}"/>
              </a:ext>
            </a:extLst>
          </p:cNvPr>
          <p:cNvSpPr>
            <a:spLocks noGrp="1"/>
          </p:cNvSpPr>
          <p:nvPr>
            <p:ph type="dt" sz="half" idx="10"/>
          </p:nvPr>
        </p:nvSpPr>
        <p:spPr/>
        <p:txBody>
          <a:bodyPr/>
          <a:lstStyle/>
          <a:p>
            <a:fld id="{A083BDFC-9ABF-451E-B057-4813BAEC2BBE}" type="datetimeFigureOut">
              <a:rPr lang="en-US" smtClean="0"/>
              <a:t>4/14/2018</a:t>
            </a:fld>
            <a:endParaRPr lang="en-US"/>
          </a:p>
        </p:txBody>
      </p:sp>
      <p:sp>
        <p:nvSpPr>
          <p:cNvPr id="5" name="Footer Placeholder 4">
            <a:extLst>
              <a:ext uri="{FF2B5EF4-FFF2-40B4-BE49-F238E27FC236}">
                <a16:creationId xmlns:a16="http://schemas.microsoft.com/office/drawing/2014/main" id="{EEC9941A-B3E7-42B0-88DB-C7ADFD893D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3F0CD9-F7FF-4D3E-BE85-70A2E8D07ADF}"/>
              </a:ext>
            </a:extLst>
          </p:cNvPr>
          <p:cNvSpPr>
            <a:spLocks noGrp="1"/>
          </p:cNvSpPr>
          <p:nvPr>
            <p:ph type="sldNum" sz="quarter" idx="12"/>
          </p:nvPr>
        </p:nvSpPr>
        <p:spPr/>
        <p:txBody>
          <a:bodyPr/>
          <a:lstStyle/>
          <a:p>
            <a:fld id="{BFD88C17-7124-40DA-9612-E090EE16C430}" type="slidenum">
              <a:rPr lang="en-US" smtClean="0"/>
              <a:t>‹#›</a:t>
            </a:fld>
            <a:endParaRPr lang="en-US"/>
          </a:p>
        </p:txBody>
      </p:sp>
    </p:spTree>
    <p:extLst>
      <p:ext uri="{BB962C8B-B14F-4D97-AF65-F5344CB8AC3E}">
        <p14:creationId xmlns:p14="http://schemas.microsoft.com/office/powerpoint/2010/main" val="1247058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B4D6A-4F35-4167-A232-61FFBE6F01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C09D97-D5F6-4C52-B72D-33296F1E42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A360932-63C9-42F5-A8F2-FCCF5A9E41D8}"/>
              </a:ext>
            </a:extLst>
          </p:cNvPr>
          <p:cNvSpPr>
            <a:spLocks noGrp="1"/>
          </p:cNvSpPr>
          <p:nvPr>
            <p:ph type="dt" sz="half" idx="10"/>
          </p:nvPr>
        </p:nvSpPr>
        <p:spPr/>
        <p:txBody>
          <a:bodyPr/>
          <a:lstStyle/>
          <a:p>
            <a:fld id="{A083BDFC-9ABF-451E-B057-4813BAEC2BBE}" type="datetimeFigureOut">
              <a:rPr lang="en-US" smtClean="0"/>
              <a:t>4/14/2018</a:t>
            </a:fld>
            <a:endParaRPr lang="en-US"/>
          </a:p>
        </p:txBody>
      </p:sp>
      <p:sp>
        <p:nvSpPr>
          <p:cNvPr id="5" name="Footer Placeholder 4">
            <a:extLst>
              <a:ext uri="{FF2B5EF4-FFF2-40B4-BE49-F238E27FC236}">
                <a16:creationId xmlns:a16="http://schemas.microsoft.com/office/drawing/2014/main" id="{060D1F6B-D576-4182-8FBE-B16ED9358D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4B5E01-EE69-4D80-816C-43A99B245C37}"/>
              </a:ext>
            </a:extLst>
          </p:cNvPr>
          <p:cNvSpPr>
            <a:spLocks noGrp="1"/>
          </p:cNvSpPr>
          <p:nvPr>
            <p:ph type="sldNum" sz="quarter" idx="12"/>
          </p:nvPr>
        </p:nvSpPr>
        <p:spPr/>
        <p:txBody>
          <a:bodyPr/>
          <a:lstStyle/>
          <a:p>
            <a:fld id="{BFD88C17-7124-40DA-9612-E090EE16C430}" type="slidenum">
              <a:rPr lang="en-US" smtClean="0"/>
              <a:t>‹#›</a:t>
            </a:fld>
            <a:endParaRPr lang="en-US"/>
          </a:p>
        </p:txBody>
      </p:sp>
    </p:spTree>
    <p:extLst>
      <p:ext uri="{BB962C8B-B14F-4D97-AF65-F5344CB8AC3E}">
        <p14:creationId xmlns:p14="http://schemas.microsoft.com/office/powerpoint/2010/main" val="2036909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DBF1A-A435-4D62-ACBB-B0F19A5607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A108BE-80E5-4D1D-8B31-9C33F0EE1CA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35FD59-F729-4A15-84FD-5A6857DED7C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83E976-1A5A-4C87-B994-D57410D7DC42}"/>
              </a:ext>
            </a:extLst>
          </p:cNvPr>
          <p:cNvSpPr>
            <a:spLocks noGrp="1"/>
          </p:cNvSpPr>
          <p:nvPr>
            <p:ph type="dt" sz="half" idx="10"/>
          </p:nvPr>
        </p:nvSpPr>
        <p:spPr/>
        <p:txBody>
          <a:bodyPr/>
          <a:lstStyle/>
          <a:p>
            <a:fld id="{A083BDFC-9ABF-451E-B057-4813BAEC2BBE}" type="datetimeFigureOut">
              <a:rPr lang="en-US" smtClean="0"/>
              <a:t>4/14/2018</a:t>
            </a:fld>
            <a:endParaRPr lang="en-US"/>
          </a:p>
        </p:txBody>
      </p:sp>
      <p:sp>
        <p:nvSpPr>
          <p:cNvPr id="6" name="Footer Placeholder 5">
            <a:extLst>
              <a:ext uri="{FF2B5EF4-FFF2-40B4-BE49-F238E27FC236}">
                <a16:creationId xmlns:a16="http://schemas.microsoft.com/office/drawing/2014/main" id="{6795A028-48B7-4A6C-8190-8FC736D36B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34F128-7EDB-4B3B-B677-6DFEEEA5CC59}"/>
              </a:ext>
            </a:extLst>
          </p:cNvPr>
          <p:cNvSpPr>
            <a:spLocks noGrp="1"/>
          </p:cNvSpPr>
          <p:nvPr>
            <p:ph type="sldNum" sz="quarter" idx="12"/>
          </p:nvPr>
        </p:nvSpPr>
        <p:spPr/>
        <p:txBody>
          <a:bodyPr/>
          <a:lstStyle/>
          <a:p>
            <a:fld id="{BFD88C17-7124-40DA-9612-E090EE16C430}" type="slidenum">
              <a:rPr lang="en-US" smtClean="0"/>
              <a:t>‹#›</a:t>
            </a:fld>
            <a:endParaRPr lang="en-US"/>
          </a:p>
        </p:txBody>
      </p:sp>
    </p:spTree>
    <p:extLst>
      <p:ext uri="{BB962C8B-B14F-4D97-AF65-F5344CB8AC3E}">
        <p14:creationId xmlns:p14="http://schemas.microsoft.com/office/powerpoint/2010/main" val="2485847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D5ACD-982C-4D64-828D-BA8ECF2827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261C0E-C5BD-4B44-92D8-8F4377B94F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D129E5-CA6A-452A-B5CC-7F7EA1386B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6136A4-5DB6-4581-9CB7-09312C1D24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ACFE905-F780-4AEC-B9DB-8EA59E662CE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5976ED-DD68-4648-9B49-A547CA209197}"/>
              </a:ext>
            </a:extLst>
          </p:cNvPr>
          <p:cNvSpPr>
            <a:spLocks noGrp="1"/>
          </p:cNvSpPr>
          <p:nvPr>
            <p:ph type="dt" sz="half" idx="10"/>
          </p:nvPr>
        </p:nvSpPr>
        <p:spPr/>
        <p:txBody>
          <a:bodyPr/>
          <a:lstStyle/>
          <a:p>
            <a:fld id="{A083BDFC-9ABF-451E-B057-4813BAEC2BBE}" type="datetimeFigureOut">
              <a:rPr lang="en-US" smtClean="0"/>
              <a:t>4/14/2018</a:t>
            </a:fld>
            <a:endParaRPr lang="en-US"/>
          </a:p>
        </p:txBody>
      </p:sp>
      <p:sp>
        <p:nvSpPr>
          <p:cNvPr id="8" name="Footer Placeholder 7">
            <a:extLst>
              <a:ext uri="{FF2B5EF4-FFF2-40B4-BE49-F238E27FC236}">
                <a16:creationId xmlns:a16="http://schemas.microsoft.com/office/drawing/2014/main" id="{8DED7B1B-7E49-475C-B28F-419367BD9E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1FE964-D43E-4A65-B3DD-EB357D909194}"/>
              </a:ext>
            </a:extLst>
          </p:cNvPr>
          <p:cNvSpPr>
            <a:spLocks noGrp="1"/>
          </p:cNvSpPr>
          <p:nvPr>
            <p:ph type="sldNum" sz="quarter" idx="12"/>
          </p:nvPr>
        </p:nvSpPr>
        <p:spPr/>
        <p:txBody>
          <a:bodyPr/>
          <a:lstStyle/>
          <a:p>
            <a:fld id="{BFD88C17-7124-40DA-9612-E090EE16C430}" type="slidenum">
              <a:rPr lang="en-US" smtClean="0"/>
              <a:t>‹#›</a:t>
            </a:fld>
            <a:endParaRPr lang="en-US"/>
          </a:p>
        </p:txBody>
      </p:sp>
    </p:spTree>
    <p:extLst>
      <p:ext uri="{BB962C8B-B14F-4D97-AF65-F5344CB8AC3E}">
        <p14:creationId xmlns:p14="http://schemas.microsoft.com/office/powerpoint/2010/main" val="393069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C459C-E488-430A-94A6-088CA54BD7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312C23-21BF-45BF-A94D-FC6E51ADF1F4}"/>
              </a:ext>
            </a:extLst>
          </p:cNvPr>
          <p:cNvSpPr>
            <a:spLocks noGrp="1"/>
          </p:cNvSpPr>
          <p:nvPr>
            <p:ph type="dt" sz="half" idx="10"/>
          </p:nvPr>
        </p:nvSpPr>
        <p:spPr/>
        <p:txBody>
          <a:bodyPr/>
          <a:lstStyle/>
          <a:p>
            <a:fld id="{A083BDFC-9ABF-451E-B057-4813BAEC2BBE}" type="datetimeFigureOut">
              <a:rPr lang="en-US" smtClean="0"/>
              <a:t>4/14/2018</a:t>
            </a:fld>
            <a:endParaRPr lang="en-US"/>
          </a:p>
        </p:txBody>
      </p:sp>
      <p:sp>
        <p:nvSpPr>
          <p:cNvPr id="4" name="Footer Placeholder 3">
            <a:extLst>
              <a:ext uri="{FF2B5EF4-FFF2-40B4-BE49-F238E27FC236}">
                <a16:creationId xmlns:a16="http://schemas.microsoft.com/office/drawing/2014/main" id="{C21F3141-7F1C-4D3B-BCF7-239A7044CE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CEC3-065B-407C-BEF6-FC2562143C76}"/>
              </a:ext>
            </a:extLst>
          </p:cNvPr>
          <p:cNvSpPr>
            <a:spLocks noGrp="1"/>
          </p:cNvSpPr>
          <p:nvPr>
            <p:ph type="sldNum" sz="quarter" idx="12"/>
          </p:nvPr>
        </p:nvSpPr>
        <p:spPr/>
        <p:txBody>
          <a:bodyPr/>
          <a:lstStyle/>
          <a:p>
            <a:fld id="{BFD88C17-7124-40DA-9612-E090EE16C430}" type="slidenum">
              <a:rPr lang="en-US" smtClean="0"/>
              <a:t>‹#›</a:t>
            </a:fld>
            <a:endParaRPr lang="en-US"/>
          </a:p>
        </p:txBody>
      </p:sp>
    </p:spTree>
    <p:extLst>
      <p:ext uri="{BB962C8B-B14F-4D97-AF65-F5344CB8AC3E}">
        <p14:creationId xmlns:p14="http://schemas.microsoft.com/office/powerpoint/2010/main" val="46440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408068-7FE9-4077-9FA7-E57837680033}"/>
              </a:ext>
            </a:extLst>
          </p:cNvPr>
          <p:cNvSpPr>
            <a:spLocks noGrp="1"/>
          </p:cNvSpPr>
          <p:nvPr>
            <p:ph type="dt" sz="half" idx="10"/>
          </p:nvPr>
        </p:nvSpPr>
        <p:spPr/>
        <p:txBody>
          <a:bodyPr/>
          <a:lstStyle/>
          <a:p>
            <a:fld id="{A083BDFC-9ABF-451E-B057-4813BAEC2BBE}" type="datetimeFigureOut">
              <a:rPr lang="en-US" smtClean="0"/>
              <a:t>4/14/2018</a:t>
            </a:fld>
            <a:endParaRPr lang="en-US"/>
          </a:p>
        </p:txBody>
      </p:sp>
      <p:sp>
        <p:nvSpPr>
          <p:cNvPr id="3" name="Footer Placeholder 2">
            <a:extLst>
              <a:ext uri="{FF2B5EF4-FFF2-40B4-BE49-F238E27FC236}">
                <a16:creationId xmlns:a16="http://schemas.microsoft.com/office/drawing/2014/main" id="{2BD14BF4-7694-48AC-BE7C-300C3AE45C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07F862-570E-4453-B138-5F6CB70DBD87}"/>
              </a:ext>
            </a:extLst>
          </p:cNvPr>
          <p:cNvSpPr>
            <a:spLocks noGrp="1"/>
          </p:cNvSpPr>
          <p:nvPr>
            <p:ph type="sldNum" sz="quarter" idx="12"/>
          </p:nvPr>
        </p:nvSpPr>
        <p:spPr/>
        <p:txBody>
          <a:bodyPr/>
          <a:lstStyle/>
          <a:p>
            <a:fld id="{BFD88C17-7124-40DA-9612-E090EE16C430}" type="slidenum">
              <a:rPr lang="en-US" smtClean="0"/>
              <a:t>‹#›</a:t>
            </a:fld>
            <a:endParaRPr lang="en-US"/>
          </a:p>
        </p:txBody>
      </p:sp>
    </p:spTree>
    <p:extLst>
      <p:ext uri="{BB962C8B-B14F-4D97-AF65-F5344CB8AC3E}">
        <p14:creationId xmlns:p14="http://schemas.microsoft.com/office/powerpoint/2010/main" val="1993696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DD9A-C77B-4851-86A2-090B01C45D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EF6476-4342-43AF-8C2D-B540D09509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11FB13-53A6-45D4-90E8-BBCFFA962F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9ECDE4-7AD1-4C59-B6BD-96CFAD2FF41E}"/>
              </a:ext>
            </a:extLst>
          </p:cNvPr>
          <p:cNvSpPr>
            <a:spLocks noGrp="1"/>
          </p:cNvSpPr>
          <p:nvPr>
            <p:ph type="dt" sz="half" idx="10"/>
          </p:nvPr>
        </p:nvSpPr>
        <p:spPr/>
        <p:txBody>
          <a:bodyPr/>
          <a:lstStyle/>
          <a:p>
            <a:fld id="{A083BDFC-9ABF-451E-B057-4813BAEC2BBE}" type="datetimeFigureOut">
              <a:rPr lang="en-US" smtClean="0"/>
              <a:t>4/14/2018</a:t>
            </a:fld>
            <a:endParaRPr lang="en-US"/>
          </a:p>
        </p:txBody>
      </p:sp>
      <p:sp>
        <p:nvSpPr>
          <p:cNvPr id="6" name="Footer Placeholder 5">
            <a:extLst>
              <a:ext uri="{FF2B5EF4-FFF2-40B4-BE49-F238E27FC236}">
                <a16:creationId xmlns:a16="http://schemas.microsoft.com/office/drawing/2014/main" id="{04235B20-7377-47FC-B672-AA0AA53F34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4F63C3-B543-48F1-B1C5-D20F8337DBFF}"/>
              </a:ext>
            </a:extLst>
          </p:cNvPr>
          <p:cNvSpPr>
            <a:spLocks noGrp="1"/>
          </p:cNvSpPr>
          <p:nvPr>
            <p:ph type="sldNum" sz="quarter" idx="12"/>
          </p:nvPr>
        </p:nvSpPr>
        <p:spPr/>
        <p:txBody>
          <a:bodyPr/>
          <a:lstStyle/>
          <a:p>
            <a:fld id="{BFD88C17-7124-40DA-9612-E090EE16C430}" type="slidenum">
              <a:rPr lang="en-US" smtClean="0"/>
              <a:t>‹#›</a:t>
            </a:fld>
            <a:endParaRPr lang="en-US"/>
          </a:p>
        </p:txBody>
      </p:sp>
    </p:spTree>
    <p:extLst>
      <p:ext uri="{BB962C8B-B14F-4D97-AF65-F5344CB8AC3E}">
        <p14:creationId xmlns:p14="http://schemas.microsoft.com/office/powerpoint/2010/main" val="805629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0EBA4-DAC5-4E3F-A99F-29A1F0CADF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1258E6-5E81-4600-857C-2B20E1C029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1281F9-2527-4548-8399-9FCC4080A7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D1B80FA-AC87-46D6-9B20-AA56EDE592EE}"/>
              </a:ext>
            </a:extLst>
          </p:cNvPr>
          <p:cNvSpPr>
            <a:spLocks noGrp="1"/>
          </p:cNvSpPr>
          <p:nvPr>
            <p:ph type="dt" sz="half" idx="10"/>
          </p:nvPr>
        </p:nvSpPr>
        <p:spPr/>
        <p:txBody>
          <a:bodyPr/>
          <a:lstStyle/>
          <a:p>
            <a:fld id="{A083BDFC-9ABF-451E-B057-4813BAEC2BBE}" type="datetimeFigureOut">
              <a:rPr lang="en-US" smtClean="0"/>
              <a:t>4/14/2018</a:t>
            </a:fld>
            <a:endParaRPr lang="en-US"/>
          </a:p>
        </p:txBody>
      </p:sp>
      <p:sp>
        <p:nvSpPr>
          <p:cNvPr id="6" name="Footer Placeholder 5">
            <a:extLst>
              <a:ext uri="{FF2B5EF4-FFF2-40B4-BE49-F238E27FC236}">
                <a16:creationId xmlns:a16="http://schemas.microsoft.com/office/drawing/2014/main" id="{24377AEC-7936-4667-A994-87B3AAD2BA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DA0CA2-6455-489E-B996-3627E127736B}"/>
              </a:ext>
            </a:extLst>
          </p:cNvPr>
          <p:cNvSpPr>
            <a:spLocks noGrp="1"/>
          </p:cNvSpPr>
          <p:nvPr>
            <p:ph type="sldNum" sz="quarter" idx="12"/>
          </p:nvPr>
        </p:nvSpPr>
        <p:spPr/>
        <p:txBody>
          <a:bodyPr/>
          <a:lstStyle/>
          <a:p>
            <a:fld id="{BFD88C17-7124-40DA-9612-E090EE16C430}" type="slidenum">
              <a:rPr lang="en-US" smtClean="0"/>
              <a:t>‹#›</a:t>
            </a:fld>
            <a:endParaRPr lang="en-US"/>
          </a:p>
        </p:txBody>
      </p:sp>
    </p:spTree>
    <p:extLst>
      <p:ext uri="{BB962C8B-B14F-4D97-AF65-F5344CB8AC3E}">
        <p14:creationId xmlns:p14="http://schemas.microsoft.com/office/powerpoint/2010/main" val="3164211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BB2B3E-7773-4CD6-BD2B-24D6E8BD6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42B6D8-F04A-4036-8F70-71E2AC71BD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4572ED-2598-475E-8ED9-38843B4FA4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3BDFC-9ABF-451E-B057-4813BAEC2BBE}" type="datetimeFigureOut">
              <a:rPr lang="en-US" smtClean="0"/>
              <a:t>4/14/2018</a:t>
            </a:fld>
            <a:endParaRPr lang="en-US"/>
          </a:p>
        </p:txBody>
      </p:sp>
      <p:sp>
        <p:nvSpPr>
          <p:cNvPr id="5" name="Footer Placeholder 4">
            <a:extLst>
              <a:ext uri="{FF2B5EF4-FFF2-40B4-BE49-F238E27FC236}">
                <a16:creationId xmlns:a16="http://schemas.microsoft.com/office/drawing/2014/main" id="{E6DF677F-54BE-493B-8AE8-ED76EA7E23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2C800A-E8B2-4FC5-9796-01EB09EB5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D88C17-7124-40DA-9612-E090EE16C430}" type="slidenum">
              <a:rPr lang="en-US" smtClean="0"/>
              <a:t>‹#›</a:t>
            </a:fld>
            <a:endParaRPr lang="en-US"/>
          </a:p>
        </p:txBody>
      </p:sp>
    </p:spTree>
    <p:extLst>
      <p:ext uri="{BB962C8B-B14F-4D97-AF65-F5344CB8AC3E}">
        <p14:creationId xmlns:p14="http://schemas.microsoft.com/office/powerpoint/2010/main" val="1723465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8A76D44-7C2B-48D5-B95A-3361E259BB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7" y="547757"/>
            <a:ext cx="5420141" cy="989496"/>
          </a:xfrm>
          <a:prstGeom prst="rect">
            <a:avLst/>
          </a:prstGeom>
        </p:spPr>
      </p:pic>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7" name="TextBox 6">
            <a:extLst>
              <a:ext uri="{FF2B5EF4-FFF2-40B4-BE49-F238E27FC236}">
                <a16:creationId xmlns:a16="http://schemas.microsoft.com/office/drawing/2014/main" id="{DD6784AF-446A-4467-8EAA-49FD287976D2}"/>
              </a:ext>
            </a:extLst>
          </p:cNvPr>
          <p:cNvSpPr txBox="1"/>
          <p:nvPr/>
        </p:nvSpPr>
        <p:spPr>
          <a:xfrm>
            <a:off x="1663147" y="2302565"/>
            <a:ext cx="8865705" cy="2954655"/>
          </a:xfrm>
          <a:prstGeom prst="rect">
            <a:avLst/>
          </a:prstGeom>
          <a:noFill/>
        </p:spPr>
        <p:txBody>
          <a:bodyPr wrap="square" rtlCol="0">
            <a:spAutoFit/>
          </a:bodyPr>
          <a:lstStyle/>
          <a:p>
            <a:pPr algn="ctr"/>
            <a:r>
              <a:rPr lang="en-US" sz="6600" dirty="0">
                <a:latin typeface="+mj-lt"/>
              </a:rPr>
              <a:t>IT Audit Process </a:t>
            </a:r>
          </a:p>
          <a:p>
            <a:pPr algn="ctr"/>
            <a:r>
              <a:rPr lang="en-US" sz="4000" dirty="0">
                <a:latin typeface="+mj-lt"/>
              </a:rPr>
              <a:t>Prof. Liang Yao </a:t>
            </a:r>
          </a:p>
          <a:p>
            <a:pPr algn="ctr"/>
            <a:r>
              <a:rPr lang="en-US" sz="4000" dirty="0">
                <a:latin typeface="+mj-lt"/>
              </a:rPr>
              <a:t>Week  Thirteen </a:t>
            </a:r>
            <a:r>
              <a:rPr lang="en-US" sz="4000">
                <a:latin typeface="+mj-lt"/>
              </a:rPr>
              <a:t>– CAATs &amp; Continuous Auditing</a:t>
            </a:r>
            <a:endParaRPr lang="en-US" sz="4000" dirty="0">
              <a:latin typeface="+mj-lt"/>
            </a:endParaRPr>
          </a:p>
        </p:txBody>
      </p:sp>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Tree>
    <p:extLst>
      <p:ext uri="{BB962C8B-B14F-4D97-AF65-F5344CB8AC3E}">
        <p14:creationId xmlns:p14="http://schemas.microsoft.com/office/powerpoint/2010/main" val="2522991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Continuous Monitoring and Auditing</a:t>
            </a:r>
          </a:p>
        </p:txBody>
      </p:sp>
      <p:sp>
        <p:nvSpPr>
          <p:cNvPr id="4" name="TextBox 3">
            <a:extLst>
              <a:ext uri="{FF2B5EF4-FFF2-40B4-BE49-F238E27FC236}">
                <a16:creationId xmlns:a16="http://schemas.microsoft.com/office/drawing/2014/main" id="{893B10BC-2F43-4D52-9A38-7581B2C40AAB}"/>
              </a:ext>
            </a:extLst>
          </p:cNvPr>
          <p:cNvSpPr txBox="1"/>
          <p:nvPr/>
        </p:nvSpPr>
        <p:spPr>
          <a:xfrm>
            <a:off x="1550503" y="1222802"/>
            <a:ext cx="9554817" cy="2369880"/>
          </a:xfrm>
          <a:prstGeom prst="rect">
            <a:avLst/>
          </a:prstGeom>
          <a:noFill/>
        </p:spPr>
        <p:txBody>
          <a:bodyPr wrap="square" rtlCol="0">
            <a:spAutoFit/>
          </a:bodyPr>
          <a:lstStyle/>
          <a:p>
            <a:endParaRPr lang="en-US" dirty="0">
              <a:highlight>
                <a:srgbClr val="FFFF00"/>
              </a:highlight>
            </a:endParaRPr>
          </a:p>
          <a:p>
            <a:pPr marL="914400" lvl="1" indent="-457200">
              <a:buFont typeface="Wingdings" panose="05000000000000000000" pitchFamily="2" charset="2"/>
              <a:buChar char="Ø"/>
            </a:pPr>
            <a:r>
              <a:rPr lang="en-US" sz="2800" dirty="0">
                <a:latin typeface="+mj-lt"/>
              </a:rPr>
              <a:t>Definition of continuous monitoring and auditing</a:t>
            </a:r>
          </a:p>
          <a:p>
            <a:pPr marL="914400" lvl="1" indent="-457200">
              <a:buFont typeface="Wingdings" panose="05000000000000000000" pitchFamily="2" charset="2"/>
              <a:buChar char="Ø"/>
            </a:pPr>
            <a:r>
              <a:rPr lang="en-US" sz="2800" dirty="0">
                <a:latin typeface="+mj-lt"/>
              </a:rPr>
              <a:t>Implementation CM and CA</a:t>
            </a:r>
          </a:p>
          <a:p>
            <a:pPr marL="914400" lvl="1" indent="-457200">
              <a:buFont typeface="Wingdings" panose="05000000000000000000" pitchFamily="2" charset="2"/>
              <a:buChar char="Ø"/>
            </a:pPr>
            <a:r>
              <a:rPr lang="en-US" sz="2800" dirty="0">
                <a:latin typeface="+mj-lt"/>
              </a:rPr>
              <a:t>Leveraging CAATs</a:t>
            </a:r>
          </a:p>
          <a:p>
            <a:pPr marL="914400" lvl="1" indent="-457200">
              <a:buFont typeface="Wingdings" panose="05000000000000000000" pitchFamily="2" charset="2"/>
              <a:buChar char="Ø"/>
            </a:pPr>
            <a:r>
              <a:rPr lang="en-US" sz="2800" dirty="0">
                <a:latin typeface="+mj-lt"/>
              </a:rPr>
              <a:t>Things to consider</a:t>
            </a:r>
          </a:p>
          <a:p>
            <a:endParaRPr lang="en-US" dirty="0">
              <a:highlight>
                <a:srgbClr val="FFFF00"/>
              </a:highlight>
            </a:endParaRPr>
          </a:p>
        </p:txBody>
      </p:sp>
    </p:spTree>
    <p:extLst>
      <p:ext uri="{BB962C8B-B14F-4D97-AF65-F5344CB8AC3E}">
        <p14:creationId xmlns:p14="http://schemas.microsoft.com/office/powerpoint/2010/main" val="754692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Continuous Monitoring and Auditing</a:t>
            </a:r>
          </a:p>
        </p:txBody>
      </p:sp>
      <p:sp>
        <p:nvSpPr>
          <p:cNvPr id="4" name="TextBox 3">
            <a:extLst>
              <a:ext uri="{FF2B5EF4-FFF2-40B4-BE49-F238E27FC236}">
                <a16:creationId xmlns:a16="http://schemas.microsoft.com/office/drawing/2014/main" id="{893B10BC-2F43-4D52-9A38-7581B2C40AAB}"/>
              </a:ext>
            </a:extLst>
          </p:cNvPr>
          <p:cNvSpPr txBox="1"/>
          <p:nvPr/>
        </p:nvSpPr>
        <p:spPr>
          <a:xfrm>
            <a:off x="1550503" y="1222802"/>
            <a:ext cx="9554817" cy="4093428"/>
          </a:xfrm>
          <a:prstGeom prst="rect">
            <a:avLst/>
          </a:prstGeom>
          <a:noFill/>
        </p:spPr>
        <p:txBody>
          <a:bodyPr wrap="square" rtlCol="0">
            <a:spAutoFit/>
          </a:bodyPr>
          <a:lstStyle/>
          <a:p>
            <a:endParaRPr lang="en-US" dirty="0">
              <a:highlight>
                <a:srgbClr val="FFFF00"/>
              </a:highlight>
            </a:endParaRPr>
          </a:p>
          <a:p>
            <a:pPr marL="914400" lvl="1" indent="-457200">
              <a:buFont typeface="Wingdings" panose="05000000000000000000" pitchFamily="2" charset="2"/>
              <a:buChar char="Ø"/>
            </a:pPr>
            <a:r>
              <a:rPr lang="en-US" sz="2800" dirty="0">
                <a:latin typeface="+mj-lt"/>
              </a:rPr>
              <a:t>Definition:</a:t>
            </a:r>
          </a:p>
          <a:p>
            <a:pPr marL="1371600" lvl="2" indent="-457200">
              <a:buFont typeface="Wingdings" panose="05000000000000000000" pitchFamily="2" charset="2"/>
              <a:buChar char="Ø"/>
            </a:pPr>
            <a:r>
              <a:rPr lang="en-US" sz="2800" dirty="0">
                <a:latin typeface="+mj-lt"/>
              </a:rPr>
              <a:t>Continuous Monitoring: the processes that </a:t>
            </a:r>
            <a:r>
              <a:rPr lang="en-US" sz="2800" u="sng" dirty="0">
                <a:latin typeface="+mj-lt"/>
              </a:rPr>
              <a:t>management</a:t>
            </a:r>
            <a:r>
              <a:rPr lang="en-US" sz="2800" dirty="0">
                <a:latin typeface="+mj-lt"/>
              </a:rPr>
              <a:t> puts in place to ensure that the policies, procedures ad business processes are operating effectively. – GTAG – Continuous Auditing </a:t>
            </a:r>
          </a:p>
          <a:p>
            <a:pPr marL="1371600" lvl="2" indent="-457200">
              <a:buFont typeface="Wingdings" panose="05000000000000000000" pitchFamily="2" charset="2"/>
              <a:buChar char="Ø"/>
            </a:pPr>
            <a:r>
              <a:rPr lang="en-US" sz="2800" dirty="0">
                <a:latin typeface="+mj-lt"/>
              </a:rPr>
              <a:t>Continuous Auditing: any method used by </a:t>
            </a:r>
            <a:r>
              <a:rPr lang="en-US" sz="2800" u="sng" dirty="0">
                <a:latin typeface="+mj-lt"/>
              </a:rPr>
              <a:t>auditors</a:t>
            </a:r>
            <a:r>
              <a:rPr lang="en-US" sz="2800" dirty="0">
                <a:latin typeface="+mj-lt"/>
              </a:rPr>
              <a:t> to perform audit related activities on a more continues basis – GTAG – Continuous Auditing </a:t>
            </a:r>
          </a:p>
          <a:p>
            <a:endParaRPr lang="en-US" dirty="0">
              <a:highlight>
                <a:srgbClr val="FFFF00"/>
              </a:highlight>
            </a:endParaRPr>
          </a:p>
        </p:txBody>
      </p:sp>
    </p:spTree>
    <p:extLst>
      <p:ext uri="{BB962C8B-B14F-4D97-AF65-F5344CB8AC3E}">
        <p14:creationId xmlns:p14="http://schemas.microsoft.com/office/powerpoint/2010/main" val="1243577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Continuous Monitoring and Auditing</a:t>
            </a:r>
          </a:p>
        </p:txBody>
      </p:sp>
      <p:sp>
        <p:nvSpPr>
          <p:cNvPr id="4" name="TextBox 3">
            <a:extLst>
              <a:ext uri="{FF2B5EF4-FFF2-40B4-BE49-F238E27FC236}">
                <a16:creationId xmlns:a16="http://schemas.microsoft.com/office/drawing/2014/main" id="{893B10BC-2F43-4D52-9A38-7581B2C40AAB}"/>
              </a:ext>
            </a:extLst>
          </p:cNvPr>
          <p:cNvSpPr txBox="1"/>
          <p:nvPr/>
        </p:nvSpPr>
        <p:spPr>
          <a:xfrm>
            <a:off x="1550503" y="1222802"/>
            <a:ext cx="9554817" cy="4093428"/>
          </a:xfrm>
          <a:prstGeom prst="rect">
            <a:avLst/>
          </a:prstGeom>
          <a:noFill/>
        </p:spPr>
        <p:txBody>
          <a:bodyPr wrap="square" rtlCol="0">
            <a:spAutoFit/>
          </a:bodyPr>
          <a:lstStyle/>
          <a:p>
            <a:endParaRPr lang="en-US" dirty="0">
              <a:highlight>
                <a:srgbClr val="FFFF00"/>
              </a:highlight>
            </a:endParaRPr>
          </a:p>
          <a:p>
            <a:pPr marL="914400" lvl="1" indent="-457200">
              <a:buFont typeface="Wingdings" panose="05000000000000000000" pitchFamily="2" charset="2"/>
              <a:buChar char="Ø"/>
            </a:pPr>
            <a:r>
              <a:rPr lang="en-US" sz="2800" dirty="0">
                <a:latin typeface="+mj-lt"/>
              </a:rPr>
              <a:t>Implementation</a:t>
            </a:r>
          </a:p>
          <a:p>
            <a:pPr marL="1371600" lvl="2" indent="-457200">
              <a:buFont typeface="Wingdings" panose="05000000000000000000" pitchFamily="2" charset="2"/>
              <a:buChar char="Ø"/>
            </a:pPr>
            <a:r>
              <a:rPr lang="en-US" sz="2800" dirty="0">
                <a:latin typeface="+mj-lt"/>
              </a:rPr>
              <a:t>Define and develop audit methodology</a:t>
            </a:r>
          </a:p>
          <a:p>
            <a:pPr marL="1371600" lvl="2" indent="-457200">
              <a:buFont typeface="Wingdings" panose="05000000000000000000" pitchFamily="2" charset="2"/>
              <a:buChar char="Ø"/>
            </a:pPr>
            <a:r>
              <a:rPr lang="en-US" sz="2800" dirty="0">
                <a:latin typeface="+mj-lt"/>
              </a:rPr>
              <a:t>Risk focused</a:t>
            </a:r>
          </a:p>
          <a:p>
            <a:pPr marL="1371600" lvl="2" indent="-457200">
              <a:buFont typeface="Wingdings" panose="05000000000000000000" pitchFamily="2" charset="2"/>
              <a:buChar char="Ø"/>
            </a:pPr>
            <a:r>
              <a:rPr lang="en-US" sz="2800" dirty="0">
                <a:latin typeface="+mj-lt"/>
              </a:rPr>
              <a:t>Obtain management support</a:t>
            </a:r>
          </a:p>
          <a:p>
            <a:pPr marL="1371600" lvl="2" indent="-457200">
              <a:buFont typeface="Wingdings" panose="05000000000000000000" pitchFamily="2" charset="2"/>
              <a:buChar char="Ø"/>
            </a:pPr>
            <a:r>
              <a:rPr lang="en-US" sz="2800" dirty="0">
                <a:latin typeface="+mj-lt"/>
              </a:rPr>
              <a:t>Information sources</a:t>
            </a:r>
          </a:p>
          <a:p>
            <a:pPr marL="1371600" lvl="2" indent="-457200">
              <a:buFont typeface="Wingdings" panose="05000000000000000000" pitchFamily="2" charset="2"/>
              <a:buChar char="Ø"/>
            </a:pPr>
            <a:r>
              <a:rPr lang="en-US" sz="2800" dirty="0">
                <a:latin typeface="+mj-lt"/>
              </a:rPr>
              <a:t>Data access</a:t>
            </a:r>
          </a:p>
          <a:p>
            <a:pPr marL="1371600" lvl="2" indent="-457200">
              <a:buFont typeface="Wingdings" panose="05000000000000000000" pitchFamily="2" charset="2"/>
              <a:buChar char="Ø"/>
            </a:pPr>
            <a:r>
              <a:rPr lang="en-US" sz="2800" dirty="0">
                <a:latin typeface="+mj-lt"/>
              </a:rPr>
              <a:t>Deliverables – reports, memo, dashboard, metrics, etc.</a:t>
            </a:r>
          </a:p>
          <a:p>
            <a:pPr marL="1371600" lvl="2" indent="-457200">
              <a:buFont typeface="Wingdings" panose="05000000000000000000" pitchFamily="2" charset="2"/>
              <a:buChar char="Ø"/>
            </a:pPr>
            <a:r>
              <a:rPr lang="en-US" sz="2800" dirty="0">
                <a:latin typeface="+mj-lt"/>
              </a:rPr>
              <a:t>Impact to the audit planning</a:t>
            </a:r>
          </a:p>
          <a:p>
            <a:endParaRPr lang="en-US" dirty="0">
              <a:highlight>
                <a:srgbClr val="FFFF00"/>
              </a:highlight>
            </a:endParaRPr>
          </a:p>
        </p:txBody>
      </p:sp>
    </p:spTree>
    <p:extLst>
      <p:ext uri="{BB962C8B-B14F-4D97-AF65-F5344CB8AC3E}">
        <p14:creationId xmlns:p14="http://schemas.microsoft.com/office/powerpoint/2010/main" val="549339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Continuous Monitoring and Auditing</a:t>
            </a:r>
          </a:p>
        </p:txBody>
      </p:sp>
      <p:sp>
        <p:nvSpPr>
          <p:cNvPr id="4" name="TextBox 3">
            <a:extLst>
              <a:ext uri="{FF2B5EF4-FFF2-40B4-BE49-F238E27FC236}">
                <a16:creationId xmlns:a16="http://schemas.microsoft.com/office/drawing/2014/main" id="{893B10BC-2F43-4D52-9A38-7581B2C40AAB}"/>
              </a:ext>
            </a:extLst>
          </p:cNvPr>
          <p:cNvSpPr txBox="1"/>
          <p:nvPr/>
        </p:nvSpPr>
        <p:spPr>
          <a:xfrm>
            <a:off x="1550503" y="1222802"/>
            <a:ext cx="9554817" cy="3662541"/>
          </a:xfrm>
          <a:prstGeom prst="rect">
            <a:avLst/>
          </a:prstGeom>
          <a:noFill/>
        </p:spPr>
        <p:txBody>
          <a:bodyPr wrap="square" rtlCol="0">
            <a:spAutoFit/>
          </a:bodyPr>
          <a:lstStyle/>
          <a:p>
            <a:endParaRPr lang="en-US" dirty="0">
              <a:highlight>
                <a:srgbClr val="FFFF00"/>
              </a:highlight>
            </a:endParaRPr>
          </a:p>
          <a:p>
            <a:pPr marL="914400" lvl="1" indent="-457200">
              <a:buFont typeface="Wingdings" panose="05000000000000000000" pitchFamily="2" charset="2"/>
              <a:buChar char="Ø"/>
            </a:pPr>
            <a:r>
              <a:rPr lang="en-US" sz="2800" dirty="0">
                <a:latin typeface="+mj-lt"/>
              </a:rPr>
              <a:t>Leveraging CAATs</a:t>
            </a:r>
          </a:p>
          <a:p>
            <a:pPr marL="1371600" lvl="2" indent="-457200">
              <a:buFont typeface="Wingdings" panose="05000000000000000000" pitchFamily="2" charset="2"/>
              <a:buChar char="Ø"/>
            </a:pPr>
            <a:r>
              <a:rPr lang="en-US" sz="2800" dirty="0">
                <a:latin typeface="+mj-lt"/>
              </a:rPr>
              <a:t>Traditional using of CAATs Team in IS Audits</a:t>
            </a:r>
          </a:p>
          <a:p>
            <a:pPr marL="1828800" lvl="3" indent="-457200">
              <a:buFont typeface="Wingdings" panose="05000000000000000000" pitchFamily="2" charset="2"/>
              <a:buChar char="Ø"/>
            </a:pPr>
            <a:r>
              <a:rPr lang="en-US" sz="2800" dirty="0">
                <a:latin typeface="+mj-lt"/>
              </a:rPr>
              <a:t>E.g. extract use list or system configurations</a:t>
            </a:r>
          </a:p>
          <a:p>
            <a:pPr marL="1371600" lvl="2" indent="-457200">
              <a:buFont typeface="Wingdings" panose="05000000000000000000" pitchFamily="2" charset="2"/>
              <a:buChar char="Ø"/>
            </a:pPr>
            <a:r>
              <a:rPr lang="en-US" sz="2800" dirty="0">
                <a:latin typeface="+mj-lt"/>
              </a:rPr>
              <a:t>New approach </a:t>
            </a:r>
          </a:p>
          <a:p>
            <a:pPr marL="1828800" lvl="3" indent="-457200">
              <a:buFont typeface="Wingdings" panose="05000000000000000000" pitchFamily="2" charset="2"/>
              <a:buChar char="Ø"/>
            </a:pPr>
            <a:r>
              <a:rPr lang="en-US" sz="2800" dirty="0">
                <a:latin typeface="+mj-lt"/>
              </a:rPr>
              <a:t>Leveraging CAATs for forward looking</a:t>
            </a:r>
          </a:p>
          <a:p>
            <a:pPr marL="1828800" lvl="3" indent="-457200">
              <a:buFont typeface="Wingdings" panose="05000000000000000000" pitchFamily="2" charset="2"/>
              <a:buChar char="Ø"/>
            </a:pPr>
            <a:r>
              <a:rPr lang="en-US" sz="2800" dirty="0">
                <a:latin typeface="+mj-lt"/>
              </a:rPr>
              <a:t>Transition from reactive CAATs to proactive CAATs</a:t>
            </a:r>
          </a:p>
          <a:p>
            <a:pPr marL="1371600" lvl="2" indent="-457200">
              <a:buFont typeface="Wingdings" panose="05000000000000000000" pitchFamily="2" charset="2"/>
              <a:buChar char="Ø"/>
            </a:pPr>
            <a:endParaRPr lang="en-US" sz="2800" dirty="0">
              <a:latin typeface="+mj-lt"/>
            </a:endParaRPr>
          </a:p>
          <a:p>
            <a:endParaRPr lang="en-US" dirty="0">
              <a:highlight>
                <a:srgbClr val="FFFF00"/>
              </a:highlight>
            </a:endParaRPr>
          </a:p>
        </p:txBody>
      </p:sp>
    </p:spTree>
    <p:extLst>
      <p:ext uri="{BB962C8B-B14F-4D97-AF65-F5344CB8AC3E}">
        <p14:creationId xmlns:p14="http://schemas.microsoft.com/office/powerpoint/2010/main" val="1479176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Continuous Monitoring and Auditing</a:t>
            </a:r>
          </a:p>
        </p:txBody>
      </p:sp>
      <p:sp>
        <p:nvSpPr>
          <p:cNvPr id="4" name="TextBox 3">
            <a:extLst>
              <a:ext uri="{FF2B5EF4-FFF2-40B4-BE49-F238E27FC236}">
                <a16:creationId xmlns:a16="http://schemas.microsoft.com/office/drawing/2014/main" id="{893B10BC-2F43-4D52-9A38-7581B2C40AAB}"/>
              </a:ext>
            </a:extLst>
          </p:cNvPr>
          <p:cNvSpPr txBox="1"/>
          <p:nvPr/>
        </p:nvSpPr>
        <p:spPr>
          <a:xfrm>
            <a:off x="1550503" y="1222802"/>
            <a:ext cx="9554817" cy="6401753"/>
          </a:xfrm>
          <a:prstGeom prst="rect">
            <a:avLst/>
          </a:prstGeom>
          <a:noFill/>
        </p:spPr>
        <p:txBody>
          <a:bodyPr wrap="square" rtlCol="0">
            <a:spAutoFit/>
          </a:bodyPr>
          <a:lstStyle/>
          <a:p>
            <a:pPr marL="914400" lvl="1" indent="-457200">
              <a:buFont typeface="Wingdings" panose="05000000000000000000" pitchFamily="2" charset="2"/>
              <a:buChar char="Ø"/>
            </a:pPr>
            <a:r>
              <a:rPr lang="en-US" sz="2800" dirty="0">
                <a:latin typeface="+mj-lt"/>
              </a:rPr>
              <a:t>Things to consider:</a:t>
            </a:r>
          </a:p>
          <a:p>
            <a:pPr marL="1371600" lvl="2" indent="-457200">
              <a:buFont typeface="Wingdings" panose="05000000000000000000" pitchFamily="2" charset="2"/>
              <a:buChar char="Ø"/>
            </a:pPr>
            <a:r>
              <a:rPr lang="en-US" sz="2800" dirty="0">
                <a:latin typeface="+mj-lt"/>
              </a:rPr>
              <a:t>Independent concerns</a:t>
            </a:r>
          </a:p>
          <a:p>
            <a:pPr marL="1371600" lvl="2" indent="-457200">
              <a:buFont typeface="Wingdings" panose="05000000000000000000" pitchFamily="2" charset="2"/>
              <a:buChar char="Ø"/>
            </a:pPr>
            <a:r>
              <a:rPr lang="en-US" sz="2800" dirty="0">
                <a:latin typeface="+mj-lt"/>
              </a:rPr>
              <a:t>Accuracy and understandable of deliverables e.g. control dashboards</a:t>
            </a:r>
          </a:p>
          <a:p>
            <a:pPr marL="1371600" lvl="2" indent="-457200">
              <a:buFont typeface="Wingdings" panose="05000000000000000000" pitchFamily="2" charset="2"/>
              <a:buChar char="Ø"/>
            </a:pPr>
            <a:r>
              <a:rPr lang="en-US" sz="2800" dirty="0">
                <a:latin typeface="+mj-lt"/>
              </a:rPr>
              <a:t>CATTs team/Auditors’ understanding of business lines, business process</a:t>
            </a:r>
          </a:p>
          <a:p>
            <a:pPr marL="1371600" lvl="2" indent="-457200">
              <a:buFont typeface="Wingdings" panose="05000000000000000000" pitchFamily="2" charset="2"/>
              <a:buChar char="Ø"/>
            </a:pPr>
            <a:r>
              <a:rPr lang="en-US" sz="2800" dirty="0">
                <a:latin typeface="+mj-lt"/>
              </a:rPr>
              <a:t>Audit resource impact</a:t>
            </a:r>
          </a:p>
          <a:p>
            <a:pPr marL="1371600" lvl="2" indent="-457200">
              <a:buFont typeface="Wingdings" panose="05000000000000000000" pitchFamily="2" charset="2"/>
              <a:buChar char="Ø"/>
            </a:pPr>
            <a:r>
              <a:rPr lang="en-US" sz="2800" dirty="0">
                <a:latin typeface="+mj-lt"/>
              </a:rPr>
              <a:t>Develop proficiencies and retain specialties</a:t>
            </a:r>
          </a:p>
          <a:p>
            <a:pPr marL="1828800" lvl="3" indent="-457200">
              <a:buFont typeface="Wingdings" panose="05000000000000000000" pitchFamily="2" charset="2"/>
              <a:buChar char="Ø"/>
            </a:pPr>
            <a:r>
              <a:rPr lang="en-US" sz="2800" dirty="0">
                <a:latin typeface="+mj-lt"/>
              </a:rPr>
              <a:t>Talent pool</a:t>
            </a:r>
          </a:p>
          <a:p>
            <a:pPr marL="1828800" lvl="3" indent="-457200">
              <a:buFont typeface="Wingdings" panose="05000000000000000000" pitchFamily="2" charset="2"/>
              <a:buChar char="Ø"/>
            </a:pPr>
            <a:r>
              <a:rPr lang="en-US" sz="2800" dirty="0">
                <a:latin typeface="+mj-lt"/>
              </a:rPr>
              <a:t>Training and education</a:t>
            </a:r>
          </a:p>
          <a:p>
            <a:pPr marL="1828800" lvl="3" indent="-457200">
              <a:buFont typeface="Wingdings" panose="05000000000000000000" pitchFamily="2" charset="2"/>
              <a:buChar char="Ø"/>
            </a:pPr>
            <a:endParaRPr lang="en-US" sz="2800" dirty="0">
              <a:latin typeface="+mj-lt"/>
            </a:endParaRPr>
          </a:p>
          <a:p>
            <a:pPr marL="1371600" lvl="2" indent="-457200">
              <a:buFont typeface="Wingdings" panose="05000000000000000000" pitchFamily="2" charset="2"/>
              <a:buChar char="Ø"/>
            </a:pPr>
            <a:endParaRPr lang="en-US" sz="2800" dirty="0">
              <a:latin typeface="+mj-lt"/>
            </a:endParaRPr>
          </a:p>
          <a:p>
            <a:pPr marL="1371600" lvl="2" indent="-457200">
              <a:buFont typeface="Wingdings" panose="05000000000000000000" pitchFamily="2" charset="2"/>
              <a:buChar char="Ø"/>
            </a:pPr>
            <a:endParaRPr lang="en-US" sz="2800" dirty="0">
              <a:latin typeface="+mj-lt"/>
            </a:endParaRPr>
          </a:p>
          <a:p>
            <a:pPr marL="1371600" lvl="2" indent="-457200">
              <a:buFont typeface="Wingdings" panose="05000000000000000000" pitchFamily="2" charset="2"/>
              <a:buChar char="Ø"/>
            </a:pPr>
            <a:endParaRPr lang="en-US" sz="2800" dirty="0">
              <a:latin typeface="+mj-lt"/>
            </a:endParaRPr>
          </a:p>
          <a:p>
            <a:endParaRPr lang="en-US" dirty="0">
              <a:highlight>
                <a:srgbClr val="FFFF00"/>
              </a:highlight>
            </a:endParaRPr>
          </a:p>
        </p:txBody>
      </p:sp>
    </p:spTree>
    <p:extLst>
      <p:ext uri="{BB962C8B-B14F-4D97-AF65-F5344CB8AC3E}">
        <p14:creationId xmlns:p14="http://schemas.microsoft.com/office/powerpoint/2010/main" val="34849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What is CAATs?</a:t>
            </a:r>
          </a:p>
        </p:txBody>
      </p:sp>
      <p:sp>
        <p:nvSpPr>
          <p:cNvPr id="4" name="TextBox 3">
            <a:extLst>
              <a:ext uri="{FF2B5EF4-FFF2-40B4-BE49-F238E27FC236}">
                <a16:creationId xmlns:a16="http://schemas.microsoft.com/office/drawing/2014/main" id="{893B10BC-2F43-4D52-9A38-7581B2C40AAB}"/>
              </a:ext>
            </a:extLst>
          </p:cNvPr>
          <p:cNvSpPr txBox="1"/>
          <p:nvPr/>
        </p:nvSpPr>
        <p:spPr>
          <a:xfrm>
            <a:off x="1444485" y="1544975"/>
            <a:ext cx="9554817" cy="2197525"/>
          </a:xfrm>
          <a:prstGeom prst="rect">
            <a:avLst/>
          </a:prstGeom>
          <a:noFill/>
        </p:spPr>
        <p:txBody>
          <a:bodyPr wrap="square" rtlCol="0">
            <a:spAutoFit/>
          </a:bodyPr>
          <a:lstStyle/>
          <a:p>
            <a:pPr marL="914400" lvl="1" indent="-457200">
              <a:lnSpc>
                <a:spcPct val="90000"/>
              </a:lnSpc>
              <a:buFont typeface="Wingdings" panose="05000000000000000000" pitchFamily="2" charset="2"/>
              <a:buChar char="Ø"/>
            </a:pPr>
            <a:r>
              <a:rPr lang="en-US" sz="2800" dirty="0">
                <a:latin typeface="+mj-lt"/>
              </a:rPr>
              <a:t>CAATs – </a:t>
            </a:r>
            <a:r>
              <a:rPr lang="en-US" sz="2400" i="1" dirty="0">
                <a:latin typeface="+mj-lt"/>
              </a:rPr>
              <a:t>“CAATs is the practice of using computers to automate the IT audit processes. CAATs normally includes using basic office productivity software such as spreadsheet, word processors and text editing programs and more advanced software packages involving use statistical analysis and business intelligence tools.”-Wikipedia</a:t>
            </a:r>
          </a:p>
          <a:p>
            <a:pPr lvl="1">
              <a:lnSpc>
                <a:spcPct val="90000"/>
              </a:lnSpc>
            </a:pPr>
            <a:endParaRPr lang="en-US" altLang="en-US" sz="2800" dirty="0">
              <a:latin typeface="+mj-lt"/>
            </a:endParaRPr>
          </a:p>
        </p:txBody>
      </p:sp>
    </p:spTree>
    <p:extLst>
      <p:ext uri="{BB962C8B-B14F-4D97-AF65-F5344CB8AC3E}">
        <p14:creationId xmlns:p14="http://schemas.microsoft.com/office/powerpoint/2010/main" val="3987650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Why Use CAATs?</a:t>
            </a:r>
          </a:p>
        </p:txBody>
      </p:sp>
      <p:sp>
        <p:nvSpPr>
          <p:cNvPr id="4" name="TextBox 3">
            <a:extLst>
              <a:ext uri="{FF2B5EF4-FFF2-40B4-BE49-F238E27FC236}">
                <a16:creationId xmlns:a16="http://schemas.microsoft.com/office/drawing/2014/main" id="{893B10BC-2F43-4D52-9A38-7581B2C40AAB}"/>
              </a:ext>
            </a:extLst>
          </p:cNvPr>
          <p:cNvSpPr txBox="1"/>
          <p:nvPr/>
        </p:nvSpPr>
        <p:spPr>
          <a:xfrm>
            <a:off x="1444485" y="1544975"/>
            <a:ext cx="9554817" cy="3139321"/>
          </a:xfrm>
          <a:prstGeom prst="rect">
            <a:avLst/>
          </a:prstGeom>
          <a:noFill/>
        </p:spPr>
        <p:txBody>
          <a:bodyPr wrap="square" rtlCol="0">
            <a:spAutoFit/>
          </a:bodyPr>
          <a:lstStyle/>
          <a:p>
            <a:pPr marL="1371600" lvl="2" indent="-457200">
              <a:lnSpc>
                <a:spcPct val="90000"/>
              </a:lnSpc>
              <a:buFont typeface="Wingdings" panose="05000000000000000000" pitchFamily="2" charset="2"/>
              <a:buChar char="Ø"/>
            </a:pPr>
            <a:r>
              <a:rPr lang="en-US" altLang="en-US" sz="2400" i="1" dirty="0">
                <a:latin typeface="+mj-lt"/>
              </a:rPr>
              <a:t>In absence of input documentation</a:t>
            </a:r>
          </a:p>
          <a:p>
            <a:pPr marL="1371600" lvl="2" indent="-457200">
              <a:lnSpc>
                <a:spcPct val="90000"/>
              </a:lnSpc>
              <a:buFont typeface="Wingdings" panose="05000000000000000000" pitchFamily="2" charset="2"/>
              <a:buChar char="Ø"/>
            </a:pPr>
            <a:r>
              <a:rPr lang="en-US" altLang="en-US" sz="2400" i="1" dirty="0">
                <a:latin typeface="+mj-lt"/>
              </a:rPr>
              <a:t>Need to access information/data</a:t>
            </a:r>
          </a:p>
          <a:p>
            <a:pPr marL="1371600" lvl="2" indent="-457200">
              <a:lnSpc>
                <a:spcPct val="90000"/>
              </a:lnSpc>
              <a:buFont typeface="Wingdings" panose="05000000000000000000" pitchFamily="2" charset="2"/>
              <a:buChar char="Ø"/>
            </a:pPr>
            <a:r>
              <a:rPr lang="en-US" altLang="en-US" sz="2400" i="1" dirty="0">
                <a:latin typeface="+mj-lt"/>
              </a:rPr>
              <a:t>Audit technology tools facilitate more granular analysis of data and help to determine the accuracy of the information</a:t>
            </a:r>
          </a:p>
          <a:p>
            <a:pPr marL="1371600" lvl="2" indent="-457200">
              <a:lnSpc>
                <a:spcPct val="90000"/>
              </a:lnSpc>
              <a:buFont typeface="Wingdings" panose="05000000000000000000" pitchFamily="2" charset="2"/>
              <a:buChar char="Ø"/>
            </a:pPr>
            <a:r>
              <a:rPr lang="en-US" altLang="en-US" sz="2400" i="1" dirty="0">
                <a:latin typeface="+mj-lt"/>
              </a:rPr>
              <a:t>Ability to testing full population – increase audit quality and compliance</a:t>
            </a:r>
          </a:p>
          <a:p>
            <a:pPr marL="1371600" lvl="2" indent="-457200">
              <a:lnSpc>
                <a:spcPct val="90000"/>
              </a:lnSpc>
              <a:buFont typeface="Wingdings" panose="05000000000000000000" pitchFamily="2" charset="2"/>
              <a:buChar char="Ø"/>
            </a:pPr>
            <a:r>
              <a:rPr lang="en-US" altLang="en-US" sz="2400" i="1" dirty="0">
                <a:latin typeface="+mj-lt"/>
              </a:rPr>
              <a:t>Improve efficiency and effectiveness of the audit process</a:t>
            </a:r>
          </a:p>
          <a:p>
            <a:pPr marL="1371600" lvl="2" indent="-457200">
              <a:lnSpc>
                <a:spcPct val="90000"/>
              </a:lnSpc>
              <a:buFont typeface="Wingdings" panose="05000000000000000000" pitchFamily="2" charset="2"/>
              <a:buChar char="Ø"/>
            </a:pPr>
            <a:endParaRPr lang="en-US" altLang="en-US" sz="2400" i="1" dirty="0">
              <a:latin typeface="+mj-lt"/>
            </a:endParaRPr>
          </a:p>
          <a:p>
            <a:pPr lvl="1">
              <a:lnSpc>
                <a:spcPct val="90000"/>
              </a:lnSpc>
            </a:pPr>
            <a:endParaRPr lang="en-US" altLang="en-US" sz="2800" dirty="0">
              <a:latin typeface="+mj-lt"/>
            </a:endParaRPr>
          </a:p>
        </p:txBody>
      </p:sp>
    </p:spTree>
    <p:extLst>
      <p:ext uri="{BB962C8B-B14F-4D97-AF65-F5344CB8AC3E}">
        <p14:creationId xmlns:p14="http://schemas.microsoft.com/office/powerpoint/2010/main" val="1223984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CAATs Capabilities</a:t>
            </a:r>
          </a:p>
        </p:txBody>
      </p:sp>
      <p:sp>
        <p:nvSpPr>
          <p:cNvPr id="4" name="TextBox 3">
            <a:extLst>
              <a:ext uri="{FF2B5EF4-FFF2-40B4-BE49-F238E27FC236}">
                <a16:creationId xmlns:a16="http://schemas.microsoft.com/office/drawing/2014/main" id="{893B10BC-2F43-4D52-9A38-7581B2C40AAB}"/>
              </a:ext>
            </a:extLst>
          </p:cNvPr>
          <p:cNvSpPr txBox="1"/>
          <p:nvPr/>
        </p:nvSpPr>
        <p:spPr>
          <a:xfrm>
            <a:off x="1444485" y="1544975"/>
            <a:ext cx="9554817" cy="3139321"/>
          </a:xfrm>
          <a:prstGeom prst="rect">
            <a:avLst/>
          </a:prstGeom>
          <a:noFill/>
        </p:spPr>
        <p:txBody>
          <a:bodyPr wrap="square" rtlCol="0">
            <a:spAutoFit/>
          </a:bodyPr>
          <a:lstStyle/>
          <a:p>
            <a:pPr marL="1371600" lvl="2" indent="-457200">
              <a:lnSpc>
                <a:spcPct val="90000"/>
              </a:lnSpc>
              <a:buFont typeface="Wingdings" panose="05000000000000000000" pitchFamily="2" charset="2"/>
              <a:buChar char="Ø"/>
            </a:pPr>
            <a:r>
              <a:rPr lang="en-US" altLang="en-US" sz="2400" i="1" dirty="0">
                <a:latin typeface="+mj-lt"/>
              </a:rPr>
              <a:t>Access data from different platforms</a:t>
            </a:r>
          </a:p>
          <a:p>
            <a:pPr marL="1371600" lvl="2" indent="-457200">
              <a:lnSpc>
                <a:spcPct val="90000"/>
              </a:lnSpc>
              <a:buFont typeface="Wingdings" panose="05000000000000000000" pitchFamily="2" charset="2"/>
              <a:buChar char="Ø"/>
            </a:pPr>
            <a:r>
              <a:rPr lang="en-US" altLang="en-US" sz="2400" i="1" dirty="0">
                <a:latin typeface="+mj-lt"/>
              </a:rPr>
              <a:t>Common data formatting</a:t>
            </a:r>
          </a:p>
          <a:p>
            <a:pPr marL="1371600" lvl="2" indent="-457200">
              <a:lnSpc>
                <a:spcPct val="90000"/>
              </a:lnSpc>
              <a:buFont typeface="Wingdings" panose="05000000000000000000" pitchFamily="2" charset="2"/>
              <a:buChar char="Ø"/>
            </a:pPr>
            <a:r>
              <a:rPr lang="en-US" altLang="en-US" sz="2400" i="1" dirty="0">
                <a:latin typeface="+mj-lt"/>
              </a:rPr>
              <a:t>File reorganization (formatting, attributes selecting, etc.)</a:t>
            </a:r>
          </a:p>
          <a:p>
            <a:pPr marL="1371600" lvl="2" indent="-457200">
              <a:lnSpc>
                <a:spcPct val="90000"/>
              </a:lnSpc>
              <a:buFont typeface="Wingdings" panose="05000000000000000000" pitchFamily="2" charset="2"/>
              <a:buChar char="Ø"/>
            </a:pPr>
            <a:r>
              <a:rPr lang="en-US" altLang="en-US" sz="2400" i="1" dirty="0">
                <a:latin typeface="+mj-lt"/>
              </a:rPr>
              <a:t>Data selection and query</a:t>
            </a:r>
          </a:p>
          <a:p>
            <a:pPr marL="1371600" lvl="2" indent="-457200">
              <a:lnSpc>
                <a:spcPct val="90000"/>
              </a:lnSpc>
              <a:buFont typeface="Wingdings" panose="05000000000000000000" pitchFamily="2" charset="2"/>
              <a:buChar char="Ø"/>
            </a:pPr>
            <a:r>
              <a:rPr lang="en-US" altLang="en-US" sz="2400" i="1" dirty="0">
                <a:latin typeface="+mj-lt"/>
              </a:rPr>
              <a:t>Statistical function (sampling, stratification, etc.)</a:t>
            </a:r>
          </a:p>
          <a:p>
            <a:pPr marL="1371600" lvl="2" indent="-457200">
              <a:lnSpc>
                <a:spcPct val="90000"/>
              </a:lnSpc>
              <a:buFont typeface="Wingdings" panose="05000000000000000000" pitchFamily="2" charset="2"/>
              <a:buChar char="Ø"/>
            </a:pPr>
            <a:r>
              <a:rPr lang="en-US" altLang="en-US" sz="2400" i="1" dirty="0">
                <a:latin typeface="+mj-lt"/>
              </a:rPr>
              <a:t>Arithmetical function (re-calculation)</a:t>
            </a:r>
          </a:p>
          <a:p>
            <a:pPr marL="1371600" lvl="2" indent="-457200">
              <a:lnSpc>
                <a:spcPct val="90000"/>
              </a:lnSpc>
              <a:buFont typeface="Wingdings" panose="05000000000000000000" pitchFamily="2" charset="2"/>
              <a:buChar char="Ø"/>
            </a:pPr>
            <a:endParaRPr lang="en-US" altLang="en-US" sz="2400" i="1" dirty="0">
              <a:latin typeface="+mj-lt"/>
            </a:endParaRPr>
          </a:p>
          <a:p>
            <a:pPr marL="1371600" lvl="2" indent="-457200">
              <a:lnSpc>
                <a:spcPct val="90000"/>
              </a:lnSpc>
              <a:buFont typeface="Wingdings" panose="05000000000000000000" pitchFamily="2" charset="2"/>
              <a:buChar char="Ø"/>
            </a:pPr>
            <a:endParaRPr lang="en-US" altLang="en-US" sz="2400" i="1" dirty="0">
              <a:latin typeface="+mj-lt"/>
            </a:endParaRPr>
          </a:p>
          <a:p>
            <a:pPr lvl="1">
              <a:lnSpc>
                <a:spcPct val="90000"/>
              </a:lnSpc>
            </a:pPr>
            <a:endParaRPr lang="en-US" altLang="en-US" sz="2800" dirty="0">
              <a:latin typeface="+mj-lt"/>
            </a:endParaRPr>
          </a:p>
        </p:txBody>
      </p:sp>
    </p:spTree>
    <p:extLst>
      <p:ext uri="{BB962C8B-B14F-4D97-AF65-F5344CB8AC3E}">
        <p14:creationId xmlns:p14="http://schemas.microsoft.com/office/powerpoint/2010/main" val="413989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CAATs and Data Analytics</a:t>
            </a:r>
          </a:p>
        </p:txBody>
      </p:sp>
      <p:sp>
        <p:nvSpPr>
          <p:cNvPr id="4" name="TextBox 3">
            <a:extLst>
              <a:ext uri="{FF2B5EF4-FFF2-40B4-BE49-F238E27FC236}">
                <a16:creationId xmlns:a16="http://schemas.microsoft.com/office/drawing/2014/main" id="{893B10BC-2F43-4D52-9A38-7581B2C40AAB}"/>
              </a:ext>
            </a:extLst>
          </p:cNvPr>
          <p:cNvSpPr txBox="1"/>
          <p:nvPr/>
        </p:nvSpPr>
        <p:spPr>
          <a:xfrm>
            <a:off x="1007161" y="1297075"/>
            <a:ext cx="9554817" cy="4745915"/>
          </a:xfrm>
          <a:prstGeom prst="rect">
            <a:avLst/>
          </a:prstGeom>
          <a:noFill/>
        </p:spPr>
        <p:txBody>
          <a:bodyPr wrap="square" rtlCol="0">
            <a:spAutoFit/>
          </a:bodyPr>
          <a:lstStyle/>
          <a:p>
            <a:pPr marL="914400" lvl="1" indent="-457200">
              <a:lnSpc>
                <a:spcPct val="90000"/>
              </a:lnSpc>
              <a:buFont typeface="Wingdings" panose="05000000000000000000" pitchFamily="2" charset="2"/>
              <a:buChar char="Ø"/>
            </a:pPr>
            <a:r>
              <a:rPr lang="en-US" altLang="en-US" sz="2800" dirty="0">
                <a:latin typeface="+mj-lt"/>
              </a:rPr>
              <a:t>CAATs and Data Analytics</a:t>
            </a:r>
          </a:p>
          <a:p>
            <a:pPr marL="1257300" lvl="2" indent="-342900">
              <a:lnSpc>
                <a:spcPct val="90000"/>
              </a:lnSpc>
              <a:buFont typeface="Wingdings" panose="05000000000000000000" pitchFamily="2" charset="2"/>
              <a:buChar char="Ø"/>
            </a:pPr>
            <a:r>
              <a:rPr lang="en-US" altLang="en-US" sz="2400" dirty="0">
                <a:latin typeface="+mj-lt"/>
              </a:rPr>
              <a:t>High volumes of transactions</a:t>
            </a:r>
          </a:p>
          <a:p>
            <a:pPr marL="1257300" lvl="2" indent="-342900">
              <a:buFont typeface="Wingdings" panose="05000000000000000000" pitchFamily="2" charset="2"/>
              <a:buChar char="Ø"/>
            </a:pPr>
            <a:r>
              <a:rPr lang="en-US" altLang="en-US" sz="2400" dirty="0">
                <a:latin typeface="+mj-lt"/>
              </a:rPr>
              <a:t>Complex processes</a:t>
            </a:r>
          </a:p>
          <a:p>
            <a:pPr marL="1257300" lvl="2" indent="-342900">
              <a:buFont typeface="Wingdings" panose="05000000000000000000" pitchFamily="2" charset="2"/>
              <a:buChar char="Ø"/>
            </a:pPr>
            <a:r>
              <a:rPr lang="en-US" altLang="en-US" sz="2400" dirty="0">
                <a:latin typeface="+mj-lt"/>
              </a:rPr>
              <a:t>Distributed operations</a:t>
            </a:r>
          </a:p>
          <a:p>
            <a:pPr marL="1257300" lvl="2" indent="-342900">
              <a:buFont typeface="Wingdings" panose="05000000000000000000" pitchFamily="2" charset="2"/>
              <a:buChar char="Ø"/>
            </a:pPr>
            <a:r>
              <a:rPr lang="en-US" altLang="en-US" sz="2400" dirty="0">
                <a:latin typeface="+mj-lt"/>
              </a:rPr>
              <a:t>Unrelated applications and systems</a:t>
            </a:r>
          </a:p>
          <a:p>
            <a:pPr marL="914400" lvl="1" indent="-457200">
              <a:lnSpc>
                <a:spcPct val="90000"/>
              </a:lnSpc>
              <a:buFont typeface="Wingdings" panose="05000000000000000000" pitchFamily="2" charset="2"/>
              <a:buChar char="Ø"/>
            </a:pPr>
            <a:r>
              <a:rPr lang="en-US" altLang="en-US" sz="2800" dirty="0">
                <a:latin typeface="+mj-lt"/>
              </a:rPr>
              <a:t>Advantage of Data Analytics via CAATs</a:t>
            </a:r>
          </a:p>
          <a:p>
            <a:pPr marL="1371600" lvl="2" indent="-457200">
              <a:lnSpc>
                <a:spcPct val="90000"/>
              </a:lnSpc>
              <a:buFont typeface="Wingdings" panose="05000000000000000000" pitchFamily="2" charset="2"/>
              <a:buChar char="Ø"/>
            </a:pPr>
            <a:r>
              <a:rPr lang="en-US" altLang="en-US" sz="2400" dirty="0">
                <a:latin typeface="+mj-lt"/>
              </a:rPr>
              <a:t>High level of accuracy</a:t>
            </a:r>
          </a:p>
          <a:p>
            <a:pPr marL="1371600" lvl="2" indent="-457200">
              <a:lnSpc>
                <a:spcPct val="90000"/>
              </a:lnSpc>
              <a:buFont typeface="Wingdings" panose="05000000000000000000" pitchFamily="2" charset="2"/>
              <a:buChar char="Ø"/>
            </a:pPr>
            <a:r>
              <a:rPr lang="en-US" altLang="en-US" sz="2400" dirty="0">
                <a:latin typeface="+mj-lt"/>
              </a:rPr>
              <a:t>Consistency via automation</a:t>
            </a:r>
          </a:p>
          <a:p>
            <a:pPr marL="1371600" lvl="2" indent="-457200">
              <a:lnSpc>
                <a:spcPct val="90000"/>
              </a:lnSpc>
              <a:buFont typeface="Wingdings" panose="05000000000000000000" pitchFamily="2" charset="2"/>
              <a:buChar char="Ø"/>
            </a:pPr>
            <a:r>
              <a:rPr lang="en-US" altLang="en-US" sz="2400" dirty="0">
                <a:latin typeface="+mj-lt"/>
              </a:rPr>
              <a:t>Real-time validation</a:t>
            </a:r>
          </a:p>
          <a:p>
            <a:pPr marL="1371600" lvl="2" indent="-457200">
              <a:lnSpc>
                <a:spcPct val="90000"/>
              </a:lnSpc>
              <a:buFont typeface="Wingdings" panose="05000000000000000000" pitchFamily="2" charset="2"/>
              <a:buChar char="Ø"/>
            </a:pPr>
            <a:r>
              <a:rPr lang="en-US" altLang="en-US" sz="2400" dirty="0">
                <a:latin typeface="+mj-lt"/>
              </a:rPr>
              <a:t>Proactive vs. Reactive</a:t>
            </a:r>
          </a:p>
          <a:p>
            <a:pPr marL="1371600" lvl="2" indent="-457200">
              <a:lnSpc>
                <a:spcPct val="90000"/>
              </a:lnSpc>
              <a:buFont typeface="Wingdings" panose="05000000000000000000" pitchFamily="2" charset="2"/>
              <a:buChar char="Ø"/>
            </a:pPr>
            <a:r>
              <a:rPr lang="en-US" altLang="en-US" sz="2400" dirty="0">
                <a:latin typeface="+mj-lt"/>
              </a:rPr>
              <a:t>Agile Audit Planning</a:t>
            </a:r>
          </a:p>
          <a:p>
            <a:pPr lvl="2">
              <a:lnSpc>
                <a:spcPct val="90000"/>
              </a:lnSpc>
            </a:pPr>
            <a:endParaRPr lang="en-US" altLang="en-US" sz="2800" dirty="0">
              <a:latin typeface="+mj-lt"/>
            </a:endParaRPr>
          </a:p>
          <a:p>
            <a:pPr lvl="1">
              <a:lnSpc>
                <a:spcPct val="90000"/>
              </a:lnSpc>
            </a:pPr>
            <a:endParaRPr lang="en-US" altLang="en-US" sz="2800" dirty="0">
              <a:latin typeface="+mj-lt"/>
            </a:endParaRPr>
          </a:p>
        </p:txBody>
      </p:sp>
    </p:spTree>
    <p:extLst>
      <p:ext uri="{BB962C8B-B14F-4D97-AF65-F5344CB8AC3E}">
        <p14:creationId xmlns:p14="http://schemas.microsoft.com/office/powerpoint/2010/main" val="1222517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Precaution of Using CAATs</a:t>
            </a:r>
          </a:p>
        </p:txBody>
      </p:sp>
      <p:sp>
        <p:nvSpPr>
          <p:cNvPr id="4" name="TextBox 3">
            <a:extLst>
              <a:ext uri="{FF2B5EF4-FFF2-40B4-BE49-F238E27FC236}">
                <a16:creationId xmlns:a16="http://schemas.microsoft.com/office/drawing/2014/main" id="{893B10BC-2F43-4D52-9A38-7581B2C40AAB}"/>
              </a:ext>
            </a:extLst>
          </p:cNvPr>
          <p:cNvSpPr txBox="1"/>
          <p:nvPr/>
        </p:nvSpPr>
        <p:spPr>
          <a:xfrm>
            <a:off x="1338470" y="1611236"/>
            <a:ext cx="9554817" cy="4358116"/>
          </a:xfrm>
          <a:prstGeom prst="rect">
            <a:avLst/>
          </a:prstGeom>
          <a:noFill/>
        </p:spPr>
        <p:txBody>
          <a:bodyPr wrap="square" rtlCol="0">
            <a:spAutoFit/>
          </a:bodyPr>
          <a:lstStyle/>
          <a:p>
            <a:pPr marL="914400" lvl="1" indent="-457200">
              <a:lnSpc>
                <a:spcPct val="90000"/>
              </a:lnSpc>
              <a:buFont typeface="Wingdings" panose="05000000000000000000" pitchFamily="2" charset="2"/>
              <a:buChar char="Ø"/>
            </a:pPr>
            <a:r>
              <a:rPr lang="en-US" altLang="en-US" sz="2800" dirty="0">
                <a:latin typeface="+mj-lt"/>
              </a:rPr>
              <a:t>Risks to consider: Data! (relevant, correct, data source, analysis)</a:t>
            </a:r>
          </a:p>
          <a:p>
            <a:pPr lvl="2">
              <a:lnSpc>
                <a:spcPct val="90000"/>
              </a:lnSpc>
            </a:pPr>
            <a:endParaRPr lang="en-US" altLang="en-US" sz="2800" dirty="0">
              <a:latin typeface="+mj-lt"/>
            </a:endParaRPr>
          </a:p>
          <a:p>
            <a:pPr marL="1371600" lvl="2" indent="-457200">
              <a:lnSpc>
                <a:spcPct val="90000"/>
              </a:lnSpc>
              <a:buFont typeface="Wingdings" panose="05000000000000000000" pitchFamily="2" charset="2"/>
              <a:buChar char="Ø"/>
            </a:pPr>
            <a:r>
              <a:rPr lang="en-US" altLang="en-US" sz="2800" dirty="0">
                <a:latin typeface="+mj-lt"/>
              </a:rPr>
              <a:t>Accessing enterprise wide data</a:t>
            </a:r>
          </a:p>
          <a:p>
            <a:pPr marL="1371600" lvl="2" indent="-457200">
              <a:lnSpc>
                <a:spcPct val="90000"/>
              </a:lnSpc>
              <a:buFont typeface="Wingdings" panose="05000000000000000000" pitchFamily="2" charset="2"/>
              <a:buChar char="Ø"/>
            </a:pPr>
            <a:r>
              <a:rPr lang="en-US" altLang="en-US" sz="2800" dirty="0">
                <a:latin typeface="+mj-lt"/>
              </a:rPr>
              <a:t>Integrity of the data</a:t>
            </a:r>
          </a:p>
          <a:p>
            <a:pPr marL="1371600" lvl="2" indent="-457200">
              <a:lnSpc>
                <a:spcPct val="90000"/>
              </a:lnSpc>
              <a:buFont typeface="Wingdings" panose="05000000000000000000" pitchFamily="2" charset="2"/>
              <a:buChar char="Ø"/>
            </a:pPr>
            <a:r>
              <a:rPr lang="en-US" altLang="en-US" sz="2800" dirty="0">
                <a:latin typeface="+mj-lt"/>
              </a:rPr>
              <a:t>Faulty conclusions</a:t>
            </a:r>
          </a:p>
          <a:p>
            <a:pPr marL="1371600" lvl="2" indent="-457200">
              <a:lnSpc>
                <a:spcPct val="90000"/>
              </a:lnSpc>
              <a:buFont typeface="Wingdings" panose="05000000000000000000" pitchFamily="2" charset="2"/>
              <a:buChar char="Ø"/>
            </a:pPr>
            <a:r>
              <a:rPr lang="en-US" altLang="en-US" sz="2800" dirty="0">
                <a:latin typeface="+mj-lt"/>
              </a:rPr>
              <a:t>Selecting the right tools</a:t>
            </a:r>
          </a:p>
          <a:p>
            <a:pPr marL="1371600" lvl="2" indent="-457200">
              <a:lnSpc>
                <a:spcPct val="90000"/>
              </a:lnSpc>
              <a:buFont typeface="Wingdings" panose="05000000000000000000" pitchFamily="2" charset="2"/>
              <a:buChar char="Ø"/>
            </a:pPr>
            <a:r>
              <a:rPr lang="en-US" altLang="en-US" sz="2800" dirty="0">
                <a:latin typeface="+mj-lt"/>
              </a:rPr>
              <a:t>Skillset gaps and talent within IA</a:t>
            </a:r>
          </a:p>
          <a:p>
            <a:pPr lvl="2">
              <a:lnSpc>
                <a:spcPct val="90000"/>
              </a:lnSpc>
            </a:pPr>
            <a:endParaRPr lang="en-US" altLang="en-US" sz="2800" dirty="0">
              <a:latin typeface="+mj-lt"/>
            </a:endParaRPr>
          </a:p>
          <a:p>
            <a:pPr marL="914400" lvl="1" indent="-457200">
              <a:lnSpc>
                <a:spcPct val="90000"/>
              </a:lnSpc>
              <a:buFont typeface="Wingdings" panose="05000000000000000000" pitchFamily="2" charset="2"/>
              <a:buChar char="Ø"/>
            </a:pPr>
            <a:endParaRPr lang="en-US" altLang="en-US" sz="2800" dirty="0">
              <a:latin typeface="+mj-lt"/>
            </a:endParaRPr>
          </a:p>
          <a:p>
            <a:pPr lvl="1">
              <a:lnSpc>
                <a:spcPct val="90000"/>
              </a:lnSpc>
            </a:pPr>
            <a:endParaRPr lang="en-US" altLang="en-US" sz="2800" dirty="0">
              <a:latin typeface="+mj-lt"/>
            </a:endParaRPr>
          </a:p>
        </p:txBody>
      </p:sp>
    </p:spTree>
    <p:extLst>
      <p:ext uri="{BB962C8B-B14F-4D97-AF65-F5344CB8AC3E}">
        <p14:creationId xmlns:p14="http://schemas.microsoft.com/office/powerpoint/2010/main" val="4006672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Sample Data Source for CAATs</a:t>
            </a:r>
          </a:p>
        </p:txBody>
      </p:sp>
      <p:sp>
        <p:nvSpPr>
          <p:cNvPr id="4" name="TextBox 3">
            <a:extLst>
              <a:ext uri="{FF2B5EF4-FFF2-40B4-BE49-F238E27FC236}">
                <a16:creationId xmlns:a16="http://schemas.microsoft.com/office/drawing/2014/main" id="{893B10BC-2F43-4D52-9A38-7581B2C40AAB}"/>
              </a:ext>
            </a:extLst>
          </p:cNvPr>
          <p:cNvSpPr txBox="1"/>
          <p:nvPr/>
        </p:nvSpPr>
        <p:spPr>
          <a:xfrm>
            <a:off x="1338470" y="1611236"/>
            <a:ext cx="9554817" cy="5244513"/>
          </a:xfrm>
          <a:prstGeom prst="rect">
            <a:avLst/>
          </a:prstGeom>
          <a:noFill/>
        </p:spPr>
        <p:txBody>
          <a:bodyPr wrap="square" rtlCol="0">
            <a:spAutoFit/>
          </a:bodyPr>
          <a:lstStyle/>
          <a:p>
            <a:pPr marL="457200" indent="-457200">
              <a:lnSpc>
                <a:spcPct val="90000"/>
              </a:lnSpc>
              <a:buFont typeface="Wingdings" panose="05000000000000000000" pitchFamily="2" charset="2"/>
              <a:buChar char="Ø"/>
            </a:pPr>
            <a:r>
              <a:rPr lang="en-US" altLang="en-US" sz="2800" dirty="0">
                <a:latin typeface="+mj-lt"/>
              </a:rPr>
              <a:t>Potential Data Sources for CAATs:</a:t>
            </a:r>
          </a:p>
          <a:p>
            <a:pPr marL="800100" lvl="1" indent="-342900">
              <a:lnSpc>
                <a:spcPct val="90000"/>
              </a:lnSpc>
              <a:buFont typeface="Wingdings" panose="05000000000000000000" pitchFamily="2" charset="2"/>
              <a:buChar char="Ø"/>
            </a:pPr>
            <a:r>
              <a:rPr lang="en-US" altLang="en-US" sz="2400" dirty="0">
                <a:latin typeface="+mj-lt"/>
              </a:rPr>
              <a:t>Accounts Receivable</a:t>
            </a:r>
          </a:p>
          <a:p>
            <a:pPr marL="800100" lvl="1" indent="-342900">
              <a:lnSpc>
                <a:spcPct val="90000"/>
              </a:lnSpc>
              <a:buFont typeface="Wingdings" panose="05000000000000000000" pitchFamily="2" charset="2"/>
              <a:buChar char="Ø"/>
            </a:pPr>
            <a:r>
              <a:rPr lang="en-US" altLang="en-US" sz="2400" dirty="0">
                <a:latin typeface="+mj-lt"/>
              </a:rPr>
              <a:t>Payroll</a:t>
            </a:r>
          </a:p>
          <a:p>
            <a:pPr marL="800100" lvl="1" indent="-342900">
              <a:lnSpc>
                <a:spcPct val="90000"/>
              </a:lnSpc>
              <a:buFont typeface="Wingdings" panose="05000000000000000000" pitchFamily="2" charset="2"/>
              <a:buChar char="Ø"/>
            </a:pPr>
            <a:r>
              <a:rPr lang="en-US" altLang="en-US" sz="2400" dirty="0">
                <a:latin typeface="+mj-lt"/>
              </a:rPr>
              <a:t>Cash Disbursements</a:t>
            </a:r>
          </a:p>
          <a:p>
            <a:pPr marL="800100" lvl="1" indent="-342900">
              <a:lnSpc>
                <a:spcPct val="90000"/>
              </a:lnSpc>
              <a:buFont typeface="Wingdings" panose="05000000000000000000" pitchFamily="2" charset="2"/>
              <a:buChar char="Ø"/>
            </a:pPr>
            <a:r>
              <a:rPr lang="en-US" altLang="en-US" sz="2400" dirty="0">
                <a:latin typeface="+mj-lt"/>
              </a:rPr>
              <a:t>Purchasing</a:t>
            </a:r>
          </a:p>
          <a:p>
            <a:pPr marL="800100" lvl="1" indent="-342900">
              <a:lnSpc>
                <a:spcPct val="90000"/>
              </a:lnSpc>
              <a:buFont typeface="Wingdings" panose="05000000000000000000" pitchFamily="2" charset="2"/>
              <a:buChar char="Ø"/>
            </a:pPr>
            <a:r>
              <a:rPr lang="en-US" altLang="en-US" sz="2400" dirty="0">
                <a:latin typeface="+mj-lt"/>
              </a:rPr>
              <a:t>Sales</a:t>
            </a:r>
          </a:p>
          <a:p>
            <a:pPr marL="800100" lvl="1" indent="-342900">
              <a:lnSpc>
                <a:spcPct val="90000"/>
              </a:lnSpc>
              <a:buFont typeface="Wingdings" panose="05000000000000000000" pitchFamily="2" charset="2"/>
              <a:buChar char="Ø"/>
            </a:pPr>
            <a:r>
              <a:rPr lang="en-US" altLang="en-US" sz="2400" dirty="0">
                <a:latin typeface="+mj-lt"/>
              </a:rPr>
              <a:t>General Ledger</a:t>
            </a:r>
          </a:p>
          <a:p>
            <a:pPr marL="800100" lvl="1" indent="-342900">
              <a:lnSpc>
                <a:spcPct val="90000"/>
              </a:lnSpc>
              <a:buFont typeface="Wingdings" panose="05000000000000000000" pitchFamily="2" charset="2"/>
              <a:buChar char="Ø"/>
            </a:pPr>
            <a:r>
              <a:rPr lang="en-US" altLang="en-US" sz="2400" dirty="0">
                <a:latin typeface="+mj-lt"/>
              </a:rPr>
              <a:t>Work in Progress</a:t>
            </a:r>
          </a:p>
          <a:p>
            <a:pPr marL="800100" lvl="1" indent="-342900">
              <a:lnSpc>
                <a:spcPct val="90000"/>
              </a:lnSpc>
              <a:buFont typeface="Wingdings" panose="05000000000000000000" pitchFamily="2" charset="2"/>
              <a:buChar char="Ø"/>
            </a:pPr>
            <a:r>
              <a:rPr lang="en-US" altLang="en-US" sz="2400" dirty="0">
                <a:latin typeface="+mj-lt"/>
              </a:rPr>
              <a:t>Loss Prevention</a:t>
            </a:r>
          </a:p>
          <a:p>
            <a:pPr marL="800100" lvl="1" indent="-342900">
              <a:lnSpc>
                <a:spcPct val="90000"/>
              </a:lnSpc>
              <a:buFont typeface="Wingdings" panose="05000000000000000000" pitchFamily="2" charset="2"/>
              <a:buChar char="Ø"/>
            </a:pPr>
            <a:r>
              <a:rPr lang="en-US" altLang="en-US" sz="2400" dirty="0">
                <a:latin typeface="+mj-lt"/>
              </a:rPr>
              <a:t>Asset Management</a:t>
            </a:r>
          </a:p>
          <a:p>
            <a:pPr>
              <a:lnSpc>
                <a:spcPct val="90000"/>
              </a:lnSpc>
            </a:pPr>
            <a:endParaRPr lang="en-US" altLang="en-US" sz="2400" dirty="0">
              <a:latin typeface="+mj-lt"/>
            </a:endParaRPr>
          </a:p>
          <a:p>
            <a:pPr marL="342900" indent="-342900">
              <a:lnSpc>
                <a:spcPct val="90000"/>
              </a:lnSpc>
              <a:buFont typeface="Wingdings" panose="05000000000000000000" pitchFamily="2" charset="2"/>
              <a:buChar char="Ø"/>
            </a:pPr>
            <a:endParaRPr lang="en-US" altLang="en-US" sz="2400" dirty="0">
              <a:latin typeface="+mj-lt"/>
            </a:endParaRPr>
          </a:p>
          <a:p>
            <a:pPr marL="800100" lvl="1" indent="-342900">
              <a:lnSpc>
                <a:spcPct val="90000"/>
              </a:lnSpc>
              <a:buFont typeface="Wingdings" panose="05000000000000000000" pitchFamily="2" charset="2"/>
              <a:buChar char="Ø"/>
            </a:pPr>
            <a:endParaRPr lang="en-US" altLang="en-US" sz="2400" dirty="0">
              <a:latin typeface="+mj-lt"/>
            </a:endParaRPr>
          </a:p>
          <a:p>
            <a:pPr marL="914400" lvl="1" indent="-457200">
              <a:lnSpc>
                <a:spcPct val="90000"/>
              </a:lnSpc>
              <a:buFont typeface="Wingdings" panose="05000000000000000000" pitchFamily="2" charset="2"/>
              <a:buChar char="Ø"/>
            </a:pPr>
            <a:endParaRPr lang="en-US" altLang="en-US" sz="2800" dirty="0">
              <a:latin typeface="+mj-lt"/>
            </a:endParaRPr>
          </a:p>
          <a:p>
            <a:pPr lvl="1">
              <a:lnSpc>
                <a:spcPct val="90000"/>
              </a:lnSpc>
            </a:pPr>
            <a:endParaRPr lang="en-US" altLang="en-US" sz="2800" dirty="0">
              <a:latin typeface="+mj-lt"/>
            </a:endParaRPr>
          </a:p>
        </p:txBody>
      </p:sp>
    </p:spTree>
    <p:extLst>
      <p:ext uri="{BB962C8B-B14F-4D97-AF65-F5344CB8AC3E}">
        <p14:creationId xmlns:p14="http://schemas.microsoft.com/office/powerpoint/2010/main" val="2357742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649895" y="493791"/>
            <a:ext cx="8892209" cy="590931"/>
          </a:xfrm>
          <a:prstGeom prst="rect">
            <a:avLst/>
          </a:prstGeom>
          <a:noFill/>
        </p:spPr>
        <p:txBody>
          <a:bodyPr wrap="square" rtlCol="0">
            <a:spAutoFit/>
          </a:bodyPr>
          <a:lstStyle/>
          <a:p>
            <a:pPr algn="ctr">
              <a:lnSpc>
                <a:spcPct val="90000"/>
              </a:lnSpc>
            </a:pPr>
            <a:r>
              <a:rPr lang="en-US" altLang="en-US" sz="3600" dirty="0">
                <a:latin typeface="+mj-lt"/>
              </a:rPr>
              <a:t>CAATs tool and IT audit</a:t>
            </a:r>
          </a:p>
        </p:txBody>
      </p:sp>
      <p:sp>
        <p:nvSpPr>
          <p:cNvPr id="4" name="TextBox 3">
            <a:extLst>
              <a:ext uri="{FF2B5EF4-FFF2-40B4-BE49-F238E27FC236}">
                <a16:creationId xmlns:a16="http://schemas.microsoft.com/office/drawing/2014/main" id="{893B10BC-2F43-4D52-9A38-7581B2C40AAB}"/>
              </a:ext>
            </a:extLst>
          </p:cNvPr>
          <p:cNvSpPr txBox="1"/>
          <p:nvPr/>
        </p:nvSpPr>
        <p:spPr>
          <a:xfrm>
            <a:off x="1338470" y="1611236"/>
            <a:ext cx="9554817" cy="3527119"/>
          </a:xfrm>
          <a:prstGeom prst="rect">
            <a:avLst/>
          </a:prstGeom>
          <a:noFill/>
        </p:spPr>
        <p:txBody>
          <a:bodyPr wrap="square" rtlCol="0">
            <a:spAutoFit/>
          </a:bodyPr>
          <a:lstStyle/>
          <a:p>
            <a:pPr marL="914400" lvl="1" indent="-457200">
              <a:lnSpc>
                <a:spcPct val="90000"/>
              </a:lnSpc>
              <a:buFont typeface="Wingdings" panose="05000000000000000000" pitchFamily="2" charset="2"/>
              <a:buChar char="Ø"/>
            </a:pPr>
            <a:r>
              <a:rPr lang="en-US" altLang="en-US" sz="2400" dirty="0">
                <a:latin typeface="+mj-lt"/>
              </a:rPr>
              <a:t>Compliance tests for IS general controls</a:t>
            </a:r>
          </a:p>
          <a:p>
            <a:pPr marL="914400" lvl="1" indent="-457200">
              <a:lnSpc>
                <a:spcPct val="90000"/>
              </a:lnSpc>
              <a:buFont typeface="Wingdings" panose="05000000000000000000" pitchFamily="2" charset="2"/>
              <a:buChar char="Ø"/>
            </a:pPr>
            <a:r>
              <a:rPr lang="en-US" altLang="en-US" sz="2400" dirty="0">
                <a:latin typeface="+mj-lt"/>
              </a:rPr>
              <a:t>Compliance tests for IA application controls</a:t>
            </a:r>
          </a:p>
          <a:p>
            <a:pPr marL="914400" lvl="1" indent="-457200">
              <a:lnSpc>
                <a:spcPct val="90000"/>
              </a:lnSpc>
              <a:buFont typeface="Wingdings" panose="05000000000000000000" pitchFamily="2" charset="2"/>
              <a:buChar char="Ø"/>
            </a:pPr>
            <a:r>
              <a:rPr lang="en-US" altLang="en-US" sz="2400" dirty="0">
                <a:latin typeface="+mj-lt"/>
              </a:rPr>
              <a:t>Network and OS vulnerability assessments</a:t>
            </a:r>
          </a:p>
          <a:p>
            <a:pPr marL="914400" lvl="1" indent="-457200">
              <a:lnSpc>
                <a:spcPct val="90000"/>
              </a:lnSpc>
              <a:buFont typeface="Wingdings" panose="05000000000000000000" pitchFamily="2" charset="2"/>
              <a:buChar char="Ø"/>
            </a:pPr>
            <a:r>
              <a:rPr lang="en-US" altLang="en-US" sz="2400" dirty="0">
                <a:latin typeface="+mj-lt"/>
              </a:rPr>
              <a:t>Penetration testing</a:t>
            </a:r>
          </a:p>
          <a:p>
            <a:pPr marL="914400" lvl="1" indent="-457200">
              <a:lnSpc>
                <a:spcPct val="90000"/>
              </a:lnSpc>
              <a:buFont typeface="Wingdings" panose="05000000000000000000" pitchFamily="2" charset="2"/>
              <a:buChar char="Ø"/>
            </a:pPr>
            <a:r>
              <a:rPr lang="en-US" altLang="en-US" sz="2400" dirty="0">
                <a:latin typeface="+mj-lt"/>
              </a:rPr>
              <a:t>Application security testing and source code security scan</a:t>
            </a:r>
          </a:p>
          <a:p>
            <a:pPr>
              <a:lnSpc>
                <a:spcPct val="90000"/>
              </a:lnSpc>
            </a:pPr>
            <a:endParaRPr lang="en-US" altLang="en-US" sz="2400" dirty="0">
              <a:latin typeface="+mj-lt"/>
            </a:endParaRPr>
          </a:p>
          <a:p>
            <a:pPr marL="342900" indent="-342900">
              <a:lnSpc>
                <a:spcPct val="90000"/>
              </a:lnSpc>
              <a:buFont typeface="Wingdings" panose="05000000000000000000" pitchFamily="2" charset="2"/>
              <a:buChar char="Ø"/>
            </a:pPr>
            <a:endParaRPr lang="en-US" altLang="en-US" sz="2400" dirty="0">
              <a:latin typeface="+mj-lt"/>
            </a:endParaRPr>
          </a:p>
          <a:p>
            <a:pPr marL="800100" lvl="1" indent="-342900">
              <a:lnSpc>
                <a:spcPct val="90000"/>
              </a:lnSpc>
              <a:buFont typeface="Wingdings" panose="05000000000000000000" pitchFamily="2" charset="2"/>
              <a:buChar char="Ø"/>
            </a:pPr>
            <a:endParaRPr lang="en-US" altLang="en-US" sz="2400" dirty="0">
              <a:latin typeface="+mj-lt"/>
            </a:endParaRPr>
          </a:p>
          <a:p>
            <a:pPr marL="914400" lvl="1" indent="-457200">
              <a:lnSpc>
                <a:spcPct val="90000"/>
              </a:lnSpc>
              <a:buFont typeface="Wingdings" panose="05000000000000000000" pitchFamily="2" charset="2"/>
              <a:buChar char="Ø"/>
            </a:pPr>
            <a:endParaRPr lang="en-US" altLang="en-US" sz="2800" dirty="0">
              <a:latin typeface="+mj-lt"/>
            </a:endParaRPr>
          </a:p>
          <a:p>
            <a:pPr lvl="1">
              <a:lnSpc>
                <a:spcPct val="90000"/>
              </a:lnSpc>
            </a:pPr>
            <a:endParaRPr lang="en-US" altLang="en-US" sz="2800" dirty="0">
              <a:latin typeface="+mj-lt"/>
            </a:endParaRPr>
          </a:p>
        </p:txBody>
      </p:sp>
    </p:spTree>
    <p:extLst>
      <p:ext uri="{BB962C8B-B14F-4D97-AF65-F5344CB8AC3E}">
        <p14:creationId xmlns:p14="http://schemas.microsoft.com/office/powerpoint/2010/main" val="2807209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89AE39-912B-4144-A479-1A9607762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006" y="6042990"/>
            <a:ext cx="5420141" cy="536715"/>
          </a:xfrm>
          <a:prstGeom prst="rect">
            <a:avLst/>
          </a:prstGeom>
        </p:spPr>
      </p:pic>
      <p:sp>
        <p:nvSpPr>
          <p:cNvPr id="8" name="TextBox 7">
            <a:extLst>
              <a:ext uri="{FF2B5EF4-FFF2-40B4-BE49-F238E27FC236}">
                <a16:creationId xmlns:a16="http://schemas.microsoft.com/office/drawing/2014/main" id="{CB99E88D-4A60-4E74-800A-63F12F34E710}"/>
              </a:ext>
            </a:extLst>
          </p:cNvPr>
          <p:cNvSpPr txBox="1"/>
          <p:nvPr/>
        </p:nvSpPr>
        <p:spPr>
          <a:xfrm>
            <a:off x="715616" y="6042990"/>
            <a:ext cx="1895061" cy="369332"/>
          </a:xfrm>
          <a:prstGeom prst="rect">
            <a:avLst/>
          </a:prstGeom>
          <a:noFill/>
        </p:spPr>
        <p:txBody>
          <a:bodyPr wrap="square" rtlCol="0">
            <a:spAutoFit/>
          </a:bodyPr>
          <a:lstStyle/>
          <a:p>
            <a:r>
              <a:rPr lang="en-US" dirty="0"/>
              <a:t>IT Audit Process</a:t>
            </a:r>
          </a:p>
        </p:txBody>
      </p:sp>
      <p:sp>
        <p:nvSpPr>
          <p:cNvPr id="9" name="TextBox 8">
            <a:extLst>
              <a:ext uri="{FF2B5EF4-FFF2-40B4-BE49-F238E27FC236}">
                <a16:creationId xmlns:a16="http://schemas.microsoft.com/office/drawing/2014/main" id="{C102AC93-F05C-4E69-91C2-C85606E1481E}"/>
              </a:ext>
            </a:extLst>
          </p:cNvPr>
          <p:cNvSpPr txBox="1"/>
          <p:nvPr/>
        </p:nvSpPr>
        <p:spPr>
          <a:xfrm>
            <a:off x="9157253" y="6042990"/>
            <a:ext cx="1736034" cy="369332"/>
          </a:xfrm>
          <a:prstGeom prst="rect">
            <a:avLst/>
          </a:prstGeom>
          <a:noFill/>
        </p:spPr>
        <p:txBody>
          <a:bodyPr wrap="square" rtlCol="0">
            <a:spAutoFit/>
          </a:bodyPr>
          <a:lstStyle/>
          <a:p>
            <a:r>
              <a:rPr lang="en-US" dirty="0"/>
              <a:t>Prof. Liang Yao</a:t>
            </a:r>
          </a:p>
        </p:txBody>
      </p:sp>
      <p:sp>
        <p:nvSpPr>
          <p:cNvPr id="2" name="TextBox 1">
            <a:extLst>
              <a:ext uri="{FF2B5EF4-FFF2-40B4-BE49-F238E27FC236}">
                <a16:creationId xmlns:a16="http://schemas.microsoft.com/office/drawing/2014/main" id="{1F4E0138-12B3-437E-93F6-93F6E6A3CE7E}"/>
              </a:ext>
            </a:extLst>
          </p:cNvPr>
          <p:cNvSpPr txBox="1"/>
          <p:nvPr/>
        </p:nvSpPr>
        <p:spPr>
          <a:xfrm>
            <a:off x="1338466" y="576471"/>
            <a:ext cx="8892209" cy="646331"/>
          </a:xfrm>
          <a:prstGeom prst="rect">
            <a:avLst/>
          </a:prstGeom>
          <a:noFill/>
        </p:spPr>
        <p:txBody>
          <a:bodyPr wrap="square" rtlCol="0">
            <a:spAutoFit/>
          </a:bodyPr>
          <a:lstStyle/>
          <a:p>
            <a:pPr algn="ctr"/>
            <a:r>
              <a:rPr lang="en-US" sz="3600" dirty="0">
                <a:latin typeface="+mj-lt"/>
              </a:rPr>
              <a:t>CAATs Sample - ACL</a:t>
            </a:r>
          </a:p>
        </p:txBody>
      </p:sp>
      <p:sp>
        <p:nvSpPr>
          <p:cNvPr id="4" name="TextBox 3">
            <a:extLst>
              <a:ext uri="{FF2B5EF4-FFF2-40B4-BE49-F238E27FC236}">
                <a16:creationId xmlns:a16="http://schemas.microsoft.com/office/drawing/2014/main" id="{893B10BC-2F43-4D52-9A38-7581B2C40AAB}"/>
              </a:ext>
            </a:extLst>
          </p:cNvPr>
          <p:cNvSpPr txBox="1"/>
          <p:nvPr/>
        </p:nvSpPr>
        <p:spPr>
          <a:xfrm>
            <a:off x="1298713" y="1222802"/>
            <a:ext cx="9554817" cy="6130909"/>
          </a:xfrm>
          <a:prstGeom prst="rect">
            <a:avLst/>
          </a:prstGeom>
          <a:noFill/>
        </p:spPr>
        <p:txBody>
          <a:bodyPr wrap="square" rtlCol="0">
            <a:spAutoFit/>
          </a:bodyPr>
          <a:lstStyle/>
          <a:p>
            <a:pPr marL="457200" indent="-457200">
              <a:lnSpc>
                <a:spcPct val="90000"/>
              </a:lnSpc>
              <a:buFont typeface="Wingdings" panose="05000000000000000000" pitchFamily="2" charset="2"/>
              <a:buChar char="Ø"/>
            </a:pPr>
            <a:endParaRPr lang="en-US" altLang="en-US" sz="2800" dirty="0">
              <a:latin typeface="+mj-lt"/>
            </a:endParaRPr>
          </a:p>
          <a:p>
            <a:pPr marL="457200" indent="-457200">
              <a:lnSpc>
                <a:spcPct val="90000"/>
              </a:lnSpc>
              <a:buFont typeface="Wingdings" panose="05000000000000000000" pitchFamily="2" charset="2"/>
              <a:buChar char="Ø"/>
            </a:pPr>
            <a:r>
              <a:rPr lang="en-US" altLang="en-US" sz="2800" dirty="0">
                <a:latin typeface="+mj-lt"/>
              </a:rPr>
              <a:t>Definition: </a:t>
            </a:r>
            <a:r>
              <a:rPr lang="en-US" dirty="0"/>
              <a:t> </a:t>
            </a:r>
            <a:r>
              <a:rPr lang="en-US" sz="2400" b="1" dirty="0">
                <a:latin typeface="+mj-lt"/>
              </a:rPr>
              <a:t>ACL</a:t>
            </a:r>
            <a:r>
              <a:rPr lang="en-US" sz="2400" dirty="0">
                <a:latin typeface="+mj-lt"/>
              </a:rPr>
              <a:t> stands for "</a:t>
            </a:r>
            <a:r>
              <a:rPr lang="en-US" sz="2400" b="1" dirty="0">
                <a:latin typeface="+mj-lt"/>
              </a:rPr>
              <a:t>Audit</a:t>
            </a:r>
            <a:r>
              <a:rPr lang="en-US" sz="2400" dirty="0">
                <a:latin typeface="+mj-lt"/>
              </a:rPr>
              <a:t> Control Language". It was developed by </a:t>
            </a:r>
            <a:r>
              <a:rPr lang="en-US" sz="2400" b="1" dirty="0">
                <a:latin typeface="+mj-lt"/>
              </a:rPr>
              <a:t>ACL</a:t>
            </a:r>
            <a:r>
              <a:rPr lang="en-US" sz="2400" dirty="0">
                <a:latin typeface="+mj-lt"/>
              </a:rPr>
              <a:t> Services Ltd. based in Vancouver, British Columbia, Canada. ACL is a widely use CAATs tool.</a:t>
            </a:r>
          </a:p>
          <a:p>
            <a:pPr marL="342900" indent="-342900">
              <a:lnSpc>
                <a:spcPct val="90000"/>
              </a:lnSpc>
              <a:buFont typeface="Wingdings" panose="05000000000000000000" pitchFamily="2" charset="2"/>
              <a:buChar char="Ø"/>
            </a:pPr>
            <a:r>
              <a:rPr lang="en-US" altLang="en-US" sz="2800" dirty="0">
                <a:latin typeface="+mj-lt"/>
              </a:rPr>
              <a:t>ACL Characters:</a:t>
            </a:r>
          </a:p>
          <a:p>
            <a:pPr marL="742950" lvl="1" indent="-285750">
              <a:lnSpc>
                <a:spcPct val="90000"/>
              </a:lnSpc>
              <a:buFont typeface="Wingdings" panose="05000000000000000000" pitchFamily="2" charset="2"/>
              <a:buChar char="Ø"/>
            </a:pPr>
            <a:r>
              <a:rPr lang="en-US" altLang="en-US" sz="2400" dirty="0">
                <a:latin typeface="+mj-lt"/>
              </a:rPr>
              <a:t>Relatively easy to learn</a:t>
            </a:r>
          </a:p>
          <a:p>
            <a:pPr marL="742950" lvl="1" indent="-285750">
              <a:lnSpc>
                <a:spcPct val="90000"/>
              </a:lnSpc>
              <a:buFont typeface="Wingdings" panose="05000000000000000000" pitchFamily="2" charset="2"/>
              <a:buChar char="Ø"/>
            </a:pPr>
            <a:r>
              <a:rPr lang="en-US" altLang="en-US" sz="2400" dirty="0">
                <a:latin typeface="+mj-lt"/>
              </a:rPr>
              <a:t>Ease of data extraction and manipulation</a:t>
            </a:r>
          </a:p>
          <a:p>
            <a:pPr marL="742950" lvl="1" indent="-285750">
              <a:lnSpc>
                <a:spcPct val="90000"/>
              </a:lnSpc>
              <a:buFont typeface="Wingdings" panose="05000000000000000000" pitchFamily="2" charset="2"/>
              <a:buChar char="Ø"/>
            </a:pPr>
            <a:r>
              <a:rPr lang="en-US" altLang="en-US" sz="2400" dirty="0">
                <a:latin typeface="+mj-lt"/>
              </a:rPr>
              <a:t>Ability to access a wide variety of data files from different platforms</a:t>
            </a:r>
          </a:p>
          <a:p>
            <a:pPr marL="742950" lvl="1" indent="-285750">
              <a:lnSpc>
                <a:spcPct val="90000"/>
              </a:lnSpc>
              <a:buFont typeface="Wingdings" panose="05000000000000000000" pitchFamily="2" charset="2"/>
              <a:buChar char="Ø"/>
            </a:pPr>
            <a:r>
              <a:rPr lang="en-US" altLang="en-US" sz="2400" dirty="0">
                <a:latin typeface="+mj-lt"/>
              </a:rPr>
              <a:t>Ability to integrate data with different format</a:t>
            </a:r>
          </a:p>
          <a:p>
            <a:pPr marL="742950" lvl="1" indent="-285750">
              <a:lnSpc>
                <a:spcPct val="90000"/>
              </a:lnSpc>
              <a:buFont typeface="Wingdings" panose="05000000000000000000" pitchFamily="2" charset="2"/>
              <a:buChar char="Ø"/>
            </a:pPr>
            <a:r>
              <a:rPr lang="en-US" altLang="en-US" sz="2400" dirty="0">
                <a:latin typeface="+mj-lt"/>
              </a:rPr>
              <a:t>Ability to define fields and select from standard formats</a:t>
            </a:r>
          </a:p>
          <a:p>
            <a:pPr marL="742950" lvl="1" indent="-285750">
              <a:lnSpc>
                <a:spcPct val="90000"/>
              </a:lnSpc>
              <a:buFont typeface="Wingdings" panose="05000000000000000000" pitchFamily="2" charset="2"/>
              <a:buChar char="Ø"/>
            </a:pPr>
            <a:r>
              <a:rPr lang="en-US" altLang="en-US" sz="2400" dirty="0">
                <a:latin typeface="+mj-lt"/>
              </a:rPr>
              <a:t>Menu-driven functionality for processing analysis commands</a:t>
            </a:r>
          </a:p>
          <a:p>
            <a:pPr marL="742950" lvl="1" indent="-285750">
              <a:lnSpc>
                <a:spcPct val="90000"/>
              </a:lnSpc>
              <a:buFont typeface="Wingdings" panose="05000000000000000000" pitchFamily="2" charset="2"/>
              <a:buChar char="Ø"/>
            </a:pPr>
            <a:r>
              <a:rPr lang="en-US" altLang="en-US" sz="2400" dirty="0">
                <a:latin typeface="+mj-lt"/>
              </a:rPr>
              <a:t>Simplified query building and adjustments</a:t>
            </a:r>
          </a:p>
          <a:p>
            <a:pPr marL="742950" lvl="1" indent="-285750">
              <a:lnSpc>
                <a:spcPct val="90000"/>
              </a:lnSpc>
              <a:buFont typeface="Wingdings" panose="05000000000000000000" pitchFamily="2" charset="2"/>
              <a:buChar char="Ø"/>
            </a:pPr>
            <a:r>
              <a:rPr lang="en-US" altLang="en-US" sz="2400" dirty="0">
                <a:latin typeface="+mj-lt"/>
              </a:rPr>
              <a:t>Logging features</a:t>
            </a:r>
          </a:p>
          <a:p>
            <a:pPr marL="457200" indent="-457200">
              <a:lnSpc>
                <a:spcPct val="90000"/>
              </a:lnSpc>
              <a:buFont typeface="Wingdings" panose="05000000000000000000" pitchFamily="2" charset="2"/>
              <a:buChar char="Ø"/>
            </a:pPr>
            <a:endParaRPr lang="en-US" altLang="en-US" sz="2800" dirty="0">
              <a:latin typeface="+mj-lt"/>
            </a:endParaRPr>
          </a:p>
          <a:p>
            <a:pPr marL="800100" lvl="1" indent="-342900">
              <a:lnSpc>
                <a:spcPct val="90000"/>
              </a:lnSpc>
              <a:buFont typeface="Wingdings" panose="05000000000000000000" pitchFamily="2" charset="2"/>
              <a:buChar char="Ø"/>
            </a:pPr>
            <a:endParaRPr lang="en-US" altLang="en-US" sz="2400" dirty="0">
              <a:latin typeface="+mj-lt"/>
            </a:endParaRPr>
          </a:p>
          <a:p>
            <a:pPr marL="914400" lvl="1" indent="-457200">
              <a:lnSpc>
                <a:spcPct val="90000"/>
              </a:lnSpc>
              <a:buFont typeface="Wingdings" panose="05000000000000000000" pitchFamily="2" charset="2"/>
              <a:buChar char="Ø"/>
            </a:pPr>
            <a:endParaRPr lang="en-US" altLang="en-US" sz="2800" dirty="0">
              <a:latin typeface="+mj-lt"/>
            </a:endParaRPr>
          </a:p>
          <a:p>
            <a:pPr lvl="1">
              <a:lnSpc>
                <a:spcPct val="90000"/>
              </a:lnSpc>
            </a:pPr>
            <a:endParaRPr lang="en-US" altLang="en-US" sz="2800" dirty="0">
              <a:latin typeface="+mj-lt"/>
            </a:endParaRPr>
          </a:p>
        </p:txBody>
      </p:sp>
    </p:spTree>
    <p:extLst>
      <p:ext uri="{BB962C8B-B14F-4D97-AF65-F5344CB8AC3E}">
        <p14:creationId xmlns:p14="http://schemas.microsoft.com/office/powerpoint/2010/main" val="23825275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564</Words>
  <Application>Microsoft Office PowerPoint</Application>
  <PresentationFormat>Widescreen</PresentationFormat>
  <Paragraphs>146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Liang Yao</dc:creator>
  <cp:lastModifiedBy>Liang Yao</cp:lastModifiedBy>
  <cp:revision>18</cp:revision>
  <dcterms:created xsi:type="dcterms:W3CDTF">2018-01-13T14:18:04Z</dcterms:created>
  <dcterms:modified xsi:type="dcterms:W3CDTF">2018-04-15T00:45:50Z</dcterms:modified>
</cp:coreProperties>
</file>