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6" r:id="rId4"/>
  </p:sldMasterIdLst>
  <p:notesMasterIdLst>
    <p:notesMasterId r:id="rId60"/>
  </p:notesMasterIdLst>
  <p:handoutMasterIdLst>
    <p:handoutMasterId r:id="rId61"/>
  </p:handoutMasterIdLst>
  <p:sldIdLst>
    <p:sldId id="256" r:id="rId5"/>
    <p:sldId id="295" r:id="rId6"/>
    <p:sldId id="296" r:id="rId7"/>
    <p:sldId id="297" r:id="rId8"/>
    <p:sldId id="298" r:id="rId9"/>
    <p:sldId id="299" r:id="rId10"/>
    <p:sldId id="257" r:id="rId11"/>
    <p:sldId id="258" r:id="rId12"/>
    <p:sldId id="259" r:id="rId13"/>
    <p:sldId id="300" r:id="rId14"/>
    <p:sldId id="301" r:id="rId15"/>
    <p:sldId id="302" r:id="rId16"/>
    <p:sldId id="261" r:id="rId17"/>
    <p:sldId id="263" r:id="rId18"/>
    <p:sldId id="264" r:id="rId19"/>
    <p:sldId id="265" r:id="rId20"/>
    <p:sldId id="266" r:id="rId21"/>
    <p:sldId id="269" r:id="rId22"/>
    <p:sldId id="294" r:id="rId23"/>
    <p:sldId id="270" r:id="rId24"/>
    <p:sldId id="271" r:id="rId25"/>
    <p:sldId id="272" r:id="rId26"/>
    <p:sldId id="273" r:id="rId27"/>
    <p:sldId id="274" r:id="rId28"/>
    <p:sldId id="278" r:id="rId29"/>
    <p:sldId id="281" r:id="rId30"/>
    <p:sldId id="282" r:id="rId31"/>
    <p:sldId id="283" r:id="rId32"/>
    <p:sldId id="284" r:id="rId33"/>
    <p:sldId id="285" r:id="rId34"/>
    <p:sldId id="287" r:id="rId35"/>
    <p:sldId id="288" r:id="rId36"/>
    <p:sldId id="289" r:id="rId37"/>
    <p:sldId id="290" r:id="rId38"/>
    <p:sldId id="291" r:id="rId39"/>
    <p:sldId id="292" r:id="rId40"/>
    <p:sldId id="425" r:id="rId41"/>
    <p:sldId id="416" r:id="rId42"/>
    <p:sldId id="406" r:id="rId43"/>
    <p:sldId id="417" r:id="rId44"/>
    <p:sldId id="408" r:id="rId45"/>
    <p:sldId id="402" r:id="rId46"/>
    <p:sldId id="409" r:id="rId47"/>
    <p:sldId id="410" r:id="rId48"/>
    <p:sldId id="411" r:id="rId49"/>
    <p:sldId id="412" r:id="rId50"/>
    <p:sldId id="413" r:id="rId51"/>
    <p:sldId id="418" r:id="rId52"/>
    <p:sldId id="392" r:id="rId53"/>
    <p:sldId id="407" r:id="rId54"/>
    <p:sldId id="414" r:id="rId55"/>
    <p:sldId id="422" r:id="rId56"/>
    <p:sldId id="423" r:id="rId57"/>
    <p:sldId id="424" r:id="rId58"/>
    <p:sldId id="415" r:id="rId5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212"/>
    <a:srgbClr val="7F7F7F"/>
    <a:srgbClr val="520F1A"/>
    <a:srgbClr val="9F1C36"/>
    <a:srgbClr val="07294D"/>
    <a:srgbClr val="080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200" autoAdjust="0"/>
  </p:normalViewPr>
  <p:slideViewPr>
    <p:cSldViewPr>
      <p:cViewPr varScale="1">
        <p:scale>
          <a:sx n="76" d="100"/>
          <a:sy n="76" d="100"/>
        </p:scale>
        <p:origin x="195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178"/>
    </p:cViewPr>
  </p:sorterViewPr>
  <p:notesViewPr>
    <p:cSldViewPr>
      <p:cViewPr varScale="1">
        <p:scale>
          <a:sx n="56" d="100"/>
          <a:sy n="56" d="100"/>
        </p:scale>
        <p:origin x="28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Clr>
                <a:schemeClr val="hlink"/>
              </a:buClr>
              <a:buSzPct val="110000"/>
              <a:buFont typeface="Wingdings" pitchFamily="2" charset="2"/>
              <a:buBlip>
                <a:blip r:embed="rId2"/>
              </a:buBlip>
              <a:defRPr sz="1200">
                <a:latin typeface="Arial" charset="0"/>
                <a:cs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Clr>
                <a:schemeClr val="hlink"/>
              </a:buClr>
              <a:buSzPct val="110000"/>
              <a:buFont typeface="Wingdings" pitchFamily="2" charset="2"/>
              <a:buBlip>
                <a:blip r:embed="rId2"/>
              </a:buBlip>
              <a:defRPr sz="1200">
                <a:latin typeface="Arial" charset="0"/>
                <a:cs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Clr>
                <a:schemeClr val="hlink"/>
              </a:buClr>
              <a:buSzPct val="110000"/>
              <a:buFont typeface="Wingdings" pitchFamily="2" charset="2"/>
              <a:buBlip>
                <a:blip r:embed="rId2"/>
              </a:buBlip>
              <a:defRPr sz="1200">
                <a:latin typeface="Arial" charset="0"/>
                <a:cs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Clr>
                <a:schemeClr val="hlink"/>
              </a:buClr>
              <a:buSzPct val="110000"/>
              <a:buFont typeface="Wingdings" panose="05000000000000000000" pitchFamily="2" charset="2"/>
              <a:buBlip>
                <a:blip r:embed="rId2"/>
              </a:buBlip>
              <a:defRPr sz="1200"/>
            </a:lvl1pPr>
          </a:lstStyle>
          <a:p>
            <a:fld id="{2A9FE85F-BC8E-4ACD-9E59-4FFC34542938}" type="slidenum">
              <a:rPr lang="en-US" altLang="en-US"/>
              <a:pPr/>
              <a:t>‹#›</a:t>
            </a:fld>
            <a:endParaRPr lang="en-US" altLang="en-US"/>
          </a:p>
        </p:txBody>
      </p:sp>
    </p:spTree>
    <p:extLst>
      <p:ext uri="{BB962C8B-B14F-4D97-AF65-F5344CB8AC3E}">
        <p14:creationId xmlns:p14="http://schemas.microsoft.com/office/powerpoint/2010/main" val="150493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Arial" charset="0"/>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F5F488AC-279B-4D8B-A679-FF80C5A02C55}" type="slidenum">
              <a:rPr lang="en-US" altLang="en-US"/>
              <a:pPr/>
              <a:t>‹#›</a:t>
            </a:fld>
            <a:endParaRPr lang="en-US" altLang="en-US"/>
          </a:p>
        </p:txBody>
      </p:sp>
    </p:spTree>
    <p:extLst>
      <p:ext uri="{BB962C8B-B14F-4D97-AF65-F5344CB8AC3E}">
        <p14:creationId xmlns:p14="http://schemas.microsoft.com/office/powerpoint/2010/main" val="271016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C1F9C0-743D-4B9E-9ADD-0EEF6F5876F2}" type="slidenum">
              <a:rPr lang="en-US" altLang="en-US">
                <a:latin typeface="Tahoma" panose="020B0604030504040204" pitchFamily="34" charset="0"/>
              </a:rPr>
              <a:pPr eaLnBrk="1" hangingPunct="1"/>
              <a:t>1</a:t>
            </a:fld>
            <a:endParaRPr lang="en-US" altLang="en-US">
              <a:latin typeface="Tahoma" panose="020B0604030504040204" pitchFamily="34" charset="0"/>
            </a:endParaRPr>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51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traditional SDLC is very detailed and meticulous,</a:t>
            </a:r>
            <a:r>
              <a:rPr lang="en-US" altLang="en-US" baseline="0" dirty="0">
                <a:latin typeface="Arial" panose="020B0604020202020204" pitchFamily="34" charset="0"/>
                <a:cs typeface="Arial" panose="020B0604020202020204" pitchFamily="34" charset="0"/>
              </a:rPr>
              <a:t> and originally came about in the early years of IT when legacy mainframe systems were the norm, and requirements had to be very well known in order to code the final solution. But as more tools and techniques came along, this enabled a more organic, evolutionary approach. In the following slides we’ll look at some of these differences. </a:t>
            </a:r>
          </a:p>
          <a:p>
            <a:endParaRPr kumimoji="1"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kumimoji="1" lang="en-US" sz="1200" b="0" i="0" u="none" strike="noStrike" kern="1200" baseline="0" dirty="0">
                <a:solidFill>
                  <a:schemeClr val="tx1"/>
                </a:solidFill>
                <a:latin typeface="Arial" charset="0"/>
                <a:ea typeface="+mn-ea"/>
                <a:cs typeface="Arial" charset="0"/>
              </a:rPr>
              <a:t>Some people consider the life cycle to be a spiral, in which we constantly cycle through the phases at different levels of detail, and figure 1.3 illustrates this idea.</a:t>
            </a:r>
            <a:endParaRPr lang="en-US" altLang="en-US" dirty="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D264A6-20D6-49F0-86F9-EFF2FE42312F}" type="slidenum">
              <a:rPr lang="en-US" altLang="en-US">
                <a:latin typeface="Tahoma" panose="020B0604030504040204" pitchFamily="34" charset="0"/>
              </a:rPr>
              <a:pPr eaLnBrk="1" hangingPunct="1"/>
              <a:t>16</a:t>
            </a:fld>
            <a:endParaRPr lang="en-US" altLang="en-US">
              <a:latin typeface="Tahoma" panose="020B0604030504040204" pitchFamily="34" charset="0"/>
            </a:endParaRPr>
          </a:p>
        </p:txBody>
      </p:sp>
    </p:spTree>
    <p:extLst>
      <p:ext uri="{BB962C8B-B14F-4D97-AF65-F5344CB8AC3E}">
        <p14:creationId xmlns:p14="http://schemas.microsoft.com/office/powerpoint/2010/main" val="160111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C6DDFB-1098-4753-853A-A1DAC14D8BAF}" type="slidenum">
              <a:rPr lang="en-US" altLang="en-US">
                <a:latin typeface="Tahoma" panose="020B0604030504040204" pitchFamily="34" charset="0"/>
              </a:rPr>
              <a:pPr eaLnBrk="1" hangingPunct="1"/>
              <a:t>17</a:t>
            </a:fld>
            <a:endParaRPr lang="en-US" altLang="en-US">
              <a:latin typeface="Tahoma" panose="020B0604030504040204" pitchFamily="34" charset="0"/>
            </a:endParaRPr>
          </a:p>
        </p:txBody>
      </p:sp>
    </p:spTree>
    <p:extLst>
      <p:ext uri="{BB962C8B-B14F-4D97-AF65-F5344CB8AC3E}">
        <p14:creationId xmlns:p14="http://schemas.microsoft.com/office/powerpoint/2010/main" val="212586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products</a:t>
            </a:r>
            <a:r>
              <a:rPr lang="en-US" altLang="en-US" baseline="0" dirty="0">
                <a:latin typeface="Arial" panose="020B0604020202020204" pitchFamily="34" charset="0"/>
                <a:cs typeface="Arial" panose="020B0604020202020204" pitchFamily="34" charset="0"/>
              </a:rPr>
              <a:t> of each phase become inputs and resources for the next phase. </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Shortly we’ll see that this traditional SDLC follows a “waterfall” approach, where one phase “flows” into the next.</a:t>
            </a:r>
          </a:p>
          <a:p>
            <a:endParaRPr lang="en-US" altLang="en-US" baseline="0" dirty="0">
              <a:latin typeface="Arial" panose="020B0604020202020204" pitchFamily="34" charset="0"/>
              <a:cs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D0B1B4-BEF0-49DA-BB26-03505405E07E}" type="slidenum">
              <a:rPr lang="en-US" altLang="en-US">
                <a:latin typeface="Tahoma" panose="020B0604030504040204" pitchFamily="34" charset="0"/>
              </a:rPr>
              <a:pPr eaLnBrk="1" hangingPunct="1"/>
              <a:t>18</a:t>
            </a:fld>
            <a:endParaRPr lang="en-US" altLang="en-US">
              <a:latin typeface="Tahoma" panose="020B0604030504040204" pitchFamily="34" charset="0"/>
            </a:endParaRPr>
          </a:p>
        </p:txBody>
      </p:sp>
    </p:spTree>
    <p:extLst>
      <p:ext uri="{BB962C8B-B14F-4D97-AF65-F5344CB8AC3E}">
        <p14:creationId xmlns:p14="http://schemas.microsoft.com/office/powerpoint/2010/main" val="2274072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cs typeface="Arial" panose="020B0604020202020204" pitchFamily="34" charset="0"/>
              </a:rPr>
              <a:t>Note that different companies may have their own special SDLC methodologies for certain types of information systems problems. For example, Microsoft has a method they call “security development lifecycle (SDL)” which includes these steps: training, requirements, design, implementation, verification, release, response. Although these are not exactly identical to SDLC, there is a lot of overlap. In this case, the cycle is for ensuring security in the software products Microsoft develops. In particular, the verification and release stages reflect Microsoft as a product vendor. By contrast, traditional SDLC (which include planning and maintenance) tends to apply to business or organizational applications. So, the sort of problem and the type of industry can affect your choice of SDLC methodology.</a:t>
            </a: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19</a:t>
            </a:fld>
            <a:endParaRPr lang="en-US" altLang="en-US"/>
          </a:p>
        </p:txBody>
      </p:sp>
    </p:spTree>
    <p:extLst>
      <p:ext uri="{BB962C8B-B14F-4D97-AF65-F5344CB8AC3E}">
        <p14:creationId xmlns:p14="http://schemas.microsoft.com/office/powerpoint/2010/main" val="72929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We’re going to talk about eXtreme programming and Agile methodologies shortly. This is the current</a:t>
            </a:r>
            <a:r>
              <a:rPr lang="en-US" altLang="en-US" baseline="0" dirty="0">
                <a:latin typeface="Arial" panose="020B0604020202020204" pitchFamily="34" charset="0"/>
                <a:cs typeface="Arial" panose="020B0604020202020204" pitchFamily="34" charset="0"/>
              </a:rPr>
              <a:t> approach to software development. In a sense you can think of replacing one big SDLC cycle in which extensive time spend in analysis and design before programming. Instead, you have with newer approaches lots of short-term cycles involving some analysis, design, and coding, followed by another stage of analysis, design, and coding, etc. As I mentioned earlier, this is a much more evolutionary and free-flow process. And it’s possible because of the great advance in modeling, design and CASE tools, as well as software framework APIs.</a:t>
            </a:r>
            <a:endParaRPr lang="en-US" altLang="en-US" dirty="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2E277-580F-48C9-9B09-3A1E700C6432}" type="slidenum">
              <a:rPr lang="en-US" altLang="en-US">
                <a:latin typeface="Tahoma" panose="020B0604030504040204" pitchFamily="34" charset="0"/>
              </a:rPr>
              <a:pPr eaLnBrk="1" hangingPunct="1"/>
              <a:t>20</a:t>
            </a:fld>
            <a:endParaRPr lang="en-US" altLang="en-US">
              <a:latin typeface="Tahoma" panose="020B0604030504040204" pitchFamily="34" charset="0"/>
            </a:endParaRPr>
          </a:p>
        </p:txBody>
      </p:sp>
    </p:spTree>
    <p:extLst>
      <p:ext uri="{BB962C8B-B14F-4D97-AF65-F5344CB8AC3E}">
        <p14:creationId xmlns:p14="http://schemas.microsoft.com/office/powerpoint/2010/main" val="398383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1000" y="685800"/>
            <a:ext cx="6096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Here again we see</a:t>
            </a:r>
            <a:r>
              <a:rPr lang="en-US" altLang="en-US" baseline="0" dirty="0">
                <a:latin typeface="Arial" panose="020B0604020202020204" pitchFamily="34" charset="0"/>
                <a:cs typeface="Arial" panose="020B0604020202020204" pitchFamily="34" charset="0"/>
              </a:rPr>
              <a:t> the more traditional SDLC. As a waterfall, you don’t see cycling back. An earlier picture shows SDLC as a cycle, but although it’s a cycle, the idea is to avoid cycling back unless we encounter some problem at a particular stage. For example, if in the design phase we see that we can’t go forward without more analysis, we may go back to analysis. But the hope is to keep surging forward.</a:t>
            </a:r>
            <a:endParaRPr lang="en-US" altLang="en-US" dirty="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3FEF69-1AF2-4DDD-831D-07BE0F2EE51F}" type="slidenum">
              <a:rPr lang="en-US" altLang="en-US">
                <a:latin typeface="Tahoma" panose="020B0604030504040204" pitchFamily="34" charset="0"/>
              </a:rPr>
              <a:pPr eaLnBrk="1" hangingPunct="1"/>
              <a:t>21</a:t>
            </a:fld>
            <a:endParaRPr lang="en-US" altLang="en-US">
              <a:latin typeface="Tahoma" panose="020B0604030504040204" pitchFamily="34" charset="0"/>
            </a:endParaRPr>
          </a:p>
        </p:txBody>
      </p:sp>
    </p:spTree>
    <p:extLst>
      <p:ext uri="{BB962C8B-B14F-4D97-AF65-F5344CB8AC3E}">
        <p14:creationId xmlns:p14="http://schemas.microsoft.com/office/powerpoint/2010/main" val="24247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1000" y="685800"/>
            <a:ext cx="6096000" cy="34290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As you can see, this has its disadvantages.</a:t>
            </a:r>
            <a:r>
              <a:rPr lang="en-US" altLang="en-US" baseline="0" dirty="0">
                <a:latin typeface="Arial" panose="020B0604020202020204" pitchFamily="34" charset="0"/>
                <a:cs typeface="Arial" panose="020B0604020202020204" pitchFamily="34" charset="0"/>
              </a:rPr>
              <a:t> In general, the traditional SDLC approach is not very flexible and adaptive. It was the only plausible approach back in the days of legacy systems. But now it’s an outdated methodology. Nevertheless, it has evolved and mutated to other more timely approaches, which we’ll be discussing next.</a:t>
            </a:r>
            <a:endParaRPr lang="en-US" altLang="en-US" dirty="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B03A6F-730C-4FB6-AC96-70B0EFCBBD44}" type="slidenum">
              <a:rPr lang="en-US" altLang="en-US">
                <a:latin typeface="Tahoma" panose="020B0604030504040204" pitchFamily="34" charset="0"/>
              </a:rPr>
              <a:pPr eaLnBrk="1" hangingPunct="1"/>
              <a:t>22</a:t>
            </a:fld>
            <a:endParaRPr lang="en-US" altLang="en-US">
              <a:latin typeface="Tahoma" panose="020B0604030504040204" pitchFamily="34" charset="0"/>
            </a:endParaRPr>
          </a:p>
        </p:txBody>
      </p:sp>
    </p:spTree>
    <p:extLst>
      <p:ext uri="{BB962C8B-B14F-4D97-AF65-F5344CB8AC3E}">
        <p14:creationId xmlns:p14="http://schemas.microsoft.com/office/powerpoint/2010/main" val="1969184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Remember</a:t>
            </a:r>
            <a:r>
              <a:rPr lang="en-US" altLang="en-US" baseline="0" dirty="0">
                <a:latin typeface="Arial" panose="020B0604020202020204" pitchFamily="34" charset="0"/>
                <a:cs typeface="Arial" panose="020B0604020202020204" pitchFamily="34" charset="0"/>
              </a:rPr>
              <a:t> when we talked about the use of tools, methodologies, and techniques? These are three of these. We’ll discuss each in turn.</a:t>
            </a:r>
            <a:endParaRPr lang="en-US" altLang="en-US" dirty="0">
              <a:latin typeface="Arial" panose="020B0604020202020204" pitchFamily="34" charset="0"/>
              <a:cs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58D56D-F553-4FDD-BE70-B651F26E5331}" type="slidenum">
              <a:rPr lang="en-US" altLang="en-US">
                <a:latin typeface="Tahoma" panose="020B0604030504040204" pitchFamily="34" charset="0"/>
              </a:rPr>
              <a:pPr eaLnBrk="1" hangingPunct="1"/>
              <a:t>23</a:t>
            </a:fld>
            <a:endParaRPr lang="en-US" altLang="en-US">
              <a:latin typeface="Tahoma" panose="020B0604030504040204" pitchFamily="34" charset="0"/>
            </a:endParaRPr>
          </a:p>
        </p:txBody>
      </p:sp>
    </p:spTree>
    <p:extLst>
      <p:ext uri="{BB962C8B-B14F-4D97-AF65-F5344CB8AC3E}">
        <p14:creationId xmlns:p14="http://schemas.microsoft.com/office/powerpoint/2010/main" val="201227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IBM’s Rational products are a</a:t>
            </a:r>
            <a:r>
              <a:rPr lang="en-US" altLang="en-US" baseline="0" dirty="0">
                <a:latin typeface="Arial" panose="020B0604020202020204" pitchFamily="34" charset="0"/>
                <a:cs typeface="Arial" panose="020B0604020202020204" pitchFamily="34" charset="0"/>
              </a:rPr>
              <a:t> popular example of CASE tools.</a:t>
            </a:r>
            <a:endParaRPr lang="en-US" altLang="en-US" dirty="0">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AEBD4C-8334-42C7-B02A-17437187ABC7}" type="slidenum">
              <a:rPr lang="en-US" altLang="en-US">
                <a:latin typeface="Tahoma" panose="020B0604030504040204" pitchFamily="34" charset="0"/>
              </a:rPr>
              <a:pPr eaLnBrk="1" hangingPunct="1"/>
              <a:t>24</a:t>
            </a:fld>
            <a:endParaRPr lang="en-US" altLang="en-US">
              <a:latin typeface="Tahoma" panose="020B0604030504040204" pitchFamily="34" charset="0"/>
            </a:endParaRPr>
          </a:p>
        </p:txBody>
      </p:sp>
    </p:spTree>
    <p:extLst>
      <p:ext uri="{BB962C8B-B14F-4D97-AF65-F5344CB8AC3E}">
        <p14:creationId xmlns:p14="http://schemas.microsoft.com/office/powerpoint/2010/main" val="2917929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As you can see, CASE tools are used</a:t>
            </a:r>
            <a:r>
              <a:rPr lang="en-US" altLang="en-US" baseline="0" dirty="0">
                <a:latin typeface="Arial" panose="020B0604020202020204" pitchFamily="34" charset="0"/>
                <a:cs typeface="Arial" panose="020B0604020202020204" pitchFamily="34" charset="0"/>
              </a:rPr>
              <a:t> throughout the SDLC process.</a:t>
            </a:r>
          </a:p>
          <a:p>
            <a:endParaRPr lang="en-US" altLang="en-US" baseline="0" dirty="0">
              <a:latin typeface="Arial" panose="020B0604020202020204" pitchFamily="34" charset="0"/>
              <a:cs typeface="Arial" panose="020B0604020202020204" pitchFamily="34" charset="0"/>
            </a:endParaRPr>
          </a:p>
          <a:p>
            <a:r>
              <a:rPr kumimoji="1" lang="en-US" sz="1200" b="0" i="0" u="none" strike="noStrike" kern="1200" baseline="0" dirty="0">
                <a:solidFill>
                  <a:schemeClr val="tx1"/>
                </a:solidFill>
                <a:latin typeface="Arial" charset="0"/>
                <a:ea typeface="+mn-ea"/>
                <a:cs typeface="Arial" charset="0"/>
              </a:rPr>
              <a:t>CASE helps programmers and analysts do their jobs more efficiently and more effectively by automating routine tasks. However, many organizations that use CASE tools don’t use them to support all phases of the SDLC. For example, some organizations may extensively use the diagramming features but not the code generators.</a:t>
            </a:r>
            <a:endParaRPr lang="en-US" altLang="en-US" dirty="0">
              <a:latin typeface="Arial" panose="020B0604020202020204" pitchFamily="34" charset="0"/>
              <a:cs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BECA26-809F-4EFF-AA56-BA5E2559F62C}" type="slidenum">
              <a:rPr lang="en-US" altLang="en-US">
                <a:latin typeface="Tahoma" panose="020B0604030504040204" pitchFamily="34" charset="0"/>
              </a:rPr>
              <a:pPr eaLnBrk="1" hangingPunct="1"/>
              <a:t>25</a:t>
            </a:fld>
            <a:endParaRPr lang="en-US" altLang="en-US">
              <a:latin typeface="Tahoma" panose="020B0604030504040204" pitchFamily="34" charset="0"/>
            </a:endParaRPr>
          </a:p>
        </p:txBody>
      </p:sp>
    </p:spTree>
    <p:extLst>
      <p:ext uri="{BB962C8B-B14F-4D97-AF65-F5344CB8AC3E}">
        <p14:creationId xmlns:p14="http://schemas.microsoft.com/office/powerpoint/2010/main" val="169967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2</a:t>
            </a:fld>
            <a:endParaRPr lang="en-US" altLang="en-US"/>
          </a:p>
        </p:txBody>
      </p:sp>
    </p:spTree>
    <p:extLst>
      <p:ext uri="{BB962C8B-B14F-4D97-AF65-F5344CB8AC3E}">
        <p14:creationId xmlns:p14="http://schemas.microsoft.com/office/powerpoint/2010/main" val="368429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381000" y="685800"/>
            <a:ext cx="6096000" cy="342900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Another buzzword with</a:t>
            </a:r>
            <a:r>
              <a:rPr lang="en-US" altLang="en-US" baseline="0" dirty="0">
                <a:latin typeface="Arial" panose="020B0604020202020204" pitchFamily="34" charset="0"/>
                <a:cs typeface="Arial" panose="020B0604020202020204" pitchFamily="34" charset="0"/>
              </a:rPr>
              <a:t> a similar idea is “Rapid Application Development (RAD)”. This phrase has gone out of favor, and “Agile” is more in vogue. Also coming into vogue is SCRUM. </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These ideas are variations on a theme of bringing adaptive techniques into the SDLC methodology. A very early “adaptive SDLC” approach in that vein was called “prototyping”.  </a:t>
            </a:r>
            <a:endParaRPr lang="en-US" altLang="en-US" dirty="0">
              <a:latin typeface="Arial" panose="020B0604020202020204" pitchFamily="34" charset="0"/>
              <a:cs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B6D721-7171-41A7-BF3F-A277D85896A5}" type="slidenum">
              <a:rPr lang="en-US" altLang="en-US">
                <a:latin typeface="Tahoma" panose="020B0604030504040204" pitchFamily="34" charset="0"/>
              </a:rPr>
              <a:pPr eaLnBrk="1" hangingPunct="1"/>
              <a:t>26</a:t>
            </a:fld>
            <a:endParaRPr lang="en-US" altLang="en-US">
              <a:latin typeface="Tahoma" panose="020B0604030504040204" pitchFamily="34" charset="0"/>
            </a:endParaRPr>
          </a:p>
        </p:txBody>
      </p:sp>
    </p:spTree>
    <p:extLst>
      <p:ext uri="{BB962C8B-B14F-4D97-AF65-F5344CB8AC3E}">
        <p14:creationId xmlns:p14="http://schemas.microsoft.com/office/powerpoint/2010/main" val="3498150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a:t>
            </a:r>
            <a:r>
              <a:rPr lang="en-US" altLang="en-US" baseline="0" dirty="0">
                <a:latin typeface="Arial" panose="020B0604020202020204" pitchFamily="34" charset="0"/>
                <a:cs typeface="Arial" panose="020B0604020202020204" pitchFamily="34" charset="0"/>
              </a:rPr>
              <a:t> agile approach emphasizes people as individuals over their roles.  In a way it humanizes software development and allows for change over time,  whereas the traditional SDLC is more formal and structured.</a:t>
            </a:r>
            <a:endParaRPr lang="en-US" altLang="en-US" dirty="0">
              <a:latin typeface="Arial" panose="020B0604020202020204" pitchFamily="34" charset="0"/>
              <a:cs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3C2AF1-2425-4B12-8690-A8AD0911737F}" type="slidenum">
              <a:rPr lang="en-US" altLang="en-US">
                <a:latin typeface="Tahoma" panose="020B0604030504040204" pitchFamily="34" charset="0"/>
              </a:rPr>
              <a:pPr eaLnBrk="1" hangingPunct="1"/>
              <a:t>27</a:t>
            </a:fld>
            <a:endParaRPr lang="en-US" altLang="en-US">
              <a:latin typeface="Tahoma" panose="020B0604030504040204" pitchFamily="34" charset="0"/>
            </a:endParaRPr>
          </a:p>
        </p:txBody>
      </p:sp>
    </p:spTree>
    <p:extLst>
      <p:ext uri="{BB962C8B-B14F-4D97-AF65-F5344CB8AC3E}">
        <p14:creationId xmlns:p14="http://schemas.microsoft.com/office/powerpoint/2010/main" val="82185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81000" y="685800"/>
            <a:ext cx="6096000" cy="342900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5679C7-CF79-4756-BF6C-1F462FC2FDFA}" type="slidenum">
              <a:rPr lang="en-US" altLang="en-US">
                <a:latin typeface="Tahoma" panose="020B0604030504040204" pitchFamily="34" charset="0"/>
              </a:rPr>
              <a:pPr eaLnBrk="1" hangingPunct="1"/>
              <a:t>28</a:t>
            </a:fld>
            <a:endParaRPr lang="en-US" altLang="en-US">
              <a:latin typeface="Tahoma" panose="020B0604030504040204" pitchFamily="34" charset="0"/>
            </a:endParaRPr>
          </a:p>
        </p:txBody>
      </p:sp>
    </p:spTree>
    <p:extLst>
      <p:ext uri="{BB962C8B-B14F-4D97-AF65-F5344CB8AC3E}">
        <p14:creationId xmlns:p14="http://schemas.microsoft.com/office/powerpoint/2010/main" val="9171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Again, you see the distinction</a:t>
            </a:r>
            <a:r>
              <a:rPr lang="en-US" altLang="en-US" baseline="0" dirty="0">
                <a:latin typeface="Arial" panose="020B0604020202020204" pitchFamily="34" charset="0"/>
                <a:cs typeface="Arial" panose="020B0604020202020204" pitchFamily="34" charset="0"/>
              </a:rPr>
              <a:t> between the agile and traditional approaches. The agile approach comes with its risks, as you can see with the statement regarding criticality. The traditional SDLC is better suited to large enterprise-wide projects whereas agile methods are better for ad hoc needs and smaller projects. It fosters creativity, but also requires people who are comfortable thinking outside the box, as you can see in the statement regarding culture. </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Most companies use both methods, focusing more on agile in some projects and more on traditional SDLC in others.</a:t>
            </a:r>
            <a:endParaRPr lang="en-US" altLang="en-US" dirty="0">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95FE13-AAEA-4495-A006-70019C5564D1}" type="slidenum">
              <a:rPr lang="en-US" altLang="en-US">
                <a:latin typeface="Tahoma" panose="020B0604030504040204" pitchFamily="34" charset="0"/>
              </a:rPr>
              <a:pPr eaLnBrk="1" hangingPunct="1"/>
              <a:t>29</a:t>
            </a:fld>
            <a:endParaRPr lang="en-US" altLang="en-US">
              <a:latin typeface="Tahoma" panose="020B0604030504040204" pitchFamily="34" charset="0"/>
            </a:endParaRPr>
          </a:p>
        </p:txBody>
      </p:sp>
    </p:spTree>
    <p:extLst>
      <p:ext uri="{BB962C8B-B14F-4D97-AF65-F5344CB8AC3E}">
        <p14:creationId xmlns:p14="http://schemas.microsoft.com/office/powerpoint/2010/main" val="4255505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eXtreme Programming</a:t>
            </a:r>
            <a:r>
              <a:rPr lang="en-US" altLang="en-US" baseline="0" dirty="0">
                <a:latin typeface="Arial" panose="020B0604020202020204" pitchFamily="34" charset="0"/>
                <a:cs typeface="Arial" panose="020B0604020202020204" pitchFamily="34" charset="0"/>
              </a:rPr>
              <a:t> was developed by Kent Beck., who co-wrote this book referenced by our textbook:</a:t>
            </a:r>
          </a:p>
          <a:p>
            <a:endParaRPr lang="en-US" altLang="en-US" baseline="0" dirty="0">
              <a:latin typeface="Arial" panose="020B0604020202020204" pitchFamily="34" charset="0"/>
              <a:cs typeface="Arial" panose="020B0604020202020204" pitchFamily="34" charset="0"/>
            </a:endParaRPr>
          </a:p>
          <a:p>
            <a:r>
              <a:rPr kumimoji="1" lang="en-US" sz="1200" b="0" i="0" u="none" strike="noStrike" kern="1200" baseline="0" dirty="0">
                <a:solidFill>
                  <a:schemeClr val="tx1"/>
                </a:solidFill>
                <a:latin typeface="Arial" charset="0"/>
                <a:ea typeface="+mn-ea"/>
                <a:cs typeface="Arial" charset="0"/>
              </a:rPr>
              <a:t>Beck, K., and C. Andres. 2004. </a:t>
            </a:r>
            <a:r>
              <a:rPr kumimoji="1" lang="en-US" sz="1200" b="0" i="1" u="none" strike="noStrike" kern="1200" baseline="0" dirty="0">
                <a:solidFill>
                  <a:schemeClr val="tx1"/>
                </a:solidFill>
                <a:latin typeface="Arial" charset="0"/>
                <a:ea typeface="+mn-ea"/>
                <a:cs typeface="Arial" charset="0"/>
              </a:rPr>
              <a:t>eXtreme Programming </a:t>
            </a:r>
            <a:r>
              <a:rPr kumimoji="1" lang="en-US" sz="1200" b="0" i="1" u="none" strike="noStrike" kern="1200" baseline="0" dirty="0" err="1">
                <a:solidFill>
                  <a:schemeClr val="tx1"/>
                </a:solidFill>
                <a:latin typeface="Arial" charset="0"/>
                <a:ea typeface="+mn-ea"/>
                <a:cs typeface="Arial" charset="0"/>
              </a:rPr>
              <a:t>eXplained</a:t>
            </a:r>
            <a:r>
              <a:rPr kumimoji="1" lang="en-US" sz="1200" b="0" i="0" u="none" strike="noStrike" kern="1200" baseline="0" dirty="0">
                <a:solidFill>
                  <a:schemeClr val="tx1"/>
                </a:solidFill>
                <a:latin typeface="Arial" charset="0"/>
                <a:ea typeface="+mn-ea"/>
                <a:cs typeface="Arial" charset="0"/>
              </a:rPr>
              <a:t>.</a:t>
            </a:r>
          </a:p>
          <a:p>
            <a:r>
              <a:rPr kumimoji="1" lang="en-US" sz="1200" b="0" i="0" u="none" strike="noStrike" kern="1200" baseline="0" dirty="0">
                <a:solidFill>
                  <a:schemeClr val="tx1"/>
                </a:solidFill>
                <a:latin typeface="Arial" charset="0"/>
                <a:ea typeface="+mn-ea"/>
                <a:cs typeface="Arial" charset="0"/>
              </a:rPr>
              <a:t>Upper Saddle River, NJ: Addison-Wesley.</a:t>
            </a:r>
          </a:p>
          <a:p>
            <a:endParaRPr kumimoji="1" lang="en-US" sz="1200" b="0" i="0" u="none" strike="noStrike" kern="1200" baseline="0" dirty="0">
              <a:solidFill>
                <a:schemeClr val="tx1"/>
              </a:solidFill>
              <a:latin typeface="Arial" charset="0"/>
              <a:ea typeface="+mn-ea"/>
              <a:cs typeface="Arial" charset="0"/>
            </a:endParaRPr>
          </a:p>
          <a:p>
            <a:endParaRPr kumimoji="1" lang="en-US" sz="1200" b="0" i="0" u="none" strike="noStrike" kern="1200" baseline="0" dirty="0">
              <a:solidFill>
                <a:schemeClr val="tx1"/>
              </a:solidFill>
              <a:latin typeface="Arial" charset="0"/>
              <a:ea typeface="+mn-ea"/>
              <a:cs typeface="Arial" charset="0"/>
            </a:endParaRPr>
          </a:p>
          <a:p>
            <a:r>
              <a:rPr kumimoji="1" lang="en-US" sz="1200" b="0" i="0" u="none" strike="noStrike" kern="1200" baseline="0" dirty="0">
                <a:solidFill>
                  <a:schemeClr val="tx1"/>
                </a:solidFill>
                <a:latin typeface="Arial" charset="0"/>
                <a:ea typeface="+mn-ea"/>
                <a:cs typeface="Arial" charset="0"/>
              </a:rPr>
              <a:t>Note the emphasis on small two-person teams. Also note the short development cycles. So this is definitely an example of an agile methodology.</a:t>
            </a:r>
          </a:p>
          <a:p>
            <a:endParaRPr kumimoji="1" lang="en-US" altLang="en-US" sz="1200" b="0" i="0" u="none" strike="noStrike" kern="1200" baseline="0" dirty="0">
              <a:solidFill>
                <a:schemeClr val="tx1"/>
              </a:solidFill>
              <a:latin typeface="Arial" charset="0"/>
              <a:ea typeface="+mn-ea"/>
              <a:cs typeface="Arial" charset="0"/>
            </a:endParaRPr>
          </a:p>
          <a:p>
            <a:r>
              <a:rPr lang="en-US" altLang="en-US" baseline="0"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5800D7-CCA1-4D97-874A-31CB9D3A9BE7}" type="slidenum">
              <a:rPr lang="en-US" altLang="en-US">
                <a:latin typeface="Tahoma" panose="020B0604030504040204" pitchFamily="34" charset="0"/>
              </a:rPr>
              <a:pPr eaLnBrk="1" hangingPunct="1"/>
              <a:t>30</a:t>
            </a:fld>
            <a:endParaRPr lang="en-US" altLang="en-US">
              <a:latin typeface="Tahoma" panose="020B0604030504040204" pitchFamily="34" charset="0"/>
            </a:endParaRPr>
          </a:p>
        </p:txBody>
      </p:sp>
    </p:spTree>
    <p:extLst>
      <p:ext uri="{BB962C8B-B14F-4D97-AF65-F5344CB8AC3E}">
        <p14:creationId xmlns:p14="http://schemas.microsoft.com/office/powerpoint/2010/main" val="1777509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Object orientation is currently the most common software development paradigm.</a:t>
            </a:r>
            <a:r>
              <a:rPr lang="en-US" altLang="en-US" baseline="0" dirty="0">
                <a:latin typeface="Arial" panose="020B0604020202020204" pitchFamily="34" charset="0"/>
                <a:cs typeface="Arial" panose="020B0604020202020204" pitchFamily="34" charset="0"/>
              </a:rPr>
              <a:t>  The previous paradigm can be described as “task decomposition”. With this approach, you have an overall program and divide it into tasks, which can further be decomposed into subtasks, etc. In this approach modularity is achieved by creating functions or subroutines to do commonly-performed tasks.</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With object-orientation you have a different perspective. Here you have classes (or categories) of objects that each contain a certain state (the contents of its data) and perform certain behaviors (often called “methods”). This approach enables creation of “components” that can be grouped together in various ways to accomplish a variety of problems. Object-orientation fosters code-reusability and it also leads to more flexible software libraries. In this sense, object-orientation is very conducive with agile methodologies. </a:t>
            </a:r>
            <a:endParaRPr lang="en-US" altLang="en-US" dirty="0">
              <a:latin typeface="Arial" panose="020B0604020202020204" pitchFamily="34" charset="0"/>
              <a:cs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E14272-76CA-4557-BB6F-422EAF37811C}" type="slidenum">
              <a:rPr lang="en-US" altLang="en-US">
                <a:latin typeface="Tahoma" panose="020B0604030504040204" pitchFamily="34" charset="0"/>
              </a:rPr>
              <a:pPr eaLnBrk="1" hangingPunct="1"/>
              <a:t>31</a:t>
            </a:fld>
            <a:endParaRPr lang="en-US" altLang="en-US">
              <a:latin typeface="Tahoma" panose="020B0604030504040204" pitchFamily="34" charset="0"/>
            </a:endParaRPr>
          </a:p>
        </p:txBody>
      </p:sp>
    </p:spTree>
    <p:extLst>
      <p:ext uri="{BB962C8B-B14F-4D97-AF65-F5344CB8AC3E}">
        <p14:creationId xmlns:p14="http://schemas.microsoft.com/office/powerpoint/2010/main" val="271275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notion of inheritance is important</a:t>
            </a:r>
            <a:r>
              <a:rPr lang="en-US" altLang="en-US" baseline="0" dirty="0">
                <a:latin typeface="Arial" panose="020B0604020202020204" pitchFamily="34" charset="0"/>
                <a:cs typeface="Arial" panose="020B0604020202020204" pitchFamily="34" charset="0"/>
              </a:rPr>
              <a:t> in OOAD. Classes can inherit properties and behaviors from superclasses,  and then add specialized behaviors of their own. Conceptually, an object of a certain class is also a member of its superclass. For example, a dog is a mammal which is an animal. Therefore a dog is also an animal. Animal is a superclass of mammal which is a superclass of dog.</a:t>
            </a:r>
          </a:p>
          <a:p>
            <a:endParaRPr lang="en-US" altLang="en-US" baseline="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458A50-0A2C-412C-9617-2579DCCE4140}" type="slidenum">
              <a:rPr lang="en-US" altLang="en-US">
                <a:latin typeface="Tahoma" panose="020B0604030504040204" pitchFamily="34" charset="0"/>
              </a:rPr>
              <a:pPr eaLnBrk="1" hangingPunct="1"/>
              <a:t>32</a:t>
            </a:fld>
            <a:endParaRPr lang="en-US" altLang="en-US">
              <a:latin typeface="Tahoma" panose="020B0604030504040204" pitchFamily="34" charset="0"/>
            </a:endParaRPr>
          </a:p>
        </p:txBody>
      </p:sp>
    </p:spTree>
    <p:extLst>
      <p:ext uri="{BB962C8B-B14F-4D97-AF65-F5344CB8AC3E}">
        <p14:creationId xmlns:p14="http://schemas.microsoft.com/office/powerpoint/2010/main" val="3510135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381000" y="685800"/>
            <a:ext cx="6096000" cy="342900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RUP is a popular approach to object-oriented system development. A development</a:t>
            </a:r>
            <a:r>
              <a:rPr lang="en-US" altLang="en-US" baseline="0" dirty="0">
                <a:latin typeface="Arial" panose="020B0604020202020204" pitchFamily="34" charset="0"/>
                <a:cs typeface="Arial" panose="020B0604020202020204" pitchFamily="34" charset="0"/>
              </a:rPr>
              <a:t> project is broken into phases, each of which go through a set of iterations. </a:t>
            </a:r>
            <a:endParaRPr lang="en-US" altLang="en-US"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8695E6-ECB6-4B0A-8D5D-02224929AF4D}" type="slidenum">
              <a:rPr lang="en-US" altLang="en-US">
                <a:latin typeface="Tahoma" panose="020B0604030504040204" pitchFamily="34" charset="0"/>
              </a:rPr>
              <a:pPr eaLnBrk="1" hangingPunct="1"/>
              <a:t>33</a:t>
            </a:fld>
            <a:endParaRPr lang="en-US" altLang="en-US">
              <a:latin typeface="Tahoma" panose="020B0604030504040204" pitchFamily="34" charset="0"/>
            </a:endParaRPr>
          </a:p>
        </p:txBody>
      </p:sp>
    </p:spTree>
    <p:extLst>
      <p:ext uri="{BB962C8B-B14F-4D97-AF65-F5344CB8AC3E}">
        <p14:creationId xmlns:p14="http://schemas.microsoft.com/office/powerpoint/2010/main" val="4189116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This graph shows the four phases:</a:t>
            </a:r>
            <a:r>
              <a:rPr lang="en-US" altLang="en-US" baseline="0" dirty="0">
                <a:latin typeface="Arial" panose="020B0604020202020204" pitchFamily="34" charset="0"/>
                <a:cs typeface="Arial" panose="020B0604020202020204" pitchFamily="34" charset="0"/>
              </a:rPr>
              <a:t> inception, elaboration, construction, and transition. As you can see, the most time-consuming and resource-intensive phase is construction. Inception is a lot like planning in the traditional SDLC. Elaboration in RUP is like a combination of SDLC’s analysis and design. Construction has elements of physical design and implementation. And transition is a lot like maintenance.</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So the various tasks of SDLC are also being done in RUP, but with different emphases and sequences.  </a:t>
            </a:r>
            <a:endParaRPr lang="en-US" altLang="en-US" dirty="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5C0A24-92C2-4173-B484-089E4B111099}" type="slidenum">
              <a:rPr lang="en-US" altLang="en-US">
                <a:latin typeface="Tahoma" panose="020B0604030504040204" pitchFamily="34" charset="0"/>
              </a:rPr>
              <a:pPr eaLnBrk="1" hangingPunct="1"/>
              <a:t>34</a:t>
            </a:fld>
            <a:endParaRPr lang="en-US" altLang="en-US">
              <a:latin typeface="Tahoma" panose="020B0604030504040204" pitchFamily="34" charset="0"/>
            </a:endParaRPr>
          </a:p>
        </p:txBody>
      </p:sp>
    </p:spTree>
    <p:extLst>
      <p:ext uri="{BB962C8B-B14F-4D97-AF65-F5344CB8AC3E}">
        <p14:creationId xmlns:p14="http://schemas.microsoft.com/office/powerpoint/2010/main" val="3317914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EE69E3-B97A-4914-B1B5-E6C4B6EBA2D2}" type="slidenum">
              <a:rPr lang="en-US" altLang="en-US">
                <a:latin typeface="Tahoma" panose="020B0604030504040204" pitchFamily="34" charset="0"/>
              </a:rPr>
              <a:pPr eaLnBrk="1" hangingPunct="1"/>
              <a:t>35</a:t>
            </a:fld>
            <a:endParaRPr lang="en-US" altLang="en-US">
              <a:latin typeface="Tahoma" panose="020B0604030504040204" pitchFamily="34" charset="0"/>
            </a:endParaRPr>
          </a:p>
        </p:txBody>
      </p:sp>
    </p:spTree>
    <p:extLst>
      <p:ext uri="{BB962C8B-B14F-4D97-AF65-F5344CB8AC3E}">
        <p14:creationId xmlns:p14="http://schemas.microsoft.com/office/powerpoint/2010/main" val="200476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F488AC-279B-4D8B-A679-FF80C5A02C55}" type="slidenum">
              <a:rPr lang="en-US" altLang="en-US" smtClean="0"/>
              <a:pPr/>
              <a:t>5</a:t>
            </a:fld>
            <a:endParaRPr lang="en-US" altLang="en-US"/>
          </a:p>
        </p:txBody>
      </p:sp>
    </p:spTree>
    <p:extLst>
      <p:ext uri="{BB962C8B-B14F-4D97-AF65-F5344CB8AC3E}">
        <p14:creationId xmlns:p14="http://schemas.microsoft.com/office/powerpoint/2010/main" val="1173597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68EB74-2D40-44A0-A039-5546909287DD}" type="slidenum">
              <a:rPr lang="en-US" altLang="en-US">
                <a:latin typeface="Tahoma" panose="020B0604030504040204" pitchFamily="34" charset="0"/>
              </a:rPr>
              <a:pPr eaLnBrk="1" hangingPunct="1"/>
              <a:t>36</a:t>
            </a:fld>
            <a:endParaRPr lang="en-US" altLang="en-US">
              <a:latin typeface="Tahoma" panose="020B0604030504040204" pitchFamily="34" charset="0"/>
            </a:endParaRPr>
          </a:p>
        </p:txBody>
      </p:sp>
    </p:spTree>
    <p:extLst>
      <p:ext uri="{BB962C8B-B14F-4D97-AF65-F5344CB8AC3E}">
        <p14:creationId xmlns:p14="http://schemas.microsoft.com/office/powerpoint/2010/main" val="2898790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shortened deployment lifecycle[s] will require more agile auditing techniques such as continuous auditing and audit automation… The profession must become more technologically astute, not only to understand it [technology] but also the capability to use it in novel manners to support the audit function as well as the foresight to propose new technology advancements to support the profession.”</a:t>
            </a:r>
            <a:r>
              <a:rPr lang="en-US" dirty="0"/>
              <a:t> – ISACA Future of IT Audit Report.</a:t>
            </a:r>
          </a:p>
          <a:p>
            <a:endParaRPr lang="en-US" dirty="0"/>
          </a:p>
          <a:p>
            <a:endParaRPr lang="en-US" dirty="0"/>
          </a:p>
        </p:txBody>
      </p:sp>
      <p:sp>
        <p:nvSpPr>
          <p:cNvPr id="4" name="Slide Number Placeholder 3"/>
          <p:cNvSpPr>
            <a:spLocks noGrp="1"/>
          </p:cNvSpPr>
          <p:nvPr>
            <p:ph type="sldNum" sz="quarter" idx="10"/>
          </p:nvPr>
        </p:nvSpPr>
        <p:spPr/>
        <p:txBody>
          <a:bodyPr/>
          <a:lstStyle/>
          <a:p>
            <a:fld id="{E3A593F9-7921-4F09-9F2A-B2048638C92E}" type="slidenum">
              <a:rPr lang="en-US" smtClean="0"/>
              <a:t>38</a:t>
            </a:fld>
            <a:endParaRPr lang="en-US"/>
          </a:p>
        </p:txBody>
      </p:sp>
    </p:spTree>
    <p:extLst>
      <p:ext uri="{BB962C8B-B14F-4D97-AF65-F5344CB8AC3E}">
        <p14:creationId xmlns:p14="http://schemas.microsoft.com/office/powerpoint/2010/main" val="429483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role of the auditor we must understand the context in which the auditor functions.</a:t>
            </a:r>
          </a:p>
          <a:p>
            <a:endParaRPr lang="en-US" dirty="0"/>
          </a:p>
          <a:p>
            <a:r>
              <a:rPr lang="en-US" dirty="0"/>
              <a:t>I will use a typical corporate structure to illustrate.</a:t>
            </a:r>
          </a:p>
          <a:p>
            <a:endParaRPr lang="en-US" dirty="0"/>
          </a:p>
          <a:p>
            <a:pPr marL="171450" indent="-171450">
              <a:buFont typeface="Arial" panose="020B0604020202020204" pitchFamily="34" charset="0"/>
              <a:buChar char="•"/>
            </a:pPr>
            <a:r>
              <a:rPr lang="en-US" dirty="0"/>
              <a:t>Shareholders invest resources (typically money) expecting some sort of return or value. To protect their investments and ensure value is generated they institute a board of directors (BOD) whose role is to establish appropriate governance. Their responsibility is to Evaluate, Direct and Monitor the use of resources to ensure corporate goals and objectives are met, and strategies are appropriately executed.</a:t>
            </a:r>
          </a:p>
          <a:p>
            <a:pPr marL="171450" indent="-171450">
              <a:buFont typeface="Arial" panose="020B0604020202020204" pitchFamily="34" charset="0"/>
              <a:buChar char="•"/>
            </a:pPr>
            <a:r>
              <a:rPr lang="en-US" dirty="0"/>
              <a:t>Management is established by the BOD to manage day-to-day operations. Their responsibilities are to Plan, Build, Run and Monitor processes and initiatives in alignment with corporate strategies, goals and objectives.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3A593F9-7921-4F09-9F2A-B2048638C92E}" type="slidenum">
              <a:rPr lang="en-US" smtClean="0"/>
              <a:t>39</a:t>
            </a:fld>
            <a:endParaRPr lang="en-US"/>
          </a:p>
        </p:txBody>
      </p:sp>
    </p:spTree>
    <p:extLst>
      <p:ext uri="{BB962C8B-B14F-4D97-AF65-F5344CB8AC3E}">
        <p14:creationId xmlns:p14="http://schemas.microsoft.com/office/powerpoint/2010/main" val="2405619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Corporate Governance provides leadership, establishes organizational structures and processes to ensure the enterprise sustains and extends strategies and objectives.</a:t>
            </a:r>
          </a:p>
          <a:p>
            <a:endParaRPr lang="en-US" dirty="0"/>
          </a:p>
          <a:p>
            <a:pPr marL="171450" indent="-171450">
              <a:buFont typeface="Arial" panose="020B0604020202020204" pitchFamily="34" charset="0"/>
              <a:buChar char="•"/>
            </a:pPr>
            <a:r>
              <a:rPr lang="en-US" dirty="0"/>
              <a:t>Shareholders</a:t>
            </a:r>
            <a:r>
              <a:rPr lang="en-US" baseline="0" dirty="0"/>
              <a:t> invest expecting a return</a:t>
            </a:r>
          </a:p>
          <a:p>
            <a:pPr marL="171450" indent="-171450">
              <a:buFont typeface="Arial" panose="020B0604020202020204" pitchFamily="34" charset="0"/>
              <a:buChar char="•"/>
            </a:pPr>
            <a:r>
              <a:rPr lang="en-US" baseline="0" dirty="0"/>
              <a:t>Directors represent Shareholders’ interests</a:t>
            </a:r>
          </a:p>
          <a:p>
            <a:pPr marL="171450" indent="-171450">
              <a:buFont typeface="Arial" panose="020B0604020202020204" pitchFamily="34" charset="0"/>
              <a:buChar char="•"/>
            </a:pPr>
            <a:r>
              <a:rPr lang="en-US" baseline="0" dirty="0"/>
              <a:t>Management set policy and manage operations to achieve goals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So what is the objective? </a:t>
            </a:r>
            <a:endParaRPr lang="en-US" dirty="0"/>
          </a:p>
        </p:txBody>
      </p:sp>
      <p:sp>
        <p:nvSpPr>
          <p:cNvPr id="4" name="Slide Number Placeholder 3"/>
          <p:cNvSpPr>
            <a:spLocks noGrp="1"/>
          </p:cNvSpPr>
          <p:nvPr>
            <p:ph type="sldNum" sz="quarter" idx="10"/>
          </p:nvPr>
        </p:nvSpPr>
        <p:spPr/>
        <p:txBody>
          <a:bodyPr/>
          <a:lstStyle/>
          <a:p>
            <a:fld id="{65F6A71D-FE56-42A5-87CF-50ABC6A0621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38111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governance: Value Creation. </a:t>
            </a:r>
          </a:p>
          <a:p>
            <a:endParaRPr lang="en-US" dirty="0"/>
          </a:p>
          <a:p>
            <a:r>
              <a:rPr lang="en-US" dirty="0"/>
              <a:t>How?</a:t>
            </a:r>
          </a:p>
          <a:p>
            <a:endParaRPr lang="en-US" dirty="0"/>
          </a:p>
          <a:p>
            <a:r>
              <a:rPr lang="en-US" dirty="0"/>
              <a:t>Stakeholder needs drive value creation by:</a:t>
            </a:r>
          </a:p>
          <a:p>
            <a:pPr marL="171450" indent="-171450">
              <a:buFont typeface="Arial" panose="020B0604020202020204" pitchFamily="34" charset="0"/>
              <a:buChar char="•"/>
            </a:pPr>
            <a:r>
              <a:rPr lang="en-US" dirty="0"/>
              <a:t>Ensuring benefits are achieved (Benefit Realization)</a:t>
            </a:r>
          </a:p>
          <a:p>
            <a:pPr marL="171450" indent="-171450">
              <a:buFont typeface="Arial" panose="020B0604020202020204" pitchFamily="34" charset="0"/>
              <a:buChar char="•"/>
            </a:pPr>
            <a:r>
              <a:rPr lang="en-US" dirty="0"/>
              <a:t>Applying the right level of controls (Risk Optimization)</a:t>
            </a:r>
          </a:p>
          <a:p>
            <a:pPr marL="171450" indent="-171450">
              <a:buFont typeface="Arial" panose="020B0604020202020204" pitchFamily="34" charset="0"/>
              <a:buChar char="•"/>
            </a:pPr>
            <a:r>
              <a:rPr lang="en-US" dirty="0"/>
              <a:t>Making the best use of resources available (Resource Optimization)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But how do we know if we are on the right track? How do we measure progress?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Financials are a good and often used way of measuring progress.</a:t>
            </a:r>
          </a:p>
          <a:p>
            <a:pPr marL="171450" indent="-171450">
              <a:buFont typeface="Arial" panose="020B0604020202020204" pitchFamily="34" charset="0"/>
              <a:buChar char="•"/>
            </a:pPr>
            <a:r>
              <a:rPr lang="en-US" dirty="0"/>
              <a:t>Revenues/Losses</a:t>
            </a:r>
          </a:p>
          <a:p>
            <a:pPr marL="171450" indent="-171450">
              <a:buFont typeface="Arial" panose="020B0604020202020204" pitchFamily="34" charset="0"/>
              <a:buChar char="•"/>
            </a:pPr>
            <a:r>
              <a:rPr lang="en-US" dirty="0"/>
              <a:t>Earnings per Share (EPS)</a:t>
            </a:r>
          </a:p>
          <a:p>
            <a:pPr marL="171450" indent="-171450">
              <a:buFont typeface="Arial" panose="020B0604020202020204" pitchFamily="34" charset="0"/>
              <a:buChar char="•"/>
            </a:pPr>
            <a:r>
              <a:rPr lang="en-US" dirty="0"/>
              <a:t>Dividends</a:t>
            </a:r>
          </a:p>
          <a:p>
            <a:pPr marL="171450" indent="-171450">
              <a:buFont typeface="Arial" panose="020B0604020202020204" pitchFamily="34" charset="0"/>
              <a:buChar char="•"/>
            </a:pPr>
            <a:r>
              <a:rPr lang="en-US" dirty="0"/>
              <a:t>Market capitalization</a:t>
            </a:r>
          </a:p>
          <a:p>
            <a:pPr marL="171450" indent="-171450">
              <a:buFont typeface="Arial" panose="020B0604020202020204" pitchFamily="34" charset="0"/>
              <a:buChar char="•"/>
            </a:pPr>
            <a:r>
              <a:rPr lang="en-US" dirty="0"/>
              <a:t>Etc.</a:t>
            </a:r>
          </a:p>
        </p:txBody>
      </p:sp>
      <p:sp>
        <p:nvSpPr>
          <p:cNvPr id="4" name="Slide Number Placeholder 3"/>
          <p:cNvSpPr>
            <a:spLocks noGrp="1"/>
          </p:cNvSpPr>
          <p:nvPr>
            <p:ph type="sldNum" sz="quarter" idx="10"/>
          </p:nvPr>
        </p:nvSpPr>
        <p:spPr/>
        <p:txBody>
          <a:bodyPr/>
          <a:lstStyle/>
          <a:p>
            <a:fld id="{E3A593F9-7921-4F09-9F2A-B2048638C92E}" type="slidenum">
              <a:rPr lang="en-US" smtClean="0"/>
              <a:t>41</a:t>
            </a:fld>
            <a:endParaRPr lang="en-US"/>
          </a:p>
        </p:txBody>
      </p:sp>
    </p:spTree>
    <p:extLst>
      <p:ext uri="{BB962C8B-B14F-4D97-AF65-F5344CB8AC3E}">
        <p14:creationId xmlns:p14="http://schemas.microsoft.com/office/powerpoint/2010/main" val="3059875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S. Kaplan and David P. Norton proposed the Balance Scorecard in 1996 as a tool to align an organization’s vision and strategy beyond financial measures.</a:t>
            </a:r>
          </a:p>
          <a:p>
            <a:endParaRPr lang="en-US"/>
          </a:p>
          <a:p>
            <a:endParaRPr lang="en-US" dirty="0"/>
          </a:p>
        </p:txBody>
      </p:sp>
      <p:sp>
        <p:nvSpPr>
          <p:cNvPr id="4" name="Slide Number Placeholder 3"/>
          <p:cNvSpPr>
            <a:spLocks noGrp="1"/>
          </p:cNvSpPr>
          <p:nvPr>
            <p:ph type="sldNum" sz="quarter" idx="10"/>
          </p:nvPr>
        </p:nvSpPr>
        <p:spPr/>
        <p:txBody>
          <a:bodyPr/>
          <a:lstStyle/>
          <a:p>
            <a:fld id="{E3A593F9-7921-4F09-9F2A-B2048638C92E}" type="slidenum">
              <a:rPr lang="en-US" smtClean="0"/>
              <a:t>42</a:t>
            </a:fld>
            <a:endParaRPr lang="en-US"/>
          </a:p>
        </p:txBody>
      </p:sp>
    </p:spTree>
    <p:extLst>
      <p:ext uri="{BB962C8B-B14F-4D97-AF65-F5344CB8AC3E}">
        <p14:creationId xmlns:p14="http://schemas.microsoft.com/office/powerpoint/2010/main" val="2228375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COBIT 5 (Control Objectives for Business And IT) applies the BSC concept to align the goals of IT with those of the Enterprise. The tables above list generic goals. These must be adapted to the </a:t>
            </a:r>
            <a:r>
              <a:rPr lang="en-US"/>
              <a:t>particular organization</a:t>
            </a:r>
            <a:endParaRPr lang="en-US" dirty="0"/>
          </a:p>
        </p:txBody>
      </p:sp>
      <p:sp>
        <p:nvSpPr>
          <p:cNvPr id="4" name="Slide Number Placeholder 3"/>
          <p:cNvSpPr>
            <a:spLocks noGrp="1"/>
          </p:cNvSpPr>
          <p:nvPr>
            <p:ph type="sldNum" sz="quarter" idx="10"/>
          </p:nvPr>
        </p:nvSpPr>
        <p:spPr/>
        <p:txBody>
          <a:bodyPr/>
          <a:lstStyle/>
          <a:p>
            <a:fld id="{E3A593F9-7921-4F09-9F2A-B2048638C92E}" type="slidenum">
              <a:rPr lang="en-US" smtClean="0"/>
              <a:t>43</a:t>
            </a:fld>
            <a:endParaRPr lang="en-US"/>
          </a:p>
        </p:txBody>
      </p:sp>
    </p:spTree>
    <p:extLst>
      <p:ext uri="{BB962C8B-B14F-4D97-AF65-F5344CB8AC3E}">
        <p14:creationId xmlns:p14="http://schemas.microsoft.com/office/powerpoint/2010/main" val="3269070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F488AC-279B-4D8B-A679-FF80C5A02C55}" type="slidenum">
              <a:rPr lang="en-US" altLang="en-US" smtClean="0"/>
              <a:pPr/>
              <a:t>49</a:t>
            </a:fld>
            <a:endParaRPr lang="en-US" altLang="en-US"/>
          </a:p>
        </p:txBody>
      </p:sp>
    </p:spTree>
    <p:extLst>
      <p:ext uri="{BB962C8B-B14F-4D97-AF65-F5344CB8AC3E}">
        <p14:creationId xmlns:p14="http://schemas.microsoft.com/office/powerpoint/2010/main" val="260133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488AC-279B-4D8B-A679-FF80C5A02C55}" type="slidenum">
              <a:rPr lang="en-US" altLang="en-US" smtClean="0"/>
              <a:pPr/>
              <a:t>7</a:t>
            </a:fld>
            <a:endParaRPr lang="en-US" altLang="en-US"/>
          </a:p>
        </p:txBody>
      </p:sp>
    </p:spTree>
    <p:extLst>
      <p:ext uri="{BB962C8B-B14F-4D97-AF65-F5344CB8AC3E}">
        <p14:creationId xmlns:p14="http://schemas.microsoft.com/office/powerpoint/2010/main" val="258868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753DDE-AA42-4315-9062-D3406F4E1DE2}" type="slidenum">
              <a:rPr lang="en-US" altLang="en-US">
                <a:latin typeface="Tahoma" panose="020B0604030504040204" pitchFamily="34" charset="0"/>
              </a:rPr>
              <a:pPr eaLnBrk="1" hangingPunct="1"/>
              <a:t>8</a:t>
            </a:fld>
            <a:endParaRPr lang="en-US" altLang="en-US">
              <a:latin typeface="Tahoma" panose="020B0604030504040204" pitchFamily="34" charset="0"/>
            </a:endParaRPr>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22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As a systems analyst, </a:t>
            </a:r>
            <a:r>
              <a:rPr kumimoji="1" lang="en-US" sz="1200" b="0" i="0" u="none" strike="noStrike" kern="1200" baseline="0" dirty="0">
                <a:solidFill>
                  <a:schemeClr val="tx1"/>
                </a:solidFill>
                <a:latin typeface="Arial" charset="0"/>
                <a:ea typeface="+mn-ea"/>
                <a:cs typeface="Arial" charset="0"/>
              </a:rPr>
              <a:t>you fill the organizational role most responsible for the analysis and design of information systems. To do this you’ll apply methodologies, techniques, and software tools.</a:t>
            </a:r>
          </a:p>
          <a:p>
            <a:endParaRPr kumimoji="1" lang="en-US" sz="1200" b="0" i="0" u="none" strike="noStrike" kern="1200" baseline="0" dirty="0">
              <a:solidFill>
                <a:schemeClr val="tx1"/>
              </a:solidFill>
              <a:latin typeface="Arial" charset="0"/>
              <a:ea typeface="+mn-ea"/>
              <a:cs typeface="Arial" charset="0"/>
            </a:endParaRPr>
          </a:p>
          <a:p>
            <a:r>
              <a:rPr kumimoji="1" lang="en-US" sz="1200" b="0" i="0" u="none" strike="noStrike" kern="1200" baseline="0" dirty="0">
                <a:solidFill>
                  <a:schemeClr val="tx1"/>
                </a:solidFill>
                <a:latin typeface="Arial" charset="0"/>
                <a:ea typeface="+mn-ea"/>
                <a:cs typeface="Arial" charset="0"/>
              </a:rPr>
              <a:t>Methodologies are comprehensive, multiple-step approaches to systems development that will guide your work and influence the quality of your final product—the information system.</a:t>
            </a:r>
          </a:p>
          <a:p>
            <a:endParaRPr kumimoji="1" lang="en-US" altLang="en-US" sz="1200" b="0" i="0" u="none" strike="noStrike" kern="1200" baseline="0" dirty="0">
              <a:solidFill>
                <a:schemeClr val="tx1"/>
              </a:solidFill>
              <a:latin typeface="Arial" charset="0"/>
              <a:ea typeface="+mn-ea"/>
              <a:cs typeface="Arial" charset="0"/>
            </a:endParaRPr>
          </a:p>
          <a:p>
            <a:r>
              <a:rPr kumimoji="1" lang="en-US" sz="1200" b="0" i="0" u="none" strike="noStrike" kern="1200" baseline="0" dirty="0">
                <a:solidFill>
                  <a:schemeClr val="tx1"/>
                </a:solidFill>
                <a:latin typeface="Arial" charset="0"/>
                <a:ea typeface="+mn-ea"/>
                <a:cs typeface="Arial" charset="0"/>
              </a:rPr>
              <a:t>Techniques are particular processes that you, as an analyst, will follow to help ensure that your work is well thought out, complete, and comprehensible to others on your project team.</a:t>
            </a:r>
          </a:p>
          <a:p>
            <a:endParaRPr kumimoji="1" lang="en-US" altLang="en-US" sz="1200" b="0" i="0" u="none" strike="noStrike" kern="1200" baseline="0" dirty="0">
              <a:solidFill>
                <a:schemeClr val="tx1"/>
              </a:solidFill>
              <a:latin typeface="Arial" charset="0"/>
              <a:ea typeface="+mn-ea"/>
              <a:cs typeface="Arial" charset="0"/>
            </a:endParaRPr>
          </a:p>
          <a:p>
            <a:r>
              <a:rPr kumimoji="1" lang="en-US" sz="1200" b="0" i="0" u="none" strike="noStrike" kern="1200" baseline="0" dirty="0">
                <a:solidFill>
                  <a:schemeClr val="tx1"/>
                </a:solidFill>
                <a:latin typeface="Arial" charset="0"/>
                <a:ea typeface="+mn-ea"/>
                <a:cs typeface="Arial" charset="0"/>
              </a:rPr>
              <a:t>Tools are typically computer programs that make it easy to use and benefit from techniques and to faithfully follow the guidelines of the overall development methodology.</a:t>
            </a:r>
          </a:p>
          <a:p>
            <a:endParaRPr kumimoji="1" lang="en-US" altLang="en-US" sz="1200" b="0" i="0" u="none" strike="noStrike" kern="1200" baseline="0" dirty="0">
              <a:solidFill>
                <a:schemeClr val="tx1"/>
              </a:solidFill>
              <a:latin typeface="Arial" charset="0"/>
              <a:ea typeface="+mn-ea"/>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971F44-5192-4050-8ACB-CFF87FB2041E}" type="slidenum">
              <a:rPr lang="en-US" altLang="en-US">
                <a:latin typeface="Tahoma" panose="020B0604030504040204" pitchFamily="34" charset="0"/>
              </a:rPr>
              <a:pPr eaLnBrk="1" hangingPunct="1"/>
              <a:t>9</a:t>
            </a:fld>
            <a:endParaRPr lang="en-US" altLang="en-US">
              <a:latin typeface="Tahoma" panose="020B0604030504040204" pitchFamily="34" charset="0"/>
            </a:endParaRPr>
          </a:p>
        </p:txBody>
      </p:sp>
    </p:spTree>
    <p:extLst>
      <p:ext uri="{BB962C8B-B14F-4D97-AF65-F5344CB8AC3E}">
        <p14:creationId xmlns:p14="http://schemas.microsoft.com/office/powerpoint/2010/main" val="366575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9864DE-A4D0-4281-88AE-E091697019CB}" type="slidenum">
              <a:rPr lang="en-US" altLang="en-US">
                <a:latin typeface="Tahoma" panose="020B0604030504040204" pitchFamily="34" charset="0"/>
              </a:rPr>
              <a:pPr eaLnBrk="1" hangingPunct="1"/>
              <a:t>13</a:t>
            </a:fld>
            <a:endParaRPr lang="en-US" altLang="en-US">
              <a:latin typeface="Tahoma" panose="020B0604030504040204" pitchFamily="34" charset="0"/>
            </a:endParaRPr>
          </a:p>
        </p:txBody>
      </p:sp>
    </p:spTree>
    <p:extLst>
      <p:ext uri="{BB962C8B-B14F-4D97-AF65-F5344CB8AC3E}">
        <p14:creationId xmlns:p14="http://schemas.microsoft.com/office/powerpoint/2010/main" val="137710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1E58D6-0068-43A7-843D-758B91B329B6}" type="slidenum">
              <a:rPr lang="en-US" altLang="en-US">
                <a:latin typeface="Tahoma" panose="020B0604030504040204" pitchFamily="34" charset="0"/>
              </a:rPr>
              <a:pPr eaLnBrk="1" hangingPunct="1"/>
              <a:t>14</a:t>
            </a:fld>
            <a:endParaRPr lang="en-US" altLang="en-US">
              <a:latin typeface="Tahoma" panose="020B0604030504040204" pitchFamily="34" charset="0"/>
            </a:endParaRPr>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6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3F695E-D4BE-4DD8-B184-6302A2EEC862}" type="slidenum">
              <a:rPr lang="en-US" altLang="en-US">
                <a:latin typeface="Tahoma" panose="020B0604030504040204" pitchFamily="34" charset="0"/>
              </a:rPr>
              <a:pPr eaLnBrk="1" hangingPunct="1"/>
              <a:t>15</a:t>
            </a:fld>
            <a:endParaRPr lang="en-US" altLang="en-US">
              <a:latin typeface="Tahoma" panose="020B0604030504040204" pitchFamily="34" charset="0"/>
            </a:endParaRPr>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The SDLC is a particular form of business</a:t>
            </a:r>
            <a:r>
              <a:rPr lang="en-US" altLang="en-US" baseline="0" dirty="0">
                <a:latin typeface="Arial" panose="020B0604020202020204" pitchFamily="34" charset="0"/>
                <a:cs typeface="Arial" panose="020B0604020202020204" pitchFamily="34" charset="0"/>
              </a:rPr>
              <a:t> problem-solving cycles. A common feature of cycles is that they tend to loop and repeat. And each involves some sort of up-front planning and feasibility assessment, followed by more detailed and meticulous exploration and analysis of the problem, which typically result in some set of solution alternatives from which to pick and implement. After that, there should be continuous monitoring and adjustment, which often leads to earlier steps, thus making it a cycle.</a:t>
            </a:r>
          </a:p>
          <a:p>
            <a:pPr eaLnBrk="1" hangingPunct="1"/>
            <a:endParaRPr lang="en-US" altLang="en-US"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21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72804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030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435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952500"/>
            <a:ext cx="12192000" cy="4152900"/>
          </a:xfrm>
          <a:prstGeom prst="rect">
            <a:avLst/>
          </a:prstGeom>
        </p:spPr>
      </p:pic>
      <p:cxnSp>
        <p:nvCxnSpPr>
          <p:cNvPr id="8" name="Straight Connector 7"/>
          <p:cNvCxnSpPr/>
          <p:nvPr/>
        </p:nvCxnSpPr>
        <p:spPr>
          <a:xfrm flipV="1">
            <a:off x="8382000" y="5486400"/>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1371600"/>
            <a:ext cx="7086600" cy="369332"/>
          </a:xfrm>
          <a:prstGeom prst="rect">
            <a:avLst/>
          </a:prstGeom>
          <a:noFill/>
        </p:spPr>
        <p:txBody>
          <a:bodyPr wrap="square" rtlCol="0">
            <a:spAutoFit/>
          </a:bodyPr>
          <a:lstStyle/>
          <a:p>
            <a:endParaRPr lang="en-US" dirty="0"/>
          </a:p>
        </p:txBody>
      </p:sp>
      <p:pic>
        <p:nvPicPr>
          <p:cNvPr id="14" name="Picture 13"/>
          <p:cNvPicPr>
            <a:picLocks noChangeAspect="1"/>
          </p:cNvPicPr>
          <p:nvPr/>
        </p:nvPicPr>
        <p:blipFill>
          <a:blip r:embed="rId3"/>
          <a:stretch>
            <a:fillRect/>
          </a:stretch>
        </p:blipFill>
        <p:spPr>
          <a:xfrm>
            <a:off x="152400" y="38100"/>
            <a:ext cx="5124450" cy="914400"/>
          </a:xfrm>
          <a:prstGeom prst="rect">
            <a:avLst/>
          </a:prstGeom>
        </p:spPr>
      </p:pic>
      <p:sp>
        <p:nvSpPr>
          <p:cNvPr id="16" name="TextBox 15"/>
          <p:cNvSpPr txBox="1"/>
          <p:nvPr/>
        </p:nvSpPr>
        <p:spPr>
          <a:xfrm>
            <a:off x="-25400" y="952500"/>
            <a:ext cx="12217400" cy="1107996"/>
          </a:xfrm>
          <a:prstGeom prst="rect">
            <a:avLst/>
          </a:prstGeom>
          <a:solidFill>
            <a:srgbClr val="7F7F7F">
              <a:alpha val="50196"/>
            </a:srgbClr>
          </a:solidFill>
        </p:spPr>
        <p:txBody>
          <a:bodyPr wrap="square" rtlCol="0">
            <a:spAutoFit/>
          </a:bodyPr>
          <a:lstStyle/>
          <a:p>
            <a:pPr algn="ctr"/>
            <a:r>
              <a:rPr lang="en-US" sz="6600" baseline="0" dirty="0">
                <a:solidFill>
                  <a:schemeClr val="tx1"/>
                </a:solidFill>
                <a:effectLst>
                  <a:outerShdw blurRad="38100" dist="38100" dir="2700000" algn="tl">
                    <a:srgbClr val="000000">
                      <a:alpha val="43137"/>
                    </a:srgbClr>
                  </a:outerShdw>
                </a:effectLst>
                <a:latin typeface="+mj-lt"/>
              </a:rPr>
              <a:t>Information Technology Audit &amp; Cyber Security</a:t>
            </a:r>
            <a:endParaRPr lang="en-US" sz="6600" dirty="0">
              <a:solidFill>
                <a:schemeClr val="tx1"/>
              </a:solidFill>
              <a:effectLst>
                <a:outerShdw blurRad="38100" dist="38100" dir="2700000" algn="tl">
                  <a:srgbClr val="000000">
                    <a:alpha val="43137"/>
                  </a:srgbClr>
                </a:outerShdw>
              </a:effectLst>
              <a:latin typeface="+mj-lt"/>
            </a:endParaRPr>
          </a:p>
        </p:txBody>
      </p:sp>
      <p:sp>
        <p:nvSpPr>
          <p:cNvPr id="12" name="Text Placeholder 11"/>
          <p:cNvSpPr>
            <a:spLocks noGrp="1"/>
          </p:cNvSpPr>
          <p:nvPr>
            <p:ph type="body" sz="quarter" idx="10"/>
          </p:nvPr>
        </p:nvSpPr>
        <p:spPr>
          <a:xfrm>
            <a:off x="511127" y="5410200"/>
            <a:ext cx="7772400" cy="1066800"/>
          </a:xfrm>
        </p:spPr>
        <p:txBody>
          <a:bodyPr anchor="ctr" anchorCtr="0">
            <a:normAutofit/>
          </a:bodyPr>
          <a:lstStyle>
            <a:lvl1pPr algn="r">
              <a:defRPr sz="4000">
                <a:solidFill>
                  <a:srgbClr val="BA2212"/>
                </a:solidFill>
              </a:defRPr>
            </a:lvl1pPr>
          </a:lstStyle>
          <a:p>
            <a:pPr lvl="0"/>
            <a:endParaRPr lang="en-US" dirty="0"/>
          </a:p>
        </p:txBody>
      </p:sp>
      <p:sp>
        <p:nvSpPr>
          <p:cNvPr id="17" name="Rectangle 16"/>
          <p:cNvSpPr/>
          <p:nvPr userDrawn="1"/>
        </p:nvSpPr>
        <p:spPr>
          <a:xfrm>
            <a:off x="8516816" y="5486400"/>
            <a:ext cx="32766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l"/>
            <a:r>
              <a:rPr lang="en-US" dirty="0">
                <a:solidFill>
                  <a:srgbClr val="BA2212"/>
                </a:solidFill>
              </a:rPr>
              <a:t>Systems &amp; Infrastructure</a:t>
            </a:r>
            <a:br>
              <a:rPr lang="en-US" dirty="0">
                <a:solidFill>
                  <a:srgbClr val="BA2212"/>
                </a:solidFill>
              </a:rPr>
            </a:br>
            <a:r>
              <a:rPr lang="en-US" dirty="0">
                <a:solidFill>
                  <a:srgbClr val="BA2212"/>
                </a:solidFill>
              </a:rPr>
              <a:t>Lifecycle</a:t>
            </a:r>
            <a:r>
              <a:rPr lang="en-US" baseline="0" dirty="0">
                <a:solidFill>
                  <a:srgbClr val="BA2212"/>
                </a:solidFill>
              </a:rPr>
              <a:t> Management</a:t>
            </a:r>
            <a:endParaRPr lang="en-US" dirty="0">
              <a:solidFill>
                <a:srgbClr val="BA2212"/>
              </a:solidFill>
            </a:endParaRPr>
          </a:p>
        </p:txBody>
      </p:sp>
    </p:spTree>
    <p:extLst>
      <p:ext uri="{BB962C8B-B14F-4D97-AF65-F5344CB8AC3E}">
        <p14:creationId xmlns:p14="http://schemas.microsoft.com/office/powerpoint/2010/main" val="1720416694"/>
      </p:ext>
    </p:extLst>
  </p:cSld>
  <p:clrMapOvr>
    <a:overrideClrMapping bg1="dk1" tx1="lt1" bg2="dk2" tx2="lt2" accent1="accent1" accent2="accent2" accent3="accent3" accent4="accent4" accent5="accent5" accent6="accent6" hlink="hlink" folHlink="folHlink"/>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9369" y="44904"/>
            <a:ext cx="9720072" cy="1499616"/>
          </a:xfrm>
        </p:spPr>
        <p:txBody>
          <a:bodyPr/>
          <a:lstStyle>
            <a:lvl1pPr>
              <a:defRPr>
                <a:solidFill>
                  <a:srgbClr val="07294D"/>
                </a:solidFill>
              </a:defRPr>
            </a:lvl1pPr>
          </a:lstStyle>
          <a:p>
            <a:r>
              <a:rPr lang="en-US"/>
              <a:t>Click to edit Master title style</a:t>
            </a:r>
            <a:endParaRPr lang="en-US" dirty="0"/>
          </a:p>
        </p:txBody>
      </p:sp>
      <p:sp>
        <p:nvSpPr>
          <p:cNvPr id="3" name="Content Placeholder 2"/>
          <p:cNvSpPr>
            <a:spLocks noGrp="1"/>
          </p:cNvSpPr>
          <p:nvPr>
            <p:ph idx="1"/>
          </p:nvPr>
        </p:nvSpPr>
        <p:spPr>
          <a:xfrm>
            <a:off x="2306828" y="1544520"/>
            <a:ext cx="9720073" cy="5122980"/>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3007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41558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98912" y="509497"/>
            <a:ext cx="9632403" cy="1499616"/>
          </a:xfrm>
        </p:spPr>
        <p:txBody>
          <a:bodyPr/>
          <a:lstStyle>
            <a:lvl1pPr>
              <a:defRPr>
                <a:solidFill>
                  <a:srgbClr val="07294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211243" y="2173705"/>
            <a:ext cx="4754880" cy="4023360"/>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76436" y="2173705"/>
            <a:ext cx="4754880" cy="4023360"/>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900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07294D"/>
                </a:solidFill>
              </a:defRPr>
            </a:lvl1pPr>
          </a:lstStyle>
          <a:p>
            <a:r>
              <a:rPr lang="en-US"/>
              <a:t>Click to edit Master title style</a:t>
            </a:r>
            <a:endParaRPr lang="en-US" dirty="0"/>
          </a:p>
        </p:txBody>
      </p:sp>
      <p:sp>
        <p:nvSpPr>
          <p:cNvPr id="3" name="Text Placeholder 2"/>
          <p:cNvSpPr>
            <a:spLocks noGrp="1"/>
          </p:cNvSpPr>
          <p:nvPr>
            <p:ph type="body" idx="1"/>
          </p:nvPr>
        </p:nvSpPr>
        <p:spPr>
          <a:xfrm>
            <a:off x="2381460" y="195855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81460" y="2746708"/>
            <a:ext cx="4754880" cy="3341572"/>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48220" y="195855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7348220" y="2746708"/>
            <a:ext cx="4754880" cy="3341572"/>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92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294D"/>
                </a:solidFill>
              </a:defRPr>
            </a:lvl1pPr>
          </a:lstStyle>
          <a:p>
            <a:r>
              <a:rPr lang="en-US"/>
              <a:t>Click to edit Master title style</a:t>
            </a:r>
            <a:endParaRPr lang="en-US" dirty="0"/>
          </a:p>
        </p:txBody>
      </p:sp>
    </p:spTree>
    <p:extLst>
      <p:ext uri="{BB962C8B-B14F-4D97-AF65-F5344CB8AC3E}">
        <p14:creationId xmlns:p14="http://schemas.microsoft.com/office/powerpoint/2010/main" val="237177751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164699"/>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924830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6814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3028" y="765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3028" y="1576132"/>
            <a:ext cx="9720073" cy="518026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2286000" y="3945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29359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ransition>
    <p:zoom/>
  </p:transition>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zureforeducation.microsoft.com/devtoo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hyperlink" Target="https://community.mis.temple.edu/mis5214sec702spring20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960137"/>
            <a:ext cx="8077200" cy="1463040"/>
          </a:xfrm>
        </p:spPr>
        <p:txBody>
          <a:bodyPr>
            <a:normAutofit/>
          </a:bodyPr>
          <a:lstStyle/>
          <a:p>
            <a:r>
              <a:rPr lang="en-US" sz="4400" dirty="0"/>
              <a:t>Introduction to Systems Development</a:t>
            </a:r>
          </a:p>
        </p:txBody>
      </p:sp>
      <p:sp>
        <p:nvSpPr>
          <p:cNvPr id="3" name="Subtitle 2"/>
          <p:cNvSpPr>
            <a:spLocks noGrp="1"/>
          </p:cNvSpPr>
          <p:nvPr>
            <p:ph type="subTitle" idx="1"/>
          </p:nvPr>
        </p:nvSpPr>
        <p:spPr/>
        <p:txBody>
          <a:bodyPr/>
          <a:lstStyle/>
          <a:p>
            <a:r>
              <a:rPr lang="en-US" dirty="0"/>
              <a:t>Systems Analysis and Design</a:t>
            </a: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DD86-1382-4647-8BDB-DCE147B2C812}"/>
              </a:ext>
            </a:extLst>
          </p:cNvPr>
          <p:cNvSpPr>
            <a:spLocks noGrp="1"/>
          </p:cNvSpPr>
          <p:nvPr>
            <p:ph type="title"/>
          </p:nvPr>
        </p:nvSpPr>
        <p:spPr/>
        <p:txBody>
          <a:bodyPr/>
          <a:lstStyle/>
          <a:p>
            <a:r>
              <a:rPr lang="en-US" dirty="0"/>
              <a:t>IT Auditors’ Responsibilities</a:t>
            </a:r>
          </a:p>
        </p:txBody>
      </p:sp>
      <p:sp>
        <p:nvSpPr>
          <p:cNvPr id="3" name="Content Placeholder 2">
            <a:extLst>
              <a:ext uri="{FF2B5EF4-FFF2-40B4-BE49-F238E27FC236}">
                <a16:creationId xmlns:a16="http://schemas.microsoft.com/office/drawing/2014/main" id="{8DA2A9A1-5687-4677-8285-9B0627CFDBE1}"/>
              </a:ext>
            </a:extLst>
          </p:cNvPr>
          <p:cNvSpPr>
            <a:spLocks noGrp="1"/>
          </p:cNvSpPr>
          <p:nvPr>
            <p:ph idx="1"/>
          </p:nvPr>
        </p:nvSpPr>
        <p:spPr/>
        <p:txBody>
          <a:bodyPr/>
          <a:lstStyle/>
          <a:p>
            <a:pPr>
              <a:buFont typeface="Wingdings" panose="05000000000000000000" pitchFamily="2" charset="2"/>
              <a:buChar char="v"/>
            </a:pPr>
            <a:r>
              <a:rPr lang="en-US" dirty="0"/>
              <a:t>Providing assurance that enterprise objectives are being met by information systems and infrastructure management practices</a:t>
            </a:r>
          </a:p>
          <a:p>
            <a:pPr>
              <a:buFont typeface="Wingdings" panose="05000000000000000000" pitchFamily="2" charset="2"/>
              <a:buChar char="v"/>
            </a:pPr>
            <a:r>
              <a:rPr lang="en-US" dirty="0"/>
              <a:t>Identifying which elements may represent greatest risk, and which controls are most effective at mitigating this risk</a:t>
            </a:r>
          </a:p>
          <a:p>
            <a:pPr>
              <a:buFont typeface="Wingdings" panose="05000000000000000000" pitchFamily="2" charset="2"/>
              <a:buChar char="v"/>
            </a:pPr>
            <a:r>
              <a:rPr lang="en-US" dirty="0"/>
              <a:t>Understanding which methodologies are in use for:</a:t>
            </a:r>
          </a:p>
          <a:p>
            <a:pPr lvl="1">
              <a:buFont typeface="Wingdings" panose="05000000000000000000" pitchFamily="2" charset="2"/>
              <a:buChar char="v"/>
            </a:pPr>
            <a:r>
              <a:rPr lang="en-US" dirty="0"/>
              <a:t>Systems development, acquisition and maintenance</a:t>
            </a:r>
          </a:p>
          <a:p>
            <a:pPr lvl="1">
              <a:buFont typeface="Wingdings" panose="05000000000000000000" pitchFamily="2" charset="2"/>
              <a:buChar char="v"/>
            </a:pPr>
            <a:r>
              <a:rPr lang="en-US" dirty="0"/>
              <a:t>Identifying potential vulnerabilities and points requiring control</a:t>
            </a:r>
          </a:p>
          <a:p>
            <a:pPr lvl="1">
              <a:buFont typeface="Wingdings" panose="05000000000000000000" pitchFamily="2" charset="2"/>
              <a:buChar char="v"/>
            </a:pPr>
            <a:r>
              <a:rPr lang="en-US" dirty="0"/>
              <a:t>Advising project team and senior management of deficiencies and best practices within each of these processes</a:t>
            </a:r>
          </a:p>
          <a:p>
            <a:pPr>
              <a:buFont typeface="Wingdings" panose="05000000000000000000" pitchFamily="2" charset="2"/>
              <a:buChar char="v"/>
            </a:pPr>
            <a:endParaRPr lang="en-US" dirty="0"/>
          </a:p>
        </p:txBody>
      </p:sp>
      <p:graphicFrame>
        <p:nvGraphicFramePr>
          <p:cNvPr id="4" name="Table 3">
            <a:extLst>
              <a:ext uri="{FF2B5EF4-FFF2-40B4-BE49-F238E27FC236}">
                <a16:creationId xmlns:a16="http://schemas.microsoft.com/office/drawing/2014/main" id="{BCAD12F2-3414-465C-94D8-C3FA3308F846}"/>
              </a:ext>
            </a:extLst>
          </p:cNvPr>
          <p:cNvGraphicFramePr>
            <a:graphicFrameLocks noGrp="1"/>
          </p:cNvGraphicFramePr>
          <p:nvPr>
            <p:extLst>
              <p:ext uri="{D42A27DB-BD31-4B8C-83A1-F6EECF244321}">
                <p14:modId xmlns:p14="http://schemas.microsoft.com/office/powerpoint/2010/main" val="2986742353"/>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8071742"/>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DD86-1382-4647-8BDB-DCE147B2C812}"/>
              </a:ext>
            </a:extLst>
          </p:cNvPr>
          <p:cNvSpPr>
            <a:spLocks noGrp="1"/>
          </p:cNvSpPr>
          <p:nvPr>
            <p:ph type="title"/>
          </p:nvPr>
        </p:nvSpPr>
        <p:spPr/>
        <p:txBody>
          <a:bodyPr/>
          <a:lstStyle/>
          <a:p>
            <a:r>
              <a:rPr lang="en-US" dirty="0"/>
              <a:t>IT Auditors’ Role</a:t>
            </a:r>
          </a:p>
        </p:txBody>
      </p:sp>
      <p:sp>
        <p:nvSpPr>
          <p:cNvPr id="3" name="Content Placeholder 2">
            <a:extLst>
              <a:ext uri="{FF2B5EF4-FFF2-40B4-BE49-F238E27FC236}">
                <a16:creationId xmlns:a16="http://schemas.microsoft.com/office/drawing/2014/main" id="{8DA2A9A1-5687-4677-8285-9B0627CFDBE1}"/>
              </a:ext>
            </a:extLst>
          </p:cNvPr>
          <p:cNvSpPr>
            <a:spLocks noGrp="1"/>
          </p:cNvSpPr>
          <p:nvPr>
            <p:ph idx="1"/>
          </p:nvPr>
        </p:nvSpPr>
        <p:spPr/>
        <p:txBody>
          <a:bodyPr>
            <a:normAutofit fontScale="85000" lnSpcReduction="20000"/>
          </a:bodyPr>
          <a:lstStyle/>
          <a:p>
            <a:pPr>
              <a:buFont typeface="Wingdings" panose="05000000000000000000" pitchFamily="2" charset="2"/>
              <a:buChar char="v"/>
            </a:pPr>
            <a:r>
              <a:rPr lang="en-US" dirty="0"/>
              <a:t>Two alternative approaches </a:t>
            </a:r>
          </a:p>
          <a:p>
            <a:pPr>
              <a:buFont typeface="Wingdings" panose="05000000000000000000" pitchFamily="2" charset="2"/>
              <a:buChar char="v"/>
            </a:pPr>
            <a:r>
              <a:rPr lang="en-US" dirty="0"/>
              <a:t>Review end-stage deliverables throughout the development process, without becoming part of the process</a:t>
            </a:r>
          </a:p>
          <a:p>
            <a:pPr lvl="1">
              <a:buFont typeface="Wingdings" panose="05000000000000000000" pitchFamily="2" charset="2"/>
              <a:buChar char="v"/>
            </a:pPr>
            <a:r>
              <a:rPr lang="en-US" dirty="0"/>
              <a:t>Auditor reviews each stage’s deliverables to ensure:</a:t>
            </a:r>
          </a:p>
          <a:p>
            <a:pPr lvl="2">
              <a:buFont typeface="Wingdings" panose="05000000000000000000" pitchFamily="2" charset="2"/>
              <a:buChar char="v"/>
            </a:pPr>
            <a:r>
              <a:rPr lang="en-US" dirty="0"/>
              <a:t>What was planned from the previous stage has been accomplished and the planning of the next stage has been refined appropriately</a:t>
            </a:r>
          </a:p>
          <a:p>
            <a:pPr lvl="2">
              <a:buFont typeface="Wingdings" panose="05000000000000000000" pitchFamily="2" charset="2"/>
              <a:buChar char="v"/>
            </a:pPr>
            <a:r>
              <a:rPr lang="en-US" dirty="0"/>
              <a:t>Planning of the next stage has been refined appropriately</a:t>
            </a:r>
          </a:p>
          <a:p>
            <a:pPr>
              <a:buFont typeface="Wingdings" panose="05000000000000000000" pitchFamily="2" charset="2"/>
              <a:buChar char="v"/>
            </a:pPr>
            <a:r>
              <a:rPr lang="en-US" dirty="0"/>
              <a:t>Internal control consultant, becoming part of the systems development process</a:t>
            </a:r>
          </a:p>
          <a:p>
            <a:pPr lvl="1">
              <a:buFont typeface="Wingdings" panose="05000000000000000000" pitchFamily="2" charset="2"/>
              <a:buChar char="v"/>
            </a:pPr>
            <a:r>
              <a:rPr lang="en-US" dirty="0"/>
              <a:t>Auditor provides ongoing proactive recommendations by participating in selected project-management meetings including:</a:t>
            </a:r>
          </a:p>
          <a:p>
            <a:pPr lvl="2">
              <a:buFont typeface="Wingdings" panose="05000000000000000000" pitchFamily="2" charset="2"/>
              <a:buChar char="v"/>
            </a:pPr>
            <a:r>
              <a:rPr lang="en-US" dirty="0"/>
              <a:t>risk-assessment, systems-design, development, and systems delivery meetings</a:t>
            </a:r>
          </a:p>
          <a:p>
            <a:pPr lvl="1">
              <a:buFont typeface="Wingdings" panose="05000000000000000000" pitchFamily="2" charset="2"/>
              <a:buChar char="v"/>
            </a:pPr>
            <a:r>
              <a:rPr lang="en-US" dirty="0"/>
              <a:t>Auditor’s independence may be compromised, but this is mitigated by another auditor who should find a system with well-designed controls incorporated </a:t>
            </a:r>
          </a:p>
          <a:p>
            <a:pPr>
              <a:buFont typeface="Wingdings" panose="05000000000000000000" pitchFamily="2" charset="2"/>
              <a:buChar char="v"/>
            </a:pPr>
            <a:endParaRPr lang="en-US" dirty="0"/>
          </a:p>
          <a:p>
            <a:pPr>
              <a:buFont typeface="Wingdings" panose="05000000000000000000" pitchFamily="2" charset="2"/>
              <a:buChar char="v"/>
            </a:pPr>
            <a:r>
              <a:rPr lang="en-US" dirty="0"/>
              <a:t>Produce and provide formal audit reports to the appropriate business managers including:</a:t>
            </a:r>
          </a:p>
          <a:p>
            <a:pPr lvl="1">
              <a:buFont typeface="Wingdings" panose="05000000000000000000" pitchFamily="2" charset="2"/>
              <a:buChar char="v"/>
            </a:pPr>
            <a:r>
              <a:rPr lang="en-US" dirty="0"/>
              <a:t>1. Overall assessment of the controlled progress of the project</a:t>
            </a:r>
          </a:p>
          <a:p>
            <a:pPr lvl="1">
              <a:buFont typeface="Wingdings" panose="05000000000000000000" pitchFamily="2" charset="2"/>
              <a:buChar char="v"/>
            </a:pPr>
            <a:r>
              <a:rPr lang="en-US" dirty="0"/>
              <a:t>2. Areas requiring improvement to complete the project, as specified, within budget and at an appropriate level of quality</a:t>
            </a:r>
          </a:p>
          <a:p>
            <a:pPr>
              <a:buFont typeface="Wingdings" panose="05000000000000000000" pitchFamily="2" charset="2"/>
              <a:buChar char="v"/>
            </a:pPr>
            <a:r>
              <a:rPr lang="en-US" dirty="0"/>
              <a:t>Requires an in-depth understanding of both:</a:t>
            </a:r>
          </a:p>
          <a:p>
            <a:pPr lvl="1">
              <a:buFont typeface="Wingdings" panose="05000000000000000000" pitchFamily="2" charset="2"/>
              <a:buChar char="v"/>
            </a:pPr>
            <a:r>
              <a:rPr lang="en-US" dirty="0"/>
              <a:t>1. The overall information systems development processes adopted</a:t>
            </a:r>
          </a:p>
          <a:p>
            <a:pPr lvl="1">
              <a:buFont typeface="Wingdings" panose="05000000000000000000" pitchFamily="2" charset="2"/>
              <a:buChar char="v"/>
            </a:pPr>
            <a:r>
              <a:rPr lang="en-US" dirty="0"/>
              <a:t>2. The business processes being computerized</a:t>
            </a:r>
          </a:p>
        </p:txBody>
      </p:sp>
      <p:graphicFrame>
        <p:nvGraphicFramePr>
          <p:cNvPr id="4" name="Table 3">
            <a:extLst>
              <a:ext uri="{FF2B5EF4-FFF2-40B4-BE49-F238E27FC236}">
                <a16:creationId xmlns:a16="http://schemas.microsoft.com/office/drawing/2014/main" id="{BCAD12F2-3414-465C-94D8-C3FA3308F846}"/>
              </a:ext>
            </a:extLst>
          </p:cNvPr>
          <p:cNvGraphicFramePr>
            <a:graphicFrameLocks noGrp="1"/>
          </p:cNvGraphicFramePr>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74479177"/>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707E-2734-4918-A4A6-573CDC570AFA}"/>
              </a:ext>
            </a:extLst>
          </p:cNvPr>
          <p:cNvSpPr>
            <a:spLocks noGrp="1"/>
          </p:cNvSpPr>
          <p:nvPr>
            <p:ph type="title"/>
          </p:nvPr>
        </p:nvSpPr>
        <p:spPr/>
        <p:txBody>
          <a:bodyPr/>
          <a:lstStyle/>
          <a:p>
            <a:r>
              <a:rPr lang="en-US" dirty="0"/>
              <a:t>Required Tools</a:t>
            </a:r>
          </a:p>
        </p:txBody>
      </p:sp>
      <p:sp>
        <p:nvSpPr>
          <p:cNvPr id="3" name="Content Placeholder 2">
            <a:extLst>
              <a:ext uri="{FF2B5EF4-FFF2-40B4-BE49-F238E27FC236}">
                <a16:creationId xmlns:a16="http://schemas.microsoft.com/office/drawing/2014/main" id="{D97577CD-1C78-4070-9EE9-DBC03B7AC2CB}"/>
              </a:ext>
            </a:extLst>
          </p:cNvPr>
          <p:cNvSpPr>
            <a:spLocks noGrp="1"/>
          </p:cNvSpPr>
          <p:nvPr>
            <p:ph idx="1"/>
          </p:nvPr>
        </p:nvSpPr>
        <p:spPr/>
        <p:txBody>
          <a:bodyPr/>
          <a:lstStyle/>
          <a:p>
            <a:r>
              <a:rPr lang="en-US" dirty="0"/>
              <a:t>You will need both:</a:t>
            </a:r>
          </a:p>
          <a:p>
            <a:pPr lvl="1"/>
            <a:r>
              <a:rPr lang="en-US" dirty="0"/>
              <a:t>Microsoft Project</a:t>
            </a:r>
          </a:p>
          <a:p>
            <a:pPr lvl="1"/>
            <a:r>
              <a:rPr lang="en-US" dirty="0"/>
              <a:t>Microsoft Visio</a:t>
            </a:r>
          </a:p>
          <a:p>
            <a:r>
              <a:rPr lang="en-US" dirty="0"/>
              <a:t>Software is available at the link below.  Login with your TU credentials:</a:t>
            </a:r>
          </a:p>
          <a:p>
            <a:r>
              <a:rPr lang="en-US" dirty="0">
                <a:hlinkClick r:id="rId2"/>
              </a:rPr>
              <a:t>https://azureforeducation.microsoft.com/devtools</a:t>
            </a:r>
            <a:endParaRPr lang="en-US" dirty="0"/>
          </a:p>
          <a:p>
            <a:endParaRPr lang="en-US" dirty="0"/>
          </a:p>
          <a:p>
            <a:endParaRPr lang="en-US" dirty="0"/>
          </a:p>
        </p:txBody>
      </p:sp>
    </p:spTree>
    <p:extLst>
      <p:ext uri="{BB962C8B-B14F-4D97-AF65-F5344CB8AC3E}">
        <p14:creationId xmlns:p14="http://schemas.microsoft.com/office/powerpoint/2010/main" val="1204082175"/>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US" altLang="en-US" sz="4000"/>
              <a:t>A Modern Approach to Systems Analysis and Design</a:t>
            </a:r>
          </a:p>
        </p:txBody>
      </p:sp>
      <p:sp>
        <p:nvSpPr>
          <p:cNvPr id="8198" name="Rectangle 3"/>
          <p:cNvSpPr>
            <a:spLocks noGrp="1" noChangeArrowheads="1"/>
          </p:cNvSpPr>
          <p:nvPr>
            <p:ph idx="1"/>
          </p:nvPr>
        </p:nvSpPr>
        <p:spPr/>
        <p:txBody>
          <a:bodyPr/>
          <a:lstStyle/>
          <a:p>
            <a:pPr eaLnBrk="1" hangingPunct="1">
              <a:lnSpc>
                <a:spcPct val="80000"/>
              </a:lnSpc>
            </a:pPr>
            <a:r>
              <a:rPr lang="en-US" altLang="en-US" dirty="0"/>
              <a:t>1950s: focus on efficient automation of existing processes</a:t>
            </a:r>
          </a:p>
          <a:p>
            <a:pPr eaLnBrk="1" hangingPunct="1">
              <a:lnSpc>
                <a:spcPct val="80000"/>
              </a:lnSpc>
            </a:pPr>
            <a:r>
              <a:rPr lang="en-US" altLang="en-US" dirty="0"/>
              <a:t>1960s: advent of procedural third generation languages (3GL) faster and more reliable computers</a:t>
            </a:r>
          </a:p>
          <a:p>
            <a:pPr eaLnBrk="1" hangingPunct="1">
              <a:lnSpc>
                <a:spcPct val="80000"/>
              </a:lnSpc>
            </a:pPr>
            <a:r>
              <a:rPr lang="en-US" altLang="en-US" dirty="0"/>
              <a:t>1970s: system development becomes more like an engineering discipline</a:t>
            </a:r>
          </a:p>
          <a:p>
            <a:pPr>
              <a:lnSpc>
                <a:spcPct val="80000"/>
              </a:lnSpc>
            </a:pPr>
            <a:r>
              <a:rPr lang="en-US" altLang="en-US" dirty="0"/>
              <a:t>1980s: major breakthrough with 4GL, CASE tools, object-oriented methods</a:t>
            </a:r>
          </a:p>
          <a:p>
            <a:pPr>
              <a:lnSpc>
                <a:spcPct val="80000"/>
              </a:lnSpc>
            </a:pPr>
            <a:r>
              <a:rPr lang="en-US" altLang="en-US" dirty="0"/>
              <a:t>1990s: focus on system integration, GUI applications, client/server platforms, Internet</a:t>
            </a:r>
          </a:p>
          <a:p>
            <a:pPr>
              <a:lnSpc>
                <a:spcPct val="80000"/>
              </a:lnSpc>
            </a:pPr>
            <a:r>
              <a:rPr lang="en-US" altLang="en-US" b="1" dirty="0"/>
              <a:t>The new century: Web application development, wireless PDAs and smart phones, component-based applications, per-use cloud-based application services.</a:t>
            </a:r>
          </a:p>
          <a:p>
            <a:pPr eaLnBrk="1" hangingPunct="1">
              <a:lnSpc>
                <a:spcPct val="80000"/>
              </a:lnSpc>
            </a:pP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480676007"/>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1" kern="1200" dirty="0">
                          <a:solidFill>
                            <a:srgbClr val="BA2212"/>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 calcmode="lin" valueType="num">
                                      <p:cBhvr additive="base">
                                        <p:cTn id="7" dur="500" fill="hold"/>
                                        <p:tgtEl>
                                          <p:spTgt spid="81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8">
                                            <p:txEl>
                                              <p:pRg st="1" end="1"/>
                                            </p:txEl>
                                          </p:spTgt>
                                        </p:tgtEl>
                                        <p:attrNameLst>
                                          <p:attrName>style.visibility</p:attrName>
                                        </p:attrNameLst>
                                      </p:cBhvr>
                                      <p:to>
                                        <p:strVal val="visible"/>
                                      </p:to>
                                    </p:set>
                                    <p:anim calcmode="lin" valueType="num">
                                      <p:cBhvr additive="base">
                                        <p:cTn id="13"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8">
                                            <p:txEl>
                                              <p:pRg st="2" end="2"/>
                                            </p:txEl>
                                          </p:spTgt>
                                        </p:tgtEl>
                                        <p:attrNameLst>
                                          <p:attrName>style.visibility</p:attrName>
                                        </p:attrNameLst>
                                      </p:cBhvr>
                                      <p:to>
                                        <p:strVal val="visible"/>
                                      </p:to>
                                    </p:set>
                                    <p:anim calcmode="lin" valueType="num">
                                      <p:cBhvr additive="base">
                                        <p:cTn id="19" dur="500" fill="hold"/>
                                        <p:tgtEl>
                                          <p:spTgt spid="81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8">
                                            <p:txEl>
                                              <p:pRg st="3" end="3"/>
                                            </p:txEl>
                                          </p:spTgt>
                                        </p:tgtEl>
                                        <p:attrNameLst>
                                          <p:attrName>style.visibility</p:attrName>
                                        </p:attrNameLst>
                                      </p:cBhvr>
                                      <p:to>
                                        <p:strVal val="visible"/>
                                      </p:to>
                                    </p:set>
                                    <p:anim calcmode="lin" valueType="num">
                                      <p:cBhvr additive="base">
                                        <p:cTn id="25" dur="500" fill="hold"/>
                                        <p:tgtEl>
                                          <p:spTgt spid="81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8">
                                            <p:txEl>
                                              <p:pRg st="4" end="4"/>
                                            </p:txEl>
                                          </p:spTgt>
                                        </p:tgtEl>
                                        <p:attrNameLst>
                                          <p:attrName>style.visibility</p:attrName>
                                        </p:attrNameLst>
                                      </p:cBhvr>
                                      <p:to>
                                        <p:strVal val="visible"/>
                                      </p:to>
                                    </p:set>
                                    <p:anim calcmode="lin" valueType="num">
                                      <p:cBhvr additive="base">
                                        <p:cTn id="31" dur="500" fill="hold"/>
                                        <p:tgtEl>
                                          <p:spTgt spid="81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pPr eaLnBrk="1" hangingPunct="1"/>
            <a:r>
              <a:rPr lang="en-US" altLang="en-US" sz="4000"/>
              <a:t>Developing Information Systems</a:t>
            </a:r>
          </a:p>
        </p:txBody>
      </p:sp>
      <p:sp>
        <p:nvSpPr>
          <p:cNvPr id="10246" name="Rectangle 3"/>
          <p:cNvSpPr>
            <a:spLocks noGrp="1" noChangeArrowheads="1"/>
          </p:cNvSpPr>
          <p:nvPr>
            <p:ph idx="1"/>
          </p:nvPr>
        </p:nvSpPr>
        <p:spPr/>
        <p:txBody>
          <a:bodyPr/>
          <a:lstStyle/>
          <a:p>
            <a:pPr eaLnBrk="1" hangingPunct="1"/>
            <a:r>
              <a:rPr lang="en-US" altLang="en-US" b="1"/>
              <a:t>System Development Methodology</a:t>
            </a:r>
            <a:r>
              <a:rPr lang="en-US" altLang="en-US"/>
              <a:t> is a standard process followed in an organization to conduct all the steps necessary to analyze, design, implement, and maintain information systems.</a:t>
            </a:r>
          </a:p>
        </p:txBody>
      </p:sp>
      <p:graphicFrame>
        <p:nvGraphicFramePr>
          <p:cNvPr id="4" name="Table 3"/>
          <p:cNvGraphicFramePr>
            <a:graphicFrameLocks noGrp="1"/>
          </p:cNvGraphicFramePr>
          <p:nvPr>
            <p:extLst>
              <p:ext uri="{D42A27DB-BD31-4B8C-83A1-F6EECF244321}">
                <p14:modId xmlns:p14="http://schemas.microsoft.com/office/powerpoint/2010/main" val="1726035151"/>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altLang="en-US"/>
              <a:t>Systems Development Life Cycle (SDLC)</a:t>
            </a:r>
          </a:p>
        </p:txBody>
      </p:sp>
      <p:sp>
        <p:nvSpPr>
          <p:cNvPr id="11270" name="Rectangle 3"/>
          <p:cNvSpPr>
            <a:spLocks noGrp="1" noChangeArrowheads="1"/>
          </p:cNvSpPr>
          <p:nvPr>
            <p:ph idx="1"/>
          </p:nvPr>
        </p:nvSpPr>
        <p:spPr/>
        <p:txBody>
          <a:bodyPr/>
          <a:lstStyle/>
          <a:p>
            <a:pPr eaLnBrk="1" hangingPunct="1"/>
            <a:r>
              <a:rPr lang="en-US" altLang="en-US" sz="2800" dirty="0"/>
              <a:t>Traditional methodology used to develop, maintain, and replace information systems</a:t>
            </a:r>
          </a:p>
          <a:p>
            <a:pPr eaLnBrk="1" hangingPunct="1"/>
            <a:r>
              <a:rPr lang="en-US" altLang="en-US" sz="2800" dirty="0"/>
              <a:t>Phases in SDLC:</a:t>
            </a:r>
          </a:p>
          <a:p>
            <a:pPr lvl="1" eaLnBrk="1" hangingPunct="1"/>
            <a:r>
              <a:rPr lang="en-US" altLang="en-US" sz="2400" dirty="0"/>
              <a:t>Planning</a:t>
            </a:r>
          </a:p>
          <a:p>
            <a:pPr lvl="1" eaLnBrk="1" hangingPunct="1"/>
            <a:r>
              <a:rPr lang="en-US" altLang="en-US" sz="2400" dirty="0"/>
              <a:t>Analysis</a:t>
            </a:r>
          </a:p>
          <a:p>
            <a:pPr lvl="1" eaLnBrk="1" hangingPunct="1"/>
            <a:r>
              <a:rPr lang="en-US" altLang="en-US" sz="2400" dirty="0"/>
              <a:t>Design</a:t>
            </a:r>
          </a:p>
          <a:p>
            <a:pPr lvl="1" eaLnBrk="1" hangingPunct="1"/>
            <a:r>
              <a:rPr lang="en-US" altLang="en-US" sz="2400" dirty="0"/>
              <a:t>Implementation</a:t>
            </a:r>
          </a:p>
          <a:p>
            <a:pPr lvl="1" eaLnBrk="1" hangingPunct="1"/>
            <a:r>
              <a:rPr lang="en-US" altLang="en-US" sz="2400" dirty="0"/>
              <a:t>Maintenance</a:t>
            </a:r>
          </a:p>
        </p:txBody>
      </p:sp>
      <p:graphicFrame>
        <p:nvGraphicFramePr>
          <p:cNvPr id="4" name="Table 3"/>
          <p:cNvGraphicFramePr>
            <a:graphicFrameLocks noGrp="1"/>
          </p:cNvGraphicFramePr>
          <p:nvPr>
            <p:extLst>
              <p:ext uri="{D42A27DB-BD31-4B8C-83A1-F6EECF244321}">
                <p14:modId xmlns:p14="http://schemas.microsoft.com/office/powerpoint/2010/main" val="1231246951"/>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0">
                                            <p:txEl>
                                              <p:pRg st="2" end="2"/>
                                            </p:txEl>
                                          </p:spTgt>
                                        </p:tgtEl>
                                        <p:attrNameLst>
                                          <p:attrName>style.visibility</p:attrName>
                                        </p:attrNameLst>
                                      </p:cBhvr>
                                      <p:to>
                                        <p:strVal val="visible"/>
                                      </p:to>
                                    </p:set>
                                    <p:anim calcmode="lin" valueType="num">
                                      <p:cBhvr additive="base">
                                        <p:cTn id="7" dur="500" fill="hold"/>
                                        <p:tgtEl>
                                          <p:spTgt spid="112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70">
                                            <p:txEl>
                                              <p:pRg st="3" end="3"/>
                                            </p:txEl>
                                          </p:spTgt>
                                        </p:tgtEl>
                                        <p:attrNameLst>
                                          <p:attrName>style.visibility</p:attrName>
                                        </p:attrNameLst>
                                      </p:cBhvr>
                                      <p:to>
                                        <p:strVal val="visible"/>
                                      </p:to>
                                    </p:set>
                                    <p:anim calcmode="lin" valueType="num">
                                      <p:cBhvr additive="base">
                                        <p:cTn id="13" dur="500" fill="hold"/>
                                        <p:tgtEl>
                                          <p:spTgt spid="112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70">
                                            <p:txEl>
                                              <p:pRg st="4" end="4"/>
                                            </p:txEl>
                                          </p:spTgt>
                                        </p:tgtEl>
                                        <p:attrNameLst>
                                          <p:attrName>style.visibility</p:attrName>
                                        </p:attrNameLst>
                                      </p:cBhvr>
                                      <p:to>
                                        <p:strVal val="visible"/>
                                      </p:to>
                                    </p:set>
                                    <p:anim calcmode="lin" valueType="num">
                                      <p:cBhvr additive="base">
                                        <p:cTn id="19" dur="500" fill="hold"/>
                                        <p:tgtEl>
                                          <p:spTgt spid="112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70">
                                            <p:txEl>
                                              <p:pRg st="5" end="5"/>
                                            </p:txEl>
                                          </p:spTgt>
                                        </p:tgtEl>
                                        <p:attrNameLst>
                                          <p:attrName>style.visibility</p:attrName>
                                        </p:attrNameLst>
                                      </p:cBhvr>
                                      <p:to>
                                        <p:strVal val="visible"/>
                                      </p:to>
                                    </p:set>
                                    <p:anim calcmode="lin" valueType="num">
                                      <p:cBhvr additive="base">
                                        <p:cTn id="25" dur="500" fill="hold"/>
                                        <p:tgtEl>
                                          <p:spTgt spid="1127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70">
                                            <p:txEl>
                                              <p:pRg st="6" end="6"/>
                                            </p:txEl>
                                          </p:spTgt>
                                        </p:tgtEl>
                                        <p:attrNameLst>
                                          <p:attrName>style.visibility</p:attrName>
                                        </p:attrNameLst>
                                      </p:cBhvr>
                                      <p:to>
                                        <p:strVal val="visible"/>
                                      </p:to>
                                    </p:set>
                                    <p:anim calcmode="lin" valueType="num">
                                      <p:cBhvr additive="base">
                                        <p:cTn id="31" dur="500" fill="hold"/>
                                        <p:tgtEl>
                                          <p:spTgt spid="1127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76" y="2166938"/>
            <a:ext cx="45561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5"/>
          <p:cNvSpPr>
            <a:spLocks noGrp="1" noChangeArrowheads="1"/>
          </p:cNvSpPr>
          <p:nvPr>
            <p:ph type="title"/>
          </p:nvPr>
        </p:nvSpPr>
        <p:spPr/>
        <p:txBody>
          <a:bodyPr/>
          <a:lstStyle/>
          <a:p>
            <a:pPr eaLnBrk="1" hangingPunct="1"/>
            <a:r>
              <a:rPr lang="en-US" altLang="en-US" sz="4000"/>
              <a:t>Standard and Evolutionary Views of SDLC</a:t>
            </a:r>
          </a:p>
        </p:txBody>
      </p:sp>
      <p:pic>
        <p:nvPicPr>
          <p:cNvPr id="12295" name="Picture 8" descr="Nona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0574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9"/>
          <p:cNvSpPr>
            <a:spLocks noChangeArrowheads="1"/>
          </p:cNvSpPr>
          <p:nvPr/>
        </p:nvSpPr>
        <p:spPr bwMode="auto">
          <a:xfrm>
            <a:off x="7243064" y="1618601"/>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Evolutionary model</a:t>
            </a:r>
          </a:p>
        </p:txBody>
      </p:sp>
      <p:sp>
        <p:nvSpPr>
          <p:cNvPr id="12297" name="Rectangle 10"/>
          <p:cNvSpPr>
            <a:spLocks noChangeArrowheads="1"/>
          </p:cNvSpPr>
          <p:nvPr/>
        </p:nvSpPr>
        <p:spPr bwMode="auto">
          <a:xfrm>
            <a:off x="2404105" y="1872734"/>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Systems development life cycle</a:t>
            </a:r>
          </a:p>
        </p:txBody>
      </p:sp>
      <p:graphicFrame>
        <p:nvGraphicFramePr>
          <p:cNvPr id="7" name="Table 6"/>
          <p:cNvGraphicFramePr>
            <a:graphicFrameLocks noGrp="1"/>
          </p:cNvGraphicFramePr>
          <p:nvPr>
            <p:extLst>
              <p:ext uri="{D42A27DB-BD31-4B8C-83A1-F6EECF244321}">
                <p14:modId xmlns:p14="http://schemas.microsoft.com/office/powerpoint/2010/main" val="1231246951"/>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500"/>
                                        <p:tgtEl>
                                          <p:spTgt spid="122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fade">
                                      <p:cBhvr>
                                        <p:cTn id="1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altLang="en-US" sz="4000"/>
              <a:t>Systems Development Life Cycle (SDLC) (Cont.)</a:t>
            </a:r>
          </a:p>
        </p:txBody>
      </p:sp>
      <p:sp>
        <p:nvSpPr>
          <p:cNvPr id="13318" name="Rectangle 3"/>
          <p:cNvSpPr>
            <a:spLocks noGrp="1" noChangeArrowheads="1"/>
          </p:cNvSpPr>
          <p:nvPr>
            <p:ph idx="1"/>
          </p:nvPr>
        </p:nvSpPr>
        <p:spPr>
          <a:xfrm>
            <a:off x="2438400" y="1544520"/>
            <a:ext cx="9144000" cy="5029200"/>
          </a:xfrm>
        </p:spPr>
        <p:txBody>
          <a:bodyPr>
            <a:normAutofit lnSpcReduction="10000"/>
          </a:bodyPr>
          <a:lstStyle/>
          <a:p>
            <a:pPr eaLnBrk="1" hangingPunct="1"/>
            <a:r>
              <a:rPr lang="en-US" altLang="en-US" b="1" dirty="0"/>
              <a:t>Planning</a:t>
            </a:r>
            <a:r>
              <a:rPr lang="en-US" altLang="en-US" dirty="0"/>
              <a:t> – an organization’s total information system needs are identified, analyzed, prioritized, and arranged</a:t>
            </a:r>
          </a:p>
          <a:p>
            <a:pPr eaLnBrk="1" hangingPunct="1"/>
            <a:r>
              <a:rPr lang="en-US" altLang="en-US" b="1" dirty="0"/>
              <a:t>Analysis</a:t>
            </a:r>
            <a:r>
              <a:rPr lang="en-US" altLang="en-US" dirty="0"/>
              <a:t> – system requirements are studied and structured</a:t>
            </a:r>
          </a:p>
          <a:p>
            <a:pPr eaLnBrk="1" hangingPunct="1"/>
            <a:r>
              <a:rPr lang="en-US" altLang="en-US" b="1" dirty="0"/>
              <a:t>Design</a:t>
            </a:r>
            <a:r>
              <a:rPr lang="en-US" altLang="en-US" dirty="0"/>
              <a:t> – a description of the recommended solution is converted into logical and then physical system specifications</a:t>
            </a:r>
          </a:p>
          <a:p>
            <a:r>
              <a:rPr lang="en-US" altLang="en-US" b="1" dirty="0"/>
              <a:t>Logical design</a:t>
            </a:r>
            <a:r>
              <a:rPr lang="en-US" altLang="en-US" dirty="0"/>
              <a:t> – all functional features of the system chosen for development in analysis are described independently of any computer platform </a:t>
            </a:r>
          </a:p>
          <a:p>
            <a:r>
              <a:rPr lang="en-US" altLang="en-US" b="1" dirty="0"/>
              <a:t>Physical design</a:t>
            </a:r>
            <a:r>
              <a:rPr lang="en-US" altLang="en-US" dirty="0"/>
              <a:t> – the logical specifications of the system from logical design are transformed into the technology-specific details from which all programming and system construction can be accomplished</a:t>
            </a:r>
          </a:p>
          <a:p>
            <a:r>
              <a:rPr lang="en-US" altLang="en-US" b="1" dirty="0"/>
              <a:t>Implementation</a:t>
            </a:r>
            <a:r>
              <a:rPr lang="en-US" altLang="en-US" dirty="0"/>
              <a:t> – the information system is coded, tested, installed and supported in the organization</a:t>
            </a:r>
          </a:p>
          <a:p>
            <a:r>
              <a:rPr lang="en-US" altLang="en-US" b="1" dirty="0"/>
              <a:t>Maintenance</a:t>
            </a:r>
            <a:r>
              <a:rPr lang="en-US" altLang="en-US" dirty="0"/>
              <a:t> – an information system is systematically repaired and improved</a:t>
            </a:r>
          </a:p>
          <a:p>
            <a:endParaRPr lang="en-US" altLang="en-US" dirty="0"/>
          </a:p>
          <a:p>
            <a:pPr eaLnBrk="1" hangingPunct="1"/>
            <a:endParaRPr lang="en-US" altLang="en-US" dirty="0"/>
          </a:p>
          <a:p>
            <a:pPr eaLnBrk="1" hangingPunct="1"/>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1231246951"/>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 calcmode="lin" valueType="num">
                                      <p:cBhvr additive="base">
                                        <p:cTn id="7" dur="5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8">
                                            <p:txEl>
                                              <p:pRg st="1" end="1"/>
                                            </p:txEl>
                                          </p:spTgt>
                                        </p:tgtEl>
                                        <p:attrNameLst>
                                          <p:attrName>style.visibility</p:attrName>
                                        </p:attrNameLst>
                                      </p:cBhvr>
                                      <p:to>
                                        <p:strVal val="visible"/>
                                      </p:to>
                                    </p:set>
                                    <p:anim calcmode="lin" valueType="num">
                                      <p:cBhvr additive="base">
                                        <p:cTn id="13" dur="500" fill="hold"/>
                                        <p:tgtEl>
                                          <p:spTgt spid="133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8">
                                            <p:txEl>
                                              <p:pRg st="2" end="2"/>
                                            </p:txEl>
                                          </p:spTgt>
                                        </p:tgtEl>
                                        <p:attrNameLst>
                                          <p:attrName>style.visibility</p:attrName>
                                        </p:attrNameLst>
                                      </p:cBhvr>
                                      <p:to>
                                        <p:strVal val="visible"/>
                                      </p:to>
                                    </p:set>
                                    <p:anim calcmode="lin" valueType="num">
                                      <p:cBhvr additive="base">
                                        <p:cTn id="19" dur="500" fill="hold"/>
                                        <p:tgtEl>
                                          <p:spTgt spid="133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8">
                                            <p:txEl>
                                              <p:pRg st="3" end="3"/>
                                            </p:txEl>
                                          </p:spTgt>
                                        </p:tgtEl>
                                        <p:attrNameLst>
                                          <p:attrName>style.visibility</p:attrName>
                                        </p:attrNameLst>
                                      </p:cBhvr>
                                      <p:to>
                                        <p:strVal val="visible"/>
                                      </p:to>
                                    </p:set>
                                    <p:anim calcmode="lin" valueType="num">
                                      <p:cBhvr additive="base">
                                        <p:cTn id="25" dur="500" fill="hold"/>
                                        <p:tgtEl>
                                          <p:spTgt spid="133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8">
                                            <p:txEl>
                                              <p:pRg st="4" end="4"/>
                                            </p:txEl>
                                          </p:spTgt>
                                        </p:tgtEl>
                                        <p:attrNameLst>
                                          <p:attrName>style.visibility</p:attrName>
                                        </p:attrNameLst>
                                      </p:cBhvr>
                                      <p:to>
                                        <p:strVal val="visible"/>
                                      </p:to>
                                    </p:set>
                                    <p:anim calcmode="lin" valueType="num">
                                      <p:cBhvr additive="base">
                                        <p:cTn id="31" dur="500" fill="hold"/>
                                        <p:tgtEl>
                                          <p:spTgt spid="133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8">
                                            <p:txEl>
                                              <p:pRg st="5" end="5"/>
                                            </p:txEl>
                                          </p:spTgt>
                                        </p:tgtEl>
                                        <p:attrNameLst>
                                          <p:attrName>style.visibility</p:attrName>
                                        </p:attrNameLst>
                                      </p:cBhvr>
                                      <p:to>
                                        <p:strVal val="visible"/>
                                      </p:to>
                                    </p:set>
                                    <p:anim calcmode="lin" valueType="num">
                                      <p:cBhvr additive="base">
                                        <p:cTn id="37" dur="500" fill="hold"/>
                                        <p:tgtEl>
                                          <p:spTgt spid="133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8">
                                            <p:txEl>
                                              <p:pRg st="6" end="6"/>
                                            </p:txEl>
                                          </p:spTgt>
                                        </p:tgtEl>
                                        <p:attrNameLst>
                                          <p:attrName>style.visibility</p:attrName>
                                        </p:attrNameLst>
                                      </p:cBhvr>
                                      <p:to>
                                        <p:strVal val="visible"/>
                                      </p:to>
                                    </p:set>
                                    <p:anim calcmode="lin" valueType="num">
                                      <p:cBhvr additive="base">
                                        <p:cTn id="43" dur="500" fill="hold"/>
                                        <p:tgtEl>
                                          <p:spTgt spid="133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341"/>
          <a:stretch/>
        </p:blipFill>
        <p:spPr>
          <a:xfrm>
            <a:off x="2590800" y="762000"/>
            <a:ext cx="8005762" cy="540191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31246951"/>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1" kern="1200" dirty="0">
                          <a:solidFill>
                            <a:srgbClr val="BA2212"/>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Specialized Systems Development Life Cycle</a:t>
            </a:r>
          </a:p>
        </p:txBody>
      </p:sp>
      <p:pic>
        <p:nvPicPr>
          <p:cNvPr id="3" name="Picture 2"/>
          <p:cNvPicPr>
            <a:picLocks noChangeAspect="1"/>
          </p:cNvPicPr>
          <p:nvPr/>
        </p:nvPicPr>
        <p:blipFill>
          <a:blip r:embed="rId3"/>
          <a:stretch>
            <a:fillRect/>
          </a:stretch>
        </p:blipFill>
        <p:spPr>
          <a:xfrm>
            <a:off x="2709958" y="2230569"/>
            <a:ext cx="8774907" cy="1166673"/>
          </a:xfrm>
          <a:prstGeom prst="rect">
            <a:avLst/>
          </a:prstGeom>
        </p:spPr>
      </p:pic>
      <p:sp>
        <p:nvSpPr>
          <p:cNvPr id="4" name="Rectangle 3"/>
          <p:cNvSpPr/>
          <p:nvPr/>
        </p:nvSpPr>
        <p:spPr>
          <a:xfrm>
            <a:off x="2895600" y="1584238"/>
            <a:ext cx="6553200" cy="369332"/>
          </a:xfrm>
          <a:prstGeom prst="rect">
            <a:avLst/>
          </a:prstGeom>
        </p:spPr>
        <p:txBody>
          <a:bodyPr wrap="square">
            <a:spAutoFit/>
          </a:bodyPr>
          <a:lstStyle/>
          <a:p>
            <a:r>
              <a:rPr lang="en-US" dirty="0"/>
              <a:t>Microsoft’s Security Development Lifecycle (SDL)</a:t>
            </a:r>
          </a:p>
        </p:txBody>
      </p:sp>
      <p:sp>
        <p:nvSpPr>
          <p:cNvPr id="5" name="Rectangle 4"/>
          <p:cNvSpPr/>
          <p:nvPr/>
        </p:nvSpPr>
        <p:spPr>
          <a:xfrm>
            <a:off x="2874264" y="4921241"/>
            <a:ext cx="8253984" cy="923330"/>
          </a:xfrm>
          <a:prstGeom prst="rect">
            <a:avLst/>
          </a:prstGeom>
        </p:spPr>
        <p:txBody>
          <a:bodyPr wrap="square">
            <a:spAutoFit/>
          </a:bodyPr>
          <a:lstStyle/>
          <a:p>
            <a:endParaRPr lang="en-US" dirty="0"/>
          </a:p>
          <a:p>
            <a:r>
              <a:rPr lang="en-US" dirty="0"/>
              <a:t>(</a:t>
            </a:r>
            <a:r>
              <a:rPr lang="en-US" i="1" dirty="0"/>
              <a:t>Source</a:t>
            </a:r>
            <a:r>
              <a:rPr lang="en-US" dirty="0"/>
              <a:t>: http://www.microsoft.com/security/sdl/default.aspx. </a:t>
            </a:r>
          </a:p>
          <a:p>
            <a:r>
              <a:rPr lang="en-US" dirty="0"/>
              <a:t>Used by permission.)</a:t>
            </a:r>
          </a:p>
        </p:txBody>
      </p:sp>
      <p:sp>
        <p:nvSpPr>
          <p:cNvPr id="6" name="Left Brace 5"/>
          <p:cNvSpPr/>
          <p:nvPr/>
        </p:nvSpPr>
        <p:spPr bwMode="auto">
          <a:xfrm rot="16200000">
            <a:off x="5465064" y="1992113"/>
            <a:ext cx="457200" cy="3352800"/>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latin typeface="Arial" charset="0"/>
              <a:cs typeface="Arial" charset="0"/>
            </a:endParaRPr>
          </a:p>
        </p:txBody>
      </p:sp>
      <p:sp>
        <p:nvSpPr>
          <p:cNvPr id="7" name="Rectangle 6"/>
          <p:cNvSpPr/>
          <p:nvPr/>
        </p:nvSpPr>
        <p:spPr>
          <a:xfrm>
            <a:off x="4245864" y="3887969"/>
            <a:ext cx="3352800" cy="923330"/>
          </a:xfrm>
          <a:prstGeom prst="rect">
            <a:avLst/>
          </a:prstGeom>
        </p:spPr>
        <p:txBody>
          <a:bodyPr wrap="square">
            <a:spAutoFit/>
          </a:bodyPr>
          <a:lstStyle/>
          <a:p>
            <a:r>
              <a:rPr lang="en-US" dirty="0"/>
              <a:t>These are like traditional SDLC’s analysis, design, and implementation.</a:t>
            </a:r>
          </a:p>
        </p:txBody>
      </p:sp>
      <p:sp>
        <p:nvSpPr>
          <p:cNvPr id="8" name="Rectangle 7"/>
          <p:cNvSpPr/>
          <p:nvPr/>
        </p:nvSpPr>
        <p:spPr>
          <a:xfrm>
            <a:off x="2916651" y="3897113"/>
            <a:ext cx="1533430" cy="923330"/>
          </a:xfrm>
          <a:prstGeom prst="rect">
            <a:avLst/>
          </a:prstGeom>
        </p:spPr>
        <p:txBody>
          <a:bodyPr wrap="square">
            <a:spAutoFit/>
          </a:bodyPr>
          <a:lstStyle/>
          <a:p>
            <a:r>
              <a:rPr lang="en-US" dirty="0"/>
              <a:t>Training focuses on security.</a:t>
            </a:r>
          </a:p>
        </p:txBody>
      </p:sp>
      <p:sp>
        <p:nvSpPr>
          <p:cNvPr id="9" name="Rectangle 8"/>
          <p:cNvSpPr/>
          <p:nvPr/>
        </p:nvSpPr>
        <p:spPr>
          <a:xfrm>
            <a:off x="7446264" y="3397241"/>
            <a:ext cx="1533430" cy="1477328"/>
          </a:xfrm>
          <a:prstGeom prst="rect">
            <a:avLst/>
          </a:prstGeom>
        </p:spPr>
        <p:txBody>
          <a:bodyPr wrap="square">
            <a:spAutoFit/>
          </a:bodyPr>
          <a:lstStyle/>
          <a:p>
            <a:r>
              <a:rPr lang="en-US" dirty="0"/>
              <a:t>Verification focuses on product quality assurance.</a:t>
            </a:r>
          </a:p>
        </p:txBody>
      </p:sp>
      <p:sp>
        <p:nvSpPr>
          <p:cNvPr id="10" name="Rectangle 9"/>
          <p:cNvSpPr/>
          <p:nvPr/>
        </p:nvSpPr>
        <p:spPr>
          <a:xfrm>
            <a:off x="8741666" y="3372857"/>
            <a:ext cx="1285969" cy="1754326"/>
          </a:xfrm>
          <a:prstGeom prst="rect">
            <a:avLst/>
          </a:prstGeom>
        </p:spPr>
        <p:txBody>
          <a:bodyPr wrap="square">
            <a:spAutoFit/>
          </a:bodyPr>
          <a:lstStyle/>
          <a:p>
            <a:r>
              <a:rPr lang="en-US" dirty="0"/>
              <a:t>Release makes product available for general use.</a:t>
            </a:r>
          </a:p>
        </p:txBody>
      </p:sp>
      <p:sp>
        <p:nvSpPr>
          <p:cNvPr id="11" name="Rectangle 10"/>
          <p:cNvSpPr/>
          <p:nvPr/>
        </p:nvSpPr>
        <p:spPr>
          <a:xfrm>
            <a:off x="10027634" y="3525258"/>
            <a:ext cx="1533430" cy="2031325"/>
          </a:xfrm>
          <a:prstGeom prst="rect">
            <a:avLst/>
          </a:prstGeom>
        </p:spPr>
        <p:txBody>
          <a:bodyPr wrap="square">
            <a:spAutoFit/>
          </a:bodyPr>
          <a:lstStyle/>
          <a:p>
            <a:r>
              <a:rPr lang="en-US" dirty="0"/>
              <a:t>Response deals with security problems that come up after product release.</a:t>
            </a:r>
          </a:p>
        </p:txBody>
      </p:sp>
      <p:graphicFrame>
        <p:nvGraphicFramePr>
          <p:cNvPr id="12" name="Table 11"/>
          <p:cNvGraphicFramePr>
            <a:graphicFrameLocks noGrp="1"/>
          </p:cNvGraphicFramePr>
          <p:nvPr>
            <p:extLst>
              <p:ext uri="{D42A27DB-BD31-4B8C-83A1-F6EECF244321}">
                <p14:modId xmlns:p14="http://schemas.microsoft.com/office/powerpoint/2010/main" val="2413363096"/>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64042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514600" y="152400"/>
            <a:ext cx="8229600" cy="1371600"/>
          </a:xfrm>
        </p:spPr>
        <p:txBody>
          <a:bodyPr/>
          <a:lstStyle/>
          <a:p>
            <a:pPr eaLnBrk="1" hangingPunct="1"/>
            <a:r>
              <a:rPr lang="en-US" altLang="en-US" dirty="0"/>
              <a:t>Introduce Yourself</a:t>
            </a:r>
          </a:p>
        </p:txBody>
      </p:sp>
      <p:sp>
        <p:nvSpPr>
          <p:cNvPr id="10" name="Rectangle 3"/>
          <p:cNvSpPr>
            <a:spLocks noGrp="1" noChangeArrowheads="1"/>
          </p:cNvSpPr>
          <p:nvPr>
            <p:ph idx="1"/>
          </p:nvPr>
        </p:nvSpPr>
        <p:spPr>
          <a:xfrm>
            <a:off x="2514600" y="1712068"/>
            <a:ext cx="8229600" cy="3886200"/>
          </a:xfrm>
        </p:spPr>
        <p:txBody>
          <a:bodyPr/>
          <a:lstStyle/>
          <a:p>
            <a:pPr>
              <a:buClr>
                <a:srgbClr val="BA2212"/>
              </a:buClr>
              <a:buFont typeface="Wingdings" panose="05000000000000000000" pitchFamily="2" charset="2"/>
              <a:buChar char="ü"/>
            </a:pPr>
            <a:r>
              <a:rPr lang="en-US" altLang="en-US" sz="2400" dirty="0"/>
              <a:t>Introduce yourself briefly to your instructor and the class</a:t>
            </a:r>
          </a:p>
          <a:p>
            <a:pPr lvl="1">
              <a:buClr>
                <a:srgbClr val="BA2212"/>
              </a:buClr>
              <a:buFont typeface="Wingdings" panose="05000000000000000000" pitchFamily="2" charset="2"/>
              <a:buChar char="ü"/>
            </a:pPr>
            <a:r>
              <a:rPr lang="en-US" altLang="en-US" sz="2000" dirty="0"/>
              <a:t>Education</a:t>
            </a:r>
          </a:p>
          <a:p>
            <a:pPr lvl="1">
              <a:buClr>
                <a:srgbClr val="BA2212"/>
              </a:buClr>
              <a:buFont typeface="Wingdings" panose="05000000000000000000" pitchFamily="2" charset="2"/>
              <a:buChar char="ü"/>
            </a:pPr>
            <a:r>
              <a:rPr lang="en-US" altLang="en-US" sz="2000" dirty="0"/>
              <a:t>Work history</a:t>
            </a:r>
          </a:p>
          <a:p>
            <a:pPr lvl="1">
              <a:buClr>
                <a:srgbClr val="BA2212"/>
              </a:buClr>
              <a:buFont typeface="Wingdings" panose="05000000000000000000" pitchFamily="2" charset="2"/>
              <a:buChar char="ü"/>
            </a:pPr>
            <a:r>
              <a:rPr lang="en-US" altLang="en-US" sz="2000" dirty="0"/>
              <a:t>Experience with Information Systems Development</a:t>
            </a:r>
          </a:p>
          <a:p>
            <a:pPr lvl="1">
              <a:buClr>
                <a:srgbClr val="BA2212"/>
              </a:buClr>
              <a:buFont typeface="Wingdings" panose="05000000000000000000" pitchFamily="2" charset="2"/>
              <a:buChar char="ü"/>
            </a:pPr>
            <a:r>
              <a:rPr lang="en-US" altLang="en-US" sz="2000" dirty="0"/>
              <a:t>Goal for the class</a:t>
            </a:r>
          </a:p>
        </p:txBody>
      </p:sp>
      <p:graphicFrame>
        <p:nvGraphicFramePr>
          <p:cNvPr id="2" name="Table 1"/>
          <p:cNvGraphicFramePr>
            <a:graphicFrameLocks noGrp="1"/>
          </p:cNvGraphicFramePr>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29584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347811" y="418674"/>
            <a:ext cx="8991600" cy="838200"/>
          </a:xfrm>
        </p:spPr>
        <p:txBody>
          <a:bodyPr/>
          <a:lstStyle/>
          <a:p>
            <a:pPr eaLnBrk="1" hangingPunct="1"/>
            <a:r>
              <a:rPr lang="en-US" altLang="en-US" sz="3200" dirty="0"/>
              <a:t>The Heart of the Systems Development Process</a:t>
            </a:r>
          </a:p>
        </p:txBody>
      </p:sp>
      <p:sp>
        <p:nvSpPr>
          <p:cNvPr id="17411" name="Slide Number Placeholder 3"/>
          <p:cNvSpPr>
            <a:spLocks noGrp="1"/>
          </p:cNvSpPr>
          <p:nvPr>
            <p:ph type="sldNum" sz="quarter" idx="4294967295"/>
          </p:nvPr>
        </p:nvSpPr>
        <p:spPr>
          <a:xfrm>
            <a:off x="8382000" y="1336675"/>
            <a:ext cx="3810000" cy="338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n-US" sz="1600" dirty="0"/>
              <a:t>The heart of systems development</a:t>
            </a:r>
          </a:p>
        </p:txBody>
      </p:sp>
      <p:sp>
        <p:nvSpPr>
          <p:cNvPr id="17414" name="Text Box 6"/>
          <p:cNvSpPr txBox="1">
            <a:spLocks noChangeArrowheads="1"/>
          </p:cNvSpPr>
          <p:nvPr/>
        </p:nvSpPr>
        <p:spPr bwMode="auto">
          <a:xfrm>
            <a:off x="2438400" y="5622926"/>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hlink"/>
              </a:buClr>
              <a:buSzPct val="110000"/>
              <a:buFont typeface="Wingdings" panose="05000000000000000000" pitchFamily="2" charset="2"/>
              <a:buNone/>
            </a:pPr>
            <a:r>
              <a:rPr lang="en-US" altLang="en-US" sz="2000" dirty="0"/>
              <a:t>Current practice combines analysis, design, and implementation into a single iterative and parallel process of activities.</a:t>
            </a:r>
          </a:p>
        </p:txBody>
      </p:sp>
      <p:pic>
        <p:nvPicPr>
          <p:cNvPr id="17415" name="Picture 8"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828800"/>
            <a:ext cx="443865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9"/>
          <p:cNvSpPr>
            <a:spLocks noChangeArrowheads="1"/>
          </p:cNvSpPr>
          <p:nvPr/>
        </p:nvSpPr>
        <p:spPr bwMode="auto">
          <a:xfrm>
            <a:off x="2243847" y="1307289"/>
            <a:ext cx="365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Analysis–design–code–test loop</a:t>
            </a:r>
          </a:p>
        </p:txBody>
      </p:sp>
      <p:pic>
        <p:nvPicPr>
          <p:cNvPr id="17417" name="Picture 10" descr="Nona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9638" y="1981200"/>
            <a:ext cx="46021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121152880"/>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nodeType="withEffect">
                                  <p:stCondLst>
                                    <p:cond delay="0"/>
                                  </p:stCondLst>
                                  <p:childTnLst>
                                    <p:set>
                                      <p:cBhvr>
                                        <p:cTn id="9" dur="1" fill="hold">
                                          <p:stCondLst>
                                            <p:cond delay="0"/>
                                          </p:stCondLst>
                                        </p:cTn>
                                        <p:tgtEl>
                                          <p:spTgt spid="17417"/>
                                        </p:tgtEl>
                                        <p:attrNameLst>
                                          <p:attrName>style.visibility</p:attrName>
                                        </p:attrNameLst>
                                      </p:cBhvr>
                                      <p:to>
                                        <p:strVal val="visible"/>
                                      </p:to>
                                    </p:set>
                                    <p:animEffect transition="in" filter="fade">
                                      <p:cBhvr>
                                        <p:cTn id="10"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Grp="1" noChangeArrowheads="1"/>
          </p:cNvSpPr>
          <p:nvPr>
            <p:ph type="title"/>
          </p:nvPr>
        </p:nvSpPr>
        <p:spPr/>
        <p:txBody>
          <a:bodyPr/>
          <a:lstStyle/>
          <a:p>
            <a:pPr eaLnBrk="1" hangingPunct="1"/>
            <a:r>
              <a:rPr lang="en-US" altLang="en-US"/>
              <a:t>Traditional Waterfall SDLC</a:t>
            </a:r>
          </a:p>
        </p:txBody>
      </p:sp>
      <p:sp>
        <p:nvSpPr>
          <p:cNvPr id="18438" name="Text Box 6"/>
          <p:cNvSpPr txBox="1">
            <a:spLocks noChangeArrowheads="1"/>
          </p:cNvSpPr>
          <p:nvPr/>
        </p:nvSpPr>
        <p:spPr bwMode="auto">
          <a:xfrm>
            <a:off x="8686800" y="2384574"/>
            <a:ext cx="2438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hlink"/>
              </a:buClr>
              <a:buSzPct val="110000"/>
              <a:buFont typeface="Wingdings" panose="05000000000000000000" pitchFamily="2" charset="2"/>
              <a:buNone/>
            </a:pPr>
            <a:r>
              <a:rPr lang="en-US" altLang="en-US" sz="2000" dirty="0"/>
              <a:t>One phase begins when another completes, with little backtracking and looping.</a:t>
            </a:r>
          </a:p>
        </p:txBody>
      </p:sp>
      <p:pic>
        <p:nvPicPr>
          <p:cNvPr id="18439" name="Picture 7"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76132"/>
            <a:ext cx="56197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8"/>
          <p:cNvSpPr>
            <a:spLocks noChangeArrowheads="1"/>
          </p:cNvSpPr>
          <p:nvPr/>
        </p:nvSpPr>
        <p:spPr bwMode="auto">
          <a:xfrm>
            <a:off x="2724150" y="5029200"/>
            <a:ext cx="281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Traditional waterfall SDLC</a:t>
            </a:r>
          </a:p>
        </p:txBody>
      </p:sp>
      <p:graphicFrame>
        <p:nvGraphicFramePr>
          <p:cNvPr id="6" name="Table 5"/>
          <p:cNvGraphicFramePr>
            <a:graphicFrameLocks noGrp="1"/>
          </p:cNvGraphicFramePr>
          <p:nvPr>
            <p:extLst>
              <p:ext uri="{D42A27DB-BD31-4B8C-83A1-F6EECF244321}">
                <p14:modId xmlns:p14="http://schemas.microsoft.com/office/powerpoint/2010/main" val="2121152880"/>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pPr eaLnBrk="1" hangingPunct="1"/>
            <a:r>
              <a:rPr lang="en-US" altLang="en-US" sz="4000"/>
              <a:t>Problems with Waterfall Approach</a:t>
            </a:r>
          </a:p>
        </p:txBody>
      </p:sp>
      <p:sp>
        <p:nvSpPr>
          <p:cNvPr id="19462" name="Rectangle 3"/>
          <p:cNvSpPr>
            <a:spLocks noGrp="1" noChangeArrowheads="1"/>
          </p:cNvSpPr>
          <p:nvPr>
            <p:ph idx="1"/>
          </p:nvPr>
        </p:nvSpPr>
        <p:spPr/>
        <p:txBody>
          <a:bodyPr/>
          <a:lstStyle/>
          <a:p>
            <a:pPr eaLnBrk="1" hangingPunct="1"/>
            <a:r>
              <a:rPr lang="en-US" altLang="en-US" dirty="0"/>
              <a:t>Feedback ignored, milestones lock in design specs even when conditions change</a:t>
            </a:r>
          </a:p>
          <a:p>
            <a:pPr eaLnBrk="1" hangingPunct="1"/>
            <a:r>
              <a:rPr lang="en-US" altLang="en-US" dirty="0"/>
              <a:t>Limited user involvement (only in requirements phase)</a:t>
            </a:r>
          </a:p>
          <a:p>
            <a:pPr eaLnBrk="1" hangingPunct="1"/>
            <a:r>
              <a:rPr lang="en-US" altLang="en-US" dirty="0"/>
              <a:t>Too much focus on milestone deadlines of SDLC phases to the detriment of sound development practices</a:t>
            </a:r>
          </a:p>
        </p:txBody>
      </p:sp>
      <p:graphicFrame>
        <p:nvGraphicFramePr>
          <p:cNvPr id="4" name="Table 3"/>
          <p:cNvGraphicFramePr>
            <a:graphicFrameLocks noGrp="1"/>
          </p:cNvGraphicFramePr>
          <p:nvPr>
            <p:extLst>
              <p:ext uri="{D42A27DB-BD31-4B8C-83A1-F6EECF244321}">
                <p14:modId xmlns:p14="http://schemas.microsoft.com/office/powerpoint/2010/main" val="2121152880"/>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 calcmode="lin" valueType="num">
                                      <p:cBhvr additive="base">
                                        <p:cTn id="7" dur="5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2">
                                            <p:txEl>
                                              <p:pRg st="1" end="1"/>
                                            </p:txEl>
                                          </p:spTgt>
                                        </p:tgtEl>
                                        <p:attrNameLst>
                                          <p:attrName>style.visibility</p:attrName>
                                        </p:attrNameLst>
                                      </p:cBhvr>
                                      <p:to>
                                        <p:strVal val="visible"/>
                                      </p:to>
                                    </p:set>
                                    <p:anim calcmode="lin" valueType="num">
                                      <p:cBhvr additive="base">
                                        <p:cTn id="13" dur="500" fill="hold"/>
                                        <p:tgtEl>
                                          <p:spTgt spid="194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2">
                                            <p:txEl>
                                              <p:pRg st="2" end="2"/>
                                            </p:txEl>
                                          </p:spTgt>
                                        </p:tgtEl>
                                        <p:attrNameLst>
                                          <p:attrName>style.visibility</p:attrName>
                                        </p:attrNameLst>
                                      </p:cBhvr>
                                      <p:to>
                                        <p:strVal val="visible"/>
                                      </p:to>
                                    </p:set>
                                    <p:anim calcmode="lin" valueType="num">
                                      <p:cBhvr additive="base">
                                        <p:cTn id="19" dur="500" fill="hold"/>
                                        <p:tgtEl>
                                          <p:spTgt spid="194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US" altLang="en-US" sz="4000"/>
              <a:t>Different Approaches to Improving Development</a:t>
            </a:r>
          </a:p>
        </p:txBody>
      </p:sp>
      <p:sp>
        <p:nvSpPr>
          <p:cNvPr id="20486" name="Rectangle 3"/>
          <p:cNvSpPr>
            <a:spLocks noGrp="1" noChangeArrowheads="1"/>
          </p:cNvSpPr>
          <p:nvPr>
            <p:ph idx="1"/>
          </p:nvPr>
        </p:nvSpPr>
        <p:spPr>
          <a:xfrm>
            <a:off x="1981200" y="2286000"/>
            <a:ext cx="8229600" cy="3886200"/>
          </a:xfrm>
        </p:spPr>
        <p:txBody>
          <a:bodyPr/>
          <a:lstStyle/>
          <a:p>
            <a:pPr eaLnBrk="1" hangingPunct="1"/>
            <a:r>
              <a:rPr lang="en-US" altLang="en-US" sz="4000" dirty="0"/>
              <a:t>CASE Tools</a:t>
            </a:r>
          </a:p>
          <a:p>
            <a:pPr eaLnBrk="1" hangingPunct="1"/>
            <a:endParaRPr lang="en-US" altLang="en-US" sz="4000" dirty="0"/>
          </a:p>
          <a:p>
            <a:pPr eaLnBrk="1" hangingPunct="1"/>
            <a:r>
              <a:rPr lang="en-US" altLang="en-US" sz="4000" dirty="0"/>
              <a:t>Agile Methodologies</a:t>
            </a:r>
          </a:p>
          <a:p>
            <a:pPr eaLnBrk="1" hangingPunct="1"/>
            <a:endParaRPr lang="en-US" altLang="en-US" sz="4000" dirty="0"/>
          </a:p>
          <a:p>
            <a:pPr eaLnBrk="1" hangingPunct="1"/>
            <a:r>
              <a:rPr lang="en-US" altLang="en-US" sz="4000" dirty="0"/>
              <a:t>eXtreme Programming</a:t>
            </a:r>
          </a:p>
        </p:txBody>
      </p:sp>
      <p:graphicFrame>
        <p:nvGraphicFramePr>
          <p:cNvPr id="4" name="Table 3"/>
          <p:cNvGraphicFramePr>
            <a:graphicFrameLocks noGrp="1"/>
          </p:cNvGraphicFramePr>
          <p:nvPr>
            <p:extLst>
              <p:ext uri="{D42A27DB-BD31-4B8C-83A1-F6EECF244321}">
                <p14:modId xmlns:p14="http://schemas.microsoft.com/office/powerpoint/2010/main" val="2121152880"/>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eaLnBrk="1" hangingPunct="1"/>
            <a:r>
              <a:rPr lang="en-US" altLang="en-US" sz="4000"/>
              <a:t>Computer-Aided Software Engineering (CASE) Tools</a:t>
            </a:r>
          </a:p>
        </p:txBody>
      </p:sp>
      <p:sp>
        <p:nvSpPr>
          <p:cNvPr id="21510" name="Rectangle 3"/>
          <p:cNvSpPr>
            <a:spLocks noGrp="1" noChangeArrowheads="1"/>
          </p:cNvSpPr>
          <p:nvPr>
            <p:ph idx="1"/>
          </p:nvPr>
        </p:nvSpPr>
        <p:spPr>
          <a:xfrm>
            <a:off x="2514600" y="1544520"/>
            <a:ext cx="8991600" cy="5084880"/>
          </a:xfrm>
        </p:spPr>
        <p:txBody>
          <a:bodyPr>
            <a:normAutofit/>
          </a:bodyPr>
          <a:lstStyle/>
          <a:p>
            <a:pPr eaLnBrk="1" hangingPunct="1">
              <a:lnSpc>
                <a:spcPct val="90000"/>
              </a:lnSpc>
            </a:pPr>
            <a:r>
              <a:rPr lang="en-US" altLang="en-US" dirty="0"/>
              <a:t>Diagramming tools enable graphical representation.</a:t>
            </a:r>
          </a:p>
          <a:p>
            <a:pPr eaLnBrk="1" hangingPunct="1">
              <a:lnSpc>
                <a:spcPct val="90000"/>
              </a:lnSpc>
            </a:pPr>
            <a:r>
              <a:rPr lang="en-US" altLang="en-US" dirty="0"/>
              <a:t>Computer displays and report generators help prototype how systems “look and feel”.</a:t>
            </a:r>
          </a:p>
          <a:p>
            <a:pPr>
              <a:lnSpc>
                <a:spcPct val="80000"/>
              </a:lnSpc>
            </a:pPr>
            <a:r>
              <a:rPr lang="en-US" altLang="en-US" dirty="0"/>
              <a:t>Analysis tools automatically check for consistency in diagrams, forms, and reports.</a:t>
            </a:r>
          </a:p>
          <a:p>
            <a:pPr>
              <a:lnSpc>
                <a:spcPct val="80000"/>
              </a:lnSpc>
            </a:pPr>
            <a:r>
              <a:rPr lang="en-US" altLang="en-US" dirty="0"/>
              <a:t>A central repository provides integrated storage of diagrams, reports, and project management specifications.</a:t>
            </a:r>
          </a:p>
          <a:p>
            <a:pPr>
              <a:lnSpc>
                <a:spcPct val="80000"/>
              </a:lnSpc>
            </a:pPr>
            <a:r>
              <a:rPr lang="en-US" altLang="en-US" dirty="0"/>
              <a:t>Documentation generators standardize technical and user documentation.</a:t>
            </a:r>
          </a:p>
          <a:p>
            <a:pPr>
              <a:lnSpc>
                <a:spcPct val="80000"/>
              </a:lnSpc>
            </a:pPr>
            <a:r>
              <a:rPr lang="en-US" altLang="en-US" dirty="0"/>
              <a:t>Code generators enable automatic generation of programs and database code directly from design documents, diagrams, forms, and reports.</a:t>
            </a:r>
          </a:p>
          <a:p>
            <a:pPr>
              <a:lnSpc>
                <a:spcPct val="80000"/>
              </a:lnSpc>
            </a:pPr>
            <a:endParaRPr lang="en-US" altLang="en-US" dirty="0"/>
          </a:p>
          <a:p>
            <a:pPr eaLnBrk="1" hangingPunct="1">
              <a:lnSpc>
                <a:spcPct val="90000"/>
              </a:lnSpc>
            </a:pP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2121152880"/>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 calcmode="lin" valueType="num">
                                      <p:cBhvr additive="base">
                                        <p:cTn id="7" dur="500" fill="hold"/>
                                        <p:tgtEl>
                                          <p:spTgt spid="215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10">
                                            <p:txEl>
                                              <p:pRg st="1" end="1"/>
                                            </p:txEl>
                                          </p:spTgt>
                                        </p:tgtEl>
                                        <p:attrNameLst>
                                          <p:attrName>style.visibility</p:attrName>
                                        </p:attrNameLst>
                                      </p:cBhvr>
                                      <p:to>
                                        <p:strVal val="visible"/>
                                      </p:to>
                                    </p:set>
                                    <p:anim calcmode="lin" valueType="num">
                                      <p:cBhvr additive="base">
                                        <p:cTn id="13" dur="500" fill="hold"/>
                                        <p:tgtEl>
                                          <p:spTgt spid="215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10">
                                            <p:txEl>
                                              <p:pRg st="2" end="2"/>
                                            </p:txEl>
                                          </p:spTgt>
                                        </p:tgtEl>
                                        <p:attrNameLst>
                                          <p:attrName>style.visibility</p:attrName>
                                        </p:attrNameLst>
                                      </p:cBhvr>
                                      <p:to>
                                        <p:strVal val="visible"/>
                                      </p:to>
                                    </p:set>
                                    <p:anim calcmode="lin" valueType="num">
                                      <p:cBhvr additive="base">
                                        <p:cTn id="19" dur="500" fill="hold"/>
                                        <p:tgtEl>
                                          <p:spTgt spid="215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10">
                                            <p:txEl>
                                              <p:pRg st="3" end="3"/>
                                            </p:txEl>
                                          </p:spTgt>
                                        </p:tgtEl>
                                        <p:attrNameLst>
                                          <p:attrName>style.visibility</p:attrName>
                                        </p:attrNameLst>
                                      </p:cBhvr>
                                      <p:to>
                                        <p:strVal val="visible"/>
                                      </p:to>
                                    </p:set>
                                    <p:anim calcmode="lin" valueType="num">
                                      <p:cBhvr additive="base">
                                        <p:cTn id="25" dur="500" fill="hold"/>
                                        <p:tgtEl>
                                          <p:spTgt spid="215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10">
                                            <p:txEl>
                                              <p:pRg st="4" end="4"/>
                                            </p:txEl>
                                          </p:spTgt>
                                        </p:tgtEl>
                                        <p:attrNameLst>
                                          <p:attrName>style.visibility</p:attrName>
                                        </p:attrNameLst>
                                      </p:cBhvr>
                                      <p:to>
                                        <p:strVal val="visible"/>
                                      </p:to>
                                    </p:set>
                                    <p:anim calcmode="lin" valueType="num">
                                      <p:cBhvr additive="base">
                                        <p:cTn id="31" dur="500" fill="hold"/>
                                        <p:tgtEl>
                                          <p:spTgt spid="215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10">
                                            <p:txEl>
                                              <p:pRg st="5" end="5"/>
                                            </p:txEl>
                                          </p:spTgt>
                                        </p:tgtEl>
                                        <p:attrNameLst>
                                          <p:attrName>style.visibility</p:attrName>
                                        </p:attrNameLst>
                                      </p:cBhvr>
                                      <p:to>
                                        <p:strVal val="visible"/>
                                      </p:to>
                                    </p:set>
                                    <p:anim calcmode="lin" valueType="num">
                                      <p:cBhvr additive="base">
                                        <p:cTn id="37" dur="500" fill="hold"/>
                                        <p:tgtEl>
                                          <p:spTgt spid="215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p:txBody>
          <a:bodyPr/>
          <a:lstStyle/>
          <a:p>
            <a:r>
              <a:rPr lang="en-US" altLang="en-US"/>
              <a:t>CASE Tools (Cont.)</a:t>
            </a:r>
          </a:p>
        </p:txBody>
      </p:sp>
      <p:pic>
        <p:nvPicPr>
          <p:cNvPr id="2" name="Picture 1"/>
          <p:cNvPicPr>
            <a:picLocks noChangeAspect="1"/>
          </p:cNvPicPr>
          <p:nvPr/>
        </p:nvPicPr>
        <p:blipFill rotWithShape="1">
          <a:blip r:embed="rId3"/>
          <a:srcRect t="10399"/>
          <a:stretch/>
        </p:blipFill>
        <p:spPr>
          <a:xfrm>
            <a:off x="2667000" y="1905000"/>
            <a:ext cx="8425200" cy="39599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21152880"/>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1" kern="1200" dirty="0">
                          <a:solidFill>
                            <a:srgbClr val="BA2212"/>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2306828" y="304800"/>
            <a:ext cx="7927975" cy="1093788"/>
          </a:xfrm>
        </p:spPr>
        <p:txBody>
          <a:bodyPr/>
          <a:lstStyle/>
          <a:p>
            <a:pPr eaLnBrk="1" hangingPunct="1"/>
            <a:r>
              <a:rPr lang="en-US" altLang="en-US" dirty="0"/>
              <a:t>Agile Methodologies</a:t>
            </a:r>
          </a:p>
        </p:txBody>
      </p:sp>
      <p:sp>
        <p:nvSpPr>
          <p:cNvPr id="28678" name="Rectangle 3"/>
          <p:cNvSpPr>
            <a:spLocks noGrp="1" noChangeArrowheads="1"/>
          </p:cNvSpPr>
          <p:nvPr>
            <p:ph idx="1"/>
          </p:nvPr>
        </p:nvSpPr>
        <p:spPr/>
        <p:txBody>
          <a:bodyPr/>
          <a:lstStyle/>
          <a:p>
            <a:pPr eaLnBrk="1" hangingPunct="1"/>
            <a:r>
              <a:rPr lang="en-US" altLang="en-US" dirty="0"/>
              <a:t>Motivated by recognition of software development as fluid, unpredictable, and dynamic</a:t>
            </a:r>
          </a:p>
          <a:p>
            <a:pPr eaLnBrk="1" hangingPunct="1"/>
            <a:r>
              <a:rPr lang="en-US" altLang="en-US" dirty="0"/>
              <a:t>Three key principles</a:t>
            </a:r>
          </a:p>
          <a:p>
            <a:pPr lvl="1" eaLnBrk="1" hangingPunct="1"/>
            <a:r>
              <a:rPr lang="en-US" altLang="en-US" dirty="0"/>
              <a:t>Adaptive rather than predictive</a:t>
            </a:r>
          </a:p>
          <a:p>
            <a:pPr lvl="1" eaLnBrk="1" hangingPunct="1"/>
            <a:r>
              <a:rPr lang="en-US" altLang="en-US" dirty="0"/>
              <a:t>Emphasize people rather than roles</a:t>
            </a:r>
          </a:p>
          <a:p>
            <a:pPr lvl="1" eaLnBrk="1" hangingPunct="1"/>
            <a:r>
              <a:rPr lang="en-US" altLang="en-US" dirty="0"/>
              <a:t>Self-adaptive processes</a:t>
            </a:r>
          </a:p>
        </p:txBody>
      </p:sp>
      <p:graphicFrame>
        <p:nvGraphicFramePr>
          <p:cNvPr id="4" name="Table 3"/>
          <p:cNvGraphicFramePr>
            <a:graphicFrameLocks noGrp="1"/>
          </p:cNvGraphicFramePr>
          <p:nvPr>
            <p:extLst>
              <p:ext uri="{D42A27DB-BD31-4B8C-83A1-F6EECF244321}">
                <p14:modId xmlns:p14="http://schemas.microsoft.com/office/powerpoint/2010/main" val="2154069902"/>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8">
                                            <p:txEl>
                                              <p:pRg st="2" end="2"/>
                                            </p:txEl>
                                          </p:spTgt>
                                        </p:tgtEl>
                                        <p:attrNameLst>
                                          <p:attrName>style.visibility</p:attrName>
                                        </p:attrNameLst>
                                      </p:cBhvr>
                                      <p:to>
                                        <p:strVal val="visible"/>
                                      </p:to>
                                    </p:set>
                                    <p:anim calcmode="lin" valueType="num">
                                      <p:cBhvr additive="base">
                                        <p:cTn id="7" dur="500" fill="hold"/>
                                        <p:tgtEl>
                                          <p:spTgt spid="2867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8">
                                            <p:txEl>
                                              <p:pRg st="3" end="3"/>
                                            </p:txEl>
                                          </p:spTgt>
                                        </p:tgtEl>
                                        <p:attrNameLst>
                                          <p:attrName>style.visibility</p:attrName>
                                        </p:attrNameLst>
                                      </p:cBhvr>
                                      <p:to>
                                        <p:strVal val="visible"/>
                                      </p:to>
                                    </p:set>
                                    <p:anim calcmode="lin" valueType="num">
                                      <p:cBhvr additive="base">
                                        <p:cTn id="13" dur="500" fill="hold"/>
                                        <p:tgtEl>
                                          <p:spTgt spid="2867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8">
                                            <p:txEl>
                                              <p:pRg st="4" end="4"/>
                                            </p:txEl>
                                          </p:spTgt>
                                        </p:tgtEl>
                                        <p:attrNameLst>
                                          <p:attrName>style.visibility</p:attrName>
                                        </p:attrNameLst>
                                      </p:cBhvr>
                                      <p:to>
                                        <p:strVal val="visible"/>
                                      </p:to>
                                    </p:set>
                                    <p:anim calcmode="lin" valueType="num">
                                      <p:cBhvr additive="base">
                                        <p:cTn id="19" dur="500" fill="hold"/>
                                        <p:tgtEl>
                                          <p:spTgt spid="2867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1"/>
          <p:cNvSpPr>
            <a:spLocks noChangeArrowheads="1"/>
          </p:cNvSpPr>
          <p:nvPr/>
        </p:nvSpPr>
        <p:spPr bwMode="auto">
          <a:xfrm>
            <a:off x="2514600" y="2819400"/>
            <a:ext cx="2438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The Agile Methodologies group argues that software development methodologies</a:t>
            </a:r>
          </a:p>
          <a:p>
            <a:pPr eaLnBrk="1" hangingPunct="1"/>
            <a:r>
              <a:rPr lang="en-US" altLang="en-US" dirty="0"/>
              <a:t>adapted from engineering generally do not fit with real-world software development.</a:t>
            </a:r>
          </a:p>
        </p:txBody>
      </p:sp>
      <p:pic>
        <p:nvPicPr>
          <p:cNvPr id="2" name="Picture 1"/>
          <p:cNvPicPr>
            <a:picLocks noChangeAspect="1"/>
          </p:cNvPicPr>
          <p:nvPr/>
        </p:nvPicPr>
        <p:blipFill rotWithShape="1">
          <a:blip r:embed="rId3"/>
          <a:srcRect t="11466"/>
          <a:stretch/>
        </p:blipFill>
        <p:spPr>
          <a:xfrm>
            <a:off x="2743200" y="457200"/>
            <a:ext cx="5766707" cy="1608928"/>
          </a:xfrm>
          <a:prstGeom prst="rect">
            <a:avLst/>
          </a:prstGeom>
        </p:spPr>
      </p:pic>
      <p:pic>
        <p:nvPicPr>
          <p:cNvPr id="3" name="Picture 2"/>
          <p:cNvPicPr>
            <a:picLocks noChangeAspect="1"/>
          </p:cNvPicPr>
          <p:nvPr/>
        </p:nvPicPr>
        <p:blipFill rotWithShape="1">
          <a:blip r:embed="rId4"/>
          <a:srcRect l="1377"/>
          <a:stretch/>
        </p:blipFill>
        <p:spPr>
          <a:xfrm>
            <a:off x="5780915" y="2066128"/>
            <a:ext cx="5457984" cy="473868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14382648"/>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fade">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2306828" y="187219"/>
            <a:ext cx="8534400" cy="1371600"/>
          </a:xfrm>
        </p:spPr>
        <p:txBody>
          <a:bodyPr/>
          <a:lstStyle/>
          <a:p>
            <a:r>
              <a:rPr lang="en-US" altLang="en-US" dirty="0"/>
              <a:t>When to use Agile Methodologies</a:t>
            </a:r>
          </a:p>
        </p:txBody>
      </p:sp>
      <p:sp>
        <p:nvSpPr>
          <p:cNvPr id="30724" name="Content Placeholder 2"/>
          <p:cNvSpPr>
            <a:spLocks noGrp="1"/>
          </p:cNvSpPr>
          <p:nvPr>
            <p:ph idx="1"/>
          </p:nvPr>
        </p:nvSpPr>
        <p:spPr/>
        <p:txBody>
          <a:bodyPr>
            <a:normAutofit/>
          </a:bodyPr>
          <a:lstStyle/>
          <a:p>
            <a:r>
              <a:rPr lang="en-US" altLang="en-US" sz="3200" dirty="0"/>
              <a:t>If your project involves:</a:t>
            </a:r>
          </a:p>
          <a:p>
            <a:pPr lvl="1"/>
            <a:r>
              <a:rPr lang="en-US" altLang="en-US" sz="2800" dirty="0"/>
              <a:t>Unpredictable or dynamic requirements</a:t>
            </a:r>
          </a:p>
          <a:p>
            <a:pPr lvl="1"/>
            <a:r>
              <a:rPr lang="en-US" altLang="en-US" sz="2800" dirty="0"/>
              <a:t>Responsible and motivated developers</a:t>
            </a:r>
          </a:p>
          <a:p>
            <a:pPr lvl="1"/>
            <a:r>
              <a:rPr lang="en-US" altLang="en-US" sz="2800" dirty="0"/>
              <a:t>Customers who understand the process and will get involved</a:t>
            </a:r>
          </a:p>
          <a:p>
            <a:pPr>
              <a:buFont typeface="Wingdings" panose="05000000000000000000" pitchFamily="2" charset="2"/>
              <a:buNone/>
            </a:pPr>
            <a:endParaRPr lang="en-US" alt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714382648"/>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 calcmode="lin" valueType="num">
                                      <p:cBhvr additive="base">
                                        <p:cTn id="7"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4">
                                            <p:txEl>
                                              <p:pRg st="2" end="2"/>
                                            </p:txEl>
                                          </p:spTgt>
                                        </p:tgtEl>
                                        <p:attrNameLst>
                                          <p:attrName>style.visibility</p:attrName>
                                        </p:attrNameLst>
                                      </p:cBhvr>
                                      <p:to>
                                        <p:strVal val="visible"/>
                                      </p:to>
                                    </p:set>
                                    <p:anim calcmode="lin" valueType="num">
                                      <p:cBhvr additive="base">
                                        <p:cTn id="13"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4">
                                            <p:txEl>
                                              <p:pRg st="3" end="3"/>
                                            </p:txEl>
                                          </p:spTgt>
                                        </p:tgtEl>
                                        <p:attrNameLst>
                                          <p:attrName>style.visibility</p:attrName>
                                        </p:attrNameLst>
                                      </p:cBhvr>
                                      <p:to>
                                        <p:strVal val="visible"/>
                                      </p:to>
                                    </p:set>
                                    <p:anim calcmode="lin" valueType="num">
                                      <p:cBhvr additive="base">
                                        <p:cTn id="19" dur="500" fill="hold"/>
                                        <p:tgtEl>
                                          <p:spTgt spid="307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52800" y="990600"/>
            <a:ext cx="7267873" cy="5448299"/>
            <a:chOff x="533400" y="762000"/>
            <a:chExt cx="7267873" cy="5448299"/>
          </a:xfrm>
        </p:grpSpPr>
        <p:grpSp>
          <p:nvGrpSpPr>
            <p:cNvPr id="4" name="Group 3"/>
            <p:cNvGrpSpPr/>
            <p:nvPr/>
          </p:nvGrpSpPr>
          <p:grpSpPr>
            <a:xfrm>
              <a:off x="533400" y="762000"/>
              <a:ext cx="7267873" cy="5448299"/>
              <a:chOff x="533400" y="838201"/>
              <a:chExt cx="7267873" cy="5448299"/>
            </a:xfrm>
          </p:grpSpPr>
          <p:pic>
            <p:nvPicPr>
              <p:cNvPr id="2" name="Picture 1"/>
              <p:cNvPicPr>
                <a:picLocks noChangeAspect="1"/>
              </p:cNvPicPr>
              <p:nvPr/>
            </p:nvPicPr>
            <p:blipFill rotWithShape="1">
              <a:blip r:embed="rId3"/>
              <a:srcRect t="7895"/>
              <a:stretch/>
            </p:blipFill>
            <p:spPr>
              <a:xfrm>
                <a:off x="533400" y="838201"/>
                <a:ext cx="7267873" cy="5334000"/>
              </a:xfrm>
              <a:prstGeom prst="rect">
                <a:avLst/>
              </a:prstGeom>
            </p:spPr>
          </p:pic>
          <p:pic>
            <p:nvPicPr>
              <p:cNvPr id="3" name="Picture 2"/>
              <p:cNvPicPr>
                <a:picLocks noChangeAspect="1"/>
              </p:cNvPicPr>
              <p:nvPr/>
            </p:nvPicPr>
            <p:blipFill>
              <a:blip r:embed="rId4"/>
              <a:stretch>
                <a:fillRect/>
              </a:stretch>
            </p:blipFill>
            <p:spPr>
              <a:xfrm>
                <a:off x="1828800" y="5943600"/>
                <a:ext cx="3333750" cy="342900"/>
              </a:xfrm>
              <a:prstGeom prst="rect">
                <a:avLst/>
              </a:prstGeom>
            </p:spPr>
          </p:pic>
        </p:grpSp>
        <p:pic>
          <p:nvPicPr>
            <p:cNvPr id="5" name="Picture 4"/>
            <p:cNvPicPr>
              <a:picLocks noChangeAspect="1"/>
            </p:cNvPicPr>
            <p:nvPr/>
          </p:nvPicPr>
          <p:blipFill>
            <a:blip r:embed="rId5"/>
            <a:stretch>
              <a:fillRect/>
            </a:stretch>
          </p:blipFill>
          <p:spPr>
            <a:xfrm>
              <a:off x="1778000" y="5811519"/>
              <a:ext cx="214313" cy="228600"/>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2714382648"/>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2137-87DA-46BA-A68D-9AF6E8858B75}"/>
              </a:ext>
            </a:extLst>
          </p:cNvPr>
          <p:cNvSpPr>
            <a:spLocks noGrp="1"/>
          </p:cNvSpPr>
          <p:nvPr>
            <p:ph type="title"/>
          </p:nvPr>
        </p:nvSpPr>
        <p:spPr/>
        <p:txBody>
          <a:bodyPr/>
          <a:lstStyle/>
          <a:p>
            <a:r>
              <a:rPr lang="en-US" dirty="0"/>
              <a:t>Course BLOG</a:t>
            </a:r>
          </a:p>
        </p:txBody>
      </p:sp>
      <p:sp>
        <p:nvSpPr>
          <p:cNvPr id="3" name="Content Placeholder 2">
            <a:extLst>
              <a:ext uri="{FF2B5EF4-FFF2-40B4-BE49-F238E27FC236}">
                <a16:creationId xmlns:a16="http://schemas.microsoft.com/office/drawing/2014/main" id="{57641593-4768-47A4-862E-A85549B9AF48}"/>
              </a:ext>
            </a:extLst>
          </p:cNvPr>
          <p:cNvSpPr>
            <a:spLocks noGrp="1"/>
          </p:cNvSpPr>
          <p:nvPr>
            <p:ph idx="1"/>
          </p:nvPr>
        </p:nvSpPr>
        <p:spPr/>
        <p:txBody>
          <a:bodyPr/>
          <a:lstStyle/>
          <a:p>
            <a:r>
              <a:rPr lang="en-US" dirty="0">
                <a:hlinkClick r:id="rId2"/>
              </a:rPr>
              <a:t>https://community.mis.temple.edu/mis5214sec702spring2021/</a:t>
            </a:r>
            <a:endParaRPr lang="en-US" dirty="0"/>
          </a:p>
          <a:p>
            <a:endParaRPr lang="en-US" dirty="0"/>
          </a:p>
        </p:txBody>
      </p:sp>
      <p:graphicFrame>
        <p:nvGraphicFramePr>
          <p:cNvPr id="4" name="Table 3">
            <a:extLst>
              <a:ext uri="{FF2B5EF4-FFF2-40B4-BE49-F238E27FC236}">
                <a16:creationId xmlns:a16="http://schemas.microsoft.com/office/drawing/2014/main" id="{4A24A771-1978-4BEF-A7C4-0E1216CF8BFD}"/>
              </a:ext>
            </a:extLst>
          </p:cNvPr>
          <p:cNvGraphicFramePr>
            <a:graphicFrameLocks noGrp="1"/>
          </p:cNvGraphicFramePr>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27300394"/>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altLang="en-US" dirty="0"/>
              <a:t>eXtreme Programming</a:t>
            </a:r>
          </a:p>
        </p:txBody>
      </p:sp>
      <p:sp>
        <p:nvSpPr>
          <p:cNvPr id="32774" name="Rectangle 3"/>
          <p:cNvSpPr>
            <a:spLocks noGrp="1" noChangeArrowheads="1"/>
          </p:cNvSpPr>
          <p:nvPr>
            <p:ph idx="1"/>
          </p:nvPr>
        </p:nvSpPr>
        <p:spPr/>
        <p:txBody>
          <a:bodyPr/>
          <a:lstStyle/>
          <a:p>
            <a:pPr eaLnBrk="1" hangingPunct="1"/>
            <a:r>
              <a:rPr lang="en-US" altLang="en-US" dirty="0"/>
              <a:t>Short, incremental development cycles</a:t>
            </a:r>
          </a:p>
          <a:p>
            <a:pPr eaLnBrk="1" hangingPunct="1"/>
            <a:r>
              <a:rPr lang="en-US" altLang="en-US" dirty="0"/>
              <a:t>Automated tests</a:t>
            </a:r>
          </a:p>
          <a:p>
            <a:pPr eaLnBrk="1" hangingPunct="1"/>
            <a:r>
              <a:rPr lang="en-US" altLang="en-US" dirty="0"/>
              <a:t>Two-person programming teams</a:t>
            </a:r>
          </a:p>
          <a:p>
            <a:pPr eaLnBrk="1" hangingPunct="1"/>
            <a:r>
              <a:rPr lang="en-US" altLang="en-US" dirty="0"/>
              <a:t>Coding, testing, listening, designing</a:t>
            </a:r>
          </a:p>
          <a:p>
            <a:r>
              <a:rPr lang="en-US" altLang="en-US" dirty="0"/>
              <a:t>Coding and testing operate together</a:t>
            </a:r>
          </a:p>
          <a:p>
            <a:r>
              <a:rPr lang="en-US" altLang="en-US" dirty="0"/>
              <a:t>Advantages:</a:t>
            </a:r>
          </a:p>
          <a:p>
            <a:pPr lvl="1"/>
            <a:r>
              <a:rPr lang="en-US" altLang="en-US" dirty="0"/>
              <a:t>Communication between developers</a:t>
            </a:r>
          </a:p>
          <a:p>
            <a:pPr lvl="1"/>
            <a:r>
              <a:rPr lang="en-US" altLang="en-US" dirty="0"/>
              <a:t>High level of productivity</a:t>
            </a:r>
          </a:p>
          <a:p>
            <a:pPr lvl="1"/>
            <a:r>
              <a:rPr lang="en-US" altLang="en-US" dirty="0"/>
              <a:t>High-quality code</a:t>
            </a:r>
          </a:p>
          <a:p>
            <a:pPr eaLnBrk="1" hangingPunct="1"/>
            <a:endParaRPr lang="en-US" altLang="en-US" dirty="0"/>
          </a:p>
          <a:p>
            <a:pPr eaLnBrk="1" hangingPunct="1">
              <a:buFont typeface="Wingdings" panose="05000000000000000000" pitchFamily="2" charset="2"/>
              <a:buNone/>
            </a:pP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2714382648"/>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1" kern="1200" dirty="0">
                          <a:solidFill>
                            <a:srgbClr val="BA2212"/>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 calcmode="lin" valueType="num">
                                      <p:cBhvr additive="base">
                                        <p:cTn id="7" dur="500" fill="hold"/>
                                        <p:tgtEl>
                                          <p:spTgt spid="327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4">
                                            <p:txEl>
                                              <p:pRg st="1" end="1"/>
                                            </p:txEl>
                                          </p:spTgt>
                                        </p:tgtEl>
                                        <p:attrNameLst>
                                          <p:attrName>style.visibility</p:attrName>
                                        </p:attrNameLst>
                                      </p:cBhvr>
                                      <p:to>
                                        <p:strVal val="visible"/>
                                      </p:to>
                                    </p:set>
                                    <p:anim calcmode="lin" valueType="num">
                                      <p:cBhvr additive="base">
                                        <p:cTn id="13" dur="500" fill="hold"/>
                                        <p:tgtEl>
                                          <p:spTgt spid="327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4">
                                            <p:txEl>
                                              <p:pRg st="2" end="2"/>
                                            </p:txEl>
                                          </p:spTgt>
                                        </p:tgtEl>
                                        <p:attrNameLst>
                                          <p:attrName>style.visibility</p:attrName>
                                        </p:attrNameLst>
                                      </p:cBhvr>
                                      <p:to>
                                        <p:strVal val="visible"/>
                                      </p:to>
                                    </p:set>
                                    <p:anim calcmode="lin" valueType="num">
                                      <p:cBhvr additive="base">
                                        <p:cTn id="19" dur="500" fill="hold"/>
                                        <p:tgtEl>
                                          <p:spTgt spid="327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4">
                                            <p:txEl>
                                              <p:pRg st="3" end="3"/>
                                            </p:txEl>
                                          </p:spTgt>
                                        </p:tgtEl>
                                        <p:attrNameLst>
                                          <p:attrName>style.visibility</p:attrName>
                                        </p:attrNameLst>
                                      </p:cBhvr>
                                      <p:to>
                                        <p:strVal val="visible"/>
                                      </p:to>
                                    </p:set>
                                    <p:anim calcmode="lin" valueType="num">
                                      <p:cBhvr additive="base">
                                        <p:cTn id="25" dur="500" fill="hold"/>
                                        <p:tgtEl>
                                          <p:spTgt spid="327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4">
                                            <p:txEl>
                                              <p:pRg st="4" end="4"/>
                                            </p:txEl>
                                          </p:spTgt>
                                        </p:tgtEl>
                                        <p:attrNameLst>
                                          <p:attrName>style.visibility</p:attrName>
                                        </p:attrNameLst>
                                      </p:cBhvr>
                                      <p:to>
                                        <p:strVal val="visible"/>
                                      </p:to>
                                    </p:set>
                                    <p:anim calcmode="lin" valueType="num">
                                      <p:cBhvr additive="base">
                                        <p:cTn id="31" dur="500" fill="hold"/>
                                        <p:tgtEl>
                                          <p:spTgt spid="327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774">
                                            <p:txEl>
                                              <p:pRg st="5" end="5"/>
                                            </p:txEl>
                                          </p:spTgt>
                                        </p:tgtEl>
                                        <p:attrNameLst>
                                          <p:attrName>style.visibility</p:attrName>
                                        </p:attrNameLst>
                                      </p:cBhvr>
                                      <p:to>
                                        <p:strVal val="visible"/>
                                      </p:to>
                                    </p:set>
                                    <p:anim calcmode="lin" valueType="num">
                                      <p:cBhvr additive="base">
                                        <p:cTn id="37" dur="500" fill="hold"/>
                                        <p:tgtEl>
                                          <p:spTgt spid="3277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774">
                                            <p:txEl>
                                              <p:pRg st="6" end="6"/>
                                            </p:txEl>
                                          </p:spTgt>
                                        </p:tgtEl>
                                        <p:attrNameLst>
                                          <p:attrName>style.visibility</p:attrName>
                                        </p:attrNameLst>
                                      </p:cBhvr>
                                      <p:to>
                                        <p:strVal val="visible"/>
                                      </p:to>
                                    </p:set>
                                    <p:anim calcmode="lin" valueType="num">
                                      <p:cBhvr additive="base">
                                        <p:cTn id="43" dur="500" fill="hold"/>
                                        <p:tgtEl>
                                          <p:spTgt spid="3277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774">
                                            <p:txEl>
                                              <p:pRg st="7" end="7"/>
                                            </p:txEl>
                                          </p:spTgt>
                                        </p:tgtEl>
                                        <p:attrNameLst>
                                          <p:attrName>style.visibility</p:attrName>
                                        </p:attrNameLst>
                                      </p:cBhvr>
                                      <p:to>
                                        <p:strVal val="visible"/>
                                      </p:to>
                                    </p:set>
                                    <p:anim calcmode="lin" valueType="num">
                                      <p:cBhvr additive="base">
                                        <p:cTn id="49" dur="500" fill="hold"/>
                                        <p:tgtEl>
                                          <p:spTgt spid="3277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774">
                                            <p:txEl>
                                              <p:pRg st="8" end="8"/>
                                            </p:txEl>
                                          </p:spTgt>
                                        </p:tgtEl>
                                        <p:attrNameLst>
                                          <p:attrName>style.visibility</p:attrName>
                                        </p:attrNameLst>
                                      </p:cBhvr>
                                      <p:to>
                                        <p:strVal val="visible"/>
                                      </p:to>
                                    </p:set>
                                    <p:anim calcmode="lin" valueType="num">
                                      <p:cBhvr additive="base">
                                        <p:cTn id="55" dur="500" fill="hold"/>
                                        <p:tgtEl>
                                          <p:spTgt spid="3277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77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en-US" altLang="en-US" sz="4000"/>
              <a:t>Object-Oriented Analysis and Design (OOAD)</a:t>
            </a:r>
          </a:p>
        </p:txBody>
      </p:sp>
      <p:sp>
        <p:nvSpPr>
          <p:cNvPr id="34822" name="Rectangle 3"/>
          <p:cNvSpPr>
            <a:spLocks noGrp="1" noChangeArrowheads="1"/>
          </p:cNvSpPr>
          <p:nvPr>
            <p:ph idx="1"/>
          </p:nvPr>
        </p:nvSpPr>
        <p:spPr/>
        <p:txBody>
          <a:bodyPr/>
          <a:lstStyle/>
          <a:p>
            <a:pPr eaLnBrk="1" hangingPunct="1">
              <a:lnSpc>
                <a:spcPct val="90000"/>
              </a:lnSpc>
            </a:pPr>
            <a:r>
              <a:rPr lang="en-US" altLang="en-US" sz="3600" dirty="0"/>
              <a:t>Based on objects rather than data or processes</a:t>
            </a:r>
          </a:p>
          <a:p>
            <a:pPr eaLnBrk="1" hangingPunct="1">
              <a:lnSpc>
                <a:spcPct val="90000"/>
              </a:lnSpc>
            </a:pPr>
            <a:r>
              <a:rPr lang="en-US" altLang="en-US" sz="3600" b="1" dirty="0"/>
              <a:t>Object</a:t>
            </a:r>
            <a:r>
              <a:rPr lang="en-US" altLang="en-US" sz="3600" dirty="0"/>
              <a:t>: a structure encapsulating attributes and behaviors of a real-world entity</a:t>
            </a:r>
          </a:p>
        </p:txBody>
      </p:sp>
      <p:graphicFrame>
        <p:nvGraphicFramePr>
          <p:cNvPr id="4" name="Table 3"/>
          <p:cNvGraphicFramePr>
            <a:graphicFrameLocks noGrp="1"/>
          </p:cNvGraphicFramePr>
          <p:nvPr>
            <p:extLst>
              <p:ext uri="{D42A27DB-BD31-4B8C-83A1-F6EECF244321}">
                <p14:modId xmlns:p14="http://schemas.microsoft.com/office/powerpoint/2010/main" val="2348666644"/>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0" i="1" kern="1200" dirty="0">
                          <a:solidFill>
                            <a:schemeClr val="bg2">
                              <a:lumMod val="25000"/>
                            </a:schemeClr>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2">
                                            <p:txEl>
                                              <p:pRg st="1" end="1"/>
                                            </p:txEl>
                                          </p:spTgt>
                                        </p:tgtEl>
                                        <p:attrNameLst>
                                          <p:attrName>style.visibility</p:attrName>
                                        </p:attrNameLst>
                                      </p:cBhvr>
                                      <p:to>
                                        <p:strVal val="visible"/>
                                      </p:to>
                                    </p:set>
                                    <p:animEffect transition="in" filter="fade">
                                      <p:cBhvr>
                                        <p:cTn id="7" dur="500"/>
                                        <p:tgtEl>
                                          <p:spTgt spid="348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altLang="en-US" sz="4000"/>
              <a:t>Object-Oriented Analysis and Design (OOAD) (Cont.)</a:t>
            </a:r>
          </a:p>
        </p:txBody>
      </p:sp>
      <p:sp>
        <p:nvSpPr>
          <p:cNvPr id="35846" name="Rectangle 3"/>
          <p:cNvSpPr>
            <a:spLocks noGrp="1" noChangeArrowheads="1"/>
          </p:cNvSpPr>
          <p:nvPr>
            <p:ph idx="1"/>
          </p:nvPr>
        </p:nvSpPr>
        <p:spPr/>
        <p:txBody>
          <a:bodyPr/>
          <a:lstStyle/>
          <a:p>
            <a:pPr eaLnBrk="1" hangingPunct="1">
              <a:lnSpc>
                <a:spcPct val="90000"/>
              </a:lnSpc>
            </a:pPr>
            <a:r>
              <a:rPr lang="en-US" altLang="en-US" sz="3600" b="1" dirty="0"/>
              <a:t>Object class</a:t>
            </a:r>
            <a:r>
              <a:rPr lang="en-US" altLang="en-US" sz="3600" dirty="0"/>
              <a:t>: a logical grouping of objects sharing the same attributes and behaviors</a:t>
            </a:r>
          </a:p>
          <a:p>
            <a:pPr eaLnBrk="1" hangingPunct="1">
              <a:lnSpc>
                <a:spcPct val="90000"/>
              </a:lnSpc>
            </a:pPr>
            <a:r>
              <a:rPr lang="en-US" altLang="en-US" sz="3600" b="1" dirty="0"/>
              <a:t>Inheritance</a:t>
            </a:r>
            <a:r>
              <a:rPr lang="en-US" altLang="en-US" sz="3600" dirty="0"/>
              <a:t>: hierarchical arrangement of classes enable subclasses to inherit properties of superclasses</a:t>
            </a:r>
          </a:p>
        </p:txBody>
      </p:sp>
      <p:graphicFrame>
        <p:nvGraphicFramePr>
          <p:cNvPr id="4" name="Table 3"/>
          <p:cNvGraphicFramePr>
            <a:graphicFrameLocks noGrp="1"/>
          </p:cNvGraphicFramePr>
          <p:nvPr>
            <p:extLst>
              <p:ext uri="{D42A27DB-BD31-4B8C-83A1-F6EECF244321}">
                <p14:modId xmlns:p14="http://schemas.microsoft.com/office/powerpoint/2010/main" val="806316083"/>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0" i="1" kern="1200" dirty="0">
                          <a:solidFill>
                            <a:schemeClr val="bg2">
                              <a:lumMod val="25000"/>
                            </a:schemeClr>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6">
                                            <p:txEl>
                                              <p:pRg st="0" end="0"/>
                                            </p:txEl>
                                          </p:spTgt>
                                        </p:tgtEl>
                                        <p:attrNameLst>
                                          <p:attrName>style.visibility</p:attrName>
                                        </p:attrNameLst>
                                      </p:cBhvr>
                                      <p:to>
                                        <p:strVal val="visible"/>
                                      </p:to>
                                    </p:set>
                                    <p:anim calcmode="lin" valueType="num">
                                      <p:cBhvr additive="base">
                                        <p:cTn id="7" dur="500" fill="hold"/>
                                        <p:tgtEl>
                                          <p:spTgt spid="358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6">
                                            <p:txEl>
                                              <p:pRg st="1" end="1"/>
                                            </p:txEl>
                                          </p:spTgt>
                                        </p:tgtEl>
                                        <p:attrNameLst>
                                          <p:attrName>style.visibility</p:attrName>
                                        </p:attrNameLst>
                                      </p:cBhvr>
                                      <p:to>
                                        <p:strVal val="visible"/>
                                      </p:to>
                                    </p:set>
                                    <p:anim calcmode="lin" valueType="num">
                                      <p:cBhvr additive="base">
                                        <p:cTn id="13" dur="500" fill="hold"/>
                                        <p:tgtEl>
                                          <p:spTgt spid="358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altLang="en-US"/>
              <a:t>Rational Unified Process (RUP)</a:t>
            </a:r>
          </a:p>
        </p:txBody>
      </p:sp>
      <p:sp>
        <p:nvSpPr>
          <p:cNvPr id="36870" name="Rectangle 3"/>
          <p:cNvSpPr>
            <a:spLocks noGrp="1" noChangeArrowheads="1"/>
          </p:cNvSpPr>
          <p:nvPr>
            <p:ph idx="1"/>
          </p:nvPr>
        </p:nvSpPr>
        <p:spPr/>
        <p:txBody>
          <a:bodyPr/>
          <a:lstStyle/>
          <a:p>
            <a:pPr eaLnBrk="1" hangingPunct="1"/>
            <a:r>
              <a:rPr lang="en-US" altLang="en-US" dirty="0"/>
              <a:t>An object-oriented systems development methodology</a:t>
            </a:r>
          </a:p>
          <a:p>
            <a:pPr eaLnBrk="1" hangingPunct="1"/>
            <a:r>
              <a:rPr lang="en-US" altLang="en-US" dirty="0"/>
              <a:t>Establishes four phase of development: inception, elaboration, construction, and transition</a:t>
            </a:r>
          </a:p>
          <a:p>
            <a:pPr lvl="1" eaLnBrk="1" hangingPunct="1"/>
            <a:r>
              <a:rPr lang="en-US" altLang="en-US" dirty="0"/>
              <a:t>Each phase is organized into a number of separate iterations.</a:t>
            </a:r>
          </a:p>
        </p:txBody>
      </p:sp>
      <p:graphicFrame>
        <p:nvGraphicFramePr>
          <p:cNvPr id="4" name="Table 3"/>
          <p:cNvGraphicFramePr>
            <a:graphicFrameLocks noGrp="1"/>
          </p:cNvGraphicFramePr>
          <p:nvPr>
            <p:extLst>
              <p:ext uri="{D42A27DB-BD31-4B8C-83A1-F6EECF244321}">
                <p14:modId xmlns:p14="http://schemas.microsoft.com/office/powerpoint/2010/main" val="3149375091"/>
              </p:ext>
            </p:extLst>
          </p:nvPr>
        </p:nvGraphicFramePr>
        <p:xfrm>
          <a:off x="29183" y="187219"/>
          <a:ext cx="2286000" cy="3696893"/>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710848">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0" i="1" kern="1200" dirty="0">
                          <a:solidFill>
                            <a:schemeClr val="bg2">
                              <a:lumMod val="25000"/>
                            </a:schemeClr>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70">
                                            <p:txEl>
                                              <p:pRg st="1" end="1"/>
                                            </p:txEl>
                                          </p:spTgt>
                                        </p:tgtEl>
                                        <p:attrNameLst>
                                          <p:attrName>style.visibility</p:attrName>
                                        </p:attrNameLst>
                                      </p:cBhvr>
                                      <p:to>
                                        <p:strVal val="visible"/>
                                      </p:to>
                                    </p:set>
                                    <p:anim calcmode="lin" valueType="num">
                                      <p:cBhvr additive="base">
                                        <p:cTn id="7" dur="500" fill="hold"/>
                                        <p:tgtEl>
                                          <p:spTgt spid="368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7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70">
                                            <p:txEl>
                                              <p:pRg st="2" end="2"/>
                                            </p:txEl>
                                          </p:spTgt>
                                        </p:tgtEl>
                                        <p:attrNameLst>
                                          <p:attrName>style.visibility</p:attrName>
                                        </p:attrNameLst>
                                      </p:cBhvr>
                                      <p:to>
                                        <p:strVal val="visible"/>
                                      </p:to>
                                    </p:set>
                                    <p:anim calcmode="lin" valueType="num">
                                      <p:cBhvr additive="base">
                                        <p:cTn id="11" dur="500" fill="hold"/>
                                        <p:tgtEl>
                                          <p:spTgt spid="3687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4" y="609601"/>
            <a:ext cx="746283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0"/>
          <p:cNvSpPr>
            <a:spLocks noChangeArrowheads="1"/>
          </p:cNvSpPr>
          <p:nvPr/>
        </p:nvSpPr>
        <p:spPr bwMode="auto">
          <a:xfrm>
            <a:off x="4876800" y="990601"/>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Phases of OOSAD-based development</a:t>
            </a:r>
          </a:p>
        </p:txBody>
      </p:sp>
      <p:graphicFrame>
        <p:nvGraphicFramePr>
          <p:cNvPr id="4" name="Table 3"/>
          <p:cNvGraphicFramePr>
            <a:graphicFrameLocks noGrp="1"/>
          </p:cNvGraphicFramePr>
          <p:nvPr>
            <p:extLst>
              <p:ext uri="{D42A27DB-BD31-4B8C-83A1-F6EECF244321}">
                <p14:modId xmlns:p14="http://schemas.microsoft.com/office/powerpoint/2010/main" val="806316083"/>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0" i="1" kern="1200" dirty="0">
                          <a:solidFill>
                            <a:schemeClr val="bg2">
                              <a:lumMod val="25000"/>
                            </a:schemeClr>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b="1" kern="1200" dirty="0">
                          <a:solidFill>
                            <a:srgbClr val="BA2212"/>
                          </a:solidFill>
                          <a:latin typeface="+mn-lt"/>
                          <a:ea typeface="+mn-ea"/>
                          <a:cs typeface="+mn-cs"/>
                        </a:rPr>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p:txBody>
          <a:bodyPr/>
          <a:lstStyle/>
          <a:p>
            <a:pPr eaLnBrk="1" hangingPunct="1"/>
            <a:r>
              <a:rPr lang="en-US" altLang="en-US" sz="4000"/>
              <a:t>Our Approach to Systems Development</a:t>
            </a:r>
          </a:p>
        </p:txBody>
      </p:sp>
      <p:sp>
        <p:nvSpPr>
          <p:cNvPr id="38918" name="Rectangle 3"/>
          <p:cNvSpPr>
            <a:spLocks noGrp="1" noChangeArrowheads="1"/>
          </p:cNvSpPr>
          <p:nvPr>
            <p:ph idx="1"/>
          </p:nvPr>
        </p:nvSpPr>
        <p:spPr>
          <a:xfrm>
            <a:off x="2514600" y="1544520"/>
            <a:ext cx="8229600" cy="3886200"/>
          </a:xfrm>
        </p:spPr>
        <p:txBody>
          <a:bodyPr/>
          <a:lstStyle/>
          <a:p>
            <a:pPr eaLnBrk="1" hangingPunct="1"/>
            <a:r>
              <a:rPr lang="en-US" altLang="en-US" dirty="0"/>
              <a:t>Criticisms of SDLC</a:t>
            </a:r>
          </a:p>
          <a:p>
            <a:pPr lvl="1" eaLnBrk="1" hangingPunct="1"/>
            <a:r>
              <a:rPr lang="en-US" altLang="en-US" dirty="0"/>
              <a:t>Forcing timed phases on intangible processes (analysis and design) is doomed to fail</a:t>
            </a:r>
          </a:p>
          <a:p>
            <a:pPr lvl="1" eaLnBrk="1" hangingPunct="1"/>
            <a:r>
              <a:rPr lang="en-US" altLang="en-US" dirty="0"/>
              <a:t>Too much formal process and documentation slows things down</a:t>
            </a:r>
          </a:p>
          <a:p>
            <a:pPr lvl="1" eaLnBrk="1" hangingPunct="1"/>
            <a:r>
              <a:rPr lang="en-US" altLang="en-US" dirty="0"/>
              <a:t>Cycles are not necessarily waterfalls</a:t>
            </a:r>
          </a:p>
          <a:p>
            <a:pPr eaLnBrk="1" hangingPunct="1"/>
            <a:r>
              <a:rPr lang="en-US" altLang="en-US" dirty="0"/>
              <a:t>And yet the concept of a cycle is in all methodologies. So, SDLC is a valuable model that has many variations.</a:t>
            </a:r>
          </a:p>
        </p:txBody>
      </p:sp>
      <p:graphicFrame>
        <p:nvGraphicFramePr>
          <p:cNvPr id="4" name="Table 3"/>
          <p:cNvGraphicFramePr>
            <a:graphicFrameLocks noGrp="1"/>
          </p:cNvGraphicFramePr>
          <p:nvPr>
            <p:extLst>
              <p:ext uri="{D42A27DB-BD31-4B8C-83A1-F6EECF244321}">
                <p14:modId xmlns:p14="http://schemas.microsoft.com/office/powerpoint/2010/main" val="376871748"/>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0" i="1" kern="1200" dirty="0">
                          <a:solidFill>
                            <a:schemeClr val="bg2">
                              <a:lumMod val="25000"/>
                            </a:schemeClr>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b="0" i="1" kern="1200" dirty="0">
                          <a:solidFill>
                            <a:schemeClr val="bg2">
                              <a:lumMod val="25000"/>
                            </a:schemeClr>
                          </a:solidFill>
                          <a:latin typeface="+mn-lt"/>
                          <a:ea typeface="+mn-ea"/>
                          <a:cs typeface="+mn-cs"/>
                        </a:rPr>
                        <a:t>OO / UML</a:t>
                      </a:r>
                    </a:p>
                  </a:txBody>
                  <a:tcPr/>
                </a:tc>
                <a:extLst>
                  <a:ext uri="{0D108BD9-81ED-4DB2-BD59-A6C34878D82A}">
                    <a16:rowId xmlns:a16="http://schemas.microsoft.com/office/drawing/2014/main" val="10005"/>
                  </a:ext>
                </a:extLst>
              </a:tr>
              <a:tr h="481904">
                <a:tc>
                  <a:txBody>
                    <a:bodyPr/>
                    <a:lstStyle/>
                    <a:p>
                      <a:r>
                        <a:rPr lang="en-US" sz="1800" b="1" kern="1200" dirty="0">
                          <a:solidFill>
                            <a:srgbClr val="BA2212"/>
                          </a:solidFill>
                          <a:latin typeface="+mn-lt"/>
                          <a:ea typeface="+mn-ea"/>
                          <a:cs typeface="+mn-cs"/>
                        </a:rPr>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8">
                                            <p:txEl>
                                              <p:pRg st="1" end="1"/>
                                            </p:txEl>
                                          </p:spTgt>
                                        </p:tgtEl>
                                        <p:attrNameLst>
                                          <p:attrName>style.visibility</p:attrName>
                                        </p:attrNameLst>
                                      </p:cBhvr>
                                      <p:to>
                                        <p:strVal val="visible"/>
                                      </p:to>
                                    </p:set>
                                    <p:anim calcmode="lin" valueType="num">
                                      <p:cBhvr additive="base">
                                        <p:cTn id="7" dur="500" fill="hold"/>
                                        <p:tgtEl>
                                          <p:spTgt spid="389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8">
                                            <p:txEl>
                                              <p:pRg st="2" end="2"/>
                                            </p:txEl>
                                          </p:spTgt>
                                        </p:tgtEl>
                                        <p:attrNameLst>
                                          <p:attrName>style.visibility</p:attrName>
                                        </p:attrNameLst>
                                      </p:cBhvr>
                                      <p:to>
                                        <p:strVal val="visible"/>
                                      </p:to>
                                    </p:set>
                                    <p:anim calcmode="lin" valueType="num">
                                      <p:cBhvr additive="base">
                                        <p:cTn id="13" dur="500" fill="hold"/>
                                        <p:tgtEl>
                                          <p:spTgt spid="389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8">
                                            <p:txEl>
                                              <p:pRg st="3" end="3"/>
                                            </p:txEl>
                                          </p:spTgt>
                                        </p:tgtEl>
                                        <p:attrNameLst>
                                          <p:attrName>style.visibility</p:attrName>
                                        </p:attrNameLst>
                                      </p:cBhvr>
                                      <p:to>
                                        <p:strVal val="visible"/>
                                      </p:to>
                                    </p:set>
                                    <p:anim calcmode="lin" valueType="num">
                                      <p:cBhvr additive="base">
                                        <p:cTn id="19" dur="500" fill="hold"/>
                                        <p:tgtEl>
                                          <p:spTgt spid="3891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2308698" y="196947"/>
            <a:ext cx="8229600" cy="1371600"/>
          </a:xfrm>
        </p:spPr>
        <p:txBody>
          <a:bodyPr/>
          <a:lstStyle/>
          <a:p>
            <a:pPr eaLnBrk="1" hangingPunct="1"/>
            <a:r>
              <a:rPr lang="en-US" altLang="en-US" dirty="0"/>
              <a:t>Summary</a:t>
            </a:r>
          </a:p>
        </p:txBody>
      </p:sp>
      <p:sp>
        <p:nvSpPr>
          <p:cNvPr id="39942" name="Rectangle 3"/>
          <p:cNvSpPr>
            <a:spLocks noGrp="1" noChangeArrowheads="1"/>
          </p:cNvSpPr>
          <p:nvPr>
            <p:ph idx="1"/>
          </p:nvPr>
        </p:nvSpPr>
        <p:spPr>
          <a:xfrm>
            <a:off x="2133600" y="1828800"/>
            <a:ext cx="7772400" cy="4724400"/>
          </a:xfrm>
        </p:spPr>
        <p:txBody>
          <a:bodyPr/>
          <a:lstStyle/>
          <a:p>
            <a:pPr eaLnBrk="1" hangingPunct="1"/>
            <a:r>
              <a:rPr lang="en-US" altLang="en-US" dirty="0"/>
              <a:t>In this presentation you learned how to:</a:t>
            </a:r>
          </a:p>
          <a:p>
            <a:pPr eaLnBrk="1" hangingPunct="1">
              <a:lnSpc>
                <a:spcPct val="90000"/>
              </a:lnSpc>
              <a:buClr>
                <a:srgbClr val="BA2212"/>
              </a:buClr>
              <a:buFont typeface="Wingdings" panose="05000000000000000000" pitchFamily="2" charset="2"/>
              <a:buChar char="ü"/>
            </a:pPr>
            <a:r>
              <a:rPr lang="en-US" altLang="en-US" sz="2400" dirty="0"/>
              <a:t>Define information systems analysis and design.</a:t>
            </a:r>
          </a:p>
          <a:p>
            <a:pPr eaLnBrk="1" hangingPunct="1">
              <a:lnSpc>
                <a:spcPct val="90000"/>
              </a:lnSpc>
              <a:buClr>
                <a:srgbClr val="BA2212"/>
              </a:buClr>
              <a:buFont typeface="Wingdings" panose="05000000000000000000" pitchFamily="2" charset="2"/>
              <a:buChar char="ü"/>
            </a:pPr>
            <a:r>
              <a:rPr lang="en-US" altLang="en-US" sz="2400" dirty="0"/>
              <a:t>Describe the information systems development life cycle (SDLC).</a:t>
            </a:r>
          </a:p>
          <a:p>
            <a:pPr eaLnBrk="1" hangingPunct="1">
              <a:lnSpc>
                <a:spcPct val="90000"/>
              </a:lnSpc>
              <a:buClr>
                <a:srgbClr val="BA2212"/>
              </a:buClr>
              <a:buFont typeface="Wingdings" panose="05000000000000000000" pitchFamily="2" charset="2"/>
              <a:buChar char="ü"/>
            </a:pPr>
            <a:r>
              <a:rPr lang="en-US" altLang="en-US" sz="2400" dirty="0"/>
              <a:t>Explain computer-aided software engineering (CASE) tools.</a:t>
            </a:r>
          </a:p>
          <a:p>
            <a:pPr eaLnBrk="1" hangingPunct="1">
              <a:lnSpc>
                <a:spcPct val="90000"/>
              </a:lnSpc>
              <a:buClr>
                <a:srgbClr val="BA2212"/>
              </a:buClr>
              <a:buFont typeface="Wingdings" panose="05000000000000000000" pitchFamily="2" charset="2"/>
              <a:buChar char="ü"/>
            </a:pPr>
            <a:r>
              <a:rPr lang="en-US" altLang="en-US" sz="2400" dirty="0"/>
              <a:t>Describe Agile Methodologies and eXtreme Programming.</a:t>
            </a:r>
          </a:p>
          <a:p>
            <a:pPr eaLnBrk="1" hangingPunct="1">
              <a:lnSpc>
                <a:spcPct val="90000"/>
              </a:lnSpc>
              <a:buClr>
                <a:srgbClr val="BA2212"/>
              </a:buClr>
              <a:buFont typeface="Wingdings" panose="05000000000000000000" pitchFamily="2" charset="2"/>
              <a:buChar char="ü"/>
            </a:pPr>
            <a:r>
              <a:rPr lang="en-US" altLang="en-US" sz="2400" dirty="0"/>
              <a:t>Explain object-oriented analysis and design and the Rational Unified Process (RUP).</a:t>
            </a:r>
          </a:p>
        </p:txBody>
      </p:sp>
      <p:graphicFrame>
        <p:nvGraphicFramePr>
          <p:cNvPr id="4" name="Table 3"/>
          <p:cNvGraphicFramePr>
            <a:graphicFrameLocks noGrp="1"/>
          </p:cNvGraphicFramePr>
          <p:nvPr>
            <p:extLst>
              <p:ext uri="{D42A27DB-BD31-4B8C-83A1-F6EECF244321}">
                <p14:modId xmlns:p14="http://schemas.microsoft.com/office/powerpoint/2010/main" val="2125557694"/>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1" dirty="0">
                          <a:solidFill>
                            <a:schemeClr val="bg2">
                              <a:lumMod val="25000"/>
                            </a:schemeClr>
                          </a:solidFill>
                        </a:rPr>
                        <a:t>Introduction</a:t>
                      </a:r>
                    </a:p>
                  </a:txBody>
                  <a:tcPr/>
                </a:tc>
                <a:extLst>
                  <a:ext uri="{0D108BD9-81ED-4DB2-BD59-A6C34878D82A}">
                    <a16:rowId xmlns:a16="http://schemas.microsoft.com/office/drawing/2014/main" val="10000"/>
                  </a:ext>
                </a:extLst>
              </a:tr>
              <a:tr h="481904">
                <a:tc>
                  <a:txBody>
                    <a:bodyPr/>
                    <a:lstStyle/>
                    <a:p>
                      <a:r>
                        <a:rPr lang="en-US" sz="1800" b="0" i="1" kern="1200" dirty="0">
                          <a:solidFill>
                            <a:schemeClr val="bg2">
                              <a:lumMod val="25000"/>
                            </a:schemeClr>
                          </a:solidFill>
                          <a:latin typeface="+mn-lt"/>
                          <a:ea typeface="+mn-ea"/>
                          <a:cs typeface="+mn-cs"/>
                        </a:rPr>
                        <a:t>IS Project</a:t>
                      </a:r>
                    </a:p>
                  </a:txBody>
                  <a:tcPr/>
                </a:tc>
                <a:extLst>
                  <a:ext uri="{0D108BD9-81ED-4DB2-BD59-A6C34878D82A}">
                    <a16:rowId xmlns:a16="http://schemas.microsoft.com/office/drawing/2014/main" val="10001"/>
                  </a:ext>
                </a:extLst>
              </a:tr>
              <a:tr h="576525">
                <a:tc>
                  <a:txBody>
                    <a:bodyPr/>
                    <a:lstStyle/>
                    <a:p>
                      <a:r>
                        <a:rPr lang="en-US" sz="1800" b="0" i="1" kern="1200" dirty="0">
                          <a:solidFill>
                            <a:schemeClr val="bg2">
                              <a:lumMod val="25000"/>
                            </a:schemeClr>
                          </a:solidFill>
                          <a:latin typeface="+mn-lt"/>
                          <a:ea typeface="+mn-ea"/>
                          <a:cs typeface="+mn-cs"/>
                        </a:rPr>
                        <a:t>IS Development</a:t>
                      </a:r>
                    </a:p>
                  </a:txBody>
                  <a:tcPr/>
                </a:tc>
                <a:extLst>
                  <a:ext uri="{0D108BD9-81ED-4DB2-BD59-A6C34878D82A}">
                    <a16:rowId xmlns:a16="http://schemas.microsoft.com/office/drawing/2014/main" val="10002"/>
                  </a:ext>
                </a:extLst>
              </a:tr>
              <a:tr h="481904">
                <a:tc>
                  <a:txBody>
                    <a:bodyPr/>
                    <a:lstStyle/>
                    <a:p>
                      <a:r>
                        <a:rPr lang="en-US" sz="1800" b="0" i="1" kern="1200" dirty="0">
                          <a:solidFill>
                            <a:schemeClr val="bg2">
                              <a:lumMod val="25000"/>
                            </a:schemeClr>
                          </a:solidFill>
                          <a:latin typeface="+mn-lt"/>
                          <a:ea typeface="+mn-ea"/>
                          <a:cs typeface="+mn-cs"/>
                        </a:rPr>
                        <a:t>Other Approaches</a:t>
                      </a:r>
                    </a:p>
                  </a:txBody>
                  <a:tcPr/>
                </a:tc>
                <a:extLst>
                  <a:ext uri="{0D108BD9-81ED-4DB2-BD59-A6C34878D82A}">
                    <a16:rowId xmlns:a16="http://schemas.microsoft.com/office/drawing/2014/main" val="10003"/>
                  </a:ext>
                </a:extLst>
              </a:tr>
              <a:tr h="481904">
                <a:tc>
                  <a:txBody>
                    <a:bodyPr/>
                    <a:lstStyle/>
                    <a:p>
                      <a:r>
                        <a:rPr lang="en-US" sz="1800" b="0" i="1" kern="1200" dirty="0">
                          <a:solidFill>
                            <a:schemeClr val="bg2">
                              <a:lumMod val="25000"/>
                            </a:schemeClr>
                          </a:solidFill>
                          <a:latin typeface="+mn-lt"/>
                          <a:ea typeface="+mn-ea"/>
                          <a:cs typeface="+mn-cs"/>
                        </a:rPr>
                        <a:t>Agile Methods</a:t>
                      </a:r>
                    </a:p>
                  </a:txBody>
                  <a:tcPr/>
                </a:tc>
                <a:extLst>
                  <a:ext uri="{0D108BD9-81ED-4DB2-BD59-A6C34878D82A}">
                    <a16:rowId xmlns:a16="http://schemas.microsoft.com/office/drawing/2014/main" val="10004"/>
                  </a:ext>
                </a:extLst>
              </a:tr>
              <a:tr h="481904">
                <a:tc>
                  <a:txBody>
                    <a:bodyPr/>
                    <a:lstStyle/>
                    <a:p>
                      <a:r>
                        <a:rPr lang="en-US" sz="1800" b="0" i="1" kern="1200" dirty="0">
                          <a:solidFill>
                            <a:schemeClr val="bg2">
                              <a:lumMod val="25000"/>
                            </a:schemeClr>
                          </a:solidFill>
                          <a:latin typeface="+mn-lt"/>
                          <a:ea typeface="+mn-ea"/>
                          <a:cs typeface="+mn-cs"/>
                        </a:rPr>
                        <a:t>OO / UML</a:t>
                      </a:r>
                    </a:p>
                  </a:txBody>
                  <a:tcPr/>
                </a:tc>
                <a:extLst>
                  <a:ext uri="{0D108BD9-81ED-4DB2-BD59-A6C34878D82A}">
                    <a16:rowId xmlns:a16="http://schemas.microsoft.com/office/drawing/2014/main" val="10005"/>
                  </a:ext>
                </a:extLst>
              </a:tr>
              <a:tr h="481904">
                <a:tc>
                  <a:txBody>
                    <a:bodyPr/>
                    <a:lstStyle/>
                    <a:p>
                      <a:pPr marL="0" algn="l" defTabSz="914400" rtl="0" eaLnBrk="1" latinLnBrk="0" hangingPunct="1"/>
                      <a:r>
                        <a:rPr lang="en-US" sz="1800" b="0" i="1" kern="1200" dirty="0">
                          <a:solidFill>
                            <a:schemeClr val="bg2">
                              <a:lumMod val="25000"/>
                            </a:schemeClr>
                          </a:solidFill>
                          <a:latin typeface="+mn-lt"/>
                          <a:ea typeface="+mn-ea"/>
                          <a:cs typeface="+mn-cs"/>
                        </a:rPr>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2">
                                            <p:txEl>
                                              <p:pRg st="1" end="1"/>
                                            </p:txEl>
                                          </p:spTgt>
                                        </p:tgtEl>
                                        <p:attrNameLst>
                                          <p:attrName>style.visibility</p:attrName>
                                        </p:attrNameLst>
                                      </p:cBhvr>
                                      <p:to>
                                        <p:strVal val="visible"/>
                                      </p:to>
                                    </p:set>
                                    <p:anim calcmode="lin" valueType="num">
                                      <p:cBhvr additive="base">
                                        <p:cTn id="7" dur="500" fill="hold"/>
                                        <p:tgtEl>
                                          <p:spTgt spid="399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42">
                                            <p:txEl>
                                              <p:pRg st="2" end="2"/>
                                            </p:txEl>
                                          </p:spTgt>
                                        </p:tgtEl>
                                        <p:attrNameLst>
                                          <p:attrName>style.visibility</p:attrName>
                                        </p:attrNameLst>
                                      </p:cBhvr>
                                      <p:to>
                                        <p:strVal val="visible"/>
                                      </p:to>
                                    </p:set>
                                    <p:anim calcmode="lin" valueType="num">
                                      <p:cBhvr additive="base">
                                        <p:cTn id="13" dur="500" fill="hold"/>
                                        <p:tgtEl>
                                          <p:spTgt spid="399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42">
                                            <p:txEl>
                                              <p:pRg st="3" end="3"/>
                                            </p:txEl>
                                          </p:spTgt>
                                        </p:tgtEl>
                                        <p:attrNameLst>
                                          <p:attrName>style.visibility</p:attrName>
                                        </p:attrNameLst>
                                      </p:cBhvr>
                                      <p:to>
                                        <p:strVal val="visible"/>
                                      </p:to>
                                    </p:set>
                                    <p:anim calcmode="lin" valueType="num">
                                      <p:cBhvr additive="base">
                                        <p:cTn id="19" dur="500" fill="hold"/>
                                        <p:tgtEl>
                                          <p:spTgt spid="3994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42">
                                            <p:txEl>
                                              <p:pRg st="4" end="4"/>
                                            </p:txEl>
                                          </p:spTgt>
                                        </p:tgtEl>
                                        <p:attrNameLst>
                                          <p:attrName>style.visibility</p:attrName>
                                        </p:attrNameLst>
                                      </p:cBhvr>
                                      <p:to>
                                        <p:strVal val="visible"/>
                                      </p:to>
                                    </p:set>
                                    <p:anim calcmode="lin" valueType="num">
                                      <p:cBhvr additive="base">
                                        <p:cTn id="25" dur="500" fill="hold"/>
                                        <p:tgtEl>
                                          <p:spTgt spid="3994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942">
                                            <p:txEl>
                                              <p:pRg st="5" end="5"/>
                                            </p:txEl>
                                          </p:spTgt>
                                        </p:tgtEl>
                                        <p:attrNameLst>
                                          <p:attrName>style.visibility</p:attrName>
                                        </p:attrNameLst>
                                      </p:cBhvr>
                                      <p:to>
                                        <p:strVal val="visible"/>
                                      </p:to>
                                    </p:set>
                                    <p:anim calcmode="lin" valueType="num">
                                      <p:cBhvr additive="base">
                                        <p:cTn id="31" dur="500" fill="hold"/>
                                        <p:tgtEl>
                                          <p:spTgt spid="3994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F6F2-9B06-4EEE-B378-2937B068F52E}"/>
              </a:ext>
            </a:extLst>
          </p:cNvPr>
          <p:cNvSpPr>
            <a:spLocks noGrp="1"/>
          </p:cNvSpPr>
          <p:nvPr>
            <p:ph type="title"/>
          </p:nvPr>
        </p:nvSpPr>
        <p:spPr/>
        <p:txBody>
          <a:bodyPr/>
          <a:lstStyle/>
          <a:p>
            <a:r>
              <a:rPr lang="en-US" dirty="0"/>
              <a:t>Addendum</a:t>
            </a:r>
          </a:p>
        </p:txBody>
      </p:sp>
      <p:sp>
        <p:nvSpPr>
          <p:cNvPr id="3" name="Content Placeholder 2">
            <a:extLst>
              <a:ext uri="{FF2B5EF4-FFF2-40B4-BE49-F238E27FC236}">
                <a16:creationId xmlns:a16="http://schemas.microsoft.com/office/drawing/2014/main" id="{DA802CC6-F91B-4C07-95E2-8AEB858AB7E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14404019"/>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Market</a:t>
            </a:r>
            <a:r>
              <a:rPr lang="en-US" baseline="30000" dirty="0"/>
              <a:t>*</a:t>
            </a:r>
          </a:p>
        </p:txBody>
      </p:sp>
      <p:sp>
        <p:nvSpPr>
          <p:cNvPr id="3" name="Content Placeholder 2"/>
          <p:cNvSpPr>
            <a:spLocks noGrp="1"/>
          </p:cNvSpPr>
          <p:nvPr>
            <p:ph idx="1"/>
          </p:nvPr>
        </p:nvSpPr>
        <p:spPr>
          <a:xfrm>
            <a:off x="838200" y="1825625"/>
            <a:ext cx="4046316" cy="4351338"/>
          </a:xfrm>
        </p:spPr>
        <p:txBody>
          <a:bodyPr/>
          <a:lstStyle/>
          <a:p>
            <a:r>
              <a:rPr lang="en-US" dirty="0"/>
              <a:t>Only 47% believe internal audit department is “sufficiently resourced”</a:t>
            </a:r>
          </a:p>
          <a:p>
            <a:r>
              <a:rPr lang="en-US" dirty="0"/>
              <a:t>51% report that technical skills is the greatest challenge for sourcing</a:t>
            </a:r>
          </a:p>
          <a:p>
            <a:r>
              <a:rPr lang="en-US" dirty="0"/>
              <a:t>64% report internal auditors difficult to find; 71% report it is difficult to recruit</a:t>
            </a:r>
          </a:p>
          <a:p>
            <a:pPr marL="0" indent="0">
              <a:buNone/>
            </a:pPr>
            <a:endParaRPr lang="en-US" dirty="0"/>
          </a:p>
          <a:p>
            <a:pPr marL="0" indent="0">
              <a:buNone/>
            </a:pPr>
            <a:r>
              <a:rPr lang="en-US" sz="1200" baseline="30000" dirty="0"/>
              <a:t>*</a:t>
            </a:r>
            <a:r>
              <a:rPr lang="en-US" sz="1200" dirty="0"/>
              <a:t>Barclay Simpson Governance Recruitment Market Report 2016: Internal Audit.</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265A8A-9085-46FA-AD51-98263C393CF4}" type="slidenum">
              <a:rPr lang="en-US" smtClean="0">
                <a:solidFill>
                  <a:prstClr val="black">
                    <a:tint val="75000"/>
                  </a:prstClr>
                </a:solidFill>
              </a:rPr>
              <a:pPr/>
              <a:t>38</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5337299" y="1546003"/>
            <a:ext cx="6016501" cy="4630960"/>
          </a:xfrm>
          <a:prstGeom prst="rect">
            <a:avLst/>
          </a:prstGeom>
        </p:spPr>
      </p:pic>
    </p:spTree>
    <p:extLst>
      <p:ext uri="{BB962C8B-B14F-4D97-AF65-F5344CB8AC3E}">
        <p14:creationId xmlns:p14="http://schemas.microsoft.com/office/powerpoint/2010/main" val="16404324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Structures</a:t>
            </a:r>
          </a:p>
        </p:txBody>
      </p:sp>
      <p:pic>
        <p:nvPicPr>
          <p:cNvPr id="4" name="Content Placeholder 3"/>
          <p:cNvPicPr>
            <a:picLocks noGrp="1" noChangeAspect="1"/>
          </p:cNvPicPr>
          <p:nvPr>
            <p:ph idx="1"/>
          </p:nvPr>
        </p:nvPicPr>
        <p:blipFill>
          <a:blip r:embed="rId3"/>
          <a:stretch>
            <a:fillRect/>
          </a:stretch>
        </p:blipFill>
        <p:spPr>
          <a:xfrm>
            <a:off x="2475706" y="1867168"/>
            <a:ext cx="7240587" cy="4268251"/>
          </a:xfrm>
          <a:prstGeom prst="rect">
            <a:avLst/>
          </a:prstGeom>
        </p:spPr>
      </p:pic>
      <p:sp>
        <p:nvSpPr>
          <p:cNvPr id="3" name="Rectangle 2"/>
          <p:cNvSpPr/>
          <p:nvPr/>
        </p:nvSpPr>
        <p:spPr>
          <a:xfrm>
            <a:off x="2299504" y="3044140"/>
            <a:ext cx="7592992" cy="1736202"/>
          </a:xfrm>
          <a:prstGeom prst="rect">
            <a:avLst/>
          </a:prstGeom>
          <a:solidFill>
            <a:srgbClr val="DDDDD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99503" y="5058137"/>
            <a:ext cx="7592992" cy="1159394"/>
          </a:xfrm>
          <a:prstGeom prst="rect">
            <a:avLst/>
          </a:prstGeom>
          <a:solidFill>
            <a:srgbClr val="DDDDD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0473" y="3044140"/>
            <a:ext cx="1972828" cy="923330"/>
          </a:xfrm>
          <a:prstGeom prst="rect">
            <a:avLst/>
          </a:prstGeom>
          <a:noFill/>
        </p:spPr>
        <p:txBody>
          <a:bodyPr wrap="square" rtlCol="0">
            <a:spAutoFit/>
          </a:bodyPr>
          <a:lstStyle/>
          <a:p>
            <a:r>
              <a:rPr lang="en-US" b="1" dirty="0"/>
              <a:t>Governance Level</a:t>
            </a:r>
            <a:r>
              <a:rPr lang="en-US" dirty="0"/>
              <a:t>:</a:t>
            </a:r>
          </a:p>
          <a:p>
            <a:pPr marL="285750" indent="-285750">
              <a:buFont typeface="Arial" panose="020B0604020202020204" pitchFamily="34" charset="0"/>
              <a:buChar char="•"/>
            </a:pPr>
            <a:r>
              <a:rPr lang="en-US" dirty="0"/>
              <a:t>Board of Directors</a:t>
            </a:r>
          </a:p>
        </p:txBody>
      </p:sp>
      <p:sp>
        <p:nvSpPr>
          <p:cNvPr id="7" name="TextBox 6"/>
          <p:cNvSpPr txBox="1"/>
          <p:nvPr/>
        </p:nvSpPr>
        <p:spPr>
          <a:xfrm>
            <a:off x="150472" y="5058137"/>
            <a:ext cx="1972828" cy="923330"/>
          </a:xfrm>
          <a:prstGeom prst="rect">
            <a:avLst/>
          </a:prstGeom>
          <a:noFill/>
        </p:spPr>
        <p:txBody>
          <a:bodyPr wrap="square" rtlCol="0">
            <a:spAutoFit/>
          </a:bodyPr>
          <a:lstStyle/>
          <a:p>
            <a:r>
              <a:rPr lang="en-US" b="1" dirty="0"/>
              <a:t>Management Level :</a:t>
            </a:r>
          </a:p>
          <a:p>
            <a:pPr marL="285750" indent="-285750">
              <a:buFont typeface="Arial" panose="020B0604020202020204" pitchFamily="34" charset="0"/>
              <a:buChar char="•"/>
            </a:pPr>
            <a:r>
              <a:rPr lang="en-US" dirty="0"/>
              <a:t>Management</a:t>
            </a:r>
          </a:p>
        </p:txBody>
      </p:sp>
      <p:sp>
        <p:nvSpPr>
          <p:cNvPr id="8" name="TextBox 7"/>
          <p:cNvSpPr txBox="1"/>
          <p:nvPr/>
        </p:nvSpPr>
        <p:spPr>
          <a:xfrm>
            <a:off x="10068697" y="5058137"/>
            <a:ext cx="1972828" cy="1477328"/>
          </a:xfrm>
          <a:prstGeom prst="rect">
            <a:avLst/>
          </a:prstGeom>
          <a:noFill/>
        </p:spPr>
        <p:txBody>
          <a:bodyPr wrap="square" rtlCol="0">
            <a:spAutoFit/>
          </a:bodyPr>
          <a:lstStyle/>
          <a:p>
            <a:r>
              <a:rPr lang="en-US" b="1" dirty="0"/>
              <a:t>Responsible for</a:t>
            </a:r>
            <a:r>
              <a:rPr lang="en-US" dirty="0"/>
              <a:t>:</a:t>
            </a:r>
          </a:p>
          <a:p>
            <a:pPr marL="342900" indent="-342900">
              <a:buFont typeface="Arial" panose="020B0604020202020204" pitchFamily="34" charset="0"/>
              <a:buChar char="•"/>
            </a:pPr>
            <a:r>
              <a:rPr lang="en-US" dirty="0"/>
              <a:t>Plan</a:t>
            </a:r>
          </a:p>
          <a:p>
            <a:pPr marL="342900" indent="-342900">
              <a:buFont typeface="Arial" panose="020B0604020202020204" pitchFamily="34" charset="0"/>
              <a:buChar char="•"/>
            </a:pPr>
            <a:r>
              <a:rPr lang="en-US" dirty="0"/>
              <a:t>Build</a:t>
            </a:r>
          </a:p>
          <a:p>
            <a:pPr marL="342900" indent="-342900">
              <a:buFont typeface="Arial" panose="020B0604020202020204" pitchFamily="34" charset="0"/>
              <a:buChar char="•"/>
            </a:pPr>
            <a:r>
              <a:rPr lang="en-US" dirty="0"/>
              <a:t>Run</a:t>
            </a:r>
          </a:p>
          <a:p>
            <a:pPr marL="342900" indent="-342900">
              <a:buFont typeface="Arial" panose="020B0604020202020204" pitchFamily="34" charset="0"/>
              <a:buChar char="•"/>
            </a:pPr>
            <a:r>
              <a:rPr lang="en-US" dirty="0"/>
              <a:t>Monitor</a:t>
            </a:r>
            <a:endParaRPr lang="en-US" sz="2000" dirty="0"/>
          </a:p>
        </p:txBody>
      </p:sp>
      <p:sp>
        <p:nvSpPr>
          <p:cNvPr id="9" name="TextBox 8"/>
          <p:cNvSpPr txBox="1"/>
          <p:nvPr/>
        </p:nvSpPr>
        <p:spPr>
          <a:xfrm>
            <a:off x="10068698" y="3044140"/>
            <a:ext cx="1972828" cy="1200329"/>
          </a:xfrm>
          <a:prstGeom prst="rect">
            <a:avLst/>
          </a:prstGeom>
          <a:noFill/>
        </p:spPr>
        <p:txBody>
          <a:bodyPr wrap="square" rtlCol="0">
            <a:spAutoFit/>
          </a:bodyPr>
          <a:lstStyle/>
          <a:p>
            <a:r>
              <a:rPr lang="en-US" b="1" dirty="0"/>
              <a:t>Responsible for</a:t>
            </a:r>
            <a:r>
              <a:rPr lang="en-US" dirty="0"/>
              <a:t>:</a:t>
            </a:r>
          </a:p>
          <a:p>
            <a:pPr marL="342900" indent="-342900">
              <a:buFont typeface="Arial" panose="020B0604020202020204" pitchFamily="34" charset="0"/>
              <a:buChar char="•"/>
            </a:pPr>
            <a:r>
              <a:rPr lang="en-US" dirty="0"/>
              <a:t>Evaluate</a:t>
            </a:r>
          </a:p>
          <a:p>
            <a:pPr marL="342900" indent="-342900">
              <a:buFont typeface="Arial" panose="020B0604020202020204" pitchFamily="34" charset="0"/>
              <a:buChar char="•"/>
            </a:pPr>
            <a:r>
              <a:rPr lang="en-US" dirty="0"/>
              <a:t>Direct</a:t>
            </a:r>
          </a:p>
          <a:p>
            <a:pPr marL="342900" indent="-342900">
              <a:buFont typeface="Arial" panose="020B0604020202020204" pitchFamily="34" charset="0"/>
              <a:buChar char="•"/>
            </a:pPr>
            <a:r>
              <a:rPr lang="en-US" dirty="0"/>
              <a:t>Monitor</a:t>
            </a:r>
          </a:p>
        </p:txBody>
      </p:sp>
    </p:spTree>
    <p:extLst>
      <p:ext uri="{BB962C8B-B14F-4D97-AF65-F5344CB8AC3E}">
        <p14:creationId xmlns:p14="http://schemas.microsoft.com/office/powerpoint/2010/main" val="4399436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60AE-E524-46BA-B177-F927D6CAE3DA}"/>
              </a:ext>
            </a:extLst>
          </p:cNvPr>
          <p:cNvSpPr>
            <a:spLocks noGrp="1"/>
          </p:cNvSpPr>
          <p:nvPr>
            <p:ph type="title"/>
          </p:nvPr>
        </p:nvSpPr>
        <p:spPr/>
        <p:txBody>
          <a:bodyPr/>
          <a:lstStyle/>
          <a:p>
            <a:r>
              <a:rPr lang="en-US" dirty="0"/>
              <a:t>Schedule</a:t>
            </a:r>
          </a:p>
        </p:txBody>
      </p:sp>
      <p:graphicFrame>
        <p:nvGraphicFramePr>
          <p:cNvPr id="4" name="Table 3">
            <a:extLst>
              <a:ext uri="{FF2B5EF4-FFF2-40B4-BE49-F238E27FC236}">
                <a16:creationId xmlns:a16="http://schemas.microsoft.com/office/drawing/2014/main" id="{D714F649-4E6F-4703-B90B-66997BC74993}"/>
              </a:ext>
            </a:extLst>
          </p:cNvPr>
          <p:cNvGraphicFramePr>
            <a:graphicFrameLocks noGrp="1"/>
          </p:cNvGraphicFramePr>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graphicFrame>
        <p:nvGraphicFramePr>
          <p:cNvPr id="7" name="Content Placeholder 6">
            <a:extLst>
              <a:ext uri="{FF2B5EF4-FFF2-40B4-BE49-F238E27FC236}">
                <a16:creationId xmlns:a16="http://schemas.microsoft.com/office/drawing/2014/main" id="{1815B58F-4FB2-49F8-8BC8-922701F27D03}"/>
              </a:ext>
            </a:extLst>
          </p:cNvPr>
          <p:cNvGraphicFramePr>
            <a:graphicFrameLocks noGrp="1"/>
          </p:cNvGraphicFramePr>
          <p:nvPr>
            <p:ph idx="1"/>
          </p:nvPr>
        </p:nvGraphicFramePr>
        <p:xfrm>
          <a:off x="4613499" y="1543301"/>
          <a:ext cx="5106539" cy="5125536"/>
        </p:xfrm>
        <a:graphic>
          <a:graphicData uri="http://schemas.openxmlformats.org/drawingml/2006/table">
            <a:tbl>
              <a:tblPr firstRow="1" firstCol="1" bandRow="1"/>
              <a:tblGrid>
                <a:gridCol w="1078824">
                  <a:extLst>
                    <a:ext uri="{9D8B030D-6E8A-4147-A177-3AD203B41FA5}">
                      <a16:colId xmlns:a16="http://schemas.microsoft.com/office/drawing/2014/main" val="1056909115"/>
                    </a:ext>
                  </a:extLst>
                </a:gridCol>
                <a:gridCol w="180322">
                  <a:extLst>
                    <a:ext uri="{9D8B030D-6E8A-4147-A177-3AD203B41FA5}">
                      <a16:colId xmlns:a16="http://schemas.microsoft.com/office/drawing/2014/main" val="1322309760"/>
                    </a:ext>
                  </a:extLst>
                </a:gridCol>
                <a:gridCol w="2063602">
                  <a:extLst>
                    <a:ext uri="{9D8B030D-6E8A-4147-A177-3AD203B41FA5}">
                      <a16:colId xmlns:a16="http://schemas.microsoft.com/office/drawing/2014/main" val="1702649163"/>
                    </a:ext>
                  </a:extLst>
                </a:gridCol>
                <a:gridCol w="1049289">
                  <a:extLst>
                    <a:ext uri="{9D8B030D-6E8A-4147-A177-3AD203B41FA5}">
                      <a16:colId xmlns:a16="http://schemas.microsoft.com/office/drawing/2014/main" val="1238968837"/>
                    </a:ext>
                  </a:extLst>
                </a:gridCol>
                <a:gridCol w="734502">
                  <a:extLst>
                    <a:ext uri="{9D8B030D-6E8A-4147-A177-3AD203B41FA5}">
                      <a16:colId xmlns:a16="http://schemas.microsoft.com/office/drawing/2014/main" val="2168916357"/>
                    </a:ext>
                  </a:extLst>
                </a:gridCol>
              </a:tblGrid>
              <a:tr h="111924">
                <a:tc>
                  <a:txBody>
                    <a:bodyPr/>
                    <a:lstStyle/>
                    <a:p>
                      <a:pPr marL="0" marR="0" algn="ctr">
                        <a:spcBef>
                          <a:spcPts val="0"/>
                        </a:spcBef>
                        <a:spcAft>
                          <a:spcPts val="0"/>
                        </a:spcAft>
                      </a:pPr>
                      <a:r>
                        <a:rPr lang="en-US" sz="700" b="1">
                          <a:solidFill>
                            <a:srgbClr val="000000"/>
                          </a:solidFill>
                          <a:effectLst/>
                          <a:latin typeface="GE Inspira Sans"/>
                          <a:ea typeface="Calibri" panose="020F0502020204030204" pitchFamily="34" charset="0"/>
                          <a:cs typeface="Calibri" panose="020F0502020204030204" pitchFamily="34" charset="0"/>
                        </a:rPr>
                        <a:t>Unit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600" b="1">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a:solidFill>
                            <a:srgbClr val="000000"/>
                          </a:solidFill>
                          <a:effectLst/>
                          <a:latin typeface="GE Inspira Sans"/>
                          <a:ea typeface="Calibri" panose="020F0502020204030204" pitchFamily="34" charset="0"/>
                          <a:cs typeface="Calibri" panose="020F0502020204030204" pitchFamily="34" charset="0"/>
                        </a:rPr>
                        <a:t>Weekly</a:t>
                      </a:r>
                      <a:r>
                        <a:rPr lang="en-US" sz="600" b="1">
                          <a:solidFill>
                            <a:srgbClr val="000000"/>
                          </a:solidFill>
                          <a:effectLst/>
                          <a:latin typeface="GE Inspira Sans"/>
                          <a:ea typeface="Calibri" panose="020F0502020204030204" pitchFamily="34" charset="0"/>
                          <a:cs typeface="Calibri" panose="020F0502020204030204" pitchFamily="34" charset="0"/>
                        </a:rPr>
                        <a:t> </a:t>
                      </a:r>
                      <a:r>
                        <a:rPr lang="en-US" sz="700" b="1">
                          <a:solidFill>
                            <a:srgbClr val="000000"/>
                          </a:solidFill>
                          <a:effectLst/>
                          <a:latin typeface="GE Inspira Sans"/>
                          <a:ea typeface="Calibri" panose="020F0502020204030204" pitchFamily="34" charset="0"/>
                          <a:cs typeface="Calibri" panose="020F0502020204030204" pitchFamily="34" charset="0"/>
                        </a:rPr>
                        <a:t>Readings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a:solidFill>
                            <a:srgbClr val="000000"/>
                          </a:solidFill>
                          <a:effectLst/>
                          <a:latin typeface="GE Inspira Sans"/>
                          <a:ea typeface="Calibri" panose="020F0502020204030204" pitchFamily="34" charset="0"/>
                          <a:cs typeface="Calibri" panose="020F0502020204030204" pitchFamily="34" charset="0"/>
                        </a:rPr>
                        <a:t>Project (60%)</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a:solidFill>
                            <a:srgbClr val="000000"/>
                          </a:solidFill>
                          <a:effectLst/>
                          <a:latin typeface="GE Inspira Sans"/>
                          <a:ea typeface="Calibri" panose="020F0502020204030204" pitchFamily="34" charset="0"/>
                          <a:cs typeface="Calibri" panose="020F0502020204030204" pitchFamily="34" charset="0"/>
                        </a:rPr>
                        <a:t>Exam (30%)</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97118757"/>
                  </a:ext>
                </a:extLst>
              </a:tr>
              <a:tr h="440701">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1</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Introduction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1/21</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n-US" sz="600" b="1">
                          <a:solidFill>
                            <a:srgbClr val="000000"/>
                          </a:solidFill>
                          <a:effectLst/>
                          <a:latin typeface="GE Inspira Sans"/>
                          <a:ea typeface="Calibri" panose="020F0502020204030204" pitchFamily="34" charset="0"/>
                          <a:cs typeface="Calibri" panose="020F0502020204030204" pitchFamily="34" charset="0"/>
                        </a:rPr>
                        <a:t>Intro</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1, Ch. 2 </a:t>
                      </a:r>
                      <a:r>
                        <a:rPr lang="en-US" sz="500">
                          <a:solidFill>
                            <a:srgbClr val="000000"/>
                          </a:solidFill>
                          <a:effectLst/>
                          <a:latin typeface="GE Inspira Sans"/>
                          <a:ea typeface="Calibri" panose="020F0502020204030204" pitchFamily="34" charset="0"/>
                          <a:cs typeface="Calibri" panose="020F0502020204030204" pitchFamily="34" charset="0"/>
                        </a:rPr>
                        <a:t>“Systems Development Environment”</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“Systems Development Methodologies”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“SDLC Models”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“SDLC Phases”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071054"/>
                  </a:ext>
                </a:extLst>
              </a:tr>
              <a:tr h="242502">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2</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Project Management</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1/28</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a:spcBef>
                          <a:spcPts val="0"/>
                        </a:spcBef>
                        <a:spcAft>
                          <a:spcPts val="0"/>
                        </a:spcAft>
                      </a:pPr>
                      <a:r>
                        <a:rPr lang="en-US" sz="600" b="1">
                          <a:solidFill>
                            <a:srgbClr val="000000"/>
                          </a:solidFill>
                          <a:effectLst/>
                          <a:latin typeface="GE Inspira Sans"/>
                          <a:ea typeface="Calibri" panose="020F0502020204030204" pitchFamily="34" charset="0"/>
                          <a:cs typeface="Calibri" panose="020F0502020204030204" pitchFamily="34" charset="0"/>
                        </a:rPr>
                        <a:t>Planning</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Ch.1 </a:t>
                      </a:r>
                      <a:r>
                        <a:rPr lang="en-US" sz="500">
                          <a:solidFill>
                            <a:srgbClr val="000000"/>
                          </a:solidFill>
                          <a:effectLst/>
                          <a:latin typeface="GE Inspira Sans"/>
                          <a:ea typeface="Calibri" panose="020F0502020204030204" pitchFamily="34" charset="0"/>
                          <a:cs typeface="Calibri" panose="020F0502020204030204" pitchFamily="34" charset="0"/>
                        </a:rPr>
                        <a:t>“Project Management”</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“Project Management and Governance”</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862615"/>
                  </a:ext>
                </a:extLst>
              </a:tr>
              <a:tr h="279810">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3</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Business Case &amp; Feasibility Analysis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2/4</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4 </a:t>
                      </a:r>
                      <a:r>
                        <a:rPr lang="en-US" sz="500">
                          <a:solidFill>
                            <a:srgbClr val="000000"/>
                          </a:solidFill>
                          <a:effectLst/>
                          <a:latin typeface="GE Inspira Sans"/>
                          <a:ea typeface="Calibri" panose="020F0502020204030204" pitchFamily="34" charset="0"/>
                          <a:cs typeface="Calibri" panose="020F0502020204030204" pitchFamily="34" charset="0"/>
                        </a:rPr>
                        <a:t>“Identifying and Selecting Projects”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5 </a:t>
                      </a:r>
                      <a:r>
                        <a:rPr lang="en-US" sz="500">
                          <a:solidFill>
                            <a:srgbClr val="000000"/>
                          </a:solidFill>
                          <a:effectLst/>
                          <a:latin typeface="GE Inspira Sans"/>
                          <a:ea typeface="Calibri" panose="020F0502020204030204" pitchFamily="34" charset="0"/>
                          <a:cs typeface="Calibri" panose="020F0502020204030204" pitchFamily="34" charset="0"/>
                        </a:rPr>
                        <a:t>“Initiating and Planning Information Systems Projects”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“Business Case and Feasibility Analysis”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i="1">
                          <a:solidFill>
                            <a:srgbClr val="000000"/>
                          </a:solidFill>
                          <a:effectLst/>
                          <a:latin typeface="GE Inspira Sans"/>
                          <a:ea typeface="SimSun" panose="02010600030101010101" pitchFamily="2" charset="-122"/>
                          <a:cs typeface="Times New Roman" panose="02020603050405020304" pitchFamily="18" charset="0"/>
                        </a:rPr>
                        <a:t>IS Auditors Role in Business Case Development</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353570"/>
                  </a:ext>
                </a:extLst>
              </a:tr>
              <a:tr h="279810">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4</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Requirement Determination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2/11</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1755" marR="71755" algn="ctr">
                        <a:spcBef>
                          <a:spcPts val="0"/>
                        </a:spcBef>
                        <a:spcAft>
                          <a:spcPts val="0"/>
                        </a:spcAft>
                      </a:pPr>
                      <a:r>
                        <a:rPr lang="en-US" sz="600" b="1">
                          <a:solidFill>
                            <a:srgbClr val="000000"/>
                          </a:solidFill>
                          <a:effectLst/>
                          <a:latin typeface="GE Inspira Sans"/>
                          <a:ea typeface="Calibri" panose="020F0502020204030204" pitchFamily="34" charset="0"/>
                          <a:cs typeface="Calibri" panose="020F0502020204030204" pitchFamily="34" charset="0"/>
                        </a:rPr>
                        <a:t>Analysis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6 </a:t>
                      </a:r>
                      <a:r>
                        <a:rPr lang="en-US" sz="500">
                          <a:solidFill>
                            <a:srgbClr val="000000"/>
                          </a:solidFill>
                          <a:effectLst/>
                          <a:latin typeface="GE Inspira Sans"/>
                          <a:ea typeface="Calibri" panose="020F0502020204030204" pitchFamily="34" charset="0"/>
                          <a:cs typeface="Calibri" panose="020F0502020204030204" pitchFamily="34" charset="0"/>
                        </a:rPr>
                        <a:t>“Determining Systems Requirements”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“Requirements Definition”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SSD </a:t>
                      </a:r>
                      <a:r>
                        <a:rPr lang="en-US" sz="500">
                          <a:solidFill>
                            <a:srgbClr val="000000"/>
                          </a:solidFill>
                          <a:effectLst/>
                          <a:latin typeface="GE Inspira Sans"/>
                          <a:ea typeface="Calibri" panose="020F0502020204030204" pitchFamily="34" charset="0"/>
                          <a:cs typeface="Calibri" panose="020F0502020204030204" pitchFamily="34" charset="0"/>
                        </a:rPr>
                        <a:t>“Security Requirements”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i="1">
                          <a:solidFill>
                            <a:srgbClr val="000000"/>
                          </a:solidFill>
                          <a:effectLst/>
                          <a:latin typeface="GE Inspira Sans"/>
                          <a:ea typeface="SimSun" panose="02010600030101010101" pitchFamily="2" charset="-122"/>
                          <a:cs typeface="Times New Roman" panose="02020603050405020304" pitchFamily="18" charset="0"/>
                        </a:rPr>
                        <a:t>IS Auditor’s Role in the SDLC</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403344"/>
                  </a:ext>
                </a:extLst>
              </a:tr>
              <a:tr h="279810">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5</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Process Modeling</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2/18</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7 </a:t>
                      </a:r>
                      <a:r>
                        <a:rPr lang="en-US" sz="500">
                          <a:solidFill>
                            <a:srgbClr val="000000"/>
                          </a:solidFill>
                          <a:effectLst/>
                          <a:latin typeface="GE Inspira Sans"/>
                          <a:ea typeface="Calibri" panose="020F0502020204030204" pitchFamily="34" charset="0"/>
                          <a:cs typeface="Calibri" panose="020F0502020204030204" pitchFamily="34" charset="0"/>
                        </a:rPr>
                        <a:t>“Structured System Process Requirements”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“Structured Techniques”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SSD </a:t>
                      </a:r>
                      <a:r>
                        <a:rPr lang="en-US" sz="500">
                          <a:solidFill>
                            <a:srgbClr val="000000"/>
                          </a:solidFill>
                          <a:effectLst/>
                          <a:latin typeface="GE Inspira Sans"/>
                          <a:ea typeface="Calibri" panose="020F0502020204030204" pitchFamily="34" charset="0"/>
                          <a:cs typeface="Calibri" panose="020F0502020204030204" pitchFamily="34" charset="0"/>
                        </a:rPr>
                        <a:t>“Vulnerability Mapping”</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519581"/>
                  </a:ext>
                </a:extLst>
              </a:tr>
              <a:tr h="279810">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6</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Data Modeling</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2/28</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8 </a:t>
                      </a:r>
                      <a:r>
                        <a:rPr lang="en-US" sz="500">
                          <a:solidFill>
                            <a:srgbClr val="000000"/>
                          </a:solidFill>
                          <a:effectLst/>
                          <a:latin typeface="GE Inspira Sans"/>
                          <a:ea typeface="Calibri" panose="020F0502020204030204" pitchFamily="34" charset="0"/>
                          <a:cs typeface="Calibri" panose="020F0502020204030204" pitchFamily="34" charset="0"/>
                        </a:rPr>
                        <a:t>“Structured System Data Requirements”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“Entity Relationship Diagrams”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SSD </a:t>
                      </a:r>
                      <a:r>
                        <a:rPr lang="en-US" sz="500">
                          <a:solidFill>
                            <a:srgbClr val="000000"/>
                          </a:solidFill>
                          <a:effectLst/>
                          <a:latin typeface="GE Inspira Sans"/>
                          <a:ea typeface="Calibri" panose="020F0502020204030204" pitchFamily="34" charset="0"/>
                          <a:cs typeface="Calibri" panose="020F0502020204030204" pitchFamily="34" charset="0"/>
                        </a:rPr>
                        <a:t>“SDLS and SSD”</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887391"/>
                  </a:ext>
                </a:extLst>
              </a:tr>
              <a:tr h="186540">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7</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3/4</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22860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b="1">
                          <a:solidFill>
                            <a:srgbClr val="000000"/>
                          </a:solidFill>
                          <a:effectLst/>
                          <a:latin typeface="GE Inspira Sans"/>
                          <a:ea typeface="Calibri" panose="020F0502020204030204" pitchFamily="34" charset="0"/>
                          <a:cs typeface="Calibri" panose="020F0502020204030204" pitchFamily="34" charset="0"/>
                        </a:rPr>
                        <a:t>Planning &amp; Analysis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444989645"/>
                  </a:ext>
                </a:extLst>
              </a:tr>
              <a:tr h="373081">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8</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Database</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3/11</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1755" marR="71755" algn="ctr">
                        <a:spcBef>
                          <a:spcPts val="0"/>
                        </a:spcBef>
                        <a:spcAft>
                          <a:spcPts val="0"/>
                        </a:spcAft>
                      </a:pPr>
                      <a:r>
                        <a:rPr lang="en-US" sz="600" b="1">
                          <a:solidFill>
                            <a:srgbClr val="FFFFFF"/>
                          </a:solidFill>
                          <a:effectLst/>
                          <a:latin typeface="GE Inspira Sans"/>
                          <a:ea typeface="Calibri" panose="020F0502020204030204" pitchFamily="34" charset="0"/>
                          <a:cs typeface="Calibri" panose="020F0502020204030204" pitchFamily="34" charset="0"/>
                        </a:rPr>
                        <a:t>Design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9 </a:t>
                      </a:r>
                      <a:r>
                        <a:rPr lang="en-US" sz="500">
                          <a:solidFill>
                            <a:srgbClr val="000000"/>
                          </a:solidFill>
                          <a:effectLst/>
                          <a:latin typeface="GE Inspira Sans"/>
                          <a:ea typeface="Calibri" panose="020F0502020204030204" pitchFamily="34" charset="0"/>
                          <a:cs typeface="Calibri" panose="020F0502020204030204" pitchFamily="34" charset="0"/>
                        </a:rPr>
                        <a:t>“Database Design”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“Control Identification and Design”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“Relational and Embedded Databases”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SSD </a:t>
                      </a:r>
                      <a:r>
                        <a:rPr lang="en-US" sz="500">
                          <a:solidFill>
                            <a:srgbClr val="000000"/>
                          </a:solidFill>
                          <a:effectLst/>
                          <a:latin typeface="GE Inspira Sans"/>
                          <a:ea typeface="Calibri" panose="020F0502020204030204" pitchFamily="34" charset="0"/>
                          <a:cs typeface="Calibri" panose="020F0502020204030204" pitchFamily="34" charset="0"/>
                        </a:rPr>
                        <a:t>“Class Security Analysis”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i="1">
                          <a:solidFill>
                            <a:srgbClr val="000000"/>
                          </a:solidFill>
                          <a:effectLst/>
                          <a:latin typeface="GE Inspira Sans"/>
                          <a:ea typeface="SimSun" panose="02010600030101010101" pitchFamily="2" charset="-122"/>
                          <a:cs typeface="Times New Roman" panose="02020603050405020304" pitchFamily="18" charset="0"/>
                        </a:rPr>
                        <a:t>IS Auditor’s Role in Systems Design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334464"/>
                  </a:ext>
                </a:extLst>
              </a:tr>
              <a:tr h="652891">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9</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Software</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3/18</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600">
                          <a:effectLst/>
                          <a:latin typeface="GE Inspira Sans"/>
                          <a:ea typeface="Times New Roman" panose="02020603050405020304" pitchFamily="18" charset="0"/>
                          <a:cs typeface="Arial" panose="020B0604020202020204" pitchFamily="34" charset="0"/>
                        </a:rPr>
                        <a:t>SSD </a:t>
                      </a:r>
                      <a:r>
                        <a:rPr lang="en-US" sz="500">
                          <a:effectLst/>
                          <a:latin typeface="GE Inspira Sans"/>
                          <a:ea typeface="Calibri" panose="020F0502020204030204" pitchFamily="34" charset="0"/>
                          <a:cs typeface="Calibri" panose="020F0502020204030204" pitchFamily="34" charset="0"/>
                        </a:rPr>
                        <a:t>“Procedural Security”</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effectLst/>
                          <a:latin typeface="GE Inspira Sans"/>
                          <a:ea typeface="Times New Roman" panose="02020603050405020304" pitchFamily="18" charset="0"/>
                          <a:cs typeface="Arial" panose="020B0604020202020204" pitchFamily="34" charset="0"/>
                        </a:rPr>
                        <a:t>SSD </a:t>
                      </a:r>
                      <a:r>
                        <a:rPr lang="en-US" sz="500">
                          <a:effectLst/>
                          <a:latin typeface="GE Inspira Sans"/>
                          <a:ea typeface="Calibri" panose="020F0502020204030204" pitchFamily="34" charset="0"/>
                          <a:cs typeface="Calibri" panose="020F0502020204030204" pitchFamily="34" charset="0"/>
                        </a:rPr>
                        <a:t>“Modular Programming”</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effectLst/>
                          <a:latin typeface="GE Inspira Sans"/>
                          <a:ea typeface="Times New Roman" panose="02020603050405020304" pitchFamily="18" charset="0"/>
                          <a:cs typeface="Arial" panose="020B0604020202020204" pitchFamily="34" charset="0"/>
                        </a:rPr>
                        <a:t>SSD </a:t>
                      </a:r>
                      <a:r>
                        <a:rPr lang="en-US" sz="500">
                          <a:effectLst/>
                          <a:latin typeface="GE Inspira Sans"/>
                          <a:ea typeface="Calibri" panose="020F0502020204030204" pitchFamily="34" charset="0"/>
                          <a:cs typeface="Calibri" panose="020F0502020204030204" pitchFamily="34" charset="0"/>
                        </a:rPr>
                        <a:t>“Sensitive Data Mapping”</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effectLst/>
                          <a:latin typeface="GE Inspira Sans"/>
                          <a:ea typeface="Times New Roman" panose="02020603050405020304" pitchFamily="18" charset="0"/>
                          <a:cs typeface="Arial" panose="020B0604020202020204" pitchFamily="34" charset="0"/>
                        </a:rPr>
                        <a:t>SSD </a:t>
                      </a:r>
                      <a:r>
                        <a:rPr lang="en-US" sz="500">
                          <a:effectLst/>
                          <a:latin typeface="GE Inspira Sans"/>
                          <a:ea typeface="Calibri" panose="020F0502020204030204" pitchFamily="34" charset="0"/>
                          <a:cs typeface="Calibri" panose="020F0502020204030204" pitchFamily="34" charset="0"/>
                        </a:rPr>
                        <a:t>“Reducing the System Attack Surface”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effectLst/>
                          <a:latin typeface="GE Inspira Sans"/>
                          <a:ea typeface="Times New Roman" panose="02020603050405020304" pitchFamily="18" charset="0"/>
                          <a:cs typeface="Arial" panose="020B0604020202020204" pitchFamily="34" charset="0"/>
                        </a:rPr>
                        <a:t>CISA Ch. 3 </a:t>
                      </a:r>
                      <a:r>
                        <a:rPr lang="en-US" sz="500">
                          <a:effectLst/>
                          <a:latin typeface="GE Inspira Sans"/>
                          <a:ea typeface="Calibri" panose="020F0502020204030204" pitchFamily="34" charset="0"/>
                          <a:cs typeface="Calibri" panose="020F0502020204030204" pitchFamily="34" charset="0"/>
                        </a:rPr>
                        <a:t>“Software Development Methods”</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effectLst/>
                          <a:latin typeface="GE Inspira Sans"/>
                          <a:ea typeface="Times New Roman" panose="02020603050405020304" pitchFamily="18" charset="0"/>
                          <a:cs typeface="Arial" panose="020B0604020202020204" pitchFamily="34" charset="0"/>
                        </a:rPr>
                        <a:t>CISA Ch. 3 </a:t>
                      </a:r>
                      <a:r>
                        <a:rPr lang="en-US" sz="500">
                          <a:effectLst/>
                          <a:latin typeface="GE Inspira Sans"/>
                          <a:ea typeface="Calibri" panose="020F0502020204030204" pitchFamily="34" charset="0"/>
                          <a:cs typeface="Calibri" panose="020F0502020204030204" pitchFamily="34" charset="0"/>
                        </a:rPr>
                        <a:t>“System Development Tools and Productivity Aids”</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Times New Roman" panose="02020603050405020304" pitchFamily="18" charset="0"/>
                          <a:cs typeface="Arial" panose="020B060402020202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“Control Identification and Design”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GE Inspira Sans"/>
                          <a:ea typeface="Times New Roman" panose="02020603050405020304" pitchFamily="18" charset="0"/>
                          <a:cs typeface="Arial" panose="020B0604020202020204" pitchFamily="34" charset="0"/>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GE Inspira Sans"/>
                          <a:ea typeface="Times New Roman" panose="02020603050405020304" pitchFamily="18" charset="0"/>
                          <a:cs typeface="Arial" panose="020B0604020202020204" pitchFamily="34" charset="0"/>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61568"/>
                  </a:ext>
                </a:extLst>
              </a:tr>
              <a:tr h="242502">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10</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Human-Computer Interaction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3/25</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10 </a:t>
                      </a:r>
                      <a:r>
                        <a:rPr lang="en-US" sz="500">
                          <a:solidFill>
                            <a:srgbClr val="000000"/>
                          </a:solidFill>
                          <a:effectLst/>
                          <a:latin typeface="GE Inspira Sans"/>
                          <a:ea typeface="Calibri" panose="020F0502020204030204" pitchFamily="34" charset="0"/>
                          <a:cs typeface="Calibri" panose="020F0502020204030204" pitchFamily="34" charset="0"/>
                        </a:rPr>
                        <a:t>“Designing Forms and Reports”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11 </a:t>
                      </a:r>
                      <a:r>
                        <a:rPr lang="en-US" sz="500">
                          <a:solidFill>
                            <a:srgbClr val="000000"/>
                          </a:solidFill>
                          <a:effectLst/>
                          <a:latin typeface="GE Inspira Sans"/>
                          <a:ea typeface="Calibri" panose="020F0502020204030204" pitchFamily="34" charset="0"/>
                          <a:cs typeface="Calibri" panose="020F0502020204030204" pitchFamily="34" charset="0"/>
                        </a:rPr>
                        <a:t>“Designing Interfaces and Dialogues”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863569"/>
                  </a:ext>
                </a:extLst>
              </a:tr>
              <a:tr h="186540">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11</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4/1</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b="1">
                          <a:solidFill>
                            <a:srgbClr val="000000"/>
                          </a:solidFill>
                          <a:effectLst/>
                          <a:latin typeface="GE Inspira Sans"/>
                          <a:ea typeface="Calibri" panose="020F0502020204030204" pitchFamily="34" charset="0"/>
                          <a:cs typeface="Calibri" panose="020F0502020204030204" pitchFamily="34" charset="0"/>
                        </a:rPr>
                        <a:t>Design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508289867"/>
                  </a:ext>
                </a:extLst>
              </a:tr>
              <a:tr h="559621">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12</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Architecture</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4/8</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1755" marR="71755" algn="ctr">
                        <a:spcBef>
                          <a:spcPts val="0"/>
                        </a:spcBef>
                        <a:spcAft>
                          <a:spcPts val="0"/>
                        </a:spcAft>
                      </a:pPr>
                      <a:r>
                        <a:rPr lang="en-US" sz="600" b="1">
                          <a:solidFill>
                            <a:srgbClr val="FFFFFF"/>
                          </a:solidFill>
                          <a:effectLst/>
                          <a:latin typeface="GE Inspira Sans"/>
                          <a:ea typeface="Calibri" panose="020F0502020204030204" pitchFamily="34" charset="0"/>
                          <a:cs typeface="Calibri" panose="020F0502020204030204" pitchFamily="34" charset="0"/>
                        </a:rPr>
                        <a:t>Implementation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Chapter 13 </a:t>
                      </a:r>
                      <a:r>
                        <a:rPr lang="en-US" sz="500">
                          <a:solidFill>
                            <a:srgbClr val="000000"/>
                          </a:solidFill>
                          <a:effectLst/>
                          <a:latin typeface="GE Inspira Sans"/>
                          <a:ea typeface="Calibri" panose="020F0502020204030204" pitchFamily="34" charset="0"/>
                          <a:cs typeface="Calibri" panose="020F0502020204030204" pitchFamily="34" charset="0"/>
                        </a:rPr>
                        <a:t>“System Implementation”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Chapter 3.5 </a:t>
                      </a:r>
                      <a:r>
                        <a:rPr lang="en-US" sz="500">
                          <a:solidFill>
                            <a:srgbClr val="000000"/>
                          </a:solidFill>
                          <a:effectLst/>
                          <a:latin typeface="GE Inspira Sans"/>
                          <a:ea typeface="Calibri" panose="020F0502020204030204" pitchFamily="34" charset="0"/>
                          <a:cs typeface="Calibri" panose="020F0502020204030204" pitchFamily="34" charset="0"/>
                        </a:rPr>
                        <a:t>“Business Application Development”</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Chapter 3.6</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Chapter 3.9</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kern="1800">
                          <a:solidFill>
                            <a:srgbClr val="000000"/>
                          </a:solidFill>
                          <a:effectLst/>
                          <a:latin typeface="GE Inspira Sans"/>
                          <a:ea typeface="Times New Roman" panose="02020603050405020304" pitchFamily="18" charset="0"/>
                          <a:cs typeface="Arial" panose="020B0604020202020204" pitchFamily="34" charset="0"/>
                        </a:rPr>
                        <a:t>ISACA </a:t>
                      </a:r>
                      <a:r>
                        <a:rPr lang="en-US" sz="500">
                          <a:solidFill>
                            <a:srgbClr val="000000"/>
                          </a:solidFill>
                          <a:effectLst/>
                          <a:latin typeface="GE Inspira Sans"/>
                          <a:ea typeface="Calibri" panose="020F0502020204030204" pitchFamily="34" charset="0"/>
                          <a:cs typeface="Calibri" panose="020F0502020204030204" pitchFamily="34" charset="0"/>
                        </a:rPr>
                        <a:t>“Auditing Risks in Virtual IT Systems”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kern="1800">
                          <a:solidFill>
                            <a:srgbClr val="000000"/>
                          </a:solidFill>
                          <a:effectLst/>
                          <a:latin typeface="GE Inspira Sans"/>
                          <a:ea typeface="Times New Roman" panose="02020603050405020304" pitchFamily="18" charset="0"/>
                          <a:cs typeface="Arial" panose="020B0604020202020204" pitchFamily="34" charset="0"/>
                        </a:rPr>
                        <a:t>ISACA </a:t>
                      </a:r>
                      <a:r>
                        <a:rPr lang="en-US" sz="500">
                          <a:solidFill>
                            <a:srgbClr val="000000"/>
                          </a:solidFill>
                          <a:effectLst/>
                          <a:latin typeface="GE Inspira Sans"/>
                          <a:ea typeface="Calibri" panose="020F0502020204030204" pitchFamily="34" charset="0"/>
                          <a:cs typeface="Calibri" panose="020F0502020204030204" pitchFamily="34" charset="0"/>
                        </a:rPr>
                        <a:t>“IT Audits of Cloud and SaaS”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753199"/>
                  </a:ext>
                </a:extLst>
              </a:tr>
              <a:tr h="373081">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13</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Software Development &amp; Testing</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4/15</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12 </a:t>
                      </a:r>
                      <a:r>
                        <a:rPr lang="en-US" sz="500">
                          <a:solidFill>
                            <a:srgbClr val="000000"/>
                          </a:solidFill>
                          <a:effectLst/>
                          <a:latin typeface="GE Inspira Sans"/>
                          <a:ea typeface="Calibri" panose="020F0502020204030204" pitchFamily="34" charset="0"/>
                          <a:cs typeface="Calibri" panose="020F0502020204030204" pitchFamily="34" charset="0"/>
                        </a:rPr>
                        <a:t>“Designing Distributed and Internet Systems”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“Infrastructure Development and Acquisition Practices”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“Hardware and Software Acquisition”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SSD </a:t>
                      </a:r>
                      <a:r>
                        <a:rPr lang="en-US" sz="500">
                          <a:solidFill>
                            <a:srgbClr val="000000"/>
                          </a:solidFill>
                          <a:effectLst/>
                          <a:latin typeface="GE Inspira Sans"/>
                          <a:ea typeface="Calibri" panose="020F0502020204030204" pitchFamily="34" charset="0"/>
                          <a:cs typeface="Calibri" panose="020F0502020204030204" pitchFamily="34" charset="0"/>
                        </a:rPr>
                        <a:t>“Secure Architectures”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i="1">
                          <a:solidFill>
                            <a:srgbClr val="000000"/>
                          </a:solidFill>
                          <a:effectLst/>
                          <a:latin typeface="GE Inspira Sans"/>
                          <a:ea typeface="SimSun" panose="02010600030101010101" pitchFamily="2" charset="-122"/>
                          <a:cs typeface="Times New Roman" panose="02020603050405020304" pitchFamily="18" charset="0"/>
                        </a:rPr>
                        <a:t>IS Auditor’s Role in Process Reengineering</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315712"/>
                  </a:ext>
                </a:extLst>
              </a:tr>
              <a:tr h="466351">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14</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Migration &amp; Deployment</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4/22</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MSAD Ch. 13 </a:t>
                      </a:r>
                      <a:r>
                        <a:rPr lang="en-US" sz="500">
                          <a:solidFill>
                            <a:srgbClr val="000000"/>
                          </a:solidFill>
                          <a:effectLst/>
                          <a:latin typeface="GE Inspira Sans"/>
                          <a:ea typeface="Calibri" panose="020F0502020204030204" pitchFamily="34" charset="0"/>
                          <a:cs typeface="Calibri" panose="020F0502020204030204" pitchFamily="34" charset="0"/>
                        </a:rPr>
                        <a:t>“Systems Implementation”</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“IS Auditors Role in Project Management”</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“Software Development Methodologies”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CISA Ch. 3 </a:t>
                      </a:r>
                      <a:r>
                        <a:rPr lang="en-US" sz="500">
                          <a:solidFill>
                            <a:srgbClr val="000000"/>
                          </a:solidFill>
                          <a:effectLst/>
                          <a:latin typeface="GE Inspira Sans"/>
                          <a:ea typeface="Calibri" panose="020F0502020204030204" pitchFamily="34" charset="0"/>
                          <a:cs typeface="Calibri" panose="020F0502020204030204" pitchFamily="34" charset="0"/>
                        </a:rPr>
                        <a:t>“Software Testing”</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SSD </a:t>
                      </a:r>
                      <a:r>
                        <a:rPr lang="en-US" sz="500">
                          <a:solidFill>
                            <a:srgbClr val="000000"/>
                          </a:solidFill>
                          <a:effectLst/>
                          <a:latin typeface="GE Inspira Sans"/>
                          <a:ea typeface="Calibri" panose="020F0502020204030204" pitchFamily="34" charset="0"/>
                          <a:cs typeface="Calibri" panose="020F0502020204030204" pitchFamily="34" charset="0"/>
                        </a:rPr>
                        <a:t>“Secure Architectures”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i="1">
                          <a:solidFill>
                            <a:srgbClr val="000000"/>
                          </a:solidFill>
                          <a:effectLst/>
                          <a:latin typeface="GE Inspira Sans"/>
                          <a:ea typeface="SimSun" panose="02010600030101010101" pitchFamily="2" charset="-122"/>
                          <a:cs typeface="Times New Roman" panose="02020603050405020304" pitchFamily="18" charset="0"/>
                        </a:rPr>
                        <a:t>IS Auditor’s Role in Reviewing Application Controls</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857021"/>
                  </a:ext>
                </a:extLst>
              </a:tr>
              <a:tr h="167886">
                <a:tc>
                  <a:txBody>
                    <a:bodyPr/>
                    <a:lstStyle/>
                    <a:p>
                      <a:pPr marL="0" marR="0" algn="ctr">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15</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500">
                          <a:solidFill>
                            <a:srgbClr val="000000"/>
                          </a:solidFill>
                          <a:effectLst/>
                          <a:latin typeface="GE Inspira Sans"/>
                          <a:ea typeface="Calibri" panose="020F0502020204030204" pitchFamily="34" charset="0"/>
                          <a:cs typeface="Calibri" panose="020F0502020204030204" pitchFamily="34" charset="0"/>
                        </a:rPr>
                        <a:t>4/29</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0" marR="0">
                        <a:spcBef>
                          <a:spcPts val="0"/>
                        </a:spcBef>
                        <a:spcAft>
                          <a:spcPts val="0"/>
                        </a:spcAft>
                      </a:pPr>
                      <a:r>
                        <a:rPr lang="en-US" sz="600">
                          <a:solidFill>
                            <a:srgbClr val="000000"/>
                          </a:solidFill>
                          <a:effectLst/>
                          <a:latin typeface="GE Inspira Sans"/>
                          <a:ea typeface="Calibri" panose="020F0502020204030204" pitchFamily="34" charset="0"/>
                          <a:cs typeface="Calibri" panose="020F0502020204030204" pitchFamily="34" charset="0"/>
                        </a:rPr>
                        <a:t> </a:t>
                      </a:r>
                      <a:endParaRPr lang="en-US" sz="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600" b="1" dirty="0">
                          <a:solidFill>
                            <a:srgbClr val="000000"/>
                          </a:solidFill>
                          <a:effectLst/>
                          <a:latin typeface="GE Inspira Sans"/>
                          <a:ea typeface="Calibri" panose="020F0502020204030204" pitchFamily="34" charset="0"/>
                          <a:cs typeface="Calibri" panose="020F0502020204030204" pitchFamily="34" charset="0"/>
                        </a:rPr>
                        <a:t>Implementation</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72" marR="4197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613410020"/>
                  </a:ext>
                </a:extLst>
              </a:tr>
            </a:tbl>
          </a:graphicData>
        </a:graphic>
      </p:graphicFrame>
    </p:spTree>
    <p:extLst>
      <p:ext uri="{BB962C8B-B14F-4D97-AF65-F5344CB8AC3E}">
        <p14:creationId xmlns:p14="http://schemas.microsoft.com/office/powerpoint/2010/main" val="2169023128"/>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Governance</a:t>
            </a:r>
          </a:p>
        </p:txBody>
      </p:sp>
      <p:sp>
        <p:nvSpPr>
          <p:cNvPr id="4" name="Content Placeholder 3"/>
          <p:cNvSpPr>
            <a:spLocks noGrp="1"/>
          </p:cNvSpPr>
          <p:nvPr>
            <p:ph idx="1"/>
          </p:nvPr>
        </p:nvSpPr>
        <p:spPr>
          <a:xfrm>
            <a:off x="838200" y="2849039"/>
            <a:ext cx="6335783" cy="2035478"/>
          </a:xfrm>
        </p:spPr>
        <p:txBody>
          <a:bodyPr>
            <a:normAutofit lnSpcReduction="10000"/>
          </a:bodyPr>
          <a:lstStyle/>
          <a:p>
            <a:pPr marL="0" indent="0">
              <a:buNone/>
            </a:pPr>
            <a:r>
              <a:rPr lang="en-US" dirty="0"/>
              <a:t>Corporate governance helps to:</a:t>
            </a:r>
          </a:p>
          <a:p>
            <a:r>
              <a:rPr lang="en-US" dirty="0"/>
              <a:t>Set Strategic Direction to ensures goals and objectives are achievable</a:t>
            </a:r>
          </a:p>
          <a:p>
            <a:r>
              <a:rPr lang="en-US" dirty="0"/>
              <a:t>Risks are </a:t>
            </a:r>
            <a:r>
              <a:rPr lang="en-US" u="sng" dirty="0"/>
              <a:t>properly</a:t>
            </a:r>
            <a:r>
              <a:rPr lang="en-US" dirty="0"/>
              <a:t> addressed</a:t>
            </a:r>
          </a:p>
          <a:p>
            <a:r>
              <a:rPr lang="en-US" dirty="0"/>
              <a:t>Resources (People, Time, Monies) are properly utilized</a:t>
            </a:r>
          </a:p>
        </p:txBody>
      </p:sp>
      <p:sp>
        <p:nvSpPr>
          <p:cNvPr id="3" name="Slide Number Placeholder 2"/>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265A8A-9085-46FA-AD51-98263C393CF4}" type="slidenum">
              <a:rPr lang="en-US" smtClean="0">
                <a:solidFill>
                  <a:prstClr val="black">
                    <a:tint val="75000"/>
                  </a:prstClr>
                </a:solidFill>
              </a:rPr>
              <a:pPr/>
              <a:t>40</a:t>
            </a:fld>
            <a:endParaRPr lang="en-US" dirty="0">
              <a:solidFill>
                <a:srgbClr val="8CADAE">
                  <a:shade val="75000"/>
                </a:srgbClr>
              </a:solidFill>
            </a:endParaRPr>
          </a:p>
        </p:txBody>
      </p:sp>
      <p:pic>
        <p:nvPicPr>
          <p:cNvPr id="5" name="Picture 4"/>
          <p:cNvPicPr>
            <a:picLocks noChangeAspect="1"/>
          </p:cNvPicPr>
          <p:nvPr/>
        </p:nvPicPr>
        <p:blipFill>
          <a:blip r:embed="rId3"/>
          <a:stretch>
            <a:fillRect/>
          </a:stretch>
        </p:blipFill>
        <p:spPr>
          <a:xfrm>
            <a:off x="7173983" y="2714522"/>
            <a:ext cx="3911086" cy="2304512"/>
          </a:xfrm>
          <a:prstGeom prst="rect">
            <a:avLst/>
          </a:prstGeom>
        </p:spPr>
      </p:pic>
      <p:sp>
        <p:nvSpPr>
          <p:cNvPr id="6" name="TextBox 5"/>
          <p:cNvSpPr txBox="1"/>
          <p:nvPr/>
        </p:nvSpPr>
        <p:spPr>
          <a:xfrm>
            <a:off x="838199" y="1531200"/>
            <a:ext cx="10246869" cy="738664"/>
          </a:xfrm>
          <a:prstGeom prst="rect">
            <a:avLst/>
          </a:prstGeom>
          <a:noFill/>
        </p:spPr>
        <p:txBody>
          <a:bodyPr wrap="square" rtlCol="0">
            <a:spAutoFit/>
          </a:bodyPr>
          <a:lstStyle/>
          <a:p>
            <a:r>
              <a:rPr lang="en-US" sz="2100" dirty="0"/>
              <a:t>“Leadership, organizational structures and processes that ensure the enterprise sustains and extends strategies and objectives.” (ISACA Glossary).</a:t>
            </a:r>
          </a:p>
        </p:txBody>
      </p:sp>
    </p:spTree>
    <p:extLst>
      <p:ext uri="{BB962C8B-B14F-4D97-AF65-F5344CB8AC3E}">
        <p14:creationId xmlns:p14="http://schemas.microsoft.com/office/powerpoint/2010/main" val="32289064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Objective of Governance?</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265A8A-9085-46FA-AD51-98263C393CF4}" type="slidenum">
              <a:rPr lang="en-US" smtClean="0">
                <a:solidFill>
                  <a:prstClr val="black">
                    <a:tint val="75000"/>
                  </a:prstClr>
                </a:solidFill>
              </a:rPr>
              <a:pPr/>
              <a:t>41</a:t>
            </a:fld>
            <a:endParaRPr lang="en-US" dirty="0">
              <a:solidFill>
                <a:prstClr val="black">
                  <a:tint val="75000"/>
                </a:prstClr>
              </a:solidFill>
            </a:endParaRPr>
          </a:p>
        </p:txBody>
      </p:sp>
      <p:sp>
        <p:nvSpPr>
          <p:cNvPr id="5" name="Rectangle: Rounded Corners 4"/>
          <p:cNvSpPr/>
          <p:nvPr/>
        </p:nvSpPr>
        <p:spPr>
          <a:xfrm>
            <a:off x="5064534" y="1276695"/>
            <a:ext cx="2062932" cy="116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Stakeholder</a:t>
            </a:r>
          </a:p>
          <a:p>
            <a:pPr algn="ctr"/>
            <a:r>
              <a:rPr lang="en-US" sz="2400" dirty="0"/>
              <a:t>Needs</a:t>
            </a:r>
          </a:p>
        </p:txBody>
      </p:sp>
      <p:sp>
        <p:nvSpPr>
          <p:cNvPr id="10" name="Rectangle: Rounded Corners 9"/>
          <p:cNvSpPr/>
          <p:nvPr/>
        </p:nvSpPr>
        <p:spPr>
          <a:xfrm>
            <a:off x="2709553" y="3895105"/>
            <a:ext cx="6772894" cy="21613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tx1"/>
                </a:solidFill>
              </a:rPr>
              <a:t>Governance Objective: Value Creation</a:t>
            </a:r>
          </a:p>
        </p:txBody>
      </p:sp>
      <p:grpSp>
        <p:nvGrpSpPr>
          <p:cNvPr id="14" name="Group 13"/>
          <p:cNvGrpSpPr/>
          <p:nvPr/>
        </p:nvGrpSpPr>
        <p:grpSpPr>
          <a:xfrm>
            <a:off x="2876709" y="4648067"/>
            <a:ext cx="6438582" cy="1166957"/>
            <a:chOff x="3401697" y="4113679"/>
            <a:chExt cx="6438582" cy="1166957"/>
          </a:xfrm>
        </p:grpSpPr>
        <p:sp>
          <p:nvSpPr>
            <p:cNvPr id="11" name="Rectangle: Rounded Corners 10"/>
            <p:cNvSpPr/>
            <p:nvPr/>
          </p:nvSpPr>
          <p:spPr>
            <a:xfrm>
              <a:off x="7777347" y="4113679"/>
              <a:ext cx="2062932" cy="116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Resource Optimization</a:t>
              </a:r>
            </a:p>
          </p:txBody>
        </p:sp>
        <p:sp>
          <p:nvSpPr>
            <p:cNvPr id="12" name="Rectangle: Rounded Corners 11"/>
            <p:cNvSpPr/>
            <p:nvPr/>
          </p:nvSpPr>
          <p:spPr>
            <a:xfrm>
              <a:off x="5589522" y="4113679"/>
              <a:ext cx="2062932" cy="116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Risk Optimization</a:t>
              </a:r>
            </a:p>
          </p:txBody>
        </p:sp>
        <p:sp>
          <p:nvSpPr>
            <p:cNvPr id="13" name="Rectangle: Rounded Corners 12"/>
            <p:cNvSpPr/>
            <p:nvPr/>
          </p:nvSpPr>
          <p:spPr>
            <a:xfrm>
              <a:off x="3401697" y="4113679"/>
              <a:ext cx="2062932" cy="1166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Benefit Realization</a:t>
              </a:r>
            </a:p>
          </p:txBody>
        </p:sp>
      </p:grpSp>
      <p:sp>
        <p:nvSpPr>
          <p:cNvPr id="15" name="Arrow: Down 14"/>
          <p:cNvSpPr/>
          <p:nvPr/>
        </p:nvSpPr>
        <p:spPr>
          <a:xfrm>
            <a:off x="5720759" y="2443652"/>
            <a:ext cx="750483" cy="145145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Drive</a:t>
            </a:r>
          </a:p>
        </p:txBody>
      </p:sp>
    </p:spTree>
    <p:extLst>
      <p:ext uri="{BB962C8B-B14F-4D97-AF65-F5344CB8AC3E}">
        <p14:creationId xmlns:p14="http://schemas.microsoft.com/office/powerpoint/2010/main" val="26560570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42</a:t>
            </a:fld>
            <a:endParaRPr lang="en-US" dirty="0"/>
          </a:p>
        </p:txBody>
      </p:sp>
      <p:grpSp>
        <p:nvGrpSpPr>
          <p:cNvPr id="20" name="Group 19"/>
          <p:cNvGrpSpPr/>
          <p:nvPr/>
        </p:nvGrpSpPr>
        <p:grpSpPr>
          <a:xfrm>
            <a:off x="5320496" y="383887"/>
            <a:ext cx="5046563" cy="5878017"/>
            <a:chOff x="3572719" y="383887"/>
            <a:chExt cx="5046563" cy="5878017"/>
          </a:xfrm>
        </p:grpSpPr>
        <p:grpSp>
          <p:nvGrpSpPr>
            <p:cNvPr id="15" name="Group 14"/>
            <p:cNvGrpSpPr/>
            <p:nvPr/>
          </p:nvGrpSpPr>
          <p:grpSpPr>
            <a:xfrm>
              <a:off x="3572719" y="383887"/>
              <a:ext cx="5046563" cy="3815787"/>
              <a:chOff x="2696901" y="1055226"/>
              <a:chExt cx="5046563" cy="3815787"/>
            </a:xfrm>
          </p:grpSpPr>
          <p:sp>
            <p:nvSpPr>
              <p:cNvPr id="7" name="Rectangle: Rounded Corners 6"/>
              <p:cNvSpPr/>
              <p:nvPr/>
            </p:nvSpPr>
            <p:spPr>
              <a:xfrm>
                <a:off x="4618299" y="2419110"/>
                <a:ext cx="1203767" cy="1099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Vision </a:t>
                </a:r>
              </a:p>
              <a:p>
                <a:pPr algn="ctr"/>
                <a:r>
                  <a:rPr lang="en-US" dirty="0"/>
                  <a:t>and </a:t>
                </a:r>
              </a:p>
              <a:p>
                <a:pPr algn="ctr"/>
                <a:r>
                  <a:rPr lang="en-US" dirty="0"/>
                  <a:t>Strategy</a:t>
                </a:r>
              </a:p>
            </p:txBody>
          </p:sp>
          <p:sp>
            <p:nvSpPr>
              <p:cNvPr id="8" name="Rectangle: Rounded Corners 7"/>
              <p:cNvSpPr/>
              <p:nvPr/>
            </p:nvSpPr>
            <p:spPr>
              <a:xfrm>
                <a:off x="4415743" y="3736694"/>
                <a:ext cx="1718842" cy="1134319"/>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Organizational Capacity</a:t>
                </a:r>
              </a:p>
              <a:p>
                <a:pPr algn="ctr"/>
                <a:r>
                  <a:rPr lang="en-US" sz="1600" dirty="0"/>
                  <a:t>“Knowledge and Innovation</a:t>
                </a:r>
              </a:p>
            </p:txBody>
          </p:sp>
          <p:sp>
            <p:nvSpPr>
              <p:cNvPr id="12" name="Rectangle: Rounded Corners 11"/>
              <p:cNvSpPr/>
              <p:nvPr/>
            </p:nvSpPr>
            <p:spPr>
              <a:xfrm>
                <a:off x="4352080" y="1055226"/>
                <a:ext cx="1718842" cy="113431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Financial Stewardship</a:t>
                </a:r>
              </a:p>
              <a:p>
                <a:pPr algn="ctr"/>
                <a:r>
                  <a:rPr lang="en-US" sz="1600" dirty="0"/>
                  <a:t>“Financial Performance”</a:t>
                </a:r>
              </a:p>
            </p:txBody>
          </p:sp>
          <p:sp>
            <p:nvSpPr>
              <p:cNvPr id="13" name="Rectangle: Rounded Corners 12"/>
              <p:cNvSpPr/>
              <p:nvPr/>
            </p:nvSpPr>
            <p:spPr>
              <a:xfrm>
                <a:off x="6024622" y="2395960"/>
                <a:ext cx="1718842" cy="1134319"/>
              </a:xfrm>
              <a:prstGeom prst="round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Internal Business Process</a:t>
                </a:r>
              </a:p>
              <a:p>
                <a:pPr algn="ctr"/>
                <a:r>
                  <a:rPr lang="en-US" sz="1600" dirty="0"/>
                  <a:t>“Efficiency”</a:t>
                </a:r>
              </a:p>
            </p:txBody>
          </p:sp>
          <p:sp>
            <p:nvSpPr>
              <p:cNvPr id="14" name="Rectangle: Rounded Corners 13"/>
              <p:cNvSpPr/>
              <p:nvPr/>
            </p:nvSpPr>
            <p:spPr>
              <a:xfrm>
                <a:off x="2696901" y="2401747"/>
                <a:ext cx="1718842" cy="11343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Customer/ Stakeholder</a:t>
                </a:r>
              </a:p>
              <a:p>
                <a:pPr algn="ctr"/>
                <a:r>
                  <a:rPr lang="en-US" sz="1600" dirty="0"/>
                  <a:t>“Satisfaction”</a:t>
                </a:r>
              </a:p>
            </p:txBody>
          </p:sp>
        </p:grpSp>
        <p:sp>
          <p:nvSpPr>
            <p:cNvPr id="16" name="Rectangle 15"/>
            <p:cNvSpPr/>
            <p:nvPr/>
          </p:nvSpPr>
          <p:spPr>
            <a:xfrm>
              <a:off x="3572719" y="4942390"/>
              <a:ext cx="5046563" cy="1319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Strategic Objectives</a:t>
              </a:r>
            </a:p>
            <a:p>
              <a:pPr algn="ctr"/>
              <a:r>
                <a:rPr lang="en-US" sz="2000" dirty="0"/>
                <a:t>Strategy Map</a:t>
              </a:r>
            </a:p>
            <a:p>
              <a:pPr algn="ctr"/>
              <a:r>
                <a:rPr lang="en-US" sz="2000" dirty="0"/>
                <a:t>Performance Measurements and Targets</a:t>
              </a:r>
            </a:p>
            <a:p>
              <a:pPr algn="ctr"/>
              <a:r>
                <a:rPr lang="en-US" sz="2000" dirty="0"/>
                <a:t>Strategic Initiatives</a:t>
              </a:r>
            </a:p>
          </p:txBody>
        </p:sp>
        <p:sp>
          <p:nvSpPr>
            <p:cNvPr id="17" name="Arrow: Down 16"/>
            <p:cNvSpPr/>
            <p:nvPr/>
          </p:nvSpPr>
          <p:spPr>
            <a:xfrm>
              <a:off x="5974466" y="4246941"/>
              <a:ext cx="243069" cy="64818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24091" y="383887"/>
            <a:ext cx="4421529" cy="707886"/>
          </a:xfrm>
          <a:prstGeom prst="rect">
            <a:avLst/>
          </a:prstGeom>
          <a:noFill/>
        </p:spPr>
        <p:txBody>
          <a:bodyPr wrap="square" rtlCol="0">
            <a:spAutoFit/>
          </a:bodyPr>
          <a:lstStyle/>
          <a:p>
            <a:r>
              <a:rPr lang="en-US" sz="4000" dirty="0"/>
              <a:t>Balanced Scorecard</a:t>
            </a:r>
          </a:p>
        </p:txBody>
      </p:sp>
      <p:sp>
        <p:nvSpPr>
          <p:cNvPr id="19" name="TextBox 18"/>
          <p:cNvSpPr txBox="1"/>
          <p:nvPr/>
        </p:nvSpPr>
        <p:spPr>
          <a:xfrm>
            <a:off x="428263" y="1518206"/>
            <a:ext cx="4317357" cy="3139321"/>
          </a:xfrm>
          <a:prstGeom prst="rect">
            <a:avLst/>
          </a:prstGeom>
          <a:noFill/>
        </p:spPr>
        <p:txBody>
          <a:bodyPr wrap="square" rtlCol="0">
            <a:spAutoFit/>
          </a:bodyPr>
          <a:lstStyle/>
          <a:p>
            <a:r>
              <a:rPr lang="en-US" dirty="0"/>
              <a:t>A strategic planning and management system used extensively to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align business activities to the vision and strategy of the organization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improve internal and external communications,</a:t>
            </a:r>
          </a:p>
          <a:p>
            <a:endParaRPr lang="en-US" dirty="0"/>
          </a:p>
          <a:p>
            <a:pPr marL="285750" indent="-285750">
              <a:buFont typeface="Arial" panose="020B0604020202020204" pitchFamily="34" charset="0"/>
              <a:buChar char="•"/>
            </a:pPr>
            <a:r>
              <a:rPr lang="en-US" dirty="0"/>
              <a:t>monitor performance against strategic goals.” </a:t>
            </a:r>
            <a:r>
              <a:rPr lang="en-US" sz="1600" dirty="0"/>
              <a:t>balancedscorecard.org</a:t>
            </a:r>
            <a:endParaRPr lang="en-US" dirty="0"/>
          </a:p>
        </p:txBody>
      </p:sp>
    </p:spTree>
    <p:extLst>
      <p:ext uri="{BB962C8B-B14F-4D97-AF65-F5344CB8AC3E}">
        <p14:creationId xmlns:p14="http://schemas.microsoft.com/office/powerpoint/2010/main" val="8088825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Goals</a:t>
            </a:r>
          </a:p>
        </p:txBody>
      </p:sp>
      <p:sp>
        <p:nvSpPr>
          <p:cNvPr id="2" name="Slide Number Placeholder 1"/>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43</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252475" y="1459232"/>
          <a:ext cx="4817235" cy="4223940"/>
        </p:xfrm>
        <a:graphic>
          <a:graphicData uri="http://schemas.openxmlformats.org/drawingml/2006/table">
            <a:tbl>
              <a:tblPr/>
              <a:tblGrid>
                <a:gridCol w="1386473">
                  <a:extLst>
                    <a:ext uri="{9D8B030D-6E8A-4147-A177-3AD203B41FA5}">
                      <a16:colId xmlns:a16="http://schemas.microsoft.com/office/drawing/2014/main" val="344738013"/>
                    </a:ext>
                  </a:extLst>
                </a:gridCol>
                <a:gridCol w="3430762">
                  <a:extLst>
                    <a:ext uri="{9D8B030D-6E8A-4147-A177-3AD203B41FA5}">
                      <a16:colId xmlns:a16="http://schemas.microsoft.com/office/drawing/2014/main" val="1834106793"/>
                    </a:ext>
                  </a:extLst>
                </a:gridCol>
              </a:tblGrid>
              <a:tr h="201140">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1324499395"/>
                  </a:ext>
                </a:extLst>
              </a:tr>
              <a:tr h="201140">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540830372"/>
                  </a:ext>
                </a:extLst>
              </a:tr>
              <a:tr h="402280">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Enterprise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61723063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Stakeholder value of business investments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65114"/>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2. Portfolio of competitive products and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723076"/>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Managed business risk (safeguarding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2213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4.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935195"/>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5. Financial transparency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12870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6. Customer-oriented service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390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7. Business service continuity and 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577"/>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Agie responses to changing business environment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409352"/>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9. Information-based strategic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23867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Optimisation of service delivery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3343"/>
                  </a:ext>
                </a:extLst>
              </a:tr>
              <a:tr h="201140">
                <a:tc rowSpan="5">
                  <a:txBody>
                    <a:bodyPr/>
                    <a:lstStyle/>
                    <a:p>
                      <a:pPr algn="l" fontAlgn="t"/>
                      <a:r>
                        <a:rPr lang="en-US" sz="1100" b="0" i="0" u="none" strike="noStrike">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11. Optimisation of business process functionality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54506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Optimisation of business process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94425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Managed business change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305279"/>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Operational and staff productivity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44883"/>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5799"/>
                  </a:ext>
                </a:extLst>
              </a:tr>
              <a:tr h="201140">
                <a:tc rowSpan="2">
                  <a:txBody>
                    <a:bodyPr/>
                    <a:lstStyle/>
                    <a:p>
                      <a:pPr algn="l"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16 Skilled and motivated people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859186"/>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Product and business innovation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617218"/>
                  </a:ext>
                </a:extLst>
              </a:tr>
            </a:tbl>
          </a:graphicData>
        </a:graphic>
      </p:graphicFrame>
      <p:graphicFrame>
        <p:nvGraphicFramePr>
          <p:cNvPr id="11" name="Table 10"/>
          <p:cNvGraphicFramePr>
            <a:graphicFrameLocks noGrp="1"/>
          </p:cNvGraphicFramePr>
          <p:nvPr/>
        </p:nvGraphicFramePr>
        <p:xfrm>
          <a:off x="5517271" y="1459232"/>
          <a:ext cx="6422254" cy="4456660"/>
        </p:xfrm>
        <a:graphic>
          <a:graphicData uri="http://schemas.openxmlformats.org/drawingml/2006/table">
            <a:tbl>
              <a:tblPr/>
              <a:tblGrid>
                <a:gridCol w="1296231">
                  <a:extLst>
                    <a:ext uri="{9D8B030D-6E8A-4147-A177-3AD203B41FA5}">
                      <a16:colId xmlns:a16="http://schemas.microsoft.com/office/drawing/2014/main" val="3828900815"/>
                    </a:ext>
                  </a:extLst>
                </a:gridCol>
                <a:gridCol w="5126023">
                  <a:extLst>
                    <a:ext uri="{9D8B030D-6E8A-4147-A177-3AD203B41FA5}">
                      <a16:colId xmlns:a16="http://schemas.microsoft.com/office/drawing/2014/main" val="2896394882"/>
                    </a:ext>
                  </a:extLst>
                </a:gridCol>
              </a:tblGrid>
              <a:tr h="190159">
                <a:tc gridSpan="2">
                  <a:txBody>
                    <a:bodyPr/>
                    <a:lstStyle/>
                    <a:p>
                      <a:pPr algn="ctr" fontAlgn="b"/>
                      <a:r>
                        <a:rPr lang="en-US" sz="1100" b="1" i="0" u="none" strike="noStrike" dirty="0">
                          <a:solidFill>
                            <a:srgbClr val="FFFFFF"/>
                          </a:solidFill>
                          <a:effectLst/>
                          <a:latin typeface="Calibri" panose="020F0502020204030204" pitchFamily="34" charset="0"/>
                        </a:rPr>
                        <a:t>COBIT 5 IT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4094674979"/>
                  </a:ext>
                </a:extLst>
              </a:tr>
              <a:tr h="190159">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099580810"/>
                  </a:ext>
                </a:extLst>
              </a:tr>
              <a:tr h="380318">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dirty="0">
                          <a:solidFill>
                            <a:srgbClr val="000000"/>
                          </a:solidFill>
                          <a:effectLst/>
                          <a:latin typeface="Calibri" panose="020F0502020204030204" pitchFamily="34" charset="0"/>
                        </a:rPr>
                        <a:t>IT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468694749"/>
                  </a:ext>
                </a:extLst>
              </a:tr>
              <a:tr h="190159">
                <a:tc rowSpan="6">
                  <a:txBody>
                    <a:bodyPr/>
                    <a:lstStyle/>
                    <a:p>
                      <a:pPr algn="l" fontAlgn="t"/>
                      <a:r>
                        <a:rPr lang="en-US" sz="1100" b="0" i="0" u="none" strike="noStrike">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Alignment of IT and business strategy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281429"/>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2. IT Compliance and support for business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512680"/>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Commitment of executive management for making IT-related decisions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495204"/>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4. Managed IT-related business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2398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5. Realised benefits from IT-enabled investments and services portfolio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973397"/>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6. Transparency of IT costs, benefits and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7576"/>
                  </a:ext>
                </a:extLst>
              </a:tr>
              <a:tr h="190159">
                <a:tc rowSpan="2">
                  <a:txBody>
                    <a:bodyPr/>
                    <a:lstStyle/>
                    <a:p>
                      <a:pPr algn="l" fontAlgn="t"/>
                      <a:r>
                        <a:rPr lang="en-US" sz="1100" b="0" i="0" u="none" strike="noStrike">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7. Delivery of IT services in line with business requirements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797685"/>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Adequate use of applications, information and technoloty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363481"/>
                  </a:ext>
                </a:extLst>
              </a:tr>
              <a:tr h="190159">
                <a:tc rowSpan="7">
                  <a:txBody>
                    <a:bodyPr/>
                    <a:lstStyle/>
                    <a:p>
                      <a:pPr algn="l" fontAlgn="t"/>
                      <a:r>
                        <a:rPr lang="en-US" sz="1100" b="0" i="0" u="none" strike="noStrike">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9. IT Agility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719434"/>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Security of information, processing infrastructure and applications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05572"/>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11. Optimisation of IT assets, resources and capabilities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93991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Enablement and support of business processes by integrating applications and technology into business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72998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Delivery of programmes delivering benefits, on time, on budget, and meeting requirements and quality standards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2216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Availability of reliable and useful informatino for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771158"/>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IT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556438"/>
                  </a:ext>
                </a:extLst>
              </a:tr>
              <a:tr h="190159">
                <a:tc rowSpan="2">
                  <a:txBody>
                    <a:bodyPr/>
                    <a:lstStyle/>
                    <a:p>
                      <a:pPr algn="ctr"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 Competent and motivated business and IT personnel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886291"/>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Knowledge, </a:t>
                      </a:r>
                      <a:r>
                        <a:rPr lang="en-US" sz="1100" b="0" i="0" u="none" strike="noStrike" dirty="0" err="1">
                          <a:solidFill>
                            <a:srgbClr val="000000"/>
                          </a:solidFill>
                          <a:effectLst/>
                          <a:latin typeface="Calibri" panose="020F0502020204030204" pitchFamily="34" charset="0"/>
                        </a:rPr>
                        <a:t>exprtise</a:t>
                      </a:r>
                      <a:r>
                        <a:rPr lang="en-US" sz="1100" b="0" i="0" u="none" strike="noStrike" dirty="0">
                          <a:solidFill>
                            <a:srgbClr val="000000"/>
                          </a:solidFill>
                          <a:effectLst/>
                          <a:latin typeface="Calibri" panose="020F0502020204030204" pitchFamily="34" charset="0"/>
                        </a:rPr>
                        <a:t> and initiatives for business 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233552"/>
                  </a:ext>
                </a:extLst>
              </a:tr>
            </a:tbl>
          </a:graphicData>
        </a:graphic>
      </p:graphicFrame>
    </p:spTree>
    <p:extLst>
      <p:ext uri="{BB962C8B-B14F-4D97-AF65-F5344CB8AC3E}">
        <p14:creationId xmlns:p14="http://schemas.microsoft.com/office/powerpoint/2010/main" val="18070707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Goals</a:t>
            </a:r>
          </a:p>
        </p:txBody>
      </p:sp>
      <p:sp>
        <p:nvSpPr>
          <p:cNvPr id="2" name="Slide Number Placeholder 1"/>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252475" y="1459232"/>
          <a:ext cx="4817235" cy="4223940"/>
        </p:xfrm>
        <a:graphic>
          <a:graphicData uri="http://schemas.openxmlformats.org/drawingml/2006/table">
            <a:tbl>
              <a:tblPr/>
              <a:tblGrid>
                <a:gridCol w="1386473">
                  <a:extLst>
                    <a:ext uri="{9D8B030D-6E8A-4147-A177-3AD203B41FA5}">
                      <a16:colId xmlns:a16="http://schemas.microsoft.com/office/drawing/2014/main" val="344738013"/>
                    </a:ext>
                  </a:extLst>
                </a:gridCol>
                <a:gridCol w="3430762">
                  <a:extLst>
                    <a:ext uri="{9D8B030D-6E8A-4147-A177-3AD203B41FA5}">
                      <a16:colId xmlns:a16="http://schemas.microsoft.com/office/drawing/2014/main" val="1834106793"/>
                    </a:ext>
                  </a:extLst>
                </a:gridCol>
              </a:tblGrid>
              <a:tr h="201140">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1324499395"/>
                  </a:ext>
                </a:extLst>
              </a:tr>
              <a:tr h="201140">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540830372"/>
                  </a:ext>
                </a:extLst>
              </a:tr>
              <a:tr h="402280">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Enterprise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617230630"/>
                  </a:ext>
                </a:extLst>
              </a:tr>
              <a:tr h="201140">
                <a:tc rowSpan="5">
                  <a:txBody>
                    <a:bodyPr/>
                    <a:lstStyle/>
                    <a:p>
                      <a:pPr algn="l" fontAlgn="t"/>
                      <a:r>
                        <a:rPr lang="en-US" sz="1100" b="1" i="0" u="none" strike="noStrike" dirty="0">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1. Stakeholder value of business investments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0165114"/>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2. Portfolio of competitive products and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49723076"/>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3. Managed business risk (safeguarding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50221325"/>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4.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5935195"/>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5. Financial transparency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1812870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6. Customer-oriented service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390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7. Business service continuity and 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577"/>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Agie responses to changing business environment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409352"/>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9. Information-based strategic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23867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Optimisation of service delivery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3343"/>
                  </a:ext>
                </a:extLst>
              </a:tr>
              <a:tr h="201140">
                <a:tc rowSpan="5">
                  <a:txBody>
                    <a:bodyPr/>
                    <a:lstStyle/>
                    <a:p>
                      <a:pPr algn="l" fontAlgn="t"/>
                      <a:r>
                        <a:rPr lang="en-US" sz="1100" b="0" i="0" u="none" strike="noStrike">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11. Optimisation of business process functionality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54506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Optimisation of business process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94425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Managed business change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305279"/>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Operational and staff productivity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44883"/>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5799"/>
                  </a:ext>
                </a:extLst>
              </a:tr>
              <a:tr h="201140">
                <a:tc rowSpan="2">
                  <a:txBody>
                    <a:bodyPr/>
                    <a:lstStyle/>
                    <a:p>
                      <a:pPr algn="l"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16 Skilled and motivated people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859186"/>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Product and business innovation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617218"/>
                  </a:ext>
                </a:extLst>
              </a:tr>
            </a:tbl>
          </a:graphicData>
        </a:graphic>
      </p:graphicFrame>
      <p:graphicFrame>
        <p:nvGraphicFramePr>
          <p:cNvPr id="11" name="Table 10"/>
          <p:cNvGraphicFramePr>
            <a:graphicFrameLocks noGrp="1"/>
          </p:cNvGraphicFramePr>
          <p:nvPr/>
        </p:nvGraphicFramePr>
        <p:xfrm>
          <a:off x="5517271" y="1459232"/>
          <a:ext cx="6422254" cy="4457277"/>
        </p:xfrm>
        <a:graphic>
          <a:graphicData uri="http://schemas.openxmlformats.org/drawingml/2006/table">
            <a:tbl>
              <a:tblPr/>
              <a:tblGrid>
                <a:gridCol w="1296231">
                  <a:extLst>
                    <a:ext uri="{9D8B030D-6E8A-4147-A177-3AD203B41FA5}">
                      <a16:colId xmlns:a16="http://schemas.microsoft.com/office/drawing/2014/main" val="3828900815"/>
                    </a:ext>
                  </a:extLst>
                </a:gridCol>
                <a:gridCol w="5126023">
                  <a:extLst>
                    <a:ext uri="{9D8B030D-6E8A-4147-A177-3AD203B41FA5}">
                      <a16:colId xmlns:a16="http://schemas.microsoft.com/office/drawing/2014/main" val="2896394882"/>
                    </a:ext>
                  </a:extLst>
                </a:gridCol>
              </a:tblGrid>
              <a:tr h="190159">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4094674979"/>
                  </a:ext>
                </a:extLst>
              </a:tr>
              <a:tr h="190159">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099580810"/>
                  </a:ext>
                </a:extLst>
              </a:tr>
              <a:tr h="380318">
                <a:tc>
                  <a:txBody>
                    <a:bodyPr/>
                    <a:lstStyle/>
                    <a:p>
                      <a:pPr algn="l" fontAlgn="b"/>
                      <a:r>
                        <a:rPr lang="en-US" sz="1100" b="1" i="0" u="none" strike="noStrike" dirty="0">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dirty="0">
                          <a:solidFill>
                            <a:srgbClr val="000000"/>
                          </a:solidFill>
                          <a:effectLst/>
                          <a:latin typeface="Calibri" panose="020F0502020204030204" pitchFamily="34" charset="0"/>
                        </a:rPr>
                        <a:t>IT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468694749"/>
                  </a:ext>
                </a:extLst>
              </a:tr>
              <a:tr h="190159">
                <a:tc rowSpan="6">
                  <a:txBody>
                    <a:bodyPr/>
                    <a:lstStyle/>
                    <a:p>
                      <a:pPr algn="l" fontAlgn="t"/>
                      <a:r>
                        <a:rPr lang="en-US" sz="1100" b="1" i="0" u="none" strike="noStrike" dirty="0">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1. Alignment of IT and business strategy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35281429"/>
                  </a:ext>
                </a:extLst>
              </a:tr>
              <a:tr h="344188">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2. IT Compliance and support for business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0512680"/>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3. Commitment of executive management for making IT-related decisions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23495204"/>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4. Managed IT-related business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71223983"/>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5. </a:t>
                      </a:r>
                      <a:r>
                        <a:rPr lang="en-US" sz="1100" b="1" i="0" u="none" strike="noStrike" dirty="0" err="1">
                          <a:solidFill>
                            <a:srgbClr val="000000"/>
                          </a:solidFill>
                          <a:effectLst/>
                          <a:latin typeface="Calibri" panose="020F0502020204030204" pitchFamily="34" charset="0"/>
                        </a:rPr>
                        <a:t>Realised</a:t>
                      </a:r>
                      <a:r>
                        <a:rPr lang="en-US" sz="1100" b="1" i="0" u="none" strike="noStrike" dirty="0">
                          <a:solidFill>
                            <a:srgbClr val="000000"/>
                          </a:solidFill>
                          <a:effectLst/>
                          <a:latin typeface="Calibri" panose="020F0502020204030204" pitchFamily="34" charset="0"/>
                        </a:rPr>
                        <a:t> benefits from IT-enabled investments and services portfolio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16973397"/>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6. Transparency of IT costs, benefits and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0657576"/>
                  </a:ext>
                </a:extLst>
              </a:tr>
              <a:tr h="190159">
                <a:tc rowSpan="2">
                  <a:txBody>
                    <a:bodyPr/>
                    <a:lstStyle/>
                    <a:p>
                      <a:pPr algn="l" fontAlgn="t"/>
                      <a:r>
                        <a:rPr lang="en-US" sz="1100" b="0"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7. Delivery of IT services in line with business requirements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797685"/>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Adequate use of applications, information and technoloty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363481"/>
                  </a:ext>
                </a:extLst>
              </a:tr>
              <a:tr h="190159">
                <a:tc rowSpan="7">
                  <a:txBody>
                    <a:bodyPr/>
                    <a:lstStyle/>
                    <a:p>
                      <a:pPr algn="l" fontAlgn="t"/>
                      <a:r>
                        <a:rPr lang="en-US" sz="1100" b="0" i="0" u="none" strike="noStrike">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9. IT Agility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719434"/>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Security of information, processing infrastructure and applications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05572"/>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11. Optimisation of IT assets, resources and capabilities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93991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Enablement and support of business processes by integrating applications and technology into business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72998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Delivery of programmes delivering benefits, on time, on budget, and meeting requirements and quality standards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2216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Availability of reliable and useful informatino for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771158"/>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IT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556438"/>
                  </a:ext>
                </a:extLst>
              </a:tr>
              <a:tr h="190159">
                <a:tc rowSpan="2">
                  <a:txBody>
                    <a:bodyPr/>
                    <a:lstStyle/>
                    <a:p>
                      <a:pPr algn="ctr"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 Competent and motivated business and IT personnel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886291"/>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Knowledge, </a:t>
                      </a:r>
                      <a:r>
                        <a:rPr lang="en-US" sz="1100" b="0" i="0" u="none" strike="noStrike" dirty="0" err="1">
                          <a:solidFill>
                            <a:srgbClr val="000000"/>
                          </a:solidFill>
                          <a:effectLst/>
                          <a:latin typeface="Calibri" panose="020F0502020204030204" pitchFamily="34" charset="0"/>
                        </a:rPr>
                        <a:t>exprtise</a:t>
                      </a:r>
                      <a:r>
                        <a:rPr lang="en-US" sz="1100" b="0" i="0" u="none" strike="noStrike" dirty="0">
                          <a:solidFill>
                            <a:srgbClr val="000000"/>
                          </a:solidFill>
                          <a:effectLst/>
                          <a:latin typeface="Calibri" panose="020F0502020204030204" pitchFamily="34" charset="0"/>
                        </a:rPr>
                        <a:t> and initiatives for business 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233552"/>
                  </a:ext>
                </a:extLst>
              </a:tr>
            </a:tbl>
          </a:graphicData>
        </a:graphic>
      </p:graphicFrame>
    </p:spTree>
    <p:extLst>
      <p:ext uri="{BB962C8B-B14F-4D97-AF65-F5344CB8AC3E}">
        <p14:creationId xmlns:p14="http://schemas.microsoft.com/office/powerpoint/2010/main" val="2526926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Goals</a:t>
            </a:r>
          </a:p>
        </p:txBody>
      </p:sp>
      <p:sp>
        <p:nvSpPr>
          <p:cNvPr id="2" name="Slide Number Placeholder 1"/>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45</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252475" y="1459232"/>
          <a:ext cx="4817235" cy="4223940"/>
        </p:xfrm>
        <a:graphic>
          <a:graphicData uri="http://schemas.openxmlformats.org/drawingml/2006/table">
            <a:tbl>
              <a:tblPr/>
              <a:tblGrid>
                <a:gridCol w="1386473">
                  <a:extLst>
                    <a:ext uri="{9D8B030D-6E8A-4147-A177-3AD203B41FA5}">
                      <a16:colId xmlns:a16="http://schemas.microsoft.com/office/drawing/2014/main" val="344738013"/>
                    </a:ext>
                  </a:extLst>
                </a:gridCol>
                <a:gridCol w="3430762">
                  <a:extLst>
                    <a:ext uri="{9D8B030D-6E8A-4147-A177-3AD203B41FA5}">
                      <a16:colId xmlns:a16="http://schemas.microsoft.com/office/drawing/2014/main" val="1834106793"/>
                    </a:ext>
                  </a:extLst>
                </a:gridCol>
              </a:tblGrid>
              <a:tr h="201140">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1324499395"/>
                  </a:ext>
                </a:extLst>
              </a:tr>
              <a:tr h="201140">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540830372"/>
                  </a:ext>
                </a:extLst>
              </a:tr>
              <a:tr h="402280">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Enterprise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61723063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Stakeholder value of business investments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65114"/>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2. Portfolio of competitive products and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723076"/>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Managed business risk (safeguarding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2213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4.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935195"/>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5. Financial transparency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128700"/>
                  </a:ext>
                </a:extLst>
              </a:tr>
              <a:tr h="201140">
                <a:tc rowSpan="5">
                  <a:txBody>
                    <a:bodyPr/>
                    <a:lstStyle/>
                    <a:p>
                      <a:pPr algn="l" fontAlgn="t"/>
                      <a:r>
                        <a:rPr lang="en-US" sz="1100" b="1"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6. Customer-oriented service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8339025"/>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7. Business service continuity and 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9899577"/>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8. Agile responses to changing business environment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61409352"/>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9. Information-based strategic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12238670"/>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10. </a:t>
                      </a:r>
                      <a:r>
                        <a:rPr lang="en-US" sz="1100" b="1" i="0" u="none" strike="noStrike" dirty="0" err="1">
                          <a:solidFill>
                            <a:srgbClr val="000000"/>
                          </a:solidFill>
                          <a:effectLst/>
                          <a:latin typeface="Calibri" panose="020F0502020204030204" pitchFamily="34" charset="0"/>
                        </a:rPr>
                        <a:t>Optimisation</a:t>
                      </a:r>
                      <a:r>
                        <a:rPr lang="en-US" sz="1100" b="1" i="0" u="none" strike="noStrike" dirty="0">
                          <a:solidFill>
                            <a:srgbClr val="000000"/>
                          </a:solidFill>
                          <a:effectLst/>
                          <a:latin typeface="Calibri" panose="020F0502020204030204" pitchFamily="34" charset="0"/>
                        </a:rPr>
                        <a:t> of service delivery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803343"/>
                  </a:ext>
                </a:extLst>
              </a:tr>
              <a:tr h="201140">
                <a:tc rowSpan="5">
                  <a:txBody>
                    <a:bodyPr/>
                    <a:lstStyle/>
                    <a:p>
                      <a:pPr algn="l" fontAlgn="t"/>
                      <a:r>
                        <a:rPr lang="en-US" sz="1100" b="0" i="0" u="none" strike="noStrike">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11. Optimisation of business process functionality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54506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Optimisation of business process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94425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Managed business change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305279"/>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Operational and staff productivity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44883"/>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5799"/>
                  </a:ext>
                </a:extLst>
              </a:tr>
              <a:tr h="201140">
                <a:tc rowSpan="2">
                  <a:txBody>
                    <a:bodyPr/>
                    <a:lstStyle/>
                    <a:p>
                      <a:pPr algn="l"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16 Skilled and motivated people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859186"/>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Product and business innovation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617218"/>
                  </a:ext>
                </a:extLst>
              </a:tr>
            </a:tbl>
          </a:graphicData>
        </a:graphic>
      </p:graphicFrame>
      <p:graphicFrame>
        <p:nvGraphicFramePr>
          <p:cNvPr id="11" name="Table 10"/>
          <p:cNvGraphicFramePr>
            <a:graphicFrameLocks noGrp="1"/>
          </p:cNvGraphicFramePr>
          <p:nvPr/>
        </p:nvGraphicFramePr>
        <p:xfrm>
          <a:off x="5517271" y="1459232"/>
          <a:ext cx="6422254" cy="4456660"/>
        </p:xfrm>
        <a:graphic>
          <a:graphicData uri="http://schemas.openxmlformats.org/drawingml/2006/table">
            <a:tbl>
              <a:tblPr/>
              <a:tblGrid>
                <a:gridCol w="1296231">
                  <a:extLst>
                    <a:ext uri="{9D8B030D-6E8A-4147-A177-3AD203B41FA5}">
                      <a16:colId xmlns:a16="http://schemas.microsoft.com/office/drawing/2014/main" val="3828900815"/>
                    </a:ext>
                  </a:extLst>
                </a:gridCol>
                <a:gridCol w="5126023">
                  <a:extLst>
                    <a:ext uri="{9D8B030D-6E8A-4147-A177-3AD203B41FA5}">
                      <a16:colId xmlns:a16="http://schemas.microsoft.com/office/drawing/2014/main" val="2896394882"/>
                    </a:ext>
                  </a:extLst>
                </a:gridCol>
              </a:tblGrid>
              <a:tr h="190159">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4094674979"/>
                  </a:ext>
                </a:extLst>
              </a:tr>
              <a:tr h="190159">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099580810"/>
                  </a:ext>
                </a:extLst>
              </a:tr>
              <a:tr h="380318">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dirty="0">
                          <a:solidFill>
                            <a:srgbClr val="000000"/>
                          </a:solidFill>
                          <a:effectLst/>
                          <a:latin typeface="Calibri" panose="020F0502020204030204" pitchFamily="34" charset="0"/>
                        </a:rPr>
                        <a:t>IT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468694749"/>
                  </a:ext>
                </a:extLst>
              </a:tr>
              <a:tr h="190159">
                <a:tc rowSpan="6">
                  <a:txBody>
                    <a:bodyPr/>
                    <a:lstStyle/>
                    <a:p>
                      <a:pPr algn="l" fontAlgn="t"/>
                      <a:r>
                        <a:rPr lang="en-US" sz="1100" b="0" i="0" u="none" strike="noStrike">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Alignment of IT and business strategy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281429"/>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2. IT Compliance and support for business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512680"/>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Commitment of executive management for making IT-related decisions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495204"/>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4. Managed IT-related business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2398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5. Realised benefits from IT-enabled investments and services portfolio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973397"/>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6. Transparency of IT costs, benefits and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7576"/>
                  </a:ext>
                </a:extLst>
              </a:tr>
              <a:tr h="190159">
                <a:tc rowSpan="2">
                  <a:txBody>
                    <a:bodyPr/>
                    <a:lstStyle/>
                    <a:p>
                      <a:pPr algn="l" fontAlgn="t"/>
                      <a:r>
                        <a:rPr lang="en-US" sz="1100" b="1"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a:solidFill>
                            <a:srgbClr val="000000"/>
                          </a:solidFill>
                          <a:effectLst/>
                          <a:latin typeface="Calibri" panose="020F0502020204030204" pitchFamily="34" charset="0"/>
                        </a:rPr>
                        <a:t>7. Delivery of IT services in line with business requirements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25797685"/>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8. Adequate use of applications, information and technology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80363481"/>
                  </a:ext>
                </a:extLst>
              </a:tr>
              <a:tr h="190159">
                <a:tc rowSpan="7">
                  <a:txBody>
                    <a:bodyPr/>
                    <a:lstStyle/>
                    <a:p>
                      <a:pPr algn="l" fontAlgn="t"/>
                      <a:r>
                        <a:rPr lang="en-US" sz="1100" b="0" i="0" u="none" strike="noStrike" dirty="0">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9. IT Agility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719434"/>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Security of information, processing infrastructure and applications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05572"/>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11. Optimisation of IT assets, resources and capabilities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93991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Enablement and support of business processes by integrating applications and technology into business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72998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Delivery of programmes delivering benefits, on time, on budget, and meeting requirements and quality standards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2216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Availability of reliable and useful informatino for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771158"/>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IT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556438"/>
                  </a:ext>
                </a:extLst>
              </a:tr>
              <a:tr h="190159">
                <a:tc rowSpan="2">
                  <a:txBody>
                    <a:bodyPr/>
                    <a:lstStyle/>
                    <a:p>
                      <a:pPr algn="ctr"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 Competent and motivated business and IT personnel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886291"/>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Knowledge, </a:t>
                      </a:r>
                      <a:r>
                        <a:rPr lang="en-US" sz="1100" b="0" i="0" u="none" strike="noStrike" dirty="0" err="1">
                          <a:solidFill>
                            <a:srgbClr val="000000"/>
                          </a:solidFill>
                          <a:effectLst/>
                          <a:latin typeface="Calibri" panose="020F0502020204030204" pitchFamily="34" charset="0"/>
                        </a:rPr>
                        <a:t>exprtise</a:t>
                      </a:r>
                      <a:r>
                        <a:rPr lang="en-US" sz="1100" b="0" i="0" u="none" strike="noStrike" dirty="0">
                          <a:solidFill>
                            <a:srgbClr val="000000"/>
                          </a:solidFill>
                          <a:effectLst/>
                          <a:latin typeface="Calibri" panose="020F0502020204030204" pitchFamily="34" charset="0"/>
                        </a:rPr>
                        <a:t> and initiatives for business 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233552"/>
                  </a:ext>
                </a:extLst>
              </a:tr>
            </a:tbl>
          </a:graphicData>
        </a:graphic>
      </p:graphicFrame>
    </p:spTree>
    <p:extLst>
      <p:ext uri="{BB962C8B-B14F-4D97-AF65-F5344CB8AC3E}">
        <p14:creationId xmlns:p14="http://schemas.microsoft.com/office/powerpoint/2010/main" val="5308301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Goals</a:t>
            </a:r>
          </a:p>
        </p:txBody>
      </p:sp>
      <p:sp>
        <p:nvSpPr>
          <p:cNvPr id="2" name="Slide Number Placeholder 1"/>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46</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252475" y="1459232"/>
          <a:ext cx="4817235" cy="4223940"/>
        </p:xfrm>
        <a:graphic>
          <a:graphicData uri="http://schemas.openxmlformats.org/drawingml/2006/table">
            <a:tbl>
              <a:tblPr/>
              <a:tblGrid>
                <a:gridCol w="1386473">
                  <a:extLst>
                    <a:ext uri="{9D8B030D-6E8A-4147-A177-3AD203B41FA5}">
                      <a16:colId xmlns:a16="http://schemas.microsoft.com/office/drawing/2014/main" val="344738013"/>
                    </a:ext>
                  </a:extLst>
                </a:gridCol>
                <a:gridCol w="3430762">
                  <a:extLst>
                    <a:ext uri="{9D8B030D-6E8A-4147-A177-3AD203B41FA5}">
                      <a16:colId xmlns:a16="http://schemas.microsoft.com/office/drawing/2014/main" val="1834106793"/>
                    </a:ext>
                  </a:extLst>
                </a:gridCol>
              </a:tblGrid>
              <a:tr h="201140">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1324499395"/>
                  </a:ext>
                </a:extLst>
              </a:tr>
              <a:tr h="201140">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540830372"/>
                  </a:ext>
                </a:extLst>
              </a:tr>
              <a:tr h="402280">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Enterprise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61723063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Stakeholder value of business investments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65114"/>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2. Portfolio of competitive products and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723076"/>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Managed business risk (safeguarding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2213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4.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935195"/>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5. Financial transparency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12870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6. Customer-oriented service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390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7. Business service continuity and 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577"/>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Agie responses to changing business environment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409352"/>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9. Information-based strategic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23867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Optimisation of service delivery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3343"/>
                  </a:ext>
                </a:extLst>
              </a:tr>
              <a:tr h="201140">
                <a:tc rowSpan="5">
                  <a:txBody>
                    <a:bodyPr/>
                    <a:lstStyle/>
                    <a:p>
                      <a:pPr algn="l" fontAlgn="t"/>
                      <a:r>
                        <a:rPr lang="en-US" sz="1100" b="1" i="0" u="none" strike="noStrike" dirty="0">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11. </a:t>
                      </a:r>
                      <a:r>
                        <a:rPr lang="en-US" sz="1100" b="1" i="0" u="none" strike="noStrike" dirty="0" err="1">
                          <a:solidFill>
                            <a:srgbClr val="000000"/>
                          </a:solidFill>
                          <a:effectLst/>
                          <a:latin typeface="Calibri" panose="020F0502020204030204" pitchFamily="34" charset="0"/>
                        </a:rPr>
                        <a:t>Optimisation</a:t>
                      </a:r>
                      <a:r>
                        <a:rPr lang="en-US" sz="1100" b="1" i="0" u="none" strike="noStrike" dirty="0">
                          <a:solidFill>
                            <a:srgbClr val="000000"/>
                          </a:solidFill>
                          <a:effectLst/>
                          <a:latin typeface="Calibri" panose="020F0502020204030204" pitchFamily="34" charset="0"/>
                        </a:rPr>
                        <a:t> of business process functionality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48545060"/>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12. </a:t>
                      </a:r>
                      <a:r>
                        <a:rPr lang="en-US" sz="1100" b="1" i="0" u="none" strike="noStrike" dirty="0" err="1">
                          <a:solidFill>
                            <a:srgbClr val="000000"/>
                          </a:solidFill>
                          <a:effectLst/>
                          <a:latin typeface="Calibri" panose="020F0502020204030204" pitchFamily="34" charset="0"/>
                        </a:rPr>
                        <a:t>Optimisation</a:t>
                      </a:r>
                      <a:r>
                        <a:rPr lang="en-US" sz="1100" b="1" i="0" u="none" strike="noStrike" dirty="0">
                          <a:solidFill>
                            <a:srgbClr val="000000"/>
                          </a:solidFill>
                          <a:effectLst/>
                          <a:latin typeface="Calibri" panose="020F0502020204030204" pitchFamily="34" charset="0"/>
                        </a:rPr>
                        <a:t> of business process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28944255"/>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13. Managed business change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5305279"/>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14. Operational and staff productivity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0244883"/>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15.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705799"/>
                  </a:ext>
                </a:extLst>
              </a:tr>
              <a:tr h="201140">
                <a:tc rowSpan="2">
                  <a:txBody>
                    <a:bodyPr/>
                    <a:lstStyle/>
                    <a:p>
                      <a:pPr algn="l"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 Skilled and motivated people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859186"/>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Product and business innovation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617218"/>
                  </a:ext>
                </a:extLst>
              </a:tr>
            </a:tbl>
          </a:graphicData>
        </a:graphic>
      </p:graphicFrame>
      <p:graphicFrame>
        <p:nvGraphicFramePr>
          <p:cNvPr id="11" name="Table 10"/>
          <p:cNvGraphicFramePr>
            <a:graphicFrameLocks noGrp="1"/>
          </p:cNvGraphicFramePr>
          <p:nvPr/>
        </p:nvGraphicFramePr>
        <p:xfrm>
          <a:off x="5517271" y="1459232"/>
          <a:ext cx="6422254" cy="4456660"/>
        </p:xfrm>
        <a:graphic>
          <a:graphicData uri="http://schemas.openxmlformats.org/drawingml/2006/table">
            <a:tbl>
              <a:tblPr/>
              <a:tblGrid>
                <a:gridCol w="1296231">
                  <a:extLst>
                    <a:ext uri="{9D8B030D-6E8A-4147-A177-3AD203B41FA5}">
                      <a16:colId xmlns:a16="http://schemas.microsoft.com/office/drawing/2014/main" val="3828900815"/>
                    </a:ext>
                  </a:extLst>
                </a:gridCol>
                <a:gridCol w="5126023">
                  <a:extLst>
                    <a:ext uri="{9D8B030D-6E8A-4147-A177-3AD203B41FA5}">
                      <a16:colId xmlns:a16="http://schemas.microsoft.com/office/drawing/2014/main" val="2896394882"/>
                    </a:ext>
                  </a:extLst>
                </a:gridCol>
              </a:tblGrid>
              <a:tr h="190159">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4094674979"/>
                  </a:ext>
                </a:extLst>
              </a:tr>
              <a:tr h="190159">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099580810"/>
                  </a:ext>
                </a:extLst>
              </a:tr>
              <a:tr h="380318">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dirty="0">
                          <a:solidFill>
                            <a:srgbClr val="000000"/>
                          </a:solidFill>
                          <a:effectLst/>
                          <a:latin typeface="Calibri" panose="020F0502020204030204" pitchFamily="34" charset="0"/>
                        </a:rPr>
                        <a:t>IT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468694749"/>
                  </a:ext>
                </a:extLst>
              </a:tr>
              <a:tr h="190159">
                <a:tc rowSpan="6">
                  <a:txBody>
                    <a:bodyPr/>
                    <a:lstStyle/>
                    <a:p>
                      <a:pPr algn="l" fontAlgn="t"/>
                      <a:r>
                        <a:rPr lang="en-US" sz="1100" b="0" i="0" u="none" strike="noStrike">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Alignment of IT and business strategy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281429"/>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2. IT Compliance and support for business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512680"/>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Commitment of executive management for making IT-related decisions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495204"/>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4. Managed IT-related business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2398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5. Realised benefits from IT-enabled investments and services portfolio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973397"/>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6. Transparency of IT costs, benefits and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7576"/>
                  </a:ext>
                </a:extLst>
              </a:tr>
              <a:tr h="190159">
                <a:tc rowSpan="2">
                  <a:txBody>
                    <a:bodyPr/>
                    <a:lstStyle/>
                    <a:p>
                      <a:pPr algn="l" fontAlgn="t"/>
                      <a:r>
                        <a:rPr lang="en-US" sz="1100" b="0"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7. Delivery of IT services in line with business requirements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797685"/>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Adequate use of applications, information and technoloty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363481"/>
                  </a:ext>
                </a:extLst>
              </a:tr>
              <a:tr h="190159">
                <a:tc rowSpan="7">
                  <a:txBody>
                    <a:bodyPr/>
                    <a:lstStyle/>
                    <a:p>
                      <a:pPr algn="l" fontAlgn="t"/>
                      <a:r>
                        <a:rPr lang="en-US" sz="1100" b="1" i="0" u="none" strike="noStrike" dirty="0">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9. IT Agility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2719434"/>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10. Security of information, processing infrastructure and applications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99205572"/>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11. </a:t>
                      </a:r>
                      <a:r>
                        <a:rPr lang="en-US" sz="1100" b="1" i="0" u="none" strike="noStrike" dirty="0" err="1">
                          <a:solidFill>
                            <a:srgbClr val="000000"/>
                          </a:solidFill>
                          <a:effectLst/>
                          <a:latin typeface="Calibri" panose="020F0502020204030204" pitchFamily="34" charset="0"/>
                        </a:rPr>
                        <a:t>Optimisation</a:t>
                      </a:r>
                      <a:r>
                        <a:rPr lang="en-US" sz="1100" b="1" i="0" u="none" strike="noStrike" dirty="0">
                          <a:solidFill>
                            <a:srgbClr val="000000"/>
                          </a:solidFill>
                          <a:effectLst/>
                          <a:latin typeface="Calibri" panose="020F0502020204030204" pitchFamily="34" charset="0"/>
                        </a:rPr>
                        <a:t> of IT assets, resources and capabilities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20939911"/>
                  </a:ext>
                </a:extLst>
              </a:tr>
              <a:tr h="344188">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12. Enablement and support of business processes by integrating applications and technology into business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53729981"/>
                  </a:ext>
                </a:extLst>
              </a:tr>
              <a:tr h="344188">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13. Delivery of </a:t>
                      </a:r>
                      <a:r>
                        <a:rPr lang="en-US" sz="1100" b="1" i="0" u="none" strike="noStrike" dirty="0" err="1">
                          <a:solidFill>
                            <a:srgbClr val="000000"/>
                          </a:solidFill>
                          <a:effectLst/>
                          <a:latin typeface="Calibri" panose="020F0502020204030204" pitchFamily="34" charset="0"/>
                        </a:rPr>
                        <a:t>programmes</a:t>
                      </a:r>
                      <a:r>
                        <a:rPr lang="en-US" sz="1100" b="1" i="0" u="none" strike="noStrike" dirty="0">
                          <a:solidFill>
                            <a:srgbClr val="000000"/>
                          </a:solidFill>
                          <a:effectLst/>
                          <a:latin typeface="Calibri" panose="020F0502020204030204" pitchFamily="34" charset="0"/>
                        </a:rPr>
                        <a:t> delivering benefits, on time, on budget, and meeting requirements and quality standards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11222163"/>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14. Availability of reliable and useful </a:t>
                      </a:r>
                      <a:r>
                        <a:rPr lang="en-US" sz="1100" b="1" i="0" u="none" strike="noStrike" dirty="0" err="1">
                          <a:solidFill>
                            <a:srgbClr val="000000"/>
                          </a:solidFill>
                          <a:effectLst/>
                          <a:latin typeface="Calibri" panose="020F0502020204030204" pitchFamily="34" charset="0"/>
                        </a:rPr>
                        <a:t>informatino</a:t>
                      </a:r>
                      <a:r>
                        <a:rPr lang="en-US" sz="1100" b="1" i="0" u="none" strike="noStrike" dirty="0">
                          <a:solidFill>
                            <a:srgbClr val="000000"/>
                          </a:solidFill>
                          <a:effectLst/>
                          <a:latin typeface="Calibri" panose="020F0502020204030204" pitchFamily="34" charset="0"/>
                        </a:rPr>
                        <a:t> for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1771158"/>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15. IT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2556438"/>
                  </a:ext>
                </a:extLst>
              </a:tr>
              <a:tr h="190159">
                <a:tc rowSpan="2">
                  <a:txBody>
                    <a:bodyPr/>
                    <a:lstStyle/>
                    <a:p>
                      <a:pPr algn="ctr" fontAlgn="t"/>
                      <a:r>
                        <a:rPr lang="en-US" sz="1100" b="0" i="0" u="none" strike="noStrike">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 Competent and motivated business and IT personnel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886291"/>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17. Knowledge, </a:t>
                      </a:r>
                      <a:r>
                        <a:rPr lang="en-US" sz="1100" b="0" i="0" u="none" strike="noStrike" dirty="0" err="1">
                          <a:solidFill>
                            <a:srgbClr val="000000"/>
                          </a:solidFill>
                          <a:effectLst/>
                          <a:latin typeface="Calibri" panose="020F0502020204030204" pitchFamily="34" charset="0"/>
                        </a:rPr>
                        <a:t>exprtise</a:t>
                      </a:r>
                      <a:r>
                        <a:rPr lang="en-US" sz="1100" b="0" i="0" u="none" strike="noStrike" dirty="0">
                          <a:solidFill>
                            <a:srgbClr val="000000"/>
                          </a:solidFill>
                          <a:effectLst/>
                          <a:latin typeface="Calibri" panose="020F0502020204030204" pitchFamily="34" charset="0"/>
                        </a:rPr>
                        <a:t> and initiatives for business 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233552"/>
                  </a:ext>
                </a:extLst>
              </a:tr>
            </a:tbl>
          </a:graphicData>
        </a:graphic>
      </p:graphicFrame>
    </p:spTree>
    <p:extLst>
      <p:ext uri="{BB962C8B-B14F-4D97-AF65-F5344CB8AC3E}">
        <p14:creationId xmlns:p14="http://schemas.microsoft.com/office/powerpoint/2010/main" val="13212710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Goals</a:t>
            </a:r>
          </a:p>
        </p:txBody>
      </p:sp>
      <p:sp>
        <p:nvSpPr>
          <p:cNvPr id="2" name="Slide Number Placeholder 1"/>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47</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252475" y="1459232"/>
          <a:ext cx="4817235" cy="4223940"/>
        </p:xfrm>
        <a:graphic>
          <a:graphicData uri="http://schemas.openxmlformats.org/drawingml/2006/table">
            <a:tbl>
              <a:tblPr/>
              <a:tblGrid>
                <a:gridCol w="1386473">
                  <a:extLst>
                    <a:ext uri="{9D8B030D-6E8A-4147-A177-3AD203B41FA5}">
                      <a16:colId xmlns:a16="http://schemas.microsoft.com/office/drawing/2014/main" val="344738013"/>
                    </a:ext>
                  </a:extLst>
                </a:gridCol>
                <a:gridCol w="3430762">
                  <a:extLst>
                    <a:ext uri="{9D8B030D-6E8A-4147-A177-3AD203B41FA5}">
                      <a16:colId xmlns:a16="http://schemas.microsoft.com/office/drawing/2014/main" val="1834106793"/>
                    </a:ext>
                  </a:extLst>
                </a:gridCol>
              </a:tblGrid>
              <a:tr h="201140">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1324499395"/>
                  </a:ext>
                </a:extLst>
              </a:tr>
              <a:tr h="201140">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540830372"/>
                  </a:ext>
                </a:extLst>
              </a:tr>
              <a:tr h="402280">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Enterprise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61723063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Stakeholder value of business investments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65114"/>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2. Portfolio of competitive products and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723076"/>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Managed business risk (safeguarding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2213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4.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935195"/>
                  </a:ext>
                </a:extLst>
              </a:tr>
              <a:tr h="201140">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5. Financial transparency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128700"/>
                  </a:ext>
                </a:extLst>
              </a:tr>
              <a:tr h="201140">
                <a:tc rowSpan="5">
                  <a:txBody>
                    <a:bodyPr/>
                    <a:lstStyle/>
                    <a:p>
                      <a:pPr algn="l" fontAlgn="t"/>
                      <a:r>
                        <a:rPr lang="en-US" sz="1100" b="0" i="0" u="none" strike="noStrike" dirty="0">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6. Customer-oriented service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3902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7. Business service continuity and availability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99577"/>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Agie responses to changing business environment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409352"/>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9. Information-based strategic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23867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Optimisation of service delivery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3343"/>
                  </a:ext>
                </a:extLst>
              </a:tr>
              <a:tr h="201140">
                <a:tc rowSpan="5">
                  <a:txBody>
                    <a:bodyPr/>
                    <a:lstStyle/>
                    <a:p>
                      <a:pPr algn="l" fontAlgn="t"/>
                      <a:r>
                        <a:rPr lang="en-US" sz="1100" b="0" i="0" u="none" strike="noStrike">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11. Optimisation of business process functionality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545060"/>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Optimisation of business process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944255"/>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Managed business change programs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305279"/>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Operational and staff productivity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44883"/>
                  </a:ext>
                </a:extLst>
              </a:tr>
              <a:tr h="20114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5799"/>
                  </a:ext>
                </a:extLst>
              </a:tr>
              <a:tr h="201140">
                <a:tc rowSpan="2">
                  <a:txBody>
                    <a:bodyPr/>
                    <a:lstStyle/>
                    <a:p>
                      <a:pPr algn="l" fontAlgn="t"/>
                      <a:r>
                        <a:rPr lang="en-US" sz="1100" b="1" i="0" u="none" strike="noStrike" dirty="0">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16 Skilled and motivated people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99859186"/>
                  </a:ext>
                </a:extLst>
              </a:tr>
              <a:tr h="201140">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17. Product and business innovation culture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46617218"/>
                  </a:ext>
                </a:extLst>
              </a:tr>
            </a:tbl>
          </a:graphicData>
        </a:graphic>
      </p:graphicFrame>
      <p:graphicFrame>
        <p:nvGraphicFramePr>
          <p:cNvPr id="11" name="Table 10"/>
          <p:cNvGraphicFramePr>
            <a:graphicFrameLocks noGrp="1"/>
          </p:cNvGraphicFramePr>
          <p:nvPr/>
        </p:nvGraphicFramePr>
        <p:xfrm>
          <a:off x="5517271" y="1459232"/>
          <a:ext cx="6422254" cy="4456660"/>
        </p:xfrm>
        <a:graphic>
          <a:graphicData uri="http://schemas.openxmlformats.org/drawingml/2006/table">
            <a:tbl>
              <a:tblPr/>
              <a:tblGrid>
                <a:gridCol w="1296231">
                  <a:extLst>
                    <a:ext uri="{9D8B030D-6E8A-4147-A177-3AD203B41FA5}">
                      <a16:colId xmlns:a16="http://schemas.microsoft.com/office/drawing/2014/main" val="3828900815"/>
                    </a:ext>
                  </a:extLst>
                </a:gridCol>
                <a:gridCol w="5126023">
                  <a:extLst>
                    <a:ext uri="{9D8B030D-6E8A-4147-A177-3AD203B41FA5}">
                      <a16:colId xmlns:a16="http://schemas.microsoft.com/office/drawing/2014/main" val="2896394882"/>
                    </a:ext>
                  </a:extLst>
                </a:gridCol>
              </a:tblGrid>
              <a:tr h="190159">
                <a:tc gridSpan="2">
                  <a:txBody>
                    <a:bodyPr/>
                    <a:lstStyle/>
                    <a:p>
                      <a:pPr algn="ctr" fontAlgn="b"/>
                      <a:r>
                        <a:rPr lang="en-US" sz="1100" b="1" i="0" u="none" strike="noStrike">
                          <a:solidFill>
                            <a:srgbClr val="FFFFFF"/>
                          </a:solidFill>
                          <a:effectLst/>
                          <a:latin typeface="Calibri" panose="020F0502020204030204" pitchFamily="34" charset="0"/>
                        </a:rPr>
                        <a:t>COBIT 5 Enterprise Goals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extLst>
                  <a:ext uri="{0D108BD9-81ED-4DB2-BD59-A6C34878D82A}">
                    <a16:rowId xmlns:a16="http://schemas.microsoft.com/office/drawing/2014/main" val="4094674979"/>
                  </a:ext>
                </a:extLst>
              </a:tr>
              <a:tr h="190159">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CB9CA"/>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CB9CA"/>
                    </a:solidFill>
                  </a:tcPr>
                </a:tc>
                <a:extLst>
                  <a:ext uri="{0D108BD9-81ED-4DB2-BD59-A6C34878D82A}">
                    <a16:rowId xmlns:a16="http://schemas.microsoft.com/office/drawing/2014/main" val="2099580810"/>
                  </a:ext>
                </a:extLst>
              </a:tr>
              <a:tr h="380318">
                <a:tc>
                  <a:txBody>
                    <a:bodyPr/>
                    <a:lstStyle/>
                    <a:p>
                      <a:pPr algn="l" fontAlgn="b"/>
                      <a:r>
                        <a:rPr lang="en-US" sz="1100" b="1" i="0" u="none" strike="noStrike">
                          <a:solidFill>
                            <a:srgbClr val="000000"/>
                          </a:solidFill>
                          <a:effectLst/>
                          <a:latin typeface="Calibri" panose="020F0502020204030204" pitchFamily="34" charset="0"/>
                        </a:rPr>
                        <a:t>BSC Dimension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CB9CA"/>
                    </a:solidFill>
                  </a:tcPr>
                </a:tc>
                <a:tc>
                  <a:txBody>
                    <a:bodyPr/>
                    <a:lstStyle/>
                    <a:p>
                      <a:pPr algn="l" fontAlgn="b"/>
                      <a:r>
                        <a:rPr lang="en-US" sz="1100" b="1" i="0" u="none" strike="noStrike" dirty="0">
                          <a:solidFill>
                            <a:srgbClr val="000000"/>
                          </a:solidFill>
                          <a:effectLst/>
                          <a:latin typeface="Calibri" panose="020F0502020204030204" pitchFamily="34" charset="0"/>
                        </a:rPr>
                        <a:t>IT Goal</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468694749"/>
                  </a:ext>
                </a:extLst>
              </a:tr>
              <a:tr h="190159">
                <a:tc rowSpan="6">
                  <a:txBody>
                    <a:bodyPr/>
                    <a:lstStyle/>
                    <a:p>
                      <a:pPr algn="l" fontAlgn="t"/>
                      <a:r>
                        <a:rPr lang="en-US" sz="1100" b="0" i="0" u="none" strike="noStrike">
                          <a:solidFill>
                            <a:srgbClr val="000000"/>
                          </a:solidFill>
                          <a:effectLst/>
                          <a:latin typeface="Calibri" panose="020F0502020204030204" pitchFamily="34" charset="0"/>
                        </a:rPr>
                        <a:t>Financial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 Alignment of IT and business strategy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281429"/>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2. IT Compliance and support for business compliance with external laws and regulations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512680"/>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3. Commitment of executive management for making IT-related decisions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495204"/>
                  </a:ext>
                </a:extLst>
              </a:tr>
              <a:tr h="190159">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4. Managed IT-related business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2398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5. Realised benefits from IT-enabled investments and services portfolio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973397"/>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6. Transparency of IT costs, benefits and risk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7576"/>
                  </a:ext>
                </a:extLst>
              </a:tr>
              <a:tr h="190159">
                <a:tc rowSpan="2">
                  <a:txBody>
                    <a:bodyPr/>
                    <a:lstStyle/>
                    <a:p>
                      <a:pPr algn="l" fontAlgn="t"/>
                      <a:r>
                        <a:rPr lang="en-US" sz="1100" b="0" i="0" u="none" strike="noStrike">
                          <a:solidFill>
                            <a:srgbClr val="000000"/>
                          </a:solidFill>
                          <a:effectLst/>
                          <a:latin typeface="Calibri" panose="020F0502020204030204" pitchFamily="34" charset="0"/>
                        </a:rPr>
                        <a:t>Customer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7. Delivery of IT services in line with business requirements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797685"/>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8. Adequate use of applications, information and technoloty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363481"/>
                  </a:ext>
                </a:extLst>
              </a:tr>
              <a:tr h="190159">
                <a:tc rowSpan="7">
                  <a:txBody>
                    <a:bodyPr/>
                    <a:lstStyle/>
                    <a:p>
                      <a:pPr algn="l" fontAlgn="t"/>
                      <a:r>
                        <a:rPr lang="en-US" sz="1100" b="0" i="0" u="none" strike="noStrike">
                          <a:solidFill>
                            <a:srgbClr val="000000"/>
                          </a:solidFill>
                          <a:effectLst/>
                          <a:latin typeface="Calibri" panose="020F0502020204030204" pitchFamily="34" charset="0"/>
                        </a:rPr>
                        <a:t>Internal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9. IT Agility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719434"/>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10. Security of information, processing infrastructure and applications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05572"/>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11. Optimisation of IT assets, resources and capabilities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93991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12. Enablement and support of business processes by integrating applications and technology into business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729981"/>
                  </a:ext>
                </a:extLst>
              </a:tr>
              <a:tr h="344188">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13. Delivery of programmes delivering benefits, on time, on budget, and meeting requirements and quality standards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22163"/>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14. Availability of reliable and useful informatino for decision making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771158"/>
                  </a:ext>
                </a:extLst>
              </a:tr>
              <a:tr h="190159">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15. IT compliance with internal policies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556438"/>
                  </a:ext>
                </a:extLst>
              </a:tr>
              <a:tr h="190159">
                <a:tc rowSpan="2">
                  <a:txBody>
                    <a:bodyPr/>
                    <a:lstStyle/>
                    <a:p>
                      <a:pPr algn="ctr" fontAlgn="t"/>
                      <a:r>
                        <a:rPr lang="en-US" sz="1100" b="1" i="0" u="none" strike="noStrike" dirty="0">
                          <a:solidFill>
                            <a:srgbClr val="000000"/>
                          </a:solidFill>
                          <a:effectLst/>
                          <a:latin typeface="Calibri" panose="020F0502020204030204" pitchFamily="34" charset="0"/>
                        </a:rPr>
                        <a:t>Learning and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none" strike="noStrike" dirty="0">
                          <a:solidFill>
                            <a:srgbClr val="000000"/>
                          </a:solidFill>
                          <a:effectLst/>
                          <a:latin typeface="Calibri" panose="020F0502020204030204" pitchFamily="34" charset="0"/>
                        </a:rPr>
                        <a:t>16. Competent and motivated business and IT personnel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56886291"/>
                  </a:ext>
                </a:extLst>
              </a:tr>
              <a:tr h="190159">
                <a:tc vMerge="1">
                  <a:txBody>
                    <a:bodyPr/>
                    <a:lstStyle/>
                    <a:p>
                      <a:endParaRPr lang="en-US"/>
                    </a:p>
                  </a:txBody>
                  <a:tcPr/>
                </a:tc>
                <a:tc>
                  <a:txBody>
                    <a:bodyPr/>
                    <a:lstStyle/>
                    <a:p>
                      <a:pPr algn="l" fontAlgn="b"/>
                      <a:r>
                        <a:rPr lang="en-US" sz="1100" b="1" i="0" u="none" strike="noStrike" dirty="0">
                          <a:solidFill>
                            <a:srgbClr val="000000"/>
                          </a:solidFill>
                          <a:effectLst/>
                          <a:latin typeface="Calibri" panose="020F0502020204030204" pitchFamily="34" charset="0"/>
                        </a:rPr>
                        <a:t>17. Knowledge, expertise and initiatives for business innovation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14233552"/>
                  </a:ext>
                </a:extLst>
              </a:tr>
            </a:tbl>
          </a:graphicData>
        </a:graphic>
      </p:graphicFrame>
    </p:spTree>
    <p:extLst>
      <p:ext uri="{BB962C8B-B14F-4D97-AF65-F5344CB8AC3E}">
        <p14:creationId xmlns:p14="http://schemas.microsoft.com/office/powerpoint/2010/main" val="1806172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Value is a Balancing Act!</a:t>
            </a:r>
          </a:p>
        </p:txBody>
      </p:sp>
      <p:sp>
        <p:nvSpPr>
          <p:cNvPr id="3" name="Slide Number Placeholder 2"/>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48</a:t>
            </a:fld>
            <a:endParaRPr lang="en-US" dirty="0">
              <a:solidFill>
                <a:prstClr val="black">
                  <a:tint val="75000"/>
                </a:prstClr>
              </a:solidFill>
            </a:endParaRPr>
          </a:p>
        </p:txBody>
      </p:sp>
      <p:sp>
        <p:nvSpPr>
          <p:cNvPr id="4" name="Isosceles Triangle 3"/>
          <p:cNvSpPr/>
          <p:nvPr/>
        </p:nvSpPr>
        <p:spPr>
          <a:xfrm>
            <a:off x="4540170" y="4085863"/>
            <a:ext cx="3111661" cy="1990846"/>
          </a:xfrm>
          <a:prstGeom prst="triangle">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Enterprise Resources</a:t>
            </a:r>
          </a:p>
          <a:p>
            <a:pPr algn="ctr"/>
            <a:r>
              <a:rPr lang="en-US" sz="1400" dirty="0">
                <a:solidFill>
                  <a:schemeClr val="bg1"/>
                </a:solidFill>
              </a:rPr>
              <a:t>(People, Time, Money)</a:t>
            </a:r>
          </a:p>
        </p:txBody>
      </p:sp>
      <p:sp>
        <p:nvSpPr>
          <p:cNvPr id="5" name="Rectangle 4"/>
          <p:cNvSpPr/>
          <p:nvPr/>
        </p:nvSpPr>
        <p:spPr>
          <a:xfrm>
            <a:off x="2369917" y="3780451"/>
            <a:ext cx="7452166" cy="15494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a:off x="2369917" y="2743987"/>
            <a:ext cx="2060293" cy="1053297"/>
          </a:xfrm>
          <a:prstGeom prst="trapezoid">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 Impact X Probability</a:t>
            </a:r>
          </a:p>
        </p:txBody>
      </p:sp>
      <p:sp>
        <p:nvSpPr>
          <p:cNvPr id="8" name="Trapezoid 7"/>
          <p:cNvSpPr/>
          <p:nvPr/>
        </p:nvSpPr>
        <p:spPr>
          <a:xfrm>
            <a:off x="7761790" y="2727154"/>
            <a:ext cx="2060293" cy="1053297"/>
          </a:xfrm>
          <a:prstGeom prst="trapezoi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Controls</a:t>
            </a:r>
          </a:p>
        </p:txBody>
      </p:sp>
      <p:sp>
        <p:nvSpPr>
          <p:cNvPr id="9" name="Arrow: Down 8"/>
          <p:cNvSpPr/>
          <p:nvPr/>
        </p:nvSpPr>
        <p:spPr>
          <a:xfrm>
            <a:off x="1872205" y="2898928"/>
            <a:ext cx="497712" cy="10364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p:cNvSpPr/>
          <p:nvPr/>
        </p:nvSpPr>
        <p:spPr>
          <a:xfrm rot="10800000">
            <a:off x="9733344" y="2901556"/>
            <a:ext cx="497712" cy="103646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06256" y="4233583"/>
            <a:ext cx="223391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Market Risk</a:t>
            </a:r>
          </a:p>
          <a:p>
            <a:pPr marL="285750" indent="-285750">
              <a:buFont typeface="Arial" panose="020B0604020202020204" pitchFamily="34" charset="0"/>
              <a:buChar char="•"/>
            </a:pPr>
            <a:r>
              <a:rPr lang="en-US" dirty="0"/>
              <a:t>Financial Risk</a:t>
            </a:r>
          </a:p>
          <a:p>
            <a:pPr marL="285750" indent="-285750">
              <a:buFont typeface="Arial" panose="020B0604020202020204" pitchFamily="34" charset="0"/>
              <a:buChar char="•"/>
            </a:pPr>
            <a:r>
              <a:rPr lang="en-US" dirty="0"/>
              <a:t>Operations Risk</a:t>
            </a:r>
          </a:p>
          <a:p>
            <a:pPr marL="285750" indent="-285750">
              <a:buFont typeface="Arial" panose="020B0604020202020204" pitchFamily="34" charset="0"/>
              <a:buChar char="•"/>
            </a:pPr>
            <a:r>
              <a:rPr lang="en-US" dirty="0"/>
              <a:t>Regulatory Risk</a:t>
            </a:r>
          </a:p>
        </p:txBody>
      </p:sp>
      <p:sp>
        <p:nvSpPr>
          <p:cNvPr id="12" name="TextBox 11"/>
          <p:cNvSpPr txBox="1"/>
          <p:nvPr/>
        </p:nvSpPr>
        <p:spPr>
          <a:xfrm>
            <a:off x="7761789" y="4236334"/>
            <a:ext cx="2956367" cy="923330"/>
          </a:xfrm>
          <a:prstGeom prst="rect">
            <a:avLst/>
          </a:prstGeom>
          <a:noFill/>
        </p:spPr>
        <p:txBody>
          <a:bodyPr wrap="square" rtlCol="0">
            <a:spAutoFit/>
          </a:bodyPr>
          <a:lstStyle/>
          <a:p>
            <a:pPr marL="285750" indent="-285750">
              <a:buFont typeface="Arial" panose="020B0604020202020204" pitchFamily="34" charset="0"/>
              <a:buChar char="•"/>
            </a:pPr>
            <a:r>
              <a:rPr lang="en-US" dirty="0"/>
              <a:t>Policies and Procedures</a:t>
            </a:r>
          </a:p>
          <a:p>
            <a:pPr marL="285750" indent="-285750">
              <a:buFont typeface="Arial" panose="020B0604020202020204" pitchFamily="34" charset="0"/>
              <a:buChar char="•"/>
            </a:pPr>
            <a:r>
              <a:rPr lang="en-US" dirty="0"/>
              <a:t>Standards and Guidelines</a:t>
            </a:r>
          </a:p>
          <a:p>
            <a:pPr marL="285750" indent="-285750">
              <a:buFont typeface="Arial" panose="020B0604020202020204" pitchFamily="34" charset="0"/>
              <a:buChar char="•"/>
            </a:pPr>
            <a:r>
              <a:rPr lang="en-US" dirty="0"/>
              <a:t>Laws and Regulations</a:t>
            </a:r>
          </a:p>
        </p:txBody>
      </p:sp>
    </p:spTree>
    <p:extLst>
      <p:ext uri="{BB962C8B-B14F-4D97-AF65-F5344CB8AC3E}">
        <p14:creationId xmlns:p14="http://schemas.microsoft.com/office/powerpoint/2010/main" val="25577514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49</a:t>
            </a:fld>
            <a:endParaRPr lang="en-US" dirty="0">
              <a:solidFill>
                <a:prstClr val="black">
                  <a:tint val="75000"/>
                </a:prstClr>
              </a:solidFill>
            </a:endParaRPr>
          </a:p>
        </p:txBody>
      </p:sp>
      <p:sp>
        <p:nvSpPr>
          <p:cNvPr id="27" name="Freeform 26"/>
          <p:cNvSpPr/>
          <p:nvPr/>
        </p:nvSpPr>
        <p:spPr>
          <a:xfrm>
            <a:off x="4720996" y="2146778"/>
            <a:ext cx="2750009" cy="2750009"/>
          </a:xfrm>
          <a:custGeom>
            <a:avLst/>
            <a:gdLst>
              <a:gd name="connsiteX0" fmla="*/ 0 w 2750009"/>
              <a:gd name="connsiteY0" fmla="*/ 1375005 h 2750009"/>
              <a:gd name="connsiteX1" fmla="*/ 1375005 w 2750009"/>
              <a:gd name="connsiteY1" fmla="*/ 0 h 2750009"/>
              <a:gd name="connsiteX2" fmla="*/ 2750010 w 2750009"/>
              <a:gd name="connsiteY2" fmla="*/ 1375005 h 2750009"/>
              <a:gd name="connsiteX3" fmla="*/ 1375005 w 2750009"/>
              <a:gd name="connsiteY3" fmla="*/ 2750010 h 2750009"/>
              <a:gd name="connsiteX4" fmla="*/ 0 w 2750009"/>
              <a:gd name="connsiteY4" fmla="*/ 1375005 h 275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009" h="2750009">
                <a:moveTo>
                  <a:pt x="0" y="1375005"/>
                </a:moveTo>
                <a:cubicBezTo>
                  <a:pt x="0" y="615611"/>
                  <a:pt x="615611" y="0"/>
                  <a:pt x="1375005" y="0"/>
                </a:cubicBezTo>
                <a:cubicBezTo>
                  <a:pt x="2134399" y="0"/>
                  <a:pt x="2750010" y="615611"/>
                  <a:pt x="2750010" y="1375005"/>
                </a:cubicBezTo>
                <a:cubicBezTo>
                  <a:pt x="2750010" y="2134399"/>
                  <a:pt x="2134399" y="2750010"/>
                  <a:pt x="1375005" y="2750010"/>
                </a:cubicBezTo>
                <a:cubicBezTo>
                  <a:pt x="615611" y="2750010"/>
                  <a:pt x="0" y="2134399"/>
                  <a:pt x="0" y="1375005"/>
                </a:cubicBezTo>
                <a:close/>
              </a:path>
            </a:pathLst>
          </a:custGeom>
        </p:spPr>
        <p:style>
          <a:lnRef idx="0">
            <a:schemeClr val="lt1">
              <a:hueOff val="0"/>
              <a:satOff val="0"/>
              <a:lumOff val="0"/>
              <a:alphaOff val="0"/>
            </a:schemeClr>
          </a:lnRef>
          <a:fillRef idx="3">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53529" tIns="453529" rIns="453529" bIns="453529" numCol="1" spcCol="1270" anchor="ctr" anchorCtr="0">
            <a:noAutofit/>
          </a:bodyPr>
          <a:lstStyle/>
          <a:p>
            <a:pPr algn="ctr" defTabSz="1778000">
              <a:lnSpc>
                <a:spcPct val="90000"/>
              </a:lnSpc>
              <a:spcBef>
                <a:spcPct val="0"/>
              </a:spcBef>
              <a:spcAft>
                <a:spcPct val="35000"/>
              </a:spcAft>
            </a:pPr>
            <a:r>
              <a:rPr lang="en-US" sz="4000" dirty="0">
                <a:solidFill>
                  <a:prstClr val="black"/>
                </a:solidFill>
              </a:rPr>
              <a:t>IT Risk Universe</a:t>
            </a:r>
          </a:p>
        </p:txBody>
      </p:sp>
      <p:sp>
        <p:nvSpPr>
          <p:cNvPr id="28" name="Freeform 27"/>
          <p:cNvSpPr/>
          <p:nvPr/>
        </p:nvSpPr>
        <p:spPr>
          <a:xfrm>
            <a:off x="5408497" y="1043391"/>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Vendors and Outsourcing</a:t>
            </a:r>
          </a:p>
        </p:txBody>
      </p:sp>
      <p:sp>
        <p:nvSpPr>
          <p:cNvPr id="29" name="Freeform 28"/>
          <p:cNvSpPr/>
          <p:nvPr/>
        </p:nvSpPr>
        <p:spPr>
          <a:xfrm>
            <a:off x="6461155" y="1385421"/>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Programs, Projects and change management</a:t>
            </a:r>
          </a:p>
        </p:txBody>
      </p:sp>
      <p:sp>
        <p:nvSpPr>
          <p:cNvPr id="30" name="Freeform 29"/>
          <p:cNvSpPr/>
          <p:nvPr/>
        </p:nvSpPr>
        <p:spPr>
          <a:xfrm>
            <a:off x="7111733" y="2280865"/>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Security&amp; Privacy</a:t>
            </a:r>
          </a:p>
        </p:txBody>
      </p:sp>
      <p:sp>
        <p:nvSpPr>
          <p:cNvPr id="31" name="Freeform 30"/>
          <p:cNvSpPr/>
          <p:nvPr/>
        </p:nvSpPr>
        <p:spPr>
          <a:xfrm>
            <a:off x="7111733" y="3387695"/>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Physical Environment</a:t>
            </a:r>
          </a:p>
        </p:txBody>
      </p:sp>
      <p:sp>
        <p:nvSpPr>
          <p:cNvPr id="32" name="Freeform 31"/>
          <p:cNvSpPr/>
          <p:nvPr/>
        </p:nvSpPr>
        <p:spPr>
          <a:xfrm>
            <a:off x="6461155" y="4283139"/>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Staffing</a:t>
            </a:r>
          </a:p>
        </p:txBody>
      </p:sp>
      <p:sp>
        <p:nvSpPr>
          <p:cNvPr id="33" name="Freeform 32"/>
          <p:cNvSpPr/>
          <p:nvPr/>
        </p:nvSpPr>
        <p:spPr>
          <a:xfrm>
            <a:off x="5408497" y="4625168"/>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Operations</a:t>
            </a:r>
          </a:p>
        </p:txBody>
      </p:sp>
      <p:sp>
        <p:nvSpPr>
          <p:cNvPr id="34" name="Freeform 33"/>
          <p:cNvSpPr/>
          <p:nvPr/>
        </p:nvSpPr>
        <p:spPr>
          <a:xfrm>
            <a:off x="4355839" y="4283139"/>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Data</a:t>
            </a:r>
          </a:p>
        </p:txBody>
      </p:sp>
      <p:sp>
        <p:nvSpPr>
          <p:cNvPr id="35" name="Freeform 34"/>
          <p:cNvSpPr/>
          <p:nvPr/>
        </p:nvSpPr>
        <p:spPr>
          <a:xfrm>
            <a:off x="3705261" y="3387695"/>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Infrastructure</a:t>
            </a:r>
          </a:p>
        </p:txBody>
      </p:sp>
      <p:sp>
        <p:nvSpPr>
          <p:cNvPr id="36" name="Freeform 35"/>
          <p:cNvSpPr/>
          <p:nvPr/>
        </p:nvSpPr>
        <p:spPr>
          <a:xfrm>
            <a:off x="3705261" y="2280865"/>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Applications and Databases</a:t>
            </a:r>
          </a:p>
        </p:txBody>
      </p:sp>
      <p:sp>
        <p:nvSpPr>
          <p:cNvPr id="37" name="Freeform 36"/>
          <p:cNvSpPr/>
          <p:nvPr/>
        </p:nvSpPr>
        <p:spPr>
          <a:xfrm>
            <a:off x="4355839" y="1385421"/>
            <a:ext cx="1375004" cy="1375004"/>
          </a:xfrm>
          <a:custGeom>
            <a:avLst/>
            <a:gdLst>
              <a:gd name="connsiteX0" fmla="*/ 0 w 1375004"/>
              <a:gd name="connsiteY0" fmla="*/ 687502 h 1375004"/>
              <a:gd name="connsiteX1" fmla="*/ 687502 w 1375004"/>
              <a:gd name="connsiteY1" fmla="*/ 0 h 1375004"/>
              <a:gd name="connsiteX2" fmla="*/ 1375004 w 1375004"/>
              <a:gd name="connsiteY2" fmla="*/ 687502 h 1375004"/>
              <a:gd name="connsiteX3" fmla="*/ 687502 w 1375004"/>
              <a:gd name="connsiteY3" fmla="*/ 1375004 h 1375004"/>
              <a:gd name="connsiteX4" fmla="*/ 0 w 1375004"/>
              <a:gd name="connsiteY4" fmla="*/ 687502 h 13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04" h="1375004">
                <a:moveTo>
                  <a:pt x="0" y="687502"/>
                </a:moveTo>
                <a:cubicBezTo>
                  <a:pt x="0" y="307805"/>
                  <a:pt x="307805" y="0"/>
                  <a:pt x="687502" y="0"/>
                </a:cubicBezTo>
                <a:cubicBezTo>
                  <a:pt x="1067199" y="0"/>
                  <a:pt x="1375004" y="307805"/>
                  <a:pt x="1375004" y="687502"/>
                </a:cubicBezTo>
                <a:cubicBezTo>
                  <a:pt x="1375004" y="1067199"/>
                  <a:pt x="1067199" y="1375004"/>
                  <a:pt x="687502" y="1375004"/>
                </a:cubicBezTo>
                <a:cubicBezTo>
                  <a:pt x="307805" y="1375004"/>
                  <a:pt x="0" y="1067199"/>
                  <a:pt x="0" y="687502"/>
                </a:cubicBezTo>
                <a:close/>
              </a:path>
            </a:pathLst>
          </a:custGeom>
        </p:spPr>
        <p:style>
          <a:lnRef idx="0">
            <a:schemeClr val="lt1">
              <a:hueOff val="0"/>
              <a:satOff val="0"/>
              <a:lumOff val="0"/>
              <a:alphaOff val="0"/>
            </a:schemeClr>
          </a:lnRef>
          <a:fillRef idx="3">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17875" tIns="217875" rIns="217875" bIns="217875" numCol="1" spcCol="1270" anchor="ctr" anchorCtr="0">
            <a:noAutofit/>
          </a:bodyPr>
          <a:lstStyle/>
          <a:p>
            <a:pPr algn="ctr" defTabSz="577850">
              <a:lnSpc>
                <a:spcPct val="90000"/>
              </a:lnSpc>
              <a:spcBef>
                <a:spcPct val="0"/>
              </a:spcBef>
              <a:spcAft>
                <a:spcPct val="35000"/>
              </a:spcAft>
            </a:pPr>
            <a:r>
              <a:rPr lang="en-US" sz="1300" dirty="0">
                <a:solidFill>
                  <a:prstClr val="black"/>
                </a:solidFill>
              </a:rPr>
              <a:t>Legal and Regulatory</a:t>
            </a:r>
          </a:p>
        </p:txBody>
      </p:sp>
      <p:sp>
        <p:nvSpPr>
          <p:cNvPr id="38" name="TextBox 37"/>
          <p:cNvSpPr txBox="1"/>
          <p:nvPr/>
        </p:nvSpPr>
        <p:spPr>
          <a:xfrm>
            <a:off x="5244382" y="118997"/>
            <a:ext cx="1867351" cy="830997"/>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Poor Service</a:t>
            </a:r>
          </a:p>
          <a:p>
            <a:pPr marL="285750" indent="-285750" defTabSz="914400">
              <a:buFont typeface="Wingdings" panose="05000000000000000000" pitchFamily="2" charset="2"/>
              <a:buChar char="ü"/>
            </a:pPr>
            <a:r>
              <a:rPr lang="en-US" sz="1200" dirty="0">
                <a:solidFill>
                  <a:prstClr val="black"/>
                </a:solidFill>
              </a:rPr>
              <a:t>Data Leakage</a:t>
            </a:r>
          </a:p>
          <a:p>
            <a:pPr marL="285750" indent="-285750" defTabSz="914400">
              <a:buFont typeface="Wingdings" panose="05000000000000000000" pitchFamily="2" charset="2"/>
              <a:buChar char="ü"/>
            </a:pPr>
            <a:r>
              <a:rPr lang="en-US" sz="1200" dirty="0">
                <a:solidFill>
                  <a:prstClr val="black"/>
                </a:solidFill>
              </a:rPr>
              <a:t>Inadequate Support</a:t>
            </a:r>
          </a:p>
          <a:p>
            <a:pPr marL="285750" indent="-285750" defTabSz="914400">
              <a:buFont typeface="Wingdings" panose="05000000000000000000" pitchFamily="2" charset="2"/>
              <a:buChar char="ü"/>
            </a:pPr>
            <a:r>
              <a:rPr lang="en-US" sz="1200" dirty="0">
                <a:solidFill>
                  <a:prstClr val="black"/>
                </a:solidFill>
              </a:rPr>
              <a:t>Lack of Assurance</a:t>
            </a:r>
          </a:p>
        </p:txBody>
      </p:sp>
      <p:sp>
        <p:nvSpPr>
          <p:cNvPr id="40" name="TextBox 39"/>
          <p:cNvSpPr txBox="1"/>
          <p:nvPr/>
        </p:nvSpPr>
        <p:spPr>
          <a:xfrm>
            <a:off x="7885456" y="891642"/>
            <a:ext cx="2402198" cy="830997"/>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Budget overruns</a:t>
            </a:r>
          </a:p>
          <a:p>
            <a:pPr marL="285750" indent="-285750" defTabSz="914400">
              <a:buFont typeface="Wingdings" panose="05000000000000000000" pitchFamily="2" charset="2"/>
              <a:buChar char="ü"/>
            </a:pPr>
            <a:r>
              <a:rPr lang="en-US" sz="1200" dirty="0">
                <a:solidFill>
                  <a:prstClr val="black"/>
                </a:solidFill>
              </a:rPr>
              <a:t>Significant delays</a:t>
            </a:r>
          </a:p>
          <a:p>
            <a:pPr marL="285750" indent="-285750" defTabSz="914400">
              <a:buFont typeface="Wingdings" panose="05000000000000000000" pitchFamily="2" charset="2"/>
              <a:buChar char="ü"/>
            </a:pPr>
            <a:r>
              <a:rPr lang="en-US" sz="1200" dirty="0">
                <a:solidFill>
                  <a:prstClr val="black"/>
                </a:solidFill>
              </a:rPr>
              <a:t>Poor quality of deliverables</a:t>
            </a:r>
          </a:p>
          <a:p>
            <a:pPr marL="285750" indent="-285750" defTabSz="914400">
              <a:buFont typeface="Wingdings" panose="05000000000000000000" pitchFamily="2" charset="2"/>
              <a:buChar char="ü"/>
            </a:pPr>
            <a:r>
              <a:rPr lang="en-US" sz="1200" dirty="0">
                <a:solidFill>
                  <a:prstClr val="black"/>
                </a:solidFill>
              </a:rPr>
              <a:t>Ineffective change control</a:t>
            </a:r>
          </a:p>
        </p:txBody>
      </p:sp>
      <p:sp>
        <p:nvSpPr>
          <p:cNvPr id="41" name="TextBox 40"/>
          <p:cNvSpPr txBox="1"/>
          <p:nvPr/>
        </p:nvSpPr>
        <p:spPr>
          <a:xfrm>
            <a:off x="8625380" y="2460536"/>
            <a:ext cx="1923598" cy="1015663"/>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Intrusion of malware</a:t>
            </a:r>
          </a:p>
          <a:p>
            <a:pPr marL="285750" indent="-285750" defTabSz="914400">
              <a:buFont typeface="Wingdings" panose="05000000000000000000" pitchFamily="2" charset="2"/>
              <a:buChar char="ü"/>
            </a:pPr>
            <a:r>
              <a:rPr lang="en-US" sz="1200" dirty="0">
                <a:solidFill>
                  <a:prstClr val="black"/>
                </a:solidFill>
              </a:rPr>
              <a:t>Virus attacks</a:t>
            </a:r>
          </a:p>
          <a:p>
            <a:pPr marL="285750" indent="-285750" defTabSz="914400">
              <a:buFont typeface="Wingdings" panose="05000000000000000000" pitchFamily="2" charset="2"/>
              <a:buChar char="ü"/>
            </a:pPr>
            <a:r>
              <a:rPr lang="en-US" sz="1200" dirty="0">
                <a:solidFill>
                  <a:prstClr val="black"/>
                </a:solidFill>
              </a:rPr>
              <a:t>Web site attacks</a:t>
            </a:r>
          </a:p>
          <a:p>
            <a:pPr marL="285750" indent="-285750" defTabSz="914400">
              <a:buFont typeface="Wingdings" panose="05000000000000000000" pitchFamily="2" charset="2"/>
              <a:buChar char="ü"/>
            </a:pPr>
            <a:r>
              <a:rPr lang="en-US" sz="1200" dirty="0">
                <a:solidFill>
                  <a:prstClr val="black"/>
                </a:solidFill>
              </a:rPr>
              <a:t>Poor patch management</a:t>
            </a:r>
          </a:p>
        </p:txBody>
      </p:sp>
      <p:sp>
        <p:nvSpPr>
          <p:cNvPr id="42" name="TextBox 41"/>
          <p:cNvSpPr txBox="1"/>
          <p:nvPr/>
        </p:nvSpPr>
        <p:spPr>
          <a:xfrm>
            <a:off x="1635944" y="3952694"/>
            <a:ext cx="2069317" cy="1014434"/>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Damage to servers</a:t>
            </a:r>
          </a:p>
          <a:p>
            <a:pPr marL="285750" indent="-285750" defTabSz="914400">
              <a:buFont typeface="Wingdings" panose="05000000000000000000" pitchFamily="2" charset="2"/>
              <a:buChar char="ü"/>
            </a:pPr>
            <a:r>
              <a:rPr lang="en-US" sz="1200" dirty="0">
                <a:solidFill>
                  <a:prstClr val="black"/>
                </a:solidFill>
              </a:rPr>
              <a:t>Inflexible IT architecture</a:t>
            </a:r>
          </a:p>
          <a:p>
            <a:pPr marL="285750" indent="-285750" defTabSz="914400">
              <a:buFont typeface="Wingdings" panose="05000000000000000000" pitchFamily="2" charset="2"/>
              <a:buChar char="ü"/>
            </a:pPr>
            <a:r>
              <a:rPr lang="en-US" sz="1200" dirty="0">
                <a:solidFill>
                  <a:prstClr val="black"/>
                </a:solidFill>
              </a:rPr>
              <a:t>Theft</a:t>
            </a:r>
          </a:p>
          <a:p>
            <a:pPr marL="285750" indent="-285750" defTabSz="914400">
              <a:buFont typeface="Wingdings" panose="05000000000000000000" pitchFamily="2" charset="2"/>
              <a:buChar char="ü"/>
            </a:pPr>
            <a:r>
              <a:rPr lang="en-US" sz="1200" dirty="0">
                <a:solidFill>
                  <a:prstClr val="black"/>
                </a:solidFill>
              </a:rPr>
              <a:t>Obsolete technology</a:t>
            </a:r>
          </a:p>
        </p:txBody>
      </p:sp>
      <p:sp>
        <p:nvSpPr>
          <p:cNvPr id="43" name="TextBox 42"/>
          <p:cNvSpPr txBox="1"/>
          <p:nvPr/>
        </p:nvSpPr>
        <p:spPr>
          <a:xfrm>
            <a:off x="8566472" y="3951465"/>
            <a:ext cx="1982506" cy="1015663"/>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Utilities Failures</a:t>
            </a:r>
          </a:p>
          <a:p>
            <a:pPr marL="285750" indent="-285750" defTabSz="914400">
              <a:buFont typeface="Wingdings" panose="05000000000000000000" pitchFamily="2" charset="2"/>
              <a:buChar char="ü"/>
            </a:pPr>
            <a:r>
              <a:rPr lang="en-US" sz="1200" dirty="0">
                <a:solidFill>
                  <a:prstClr val="black"/>
                </a:solidFill>
              </a:rPr>
              <a:t>Natural Disasters</a:t>
            </a:r>
          </a:p>
          <a:p>
            <a:pPr marL="285750" indent="-285750" defTabSz="914400">
              <a:buFont typeface="Wingdings" panose="05000000000000000000" pitchFamily="2" charset="2"/>
              <a:buChar char="ü"/>
            </a:pPr>
            <a:r>
              <a:rPr lang="en-US" sz="1200" dirty="0">
                <a:solidFill>
                  <a:prstClr val="black"/>
                </a:solidFill>
              </a:rPr>
              <a:t>Labor Strikes</a:t>
            </a:r>
          </a:p>
          <a:p>
            <a:pPr marL="285750" indent="-285750" defTabSz="914400">
              <a:buFont typeface="Wingdings" panose="05000000000000000000" pitchFamily="2" charset="2"/>
              <a:buChar char="ü"/>
            </a:pPr>
            <a:r>
              <a:rPr lang="en-US" sz="1200" dirty="0">
                <a:solidFill>
                  <a:prstClr val="black"/>
                </a:solidFill>
              </a:rPr>
              <a:t>Environmental Sanctions</a:t>
            </a:r>
          </a:p>
        </p:txBody>
      </p:sp>
      <p:sp>
        <p:nvSpPr>
          <p:cNvPr id="44" name="TextBox 43"/>
          <p:cNvSpPr txBox="1"/>
          <p:nvPr/>
        </p:nvSpPr>
        <p:spPr>
          <a:xfrm>
            <a:off x="7918317" y="5525355"/>
            <a:ext cx="2402198" cy="830997"/>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Loss of key IT resources</a:t>
            </a:r>
          </a:p>
          <a:p>
            <a:pPr marL="285750" indent="-285750" defTabSz="914400">
              <a:buFont typeface="Wingdings" panose="05000000000000000000" pitchFamily="2" charset="2"/>
              <a:buChar char="ü"/>
            </a:pPr>
            <a:r>
              <a:rPr lang="en-US" sz="1200" dirty="0">
                <a:solidFill>
                  <a:prstClr val="black"/>
                </a:solidFill>
              </a:rPr>
              <a:t>Inability to recruit IT staff</a:t>
            </a:r>
          </a:p>
          <a:p>
            <a:pPr marL="285750" indent="-285750" defTabSz="914400">
              <a:buFont typeface="Wingdings" panose="05000000000000000000" pitchFamily="2" charset="2"/>
              <a:buChar char="ü"/>
            </a:pPr>
            <a:r>
              <a:rPr lang="en-US" sz="1200" dirty="0">
                <a:solidFill>
                  <a:prstClr val="black"/>
                </a:solidFill>
              </a:rPr>
              <a:t>Skills mismatch</a:t>
            </a:r>
          </a:p>
          <a:p>
            <a:pPr marL="285750" indent="-285750" defTabSz="914400">
              <a:buFont typeface="Wingdings" panose="05000000000000000000" pitchFamily="2" charset="2"/>
              <a:buChar char="ü"/>
            </a:pPr>
            <a:r>
              <a:rPr lang="en-US" sz="1200" dirty="0">
                <a:solidFill>
                  <a:prstClr val="black"/>
                </a:solidFill>
              </a:rPr>
              <a:t>Lack of business knowledge</a:t>
            </a:r>
          </a:p>
        </p:txBody>
      </p:sp>
      <p:sp>
        <p:nvSpPr>
          <p:cNvPr id="45" name="TextBox 44"/>
          <p:cNvSpPr txBox="1"/>
          <p:nvPr/>
        </p:nvSpPr>
        <p:spPr>
          <a:xfrm>
            <a:off x="4800601" y="6105466"/>
            <a:ext cx="3035558" cy="646331"/>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Operator errors during backup or maintenance</a:t>
            </a:r>
          </a:p>
          <a:p>
            <a:pPr marL="285750" indent="-285750" defTabSz="914400">
              <a:buFont typeface="Wingdings" panose="05000000000000000000" pitchFamily="2" charset="2"/>
              <a:buChar char="ü"/>
            </a:pPr>
            <a:r>
              <a:rPr lang="en-US" sz="1200" dirty="0">
                <a:solidFill>
                  <a:prstClr val="black"/>
                </a:solidFill>
              </a:rPr>
              <a:t>Breakdown of operational processes</a:t>
            </a:r>
          </a:p>
        </p:txBody>
      </p:sp>
      <p:sp>
        <p:nvSpPr>
          <p:cNvPr id="46" name="TextBox 45"/>
          <p:cNvSpPr txBox="1"/>
          <p:nvPr/>
        </p:nvSpPr>
        <p:spPr>
          <a:xfrm>
            <a:off x="1746589" y="5296368"/>
            <a:ext cx="2402198" cy="830997"/>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Disclosure of sensitive data</a:t>
            </a:r>
          </a:p>
          <a:p>
            <a:pPr marL="285750" indent="-285750" defTabSz="914400">
              <a:buFont typeface="Wingdings" panose="05000000000000000000" pitchFamily="2" charset="2"/>
              <a:buChar char="ü"/>
            </a:pPr>
            <a:r>
              <a:rPr lang="en-US" sz="1200" dirty="0">
                <a:solidFill>
                  <a:prstClr val="black"/>
                </a:solidFill>
              </a:rPr>
              <a:t>Corruption of data</a:t>
            </a:r>
          </a:p>
          <a:p>
            <a:pPr marL="285750" indent="-285750" defTabSz="914400">
              <a:buFont typeface="Wingdings" panose="05000000000000000000" pitchFamily="2" charset="2"/>
              <a:buChar char="ü"/>
            </a:pPr>
            <a:r>
              <a:rPr lang="en-US" sz="1200" dirty="0">
                <a:solidFill>
                  <a:prstClr val="black"/>
                </a:solidFill>
              </a:rPr>
              <a:t>Unauthorized access</a:t>
            </a:r>
          </a:p>
          <a:p>
            <a:pPr marL="285750" indent="-285750" defTabSz="914400">
              <a:buFont typeface="Wingdings" panose="05000000000000000000" pitchFamily="2" charset="2"/>
              <a:buChar char="ü"/>
            </a:pPr>
            <a:r>
              <a:rPr lang="en-US" sz="1200" dirty="0">
                <a:solidFill>
                  <a:prstClr val="black"/>
                </a:solidFill>
              </a:rPr>
              <a:t>Failure to mine information</a:t>
            </a:r>
          </a:p>
        </p:txBody>
      </p:sp>
      <p:sp>
        <p:nvSpPr>
          <p:cNvPr id="47" name="TextBox 46"/>
          <p:cNvSpPr txBox="1"/>
          <p:nvPr/>
        </p:nvSpPr>
        <p:spPr>
          <a:xfrm>
            <a:off x="1635944" y="2460536"/>
            <a:ext cx="1989583" cy="1015663"/>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Unsupported applications</a:t>
            </a:r>
          </a:p>
          <a:p>
            <a:pPr marL="285750" indent="-285750" defTabSz="914400">
              <a:buFont typeface="Wingdings" panose="05000000000000000000" pitchFamily="2" charset="2"/>
              <a:buChar char="ü"/>
            </a:pPr>
            <a:r>
              <a:rPr lang="en-US" sz="1200" dirty="0">
                <a:solidFill>
                  <a:prstClr val="black"/>
                </a:solidFill>
              </a:rPr>
              <a:t>Critical system failures</a:t>
            </a:r>
          </a:p>
          <a:p>
            <a:pPr marL="285750" indent="-285750" defTabSz="914400">
              <a:buFont typeface="Wingdings" panose="05000000000000000000" pitchFamily="2" charset="2"/>
              <a:buChar char="ü"/>
            </a:pPr>
            <a:r>
              <a:rPr lang="en-US" sz="1200" dirty="0">
                <a:solidFill>
                  <a:prstClr val="black"/>
                </a:solidFill>
              </a:rPr>
              <a:t>Unable to handle load</a:t>
            </a:r>
          </a:p>
          <a:p>
            <a:pPr marL="285750" indent="-285750" defTabSz="914400">
              <a:buFont typeface="Wingdings" panose="05000000000000000000" pitchFamily="2" charset="2"/>
              <a:buChar char="ü"/>
            </a:pPr>
            <a:r>
              <a:rPr lang="en-US" sz="1200" dirty="0">
                <a:solidFill>
                  <a:prstClr val="black"/>
                </a:solidFill>
              </a:rPr>
              <a:t>Configuration issues</a:t>
            </a:r>
          </a:p>
        </p:txBody>
      </p:sp>
      <p:sp>
        <p:nvSpPr>
          <p:cNvPr id="48" name="TextBox 47"/>
          <p:cNvSpPr txBox="1"/>
          <p:nvPr/>
        </p:nvSpPr>
        <p:spPr>
          <a:xfrm>
            <a:off x="2258686" y="896454"/>
            <a:ext cx="2015187" cy="830997"/>
          </a:xfrm>
          <a:prstGeom prst="rect">
            <a:avLst/>
          </a:prstGeom>
          <a:noFill/>
          <a:ln>
            <a:solidFill>
              <a:srgbClr val="002060"/>
            </a:solidFill>
          </a:ln>
        </p:spPr>
        <p:txBody>
          <a:bodyPr wrap="square" rtlCol="0">
            <a:spAutoFit/>
          </a:bodyPr>
          <a:lstStyle/>
          <a:p>
            <a:pPr marL="285750" indent="-285750" defTabSz="914400">
              <a:buFont typeface="Wingdings" panose="05000000000000000000" pitchFamily="2" charset="2"/>
              <a:buChar char="ü"/>
            </a:pPr>
            <a:r>
              <a:rPr lang="en-US" sz="1200" dirty="0">
                <a:solidFill>
                  <a:prstClr val="black"/>
                </a:solidFill>
              </a:rPr>
              <a:t>Non-compliance with regulations</a:t>
            </a:r>
          </a:p>
          <a:p>
            <a:pPr marL="285750" indent="-285750" defTabSz="914400">
              <a:buFont typeface="Wingdings" panose="05000000000000000000" pitchFamily="2" charset="2"/>
              <a:buChar char="ü"/>
            </a:pPr>
            <a:r>
              <a:rPr lang="en-US" sz="1200" dirty="0">
                <a:solidFill>
                  <a:prstClr val="black"/>
                </a:solidFill>
              </a:rPr>
              <a:t>Non-compliance with software licenses</a:t>
            </a:r>
          </a:p>
        </p:txBody>
      </p:sp>
    </p:spTree>
    <p:extLst>
      <p:ext uri="{BB962C8B-B14F-4D97-AF65-F5344CB8AC3E}">
        <p14:creationId xmlns:p14="http://schemas.microsoft.com/office/powerpoint/2010/main" val="2370058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A8A0-159D-4E37-BA40-4DAF0424EB35}"/>
              </a:ext>
            </a:extLst>
          </p:cNvPr>
          <p:cNvSpPr>
            <a:spLocks noGrp="1"/>
          </p:cNvSpPr>
          <p:nvPr>
            <p:ph type="title"/>
          </p:nvPr>
        </p:nvSpPr>
        <p:spPr/>
        <p:txBody>
          <a:bodyPr/>
          <a:lstStyle/>
          <a:p>
            <a:r>
              <a:rPr lang="en-US" dirty="0"/>
              <a:t>READINGS</a:t>
            </a:r>
          </a:p>
        </p:txBody>
      </p:sp>
      <p:graphicFrame>
        <p:nvGraphicFramePr>
          <p:cNvPr id="4" name="Table 3">
            <a:extLst>
              <a:ext uri="{FF2B5EF4-FFF2-40B4-BE49-F238E27FC236}">
                <a16:creationId xmlns:a16="http://schemas.microsoft.com/office/drawing/2014/main" id="{E81FA8F1-02FE-4FB3-9B89-2E071E7CF148}"/>
              </a:ext>
            </a:extLst>
          </p:cNvPr>
          <p:cNvGraphicFramePr>
            <a:graphicFrameLocks noGrp="1"/>
          </p:cNvGraphicFramePr>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graphicFrame>
        <p:nvGraphicFramePr>
          <p:cNvPr id="7" name="Content Placeholder 6">
            <a:extLst>
              <a:ext uri="{FF2B5EF4-FFF2-40B4-BE49-F238E27FC236}">
                <a16:creationId xmlns:a16="http://schemas.microsoft.com/office/drawing/2014/main" id="{C3978F84-4623-477A-83E4-78357B66A3F6}"/>
              </a:ext>
            </a:extLst>
          </p:cNvPr>
          <p:cNvGraphicFramePr>
            <a:graphicFrameLocks noGrp="1"/>
          </p:cNvGraphicFramePr>
          <p:nvPr>
            <p:ph idx="1"/>
            <p:extLst>
              <p:ext uri="{D42A27DB-BD31-4B8C-83A1-F6EECF244321}">
                <p14:modId xmlns:p14="http://schemas.microsoft.com/office/powerpoint/2010/main" val="3929696205"/>
              </p:ext>
            </p:extLst>
          </p:nvPr>
        </p:nvGraphicFramePr>
        <p:xfrm>
          <a:off x="4608068" y="199918"/>
          <a:ext cx="3926332" cy="6429480"/>
        </p:xfrm>
        <a:graphic>
          <a:graphicData uri="http://schemas.openxmlformats.org/drawingml/2006/table">
            <a:tbl>
              <a:tblPr firstRow="1" firstCol="1" bandRow="1"/>
              <a:tblGrid>
                <a:gridCol w="1963166">
                  <a:extLst>
                    <a:ext uri="{9D8B030D-6E8A-4147-A177-3AD203B41FA5}">
                      <a16:colId xmlns:a16="http://schemas.microsoft.com/office/drawing/2014/main" val="3044162688"/>
                    </a:ext>
                  </a:extLst>
                </a:gridCol>
                <a:gridCol w="1963166">
                  <a:extLst>
                    <a:ext uri="{9D8B030D-6E8A-4147-A177-3AD203B41FA5}">
                      <a16:colId xmlns:a16="http://schemas.microsoft.com/office/drawing/2014/main" val="3784072307"/>
                    </a:ext>
                  </a:extLst>
                </a:gridCol>
              </a:tblGrid>
              <a:tr h="428632">
                <a:tc>
                  <a:txBody>
                    <a:bodyPr/>
                    <a:lstStyle/>
                    <a:p>
                      <a:pPr marL="0" marR="0" algn="just">
                        <a:lnSpc>
                          <a:spcPct val="115000"/>
                        </a:lnSpc>
                        <a:spcBef>
                          <a:spcPts val="200"/>
                        </a:spcBef>
                        <a:spcAft>
                          <a:spcPts val="0"/>
                        </a:spcAft>
                      </a:pPr>
                      <a:r>
                        <a:rPr lang="en-US" sz="600" b="1">
                          <a:solidFill>
                            <a:srgbClr val="365F91"/>
                          </a:solidFill>
                          <a:effectLst/>
                          <a:latin typeface="GE Inspira Sans"/>
                          <a:ea typeface="SimSun" panose="02010600030101010101" pitchFamily="2" charset="-122"/>
                          <a:cs typeface="Calibri" panose="020F0502020204030204" pitchFamily="34" charset="0"/>
                        </a:rPr>
                        <a:t>Textbooks</a:t>
                      </a:r>
                      <a:endParaRPr lang="en-US" sz="6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600" u="sng" kern="1800">
                          <a:solidFill>
                            <a:srgbClr val="000000"/>
                          </a:solidFill>
                          <a:effectLst/>
                          <a:latin typeface="GE Inspira Sans"/>
                          <a:ea typeface="Times New Roman" panose="02020603050405020304" pitchFamily="18" charset="0"/>
                          <a:cs typeface="Calibri" panose="020F0502020204030204" pitchFamily="34" charset="0"/>
                        </a:rPr>
                        <a:t>Valacich J.S. and George J.F., 2019, Modern Systems Analysis and Design, Ninth Edition, Pearson Education, Inc., ISBN-13: 978-0</a:t>
                      </a:r>
                      <a:r>
                        <a:rPr lang="en-US" sz="600" kern="1800">
                          <a:solidFill>
                            <a:srgbClr val="000000"/>
                          </a:solidFill>
                          <a:effectLst/>
                          <a:latin typeface="GE Inspira Sans"/>
                          <a:ea typeface="Times New Roman" panose="02020603050405020304" pitchFamily="18" charset="0"/>
                          <a:cs typeface="Calibri" panose="020F0502020204030204" pitchFamily="34" charset="0"/>
                        </a:rPr>
                        <a:t>-135172759</a:t>
                      </a:r>
                      <a:endParaRPr lang="en-US"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619960"/>
                  </a:ext>
                </a:extLst>
              </a:tr>
              <a:tr h="214316">
                <a:tc rowSpan="16">
                  <a:txBody>
                    <a:bodyPr/>
                    <a:lstStyle/>
                    <a:p>
                      <a:pPr marL="0" marR="0" algn="just">
                        <a:lnSpc>
                          <a:spcPct val="115000"/>
                        </a:lnSpc>
                        <a:spcBef>
                          <a:spcPts val="200"/>
                        </a:spcBef>
                        <a:spcAft>
                          <a:spcPts val="0"/>
                        </a:spcAft>
                      </a:pPr>
                      <a:r>
                        <a:rPr lang="en-US" sz="600" b="1">
                          <a:solidFill>
                            <a:srgbClr val="000000"/>
                          </a:solidFill>
                          <a:effectLst/>
                          <a:latin typeface="GE Inspira Sans"/>
                          <a:ea typeface="SimSun" panose="02010600030101010101" pitchFamily="2" charset="-122"/>
                          <a:cs typeface="Calibri" panose="020F0502020204030204" pitchFamily="34" charset="0"/>
                        </a:rPr>
                        <a:t>ISACA</a:t>
                      </a:r>
                      <a:endParaRPr lang="en-US" sz="6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CISA Review Manual 27</a:t>
                      </a:r>
                      <a:r>
                        <a:rPr lang="en-US" sz="600" kern="1800" baseline="30000">
                          <a:effectLst/>
                          <a:latin typeface="GE Inspira Sans"/>
                          <a:ea typeface="Times New Roman" panose="02020603050405020304" pitchFamily="18" charset="0"/>
                          <a:cs typeface="Calibri" panose="020F0502020204030204" pitchFamily="34" charset="0"/>
                        </a:rPr>
                        <a:t>th</a:t>
                      </a:r>
                      <a:r>
                        <a:rPr lang="en-US" sz="600" kern="1800">
                          <a:effectLst/>
                          <a:latin typeface="GE Inspira Sans"/>
                          <a:ea typeface="Times New Roman" panose="02020603050405020304" pitchFamily="18" charset="0"/>
                          <a:cs typeface="Calibri" panose="020F0502020204030204" pitchFamily="34" charset="0"/>
                        </a:rPr>
                        <a:t> Edition, 2019, ISACA, ISBN 978-1-60420-767-5</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013168"/>
                  </a:ext>
                </a:extLst>
              </a:tr>
              <a:tr h="214316">
                <a:tc vMerge="1">
                  <a:txBody>
                    <a:bodyPr/>
                    <a:lstStyle/>
                    <a:p>
                      <a:endParaRPr lang="en-US"/>
                    </a:p>
                  </a:txBody>
                  <a:tcPr/>
                </a:tc>
                <a:tc>
                  <a:txBody>
                    <a:bodyPr/>
                    <a:lstStyle/>
                    <a:p>
                      <a:pPr marL="0" marR="0">
                        <a:spcBef>
                          <a:spcPts val="0"/>
                        </a:spcBef>
                        <a:spcAft>
                          <a:spcPts val="200"/>
                        </a:spcAft>
                      </a:pPr>
                      <a:r>
                        <a:rPr lang="en-US" sz="600">
                          <a:effectLst/>
                          <a:latin typeface="GE Inspira Sans"/>
                          <a:ea typeface="Times New Roman" panose="02020603050405020304" pitchFamily="18" charset="0"/>
                          <a:cs typeface="Calibri" panose="020F0502020204030204" pitchFamily="34" charset="0"/>
                        </a:rPr>
                        <a:t>“</a:t>
                      </a:r>
                      <a:r>
                        <a:rPr lang="en-US" sz="600" u="sng">
                          <a:solidFill>
                            <a:srgbClr val="0000FF"/>
                          </a:solidFill>
                          <a:effectLst/>
                          <a:latin typeface="GE Inspira Sans"/>
                          <a:ea typeface="Times New Roman" panose="02020603050405020304" pitchFamily="18" charset="0"/>
                          <a:cs typeface="Calibri" panose="020F0502020204030204" pitchFamily="34" charset="0"/>
                          <a:hlinkClick r:id="rId3"/>
                        </a:rPr>
                        <a:t>COBIT 2019: Framework Introduction and Methodology</a:t>
                      </a:r>
                      <a:r>
                        <a:rPr lang="en-US" sz="600">
                          <a:effectLst/>
                          <a:latin typeface="GE Inspira Sans"/>
                          <a:ea typeface="Times New Roman" panose="02020603050405020304" pitchFamily="18" charset="0"/>
                          <a:cs typeface="Calibri" panose="020F0502020204030204" pitchFamily="34" charset="0"/>
                        </a:rPr>
                        <a:t>”, ISACA, ISBN 978-1-60420-763-7</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042342"/>
                  </a:ext>
                </a:extLst>
              </a:tr>
              <a:tr h="214316">
                <a:tc vMerge="1">
                  <a:txBody>
                    <a:bodyPr/>
                    <a:lstStyle/>
                    <a:p>
                      <a:endParaRPr lang="en-US"/>
                    </a:p>
                  </a:txBody>
                  <a:tcPr/>
                </a:tc>
                <a:tc>
                  <a:txBody>
                    <a:bodyPr/>
                    <a:lstStyle/>
                    <a:p>
                      <a:pPr marL="0" marR="0">
                        <a:spcBef>
                          <a:spcPts val="0"/>
                        </a:spcBef>
                        <a:spcAft>
                          <a:spcPts val="200"/>
                        </a:spcAft>
                      </a:pPr>
                      <a:r>
                        <a:rPr lang="en-US" sz="600">
                          <a:effectLst/>
                          <a:latin typeface="GE Inspira Sans"/>
                          <a:ea typeface="Times New Roman" panose="02020603050405020304" pitchFamily="18" charset="0"/>
                          <a:cs typeface="Calibri" panose="020F0502020204030204" pitchFamily="34" charset="0"/>
                        </a:rPr>
                        <a:t>“</a:t>
                      </a:r>
                      <a:r>
                        <a:rPr lang="en-US" sz="600" u="sng">
                          <a:solidFill>
                            <a:srgbClr val="0000FF"/>
                          </a:solidFill>
                          <a:effectLst/>
                          <a:latin typeface="GE Inspira Sans"/>
                          <a:ea typeface="Times New Roman" panose="02020603050405020304" pitchFamily="18" charset="0"/>
                          <a:cs typeface="Calibri" panose="020F0502020204030204" pitchFamily="34" charset="0"/>
                          <a:hlinkClick r:id="rId3"/>
                        </a:rPr>
                        <a:t>COBIT 5: Enabling Processes</a:t>
                      </a:r>
                      <a:r>
                        <a:rPr lang="en-US" sz="600">
                          <a:effectLst/>
                          <a:latin typeface="GE Inspira Sans"/>
                          <a:ea typeface="Times New Roman" panose="02020603050405020304" pitchFamily="18" charset="0"/>
                          <a:cs typeface="Calibri" panose="020F0502020204030204" pitchFamily="34" charset="0"/>
                        </a:rPr>
                        <a:t>”, 2012, ISACA, ISBN 978-1-60420-241-0</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30034"/>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Chaudhuri, A., von Solms, SH, Chaudhuri, D. (2011),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Auditing Risks in Virtual IT Systems</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15645"/>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Gelbstein, E. (2015)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Auditors and Large Software Projects, Part 1</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408553"/>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Gelbstein, E. (2015)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Auditors and Large Software Projects, Part 2</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437202"/>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Gelbstein, E. (2015)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Auditors and Large Software Projects, Part 3</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299267"/>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Helskanen, A.LJK (2012)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Project Portfolio Management</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31407"/>
                  </a:ext>
                </a:extLst>
              </a:tr>
              <a:tr h="321474">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Kancharia, M. and Bhattacharjee, S. (2010)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Realizing Benefits of IT Investments: Overcoming the Silver-bullet View</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178054"/>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Raval, V. and Sharma, R. (2017)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Mitigating the Risk Factors of IT Project Failure</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939798"/>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Singleton, T. (2014)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The Logical Reason for Consideration of IT</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673261"/>
                  </a:ext>
                </a:extLst>
              </a:tr>
              <a:tr h="107158">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Singleton, T. (2014)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The Core of IT Auditing</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852116"/>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Singleton, T. (2012)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Auditing Applications, Part 1</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885539"/>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Singleton, T. (2012)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Auditing Applications, Part 2</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172255"/>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Singleton, T. (2011)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Understanding the New SOC Reports</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803496"/>
                  </a:ext>
                </a:extLst>
              </a:tr>
              <a:tr h="214316">
                <a:tc vMerge="1">
                  <a:txBody>
                    <a:bodyPr/>
                    <a:lstStyle/>
                    <a:p>
                      <a:endParaRPr lang="en-US"/>
                    </a:p>
                  </a:txBody>
                  <a:tcPr/>
                </a:tc>
                <a:tc>
                  <a:txBody>
                    <a:bodyPr/>
                    <a:lstStyle/>
                    <a:p>
                      <a:pPr marL="0" marR="0">
                        <a:spcBef>
                          <a:spcPts val="0"/>
                        </a:spcBef>
                        <a:spcAft>
                          <a:spcPts val="200"/>
                        </a:spcAft>
                      </a:pPr>
                      <a:r>
                        <a:rPr lang="en-US" sz="600" kern="1800">
                          <a:effectLst/>
                          <a:latin typeface="GE Inspira Sans"/>
                          <a:ea typeface="Times New Roman" panose="02020603050405020304" pitchFamily="18" charset="0"/>
                          <a:cs typeface="Calibri" panose="020F0502020204030204" pitchFamily="34" charset="0"/>
                        </a:rPr>
                        <a:t>Singleton, T. (2010)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IT Audits of Cloud and SaaS</a:t>
                      </a:r>
                      <a:r>
                        <a:rPr lang="en-US" sz="600" kern="18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281013"/>
                  </a:ext>
                </a:extLst>
              </a:tr>
              <a:tr h="214316">
                <a:tc>
                  <a:txBody>
                    <a:bodyPr/>
                    <a:lstStyle/>
                    <a:p>
                      <a:pPr marL="0" marR="0" algn="just">
                        <a:lnSpc>
                          <a:spcPct val="115000"/>
                        </a:lnSpc>
                        <a:spcBef>
                          <a:spcPts val="0"/>
                        </a:spcBef>
                        <a:spcAft>
                          <a:spcPts val="0"/>
                        </a:spcAft>
                      </a:pPr>
                      <a:r>
                        <a:rPr lang="en-US" sz="600" b="1">
                          <a:solidFill>
                            <a:srgbClr val="000000"/>
                          </a:solidFill>
                          <a:effectLst/>
                          <a:latin typeface="GE Inspira Sans"/>
                          <a:ea typeface="SimSun" panose="02010600030101010101" pitchFamily="2" charset="-122"/>
                          <a:cs typeface="Calibri" panose="020F0502020204030204" pitchFamily="34" charset="0"/>
                        </a:rPr>
                        <a:t>FedRAMP</a:t>
                      </a:r>
                      <a:endParaRPr lang="en-US" sz="6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600">
                          <a:effectLst/>
                          <a:latin typeface="GE Inspira Sans"/>
                          <a:ea typeface="Times New Roman" panose="02020603050405020304" pitchFamily="18" charset="0"/>
                          <a:cs typeface="Calibri" panose="020F0502020204030204" pitchFamily="34" charset="0"/>
                        </a:rPr>
                        <a:t>“</a:t>
                      </a:r>
                      <a:r>
                        <a:rPr lang="en-US" sz="600" u="sng">
                          <a:solidFill>
                            <a:srgbClr val="0000FF"/>
                          </a:solidFill>
                          <a:effectLst/>
                          <a:latin typeface="GE Inspira Sans"/>
                          <a:ea typeface="Times New Roman" panose="02020603050405020304" pitchFamily="18" charset="0"/>
                          <a:cs typeface="Calibri" panose="020F0502020204030204" pitchFamily="34" charset="0"/>
                          <a:hlinkClick r:id="rId3"/>
                        </a:rPr>
                        <a:t>CSP Authorization Playbook – Getting Started with FedRAMP</a:t>
                      </a:r>
                      <a:r>
                        <a:rPr lang="en-US" sz="600">
                          <a:effectLst/>
                          <a:latin typeface="GE Inspira Sans"/>
                          <a:ea typeface="Times New Roman" panose="02020603050405020304" pitchFamily="18" charset="0"/>
                          <a:cs typeface="Calibri" panose="020F0502020204030204" pitchFamily="34" charset="0"/>
                        </a:rPr>
                        <a:t>”</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256856"/>
                  </a:ext>
                </a:extLst>
              </a:tr>
              <a:tr h="321474">
                <a:tc>
                  <a:txBody>
                    <a:bodyPr/>
                    <a:lstStyle/>
                    <a:p>
                      <a:pPr marL="0" marR="0" algn="just">
                        <a:lnSpc>
                          <a:spcPct val="115000"/>
                        </a:lnSpc>
                        <a:spcBef>
                          <a:spcPts val="0"/>
                        </a:spcBef>
                        <a:spcAft>
                          <a:spcPts val="0"/>
                        </a:spcAft>
                      </a:pPr>
                      <a:r>
                        <a:rPr lang="en-US" sz="600" b="1">
                          <a:solidFill>
                            <a:srgbClr val="000000"/>
                          </a:solidFill>
                          <a:effectLst/>
                          <a:latin typeface="GE Inspira Sans"/>
                          <a:ea typeface="SimSun" panose="02010600030101010101" pitchFamily="2" charset="-122"/>
                          <a:cs typeface="Calibri" panose="020F0502020204030204" pitchFamily="34" charset="0"/>
                        </a:rPr>
                        <a:t>FIPS</a:t>
                      </a:r>
                      <a:endParaRPr lang="en-US" sz="6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PUB 199 “Standards for Security Categorization of Federal information System and Information Systems”</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103886"/>
                  </a:ext>
                </a:extLst>
              </a:tr>
              <a:tr h="321474">
                <a:tc rowSpan="4">
                  <a:txBody>
                    <a:bodyPr/>
                    <a:lstStyle/>
                    <a:p>
                      <a:pPr marL="0" marR="0" algn="just">
                        <a:lnSpc>
                          <a:spcPct val="115000"/>
                        </a:lnSpc>
                        <a:spcBef>
                          <a:spcPts val="200"/>
                        </a:spcBef>
                        <a:spcAft>
                          <a:spcPts val="0"/>
                        </a:spcAft>
                      </a:pPr>
                      <a:r>
                        <a:rPr lang="en-US" sz="600" b="1">
                          <a:solidFill>
                            <a:srgbClr val="000000"/>
                          </a:solidFill>
                          <a:effectLst/>
                          <a:latin typeface="GE Inspira Sans"/>
                          <a:ea typeface="SimSun" panose="02010600030101010101" pitchFamily="2" charset="-122"/>
                          <a:cs typeface="Calibri" panose="020F0502020204030204" pitchFamily="34" charset="0"/>
                        </a:rPr>
                        <a:t>NIST</a:t>
                      </a:r>
                      <a:endParaRPr lang="en-US" sz="6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600" u="sng">
                          <a:solidFill>
                            <a:srgbClr val="000000"/>
                          </a:solidFill>
                          <a:effectLst/>
                          <a:latin typeface="GE Inspira Sans"/>
                          <a:ea typeface="SimSun" panose="02010600030101010101" pitchFamily="2" charset="-122"/>
                          <a:cs typeface="Calibri" panose="020F0502020204030204" pitchFamily="34" charset="0"/>
                          <a:hlinkClick r:id="rId3"/>
                        </a:rPr>
                        <a:t>Special Publication 800-34 Revision 1 “Contingency Planning Guide for Federal Information Systems”</a:t>
                      </a:r>
                      <a:r>
                        <a:rPr lang="en-US" sz="600">
                          <a:solidFill>
                            <a:srgbClr val="000000"/>
                          </a:solidFill>
                          <a:effectLst/>
                          <a:latin typeface="GE Inspira Sans"/>
                          <a:ea typeface="Times New Roman" panose="02020603050405020304" pitchFamily="18" charset="0"/>
                          <a:cs typeface="Calibri" panose="020F0502020204030204" pitchFamily="34" charset="0"/>
                        </a:rPr>
                        <a:t> </a:t>
                      </a:r>
                      <a:endParaRPr lang="en-US"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515676"/>
                  </a:ext>
                </a:extLst>
              </a:tr>
              <a:tr h="428632">
                <a:tc vMerge="1">
                  <a:txBody>
                    <a:bodyPr/>
                    <a:lstStyle/>
                    <a:p>
                      <a:endParaRPr lang="en-US"/>
                    </a:p>
                  </a:txBody>
                  <a:tcPr/>
                </a:tc>
                <a:tc>
                  <a:txBody>
                    <a:bodyPr/>
                    <a:lstStyle/>
                    <a:p>
                      <a:pPr marL="0" marR="0">
                        <a:spcBef>
                          <a:spcPts val="0"/>
                        </a:spcBef>
                        <a:spcAft>
                          <a:spcPts val="0"/>
                        </a:spcAft>
                      </a:pPr>
                      <a:r>
                        <a:rPr lang="en-US" sz="600" u="sng">
                          <a:solidFill>
                            <a:srgbClr val="000000"/>
                          </a:solidFill>
                          <a:effectLst/>
                          <a:latin typeface="GE Inspira Sans"/>
                          <a:ea typeface="SimSun" panose="02010600030101010101" pitchFamily="2" charset="-122"/>
                          <a:cs typeface="Calibri" panose="020F0502020204030204" pitchFamily="34" charset="0"/>
                          <a:hlinkClick r:id="rId3"/>
                        </a:rPr>
                        <a:t>Special Publication 800-53A Revision 4 “Assessing Security and Privacy Controls in Federal Information Systems and Organizations”</a:t>
                      </a:r>
                      <a:endParaRPr lang="en-US"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154263"/>
                  </a:ext>
                </a:extLst>
              </a:tr>
              <a:tr h="321474">
                <a:tc vMerge="1">
                  <a:txBody>
                    <a:bodyPr/>
                    <a:lstStyle/>
                    <a:p>
                      <a:endParaRPr lang="en-US"/>
                    </a:p>
                  </a:txBody>
                  <a:tcPr/>
                </a:tc>
                <a:tc>
                  <a:txBody>
                    <a:bodyPr/>
                    <a:lstStyle/>
                    <a:p>
                      <a:pPr marL="0" marR="0">
                        <a:spcBef>
                          <a:spcPts val="0"/>
                        </a:spcBef>
                        <a:spcAft>
                          <a:spcPts val="0"/>
                        </a:spcAft>
                      </a:pPr>
                      <a:r>
                        <a:rPr lang="en-US" sz="600" u="sng" kern="1800">
                          <a:solidFill>
                            <a:srgbClr val="000000"/>
                          </a:solidFill>
                          <a:effectLst/>
                          <a:latin typeface="GE Inspira Sans"/>
                          <a:ea typeface="SimSun" panose="02010600030101010101" pitchFamily="2" charset="-122"/>
                          <a:cs typeface="Calibri" panose="020F0502020204030204" pitchFamily="34" charset="0"/>
                          <a:hlinkClick r:id="rId3"/>
                        </a:rPr>
                        <a:t>Special Publication 800-53 Revision 4 “Security and Privacy Controls for Federal information Systems and Organizations”</a:t>
                      </a:r>
                      <a:endParaRPr lang="en-US"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853581"/>
                  </a:ext>
                </a:extLst>
              </a:tr>
              <a:tr h="321474">
                <a:tc vMerge="1">
                  <a:txBody>
                    <a:bodyPr/>
                    <a:lstStyle/>
                    <a:p>
                      <a:endParaRPr lang="en-US"/>
                    </a:p>
                  </a:txBody>
                  <a:tcPr/>
                </a:tc>
                <a:tc>
                  <a:txBody>
                    <a:bodyPr/>
                    <a:lstStyle/>
                    <a:p>
                      <a:pPr marL="0" marR="0">
                        <a:spcBef>
                          <a:spcPts val="0"/>
                        </a:spcBef>
                        <a:spcAft>
                          <a:spcPts val="0"/>
                        </a:spcAft>
                      </a:pPr>
                      <a:r>
                        <a:rPr lang="en-US" sz="600" u="sng" kern="1800">
                          <a:solidFill>
                            <a:srgbClr val="000000"/>
                          </a:solidFill>
                          <a:effectLst/>
                          <a:latin typeface="GE Inspira Sans"/>
                          <a:ea typeface="SimSun" panose="02010600030101010101" pitchFamily="2" charset="-122"/>
                          <a:cs typeface="Calibri" panose="020F0502020204030204" pitchFamily="34" charset="0"/>
                          <a:hlinkClick r:id="rId3"/>
                        </a:rPr>
                        <a:t>Special Publication 800-64 Revision 2 “Security Considerations in the System Development Life Cycle” (SDLC)</a:t>
                      </a:r>
                      <a:endParaRPr lang="en-US"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392799"/>
                  </a:ext>
                </a:extLst>
              </a:tr>
              <a:tr h="214316">
                <a:tc>
                  <a:txBody>
                    <a:bodyPr/>
                    <a:lstStyle/>
                    <a:p>
                      <a:pPr marL="0" marR="0" algn="just">
                        <a:lnSpc>
                          <a:spcPct val="115000"/>
                        </a:lnSpc>
                        <a:spcBef>
                          <a:spcPts val="200"/>
                        </a:spcBef>
                        <a:spcAft>
                          <a:spcPts val="0"/>
                        </a:spcAft>
                      </a:pPr>
                      <a:r>
                        <a:rPr lang="en-US" sz="600" b="1">
                          <a:solidFill>
                            <a:srgbClr val="000000"/>
                          </a:solidFill>
                          <a:effectLst/>
                          <a:latin typeface="GE Inspira Sans"/>
                          <a:ea typeface="SimSun" panose="02010600030101010101" pitchFamily="2" charset="-122"/>
                          <a:cs typeface="Calibri" panose="020F0502020204030204" pitchFamily="34" charset="0"/>
                        </a:rPr>
                        <a:t>SANS </a:t>
                      </a:r>
                      <a:endParaRPr lang="en-US" sz="6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just">
                        <a:spcBef>
                          <a:spcPts val="0"/>
                        </a:spcBef>
                        <a:spcAft>
                          <a:spcPts val="0"/>
                        </a:spcAft>
                      </a:pPr>
                      <a:r>
                        <a:rPr lang="en-US" sz="600" kern="1800">
                          <a:effectLst/>
                          <a:latin typeface="GE Inspira Sans"/>
                          <a:ea typeface="Times New Roman" panose="02020603050405020304" pitchFamily="18" charset="0"/>
                          <a:cs typeface="Calibri" panose="020F0502020204030204" pitchFamily="34" charset="0"/>
                        </a:rPr>
                        <a:t>Hein, R. (2004) </a:t>
                      </a:r>
                      <a:r>
                        <a:rPr lang="en-US" sz="600" u="sng" kern="1800">
                          <a:solidFill>
                            <a:srgbClr val="0000FF"/>
                          </a:solidFill>
                          <a:effectLst/>
                          <a:latin typeface="GE Inspira Sans"/>
                          <a:ea typeface="Times New Roman" panose="02020603050405020304" pitchFamily="18" charset="0"/>
                          <a:cs typeface="Calibri" panose="020F0502020204030204" pitchFamily="34" charset="0"/>
                          <a:hlinkClick r:id="rId3"/>
                        </a:rPr>
                        <a:t>“The Application Audit Process – A Guide for Information Security Professionals”</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29182"/>
                  </a:ext>
                </a:extLst>
              </a:tr>
              <a:tr h="214316">
                <a:tc rowSpan="2">
                  <a:txBody>
                    <a:bodyPr/>
                    <a:lstStyle/>
                    <a:p>
                      <a:pPr marL="0" marR="0" algn="just">
                        <a:lnSpc>
                          <a:spcPct val="115000"/>
                        </a:lnSpc>
                        <a:spcBef>
                          <a:spcPts val="200"/>
                        </a:spcBef>
                        <a:spcAft>
                          <a:spcPts val="0"/>
                        </a:spcAft>
                      </a:pPr>
                      <a:r>
                        <a:rPr lang="en-US" sz="600" b="1">
                          <a:solidFill>
                            <a:srgbClr val="000000"/>
                          </a:solidFill>
                          <a:effectLst/>
                          <a:latin typeface="GE Inspira Sans"/>
                          <a:ea typeface="SimSun" panose="02010600030101010101" pitchFamily="2" charset="-122"/>
                          <a:cs typeface="Calibri" panose="020F0502020204030204" pitchFamily="34" charset="0"/>
                        </a:rPr>
                        <a:t>Misc.</a:t>
                      </a:r>
                      <a:endParaRPr lang="en-US" sz="600" b="1">
                        <a:solidFill>
                          <a:srgbClr val="365F91"/>
                        </a:solidFill>
                        <a:effectLst/>
                        <a:latin typeface="Calibri" panose="020F0502020204030204" pitchFamily="34" charset="0"/>
                        <a:ea typeface="SimSun" panose="02010600030101010101" pitchFamily="2" charset="-122"/>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just">
                        <a:spcBef>
                          <a:spcPts val="0"/>
                        </a:spcBef>
                        <a:spcAft>
                          <a:spcPts val="0"/>
                        </a:spcAft>
                      </a:pPr>
                      <a:r>
                        <a:rPr lang="en-US" sz="600" u="sng">
                          <a:solidFill>
                            <a:srgbClr val="000000"/>
                          </a:solidFill>
                          <a:effectLst/>
                          <a:latin typeface="GE Inspira Sans"/>
                          <a:ea typeface="Calibri" panose="020F0502020204030204" pitchFamily="34" charset="0"/>
                          <a:cs typeface="Calibri" panose="020F0502020204030204" pitchFamily="34" charset="0"/>
                          <a:hlinkClick r:id="rId3"/>
                        </a:rPr>
                        <a:t>INTOSAI (2008) “Why IT Projects fail, Best Practices Guide”</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72931159"/>
                  </a:ext>
                </a:extLst>
              </a:tr>
              <a:tr h="214316">
                <a:tc vMerge="1">
                  <a:txBody>
                    <a:bodyPr/>
                    <a:lstStyle/>
                    <a:p>
                      <a:endParaRPr lang="en-US"/>
                    </a:p>
                  </a:txBody>
                  <a:tcPr/>
                </a:tc>
                <a:tc>
                  <a:txBody>
                    <a:bodyPr/>
                    <a:lstStyle/>
                    <a:p>
                      <a:pPr marL="0" marR="0" algn="just">
                        <a:spcBef>
                          <a:spcPts val="0"/>
                        </a:spcBef>
                        <a:spcAft>
                          <a:spcPts val="0"/>
                        </a:spcAft>
                      </a:pPr>
                      <a:r>
                        <a:rPr lang="en-US" sz="600" dirty="0" err="1">
                          <a:solidFill>
                            <a:srgbClr val="000000"/>
                          </a:solidFill>
                          <a:effectLst/>
                          <a:latin typeface="GE Inspira Sans"/>
                          <a:ea typeface="Calibri" panose="020F0502020204030204" pitchFamily="34" charset="0"/>
                          <a:cs typeface="Calibri" panose="020F0502020204030204" pitchFamily="34" charset="0"/>
                        </a:rPr>
                        <a:t>Peppard</a:t>
                      </a:r>
                      <a:r>
                        <a:rPr lang="en-US" sz="600" dirty="0">
                          <a:solidFill>
                            <a:srgbClr val="000000"/>
                          </a:solidFill>
                          <a:effectLst/>
                          <a:latin typeface="GE Inspira Sans"/>
                          <a:ea typeface="Calibri" panose="020F0502020204030204" pitchFamily="34" charset="0"/>
                          <a:cs typeface="Calibri" panose="020F0502020204030204" pitchFamily="34" charset="0"/>
                        </a:rPr>
                        <a:t>, J. (2016) “</a:t>
                      </a:r>
                      <a:r>
                        <a:rPr lang="en-US" sz="600" u="sng" dirty="0">
                          <a:solidFill>
                            <a:srgbClr val="000000"/>
                          </a:solidFill>
                          <a:effectLst/>
                          <a:latin typeface="GE Inspira Sans"/>
                          <a:ea typeface="Calibri" panose="020F0502020204030204" pitchFamily="34" charset="0"/>
                          <a:cs typeface="Calibri" panose="020F0502020204030204" pitchFamily="34" charset="0"/>
                          <a:hlinkClick r:id="rId3"/>
                        </a:rPr>
                        <a:t>A Tool to Map Your Next Digital Initiative</a:t>
                      </a:r>
                      <a:r>
                        <a:rPr lang="en-US" sz="600" dirty="0">
                          <a:solidFill>
                            <a:srgbClr val="000000"/>
                          </a:solidFill>
                          <a:effectLst/>
                          <a:latin typeface="GE Inspira Sans"/>
                          <a:ea typeface="Calibri" panose="020F0502020204030204" pitchFamily="34" charset="0"/>
                          <a:cs typeface="Calibri" panose="020F0502020204030204" pitchFamily="34" charset="0"/>
                        </a:rPr>
                        <a:t>”, Harvard Business Review</a:t>
                      </a: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33" marR="36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48157375"/>
                  </a:ext>
                </a:extLst>
              </a:tr>
            </a:tbl>
          </a:graphicData>
        </a:graphic>
      </p:graphicFrame>
    </p:spTree>
    <p:extLst>
      <p:ext uri="{BB962C8B-B14F-4D97-AF65-F5344CB8AC3E}">
        <p14:creationId xmlns:p14="http://schemas.microsoft.com/office/powerpoint/2010/main" val="403176534"/>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Audit and Assurance Professional</a:t>
            </a:r>
          </a:p>
        </p:txBody>
      </p:sp>
      <p:sp>
        <p:nvSpPr>
          <p:cNvPr id="3" name="Content Placeholder 2"/>
          <p:cNvSpPr>
            <a:spLocks noGrp="1"/>
          </p:cNvSpPr>
          <p:nvPr>
            <p:ph idx="1"/>
          </p:nvPr>
        </p:nvSpPr>
        <p:spPr/>
        <p:txBody>
          <a:bodyPr/>
          <a:lstStyle/>
          <a:p>
            <a:r>
              <a:rPr lang="en-US" b="1" dirty="0"/>
              <a:t>Audit</a:t>
            </a:r>
            <a:r>
              <a:rPr lang="en-US" dirty="0"/>
              <a:t> - Formal inspection and verification to check whether a standard or set of guidelines is being followed, records are accurate, or efficiency and effectiveness targets are being met.</a:t>
            </a:r>
          </a:p>
          <a:p>
            <a:endParaRPr lang="en-US" dirty="0"/>
          </a:p>
          <a:p>
            <a:r>
              <a:rPr lang="en-US" b="1" dirty="0"/>
              <a:t>Assurance</a:t>
            </a:r>
            <a:r>
              <a:rPr lang="en-US" dirty="0"/>
              <a:t> – pursuant to an accountability relationship between two or more parties, an IT audit and assurance professional may be engaged to issue a written communication expressing a conclusion about the subject matters to the accountable party.</a:t>
            </a:r>
          </a:p>
          <a:p>
            <a:endParaRPr lang="en-US" dirty="0"/>
          </a:p>
          <a:p>
            <a:r>
              <a:rPr lang="en-US" b="1" dirty="0"/>
              <a:t>Assurance engagements can include</a:t>
            </a:r>
            <a:r>
              <a:rPr lang="en-US" dirty="0"/>
              <a:t>:</a:t>
            </a:r>
          </a:p>
          <a:p>
            <a:pPr lvl="1"/>
            <a:r>
              <a:rPr lang="en-US" dirty="0"/>
              <a:t>support for audited financial statements, </a:t>
            </a:r>
          </a:p>
          <a:p>
            <a:pPr lvl="1"/>
            <a:r>
              <a:rPr lang="en-US" dirty="0"/>
              <a:t>reviews of controls, </a:t>
            </a:r>
          </a:p>
          <a:p>
            <a:pPr lvl="1"/>
            <a:r>
              <a:rPr lang="en-US" dirty="0"/>
              <a:t>compliance with required standards and practices, and </a:t>
            </a:r>
          </a:p>
          <a:p>
            <a:pPr lvl="1"/>
            <a:r>
              <a:rPr lang="en-US" dirty="0"/>
              <a:t>compliance with agreements, licenses, legislation and regulation.</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265A8A-9085-46FA-AD51-98263C393CF4}"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7158899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Components of Audit and Assurance</a:t>
            </a:r>
          </a:p>
        </p:txBody>
      </p:sp>
      <p:sp>
        <p:nvSpPr>
          <p:cNvPr id="3" name="Content Placeholder 2"/>
          <p:cNvSpPr>
            <a:spLocks noGrp="1"/>
          </p:cNvSpPr>
          <p:nvPr>
            <p:ph sz="half" idx="1"/>
          </p:nvPr>
        </p:nvSpPr>
        <p:spPr>
          <a:xfrm>
            <a:off x="2211243" y="2173705"/>
            <a:ext cx="2817957" cy="4023360"/>
          </a:xfrm>
        </p:spPr>
        <p:txBody>
          <a:bodyPr>
            <a:normAutofit/>
          </a:bodyPr>
          <a:lstStyle/>
          <a:p>
            <a:pPr marL="457200" indent="-457200">
              <a:buFont typeface="+mj-lt"/>
              <a:buAutoNum type="arabicPeriod"/>
            </a:pPr>
            <a:r>
              <a:rPr lang="en-US" dirty="0"/>
              <a:t>Three-party relationship, including:</a:t>
            </a:r>
          </a:p>
          <a:p>
            <a:pPr lvl="1"/>
            <a:r>
              <a:rPr lang="en-US" dirty="0"/>
              <a:t>The accountable party (auditee)</a:t>
            </a:r>
          </a:p>
          <a:p>
            <a:pPr lvl="1"/>
            <a:r>
              <a:rPr lang="en-US" dirty="0"/>
              <a:t>The user of the assurance report</a:t>
            </a:r>
          </a:p>
          <a:p>
            <a:pPr lvl="1"/>
            <a:r>
              <a:rPr lang="en-US" dirty="0"/>
              <a:t>Assurance professional</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51</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5029200" y="2211805"/>
            <a:ext cx="6528571" cy="3846801"/>
          </a:xfrm>
          <a:prstGeom prst="rect">
            <a:avLst/>
          </a:prstGeom>
        </p:spPr>
      </p:pic>
    </p:spTree>
    <p:extLst>
      <p:ext uri="{BB962C8B-B14F-4D97-AF65-F5344CB8AC3E}">
        <p14:creationId xmlns:p14="http://schemas.microsoft.com/office/powerpoint/2010/main" val="17765977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Components of Audit and Assurance</a:t>
            </a:r>
          </a:p>
        </p:txBody>
      </p:sp>
      <p:sp>
        <p:nvSpPr>
          <p:cNvPr id="3" name="Content Placeholder 2"/>
          <p:cNvSpPr>
            <a:spLocks noGrp="1"/>
          </p:cNvSpPr>
          <p:nvPr>
            <p:ph sz="half" idx="1"/>
          </p:nvPr>
        </p:nvSpPr>
        <p:spPr>
          <a:xfrm>
            <a:off x="1362783" y="2009113"/>
            <a:ext cx="2863637" cy="4023360"/>
          </a:xfrm>
        </p:spPr>
        <p:txBody>
          <a:bodyPr>
            <a:normAutofit/>
          </a:bodyPr>
          <a:lstStyle/>
          <a:p>
            <a:pPr marL="457200" indent="-457200">
              <a:buFont typeface="+mj-lt"/>
              <a:buAutoNum type="arabicPeriod"/>
            </a:pPr>
            <a:r>
              <a:rPr lang="en-US" dirty="0"/>
              <a:t>Three-party relationship, including:</a:t>
            </a:r>
          </a:p>
          <a:p>
            <a:pPr lvl="1"/>
            <a:r>
              <a:rPr lang="en-US" dirty="0"/>
              <a:t>The accountable party (auditee)</a:t>
            </a:r>
          </a:p>
          <a:p>
            <a:pPr lvl="1"/>
            <a:r>
              <a:rPr lang="en-US" dirty="0"/>
              <a:t>The user of the assurance report</a:t>
            </a:r>
          </a:p>
          <a:p>
            <a:pPr lvl="1"/>
            <a:r>
              <a:rPr lang="en-US" dirty="0"/>
              <a:t>Assurance professional</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52</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5074880" y="2009113"/>
            <a:ext cx="6528571" cy="3846801"/>
          </a:xfrm>
          <a:prstGeom prst="rect">
            <a:avLst/>
          </a:prstGeom>
        </p:spPr>
      </p:pic>
      <p:sp>
        <p:nvSpPr>
          <p:cNvPr id="5" name="Left Brace 4"/>
          <p:cNvSpPr/>
          <p:nvPr/>
        </p:nvSpPr>
        <p:spPr>
          <a:xfrm>
            <a:off x="4351246" y="2677733"/>
            <a:ext cx="473983" cy="163203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262444" y="4861142"/>
            <a:ext cx="2523281" cy="646331"/>
          </a:xfrm>
          <a:prstGeom prst="rect">
            <a:avLst/>
          </a:prstGeom>
          <a:noFill/>
        </p:spPr>
        <p:txBody>
          <a:bodyPr wrap="square" rtlCol="0">
            <a:spAutoFit/>
          </a:bodyPr>
          <a:lstStyle/>
          <a:p>
            <a:r>
              <a:rPr lang="en-US" dirty="0"/>
              <a:t>User of assurance report</a:t>
            </a:r>
          </a:p>
        </p:txBody>
      </p:sp>
      <p:cxnSp>
        <p:nvCxnSpPr>
          <p:cNvPr id="9" name="Straight Arrow Connector 8"/>
          <p:cNvCxnSpPr>
            <a:cxnSpLocks/>
            <a:stCxn id="6" idx="3"/>
            <a:endCxn id="5" idx="1"/>
          </p:cNvCxnSpPr>
          <p:nvPr/>
        </p:nvCxnSpPr>
        <p:spPr>
          <a:xfrm flipV="1">
            <a:off x="3785725" y="3493749"/>
            <a:ext cx="565521" cy="16905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886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Components of Audit and Assurance</a:t>
            </a:r>
          </a:p>
        </p:txBody>
      </p:sp>
      <p:sp>
        <p:nvSpPr>
          <p:cNvPr id="3" name="Content Placeholder 2"/>
          <p:cNvSpPr>
            <a:spLocks noGrp="1"/>
          </p:cNvSpPr>
          <p:nvPr>
            <p:ph sz="half" idx="1"/>
          </p:nvPr>
        </p:nvSpPr>
        <p:spPr>
          <a:xfrm>
            <a:off x="609600" y="1687215"/>
            <a:ext cx="4754880" cy="4023360"/>
          </a:xfrm>
        </p:spPr>
        <p:txBody>
          <a:bodyPr>
            <a:normAutofit/>
          </a:bodyPr>
          <a:lstStyle/>
          <a:p>
            <a:pPr marL="457200" indent="-457200">
              <a:buFont typeface="+mj-lt"/>
              <a:buAutoNum type="arabicPeriod"/>
            </a:pPr>
            <a:r>
              <a:rPr lang="en-US" dirty="0"/>
              <a:t>Three-party relationship, including:</a:t>
            </a:r>
          </a:p>
          <a:p>
            <a:pPr lvl="1"/>
            <a:r>
              <a:rPr lang="en-US" dirty="0"/>
              <a:t>The accountable party (auditee)</a:t>
            </a:r>
          </a:p>
          <a:p>
            <a:pPr lvl="1"/>
            <a:r>
              <a:rPr lang="en-US" dirty="0"/>
              <a:t>The user of the assurance report</a:t>
            </a:r>
          </a:p>
          <a:p>
            <a:pPr lvl="1"/>
            <a:r>
              <a:rPr lang="en-US" dirty="0"/>
              <a:t>Assurance professional</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53</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4825229" y="2386364"/>
            <a:ext cx="6528571" cy="3846801"/>
          </a:xfrm>
          <a:prstGeom prst="rect">
            <a:avLst/>
          </a:prstGeom>
        </p:spPr>
      </p:pic>
      <p:sp>
        <p:nvSpPr>
          <p:cNvPr id="5" name="Left Brace 4"/>
          <p:cNvSpPr/>
          <p:nvPr/>
        </p:nvSpPr>
        <p:spPr>
          <a:xfrm>
            <a:off x="4351246" y="5381563"/>
            <a:ext cx="473983" cy="105416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38200" y="3631962"/>
            <a:ext cx="1928149" cy="369332"/>
          </a:xfrm>
          <a:prstGeom prst="rect">
            <a:avLst/>
          </a:prstGeom>
          <a:noFill/>
        </p:spPr>
        <p:txBody>
          <a:bodyPr wrap="square" rtlCol="0">
            <a:spAutoFit/>
          </a:bodyPr>
          <a:lstStyle/>
          <a:p>
            <a:r>
              <a:rPr lang="en-US" dirty="0"/>
              <a:t>Accountable Party</a:t>
            </a:r>
          </a:p>
        </p:txBody>
      </p:sp>
      <p:cxnSp>
        <p:nvCxnSpPr>
          <p:cNvPr id="9" name="Straight Arrow Connector 8"/>
          <p:cNvCxnSpPr>
            <a:cxnSpLocks/>
            <a:stCxn id="6" idx="3"/>
          </p:cNvCxnSpPr>
          <p:nvPr/>
        </p:nvCxnSpPr>
        <p:spPr>
          <a:xfrm>
            <a:off x="2766349" y="3816628"/>
            <a:ext cx="1493135" cy="2005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5552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Components of Audit and Assurance</a:t>
            </a:r>
          </a:p>
        </p:txBody>
      </p:sp>
      <p:sp>
        <p:nvSpPr>
          <p:cNvPr id="3" name="Content Placeholder 2"/>
          <p:cNvSpPr>
            <a:spLocks noGrp="1"/>
          </p:cNvSpPr>
          <p:nvPr>
            <p:ph sz="half" idx="1"/>
          </p:nvPr>
        </p:nvSpPr>
        <p:spPr>
          <a:xfrm>
            <a:off x="1066800" y="1828800"/>
            <a:ext cx="4754880" cy="4023360"/>
          </a:xfrm>
        </p:spPr>
        <p:txBody>
          <a:bodyPr>
            <a:normAutofit/>
          </a:bodyPr>
          <a:lstStyle/>
          <a:p>
            <a:pPr marL="457200" indent="-457200">
              <a:buFont typeface="+mj-lt"/>
              <a:buAutoNum type="arabicPeriod"/>
            </a:pPr>
            <a:r>
              <a:rPr lang="en-US" dirty="0"/>
              <a:t>Three-party relationship, including:</a:t>
            </a:r>
          </a:p>
          <a:p>
            <a:pPr lvl="1"/>
            <a:r>
              <a:rPr lang="en-US" dirty="0"/>
              <a:t>The accountable party (auditee)</a:t>
            </a:r>
          </a:p>
          <a:p>
            <a:pPr lvl="1"/>
            <a:r>
              <a:rPr lang="en-US" dirty="0"/>
              <a:t>The user of the assurance report</a:t>
            </a:r>
          </a:p>
          <a:p>
            <a:pPr lvl="1"/>
            <a:r>
              <a:rPr lang="en-US" dirty="0"/>
              <a:t>Assurance professional</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54</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4825229" y="2386364"/>
            <a:ext cx="6528571" cy="3846801"/>
          </a:xfrm>
          <a:prstGeom prst="rect">
            <a:avLst/>
          </a:prstGeom>
        </p:spPr>
      </p:pic>
      <p:pic>
        <p:nvPicPr>
          <p:cNvPr id="7" name="Picture 6" descr="Publicado por MPaz Pérez-Campanero"/>
          <p:cNvPicPr>
            <a:picLocks noChangeAspect="1"/>
          </p:cNvPicPr>
          <p:nvPr/>
        </p:nvPicPr>
        <p:blipFill>
          <a:blip r:embed="rId3"/>
          <a:stretch>
            <a:fillRect/>
          </a:stretch>
        </p:blipFill>
        <p:spPr>
          <a:xfrm>
            <a:off x="1641090" y="3545032"/>
            <a:ext cx="2381250" cy="2095500"/>
          </a:xfrm>
          <a:prstGeom prst="rect">
            <a:avLst/>
          </a:prstGeom>
        </p:spPr>
      </p:pic>
    </p:spTree>
    <p:extLst>
      <p:ext uri="{BB962C8B-B14F-4D97-AF65-F5344CB8AC3E}">
        <p14:creationId xmlns:p14="http://schemas.microsoft.com/office/powerpoint/2010/main" val="23017946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Components of Audit and Assurance</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b="1" dirty="0"/>
              <a:t>Three-party relationship</a:t>
            </a:r>
            <a:r>
              <a:rPr lang="en-US" dirty="0"/>
              <a:t>, including:</a:t>
            </a:r>
          </a:p>
          <a:p>
            <a:pPr lvl="1"/>
            <a:r>
              <a:rPr lang="en-US" dirty="0"/>
              <a:t>The accountable party (auditee)</a:t>
            </a:r>
          </a:p>
          <a:p>
            <a:pPr lvl="1"/>
            <a:r>
              <a:rPr lang="en-US" dirty="0"/>
              <a:t>The user of the assurance report</a:t>
            </a:r>
          </a:p>
          <a:p>
            <a:pPr lvl="1"/>
            <a:r>
              <a:rPr lang="en-US" dirty="0"/>
              <a:t>Assurance professional</a:t>
            </a:r>
          </a:p>
          <a:p>
            <a:pPr marL="457200" indent="-457200">
              <a:buFont typeface="+mj-lt"/>
              <a:buAutoNum type="arabicPeriod"/>
            </a:pPr>
            <a:r>
              <a:rPr lang="en-US" b="1" dirty="0"/>
              <a:t>Subject matter </a:t>
            </a:r>
            <a:r>
              <a:rPr lang="en-US" dirty="0"/>
              <a:t>– the area within the audit universe that are under review in the assurance assignment.</a:t>
            </a:r>
          </a:p>
          <a:p>
            <a:pPr marL="457200" indent="-457200">
              <a:buFont typeface="+mj-lt"/>
              <a:buAutoNum type="arabicPeriod"/>
            </a:pPr>
            <a:r>
              <a:rPr lang="en-US" b="1" dirty="0"/>
              <a:t>Suitable criteria </a:t>
            </a:r>
            <a:r>
              <a:rPr lang="en-US" dirty="0"/>
              <a:t>– reference against which the subject is evaluated</a:t>
            </a:r>
          </a:p>
          <a:p>
            <a:pPr lvl="1"/>
            <a:r>
              <a:rPr lang="en-US" dirty="0"/>
              <a:t>Usually established by Management</a:t>
            </a:r>
          </a:p>
          <a:p>
            <a:pPr lvl="1"/>
            <a:r>
              <a:rPr lang="en-US" dirty="0"/>
              <a:t>Design evaluated by assurance professional</a:t>
            </a:r>
          </a:p>
          <a:p>
            <a:endParaRPr lang="en-US" dirty="0"/>
          </a:p>
        </p:txBody>
      </p:sp>
      <p:sp>
        <p:nvSpPr>
          <p:cNvPr id="5" name="Content Placeholder 4"/>
          <p:cNvSpPr>
            <a:spLocks noGrp="1"/>
          </p:cNvSpPr>
          <p:nvPr>
            <p:ph sz="half" idx="2"/>
          </p:nvPr>
        </p:nvSpPr>
        <p:spPr/>
        <p:txBody>
          <a:bodyPr>
            <a:normAutofit/>
          </a:bodyPr>
          <a:lstStyle/>
          <a:p>
            <a:pPr marL="457200" indent="-457200">
              <a:buFont typeface="+mj-lt"/>
              <a:buAutoNum type="arabicPeriod" startAt="4"/>
            </a:pPr>
            <a:r>
              <a:rPr lang="en-US" b="1" dirty="0"/>
              <a:t>Assurance Process </a:t>
            </a:r>
            <a:r>
              <a:rPr lang="en-US" dirty="0"/>
              <a:t>–structured approach for execution of engagement</a:t>
            </a:r>
          </a:p>
          <a:p>
            <a:pPr marL="342900" indent="-342900">
              <a:buFont typeface="+mj-lt"/>
              <a:buAutoNum type="arabicPeriod" startAt="4"/>
            </a:pPr>
            <a:r>
              <a:rPr lang="en-US" b="1" dirty="0"/>
              <a:t>Conclusions and recommendations</a:t>
            </a:r>
          </a:p>
          <a:p>
            <a:pPr lvl="1"/>
            <a:r>
              <a:rPr lang="en-US" dirty="0"/>
              <a:t>Based on observations, facts and documentation</a:t>
            </a:r>
          </a:p>
          <a:p>
            <a:pPr lvl="1"/>
            <a:r>
              <a:rPr lang="en-US" dirty="0"/>
              <a:t>Identify control weaknesses and root causes</a:t>
            </a:r>
          </a:p>
          <a:p>
            <a:pPr lvl="1"/>
            <a:r>
              <a:rPr lang="en-US" dirty="0"/>
              <a:t>Substantiate the risks</a:t>
            </a:r>
          </a:p>
          <a:p>
            <a:pPr lvl="1"/>
            <a:r>
              <a:rPr lang="en-US" dirty="0"/>
              <a:t>Make recommendations</a:t>
            </a:r>
          </a:p>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B0C984-B901-43F8-945D-80878247F3B7}"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23670082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B14B-86F9-4CFB-935A-83DB210ABD83}"/>
              </a:ext>
            </a:extLst>
          </p:cNvPr>
          <p:cNvSpPr>
            <a:spLocks noGrp="1"/>
          </p:cNvSpPr>
          <p:nvPr>
            <p:ph type="title"/>
          </p:nvPr>
        </p:nvSpPr>
        <p:spPr/>
        <p:txBody>
          <a:bodyPr/>
          <a:lstStyle/>
          <a:p>
            <a:r>
              <a:rPr lang="en-US" dirty="0"/>
              <a:t>GRADING</a:t>
            </a:r>
          </a:p>
        </p:txBody>
      </p:sp>
      <p:graphicFrame>
        <p:nvGraphicFramePr>
          <p:cNvPr id="11" name="Table 10">
            <a:extLst>
              <a:ext uri="{FF2B5EF4-FFF2-40B4-BE49-F238E27FC236}">
                <a16:creationId xmlns:a16="http://schemas.microsoft.com/office/drawing/2014/main" id="{4ED770D2-040E-4D13-8836-72B9F48F0122}"/>
              </a:ext>
            </a:extLst>
          </p:cNvPr>
          <p:cNvGraphicFramePr>
            <a:graphicFrameLocks noGrp="1"/>
          </p:cNvGraphicFramePr>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graphicFrame>
        <p:nvGraphicFramePr>
          <p:cNvPr id="5" name="Content Placeholder 4">
            <a:extLst>
              <a:ext uri="{FF2B5EF4-FFF2-40B4-BE49-F238E27FC236}">
                <a16:creationId xmlns:a16="http://schemas.microsoft.com/office/drawing/2014/main" id="{9BB5968B-677D-48E0-9317-EBE3BA88045D}"/>
              </a:ext>
            </a:extLst>
          </p:cNvPr>
          <p:cNvGraphicFramePr>
            <a:graphicFrameLocks noGrp="1"/>
          </p:cNvGraphicFramePr>
          <p:nvPr>
            <p:ph idx="1"/>
            <p:extLst>
              <p:ext uri="{D42A27DB-BD31-4B8C-83A1-F6EECF244321}">
                <p14:modId xmlns:p14="http://schemas.microsoft.com/office/powerpoint/2010/main" val="3183789986"/>
              </p:ext>
            </p:extLst>
          </p:nvPr>
        </p:nvGraphicFramePr>
        <p:xfrm>
          <a:off x="2334768" y="1659002"/>
          <a:ext cx="2725927" cy="1312797"/>
        </p:xfrm>
        <a:graphic>
          <a:graphicData uri="http://schemas.openxmlformats.org/drawingml/2006/table">
            <a:tbl>
              <a:tblPr firstRow="1" firstCol="1" bandRow="1"/>
              <a:tblGrid>
                <a:gridCol w="2025535">
                  <a:extLst>
                    <a:ext uri="{9D8B030D-6E8A-4147-A177-3AD203B41FA5}">
                      <a16:colId xmlns:a16="http://schemas.microsoft.com/office/drawing/2014/main" val="3327165930"/>
                    </a:ext>
                  </a:extLst>
                </a:gridCol>
                <a:gridCol w="700392">
                  <a:extLst>
                    <a:ext uri="{9D8B030D-6E8A-4147-A177-3AD203B41FA5}">
                      <a16:colId xmlns:a16="http://schemas.microsoft.com/office/drawing/2014/main" val="2439523778"/>
                    </a:ext>
                  </a:extLst>
                </a:gridCol>
              </a:tblGrid>
              <a:tr h="276378">
                <a:tc>
                  <a:txBody>
                    <a:bodyPr/>
                    <a:lstStyle/>
                    <a:p>
                      <a:pPr marL="0" marR="0">
                        <a:spcBef>
                          <a:spcPts val="0"/>
                        </a:spcBef>
                        <a:spcAft>
                          <a:spcPts val="0"/>
                        </a:spcAft>
                      </a:pPr>
                      <a:r>
                        <a:rPr lang="en-US" sz="1200" b="1">
                          <a:effectLst/>
                          <a:latin typeface="GE Inspira Sans"/>
                          <a:ea typeface="Times New Roman" panose="02020603050405020304" pitchFamily="18" charset="0"/>
                          <a:cs typeface="Calibri" panose="020F0502020204030204" pitchFamily="34" charset="0"/>
                        </a:rPr>
                        <a:t>Item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200" b="1">
                          <a:solidFill>
                            <a:srgbClr val="000000"/>
                          </a:solidFill>
                          <a:effectLst/>
                          <a:latin typeface="GE Inspira Sans"/>
                          <a:ea typeface="Times New Roman" panose="02020603050405020304" pitchFamily="18" charset="0"/>
                          <a:cs typeface="Calibri" panose="020F0502020204030204" pitchFamily="34" charset="0"/>
                        </a:rPr>
                        <a:t>Weight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95108560"/>
                  </a:ext>
                </a:extLst>
              </a:tr>
              <a:tr h="253347">
                <a:tc>
                  <a:txBody>
                    <a:bodyPr/>
                    <a:lstStyle/>
                    <a:p>
                      <a:pPr marL="0" marR="0">
                        <a:spcBef>
                          <a:spcPts val="0"/>
                        </a:spcBef>
                        <a:spcAft>
                          <a:spcPts val="0"/>
                        </a:spcAft>
                      </a:pPr>
                      <a:r>
                        <a:rPr lang="en-US" sz="1100">
                          <a:effectLst/>
                          <a:latin typeface="GE Inspira Sans"/>
                          <a:ea typeface="Calibri" panose="020F0502020204030204" pitchFamily="34" charset="0"/>
                          <a:cs typeface="Times New Roman" panose="02020603050405020304" pitchFamily="18" charset="0"/>
                        </a:rPr>
                        <a:t>Assignments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GE Inspira Sans"/>
                          <a:ea typeface="Calibri" panose="020F0502020204030204" pitchFamily="34"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414930"/>
                  </a:ext>
                </a:extLst>
              </a:tr>
              <a:tr h="253347">
                <a:tc>
                  <a:txBody>
                    <a:bodyPr/>
                    <a:lstStyle/>
                    <a:p>
                      <a:pPr marL="0" marR="0">
                        <a:spcBef>
                          <a:spcPts val="0"/>
                        </a:spcBef>
                        <a:spcAft>
                          <a:spcPts val="0"/>
                        </a:spcAft>
                      </a:pPr>
                      <a:r>
                        <a:rPr lang="en-US" sz="1100">
                          <a:effectLst/>
                          <a:latin typeface="GE Inspira Sans"/>
                          <a:ea typeface="Calibri" panose="020F0502020204030204" pitchFamily="34" charset="0"/>
                          <a:cs typeface="Times New Roman" panose="02020603050405020304" pitchFamily="18" charset="0"/>
                        </a:rPr>
                        <a:t>Participation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GE Inspira Sans"/>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595861"/>
                  </a:ext>
                </a:extLst>
              </a:tr>
              <a:tr h="253347">
                <a:tc>
                  <a:txBody>
                    <a:bodyPr/>
                    <a:lstStyle/>
                    <a:p>
                      <a:pPr marL="0" marR="0">
                        <a:spcBef>
                          <a:spcPts val="0"/>
                        </a:spcBef>
                        <a:spcAft>
                          <a:spcPts val="0"/>
                        </a:spcAft>
                      </a:pPr>
                      <a:r>
                        <a:rPr lang="en-US" sz="1100">
                          <a:effectLst/>
                          <a:latin typeface="GE Inspira Sans"/>
                          <a:ea typeface="Calibri" panose="020F0502020204030204" pitchFamily="34" charset="0"/>
                          <a:cs typeface="Times New Roman" panose="02020603050405020304" pitchFamily="18" charset="0"/>
                        </a:rPr>
                        <a:t>Exams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GE Inspira Sans"/>
                          <a:ea typeface="Calibri" panose="020F0502020204030204" pitchFamily="34"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121052"/>
                  </a:ext>
                </a:extLst>
              </a:tr>
              <a:tr h="276378">
                <a:tc>
                  <a:txBody>
                    <a:bodyPr/>
                    <a:lstStyle/>
                    <a:p>
                      <a:pPr marL="0" marR="0">
                        <a:spcBef>
                          <a:spcPts val="0"/>
                        </a:spcBef>
                        <a:spcAft>
                          <a:spcPts val="0"/>
                        </a:spcAft>
                      </a:pPr>
                      <a:r>
                        <a:rPr lang="en-US" sz="1200" b="1">
                          <a:effectLst/>
                          <a:latin typeface="GE Inspira Sans"/>
                          <a:ea typeface="Times New Roman" panose="02020603050405020304" pitchFamily="18" charset="0"/>
                          <a:cs typeface="Calibri" panose="020F0502020204030204" pitchFamily="34" charset="0"/>
                        </a:rPr>
                        <a:t>Total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GE Inspira Sans"/>
                          <a:ea typeface="Times New Roman" panose="02020603050405020304" pitchFamily="18" charset="0"/>
                          <a:cs typeface="Calibri" panose="020F0502020204030204" pitchFamily="34" charset="0"/>
                        </a:rPr>
                        <a:t>100%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770853"/>
                  </a:ext>
                </a:extLst>
              </a:tr>
            </a:tbl>
          </a:graphicData>
        </a:graphic>
      </p:graphicFrame>
      <p:graphicFrame>
        <p:nvGraphicFramePr>
          <p:cNvPr id="6" name="Table 5">
            <a:extLst>
              <a:ext uri="{FF2B5EF4-FFF2-40B4-BE49-F238E27FC236}">
                <a16:creationId xmlns:a16="http://schemas.microsoft.com/office/drawing/2014/main" id="{B52B436C-BE00-4130-81CB-141625E1227B}"/>
              </a:ext>
            </a:extLst>
          </p:cNvPr>
          <p:cNvGraphicFramePr>
            <a:graphicFrameLocks noGrp="1"/>
          </p:cNvGraphicFramePr>
          <p:nvPr>
            <p:extLst>
              <p:ext uri="{D42A27DB-BD31-4B8C-83A1-F6EECF244321}">
                <p14:modId xmlns:p14="http://schemas.microsoft.com/office/powerpoint/2010/main" val="1059002522"/>
              </p:ext>
            </p:extLst>
          </p:nvPr>
        </p:nvGraphicFramePr>
        <p:xfrm>
          <a:off x="7131305" y="1659002"/>
          <a:ext cx="2379980" cy="3467945"/>
        </p:xfrm>
        <a:graphic>
          <a:graphicData uri="http://schemas.openxmlformats.org/drawingml/2006/table">
            <a:tbl>
              <a:tblPr firstRow="1" firstCol="1" bandRow="1"/>
              <a:tblGrid>
                <a:gridCol w="1403887">
                  <a:extLst>
                    <a:ext uri="{9D8B030D-6E8A-4147-A177-3AD203B41FA5}">
                      <a16:colId xmlns:a16="http://schemas.microsoft.com/office/drawing/2014/main" val="3199600626"/>
                    </a:ext>
                  </a:extLst>
                </a:gridCol>
                <a:gridCol w="976093">
                  <a:extLst>
                    <a:ext uri="{9D8B030D-6E8A-4147-A177-3AD203B41FA5}">
                      <a16:colId xmlns:a16="http://schemas.microsoft.com/office/drawing/2014/main" val="1931850862"/>
                    </a:ext>
                  </a:extLst>
                </a:gridCol>
              </a:tblGrid>
              <a:tr h="266765">
                <a:tc gridSpan="2">
                  <a:txBody>
                    <a:bodyPr/>
                    <a:lstStyle/>
                    <a:p>
                      <a:pPr marL="0" marR="0" algn="ctr">
                        <a:spcBef>
                          <a:spcPts val="0"/>
                        </a:spcBef>
                        <a:spcAft>
                          <a:spcPts val="0"/>
                        </a:spcAft>
                      </a:pPr>
                      <a:r>
                        <a:rPr lang="en-US" sz="1200" b="1">
                          <a:effectLst/>
                          <a:latin typeface="GE Inspira Sans"/>
                          <a:ea typeface="Times New Roman" panose="02020603050405020304" pitchFamily="18" charset="0"/>
                          <a:cs typeface="Times New Roman" panose="02020603050405020304" pitchFamily="18" charset="0"/>
                        </a:rPr>
                        <a:t>Grading Scale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633461497"/>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100 – 93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604196"/>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92 – 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340740"/>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89 – 87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374652"/>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86 – 83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082947"/>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82 – 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955233"/>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79 – 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854902"/>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76 – 73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794475"/>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72 – 70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188619"/>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69 – 67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988885"/>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66 – 63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222910"/>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62 – 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525432"/>
                  </a:ext>
                </a:extLst>
              </a:tr>
              <a:tr h="266765">
                <a:tc>
                  <a:txBody>
                    <a:bodyPr/>
                    <a:lstStyle/>
                    <a:p>
                      <a:pPr marL="0" marR="0">
                        <a:spcBef>
                          <a:spcPts val="0"/>
                        </a:spcBef>
                        <a:spcAft>
                          <a:spcPts val="0"/>
                        </a:spcAft>
                      </a:pPr>
                      <a:r>
                        <a:rPr lang="en-US" sz="1200">
                          <a:effectLst/>
                          <a:latin typeface="GE Inspira Sans"/>
                          <a:ea typeface="Times New Roman" panose="02020603050405020304" pitchFamily="18" charset="0"/>
                          <a:cs typeface="Times New Roman" panose="02020603050405020304" pitchFamily="18" charset="0"/>
                        </a:rPr>
                        <a:t>59 – 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GE Inspira Sans"/>
                          <a:ea typeface="Times New Roman" panose="02020603050405020304" pitchFamily="18" charset="0"/>
                          <a:cs typeface="Times New Roman" panose="02020603050405020304" pitchFamily="18" charset="0"/>
                        </a:rPr>
                        <a:t>F</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176689"/>
                  </a:ext>
                </a:extLst>
              </a:tr>
            </a:tbl>
          </a:graphicData>
        </a:graphic>
      </p:graphicFrame>
    </p:spTree>
    <p:extLst>
      <p:ext uri="{BB962C8B-B14F-4D97-AF65-F5344CB8AC3E}">
        <p14:creationId xmlns:p14="http://schemas.microsoft.com/office/powerpoint/2010/main" val="309970535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514600" y="152400"/>
            <a:ext cx="8229600" cy="1371600"/>
          </a:xfrm>
        </p:spPr>
        <p:txBody>
          <a:bodyPr/>
          <a:lstStyle/>
          <a:p>
            <a:pPr eaLnBrk="1" hangingPunct="1"/>
            <a:r>
              <a:rPr lang="en-US" altLang="en-US" dirty="0"/>
              <a:t>Learning Objectives</a:t>
            </a:r>
          </a:p>
        </p:txBody>
      </p:sp>
      <p:sp>
        <p:nvSpPr>
          <p:cNvPr id="10" name="Rectangle 3"/>
          <p:cNvSpPr>
            <a:spLocks noGrp="1" noChangeArrowheads="1"/>
          </p:cNvSpPr>
          <p:nvPr>
            <p:ph idx="1"/>
          </p:nvPr>
        </p:nvSpPr>
        <p:spPr>
          <a:xfrm>
            <a:off x="2514600" y="1712068"/>
            <a:ext cx="8229600" cy="3886200"/>
          </a:xfrm>
        </p:spPr>
        <p:txBody>
          <a:bodyPr/>
          <a:lstStyle/>
          <a:p>
            <a:pPr eaLnBrk="1" hangingPunct="1">
              <a:lnSpc>
                <a:spcPct val="90000"/>
              </a:lnSpc>
              <a:buClr>
                <a:srgbClr val="BA2212"/>
              </a:buClr>
              <a:buFont typeface="Wingdings" panose="05000000000000000000" pitchFamily="2" charset="2"/>
              <a:buChar char="ü"/>
            </a:pPr>
            <a:r>
              <a:rPr lang="en-US" altLang="en-US" sz="2400" dirty="0"/>
              <a:t>Define information systems analysis and design.</a:t>
            </a:r>
          </a:p>
          <a:p>
            <a:pPr eaLnBrk="1" hangingPunct="1">
              <a:lnSpc>
                <a:spcPct val="90000"/>
              </a:lnSpc>
              <a:buClr>
                <a:srgbClr val="BA2212"/>
              </a:buClr>
              <a:buFont typeface="Wingdings" panose="05000000000000000000" pitchFamily="2" charset="2"/>
              <a:buChar char="ü"/>
            </a:pPr>
            <a:r>
              <a:rPr lang="en-US" altLang="en-US" sz="2400" dirty="0"/>
              <a:t>Describe the information systems development life cycle (SDLC).</a:t>
            </a:r>
          </a:p>
          <a:p>
            <a:pPr eaLnBrk="1" hangingPunct="1">
              <a:lnSpc>
                <a:spcPct val="90000"/>
              </a:lnSpc>
              <a:buClr>
                <a:srgbClr val="BA2212"/>
              </a:buClr>
              <a:buFont typeface="Wingdings" panose="05000000000000000000" pitchFamily="2" charset="2"/>
              <a:buChar char="ü"/>
            </a:pPr>
            <a:r>
              <a:rPr lang="en-US" altLang="en-US" sz="2400" dirty="0"/>
              <a:t>Explain computer-aided software engineering (CASE) tools.</a:t>
            </a:r>
          </a:p>
          <a:p>
            <a:pPr eaLnBrk="1" hangingPunct="1">
              <a:lnSpc>
                <a:spcPct val="90000"/>
              </a:lnSpc>
              <a:buClr>
                <a:srgbClr val="BA2212"/>
              </a:buClr>
              <a:buFont typeface="Wingdings" panose="05000000000000000000" pitchFamily="2" charset="2"/>
              <a:buChar char="ü"/>
            </a:pPr>
            <a:r>
              <a:rPr lang="en-US" altLang="en-US" sz="2400" dirty="0"/>
              <a:t>Describe Agile Methodologies and eXtreme Programming.</a:t>
            </a:r>
          </a:p>
          <a:p>
            <a:pPr eaLnBrk="1" hangingPunct="1">
              <a:lnSpc>
                <a:spcPct val="90000"/>
              </a:lnSpc>
              <a:buClr>
                <a:srgbClr val="BA2212"/>
              </a:buClr>
              <a:buFont typeface="Wingdings" panose="05000000000000000000" pitchFamily="2" charset="2"/>
              <a:buChar char="ü"/>
            </a:pPr>
            <a:r>
              <a:rPr lang="en-US" altLang="en-US" sz="2400" dirty="0"/>
              <a:t>Explain object-oriented analysis and design and the Rational Unified Process (RUP).</a:t>
            </a:r>
          </a:p>
        </p:txBody>
      </p:sp>
      <p:graphicFrame>
        <p:nvGraphicFramePr>
          <p:cNvPr id="2" name="Table 1"/>
          <p:cNvGraphicFramePr>
            <a:graphicFrameLocks noGrp="1"/>
          </p:cNvGraphicFramePr>
          <p:nvPr>
            <p:extLst>
              <p:ext uri="{D42A27DB-BD31-4B8C-83A1-F6EECF244321}">
                <p14:modId xmlns:p14="http://schemas.microsoft.com/office/powerpoint/2010/main" val="1935189550"/>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49093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ltLang="en-US"/>
              <a:t>Introduction</a:t>
            </a:r>
          </a:p>
        </p:txBody>
      </p:sp>
      <p:sp>
        <p:nvSpPr>
          <p:cNvPr id="5126" name="Rectangle 3"/>
          <p:cNvSpPr>
            <a:spLocks noGrp="1" noChangeArrowheads="1"/>
          </p:cNvSpPr>
          <p:nvPr>
            <p:ph idx="1"/>
          </p:nvPr>
        </p:nvSpPr>
        <p:spPr/>
        <p:txBody>
          <a:bodyPr/>
          <a:lstStyle/>
          <a:p>
            <a:pPr>
              <a:lnSpc>
                <a:spcPct val="90000"/>
              </a:lnSpc>
            </a:pPr>
            <a:r>
              <a:rPr lang="en-US" altLang="en-US" dirty="0"/>
              <a:t>Information Systems Analysis and Design</a:t>
            </a:r>
          </a:p>
          <a:p>
            <a:pPr lvl="1">
              <a:lnSpc>
                <a:spcPct val="90000"/>
              </a:lnSpc>
            </a:pPr>
            <a:r>
              <a:rPr lang="en-US" altLang="en-US" dirty="0"/>
              <a:t>Complex organizational process</a:t>
            </a:r>
          </a:p>
          <a:p>
            <a:pPr lvl="1">
              <a:lnSpc>
                <a:spcPct val="90000"/>
              </a:lnSpc>
            </a:pPr>
            <a:r>
              <a:rPr lang="en-US" altLang="en-US" dirty="0"/>
              <a:t>Used to develop and maintain computer-based information systems</a:t>
            </a:r>
          </a:p>
          <a:p>
            <a:pPr lvl="1">
              <a:lnSpc>
                <a:spcPct val="90000"/>
              </a:lnSpc>
            </a:pPr>
            <a:r>
              <a:rPr lang="en-US" altLang="en-US" dirty="0"/>
              <a:t>Used by a team of business and systems professionals</a:t>
            </a:r>
          </a:p>
          <a:p>
            <a:r>
              <a:rPr lang="en-US" altLang="en-US" dirty="0"/>
              <a:t>Application Software</a:t>
            </a:r>
          </a:p>
          <a:p>
            <a:pPr lvl="1"/>
            <a:r>
              <a:rPr lang="en-US" altLang="en-US" dirty="0"/>
              <a:t>Computer software designed to support organizational functions or processes</a:t>
            </a:r>
          </a:p>
          <a:p>
            <a:r>
              <a:rPr lang="en-US" altLang="en-US" dirty="0"/>
              <a:t>Systems Analyst</a:t>
            </a:r>
          </a:p>
          <a:p>
            <a:pPr lvl="1"/>
            <a:r>
              <a:rPr lang="en-US" altLang="en-US" dirty="0"/>
              <a:t>Organizational role most responsible for analysis and design of information systems</a:t>
            </a:r>
          </a:p>
          <a:p>
            <a:pPr lvl="1">
              <a:lnSpc>
                <a:spcPct val="90000"/>
              </a:lnSpc>
            </a:pP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3357147817"/>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 calcmode="lin" valueType="num">
                                      <p:cBhvr additive="base">
                                        <p:cTn id="7" dur="500" fill="hold"/>
                                        <p:tgtEl>
                                          <p:spTgt spid="5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6">
                                            <p:txEl>
                                              <p:pRg st="1" end="1"/>
                                            </p:txEl>
                                          </p:spTgt>
                                        </p:tgtEl>
                                        <p:attrNameLst>
                                          <p:attrName>style.visibility</p:attrName>
                                        </p:attrNameLst>
                                      </p:cBhvr>
                                      <p:to>
                                        <p:strVal val="visible"/>
                                      </p:to>
                                    </p:set>
                                    <p:anim calcmode="lin" valueType="num">
                                      <p:cBhvr additive="base">
                                        <p:cTn id="11" dur="500" fill="hold"/>
                                        <p:tgtEl>
                                          <p:spTgt spid="512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6">
                                            <p:txEl>
                                              <p:pRg st="2" end="2"/>
                                            </p:txEl>
                                          </p:spTgt>
                                        </p:tgtEl>
                                        <p:attrNameLst>
                                          <p:attrName>style.visibility</p:attrName>
                                        </p:attrNameLst>
                                      </p:cBhvr>
                                      <p:to>
                                        <p:strVal val="visible"/>
                                      </p:to>
                                    </p:set>
                                    <p:anim calcmode="lin" valueType="num">
                                      <p:cBhvr additive="base">
                                        <p:cTn id="15" dur="500" fill="hold"/>
                                        <p:tgtEl>
                                          <p:spTgt spid="512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6">
                                            <p:txEl>
                                              <p:pRg st="3" end="3"/>
                                            </p:txEl>
                                          </p:spTgt>
                                        </p:tgtEl>
                                        <p:attrNameLst>
                                          <p:attrName>style.visibility</p:attrName>
                                        </p:attrNameLst>
                                      </p:cBhvr>
                                      <p:to>
                                        <p:strVal val="visible"/>
                                      </p:to>
                                    </p:set>
                                    <p:anim calcmode="lin" valueType="num">
                                      <p:cBhvr additive="base">
                                        <p:cTn id="19" dur="500" fill="hold"/>
                                        <p:tgtEl>
                                          <p:spTgt spid="51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xEl>
                                              <p:pRg st="4" end="4"/>
                                            </p:txEl>
                                          </p:spTgt>
                                        </p:tgtEl>
                                        <p:attrNameLst>
                                          <p:attrName>style.visibility</p:attrName>
                                        </p:attrNameLst>
                                      </p:cBhvr>
                                      <p:to>
                                        <p:strVal val="visible"/>
                                      </p:to>
                                    </p:set>
                                    <p:anim calcmode="lin" valueType="num">
                                      <p:cBhvr additive="base">
                                        <p:cTn id="25" dur="500" fill="hold"/>
                                        <p:tgtEl>
                                          <p:spTgt spid="51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6">
                                            <p:txEl>
                                              <p:pRg st="5" end="5"/>
                                            </p:txEl>
                                          </p:spTgt>
                                        </p:tgtEl>
                                        <p:attrNameLst>
                                          <p:attrName>style.visibility</p:attrName>
                                        </p:attrNameLst>
                                      </p:cBhvr>
                                      <p:to>
                                        <p:strVal val="visible"/>
                                      </p:to>
                                    </p:set>
                                    <p:anim calcmode="lin" valueType="num">
                                      <p:cBhvr additive="base">
                                        <p:cTn id="29" dur="500" fill="hold"/>
                                        <p:tgtEl>
                                          <p:spTgt spid="512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26">
                                            <p:txEl>
                                              <p:pRg st="6" end="6"/>
                                            </p:txEl>
                                          </p:spTgt>
                                        </p:tgtEl>
                                        <p:attrNameLst>
                                          <p:attrName>style.visibility</p:attrName>
                                        </p:attrNameLst>
                                      </p:cBhvr>
                                      <p:to>
                                        <p:strVal val="visible"/>
                                      </p:to>
                                    </p:set>
                                    <p:anim calcmode="lin" valueType="num">
                                      <p:cBhvr additive="base">
                                        <p:cTn id="35" dur="500" fill="hold"/>
                                        <p:tgtEl>
                                          <p:spTgt spid="512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126">
                                            <p:txEl>
                                              <p:pRg st="7" end="7"/>
                                            </p:txEl>
                                          </p:spTgt>
                                        </p:tgtEl>
                                        <p:attrNameLst>
                                          <p:attrName>style.visibility</p:attrName>
                                        </p:attrNameLst>
                                      </p:cBhvr>
                                      <p:to>
                                        <p:strVal val="visible"/>
                                      </p:to>
                                    </p:set>
                                    <p:anim calcmode="lin" valueType="num">
                                      <p:cBhvr additive="base">
                                        <p:cTn id="39" dur="500" fill="hold"/>
                                        <p:tgtEl>
                                          <p:spTgt spid="512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altLang="en-US" dirty="0"/>
              <a:t>Introduction (Cont.)</a:t>
            </a:r>
          </a:p>
        </p:txBody>
      </p:sp>
      <p:sp>
        <p:nvSpPr>
          <p:cNvPr id="6150" name="Text Box 9"/>
          <p:cNvSpPr txBox="1">
            <a:spLocks noChangeArrowheads="1"/>
          </p:cNvSpPr>
          <p:nvPr/>
        </p:nvSpPr>
        <p:spPr bwMode="auto">
          <a:xfrm>
            <a:off x="2819400" y="5486400"/>
            <a:ext cx="68403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An organizational approach to systems analysis and</a:t>
            </a:r>
          </a:p>
          <a:p>
            <a:pPr eaLnBrk="1" hangingPunct="1"/>
            <a:r>
              <a:rPr lang="en-US" altLang="en-US" dirty="0"/>
              <a:t>design is driven by methodologies, techniques, and tools.</a:t>
            </a:r>
          </a:p>
          <a:p>
            <a:pPr algn="r" eaLnBrk="1" hangingPunct="1"/>
            <a:r>
              <a:rPr lang="en-US" sz="1600" i="1" dirty="0"/>
              <a:t>Sources: </a:t>
            </a:r>
            <a:r>
              <a:rPr lang="en-US" sz="1600" dirty="0" err="1"/>
              <a:t>Mitarart</a:t>
            </a:r>
            <a:r>
              <a:rPr lang="en-US" sz="1600" dirty="0"/>
              <a:t>/</a:t>
            </a:r>
            <a:r>
              <a:rPr lang="en-US" sz="1600" dirty="0" err="1"/>
              <a:t>Fotolia</a:t>
            </a:r>
            <a:r>
              <a:rPr lang="en-US" sz="1600" dirty="0"/>
              <a:t>, </a:t>
            </a:r>
            <a:r>
              <a:rPr lang="en-US" sz="1600" dirty="0" err="1"/>
              <a:t>PaulPaladin</a:t>
            </a:r>
            <a:r>
              <a:rPr lang="en-US" sz="1600" dirty="0"/>
              <a:t>/</a:t>
            </a:r>
            <a:r>
              <a:rPr lang="en-US" sz="1600" dirty="0" err="1"/>
              <a:t>Fotolia</a:t>
            </a:r>
            <a:endParaRPr lang="en-US" sz="1600" dirty="0"/>
          </a:p>
        </p:txBody>
      </p:sp>
      <p:pic>
        <p:nvPicPr>
          <p:cNvPr id="2" name="Picture 1"/>
          <p:cNvPicPr>
            <a:picLocks noChangeAspect="1"/>
          </p:cNvPicPr>
          <p:nvPr/>
        </p:nvPicPr>
        <p:blipFill>
          <a:blip r:embed="rId3"/>
          <a:stretch>
            <a:fillRect/>
          </a:stretch>
        </p:blipFill>
        <p:spPr>
          <a:xfrm>
            <a:off x="3352800" y="1524000"/>
            <a:ext cx="5553676" cy="3810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57147817"/>
              </p:ext>
            </p:extLst>
          </p:nvPr>
        </p:nvGraphicFramePr>
        <p:xfrm>
          <a:off x="29183" y="187219"/>
          <a:ext cx="2286000" cy="346794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dirty="0">
                          <a:solidFill>
                            <a:srgbClr val="BA2212"/>
                          </a:solidFill>
                        </a:rPr>
                        <a:t>Introduction</a:t>
                      </a:r>
                    </a:p>
                  </a:txBody>
                  <a:tcPr/>
                </a:tc>
                <a:extLst>
                  <a:ext uri="{0D108BD9-81ED-4DB2-BD59-A6C34878D82A}">
                    <a16:rowId xmlns:a16="http://schemas.microsoft.com/office/drawing/2014/main" val="10000"/>
                  </a:ext>
                </a:extLst>
              </a:tr>
              <a:tr h="481904">
                <a:tc>
                  <a:txBody>
                    <a:bodyPr/>
                    <a:lstStyle/>
                    <a:p>
                      <a:r>
                        <a:rPr lang="en-US" sz="1800" dirty="0"/>
                        <a:t>IS Project</a:t>
                      </a:r>
                    </a:p>
                  </a:txBody>
                  <a:tcPr/>
                </a:tc>
                <a:extLst>
                  <a:ext uri="{0D108BD9-81ED-4DB2-BD59-A6C34878D82A}">
                    <a16:rowId xmlns:a16="http://schemas.microsoft.com/office/drawing/2014/main" val="10001"/>
                  </a:ext>
                </a:extLst>
              </a:tr>
              <a:tr h="576525">
                <a:tc>
                  <a:txBody>
                    <a:bodyPr/>
                    <a:lstStyle/>
                    <a:p>
                      <a:r>
                        <a:rPr lang="en-US" sz="1800" dirty="0"/>
                        <a:t>IS Development</a:t>
                      </a:r>
                    </a:p>
                  </a:txBody>
                  <a:tcPr/>
                </a:tc>
                <a:extLst>
                  <a:ext uri="{0D108BD9-81ED-4DB2-BD59-A6C34878D82A}">
                    <a16:rowId xmlns:a16="http://schemas.microsoft.com/office/drawing/2014/main" val="10002"/>
                  </a:ext>
                </a:extLst>
              </a:tr>
              <a:tr h="481904">
                <a:tc>
                  <a:txBody>
                    <a:bodyPr/>
                    <a:lstStyle/>
                    <a:p>
                      <a:r>
                        <a:rPr lang="en-US" sz="1800" dirty="0"/>
                        <a:t>Other Approaches</a:t>
                      </a:r>
                    </a:p>
                  </a:txBody>
                  <a:tcPr/>
                </a:tc>
                <a:extLst>
                  <a:ext uri="{0D108BD9-81ED-4DB2-BD59-A6C34878D82A}">
                    <a16:rowId xmlns:a16="http://schemas.microsoft.com/office/drawing/2014/main" val="10003"/>
                  </a:ext>
                </a:extLst>
              </a:tr>
              <a:tr h="481904">
                <a:tc>
                  <a:txBody>
                    <a:bodyPr/>
                    <a:lstStyle/>
                    <a:p>
                      <a:r>
                        <a:rPr lang="en-US" sz="1800" dirty="0"/>
                        <a:t>Agile Methods</a:t>
                      </a:r>
                    </a:p>
                  </a:txBody>
                  <a:tcPr/>
                </a:tc>
                <a:extLst>
                  <a:ext uri="{0D108BD9-81ED-4DB2-BD59-A6C34878D82A}">
                    <a16:rowId xmlns:a16="http://schemas.microsoft.com/office/drawing/2014/main" val="10004"/>
                  </a:ext>
                </a:extLst>
              </a:tr>
              <a:tr h="481904">
                <a:tc>
                  <a:txBody>
                    <a:bodyPr/>
                    <a:lstStyle/>
                    <a:p>
                      <a:r>
                        <a:rPr lang="en-US" sz="1800" dirty="0"/>
                        <a:t>OO / UML</a:t>
                      </a:r>
                    </a:p>
                  </a:txBody>
                  <a:tcPr/>
                </a:tc>
                <a:extLst>
                  <a:ext uri="{0D108BD9-81ED-4DB2-BD59-A6C34878D82A}">
                    <a16:rowId xmlns:a16="http://schemas.microsoft.com/office/drawing/2014/main" val="10005"/>
                  </a:ext>
                </a:extLst>
              </a:tr>
              <a:tr h="481904">
                <a:tc>
                  <a:txBody>
                    <a:bodyPr/>
                    <a:lstStyle/>
                    <a:p>
                      <a:r>
                        <a:rPr lang="en-US" sz="1800" dirty="0"/>
                        <a:t>This Course</a:t>
                      </a:r>
                    </a:p>
                  </a:txBody>
                  <a:tcPr/>
                </a:tc>
                <a:extLst>
                  <a:ext uri="{0D108BD9-81ED-4DB2-BD59-A6C34878D82A}">
                    <a16:rowId xmlns:a16="http://schemas.microsoft.com/office/drawing/2014/main" val="10006"/>
                  </a:ext>
                </a:extLst>
              </a:tr>
            </a:tbl>
          </a:graphicData>
        </a:graphic>
      </p:graphicFrame>
    </p:spTree>
  </p:cSld>
  <p:clrMapOvr>
    <a:masterClrMapping/>
  </p:clrMapOvr>
  <p:transition>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eric_Theme">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Generic_Theme" id="{06AC62FE-0696-4A4E-B7B0-70294C2748A3}" vid="{BC162FFB-3DE2-4E0E-B3A9-A8563852E5C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1B3EC0EB66B940806767DAEE63A08A" ma:contentTypeVersion="2" ma:contentTypeDescription="Create a new document." ma:contentTypeScope="" ma:versionID="80071791b54aa79d274beffa701efb58">
  <xsd:schema xmlns:xsd="http://www.w3.org/2001/XMLSchema" xmlns:xs="http://www.w3.org/2001/XMLSchema" xmlns:p="http://schemas.microsoft.com/office/2006/metadata/properties" xmlns:ns2="88acc9e0-88cb-46b9-8870-bc6a673b527b" targetNamespace="http://schemas.microsoft.com/office/2006/metadata/properties" ma:root="true" ma:fieldsID="0abdcdad76e0779f9f6f02a71b897a9b" ns2:_="">
    <xsd:import namespace="88acc9e0-88cb-46b9-8870-bc6a673b527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c9e0-88cb-46b9-8870-bc6a673b5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A07778-FFBA-4EC8-BD85-C1534835C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acc9e0-88cb-46b9-8870-bc6a673b52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6112E-1138-4093-958B-D04CBEF40771}">
  <ds:schemaRefs>
    <ds:schemaRef ds:uri="http://schemas.microsoft.com/sharepoint/v3/contenttype/forms"/>
  </ds:schemaRefs>
</ds:datastoreItem>
</file>

<file path=customXml/itemProps3.xml><?xml version="1.0" encoding="utf-8"?>
<ds:datastoreItem xmlns:ds="http://schemas.openxmlformats.org/officeDocument/2006/customXml" ds:itemID="{68C93D95-8692-4018-8E39-AF091952F370}">
  <ds:schemaRefs>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88acc9e0-88cb-46b9-8870-bc6a673b527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Generic_Theme</Template>
  <TotalTime>7913</TotalTime>
  <Words>7173</Words>
  <Application>Microsoft Office PowerPoint</Application>
  <PresentationFormat>Widescreen</PresentationFormat>
  <Paragraphs>1170</Paragraphs>
  <Slides>55</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GE Inspira Sans</vt:lpstr>
      <vt:lpstr>Tahoma</vt:lpstr>
      <vt:lpstr>Times New Roman</vt:lpstr>
      <vt:lpstr>Tw Cen MT</vt:lpstr>
      <vt:lpstr>Tw Cen MT Condensed</vt:lpstr>
      <vt:lpstr>Wingdings</vt:lpstr>
      <vt:lpstr>Wingdings 3</vt:lpstr>
      <vt:lpstr>Generic_Theme</vt:lpstr>
      <vt:lpstr>Introduction to Systems Development</vt:lpstr>
      <vt:lpstr>Introduce Yourself</vt:lpstr>
      <vt:lpstr>Course BLOG</vt:lpstr>
      <vt:lpstr>Schedule</vt:lpstr>
      <vt:lpstr>READINGS</vt:lpstr>
      <vt:lpstr>GRADING</vt:lpstr>
      <vt:lpstr>Learning Objectives</vt:lpstr>
      <vt:lpstr>Introduction</vt:lpstr>
      <vt:lpstr>Introduction (Cont.)</vt:lpstr>
      <vt:lpstr>IT Auditors’ Responsibilities</vt:lpstr>
      <vt:lpstr>IT Auditors’ Role</vt:lpstr>
      <vt:lpstr>Required Tools</vt:lpstr>
      <vt:lpstr>A Modern Approach to Systems Analysis and Design</vt:lpstr>
      <vt:lpstr>Developing Information Systems</vt:lpstr>
      <vt:lpstr>Systems Development Life Cycle (SDLC)</vt:lpstr>
      <vt:lpstr>Standard and Evolutionary Views of SDLC</vt:lpstr>
      <vt:lpstr>Systems Development Life Cycle (SDLC) (Cont.)</vt:lpstr>
      <vt:lpstr>PowerPoint Presentation</vt:lpstr>
      <vt:lpstr>A Specialized Systems Development Life Cycle</vt:lpstr>
      <vt:lpstr>The Heart of the Systems Development Process</vt:lpstr>
      <vt:lpstr>Traditional Waterfall SDLC</vt:lpstr>
      <vt:lpstr>Problems with Waterfall Approach</vt:lpstr>
      <vt:lpstr>Different Approaches to Improving Development</vt:lpstr>
      <vt:lpstr>Computer-Aided Software Engineering (CASE) Tools</vt:lpstr>
      <vt:lpstr>CASE Tools (Cont.)</vt:lpstr>
      <vt:lpstr>Agile Methodologies</vt:lpstr>
      <vt:lpstr>PowerPoint Presentation</vt:lpstr>
      <vt:lpstr>When to use Agile Methodologies</vt:lpstr>
      <vt:lpstr>PowerPoint Presentation</vt:lpstr>
      <vt:lpstr>eXtreme Programming</vt:lpstr>
      <vt:lpstr>Object-Oriented Analysis and Design (OOAD)</vt:lpstr>
      <vt:lpstr>Object-Oriented Analysis and Design (OOAD) (Cont.)</vt:lpstr>
      <vt:lpstr>Rational Unified Process (RUP)</vt:lpstr>
      <vt:lpstr>PowerPoint Presentation</vt:lpstr>
      <vt:lpstr>Our Approach to Systems Development</vt:lpstr>
      <vt:lpstr>Summary</vt:lpstr>
      <vt:lpstr>Addendum</vt:lpstr>
      <vt:lpstr>State of the Market*</vt:lpstr>
      <vt:lpstr>Corporate Structures</vt:lpstr>
      <vt:lpstr>Corporate Governance</vt:lpstr>
      <vt:lpstr>What is the Objective of Governance?</vt:lpstr>
      <vt:lpstr>PowerPoint Presentation</vt:lpstr>
      <vt:lpstr>Enterprise Goals</vt:lpstr>
      <vt:lpstr>Enterprise Goals</vt:lpstr>
      <vt:lpstr>Enterprise Goals</vt:lpstr>
      <vt:lpstr>Enterprise Goals</vt:lpstr>
      <vt:lpstr>Enterprise Goals</vt:lpstr>
      <vt:lpstr>Creating Value is a Balancing Act!</vt:lpstr>
      <vt:lpstr>PowerPoint Presentation</vt:lpstr>
      <vt:lpstr>The Role of the Audit and Assurance Professional</vt:lpstr>
      <vt:lpstr>Five Components of Audit and Assurance</vt:lpstr>
      <vt:lpstr>Five Components of Audit and Assurance</vt:lpstr>
      <vt:lpstr>Five Components of Audit and Assurance</vt:lpstr>
      <vt:lpstr>Five Components of Audit and Assurance</vt:lpstr>
      <vt:lpstr>Five Components of Audit and Assurance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Systems Analysis and Design Ch1</dc:title>
  <dc:creator>Mike Mitri</dc:creator>
  <cp:lastModifiedBy>Wade Mackey</cp:lastModifiedBy>
  <cp:revision>499</cp:revision>
  <cp:lastPrinted>1601-01-01T00:00:00Z</cp:lastPrinted>
  <dcterms:created xsi:type="dcterms:W3CDTF">2000-04-11T00:26:26Z</dcterms:created>
  <dcterms:modified xsi:type="dcterms:W3CDTF">2021-01-22T00:55:23Z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0x010100261B3EC0EB66B940806767DAEE63A08A</vt:lpwstr>
  </property>
</Properties>
</file>