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8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2" r:id="rId33"/>
    <p:sldId id="291" r:id="rId3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33" autoAdjust="0"/>
  </p:normalViewPr>
  <p:slideViewPr>
    <p:cSldViewPr snapToGrid="0">
      <p:cViewPr varScale="1">
        <p:scale>
          <a:sx n="104" d="100"/>
          <a:sy n="104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0AC2D-FF3E-44D4-942A-7C834EF9FBCE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CA390-55A7-4449-B66D-A8515DDD6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86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CA390-55A7-4449-B66D-A8515DDD64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36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CA390-55A7-4449-B66D-A8515DDD64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3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CA390-55A7-4449-B66D-A8515DDD64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31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CA390-55A7-4449-B66D-A8515DDD645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98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CA390-55A7-4449-B66D-A8515DDD645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07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CA390-55A7-4449-B66D-A8515DDD645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24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CA390-55A7-4449-B66D-A8515DDD645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42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CA390-55A7-4449-B66D-A8515DDD645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223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CA390-55A7-4449-B66D-A8515DDD645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66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CA390-55A7-4449-B66D-A8515DDD645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55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CA390-55A7-4449-B66D-A8515DDD645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92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CA390-55A7-4449-B66D-A8515DDD64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311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CA390-55A7-4449-B66D-A8515DDD645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42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CA390-55A7-4449-B66D-A8515DDD645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28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CA390-55A7-4449-B66D-A8515DDD645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56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CA390-55A7-4449-B66D-A8515DDD645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313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CA390-55A7-4449-B66D-A8515DDD645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22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CA390-55A7-4449-B66D-A8515DDD64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63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CA390-55A7-4449-B66D-A8515DDD64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63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CA390-55A7-4449-B66D-A8515DDD64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90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CA390-55A7-4449-B66D-A8515DDD64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07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CA390-55A7-4449-B66D-A8515DDD64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92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CA390-55A7-4449-B66D-A8515DDD64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32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CA390-55A7-4449-B66D-A8515DDD64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85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0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4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289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0"/>
            <a:ext cx="12192000" cy="41529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8382000" y="5486400"/>
            <a:ext cx="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800" y="13716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8100"/>
            <a:ext cx="512445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25400" y="952500"/>
            <a:ext cx="12217400" cy="1107996"/>
          </a:xfrm>
          <a:prstGeom prst="rect">
            <a:avLst/>
          </a:prstGeom>
          <a:solidFill>
            <a:srgbClr val="7F7F7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Information Technology Audit &amp; Cyber Security</a:t>
            </a:r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511127" y="5410200"/>
            <a:ext cx="7772400" cy="1066800"/>
          </a:xfrm>
        </p:spPr>
        <p:txBody>
          <a:bodyPr anchor="ctr" anchorCtr="0">
            <a:normAutofit/>
          </a:bodyPr>
          <a:lstStyle>
            <a:lvl1pPr algn="r">
              <a:defRPr sz="4000">
                <a:solidFill>
                  <a:srgbClr val="BA221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516816" y="5486400"/>
            <a:ext cx="3276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dirty="0">
                <a:solidFill>
                  <a:srgbClr val="BA2212"/>
                </a:solidFill>
              </a:rPr>
              <a:t>Systems &amp; Infrastructure</a:t>
            </a:r>
            <a:br>
              <a:rPr lang="en-US" dirty="0">
                <a:solidFill>
                  <a:srgbClr val="BA2212"/>
                </a:solidFill>
              </a:rPr>
            </a:br>
            <a:r>
              <a:rPr lang="en-US" dirty="0">
                <a:solidFill>
                  <a:srgbClr val="BA2212"/>
                </a:solidFill>
              </a:rPr>
              <a:t>Lifecycle</a:t>
            </a:r>
            <a:r>
              <a:rPr lang="en-US" baseline="0" dirty="0">
                <a:solidFill>
                  <a:srgbClr val="BA2212"/>
                </a:solidFill>
              </a:rPr>
              <a:t> Management</a:t>
            </a:r>
            <a:endParaRPr lang="en-US" dirty="0">
              <a:solidFill>
                <a:srgbClr val="BA22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90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369" y="44904"/>
            <a:ext cx="9720072" cy="1499616"/>
          </a:xfrm>
        </p:spPr>
        <p:txBody>
          <a:bodyPr/>
          <a:lstStyle>
            <a:lvl1pPr>
              <a:defRPr>
                <a:solidFill>
                  <a:srgbClr val="07294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6828" y="1544520"/>
            <a:ext cx="9720073" cy="5122980"/>
          </a:xfrm>
        </p:spPr>
        <p:txBody>
          <a:bodyPr/>
          <a:lstStyle>
            <a:lvl1pPr>
              <a:defRPr>
                <a:solidFill>
                  <a:srgbClr val="4D072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054330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52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8912" y="509497"/>
            <a:ext cx="9632403" cy="1499616"/>
          </a:xfrm>
        </p:spPr>
        <p:txBody>
          <a:bodyPr/>
          <a:lstStyle>
            <a:lvl1pPr>
              <a:defRPr>
                <a:solidFill>
                  <a:srgbClr val="07294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1243" y="2173705"/>
            <a:ext cx="4754880" cy="4023360"/>
          </a:xfrm>
        </p:spPr>
        <p:txBody>
          <a:bodyPr/>
          <a:lstStyle>
            <a:lvl1pPr>
              <a:defRPr>
                <a:solidFill>
                  <a:srgbClr val="4D072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6436" y="2173705"/>
            <a:ext cx="4754880" cy="4023360"/>
          </a:xfrm>
        </p:spPr>
        <p:txBody>
          <a:bodyPr/>
          <a:lstStyle>
            <a:lvl1pPr>
              <a:defRPr>
                <a:solidFill>
                  <a:srgbClr val="4D072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269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7294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1460" y="195855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81460" y="2746708"/>
            <a:ext cx="4754880" cy="3341572"/>
          </a:xfrm>
        </p:spPr>
        <p:txBody>
          <a:bodyPr/>
          <a:lstStyle>
            <a:lvl1pPr>
              <a:defRPr>
                <a:solidFill>
                  <a:srgbClr val="4D072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48220" y="195855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48220" y="2746708"/>
            <a:ext cx="4754880" cy="3341572"/>
          </a:xfrm>
        </p:spPr>
        <p:txBody>
          <a:bodyPr/>
          <a:lstStyle>
            <a:lvl1pPr>
              <a:defRPr>
                <a:solidFill>
                  <a:srgbClr val="4D072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81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7294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217089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126303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890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653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3028" y="765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3028" y="1576132"/>
            <a:ext cx="9720073" cy="51802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86000" y="3945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28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zoom/>
  </p:transition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29414-46D7-4357-A004-54FDC1F7E5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B21AB-E0B1-44D6-8B7A-8F18E41610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ITACS 5203, Unit 2</a:t>
            </a:r>
          </a:p>
        </p:txBody>
      </p:sp>
    </p:spTree>
    <p:extLst>
      <p:ext uri="{BB962C8B-B14F-4D97-AF65-F5344CB8AC3E}">
        <p14:creationId xmlns:p14="http://schemas.microsoft.com/office/powerpoint/2010/main" val="1620368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5CA7-73CA-42F1-B282-1F19DB22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Plan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AF13E1-99CD-4CC8-98BB-C0251F4EF5F4}"/>
              </a:ext>
            </a:extLst>
          </p:cNvPr>
          <p:cNvGraphicFramePr>
            <a:graphicFrameLocks noGrp="1"/>
          </p:cNvGraphicFramePr>
          <p:nvPr/>
        </p:nvGraphicFramePr>
        <p:xfrm>
          <a:off x="29183" y="187219"/>
          <a:ext cx="2286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904"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Knowledge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Areas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PMs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</a:t>
                      </a:r>
                    </a:p>
                    <a:p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Planning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WBS, Tasks, Costs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Critical Path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 Triangle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D42FCFA-2D3F-470F-8B7E-D02C5634957D}"/>
              </a:ext>
            </a:extLst>
          </p:cNvPr>
          <p:cNvSpPr txBox="1">
            <a:spLocks/>
          </p:cNvSpPr>
          <p:nvPr/>
        </p:nvSpPr>
        <p:spPr>
          <a:xfrm>
            <a:off x="8182890" y="3005499"/>
            <a:ext cx="5097377" cy="38862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457200" indent="-457200" defTabSz="91440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AutoNum type="arabicPeriod"/>
              <a:defRPr sz="2200">
                <a:solidFill>
                  <a:srgbClr val="4D0729"/>
                </a:solidFill>
                <a:latin typeface="+mn-lt"/>
                <a:cs typeface="+mn-cs"/>
              </a:defRPr>
            </a:lvl1pPr>
            <a:lvl2pPr marL="265176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>
                <a:latin typeface="+mn-lt"/>
                <a:cs typeface="+mn-cs"/>
              </a:defRPr>
            </a:lvl2pPr>
            <a:lvl3pPr marL="448056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3pPr>
            <a:lvl4pPr marL="594360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4pPr>
            <a:lvl5pPr marL="777240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5pPr>
            <a:lvl6pPr marL="914400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6pPr>
            <a:lvl7pPr marL="1060704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7pPr>
            <a:lvl8pPr marL="1216152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8pPr>
            <a:lvl9pPr marL="1362456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491827-6B02-4937-AE39-292F745B6A8B}"/>
              </a:ext>
            </a:extLst>
          </p:cNvPr>
          <p:cNvSpPr txBox="1">
            <a:spLocks/>
          </p:cNvSpPr>
          <p:nvPr/>
        </p:nvSpPr>
        <p:spPr>
          <a:xfrm>
            <a:off x="4239844" y="2862749"/>
            <a:ext cx="7886092" cy="4171699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rgbClr val="4D0729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Tw Cen MT" panose="020B0602020104020603" pitchFamily="34" charset="0"/>
              <a:buNone/>
            </a:pPr>
            <a:r>
              <a:rPr lang="en-US" dirty="0"/>
              <a:t>Is a 5-step process that defines a “road map” for successful project completion: </a:t>
            </a:r>
          </a:p>
          <a:p>
            <a:pPr marL="971550" lvl="1" indent="-514350" fontAlgn="auto">
              <a:buFont typeface="+mj-lt"/>
              <a:buAutoNum type="arabicPeriod"/>
            </a:pPr>
            <a:r>
              <a:rPr lang="en-US" sz="2800" dirty="0"/>
              <a:t>Define the work</a:t>
            </a:r>
          </a:p>
          <a:p>
            <a:pPr lvl="2" fontAlgn="auto"/>
            <a:r>
              <a:rPr lang="en-US" altLang="en-US" dirty="0"/>
              <a:t>What problem or opportunity does the project address?</a:t>
            </a:r>
          </a:p>
          <a:p>
            <a:pPr lvl="2" fontAlgn="auto"/>
            <a:r>
              <a:rPr lang="en-US" altLang="en-US" dirty="0"/>
              <a:t>What are the quantifiable results to be achieved?</a:t>
            </a:r>
          </a:p>
          <a:p>
            <a:pPr lvl="2" fontAlgn="auto"/>
            <a:r>
              <a:rPr lang="en-US" altLang="en-US" dirty="0"/>
              <a:t>What needs to be done?</a:t>
            </a:r>
          </a:p>
          <a:p>
            <a:pPr lvl="2" fontAlgn="auto"/>
            <a:r>
              <a:rPr lang="en-US" altLang="en-US" dirty="0"/>
              <a:t>How will success be measured?</a:t>
            </a:r>
          </a:p>
          <a:p>
            <a:pPr lvl="2" fontAlgn="auto"/>
            <a:r>
              <a:rPr lang="en-US" altLang="en-US" dirty="0"/>
              <a:t>How will we know when we are finished?</a:t>
            </a:r>
            <a:endParaRPr lang="en-US" sz="2400" dirty="0"/>
          </a:p>
          <a:p>
            <a:pPr marL="971550" lvl="1" indent="-514350" fontAlgn="auto">
              <a:buFont typeface="+mj-lt"/>
              <a:buAutoNum type="arabicPeriod"/>
            </a:pPr>
            <a:r>
              <a:rPr lang="en-US" sz="2800" dirty="0"/>
              <a:t>Develop initial project schedule</a:t>
            </a:r>
          </a:p>
          <a:p>
            <a:pPr marL="971550" lvl="1" indent="-514350" fontAlgn="auto">
              <a:buFont typeface="+mj-lt"/>
              <a:buAutoNum type="arabicPeriod"/>
            </a:pPr>
            <a:r>
              <a:rPr lang="en-US" sz="2800" dirty="0"/>
              <a:t>Refine project plans</a:t>
            </a:r>
          </a:p>
          <a:p>
            <a:pPr marL="971550" lvl="1" indent="-514350" fontAlgn="auto">
              <a:buFont typeface="+mj-lt"/>
              <a:buAutoNum type="arabicPeriod"/>
            </a:pPr>
            <a:r>
              <a:rPr lang="en-US" sz="2800" dirty="0"/>
              <a:t>Assess project risk</a:t>
            </a:r>
          </a:p>
          <a:p>
            <a:pPr marL="971550" lvl="1" indent="-514350" fontAlgn="auto">
              <a:buFont typeface="+mj-lt"/>
              <a:buAutoNum type="arabicPeriod"/>
            </a:pPr>
            <a:r>
              <a:rPr lang="en-US" sz="2800" dirty="0"/>
              <a:t>Set fixed delivery date and publish plans</a:t>
            </a:r>
          </a:p>
          <a:p>
            <a:pPr marL="514350" indent="-514350" fontAlgn="auto">
              <a:buFont typeface="+mj-lt"/>
              <a:buAutoNum type="arabicPeriod"/>
            </a:pPr>
            <a:endParaRPr lang="en-US" dirty="0"/>
          </a:p>
        </p:txBody>
      </p:sp>
      <p:sp>
        <p:nvSpPr>
          <p:cNvPr id="9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D129244E-D87C-46AF-B2B4-F670F9B07E88}"/>
              </a:ext>
            </a:extLst>
          </p:cNvPr>
          <p:cNvSpPr txBox="1">
            <a:spLocks noChangeArrowheads="1"/>
          </p:cNvSpPr>
          <p:nvPr/>
        </p:nvSpPr>
        <p:spPr>
          <a:xfrm>
            <a:off x="643260" y="2615534"/>
            <a:ext cx="3964111" cy="3512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/>
              <a:t>Phase 1: Initiation</a:t>
            </a:r>
          </a:p>
          <a:p>
            <a:r>
              <a:rPr lang="en-US" altLang="en-US" b="1" dirty="0"/>
              <a:t>Phase 2: Planning</a:t>
            </a:r>
          </a:p>
          <a:p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Phase 3: Execution</a:t>
            </a:r>
          </a:p>
          <a:p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Phase 4: Closedown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D03E050C-11D5-4EA8-B46D-75016F22D5C6}"/>
              </a:ext>
            </a:extLst>
          </p:cNvPr>
          <p:cNvSpPr/>
          <p:nvPr/>
        </p:nvSpPr>
        <p:spPr>
          <a:xfrm>
            <a:off x="3767517" y="2617228"/>
            <a:ext cx="373291" cy="992521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4080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5CA7-73CA-42F1-B282-1F19DB22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Planning – Define the Work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AF13E1-99CD-4CC8-98BB-C0251F4EF5F4}"/>
              </a:ext>
            </a:extLst>
          </p:cNvPr>
          <p:cNvGraphicFramePr>
            <a:graphicFrameLocks noGrp="1"/>
          </p:cNvGraphicFramePr>
          <p:nvPr/>
        </p:nvGraphicFramePr>
        <p:xfrm>
          <a:off x="29183" y="187219"/>
          <a:ext cx="2286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904"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Knowledge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Areas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PMs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</a:t>
                      </a:r>
                    </a:p>
                    <a:p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Planning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WBS, Tasks, Costs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Critical Path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 Triangle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D42FCFA-2D3F-470F-8B7E-D02C5634957D}"/>
              </a:ext>
            </a:extLst>
          </p:cNvPr>
          <p:cNvSpPr txBox="1">
            <a:spLocks/>
          </p:cNvSpPr>
          <p:nvPr/>
        </p:nvSpPr>
        <p:spPr>
          <a:xfrm>
            <a:off x="8182890" y="3005499"/>
            <a:ext cx="5097377" cy="38862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457200" indent="-457200" defTabSz="91440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AutoNum type="arabicPeriod"/>
              <a:defRPr sz="2200">
                <a:solidFill>
                  <a:srgbClr val="4D0729"/>
                </a:solidFill>
                <a:latin typeface="+mn-lt"/>
                <a:cs typeface="+mn-cs"/>
              </a:defRPr>
            </a:lvl1pPr>
            <a:lvl2pPr marL="265176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>
                <a:latin typeface="+mn-lt"/>
                <a:cs typeface="+mn-cs"/>
              </a:defRPr>
            </a:lvl2pPr>
            <a:lvl3pPr marL="448056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3pPr>
            <a:lvl4pPr marL="594360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4pPr>
            <a:lvl5pPr marL="777240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5pPr>
            <a:lvl6pPr marL="914400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6pPr>
            <a:lvl7pPr marL="1060704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7pPr>
            <a:lvl8pPr marL="1216152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8pPr>
            <a:lvl9pPr marL="1362456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2F181-B0B9-450E-8B89-79D7EAC37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400" dirty="0"/>
              <a:t>Project Manager does the following:</a:t>
            </a:r>
          </a:p>
          <a:p>
            <a:pPr lvl="1"/>
            <a:r>
              <a:rPr lang="en-US" sz="2400" dirty="0"/>
              <a:t>Reviews historical project information</a:t>
            </a:r>
          </a:p>
          <a:p>
            <a:pPr lvl="1"/>
            <a:r>
              <a:rPr lang="en-US" sz="2400" dirty="0"/>
              <a:t>Identifies major project activities</a:t>
            </a:r>
          </a:p>
          <a:p>
            <a:pPr lvl="1"/>
            <a:r>
              <a:rPr lang="en-US" sz="2400" dirty="0"/>
              <a:t>Decomposes major activities and identifies individual tasks</a:t>
            </a:r>
          </a:p>
          <a:p>
            <a:pPr lvl="1"/>
            <a:r>
              <a:rPr lang="en-US" sz="2400" dirty="0"/>
              <a:t>Establishes task ownership</a:t>
            </a:r>
          </a:p>
          <a:p>
            <a:pPr lvl="1"/>
            <a:r>
              <a:rPr lang="en-US" sz="2400" dirty="0"/>
              <a:t>Identifies skills and resources needed</a:t>
            </a:r>
          </a:p>
          <a:p>
            <a:r>
              <a:rPr lang="en-US" sz="2400" dirty="0"/>
              <a:t>Outputs of this step: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Work Breakdown Structure (WBS)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Clearly defined tasks and deliverables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Tasks assigned to the Functional Leads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Specify resources by task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1456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5CA7-73CA-42F1-B282-1F19DB22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Detail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AF13E1-99CD-4CC8-98BB-C0251F4EF5F4}"/>
              </a:ext>
            </a:extLst>
          </p:cNvPr>
          <p:cNvGraphicFramePr>
            <a:graphicFrameLocks noGrp="1"/>
          </p:cNvGraphicFramePr>
          <p:nvPr/>
        </p:nvGraphicFramePr>
        <p:xfrm>
          <a:off x="29183" y="187219"/>
          <a:ext cx="2286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904"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Knowledge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Areas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PMs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</a:t>
                      </a:r>
                    </a:p>
                    <a:p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Planning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WBS, Tasks, Costs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Critical Path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 Triangle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D42FCFA-2D3F-470F-8B7E-D02C5634957D}"/>
              </a:ext>
            </a:extLst>
          </p:cNvPr>
          <p:cNvSpPr txBox="1">
            <a:spLocks/>
          </p:cNvSpPr>
          <p:nvPr/>
        </p:nvSpPr>
        <p:spPr>
          <a:xfrm>
            <a:off x="8182890" y="3005499"/>
            <a:ext cx="5097377" cy="38862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457200" indent="-457200" defTabSz="91440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AutoNum type="arabicPeriod"/>
              <a:defRPr sz="2200">
                <a:solidFill>
                  <a:srgbClr val="4D0729"/>
                </a:solidFill>
                <a:latin typeface="+mn-lt"/>
                <a:cs typeface="+mn-cs"/>
              </a:defRPr>
            </a:lvl1pPr>
            <a:lvl2pPr marL="265176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>
                <a:latin typeface="+mn-lt"/>
                <a:cs typeface="+mn-cs"/>
              </a:defRPr>
            </a:lvl2pPr>
            <a:lvl3pPr marL="448056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3pPr>
            <a:lvl4pPr marL="594360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4pPr>
            <a:lvl5pPr marL="777240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5pPr>
            <a:lvl6pPr marL="914400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6pPr>
            <a:lvl7pPr marL="1060704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7pPr>
            <a:lvl8pPr marL="1216152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8pPr>
            <a:lvl9pPr marL="1362456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2F181-B0B9-450E-8B89-79D7EAC37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400" dirty="0"/>
              <a:t>Level of project planning detail should be high in the short term, with less detail as time goes 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The general principal is that we need to accept the fact of uncertainty, and that things will change over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Although we want a detailed idea of what we’re going to do in the immediate future, we allow for more flexibility as time goes 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This implies that planning is always going 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Plans are revisited and evolve over time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49C4D2-8CF0-490D-8EAD-FC359555E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139" y="4039122"/>
            <a:ext cx="3922349" cy="262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7369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5CA7-73CA-42F1-B282-1F19DB22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Dividing a Project into Manageable Tasks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AF13E1-99CD-4CC8-98BB-C0251F4EF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875049"/>
              </p:ext>
            </p:extLst>
          </p:nvPr>
        </p:nvGraphicFramePr>
        <p:xfrm>
          <a:off x="29183" y="187219"/>
          <a:ext cx="2286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904"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Knowledge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Areas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PMs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 Planning</a:t>
                      </a:r>
                    </a:p>
                    <a:p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WBS, Tasks, Costs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Critical Path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 Triangle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D42FCFA-2D3F-470F-8B7E-D02C5634957D}"/>
              </a:ext>
            </a:extLst>
          </p:cNvPr>
          <p:cNvSpPr txBox="1">
            <a:spLocks/>
          </p:cNvSpPr>
          <p:nvPr/>
        </p:nvSpPr>
        <p:spPr>
          <a:xfrm>
            <a:off x="8182890" y="3005499"/>
            <a:ext cx="5097377" cy="38862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457200" indent="-457200" defTabSz="91440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AutoNum type="arabicPeriod"/>
              <a:defRPr sz="2200">
                <a:solidFill>
                  <a:srgbClr val="4D0729"/>
                </a:solidFill>
                <a:latin typeface="+mn-lt"/>
                <a:cs typeface="+mn-cs"/>
              </a:defRPr>
            </a:lvl1pPr>
            <a:lvl2pPr marL="265176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>
                <a:latin typeface="+mn-lt"/>
                <a:cs typeface="+mn-cs"/>
              </a:defRPr>
            </a:lvl2pPr>
            <a:lvl3pPr marL="448056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3pPr>
            <a:lvl4pPr marL="594360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4pPr>
            <a:lvl5pPr marL="777240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5pPr>
            <a:lvl6pPr marL="914400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6pPr>
            <a:lvl7pPr marL="1060704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7pPr>
            <a:lvl8pPr marL="1216152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8pPr>
            <a:lvl9pPr marL="1362456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2F181-B0B9-450E-8B89-79D7EAC37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Work Breakdown Structure (WBS)</a:t>
            </a:r>
          </a:p>
          <a:p>
            <a:pPr lvl="1"/>
            <a:r>
              <a:rPr lang="en-US" altLang="en-US" dirty="0"/>
              <a:t>Division of project into manageable and logically ordered tasks and subtasks</a:t>
            </a:r>
          </a:p>
          <a:p>
            <a:r>
              <a:rPr lang="en-US" altLang="en-US" sz="2400" dirty="0"/>
              <a:t>Scheduling Diagrams</a:t>
            </a:r>
          </a:p>
          <a:p>
            <a:pPr lvl="1"/>
            <a:r>
              <a:rPr lang="en-US" altLang="en-US" b="1" dirty="0"/>
              <a:t>Gantt</a:t>
            </a:r>
            <a:r>
              <a:rPr lang="en-US" altLang="en-US" dirty="0"/>
              <a:t> chart: horizontal bars represent task durations</a:t>
            </a:r>
          </a:p>
          <a:p>
            <a:pPr lvl="1"/>
            <a:r>
              <a:rPr lang="en-US" altLang="en-US" b="1" dirty="0"/>
              <a:t>Network diagram</a:t>
            </a:r>
            <a:r>
              <a:rPr lang="en-US" altLang="en-US" dirty="0"/>
              <a:t>: boxes and links represent task dependencies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52334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5CA7-73CA-42F1-B282-1F19DB22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Schedule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AF13E1-99CD-4CC8-98BB-C0251F4EF5F4}"/>
              </a:ext>
            </a:extLst>
          </p:cNvPr>
          <p:cNvGraphicFramePr>
            <a:graphicFrameLocks noGrp="1"/>
          </p:cNvGraphicFramePr>
          <p:nvPr/>
        </p:nvGraphicFramePr>
        <p:xfrm>
          <a:off x="29183" y="187219"/>
          <a:ext cx="2286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904"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Knowledge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Areas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PMs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 Planning</a:t>
                      </a:r>
                    </a:p>
                    <a:p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WBS, Tasks, Costs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Critical Path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 Triangle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D42FCFA-2D3F-470F-8B7E-D02C5634957D}"/>
              </a:ext>
            </a:extLst>
          </p:cNvPr>
          <p:cNvSpPr txBox="1">
            <a:spLocks/>
          </p:cNvSpPr>
          <p:nvPr/>
        </p:nvSpPr>
        <p:spPr>
          <a:xfrm>
            <a:off x="8182890" y="3005499"/>
            <a:ext cx="5097377" cy="38862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457200" indent="-457200" defTabSz="91440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AutoNum type="arabicPeriod"/>
              <a:defRPr sz="2200">
                <a:solidFill>
                  <a:srgbClr val="4D0729"/>
                </a:solidFill>
                <a:latin typeface="+mn-lt"/>
                <a:cs typeface="+mn-cs"/>
              </a:defRPr>
            </a:lvl1pPr>
            <a:lvl2pPr marL="265176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>
                <a:latin typeface="+mn-lt"/>
                <a:cs typeface="+mn-cs"/>
              </a:defRPr>
            </a:lvl2pPr>
            <a:lvl3pPr marL="448056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3pPr>
            <a:lvl4pPr marL="594360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4pPr>
            <a:lvl5pPr marL="777240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5pPr>
            <a:lvl6pPr marL="914400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6pPr>
            <a:lvl7pPr marL="1060704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7pPr>
            <a:lvl8pPr marL="1216152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8pPr>
            <a:lvl9pPr marL="1362456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2F181-B0B9-450E-8B89-79D7EAC37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BE2AF7-70D8-4A93-BD16-A137BF641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020" y="1307667"/>
            <a:ext cx="7970956" cy="4065588"/>
          </a:xfrm>
          <a:prstGeom prst="rect">
            <a:avLst/>
          </a:prstGeom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4D8E2DA1-B671-4523-B02A-4B5AD7450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576" y="5420880"/>
            <a:ext cx="8763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dirty="0"/>
              <a:t>Gantt chart showing project tasks, duration times for those tasks, and predecessors</a:t>
            </a:r>
          </a:p>
          <a:p>
            <a:pPr eaLnBrk="1" hangingPunct="1"/>
            <a:r>
              <a:rPr lang="en-US" sz="1600" dirty="0"/>
              <a:t>(</a:t>
            </a:r>
            <a:r>
              <a:rPr lang="en-US" sz="1600" i="1" dirty="0"/>
              <a:t>Source:</a:t>
            </a:r>
            <a:r>
              <a:rPr lang="en-US" sz="1600" dirty="0"/>
              <a:t> Microsoft Corporation.)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93406126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5CA7-73CA-42F1-B282-1F19DB22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Breakdown Structure (WBS)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AF13E1-99CD-4CC8-98BB-C0251F4EF5F4}"/>
              </a:ext>
            </a:extLst>
          </p:cNvPr>
          <p:cNvGraphicFramePr>
            <a:graphicFrameLocks noGrp="1"/>
          </p:cNvGraphicFramePr>
          <p:nvPr/>
        </p:nvGraphicFramePr>
        <p:xfrm>
          <a:off x="29183" y="187219"/>
          <a:ext cx="2286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904"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Knowledge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Areas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PMs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 Planning</a:t>
                      </a:r>
                    </a:p>
                    <a:p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WBS, Tasks, Costs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Critical Path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 Triangle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D42FCFA-2D3F-470F-8B7E-D02C5634957D}"/>
              </a:ext>
            </a:extLst>
          </p:cNvPr>
          <p:cNvSpPr txBox="1">
            <a:spLocks/>
          </p:cNvSpPr>
          <p:nvPr/>
        </p:nvSpPr>
        <p:spPr>
          <a:xfrm>
            <a:off x="8182890" y="3005499"/>
            <a:ext cx="5097377" cy="38862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457200" indent="-457200" defTabSz="91440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AutoNum type="arabicPeriod"/>
              <a:defRPr sz="2200">
                <a:solidFill>
                  <a:srgbClr val="4D0729"/>
                </a:solidFill>
                <a:latin typeface="+mn-lt"/>
                <a:cs typeface="+mn-cs"/>
              </a:defRPr>
            </a:lvl1pPr>
            <a:lvl2pPr marL="265176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>
                <a:latin typeface="+mn-lt"/>
                <a:cs typeface="+mn-cs"/>
              </a:defRPr>
            </a:lvl2pPr>
            <a:lvl3pPr marL="448056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3pPr>
            <a:lvl4pPr marL="594360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4pPr>
            <a:lvl5pPr marL="777240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5pPr>
            <a:lvl6pPr marL="914400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6pPr>
            <a:lvl7pPr marL="1060704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7pPr>
            <a:lvl8pPr marL="1216152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8pPr>
            <a:lvl9pPr marL="1362456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2F181-B0B9-450E-8B89-79D7EAC37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6828" y="1075765"/>
            <a:ext cx="9720073" cy="57822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400" dirty="0"/>
              <a:t>Is a “top down” logical structuring of project work </a:t>
            </a:r>
          </a:p>
          <a:p>
            <a:pPr marL="0" indent="0">
              <a:buNone/>
            </a:pPr>
            <a:r>
              <a:rPr lang="en-US" sz="2900" dirty="0"/>
              <a:t>At the highest level, the WBS may be broken down into major work packages that reflect phases of the SDLC, for example: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/>
              <a:t>Planning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/>
              <a:t>Analysis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/>
              <a:t>Design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/>
              <a:t>Implementation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Each work package is further broken down into tasks of greater detail, for example:</a:t>
            </a:r>
          </a:p>
          <a:p>
            <a:pPr marL="1428750" lvl="2" indent="-514350">
              <a:buFont typeface="+mj-lt"/>
              <a:buAutoNum type="arabicPeriod" startAt="2"/>
            </a:pPr>
            <a:r>
              <a:rPr lang="en-US" sz="2600" dirty="0"/>
              <a:t>Analysis</a:t>
            </a:r>
          </a:p>
          <a:p>
            <a:pPr marL="1885950" lvl="3" indent="-514350">
              <a:buFont typeface="+mj-lt"/>
              <a:buAutoNum type="alphaUcPeriod"/>
            </a:pPr>
            <a:r>
              <a:rPr lang="en-US" sz="2100" dirty="0"/>
              <a:t>Workflow requirement analysis</a:t>
            </a:r>
          </a:p>
          <a:p>
            <a:pPr marL="1885950" lvl="3" indent="-514350">
              <a:buFont typeface="+mj-lt"/>
              <a:buAutoNum type="alphaUcPeriod"/>
            </a:pPr>
            <a:r>
              <a:rPr lang="en-US" sz="2100" dirty="0"/>
              <a:t>Functional requirements analysis</a:t>
            </a:r>
          </a:p>
          <a:p>
            <a:pPr marL="1885950" lvl="3" indent="-514350">
              <a:buFont typeface="+mj-lt"/>
              <a:buAutoNum type="alphaUcPeriod"/>
            </a:pPr>
            <a:r>
              <a:rPr lang="en-US" sz="2100" dirty="0"/>
              <a:t>Data requirements analysis</a:t>
            </a:r>
          </a:p>
          <a:p>
            <a:pPr marL="1885950" lvl="3" indent="-514350">
              <a:buFont typeface="+mj-lt"/>
              <a:buAutoNum type="alphaUcPeriod"/>
            </a:pPr>
            <a:r>
              <a:rPr lang="en-US" sz="2100" dirty="0"/>
              <a:t>Information security requirements analysis</a:t>
            </a:r>
          </a:p>
          <a:p>
            <a:pPr marL="1428750" lvl="2" indent="-514350">
              <a:buFont typeface="+mj-lt"/>
              <a:buAutoNum type="arabicPeriod" startAt="2"/>
            </a:pPr>
            <a:r>
              <a:rPr lang="en-US" sz="2600" dirty="0"/>
              <a:t>Design</a:t>
            </a:r>
          </a:p>
          <a:p>
            <a:pPr marL="1885950" lvl="3" indent="-514350">
              <a:buFont typeface="+mj-lt"/>
              <a:buAutoNum type="alphaUcPeriod"/>
            </a:pPr>
            <a:r>
              <a:rPr lang="en-US" sz="2100" dirty="0"/>
              <a:t>User interface design </a:t>
            </a:r>
          </a:p>
          <a:p>
            <a:pPr marL="1885950" lvl="3" indent="-514350">
              <a:buFont typeface="+mj-lt"/>
              <a:buAutoNum type="alphaUcPeriod"/>
            </a:pPr>
            <a:r>
              <a:rPr lang="en-US" sz="2100" dirty="0"/>
              <a:t>Database design</a:t>
            </a:r>
          </a:p>
          <a:p>
            <a:pPr marL="1885950" lvl="3" indent="-514350">
              <a:buFont typeface="+mj-lt"/>
              <a:buAutoNum type="alphaUcPeriod"/>
            </a:pPr>
            <a:r>
              <a:rPr lang="en-US" sz="2100" dirty="0"/>
              <a:t>Applications processing design</a:t>
            </a:r>
          </a:p>
          <a:p>
            <a:pPr marL="971550" lvl="1" indent="-514350">
              <a:buFont typeface="+mj-lt"/>
              <a:buAutoNum type="alphaU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30315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5CA7-73CA-42F1-B282-1F19DB22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Diagram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AF13E1-99CD-4CC8-98BB-C0251F4EF5F4}"/>
              </a:ext>
            </a:extLst>
          </p:cNvPr>
          <p:cNvGraphicFramePr>
            <a:graphicFrameLocks noGrp="1"/>
          </p:cNvGraphicFramePr>
          <p:nvPr/>
        </p:nvGraphicFramePr>
        <p:xfrm>
          <a:off x="29183" y="187219"/>
          <a:ext cx="2286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904"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Knowledge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Areas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PMs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 Planning</a:t>
                      </a:r>
                    </a:p>
                    <a:p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WBS, Tasks, Costs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Critical Path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 Triangle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D42FCFA-2D3F-470F-8B7E-D02C5634957D}"/>
              </a:ext>
            </a:extLst>
          </p:cNvPr>
          <p:cNvSpPr txBox="1">
            <a:spLocks/>
          </p:cNvSpPr>
          <p:nvPr/>
        </p:nvSpPr>
        <p:spPr>
          <a:xfrm>
            <a:off x="8182890" y="3005499"/>
            <a:ext cx="5097377" cy="38862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457200" indent="-457200" defTabSz="91440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AutoNum type="arabicPeriod"/>
              <a:defRPr sz="2200">
                <a:solidFill>
                  <a:srgbClr val="4D0729"/>
                </a:solidFill>
                <a:latin typeface="+mn-lt"/>
                <a:cs typeface="+mn-cs"/>
              </a:defRPr>
            </a:lvl1pPr>
            <a:lvl2pPr marL="265176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>
                <a:latin typeface="+mn-lt"/>
                <a:cs typeface="+mn-cs"/>
              </a:defRPr>
            </a:lvl2pPr>
            <a:lvl3pPr marL="448056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3pPr>
            <a:lvl4pPr marL="594360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4pPr>
            <a:lvl5pPr marL="777240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5pPr>
            <a:lvl6pPr marL="914400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6pPr>
            <a:lvl7pPr marL="1060704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7pPr>
            <a:lvl8pPr marL="1216152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8pPr>
            <a:lvl9pPr marL="1362456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2F181-B0B9-450E-8B89-79D7EAC37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6828" y="1075765"/>
            <a:ext cx="9720073" cy="5782235"/>
          </a:xfrm>
        </p:spPr>
        <p:txBody>
          <a:bodyPr>
            <a:normAutofit/>
          </a:bodyPr>
          <a:lstStyle/>
          <a:p>
            <a:pPr marL="283464" indent="0">
              <a:buNone/>
            </a:pPr>
            <a:r>
              <a:rPr lang="en-US" dirty="0"/>
              <a:t>Once the tasks have been defined in a WBS, we map dependencies using a “Network Diagram”</a:t>
            </a:r>
          </a:p>
          <a:p>
            <a:pPr marL="626364" indent="-342900">
              <a:buFont typeface="Wingdings" panose="05000000000000000000" pitchFamily="2" charset="2"/>
              <a:buChar char="§"/>
            </a:pPr>
            <a:r>
              <a:rPr lang="en-US" dirty="0"/>
              <a:t>	No… Not that kind of network diagram…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8F9F15-EB72-4CDF-AB5F-3D0F600BF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905" y="1394394"/>
            <a:ext cx="7392444" cy="514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1817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5CA7-73CA-42F1-B282-1F19DB22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Diagram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AF13E1-99CD-4CC8-98BB-C0251F4EF5F4}"/>
              </a:ext>
            </a:extLst>
          </p:cNvPr>
          <p:cNvGraphicFramePr>
            <a:graphicFrameLocks noGrp="1"/>
          </p:cNvGraphicFramePr>
          <p:nvPr/>
        </p:nvGraphicFramePr>
        <p:xfrm>
          <a:off x="29183" y="187219"/>
          <a:ext cx="2286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904"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Knowledge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Areas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PMs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 Planning</a:t>
                      </a:r>
                    </a:p>
                    <a:p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WBS, Tasks, Costs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Critical Path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 Triangle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D42FCFA-2D3F-470F-8B7E-D02C5634957D}"/>
              </a:ext>
            </a:extLst>
          </p:cNvPr>
          <p:cNvSpPr txBox="1">
            <a:spLocks/>
          </p:cNvSpPr>
          <p:nvPr/>
        </p:nvSpPr>
        <p:spPr>
          <a:xfrm>
            <a:off x="8182890" y="3005499"/>
            <a:ext cx="5097377" cy="38862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457200" indent="-457200" defTabSz="91440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AutoNum type="arabicPeriod"/>
              <a:defRPr sz="2200">
                <a:solidFill>
                  <a:srgbClr val="4D0729"/>
                </a:solidFill>
                <a:latin typeface="+mn-lt"/>
                <a:cs typeface="+mn-cs"/>
              </a:defRPr>
            </a:lvl1pPr>
            <a:lvl2pPr marL="265176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>
                <a:latin typeface="+mn-lt"/>
                <a:cs typeface="+mn-cs"/>
              </a:defRPr>
            </a:lvl2pPr>
            <a:lvl3pPr marL="448056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3pPr>
            <a:lvl4pPr marL="594360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4pPr>
            <a:lvl5pPr marL="777240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5pPr>
            <a:lvl6pPr marL="914400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6pPr>
            <a:lvl7pPr marL="1060704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7pPr>
            <a:lvl8pPr marL="1216152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8pPr>
            <a:lvl9pPr marL="1362456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2F181-B0B9-450E-8B89-79D7EAC37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6828" y="1075765"/>
            <a:ext cx="9720073" cy="5782235"/>
          </a:xfrm>
        </p:spPr>
        <p:txBody>
          <a:bodyPr>
            <a:normAutofit/>
          </a:bodyPr>
          <a:lstStyle/>
          <a:p>
            <a:pPr marL="283464" indent="0">
              <a:buNone/>
            </a:pPr>
            <a:r>
              <a:rPr lang="en-US" dirty="0"/>
              <a:t>Once the tasks have been defined in a WBS, we map dependencies using a “Network Diagram”</a:t>
            </a:r>
          </a:p>
          <a:p>
            <a:pPr marL="626364" indent="-342900">
              <a:buFont typeface="Wingdings" panose="05000000000000000000" pitchFamily="2" charset="2"/>
              <a:buChar char="§"/>
            </a:pPr>
            <a:r>
              <a:rPr lang="en-US" dirty="0"/>
              <a:t>	No… Not that kind of network diagram…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B22A9D-8DBD-46F9-B4BA-825FD5D97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82" y="2575381"/>
            <a:ext cx="7548489" cy="384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2228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5CA7-73CA-42F1-B282-1F19DB22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Completion Time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AF13E1-99CD-4CC8-98BB-C0251F4EF5F4}"/>
              </a:ext>
            </a:extLst>
          </p:cNvPr>
          <p:cNvGraphicFramePr>
            <a:graphicFrameLocks noGrp="1"/>
          </p:cNvGraphicFramePr>
          <p:nvPr/>
        </p:nvGraphicFramePr>
        <p:xfrm>
          <a:off x="29183" y="187219"/>
          <a:ext cx="2286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904"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Knowledge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Areas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PMs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 Planning</a:t>
                      </a:r>
                    </a:p>
                    <a:p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WBS, Tasks, Costs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Critical Path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 Triangle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D42FCFA-2D3F-470F-8B7E-D02C5634957D}"/>
              </a:ext>
            </a:extLst>
          </p:cNvPr>
          <p:cNvSpPr txBox="1">
            <a:spLocks/>
          </p:cNvSpPr>
          <p:nvPr/>
        </p:nvSpPr>
        <p:spPr>
          <a:xfrm>
            <a:off x="8182890" y="3005499"/>
            <a:ext cx="5097377" cy="38862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457200" indent="-457200" defTabSz="91440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AutoNum type="arabicPeriod"/>
              <a:defRPr sz="2200">
                <a:solidFill>
                  <a:srgbClr val="4D0729"/>
                </a:solidFill>
                <a:latin typeface="+mn-lt"/>
                <a:cs typeface="+mn-cs"/>
              </a:defRPr>
            </a:lvl1pPr>
            <a:lvl2pPr marL="265176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>
                <a:latin typeface="+mn-lt"/>
                <a:cs typeface="+mn-cs"/>
              </a:defRPr>
            </a:lvl2pPr>
            <a:lvl3pPr marL="448056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3pPr>
            <a:lvl4pPr marL="594360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4pPr>
            <a:lvl5pPr marL="777240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5pPr>
            <a:lvl6pPr marL="914400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6pPr>
            <a:lvl7pPr marL="1060704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7pPr>
            <a:lvl8pPr marL="1216152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8pPr>
            <a:lvl9pPr marL="1362456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2F181-B0B9-450E-8B89-79D7EAC37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6828" y="1075765"/>
            <a:ext cx="9720073" cy="5782235"/>
          </a:xfrm>
        </p:spPr>
        <p:txBody>
          <a:bodyPr>
            <a:normAutofit/>
          </a:bodyPr>
          <a:lstStyle/>
          <a:p>
            <a:pPr marL="283464" indent="0">
              <a:buNone/>
            </a:pPr>
            <a:r>
              <a:rPr lang="en-US" dirty="0"/>
              <a:t>For each task defined in the WBS and Network Diagram, you must estimate the time to complete the task (and resources required).</a:t>
            </a:r>
          </a:p>
          <a:p>
            <a:pPr marL="283464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D08275-A0D2-4A26-B441-0BB468FDA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41" y="2093117"/>
            <a:ext cx="11453160" cy="461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60939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5CA7-73CA-42F1-B282-1F19DB22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Critical Path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AF13E1-99CD-4CC8-98BB-C0251F4EF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896070"/>
              </p:ext>
            </p:extLst>
          </p:nvPr>
        </p:nvGraphicFramePr>
        <p:xfrm>
          <a:off x="29183" y="187219"/>
          <a:ext cx="2286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904"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Knowledge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Areas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PMs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 Planning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WBS, Tasks, Costs</a:t>
                      </a:r>
                    </a:p>
                    <a:p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Critical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Path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 Triangle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D42FCFA-2D3F-470F-8B7E-D02C5634957D}"/>
              </a:ext>
            </a:extLst>
          </p:cNvPr>
          <p:cNvSpPr txBox="1">
            <a:spLocks/>
          </p:cNvSpPr>
          <p:nvPr/>
        </p:nvSpPr>
        <p:spPr>
          <a:xfrm>
            <a:off x="8182890" y="3005499"/>
            <a:ext cx="5097377" cy="38862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457200" indent="-457200" defTabSz="91440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AutoNum type="arabicPeriod"/>
              <a:defRPr sz="2200">
                <a:solidFill>
                  <a:srgbClr val="4D0729"/>
                </a:solidFill>
                <a:latin typeface="+mn-lt"/>
                <a:cs typeface="+mn-cs"/>
              </a:defRPr>
            </a:lvl1pPr>
            <a:lvl2pPr marL="265176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>
                <a:latin typeface="+mn-lt"/>
                <a:cs typeface="+mn-cs"/>
              </a:defRPr>
            </a:lvl2pPr>
            <a:lvl3pPr marL="448056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3pPr>
            <a:lvl4pPr marL="594360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4pPr>
            <a:lvl5pPr marL="777240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5pPr>
            <a:lvl6pPr marL="914400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6pPr>
            <a:lvl7pPr marL="1060704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7pPr>
            <a:lvl8pPr marL="1216152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8pPr>
            <a:lvl9pPr marL="1362456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2F181-B0B9-450E-8B89-79D7EAC37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6828" y="1075765"/>
            <a:ext cx="9720073" cy="5782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 algorithm for scheduling a set of project activities</a:t>
            </a:r>
          </a:p>
          <a:p>
            <a:r>
              <a:rPr lang="en-US" dirty="0"/>
              <a:t>Used with Program Evaluation and Review Technique (PERT) network diagram</a:t>
            </a:r>
          </a:p>
          <a:p>
            <a:r>
              <a:rPr lang="en-US" dirty="0"/>
              <a:t>Determines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Critical path by identifying and measuring the time required to complete the longest path of dependent activities (i.e. tasks) from start to finish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Earliest and latest that each task can start and finish without making the project longer</a:t>
            </a:r>
          </a:p>
          <a:p>
            <a:pPr lvl="2"/>
            <a:r>
              <a:rPr lang="en-US" sz="2100" dirty="0"/>
              <a:t>Slack time is the amount of time a task can be delayed without making the project longer</a:t>
            </a:r>
          </a:p>
          <a:p>
            <a:pPr lvl="3"/>
            <a:r>
              <a:rPr lang="en-US" sz="2100" b="1" dirty="0"/>
              <a:t>Critical path has 0 slack</a:t>
            </a:r>
          </a:p>
          <a:p>
            <a:pPr marL="283464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8556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5CA7-73CA-42F1-B282-1F19DB22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C66DF-E50A-4111-A500-F2B87D040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the process of managing an information systems project, including project initiation, project planning, project execution, and project closedown,</a:t>
            </a:r>
          </a:p>
          <a:p>
            <a:r>
              <a:rPr lang="en-US" dirty="0"/>
              <a:t>describe how to represent and schedule project plans using Gantt charts and network diagrams, and</a:t>
            </a:r>
          </a:p>
          <a:p>
            <a:r>
              <a:rPr lang="en-US" dirty="0"/>
              <a:t>explain how commercial project management software packages can be used to assist in representing and managing project schedules.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AF13E1-99CD-4CC8-98BB-C0251F4EF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83276"/>
              </p:ext>
            </p:extLst>
          </p:nvPr>
        </p:nvGraphicFramePr>
        <p:xfrm>
          <a:off x="29183" y="187219"/>
          <a:ext cx="2286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904"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 Knowledge Areas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Project Roles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PMs Role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Project Planning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WBS, Tasks, Costs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Critical Path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 Triangle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94425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5CA7-73CA-42F1-B282-1F19DB22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Critical Path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0E5D5F-E234-4C71-8BF4-6F5E15266136}"/>
              </a:ext>
            </a:extLst>
          </p:cNvPr>
          <p:cNvSpPr txBox="1"/>
          <p:nvPr/>
        </p:nvSpPr>
        <p:spPr>
          <a:xfrm>
            <a:off x="2319428" y="1145235"/>
            <a:ext cx="360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PERT chart for a project with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5 milestones: 1 through 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6 tasks: A through F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76591A-4662-4AF6-B122-9292D846C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4" y="1017519"/>
            <a:ext cx="6517969" cy="45383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98E42A-9ED6-493B-B5AA-2393E2FD7221}"/>
              </a:ext>
            </a:extLst>
          </p:cNvPr>
          <p:cNvSpPr txBox="1"/>
          <p:nvPr/>
        </p:nvSpPr>
        <p:spPr>
          <a:xfrm>
            <a:off x="7431503" y="5040800"/>
            <a:ext cx="2598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A, D, F = 3 + 1 + 2 = 6 mo.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EA352B-4DE1-4500-89DA-5D0891059A7A}"/>
              </a:ext>
            </a:extLst>
          </p:cNvPr>
          <p:cNvSpPr txBox="1"/>
          <p:nvPr/>
        </p:nvSpPr>
        <p:spPr>
          <a:xfrm>
            <a:off x="7688177" y="5341067"/>
            <a:ext cx="2598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A, E = 3 + 3 = 6 mo.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F16F7F-4D88-436B-A55F-7A744E658DBE}"/>
              </a:ext>
            </a:extLst>
          </p:cNvPr>
          <p:cNvSpPr txBox="1"/>
          <p:nvPr/>
        </p:nvSpPr>
        <p:spPr>
          <a:xfrm>
            <a:off x="7688177" y="5706020"/>
            <a:ext cx="2598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B, C = 4 + 3 = 7 mo.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87E5E9-F001-4935-B7DC-177ADB747B2E}"/>
              </a:ext>
            </a:extLst>
          </p:cNvPr>
          <p:cNvSpPr txBox="1"/>
          <p:nvPr/>
        </p:nvSpPr>
        <p:spPr>
          <a:xfrm>
            <a:off x="8691511" y="1461200"/>
            <a:ext cx="2751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Paths through the tasks: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2E2E38-5D94-417D-8FA4-1EF8485F31D4}"/>
              </a:ext>
            </a:extLst>
          </p:cNvPr>
          <p:cNvSpPr txBox="1"/>
          <p:nvPr/>
        </p:nvSpPr>
        <p:spPr>
          <a:xfrm>
            <a:off x="8691510" y="739895"/>
            <a:ext cx="2751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Which is the critical path? 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B2C3AED-13F9-4B26-A3DC-62A2A902AEEC}"/>
              </a:ext>
            </a:extLst>
          </p:cNvPr>
          <p:cNvSpPr/>
          <p:nvPr/>
        </p:nvSpPr>
        <p:spPr>
          <a:xfrm>
            <a:off x="7152339" y="5675242"/>
            <a:ext cx="558327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034B85-A5F0-40EB-942C-756CA037AFEA}"/>
              </a:ext>
            </a:extLst>
          </p:cNvPr>
          <p:cNvSpPr txBox="1"/>
          <p:nvPr/>
        </p:nvSpPr>
        <p:spPr>
          <a:xfrm>
            <a:off x="9934003" y="5341067"/>
            <a:ext cx="1957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Slack time = 1 mo.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DA5D3F-960F-4756-8B7D-91F88AD25099}"/>
              </a:ext>
            </a:extLst>
          </p:cNvPr>
          <p:cNvSpPr txBox="1"/>
          <p:nvPr/>
        </p:nvSpPr>
        <p:spPr>
          <a:xfrm>
            <a:off x="9934004" y="5040800"/>
            <a:ext cx="1957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Slack time = 1 mo.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5A7FFA-4DCD-4B67-A970-C7166FA43D0A}"/>
              </a:ext>
            </a:extLst>
          </p:cNvPr>
          <p:cNvSpPr txBox="1"/>
          <p:nvPr/>
        </p:nvSpPr>
        <p:spPr>
          <a:xfrm>
            <a:off x="9925768" y="5644515"/>
            <a:ext cx="1957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Slack time = 0 mo.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8BB8B18-3D96-4E3E-8A5D-E47441061A70}"/>
              </a:ext>
            </a:extLst>
          </p:cNvPr>
          <p:cNvCxnSpPr>
            <a:cxnSpLocks/>
          </p:cNvCxnSpPr>
          <p:nvPr/>
        </p:nvCxnSpPr>
        <p:spPr>
          <a:xfrm>
            <a:off x="3535394" y="3577948"/>
            <a:ext cx="1588169" cy="8422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1863A97-97BD-4992-8A74-0F90E31A725A}"/>
              </a:ext>
            </a:extLst>
          </p:cNvPr>
          <p:cNvCxnSpPr>
            <a:cxnSpLocks/>
          </p:cNvCxnSpPr>
          <p:nvPr/>
        </p:nvCxnSpPr>
        <p:spPr>
          <a:xfrm flipV="1">
            <a:off x="5929216" y="3627072"/>
            <a:ext cx="1893436" cy="8402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41667F9-3F1C-493C-AD90-A9AD76CB4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811616"/>
              </p:ext>
            </p:extLst>
          </p:nvPr>
        </p:nvGraphicFramePr>
        <p:xfrm>
          <a:off x="29183" y="187219"/>
          <a:ext cx="2286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904"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Knowledge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Areas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PMs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 Planning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WBS, Tasks, Costs</a:t>
                      </a:r>
                    </a:p>
                    <a:p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Critical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Path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 Triangle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23495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 animBg="1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5CA7-73CA-42F1-B282-1F19DB22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Path Exercise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5ECC927-0499-42F2-8CDC-7ACFE0FD4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8847" y="5427394"/>
            <a:ext cx="3647692" cy="12906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is the critical path?</a:t>
            </a:r>
          </a:p>
          <a:p>
            <a:pPr marL="0" indent="0">
              <a:buNone/>
            </a:pPr>
            <a:r>
              <a:rPr lang="en-US" dirty="0"/>
              <a:t>What is the slack time?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23CFD39-CFF8-4D3D-82ED-5DCE98884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811616"/>
              </p:ext>
            </p:extLst>
          </p:nvPr>
        </p:nvGraphicFramePr>
        <p:xfrm>
          <a:off x="29183" y="187219"/>
          <a:ext cx="2286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904"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Knowledge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Areas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PMs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 Planning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WBS, Tasks, Costs</a:t>
                      </a:r>
                    </a:p>
                    <a:p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Critical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Path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 Triangle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54E4100-E419-4788-AE81-439F73263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20" y="1926561"/>
            <a:ext cx="11453160" cy="461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11381"/>
      </p:ext>
    </p:extLst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5CA7-73CA-42F1-B282-1F19DB22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GANTT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94C449-E359-44D5-B5B3-52D4E9A28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the tasks have been defined, their dependencies well understood, and the durations estimated, we can use a graphical model of the project plan: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A6C37B-022E-46C9-BE17-4257F5DD5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183" y="2240676"/>
            <a:ext cx="9369921" cy="4426824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F133C4D-0954-4A0A-871A-E24461A25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811616"/>
              </p:ext>
            </p:extLst>
          </p:nvPr>
        </p:nvGraphicFramePr>
        <p:xfrm>
          <a:off x="29183" y="187219"/>
          <a:ext cx="2286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904"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Knowledge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Areas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PMs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 Planning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WBS, Tasks, Costs</a:t>
                      </a:r>
                    </a:p>
                    <a:p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Critical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Path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 Triangle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940826"/>
      </p:ext>
    </p:extLst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5CA7-73CA-42F1-B282-1F19DB22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GANTT Exercise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94C449-E359-44D5-B5B3-52D4E9A28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network diagram to create a GANTT using TeamGantt.com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F133C4D-0954-4A0A-871A-E24461A256F9}"/>
              </a:ext>
            </a:extLst>
          </p:cNvPr>
          <p:cNvGraphicFramePr>
            <a:graphicFrameLocks noGrp="1"/>
          </p:cNvGraphicFramePr>
          <p:nvPr/>
        </p:nvGraphicFramePr>
        <p:xfrm>
          <a:off x="29183" y="187219"/>
          <a:ext cx="2286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904"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Knowledge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Areas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PMs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 Planning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WBS, Tasks, Costs</a:t>
                      </a:r>
                    </a:p>
                    <a:p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Critical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Path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 Triangle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7968055-F83A-4A55-8B56-2E9367A7A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1" y="2566228"/>
            <a:ext cx="11906250" cy="344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57160"/>
      </p:ext>
    </p:extLst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5CA7-73CA-42F1-B282-1F19DB22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Estimation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94C449-E359-44D5-B5B3-52D4E9A28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Can be based on:</a:t>
            </a:r>
          </a:p>
          <a:p>
            <a:pPr lvl="1"/>
            <a:r>
              <a:rPr lang="en-US" sz="2400" dirty="0"/>
              <a:t>Analogous estimating – using experience from prior projects</a:t>
            </a:r>
          </a:p>
          <a:p>
            <a:pPr lvl="1"/>
            <a:r>
              <a:rPr lang="en-US" sz="2400" dirty="0"/>
              <a:t>Parametric estimating – extending cost models from similar prior projects</a:t>
            </a:r>
          </a:p>
          <a:p>
            <a:pPr lvl="1"/>
            <a:r>
              <a:rPr lang="en-US" sz="2400" dirty="0"/>
              <a:t>Bottom-up estimating – building up costs from detailed Work Breakdown Structure</a:t>
            </a:r>
          </a:p>
          <a:p>
            <a:pPr lvl="1"/>
            <a:r>
              <a:rPr lang="en-US" sz="2400" dirty="0"/>
              <a:t>Actual costs – leveraging actual historic costs from identical prior project</a:t>
            </a:r>
          </a:p>
          <a:p>
            <a:pPr marL="0" indent="0">
              <a:buNone/>
            </a:pPr>
            <a:r>
              <a:rPr lang="en-US" sz="2800" dirty="0"/>
              <a:t>Software Size Estimation Techniques:</a:t>
            </a:r>
          </a:p>
          <a:p>
            <a:pPr lvl="1"/>
            <a:r>
              <a:rPr lang="en-US" sz="2400" dirty="0"/>
              <a:t>Source Lines of Code (SLOC)</a:t>
            </a:r>
          </a:p>
          <a:p>
            <a:pPr lvl="1"/>
            <a:r>
              <a:rPr lang="en-US" sz="2400" dirty="0" err="1"/>
              <a:t>COnstructive</a:t>
            </a:r>
            <a:r>
              <a:rPr lang="en-US" sz="2400" dirty="0"/>
              <a:t> </a:t>
            </a:r>
            <a:r>
              <a:rPr lang="en-US" sz="2400" dirty="0" err="1"/>
              <a:t>COst</a:t>
            </a:r>
            <a:r>
              <a:rPr lang="en-US" sz="2400" dirty="0"/>
              <a:t> Model (COCOMO)</a:t>
            </a:r>
          </a:p>
          <a:p>
            <a:pPr lvl="1"/>
            <a:r>
              <a:rPr lang="en-US" sz="2400" dirty="0"/>
              <a:t>Function Point Analysis (FPA)</a:t>
            </a:r>
          </a:p>
          <a:p>
            <a:pPr lvl="1"/>
            <a:r>
              <a:rPr lang="en-US" sz="2400" dirty="0"/>
              <a:t>FPA With Feature Points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F133C4D-0954-4A0A-871A-E24461A25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7929"/>
              </p:ext>
            </p:extLst>
          </p:nvPr>
        </p:nvGraphicFramePr>
        <p:xfrm>
          <a:off x="29183" y="187219"/>
          <a:ext cx="2286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904"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Knowledge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Areas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PMs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 Planning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WBS, Tasks, 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Costs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Critical Path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 Triangle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97615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5CA7-73CA-42F1-B282-1F19DB22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COCOMO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94C449-E359-44D5-B5B3-52D4E9A28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Models for estimating effort, cost, and schedule</a:t>
            </a:r>
          </a:p>
          <a:p>
            <a:pPr marL="457200" lvl="1" indent="0">
              <a:buNone/>
            </a:pPr>
            <a:r>
              <a:rPr lang="en-US" sz="1500" dirty="0"/>
              <a:t>Boehm, B. (1981) </a:t>
            </a:r>
            <a:r>
              <a:rPr lang="en-US" sz="1500" u="sng" dirty="0"/>
              <a:t>Software Engineering Economics </a:t>
            </a:r>
          </a:p>
          <a:p>
            <a:pPr lvl="1"/>
            <a:r>
              <a:rPr lang="en-US" sz="2200" dirty="0"/>
              <a:t>Derived from fitting regression formulas to historical project data</a:t>
            </a:r>
          </a:p>
          <a:p>
            <a:pPr lvl="1"/>
            <a:r>
              <a:rPr lang="en-US" sz="2200" dirty="0"/>
              <a:t>Applies to 3 classes of software development projects</a:t>
            </a:r>
          </a:p>
          <a:p>
            <a:pPr lvl="2"/>
            <a:r>
              <a:rPr lang="en-US" sz="1900" b="1" dirty="0"/>
              <a:t>Organic projects </a:t>
            </a:r>
            <a:r>
              <a:rPr lang="en-US" sz="1900" dirty="0"/>
              <a:t>- small teams with "good" experience working with flexible requirements</a:t>
            </a:r>
          </a:p>
          <a:p>
            <a:pPr lvl="2"/>
            <a:r>
              <a:rPr lang="en-US" sz="1900" b="1" dirty="0"/>
              <a:t>Semi-detached projects </a:t>
            </a:r>
            <a:r>
              <a:rPr lang="en-US" sz="1900" dirty="0"/>
              <a:t>- "medium" teams with mixed experience working with a mix of rigid and less than rigid requirements</a:t>
            </a:r>
          </a:p>
          <a:p>
            <a:pPr lvl="2"/>
            <a:r>
              <a:rPr lang="en-US" sz="1900" b="1" dirty="0"/>
              <a:t>Embedded projects </a:t>
            </a:r>
            <a:r>
              <a:rPr lang="en-US" sz="1900" dirty="0"/>
              <a:t>- developed within a set of "tight" constraints</a:t>
            </a:r>
          </a:p>
          <a:p>
            <a:pPr lvl="2"/>
            <a:endParaRPr lang="en-US" sz="1900" dirty="0"/>
          </a:p>
          <a:p>
            <a:pPr lvl="1"/>
            <a:r>
              <a:rPr lang="en-US" sz="2600" dirty="0"/>
              <a:t>A hierarchy of three increasingly detailed models: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b="1" dirty="0"/>
              <a:t>Basic COCOMO </a:t>
            </a:r>
            <a:r>
              <a:rPr lang="en-US" sz="1900" dirty="0"/>
              <a:t>for quick, early, rough order of magnitude estimates of software costs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b="1" dirty="0"/>
              <a:t>Intermediate COCOMO </a:t>
            </a:r>
            <a:r>
              <a:rPr lang="en-US" sz="1900" dirty="0"/>
              <a:t>added “Cost Drivers”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b="1" dirty="0"/>
              <a:t>Detailed COCOMO </a:t>
            </a:r>
            <a:r>
              <a:rPr lang="en-US" sz="1900" dirty="0"/>
              <a:t>added influence of individual project phases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F133C4D-0954-4A0A-871A-E24461A256F9}"/>
              </a:ext>
            </a:extLst>
          </p:cNvPr>
          <p:cNvGraphicFramePr>
            <a:graphicFrameLocks noGrp="1"/>
          </p:cNvGraphicFramePr>
          <p:nvPr/>
        </p:nvGraphicFramePr>
        <p:xfrm>
          <a:off x="29183" y="187219"/>
          <a:ext cx="2286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904"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Knowledge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Areas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PMs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 Planning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WBS, Tasks, 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Costs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Critical Path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 Triangle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11226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5CA7-73CA-42F1-B282-1F19DB22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Estimation – </a:t>
            </a:r>
            <a:r>
              <a:rPr lang="en-US" sz="4000" dirty="0"/>
              <a:t>Function Point Analysis (FPA)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94C449-E359-44D5-B5B3-52D4E9A28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technique used to determine size of a development task, based on the number of function points</a:t>
            </a:r>
          </a:p>
          <a:p>
            <a:r>
              <a:rPr lang="en-US" sz="2800" dirty="0"/>
              <a:t>Function points are factors such as inputs, outputs, queries, and logical processing units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F133C4D-0954-4A0A-871A-E24461A256F9}"/>
              </a:ext>
            </a:extLst>
          </p:cNvPr>
          <p:cNvGraphicFramePr>
            <a:graphicFrameLocks noGrp="1"/>
          </p:cNvGraphicFramePr>
          <p:nvPr/>
        </p:nvGraphicFramePr>
        <p:xfrm>
          <a:off x="29183" y="187219"/>
          <a:ext cx="2286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904"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Knowledge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Areas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PMs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 Planning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WBS, Tasks, 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Costs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Critical Path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 Triangle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A3398E4-854C-4C4F-85F5-793E4186C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682" y="3618156"/>
            <a:ext cx="5716715" cy="28879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359F0D-6E82-4886-803F-4D6E3E353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6262" y="3618156"/>
            <a:ext cx="9321203" cy="28892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92BB69-161D-415C-AE78-5316BE96C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675" y="3457643"/>
            <a:ext cx="10702226" cy="330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7714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5CA7-73CA-42F1-B282-1F19DB22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Auditors Role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94C449-E359-44D5-B5B3-52D4E9A28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An auditor should be able to review the project plan, and asses:</a:t>
            </a:r>
          </a:p>
          <a:p>
            <a:pPr lvl="1"/>
            <a:r>
              <a:rPr lang="en-US" sz="2400" dirty="0"/>
              <a:t>The validity of costs and estimates</a:t>
            </a:r>
          </a:p>
          <a:p>
            <a:pPr lvl="2"/>
            <a:r>
              <a:rPr lang="en-US" sz="2000" dirty="0"/>
              <a:t>Was an accepted industry standard used?</a:t>
            </a:r>
          </a:p>
          <a:p>
            <a:pPr lvl="2"/>
            <a:r>
              <a:rPr lang="en-US" sz="2000" dirty="0"/>
              <a:t>Are these estimates defendable?</a:t>
            </a:r>
          </a:p>
          <a:p>
            <a:pPr lvl="1"/>
            <a:r>
              <a:rPr lang="en-US" sz="2400" dirty="0"/>
              <a:t>The reasonableness of tasks</a:t>
            </a:r>
          </a:p>
          <a:p>
            <a:pPr lvl="2"/>
            <a:r>
              <a:rPr lang="en-US" sz="2000" dirty="0"/>
              <a:t>Was their rigor in developing the task list?</a:t>
            </a:r>
          </a:p>
          <a:p>
            <a:pPr lvl="2"/>
            <a:r>
              <a:rPr lang="en-US" sz="2000" dirty="0"/>
              <a:t>Is there specificity, i.e., not a template?</a:t>
            </a:r>
          </a:p>
          <a:p>
            <a:pPr lvl="2"/>
            <a:r>
              <a:rPr lang="en-US" sz="2000" dirty="0"/>
              <a:t>Is there evidence of objectivity in task definition and time estimates?</a:t>
            </a:r>
          </a:p>
          <a:p>
            <a:pPr lvl="1"/>
            <a:r>
              <a:rPr lang="en-US" sz="2400" dirty="0"/>
              <a:t>Detail</a:t>
            </a:r>
          </a:p>
          <a:p>
            <a:pPr lvl="2"/>
            <a:r>
              <a:rPr lang="en-US" sz="2000" dirty="0"/>
              <a:t>Is the level of detail appropriate at the time the plan was developed?</a:t>
            </a:r>
          </a:p>
          <a:p>
            <a:pPr lvl="2"/>
            <a:r>
              <a:rPr lang="en-US" sz="2000" dirty="0"/>
              <a:t>Was the plan incrementally modified to update to a level of detail as the project progressed?</a:t>
            </a:r>
          </a:p>
          <a:p>
            <a:pPr lvl="1"/>
            <a:r>
              <a:rPr lang="en-US" sz="2400" dirty="0"/>
              <a:t>Risk</a:t>
            </a:r>
          </a:p>
          <a:p>
            <a:pPr lvl="2"/>
            <a:r>
              <a:rPr lang="en-US" sz="2000" dirty="0"/>
              <a:t>Was the critical path identified, and well understood?</a:t>
            </a:r>
          </a:p>
          <a:p>
            <a:pPr lvl="1"/>
            <a:r>
              <a:rPr lang="en-US" sz="2400" dirty="0"/>
              <a:t>Consistency</a:t>
            </a:r>
          </a:p>
          <a:p>
            <a:pPr lvl="2"/>
            <a:r>
              <a:rPr lang="en-US" sz="2000" dirty="0"/>
              <a:t>Are the various project planning models consistent?</a:t>
            </a:r>
          </a:p>
          <a:p>
            <a:pPr lvl="2"/>
            <a:r>
              <a:rPr lang="en-US" sz="2000" dirty="0"/>
              <a:t>Ex: Each task in the WBS represented in the Network Diagram, GANTT chart, </a:t>
            </a:r>
            <a:r>
              <a:rPr lang="en-US" sz="2000" dirty="0" err="1"/>
              <a:t>etc</a:t>
            </a:r>
            <a:r>
              <a:rPr lang="en-US" sz="2000" dirty="0"/>
              <a:t>?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F133C4D-0954-4A0A-871A-E24461A256F9}"/>
              </a:ext>
            </a:extLst>
          </p:cNvPr>
          <p:cNvGraphicFramePr>
            <a:graphicFrameLocks noGrp="1"/>
          </p:cNvGraphicFramePr>
          <p:nvPr/>
        </p:nvGraphicFramePr>
        <p:xfrm>
          <a:off x="29183" y="187219"/>
          <a:ext cx="2286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904"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Knowledge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Areas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PMs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 Planning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WBS, Tasks, 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Costs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Critical Path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 Triangle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75867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5CA7-73CA-42F1-B282-1F19DB22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Project Planning - Project Management Triangle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F133C4D-0954-4A0A-871A-E24461A25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439755"/>
              </p:ext>
            </p:extLst>
          </p:nvPr>
        </p:nvGraphicFramePr>
        <p:xfrm>
          <a:off x="29183" y="187219"/>
          <a:ext cx="2286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3605"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Knowledge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Areas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PMs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 Planning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WBS, Tasks, Costs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Critical Path</a:t>
                      </a:r>
                    </a:p>
                    <a:p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Triangle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F2057A-D642-48D8-BADA-28327E12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369" y="1288817"/>
            <a:ext cx="11551318" cy="4351338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Projects are planned and managed in the context of 3 constraints: Scope, Schedule and Budget</a:t>
            </a:r>
          </a:p>
          <a:p>
            <a:pPr lvl="2"/>
            <a:r>
              <a:rPr lang="en-US" sz="1800" dirty="0"/>
              <a:t>Project Managers can trade among these 3 constraints</a:t>
            </a:r>
          </a:p>
          <a:p>
            <a:pPr lvl="2"/>
            <a:r>
              <a:rPr lang="en-US" sz="1800" dirty="0"/>
              <a:t>Changes in one constraint necessitate changes in others or quality will suffer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3395625-F80E-4D11-9EEB-222641D958C8}"/>
              </a:ext>
            </a:extLst>
          </p:cNvPr>
          <p:cNvGrpSpPr/>
          <p:nvPr/>
        </p:nvGrpSpPr>
        <p:grpSpPr>
          <a:xfrm>
            <a:off x="322729" y="2773578"/>
            <a:ext cx="4506601" cy="3221530"/>
            <a:chOff x="45252" y="2782669"/>
            <a:chExt cx="4998233" cy="3572971"/>
          </a:xfrm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C424D719-D34A-42DA-B1BA-FD2115F307AF}"/>
                </a:ext>
              </a:extLst>
            </p:cNvPr>
            <p:cNvSpPr/>
            <p:nvPr/>
          </p:nvSpPr>
          <p:spPr>
            <a:xfrm>
              <a:off x="1528760" y="3429000"/>
              <a:ext cx="2447925" cy="22098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QUALITY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7DAA0F-FA53-4293-9C0E-CDB0FAAD7E67}"/>
                </a:ext>
              </a:extLst>
            </p:cNvPr>
            <p:cNvSpPr txBox="1"/>
            <p:nvPr/>
          </p:nvSpPr>
          <p:spPr>
            <a:xfrm>
              <a:off x="1928809" y="2782669"/>
              <a:ext cx="1992241" cy="716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SCOPE</a:t>
              </a:r>
            </a:p>
            <a:p>
              <a:pPr algn="ctr"/>
              <a:r>
                <a:rPr lang="en-US" dirty="0"/>
                <a:t>(Deliverables)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6A29EA-1F90-469D-BF20-304B7D9C7780}"/>
                </a:ext>
              </a:extLst>
            </p:cNvPr>
            <p:cNvSpPr txBox="1"/>
            <p:nvPr/>
          </p:nvSpPr>
          <p:spPr>
            <a:xfrm>
              <a:off x="45252" y="5638800"/>
              <a:ext cx="1674006" cy="716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SCHEDULE</a:t>
              </a:r>
            </a:p>
            <a:p>
              <a:pPr algn="ctr"/>
              <a:r>
                <a:rPr lang="en-US" dirty="0"/>
                <a:t>(Time)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E3EA6D-6BAB-42E4-ABDA-0F2B9DF4655F}"/>
                </a:ext>
              </a:extLst>
            </p:cNvPr>
            <p:cNvSpPr txBox="1"/>
            <p:nvPr/>
          </p:nvSpPr>
          <p:spPr>
            <a:xfrm>
              <a:off x="3624260" y="5684522"/>
              <a:ext cx="1419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BUDGET</a:t>
              </a:r>
            </a:p>
            <a:p>
              <a:pPr algn="ctr"/>
              <a:r>
                <a:rPr lang="en-US" dirty="0"/>
                <a:t>(Cost)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853277F-4B3E-49CB-B447-B82A2ADB3AEB}"/>
              </a:ext>
            </a:extLst>
          </p:cNvPr>
          <p:cNvGrpSpPr/>
          <p:nvPr/>
        </p:nvGrpSpPr>
        <p:grpSpPr>
          <a:xfrm>
            <a:off x="4391990" y="3042948"/>
            <a:ext cx="3144070" cy="1797397"/>
            <a:chOff x="8309743" y="3232126"/>
            <a:chExt cx="3144070" cy="179739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D561E0-6B83-4177-A41D-81704535E34D}"/>
                </a:ext>
              </a:extLst>
            </p:cNvPr>
            <p:cNvSpPr txBox="1"/>
            <p:nvPr/>
          </p:nvSpPr>
          <p:spPr>
            <a:xfrm>
              <a:off x="8309743" y="3459863"/>
              <a:ext cx="179628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b="1" dirty="0"/>
                <a:t>Good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b="1" dirty="0"/>
                <a:t>Cheap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b="1" dirty="0"/>
                <a:t>Fast</a:t>
              </a:r>
              <a:endParaRPr lang="en-US" sz="3200" b="1" dirty="0"/>
            </a:p>
          </p:txBody>
        </p:sp>
        <p:sp>
          <p:nvSpPr>
            <p:cNvPr id="16" name="Right Brace 15">
              <a:extLst>
                <a:ext uri="{FF2B5EF4-FFF2-40B4-BE49-F238E27FC236}">
                  <a16:creationId xmlns:a16="http://schemas.microsoft.com/office/drawing/2014/main" id="{DA68B58E-B68B-4897-B76D-7DB3A6F8EF6B}"/>
                </a:ext>
              </a:extLst>
            </p:cNvPr>
            <p:cNvSpPr/>
            <p:nvPr/>
          </p:nvSpPr>
          <p:spPr>
            <a:xfrm>
              <a:off x="9620249" y="3232126"/>
              <a:ext cx="542925" cy="1797397"/>
            </a:xfrm>
            <a:prstGeom prst="rightBrac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9C47C1-2954-43E1-98A8-672103557A77}"/>
                </a:ext>
              </a:extLst>
            </p:cNvPr>
            <p:cNvSpPr txBox="1"/>
            <p:nvPr/>
          </p:nvSpPr>
          <p:spPr>
            <a:xfrm>
              <a:off x="10253663" y="3843614"/>
              <a:ext cx="1200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/>
                <a:t>Pick 2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4A55E76-6948-4330-B880-FB48E1683BAB}"/>
              </a:ext>
            </a:extLst>
          </p:cNvPr>
          <p:cNvSpPr txBox="1"/>
          <p:nvPr/>
        </p:nvSpPr>
        <p:spPr>
          <a:xfrm>
            <a:off x="6147647" y="4378067"/>
            <a:ext cx="5279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Do not overlook implications of the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“Mythical Man-Month”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More budget/resources can increase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Good is a function of: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Need to meet/exceed stakeholder expectations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Need to pass User Acceptance Testing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7122444-7DBE-478F-9A54-C8352E417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0445" y="2469258"/>
            <a:ext cx="1595038" cy="237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5594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5CA7-73CA-42F1-B282-1F19DB22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Project Planning - Project Management Triangle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F133C4D-0954-4A0A-871A-E24461A256F9}"/>
              </a:ext>
            </a:extLst>
          </p:cNvPr>
          <p:cNvGraphicFramePr>
            <a:graphicFrameLocks noGrp="1"/>
          </p:cNvGraphicFramePr>
          <p:nvPr/>
        </p:nvGraphicFramePr>
        <p:xfrm>
          <a:off x="29183" y="187219"/>
          <a:ext cx="2286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3605"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Knowledge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Areas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PMs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 Planning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WBS, Tasks, Costs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Critical Path</a:t>
                      </a:r>
                    </a:p>
                    <a:p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Triangle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24FF700-3B64-4528-8CC4-9D4B1220A097}"/>
              </a:ext>
            </a:extLst>
          </p:cNvPr>
          <p:cNvSpPr txBox="1">
            <a:spLocks/>
          </p:cNvSpPr>
          <p:nvPr/>
        </p:nvSpPr>
        <p:spPr>
          <a:xfrm>
            <a:off x="2056709" y="1175437"/>
            <a:ext cx="11551318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rgbClr val="4D0729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auto">
              <a:buFont typeface="Wingdings 3" pitchFamily="18" charset="2"/>
              <a:buNone/>
            </a:pPr>
            <a:r>
              <a:rPr lang="en-US" dirty="0"/>
              <a:t>Project planning and management accomplished in context of 3 constraints: </a:t>
            </a:r>
          </a:p>
          <a:p>
            <a:pPr marL="457200" lvl="1" indent="0" fontAlgn="auto">
              <a:buFont typeface="Wingdings 3" pitchFamily="18" charset="2"/>
              <a:buNone/>
            </a:pPr>
            <a:r>
              <a:rPr lang="en-US" dirty="0"/>
              <a:t>	Scope, Schedule and Budget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6D3585-D809-4227-BF68-F495BFFBE5DB}"/>
              </a:ext>
            </a:extLst>
          </p:cNvPr>
          <p:cNvGrpSpPr/>
          <p:nvPr/>
        </p:nvGrpSpPr>
        <p:grpSpPr>
          <a:xfrm>
            <a:off x="368135" y="2156850"/>
            <a:ext cx="4461195" cy="3221530"/>
            <a:chOff x="95612" y="2782669"/>
            <a:chExt cx="4947873" cy="3572971"/>
          </a:xfrm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9136F1AB-79A6-428D-9FDB-422A1A167C31}"/>
                </a:ext>
              </a:extLst>
            </p:cNvPr>
            <p:cNvSpPr/>
            <p:nvPr/>
          </p:nvSpPr>
          <p:spPr>
            <a:xfrm>
              <a:off x="1528760" y="3429000"/>
              <a:ext cx="2447925" cy="22098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QUALITY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AA5116-0C27-4431-8382-B73C046942EE}"/>
                </a:ext>
              </a:extLst>
            </p:cNvPr>
            <p:cNvSpPr txBox="1"/>
            <p:nvPr/>
          </p:nvSpPr>
          <p:spPr>
            <a:xfrm>
              <a:off x="1928808" y="2782669"/>
              <a:ext cx="1859601" cy="716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SCOPE</a:t>
              </a:r>
            </a:p>
            <a:p>
              <a:pPr algn="ctr"/>
              <a:r>
                <a:rPr lang="en-US" dirty="0"/>
                <a:t>(Deliverables)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053CE4A-14EF-491B-9D9E-1C5551DAD9AA}"/>
                </a:ext>
              </a:extLst>
            </p:cNvPr>
            <p:cNvSpPr txBox="1"/>
            <p:nvPr/>
          </p:nvSpPr>
          <p:spPr>
            <a:xfrm>
              <a:off x="95612" y="5638800"/>
              <a:ext cx="1623647" cy="716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SCHEDULE</a:t>
              </a:r>
            </a:p>
            <a:p>
              <a:pPr algn="ctr"/>
              <a:r>
                <a:rPr lang="en-US" dirty="0"/>
                <a:t>(Time)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F64458-DB43-4789-850E-843662FB4275}"/>
                </a:ext>
              </a:extLst>
            </p:cNvPr>
            <p:cNvSpPr txBox="1"/>
            <p:nvPr/>
          </p:nvSpPr>
          <p:spPr>
            <a:xfrm>
              <a:off x="3624260" y="5684522"/>
              <a:ext cx="1419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BUDGET</a:t>
              </a:r>
            </a:p>
            <a:p>
              <a:pPr algn="ctr"/>
              <a:r>
                <a:rPr lang="en-US" dirty="0"/>
                <a:t>(Cost)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A5D9951-E38C-4A2F-BB27-A8E097794BD4}"/>
              </a:ext>
            </a:extLst>
          </p:cNvPr>
          <p:cNvSpPr txBox="1"/>
          <p:nvPr/>
        </p:nvSpPr>
        <p:spPr>
          <a:xfrm>
            <a:off x="4953001" y="1889598"/>
            <a:ext cx="61000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Scope</a:t>
            </a:r>
            <a:r>
              <a:rPr lang="en-US" dirty="0"/>
              <a:t> involves getting information required to start a project, and the features the product would have that would meet its stakeholders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Project Scope: </a:t>
            </a:r>
            <a:r>
              <a:rPr lang="en-US" dirty="0"/>
              <a:t>"The work that needs to be accomplished to deliver a product, service, or result with the specified features and functions”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Product Scope: </a:t>
            </a:r>
            <a:r>
              <a:rPr lang="en-US" dirty="0"/>
              <a:t>"The features and functions that characterize a product, service, or result."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3B92AE-0938-4E7D-9898-CE25DE0E4C53}"/>
              </a:ext>
            </a:extLst>
          </p:cNvPr>
          <p:cNvSpPr/>
          <p:nvPr/>
        </p:nvSpPr>
        <p:spPr>
          <a:xfrm>
            <a:off x="5434919" y="5820403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A Guide to the Project Management Body of Knowledge (PMBOK Guide) - Fourth Edition. Project Management Institute, 2008. ISBN 978-1-933890-51-7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1253AC-381A-4830-A647-32F0BD0AFC9B}"/>
              </a:ext>
            </a:extLst>
          </p:cNvPr>
          <p:cNvSpPr/>
          <p:nvPr/>
        </p:nvSpPr>
        <p:spPr>
          <a:xfrm>
            <a:off x="5246443" y="430981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/>
              <a:t>Scope Risks: If requirements are not completely defined and described and if there is no effective change control in a project, scope creep or requirements creep may result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DC1B311-CE79-43AD-8354-EC9C1A7FEAAC}"/>
              </a:ext>
            </a:extLst>
          </p:cNvPr>
          <p:cNvSpPr/>
          <p:nvPr/>
        </p:nvSpPr>
        <p:spPr>
          <a:xfrm>
            <a:off x="1884948" y="2069432"/>
            <a:ext cx="1812758" cy="8983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9011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6C1B5-EA7B-45FB-A769-704C550EA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F2485-B29E-4FA2-9881-0CA695037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6829" y="1544520"/>
            <a:ext cx="4219478" cy="5122980"/>
          </a:xfrm>
        </p:spPr>
        <p:txBody>
          <a:bodyPr>
            <a:normAutofit/>
          </a:bodyPr>
          <a:lstStyle/>
          <a:p>
            <a:r>
              <a:rPr lang="en-US" sz="1600" dirty="0"/>
              <a:t>3. Project Management</a:t>
            </a:r>
            <a:br>
              <a:rPr lang="en-US" sz="1600" dirty="0"/>
            </a:br>
            <a:r>
              <a:rPr lang="en-US" sz="1600" dirty="0"/>
              <a:t>3.1. Managing the Project</a:t>
            </a:r>
            <a:br>
              <a:rPr lang="en-US" sz="1600" dirty="0"/>
            </a:br>
            <a:r>
              <a:rPr lang="en-US" sz="1600" dirty="0"/>
              <a:t>3.1.1. Initiating</a:t>
            </a:r>
            <a:br>
              <a:rPr lang="en-US" sz="1600" dirty="0"/>
            </a:br>
            <a:r>
              <a:rPr lang="en-US" sz="1600" dirty="0"/>
              <a:t>3.1.2. Planning</a:t>
            </a:r>
            <a:br>
              <a:rPr lang="en-US" sz="1600" dirty="0"/>
            </a:br>
            <a:r>
              <a:rPr lang="en-US" sz="1600" dirty="0"/>
              <a:t>3.1.3. Executing</a:t>
            </a:r>
            <a:br>
              <a:rPr lang="en-US" sz="1600" dirty="0"/>
            </a:br>
            <a:r>
              <a:rPr lang="en-US" sz="1600" dirty="0"/>
              <a:t>3.1.4. Closing Down</a:t>
            </a:r>
            <a:br>
              <a:rPr lang="en-US" sz="1600" dirty="0"/>
            </a:br>
            <a:r>
              <a:rPr lang="en-US" sz="1600" dirty="0"/>
              <a:t>3.2. Planning</a:t>
            </a:r>
            <a:br>
              <a:rPr lang="en-US" sz="1600" dirty="0"/>
            </a:br>
            <a:r>
              <a:rPr lang="en-US" sz="1600" dirty="0"/>
              <a:t>3.2.1. Representing Project Plans</a:t>
            </a:r>
            <a:br>
              <a:rPr lang="en-US" sz="1600" dirty="0"/>
            </a:br>
            <a:r>
              <a:rPr lang="en-US" sz="1600" dirty="0"/>
              <a:t>3.2.2. Calculating Expected Time Durations (PERT)</a:t>
            </a:r>
            <a:br>
              <a:rPr lang="en-US" sz="1600" dirty="0"/>
            </a:br>
            <a:r>
              <a:rPr lang="en-US" sz="1600" dirty="0"/>
              <a:t>3.2.3. Diagrams</a:t>
            </a:r>
            <a:br>
              <a:rPr lang="en-US" sz="1600" dirty="0"/>
            </a:br>
            <a:r>
              <a:rPr lang="en-US" sz="1600" dirty="0"/>
              <a:t>3.2.3.1. GANTT</a:t>
            </a:r>
            <a:br>
              <a:rPr lang="en-US" sz="1600" dirty="0"/>
            </a:br>
            <a:r>
              <a:rPr lang="en-US" sz="1600" dirty="0"/>
              <a:t>3.2.3.2. Network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3E0951E-6A20-4A20-AF25-F17130894D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030642"/>
              </p:ext>
            </p:extLst>
          </p:nvPr>
        </p:nvGraphicFramePr>
        <p:xfrm>
          <a:off x="29183" y="187219"/>
          <a:ext cx="2286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904"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 Knowledge Areas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Project Roles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PMs Role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Project Planning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WBS, Tasks, Costs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Critical Path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 Triangle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A1B101-ACC0-4108-A5DC-1376E1962259}"/>
              </a:ext>
            </a:extLst>
          </p:cNvPr>
          <p:cNvSpPr txBox="1">
            <a:spLocks/>
          </p:cNvSpPr>
          <p:nvPr/>
        </p:nvSpPr>
        <p:spPr>
          <a:xfrm>
            <a:off x="6526307" y="0"/>
            <a:ext cx="5056093" cy="647700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rgbClr val="4D0729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1000" dirty="0"/>
              <a:t>3.1. Project Management and Governance</a:t>
            </a:r>
            <a:br>
              <a:rPr lang="en-US" sz="1000" dirty="0"/>
            </a:br>
            <a:r>
              <a:rPr lang="en-US" sz="1000" dirty="0"/>
              <a:t>3.1.1. Project management Practices</a:t>
            </a:r>
            <a:br>
              <a:rPr lang="en-US" sz="1000" dirty="0"/>
            </a:br>
            <a:r>
              <a:rPr lang="en-US" sz="1000" dirty="0"/>
              <a:t>3.1.1.1. Project Management Lifecycle</a:t>
            </a:r>
            <a:br>
              <a:rPr lang="en-US" sz="1000" dirty="0"/>
            </a:br>
            <a:r>
              <a:rPr lang="en-US" sz="1000" dirty="0"/>
              <a:t>3.1.2. Project Management Cycle</a:t>
            </a:r>
            <a:br>
              <a:rPr lang="en-US" sz="1000" dirty="0"/>
            </a:br>
            <a:r>
              <a:rPr lang="en-US" sz="1000" dirty="0"/>
              <a:t>3.1.2.1. Functional Structured</a:t>
            </a:r>
            <a:br>
              <a:rPr lang="en-US" sz="1000" dirty="0"/>
            </a:br>
            <a:r>
              <a:rPr lang="en-US" sz="1000" dirty="0"/>
              <a:t>3.1.2.2. Project Structured</a:t>
            </a:r>
            <a:br>
              <a:rPr lang="en-US" sz="1000" dirty="0"/>
            </a:br>
            <a:r>
              <a:rPr lang="en-US" sz="1000" dirty="0"/>
              <a:t>3.1.2.3. Matrix Structured</a:t>
            </a:r>
            <a:br>
              <a:rPr lang="en-US" sz="1000" dirty="0"/>
            </a:br>
            <a:r>
              <a:rPr lang="en-US" sz="1000" dirty="0"/>
              <a:t>3.1.3. Project Management Roles and Responsibilities</a:t>
            </a:r>
            <a:br>
              <a:rPr lang="en-US" sz="1000" dirty="0"/>
            </a:br>
            <a:r>
              <a:rPr lang="en-US" sz="1000" dirty="0"/>
              <a:t>3.1.3.1. Senior Management</a:t>
            </a:r>
            <a:br>
              <a:rPr lang="en-US" sz="1000" dirty="0"/>
            </a:br>
            <a:r>
              <a:rPr lang="en-US" sz="1000" dirty="0"/>
              <a:t>3.1.3.2. Project Sponsor</a:t>
            </a:r>
            <a:br>
              <a:rPr lang="en-US" sz="1000" dirty="0"/>
            </a:br>
            <a:r>
              <a:rPr lang="en-US" sz="1000" dirty="0"/>
              <a:t>3.1.3.3. User Management</a:t>
            </a:r>
            <a:br>
              <a:rPr lang="en-US" sz="1000" dirty="0"/>
            </a:br>
            <a:r>
              <a:rPr lang="en-US" sz="1000" dirty="0"/>
              <a:t>3.1.3.4. User Project Team</a:t>
            </a:r>
            <a:br>
              <a:rPr lang="en-US" sz="1000" dirty="0"/>
            </a:br>
            <a:r>
              <a:rPr lang="en-US" sz="1000" dirty="0"/>
              <a:t>3.1.3.5. Project Manager</a:t>
            </a:r>
            <a:br>
              <a:rPr lang="en-US" sz="1000" dirty="0"/>
            </a:br>
            <a:r>
              <a:rPr lang="en-US" sz="1000" dirty="0"/>
              <a:t>3.1.3.6. Quality Assurance</a:t>
            </a:r>
            <a:br>
              <a:rPr lang="en-US" sz="1000" dirty="0"/>
            </a:br>
            <a:r>
              <a:rPr lang="en-US" sz="1000" dirty="0"/>
              <a:t>3.1.3.7. Systems Development Management</a:t>
            </a:r>
            <a:br>
              <a:rPr lang="en-US" sz="1000" dirty="0"/>
            </a:br>
            <a:r>
              <a:rPr lang="en-US" sz="1000" dirty="0"/>
              <a:t>3.1.3.8. Systems Development Project Team</a:t>
            </a:r>
            <a:br>
              <a:rPr lang="en-US" sz="1000" dirty="0"/>
            </a:br>
            <a:r>
              <a:rPr lang="en-US" sz="1000" dirty="0"/>
              <a:t>3.1.3.9. Security Officer</a:t>
            </a:r>
            <a:br>
              <a:rPr lang="en-US" sz="1000" dirty="0"/>
            </a:br>
            <a:r>
              <a:rPr lang="en-US" sz="1000" dirty="0"/>
              <a:t>3.1.3.10. Information Systems Security Engineer</a:t>
            </a:r>
            <a:br>
              <a:rPr lang="en-US" sz="1000" dirty="0"/>
            </a:br>
            <a:r>
              <a:rPr lang="en-US" sz="1000" dirty="0"/>
              <a:t>3.1.4. Project Management Techniques</a:t>
            </a:r>
            <a:br>
              <a:rPr lang="en-US" sz="1000" dirty="0"/>
            </a:br>
            <a:r>
              <a:rPr lang="en-US" sz="1000" dirty="0"/>
              <a:t>3.1.5. Portfolio/Program Management</a:t>
            </a:r>
            <a:br>
              <a:rPr lang="en-US" sz="1000" dirty="0"/>
            </a:br>
            <a:r>
              <a:rPr lang="en-US" sz="1000" dirty="0"/>
              <a:t>3.1.6. Project Management Office</a:t>
            </a:r>
            <a:br>
              <a:rPr lang="en-US" sz="1000" dirty="0"/>
            </a:br>
            <a:r>
              <a:rPr lang="en-US" sz="1000" dirty="0"/>
              <a:t>3.1.6.1. Project Portfolio Database</a:t>
            </a:r>
            <a:br>
              <a:rPr lang="en-US" sz="1000" dirty="0"/>
            </a:br>
            <a:r>
              <a:rPr lang="en-US" sz="1000" dirty="0"/>
              <a:t>3.1.7. Project Benefits Realization</a:t>
            </a:r>
            <a:br>
              <a:rPr lang="en-US" sz="1000" dirty="0"/>
            </a:br>
            <a:r>
              <a:rPr lang="en-US" sz="1000" dirty="0"/>
              <a:t>3.1.8. Project Initiation</a:t>
            </a:r>
            <a:br>
              <a:rPr lang="en-US" sz="1000" dirty="0"/>
            </a:br>
            <a:r>
              <a:rPr lang="en-US" sz="1000" dirty="0"/>
              <a:t>3.1.8.1. One-on-one meetings</a:t>
            </a:r>
            <a:br>
              <a:rPr lang="en-US" sz="1000" dirty="0"/>
            </a:br>
            <a:r>
              <a:rPr lang="en-US" sz="1000" dirty="0"/>
              <a:t>3.1.8.2. Kick-off meetings</a:t>
            </a:r>
            <a:br>
              <a:rPr lang="en-US" sz="1000" dirty="0"/>
            </a:br>
            <a:r>
              <a:rPr lang="en-US" sz="1000" dirty="0"/>
              <a:t>3.1.8.3. Project start workshops</a:t>
            </a:r>
            <a:br>
              <a:rPr lang="en-US" sz="1000" dirty="0"/>
            </a:br>
            <a:r>
              <a:rPr lang="en-US" sz="1000" dirty="0"/>
              <a:t>3.1.9. Project Objectives</a:t>
            </a:r>
            <a:br>
              <a:rPr lang="en-US" sz="1000" dirty="0"/>
            </a:br>
            <a:r>
              <a:rPr lang="en-US" sz="1000" dirty="0"/>
              <a:t>3.1.10. Project Planning</a:t>
            </a:r>
            <a:br>
              <a:rPr lang="en-US" sz="1000" dirty="0"/>
            </a:br>
            <a:r>
              <a:rPr lang="en-US" sz="1000" dirty="0"/>
              <a:t>3.1.10.1. Information System Development Project Cost Estimation</a:t>
            </a:r>
            <a:br>
              <a:rPr lang="en-US" sz="1000" dirty="0"/>
            </a:br>
            <a:r>
              <a:rPr lang="en-US" sz="1000" dirty="0"/>
              <a:t>3.1.10.1.1. Analogous estimating</a:t>
            </a:r>
            <a:br>
              <a:rPr lang="en-US" sz="1000" dirty="0"/>
            </a:br>
            <a:r>
              <a:rPr lang="en-US" sz="1000" dirty="0"/>
              <a:t>3.1.10.1.2. Parametric estimating</a:t>
            </a:r>
            <a:br>
              <a:rPr lang="en-US" sz="1000" dirty="0"/>
            </a:br>
            <a:r>
              <a:rPr lang="en-US" sz="1000" dirty="0"/>
              <a:t>3.1.10.1.3. Bottom-up estimating</a:t>
            </a:r>
            <a:br>
              <a:rPr lang="en-US" sz="1000" dirty="0"/>
            </a:br>
            <a:r>
              <a:rPr lang="en-US" sz="1000" dirty="0"/>
              <a:t>3.1.10.1.4. Actual costs</a:t>
            </a:r>
            <a:br>
              <a:rPr lang="en-US" sz="1000" dirty="0"/>
            </a:br>
            <a:r>
              <a:rPr lang="en-US" sz="1000" dirty="0"/>
              <a:t>3.1.10.2. System Size Estimation</a:t>
            </a:r>
            <a:br>
              <a:rPr lang="en-US" sz="1000" dirty="0"/>
            </a:br>
            <a:r>
              <a:rPr lang="en-US" sz="1000" dirty="0"/>
              <a:t>3.1.10.3. Function Point Analysis</a:t>
            </a:r>
            <a:br>
              <a:rPr lang="en-US" sz="1000" dirty="0"/>
            </a:br>
            <a:r>
              <a:rPr lang="en-US" sz="1000" dirty="0"/>
              <a:t>3.1.10.4. Cost Budgets</a:t>
            </a:r>
            <a:br>
              <a:rPr lang="en-US" sz="1000" dirty="0"/>
            </a:br>
            <a:r>
              <a:rPr lang="en-US" sz="1000" dirty="0"/>
              <a:t>3.1.10.5. Software Cost Estimation</a:t>
            </a:r>
            <a:br>
              <a:rPr lang="en-US" sz="1000" dirty="0"/>
            </a:br>
            <a:r>
              <a:rPr lang="en-US" sz="1000" dirty="0"/>
              <a:t>3.1.10.6. Scheduling and Estimating Time Frame</a:t>
            </a:r>
            <a:br>
              <a:rPr lang="en-US" sz="1000" dirty="0"/>
            </a:br>
            <a:r>
              <a:rPr lang="en-US" sz="1000" dirty="0"/>
              <a:t>3.1.10.6.1. GANTT Charts</a:t>
            </a:r>
            <a:br>
              <a:rPr lang="en-US" sz="1000" dirty="0"/>
            </a:br>
            <a:r>
              <a:rPr lang="en-US" sz="1000" dirty="0"/>
              <a:t>3.1.10.6.2. Critical Path</a:t>
            </a:r>
            <a:br>
              <a:rPr lang="en-US" sz="1000" dirty="0"/>
            </a:br>
            <a:r>
              <a:rPr lang="en-US" sz="1000" dirty="0"/>
              <a:t>3.1.10.6.3. Program Evaluation Review Technique (PERT)</a:t>
            </a:r>
            <a:br>
              <a:rPr lang="en-US" sz="1000" dirty="0"/>
            </a:br>
            <a:r>
              <a:rPr lang="en-US" sz="1000" dirty="0"/>
              <a:t>3.1.10.6.4. Timebox Management</a:t>
            </a:r>
            <a:br>
              <a:rPr lang="en-US" sz="1000" dirty="0"/>
            </a:br>
            <a:r>
              <a:rPr lang="en-US" sz="1000" dirty="0"/>
              <a:t>3.1.11. Project Execution</a:t>
            </a:r>
            <a:br>
              <a:rPr lang="en-US" sz="1000" dirty="0"/>
            </a:br>
            <a:r>
              <a:rPr lang="en-US" sz="1000" dirty="0"/>
              <a:t>3.1.12. Project Controlling and Monitoring</a:t>
            </a:r>
            <a:br>
              <a:rPr lang="en-US" sz="1000" dirty="0"/>
            </a:br>
            <a:r>
              <a:rPr lang="en-US" sz="1000" dirty="0"/>
              <a:t>3.1.12.1.1. Management of Scope Changes</a:t>
            </a:r>
            <a:br>
              <a:rPr lang="en-US" sz="1000" dirty="0"/>
            </a:br>
            <a:r>
              <a:rPr lang="en-US" sz="1000" dirty="0"/>
              <a:t>3.1.12.1.2. Management of Recourse Usage</a:t>
            </a:r>
            <a:br>
              <a:rPr lang="en-US" sz="1000" dirty="0"/>
            </a:br>
            <a:r>
              <a:rPr lang="en-US" sz="1000" dirty="0"/>
              <a:t>3.1.12.1.3. Management of Risk</a:t>
            </a:r>
            <a:br>
              <a:rPr lang="en-US" sz="1000" dirty="0"/>
            </a:br>
            <a:r>
              <a:rPr lang="en-US" sz="1000" dirty="0"/>
              <a:t>3.1.13. Project Closing</a:t>
            </a:r>
            <a:br>
              <a:rPr lang="en-US" sz="1000" dirty="0"/>
            </a:br>
            <a:r>
              <a:rPr lang="en-US" sz="1000" dirty="0"/>
              <a:t>3.1.14. Auditors Role in 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110256370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5CA7-73CA-42F1-B282-1F19DB22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Project Planning - Project Management Triangle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F133C4D-0954-4A0A-871A-E24461A256F9}"/>
              </a:ext>
            </a:extLst>
          </p:cNvPr>
          <p:cNvGraphicFramePr>
            <a:graphicFrameLocks noGrp="1"/>
          </p:cNvGraphicFramePr>
          <p:nvPr/>
        </p:nvGraphicFramePr>
        <p:xfrm>
          <a:off x="29183" y="187219"/>
          <a:ext cx="2286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3605"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Knowledge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Areas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PMs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 Planning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WBS, Tasks, Costs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Critical Path</a:t>
                      </a:r>
                    </a:p>
                    <a:p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Triangle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6D47286-D83D-4542-A7BE-0B56DF4C9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833" y="1486103"/>
            <a:ext cx="11551318" cy="4351338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Project planning and management accomplished in context of 3 constraints: </a:t>
            </a:r>
          </a:p>
          <a:p>
            <a:pPr marL="457200" lvl="1" indent="0">
              <a:buNone/>
            </a:pPr>
            <a:r>
              <a:rPr lang="en-US" dirty="0"/>
              <a:t>	Scope, Schedule and Budget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627800B-6C3B-4414-9EFB-69ABE6AC9655}"/>
              </a:ext>
            </a:extLst>
          </p:cNvPr>
          <p:cNvGrpSpPr/>
          <p:nvPr/>
        </p:nvGrpSpPr>
        <p:grpSpPr>
          <a:xfrm>
            <a:off x="498764" y="2679485"/>
            <a:ext cx="4544321" cy="3221530"/>
            <a:chOff x="3417" y="2782669"/>
            <a:chExt cx="5040068" cy="3572971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0AA7EE4-0C8C-4FF6-93BE-B1A1C7A48F46}"/>
                </a:ext>
              </a:extLst>
            </p:cNvPr>
            <p:cNvSpPr/>
            <p:nvPr/>
          </p:nvSpPr>
          <p:spPr>
            <a:xfrm>
              <a:off x="1528760" y="3429000"/>
              <a:ext cx="2447925" cy="22098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QUALITY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D883C7-DA26-44F3-9F73-E7BE96CB7E4B}"/>
                </a:ext>
              </a:extLst>
            </p:cNvPr>
            <p:cNvSpPr txBox="1"/>
            <p:nvPr/>
          </p:nvSpPr>
          <p:spPr>
            <a:xfrm>
              <a:off x="1928808" y="2782669"/>
              <a:ext cx="1801951" cy="716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SCOPE</a:t>
              </a:r>
            </a:p>
            <a:p>
              <a:pPr algn="ctr"/>
              <a:r>
                <a:rPr lang="en-US" dirty="0"/>
                <a:t>(Deliverables)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401A8D-FE7C-41FD-93F2-1983C17FE37B}"/>
                </a:ext>
              </a:extLst>
            </p:cNvPr>
            <p:cNvSpPr txBox="1"/>
            <p:nvPr/>
          </p:nvSpPr>
          <p:spPr>
            <a:xfrm>
              <a:off x="3417" y="5638800"/>
              <a:ext cx="1715841" cy="716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SCHEDULE</a:t>
              </a:r>
            </a:p>
            <a:p>
              <a:pPr algn="ctr"/>
              <a:r>
                <a:rPr lang="en-US" dirty="0"/>
                <a:t>(Time)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53CD077-A7FA-4DDB-876F-B2B27AD40EED}"/>
                </a:ext>
              </a:extLst>
            </p:cNvPr>
            <p:cNvSpPr txBox="1"/>
            <p:nvPr/>
          </p:nvSpPr>
          <p:spPr>
            <a:xfrm>
              <a:off x="3624260" y="5684522"/>
              <a:ext cx="1419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BUDGET</a:t>
              </a:r>
            </a:p>
            <a:p>
              <a:pPr algn="ctr"/>
              <a:r>
                <a:rPr lang="en-US" dirty="0"/>
                <a:t>(Cost)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9FE150C-7168-4A5F-B20F-A4A3936096BC}"/>
              </a:ext>
            </a:extLst>
          </p:cNvPr>
          <p:cNvSpPr txBox="1"/>
          <p:nvPr/>
        </p:nvSpPr>
        <p:spPr>
          <a:xfrm>
            <a:off x="5158734" y="2552188"/>
            <a:ext cx="6100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Schedule Risks: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E6A7C1-54BA-4612-A08C-A31EEFAF318B}"/>
              </a:ext>
            </a:extLst>
          </p:cNvPr>
          <p:cNvSpPr/>
          <p:nvPr/>
        </p:nvSpPr>
        <p:spPr>
          <a:xfrm>
            <a:off x="5549783" y="2921520"/>
            <a:ext cx="65271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Times New Roman" panose="02020603050405020304" pitchFamily="18" charset="0"/>
              </a:rPr>
              <a:t>Tasks which are exceptionally complicated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Times New Roman" panose="02020603050405020304" pitchFamily="18" charset="0"/>
              </a:rPr>
              <a:t>Tasks with durations longer than two weeks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Times New Roman" panose="02020603050405020304" pitchFamily="18" charset="0"/>
              </a:rPr>
              <a:t>Tasks on the critical path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Times New Roman" panose="02020603050405020304" pitchFamily="18" charset="0"/>
              </a:rPr>
              <a:t>Tasks which have several predecessors or dependencies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Times New Roman" panose="02020603050405020304" pitchFamily="18" charset="0"/>
              </a:rPr>
              <a:t>Tasks that have minimal slack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Times New Roman" panose="02020603050405020304" pitchFamily="18" charset="0"/>
              </a:rPr>
              <a:t>Optimistically estimated tasks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Times New Roman" panose="02020603050405020304" pitchFamily="18" charset="0"/>
              </a:rPr>
              <a:t>Tasks reliant on external resources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Times New Roman" panose="02020603050405020304" pitchFamily="18" charset="0"/>
              </a:rPr>
              <a:t>Start-to-Start and Finish-to-Finish dependencies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Times New Roman" panose="02020603050405020304" pitchFamily="18" charset="0"/>
              </a:rPr>
              <a:t>Dependencies with lags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Times New Roman" panose="02020603050405020304" pitchFamily="18" charset="0"/>
              </a:rPr>
              <a:t>Major milestones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Times New Roman" panose="02020603050405020304" pitchFamily="18" charset="0"/>
              </a:rPr>
              <a:t>Unforeseen issues (e.g., sicknesses, relocations, reorganizations)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Times New Roman" panose="02020603050405020304" pitchFamily="18" charset="0"/>
              </a:rPr>
              <a:t>Unstated assumptions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C01740A-E213-4189-B56C-7C3F1644F7C9}"/>
              </a:ext>
            </a:extLst>
          </p:cNvPr>
          <p:cNvSpPr/>
          <p:nvPr/>
        </p:nvSpPr>
        <p:spPr>
          <a:xfrm>
            <a:off x="318942" y="5092559"/>
            <a:ext cx="1812758" cy="8983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8888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5CA7-73CA-42F1-B282-1F19DB22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Project Planning - Project Management Triangle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F133C4D-0954-4A0A-871A-E24461A256F9}"/>
              </a:ext>
            </a:extLst>
          </p:cNvPr>
          <p:cNvGraphicFramePr>
            <a:graphicFrameLocks noGrp="1"/>
          </p:cNvGraphicFramePr>
          <p:nvPr/>
        </p:nvGraphicFramePr>
        <p:xfrm>
          <a:off x="29183" y="187219"/>
          <a:ext cx="2286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3605"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Knowledge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Areas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PMs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 Planning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WBS, Tasks, Costs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Critical Path</a:t>
                      </a:r>
                    </a:p>
                    <a:p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Triangle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A7C9EB-86A4-44E3-8C97-9E203EE59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075" y="1686835"/>
            <a:ext cx="11551318" cy="4351338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Project planning and management accomplished in context of 3 constraints: </a:t>
            </a:r>
          </a:p>
          <a:p>
            <a:pPr marL="457200" lvl="1" indent="0">
              <a:buNone/>
            </a:pPr>
            <a:r>
              <a:rPr lang="en-US" dirty="0"/>
              <a:t>	Scope, Schedule and Budget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A73AAF-A737-43B8-A5E3-C81E46D04CE0}"/>
              </a:ext>
            </a:extLst>
          </p:cNvPr>
          <p:cNvGrpSpPr/>
          <p:nvPr/>
        </p:nvGrpSpPr>
        <p:grpSpPr>
          <a:xfrm>
            <a:off x="676894" y="3047499"/>
            <a:ext cx="4461194" cy="3221530"/>
            <a:chOff x="95613" y="2782669"/>
            <a:chExt cx="4947872" cy="3572971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965D1E39-D639-433D-8B07-12E77F3F37AC}"/>
                </a:ext>
              </a:extLst>
            </p:cNvPr>
            <p:cNvSpPr/>
            <p:nvPr/>
          </p:nvSpPr>
          <p:spPr>
            <a:xfrm>
              <a:off x="1528760" y="3429000"/>
              <a:ext cx="2447925" cy="22098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QUALITY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533563-C1B3-4E7E-B0B6-020AE6BA22EA}"/>
                </a:ext>
              </a:extLst>
            </p:cNvPr>
            <p:cNvSpPr txBox="1"/>
            <p:nvPr/>
          </p:nvSpPr>
          <p:spPr>
            <a:xfrm>
              <a:off x="1928809" y="2782669"/>
              <a:ext cx="1801950" cy="716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SCOPE</a:t>
              </a:r>
            </a:p>
            <a:p>
              <a:pPr algn="ctr"/>
              <a:r>
                <a:rPr lang="en-US" dirty="0"/>
                <a:t>(Deliverables)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256217-8901-42ED-BA11-4CE2B1398A48}"/>
                </a:ext>
              </a:extLst>
            </p:cNvPr>
            <p:cNvSpPr txBox="1"/>
            <p:nvPr/>
          </p:nvSpPr>
          <p:spPr>
            <a:xfrm>
              <a:off x="95613" y="5638800"/>
              <a:ext cx="1623646" cy="716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SCHEDULE</a:t>
              </a:r>
            </a:p>
            <a:p>
              <a:pPr algn="ctr"/>
              <a:r>
                <a:rPr lang="en-US" dirty="0"/>
                <a:t>(Time)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2DF968-EDB3-401E-BA3B-CC526B76DEC4}"/>
                </a:ext>
              </a:extLst>
            </p:cNvPr>
            <p:cNvSpPr txBox="1"/>
            <p:nvPr/>
          </p:nvSpPr>
          <p:spPr>
            <a:xfrm>
              <a:off x="3624260" y="5684522"/>
              <a:ext cx="1419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BUDGET</a:t>
              </a:r>
            </a:p>
            <a:p>
              <a:pPr algn="ctr"/>
              <a:r>
                <a:rPr lang="en-US" dirty="0"/>
                <a:t>(Cost)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4E08710-4343-4D53-924D-EFA66B34E31B}"/>
              </a:ext>
            </a:extLst>
          </p:cNvPr>
          <p:cNvSpPr/>
          <p:nvPr/>
        </p:nvSpPr>
        <p:spPr>
          <a:xfrm>
            <a:off x="6399693" y="3277740"/>
            <a:ext cx="5487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Under-budgeted or unbudgeted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Development tasks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Testing and bug fixing tasks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Documentation tasks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Hardware, software, other equipment, or datasets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Meetings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Training of clients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CD477C8-ADA3-459B-BE0B-2478C990395F}"/>
              </a:ext>
            </a:extLst>
          </p:cNvPr>
          <p:cNvSpPr/>
          <p:nvPr/>
        </p:nvSpPr>
        <p:spPr>
          <a:xfrm>
            <a:off x="3555803" y="5586064"/>
            <a:ext cx="1812758" cy="8983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04109"/>
      </p:ext>
    </p:extLst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5CA7-73CA-42F1-B282-1F19DB22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Project Planning - Project Management Triangle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F133C4D-0954-4A0A-871A-E24461A256F9}"/>
              </a:ext>
            </a:extLst>
          </p:cNvPr>
          <p:cNvGraphicFramePr>
            <a:graphicFrameLocks noGrp="1"/>
          </p:cNvGraphicFramePr>
          <p:nvPr/>
        </p:nvGraphicFramePr>
        <p:xfrm>
          <a:off x="29183" y="187219"/>
          <a:ext cx="2286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3605"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Knowledge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Areas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PMs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 Planning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WBS, Tasks, Costs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Critical Path</a:t>
                      </a:r>
                    </a:p>
                    <a:p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Triangle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AAF369-6E77-42BB-8FAA-D45EA669F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0519" y="1184812"/>
            <a:ext cx="11551318" cy="4351338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Project planning and management accomplished in context of 3 constraints: </a:t>
            </a:r>
          </a:p>
          <a:p>
            <a:pPr marL="457200" lvl="1" indent="0">
              <a:buNone/>
            </a:pPr>
            <a:r>
              <a:rPr lang="en-US" dirty="0"/>
              <a:t>	Scope, Schedule and Budget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DDEA74-BD51-409E-AD51-52748EAEB158}"/>
              </a:ext>
            </a:extLst>
          </p:cNvPr>
          <p:cNvSpPr txBox="1"/>
          <p:nvPr/>
        </p:nvSpPr>
        <p:spPr>
          <a:xfrm>
            <a:off x="5478378" y="2078896"/>
            <a:ext cx="6204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Resource Risks: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5C1C45-93F3-4539-914C-D3DEB950AE76}"/>
              </a:ext>
            </a:extLst>
          </p:cNvPr>
          <p:cNvSpPr/>
          <p:nvPr/>
        </p:nvSpPr>
        <p:spPr>
          <a:xfrm>
            <a:off x="5478378" y="2387091"/>
            <a:ext cx="67136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Tasks with one key individual assigned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Tasks using scarce resources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Tasks which are mismatched with the people assigned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Tasks which require large amounts of resources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Availability of tools and/or techniques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Tasks which rely on sub-consultants or third party vendors for their completion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Tasks which rely on resources within another organizational division or group for their completion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3960BC0-2F05-4E46-BC00-9268399186FE}"/>
              </a:ext>
            </a:extLst>
          </p:cNvPr>
          <p:cNvSpPr/>
          <p:nvPr/>
        </p:nvSpPr>
        <p:spPr>
          <a:xfrm>
            <a:off x="3247045" y="4695415"/>
            <a:ext cx="1812758" cy="8983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E711045-FCDD-4B58-9256-9E00DF1B057B}"/>
              </a:ext>
            </a:extLst>
          </p:cNvPr>
          <p:cNvSpPr/>
          <p:nvPr/>
        </p:nvSpPr>
        <p:spPr>
          <a:xfrm>
            <a:off x="285885" y="4637793"/>
            <a:ext cx="1812758" cy="8983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5AF147-3291-453F-8B67-123179035D32}"/>
              </a:ext>
            </a:extLst>
          </p:cNvPr>
          <p:cNvGrpSpPr/>
          <p:nvPr/>
        </p:nvGrpSpPr>
        <p:grpSpPr>
          <a:xfrm>
            <a:off x="441137" y="2156850"/>
            <a:ext cx="4388193" cy="3221530"/>
            <a:chOff x="176578" y="2782669"/>
            <a:chExt cx="4866907" cy="3572971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88E630EE-4A52-42D1-85E4-137306FCA3CC}"/>
                </a:ext>
              </a:extLst>
            </p:cNvPr>
            <p:cNvSpPr/>
            <p:nvPr/>
          </p:nvSpPr>
          <p:spPr>
            <a:xfrm>
              <a:off x="1528760" y="3429000"/>
              <a:ext cx="2447925" cy="22098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QUALITY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77044A-5521-4587-B3CE-F2CA196040FE}"/>
                </a:ext>
              </a:extLst>
            </p:cNvPr>
            <p:cNvSpPr txBox="1"/>
            <p:nvPr/>
          </p:nvSpPr>
          <p:spPr>
            <a:xfrm>
              <a:off x="1928809" y="2782669"/>
              <a:ext cx="1828291" cy="716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SCOPE</a:t>
              </a:r>
            </a:p>
            <a:p>
              <a:pPr algn="ctr"/>
              <a:r>
                <a:rPr lang="en-US" dirty="0"/>
                <a:t>(Deliverables)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794CDB-6EE1-4850-A7B8-F5A57C0B419D}"/>
                </a:ext>
              </a:extLst>
            </p:cNvPr>
            <p:cNvSpPr txBox="1"/>
            <p:nvPr/>
          </p:nvSpPr>
          <p:spPr>
            <a:xfrm>
              <a:off x="176578" y="5638800"/>
              <a:ext cx="1666136" cy="716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SCHEDULE</a:t>
              </a:r>
            </a:p>
            <a:p>
              <a:pPr algn="ctr"/>
              <a:r>
                <a:rPr lang="en-US" dirty="0"/>
                <a:t>(Time)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7CD437-4CEA-4B01-8EBF-416F6C44CCE0}"/>
                </a:ext>
              </a:extLst>
            </p:cNvPr>
            <p:cNvSpPr txBox="1"/>
            <p:nvPr/>
          </p:nvSpPr>
          <p:spPr>
            <a:xfrm>
              <a:off x="3624260" y="5684522"/>
              <a:ext cx="1419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BUDGET</a:t>
              </a:r>
            </a:p>
            <a:p>
              <a:pPr algn="ctr"/>
              <a:r>
                <a:rPr lang="en-US" dirty="0"/>
                <a:t>(Cost)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6204964"/>
      </p:ext>
    </p:extLst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5CA7-73CA-42F1-B282-1F19DB22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Project Planning - Project Management Triangle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F133C4D-0954-4A0A-871A-E24461A256F9}"/>
              </a:ext>
            </a:extLst>
          </p:cNvPr>
          <p:cNvGraphicFramePr>
            <a:graphicFrameLocks noGrp="1"/>
          </p:cNvGraphicFramePr>
          <p:nvPr/>
        </p:nvGraphicFramePr>
        <p:xfrm>
          <a:off x="29183" y="187219"/>
          <a:ext cx="2286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3605"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Knowledge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Areas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PMs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 Planning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WBS, Tasks, Costs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Critical Path</a:t>
                      </a:r>
                    </a:p>
                    <a:p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Triangle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E5AB22-9775-4F48-BDEC-A214DC9C7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7591" y="1622379"/>
            <a:ext cx="11551318" cy="4351338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Project planning and management accomplished in context of 3 constraints: </a:t>
            </a:r>
          </a:p>
          <a:p>
            <a:pPr marL="457200" lvl="1" indent="0">
              <a:buNone/>
            </a:pPr>
            <a:r>
              <a:rPr lang="en-US" dirty="0"/>
              <a:t>	Scope, Schedule and Budget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F66A980-D6C8-47EC-A126-A13F31CBEAF2}"/>
              </a:ext>
            </a:extLst>
          </p:cNvPr>
          <p:cNvGrpSpPr/>
          <p:nvPr/>
        </p:nvGrpSpPr>
        <p:grpSpPr>
          <a:xfrm>
            <a:off x="374117" y="2964372"/>
            <a:ext cx="4543445" cy="3221530"/>
            <a:chOff x="4389" y="2782669"/>
            <a:chExt cx="5039096" cy="3572971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E919408D-70BA-4798-9607-8CD427751005}"/>
                </a:ext>
              </a:extLst>
            </p:cNvPr>
            <p:cNvSpPr/>
            <p:nvPr/>
          </p:nvSpPr>
          <p:spPr>
            <a:xfrm>
              <a:off x="1528760" y="3429000"/>
              <a:ext cx="2447925" cy="22098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QUALITY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80238A1-C867-44AF-B1D1-A63C2B9BB6C2}"/>
                </a:ext>
              </a:extLst>
            </p:cNvPr>
            <p:cNvSpPr txBox="1"/>
            <p:nvPr/>
          </p:nvSpPr>
          <p:spPr>
            <a:xfrm>
              <a:off x="1928809" y="2782669"/>
              <a:ext cx="1901655" cy="716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SCOPE</a:t>
              </a:r>
            </a:p>
            <a:p>
              <a:pPr algn="ctr"/>
              <a:r>
                <a:rPr lang="en-US" dirty="0"/>
                <a:t>(Deliverables)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ED036E1-FC55-4261-B9D2-5F23F66C9314}"/>
                </a:ext>
              </a:extLst>
            </p:cNvPr>
            <p:cNvSpPr txBox="1"/>
            <p:nvPr/>
          </p:nvSpPr>
          <p:spPr>
            <a:xfrm>
              <a:off x="4389" y="5638800"/>
              <a:ext cx="1924420" cy="716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SCHEDULE</a:t>
              </a:r>
            </a:p>
            <a:p>
              <a:pPr algn="ctr"/>
              <a:r>
                <a:rPr lang="en-US" dirty="0"/>
                <a:t>(Time)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5A32E2-C3A6-410B-B899-F43E4606838A}"/>
                </a:ext>
              </a:extLst>
            </p:cNvPr>
            <p:cNvSpPr txBox="1"/>
            <p:nvPr/>
          </p:nvSpPr>
          <p:spPr>
            <a:xfrm>
              <a:off x="3624260" y="5684522"/>
              <a:ext cx="1419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BUDGET</a:t>
              </a:r>
            </a:p>
            <a:p>
              <a:pPr algn="ctr"/>
              <a:r>
                <a:rPr lang="en-US" dirty="0"/>
                <a:t>(Cost)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B3FBDDA-6321-4B71-9A73-35A005FB3B81}"/>
              </a:ext>
            </a:extLst>
          </p:cNvPr>
          <p:cNvSpPr txBox="1"/>
          <p:nvPr/>
        </p:nvSpPr>
        <p:spPr>
          <a:xfrm>
            <a:off x="5566610" y="2886418"/>
            <a:ext cx="6204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Preventative Tasks to Mitigate Risk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05F3F6-7563-4F5E-9F52-604CACC8534B}"/>
              </a:ext>
            </a:extLst>
          </p:cNvPr>
          <p:cNvSpPr/>
          <p:nvPr/>
        </p:nvSpPr>
        <p:spPr>
          <a:xfrm>
            <a:off x="5566610" y="3194613"/>
            <a:ext cx="67136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Schedule high risk tasks earlier in the development cycle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Shift more experienced people to tasks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Add prototyping tasks to prove concepts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Add review tasks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Change the approach to eliminate high risk tasks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Add resources to tasks for cross-training, if budget can support it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Establish independent parallel efforts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Reduce project scope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Design in redundancy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8602034-61D2-4C6D-A033-BD87AC58D4BE}"/>
              </a:ext>
            </a:extLst>
          </p:cNvPr>
          <p:cNvSpPr/>
          <p:nvPr/>
        </p:nvSpPr>
        <p:spPr>
          <a:xfrm>
            <a:off x="3335277" y="5502937"/>
            <a:ext cx="1812758" cy="8983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49EB1E3-186E-4844-89EF-1A3DEC3ED6A8}"/>
              </a:ext>
            </a:extLst>
          </p:cNvPr>
          <p:cNvSpPr/>
          <p:nvPr/>
        </p:nvSpPr>
        <p:spPr>
          <a:xfrm>
            <a:off x="374117" y="5445315"/>
            <a:ext cx="1812758" cy="8983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7846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5CA7-73CA-42F1-B282-1F19DB22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Areas for Project Management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AF13E1-99CD-4CC8-98BB-C0251F4EF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362501"/>
              </p:ext>
            </p:extLst>
          </p:nvPr>
        </p:nvGraphicFramePr>
        <p:xfrm>
          <a:off x="29183" y="187219"/>
          <a:ext cx="2286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904"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  <a:p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PM Knowledge Areas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Project Roles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PMs Role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Project Planning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WBS, Tasks, Costs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Critical Path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 Triangle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6BD6BA-56B7-4106-ACBC-CA3BD1B6E614}"/>
              </a:ext>
            </a:extLst>
          </p:cNvPr>
          <p:cNvSpPr txBox="1">
            <a:spLocks/>
          </p:cNvSpPr>
          <p:nvPr/>
        </p:nvSpPr>
        <p:spPr>
          <a:xfrm>
            <a:off x="1731040" y="2615534"/>
            <a:ext cx="59055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rgbClr val="4D0729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Tw Cen MT" panose="020B0602020104020603" pitchFamily="34" charset="0"/>
              <a:buNone/>
            </a:pPr>
            <a:r>
              <a:rPr lang="en-US" sz="2400" dirty="0"/>
              <a:t>Project Management Institute’s (PMI)   5 lifecycle domains for Project Management Professional (PMP) certification:</a:t>
            </a:r>
          </a:p>
          <a:p>
            <a:pPr marL="971550" lvl="1" indent="-514350" fontAlgn="auto">
              <a:buFont typeface="+mj-lt"/>
              <a:buAutoNum type="arabicPeriod"/>
            </a:pPr>
            <a:r>
              <a:rPr lang="en-US" sz="2000" dirty="0"/>
              <a:t>Initiating the project </a:t>
            </a:r>
          </a:p>
          <a:p>
            <a:pPr marL="971550" lvl="1" indent="-514350" fontAlgn="auto">
              <a:buFont typeface="+mj-lt"/>
              <a:buAutoNum type="arabicPeriod"/>
            </a:pPr>
            <a:r>
              <a:rPr lang="en-US" sz="2000" dirty="0"/>
              <a:t>Planning the project</a:t>
            </a:r>
          </a:p>
          <a:p>
            <a:pPr marL="971550" lvl="1" indent="-514350" fontAlgn="auto">
              <a:buFont typeface="+mj-lt"/>
              <a:buAutoNum type="arabicPeriod"/>
            </a:pPr>
            <a:r>
              <a:rPr lang="en-US" sz="2000" dirty="0"/>
              <a:t>Executing the project</a:t>
            </a:r>
          </a:p>
          <a:p>
            <a:pPr marL="971550" lvl="1" indent="-514350" fontAlgn="auto">
              <a:buFont typeface="+mj-lt"/>
              <a:buAutoNum type="arabicPeriod"/>
            </a:pPr>
            <a:r>
              <a:rPr lang="en-US" sz="2000" dirty="0"/>
              <a:t>Monitoring and controlling the project</a:t>
            </a:r>
          </a:p>
          <a:p>
            <a:pPr marL="971550" lvl="1" indent="-514350" fontAlgn="auto">
              <a:buFont typeface="+mj-lt"/>
              <a:buAutoNum type="arabicPeriod"/>
            </a:pPr>
            <a:r>
              <a:rPr lang="en-US" sz="2000" dirty="0"/>
              <a:t>Closing the project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69B3E3-2ABD-4C08-9053-EA0BE8AD9CC9}"/>
              </a:ext>
            </a:extLst>
          </p:cNvPr>
          <p:cNvSpPr txBox="1">
            <a:spLocks/>
          </p:cNvSpPr>
          <p:nvPr/>
        </p:nvSpPr>
        <p:spPr>
          <a:xfrm>
            <a:off x="6896661" y="1845973"/>
            <a:ext cx="6048374" cy="4746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These map to 10 knowledge areas: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Project Integration Management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Project Scope Management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Project Schedule Management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Project Cost Management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Project Quality Management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Project Resource Management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Project Communications Management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Project Risk Management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Project Procurement Management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Project Stakeholder Management</a:t>
            </a:r>
          </a:p>
        </p:txBody>
      </p:sp>
    </p:spTree>
    <p:extLst>
      <p:ext uri="{BB962C8B-B14F-4D97-AF65-F5344CB8AC3E}">
        <p14:creationId xmlns:p14="http://schemas.microsoft.com/office/powerpoint/2010/main" val="56824446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5CA7-73CA-42F1-B282-1F19DB22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Roles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AF13E1-99CD-4CC8-98BB-C0251F4EF5F4}"/>
              </a:ext>
            </a:extLst>
          </p:cNvPr>
          <p:cNvGraphicFramePr>
            <a:graphicFrameLocks noGrp="1"/>
          </p:cNvGraphicFramePr>
          <p:nvPr/>
        </p:nvGraphicFramePr>
        <p:xfrm>
          <a:off x="29183" y="187219"/>
          <a:ext cx="2286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904"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Knowledge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Areas</a:t>
                      </a:r>
                    </a:p>
                    <a:p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Project Roles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PMs Role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Project Planning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WBS, Tasks, Costs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Critical Path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 Triangle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87C6D183-14A9-4380-BE18-09E3CDCA5D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06828" y="1544520"/>
            <a:ext cx="9720073" cy="5122980"/>
          </a:xfrm>
        </p:spPr>
        <p:txBody>
          <a:bodyPr/>
          <a:lstStyle/>
          <a:p>
            <a:r>
              <a:rPr lang="en-US" altLang="en-US" dirty="0"/>
              <a:t>Project</a:t>
            </a:r>
          </a:p>
          <a:p>
            <a:pPr lvl="1"/>
            <a:r>
              <a:rPr lang="en-US" altLang="en-US" dirty="0"/>
              <a:t>A planned undertaking of related activities to reach an objective that has a beginning and an end</a:t>
            </a:r>
          </a:p>
          <a:p>
            <a:r>
              <a:rPr lang="en-US" altLang="en-US" dirty="0"/>
              <a:t>Project management</a:t>
            </a:r>
          </a:p>
          <a:p>
            <a:pPr lvl="1"/>
            <a:r>
              <a:rPr lang="en-US" altLang="en-US" dirty="0"/>
              <a:t>A controlled process of initiating, planning, executing, and closing down a project</a:t>
            </a:r>
          </a:p>
          <a:p>
            <a:pPr>
              <a:lnSpc>
                <a:spcPct val="110000"/>
              </a:lnSpc>
              <a:defRPr/>
            </a:pPr>
            <a:r>
              <a:rPr lang="en-US" dirty="0"/>
              <a:t>Project manager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dirty="0"/>
              <a:t>A systems analyst with a diverse set of skills—management, leadership, technical, conflict management, and customer relationship—who is responsible for initiating, planning, executing, and closing down a project</a:t>
            </a:r>
          </a:p>
          <a:p>
            <a:pPr>
              <a:lnSpc>
                <a:spcPct val="110000"/>
              </a:lnSpc>
              <a:defRPr/>
            </a:pPr>
            <a:r>
              <a:rPr lang="en-US" dirty="0"/>
              <a:t>Deliverable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dirty="0"/>
              <a:t>The end product of an SDLC phase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697330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5CA7-73CA-42F1-B282-1F19DB22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Roles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AF13E1-99CD-4CC8-98BB-C0251F4EF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239562"/>
              </p:ext>
            </p:extLst>
          </p:nvPr>
        </p:nvGraphicFramePr>
        <p:xfrm>
          <a:off x="29183" y="187219"/>
          <a:ext cx="2286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904"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Knowledge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Areas</a:t>
                      </a:r>
                    </a:p>
                    <a:p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Project Roles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PMs Role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Project Planning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WBS, Tasks, Costs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Critical Path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 Triangle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4FB6BA1-6395-4333-822B-3031CAFB9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877" y="1348149"/>
            <a:ext cx="8639190" cy="501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80566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5CA7-73CA-42F1-B282-1F19DB22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AF13E1-99CD-4CC8-98BB-C0251F4EF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345181"/>
              </p:ext>
            </p:extLst>
          </p:nvPr>
        </p:nvGraphicFramePr>
        <p:xfrm>
          <a:off x="29183" y="187219"/>
          <a:ext cx="2286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904"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Knowledge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Areas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Roles</a:t>
                      </a:r>
                    </a:p>
                    <a:p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PMs Role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Project Planning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WBS, Tasks, Costs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Critical Path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 Triangle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C55DA8A-A022-4BD9-AF8D-BDC9C7418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694" y="1544520"/>
            <a:ext cx="3964111" cy="4834282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5A6C904-DD69-4922-A1FC-E550CF166081}"/>
              </a:ext>
            </a:extLst>
          </p:cNvPr>
          <p:cNvSpPr txBox="1">
            <a:spLocks noChangeArrowheads="1"/>
          </p:cNvSpPr>
          <p:nvPr/>
        </p:nvSpPr>
        <p:spPr>
          <a:xfrm>
            <a:off x="6606431" y="1520708"/>
            <a:ext cx="5905500" cy="1239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/>
              <a:t>Phases of Project Management Process</a:t>
            </a:r>
          </a:p>
        </p:txBody>
      </p:sp>
      <p:sp>
        <p:nvSpPr>
          <p:cNvPr id="8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13F8EF26-8F65-4AB9-A111-7E414329E3DF}"/>
              </a:ext>
            </a:extLst>
          </p:cNvPr>
          <p:cNvSpPr txBox="1">
            <a:spLocks noChangeArrowheads="1"/>
          </p:cNvSpPr>
          <p:nvPr/>
        </p:nvSpPr>
        <p:spPr>
          <a:xfrm>
            <a:off x="6606431" y="2341471"/>
            <a:ext cx="3964111" cy="3512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Phase 1: Initiation</a:t>
            </a:r>
          </a:p>
          <a:p>
            <a:r>
              <a:rPr lang="en-US" altLang="en-US" dirty="0"/>
              <a:t>Phase 2: Planning</a:t>
            </a:r>
          </a:p>
          <a:p>
            <a:r>
              <a:rPr lang="en-US" altLang="en-US" dirty="0"/>
              <a:t>Phase 3: Execution</a:t>
            </a:r>
          </a:p>
          <a:p>
            <a:r>
              <a:rPr lang="en-US" altLang="en-US" dirty="0"/>
              <a:t>Phase 4: Closedown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4A8DABE4-C07B-41D6-9C59-C8E6A4F1E5EA}"/>
              </a:ext>
            </a:extLst>
          </p:cNvPr>
          <p:cNvSpPr/>
          <p:nvPr/>
        </p:nvSpPr>
        <p:spPr>
          <a:xfrm rot="16200000">
            <a:off x="9263668" y="3283960"/>
            <a:ext cx="1247715" cy="656688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201FAF3C-0B40-4190-8F33-95AB5C903D1E}"/>
              </a:ext>
            </a:extLst>
          </p:cNvPr>
          <p:cNvSpPr txBox="1">
            <a:spLocks noChangeArrowheads="1"/>
          </p:cNvSpPr>
          <p:nvPr/>
        </p:nvSpPr>
        <p:spPr>
          <a:xfrm>
            <a:off x="10209944" y="3029216"/>
            <a:ext cx="3964111" cy="1685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dirty="0"/>
              <a:t>Analysis</a:t>
            </a:r>
          </a:p>
          <a:p>
            <a:pPr marL="0" indent="0">
              <a:buNone/>
            </a:pPr>
            <a:r>
              <a:rPr lang="en-US" altLang="en-US" sz="2000" dirty="0"/>
              <a:t>Design</a:t>
            </a:r>
          </a:p>
          <a:p>
            <a:pPr marL="0" indent="0">
              <a:buNone/>
            </a:pPr>
            <a:r>
              <a:rPr lang="en-US" altLang="en-US" sz="2000" dirty="0"/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89814445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5CA7-73CA-42F1-B282-1F19DB22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Plan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AF13E1-99CD-4CC8-98BB-C0251F4EF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251707"/>
              </p:ext>
            </p:extLst>
          </p:nvPr>
        </p:nvGraphicFramePr>
        <p:xfrm>
          <a:off x="29183" y="187219"/>
          <a:ext cx="2286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904"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Knowledge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Areas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PMs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</a:t>
                      </a:r>
                    </a:p>
                    <a:p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Planning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WBS, Tasks, Costs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Critical Path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 Triangle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DD464434-E2AB-448C-A137-533688A922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9111" y="2596242"/>
            <a:ext cx="5873520" cy="38862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altLang="en-US" sz="2200" dirty="0"/>
              <a:t>Describing Project Scope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altLang="en-US" sz="2200" dirty="0"/>
              <a:t>Dividing the Project into Manageable Tasks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altLang="en-US" sz="2200" dirty="0"/>
              <a:t>Estimating Resources and Creating a Resource Plan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altLang="en-US" sz="2200" dirty="0"/>
              <a:t>Developing a Preliminary Schedule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Developing a Communication Plan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Determining Project Standards and Procedures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Identifying and Assessing Risk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Creating a Preliminary Budget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Setting a Baseline Project Plan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altLang="en-US" sz="2200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D42FCFA-2D3F-470F-8B7E-D02C5634957D}"/>
              </a:ext>
            </a:extLst>
          </p:cNvPr>
          <p:cNvSpPr txBox="1">
            <a:spLocks/>
          </p:cNvSpPr>
          <p:nvPr/>
        </p:nvSpPr>
        <p:spPr>
          <a:xfrm>
            <a:off x="8182890" y="3005499"/>
            <a:ext cx="5097377" cy="38862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457200" indent="-457200" defTabSz="91440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AutoNum type="arabicPeriod"/>
              <a:defRPr sz="2200">
                <a:solidFill>
                  <a:srgbClr val="4D0729"/>
                </a:solidFill>
                <a:latin typeface="+mn-lt"/>
                <a:cs typeface="+mn-cs"/>
              </a:defRPr>
            </a:lvl1pPr>
            <a:lvl2pPr marL="265176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>
                <a:latin typeface="+mn-lt"/>
                <a:cs typeface="+mn-cs"/>
              </a:defRPr>
            </a:lvl2pPr>
            <a:lvl3pPr marL="448056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3pPr>
            <a:lvl4pPr marL="594360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4pPr>
            <a:lvl5pPr marL="777240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5pPr>
            <a:lvl6pPr marL="914400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6pPr>
            <a:lvl7pPr marL="1060704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7pPr>
            <a:lvl8pPr marL="1216152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8pPr>
            <a:lvl9pPr marL="1362456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A7B4D7FC-1C2B-4633-9FD8-D70BB49BC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196" y="1330219"/>
            <a:ext cx="8157882" cy="98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800" dirty="0"/>
              <a:t>Should define clear, discrete activities and the work needed to complete each activity. Tasks include:</a:t>
            </a:r>
          </a:p>
        </p:txBody>
      </p:sp>
    </p:spTree>
    <p:extLst>
      <p:ext uri="{BB962C8B-B14F-4D97-AF65-F5344CB8AC3E}">
        <p14:creationId xmlns:p14="http://schemas.microsoft.com/office/powerpoint/2010/main" val="346022981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5CA7-73CA-42F1-B282-1F19DB22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Plan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AF13E1-99CD-4CC8-98BB-C0251F4EF5F4}"/>
              </a:ext>
            </a:extLst>
          </p:cNvPr>
          <p:cNvGraphicFramePr>
            <a:graphicFrameLocks noGrp="1"/>
          </p:cNvGraphicFramePr>
          <p:nvPr/>
        </p:nvGraphicFramePr>
        <p:xfrm>
          <a:off x="29183" y="187219"/>
          <a:ext cx="2286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904"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Knowledge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Areas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PMs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Role</a:t>
                      </a:r>
                    </a:p>
                    <a:p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Planning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WBS, Tasks, Costs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Critical Path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 Triangle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DD464434-E2AB-448C-A137-533688A922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59240" y="2058359"/>
            <a:ext cx="5873520" cy="3886200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sz="2800" dirty="0"/>
              <a:t>What tasks must be done to complete the project?</a:t>
            </a:r>
          </a:p>
          <a:p>
            <a:pPr lvl="1"/>
            <a:r>
              <a:rPr lang="en-US" sz="2800" dirty="0"/>
              <a:t>What are the dependencies among tasks?</a:t>
            </a:r>
          </a:p>
          <a:p>
            <a:pPr lvl="1"/>
            <a:r>
              <a:rPr lang="en-US" sz="2800" dirty="0"/>
              <a:t>Who is responsible for each task?</a:t>
            </a:r>
          </a:p>
          <a:p>
            <a:pPr lvl="1"/>
            <a:r>
              <a:rPr lang="en-US" sz="2800" dirty="0"/>
              <a:t>What resources are required to complete the tasks?</a:t>
            </a:r>
          </a:p>
          <a:p>
            <a:pPr lvl="1"/>
            <a:r>
              <a:rPr lang="en-US" sz="2800" dirty="0"/>
              <a:t>How long will it take to complete the project?</a:t>
            </a:r>
          </a:p>
          <a:p>
            <a:pPr lvl="1"/>
            <a:r>
              <a:rPr lang="en-US" sz="2800" dirty="0"/>
              <a:t>Is the project possible, given the known parameters?</a:t>
            </a:r>
          </a:p>
          <a:p>
            <a:pPr lvl="1"/>
            <a:r>
              <a:rPr lang="en-US" sz="2800" dirty="0"/>
              <a:t>Where is the project most at risk?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altLang="en-US" sz="2200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D42FCFA-2D3F-470F-8B7E-D02C5634957D}"/>
              </a:ext>
            </a:extLst>
          </p:cNvPr>
          <p:cNvSpPr txBox="1">
            <a:spLocks/>
          </p:cNvSpPr>
          <p:nvPr/>
        </p:nvSpPr>
        <p:spPr>
          <a:xfrm>
            <a:off x="8182890" y="3005499"/>
            <a:ext cx="5097377" cy="38862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457200" indent="-457200" defTabSz="91440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AutoNum type="arabicPeriod"/>
              <a:defRPr sz="2200">
                <a:solidFill>
                  <a:srgbClr val="4D0729"/>
                </a:solidFill>
                <a:latin typeface="+mn-lt"/>
                <a:cs typeface="+mn-cs"/>
              </a:defRPr>
            </a:lvl1pPr>
            <a:lvl2pPr marL="265176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>
                <a:latin typeface="+mn-lt"/>
                <a:cs typeface="+mn-cs"/>
              </a:defRPr>
            </a:lvl2pPr>
            <a:lvl3pPr marL="448056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3pPr>
            <a:lvl4pPr marL="594360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4pPr>
            <a:lvl5pPr marL="777240" indent="-137160" defTabSz="91440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5pPr>
            <a:lvl6pPr marL="914400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6pPr>
            <a:lvl7pPr marL="1060704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7pPr>
            <a:lvl8pPr marL="1216152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8pPr>
            <a:lvl9pPr marL="1362456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latin typeface="+mn-lt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A7B4D7FC-1C2B-4633-9FD8-D70BB49BC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196" y="1330219"/>
            <a:ext cx="8157882" cy="98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800" dirty="0"/>
              <a:t>Answers the questions:</a:t>
            </a:r>
          </a:p>
        </p:txBody>
      </p:sp>
    </p:spTree>
    <p:extLst>
      <p:ext uri="{BB962C8B-B14F-4D97-AF65-F5344CB8AC3E}">
        <p14:creationId xmlns:p14="http://schemas.microsoft.com/office/powerpoint/2010/main" val="377478563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203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203" id="{C2180A91-B489-4017-B817-4ED1243F2912}" vid="{138937F4-AF54-4573-B422-054BC39383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5203</Template>
  <TotalTime>357</TotalTime>
  <Words>3077</Words>
  <Application>Microsoft Office PowerPoint</Application>
  <PresentationFormat>Widescreen</PresentationFormat>
  <Paragraphs>602</Paragraphs>
  <Slides>33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Symbol</vt:lpstr>
      <vt:lpstr>Tw Cen MT</vt:lpstr>
      <vt:lpstr>Tw Cen MT Condensed</vt:lpstr>
      <vt:lpstr>Wingdings</vt:lpstr>
      <vt:lpstr>Wingdings 3</vt:lpstr>
      <vt:lpstr>5203</vt:lpstr>
      <vt:lpstr>Project Management</vt:lpstr>
      <vt:lpstr>Learning Objectives</vt:lpstr>
      <vt:lpstr>Topics</vt:lpstr>
      <vt:lpstr>Knowledge Areas for Project Management</vt:lpstr>
      <vt:lpstr>Project Roles</vt:lpstr>
      <vt:lpstr>Project Roles</vt:lpstr>
      <vt:lpstr>Project Manager</vt:lpstr>
      <vt:lpstr>Project Plan</vt:lpstr>
      <vt:lpstr>Project Plan</vt:lpstr>
      <vt:lpstr>Project Plan</vt:lpstr>
      <vt:lpstr>Project Planning – Define the Work</vt:lpstr>
      <vt:lpstr>Planning Detail</vt:lpstr>
      <vt:lpstr>Dividing a Project into Manageable Tasks</vt:lpstr>
      <vt:lpstr>Project Schedule</vt:lpstr>
      <vt:lpstr>Work Breakdown Structure (WBS)</vt:lpstr>
      <vt:lpstr>Network Diagram</vt:lpstr>
      <vt:lpstr>Network Diagram</vt:lpstr>
      <vt:lpstr>Task Completion Time</vt:lpstr>
      <vt:lpstr>The Critical Path</vt:lpstr>
      <vt:lpstr>The Critical Path</vt:lpstr>
      <vt:lpstr>Critical Path Exercise</vt:lpstr>
      <vt:lpstr>GANTT</vt:lpstr>
      <vt:lpstr>GANTT Exercise</vt:lpstr>
      <vt:lpstr>Cost Estimation</vt:lpstr>
      <vt:lpstr>COCOMO</vt:lpstr>
      <vt:lpstr>Cost Estimation – Function Point Analysis (FPA) </vt:lpstr>
      <vt:lpstr>Auditors Role</vt:lpstr>
      <vt:lpstr>Project Planning - Project Management Triangle</vt:lpstr>
      <vt:lpstr>Project Planning - Project Management Triangle</vt:lpstr>
      <vt:lpstr>Project Planning - Project Management Triangle</vt:lpstr>
      <vt:lpstr>Project Planning - Project Management Triangle</vt:lpstr>
      <vt:lpstr>Project Planning - Project Management Triangle</vt:lpstr>
      <vt:lpstr>Project Planning - Project Management Triangle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Green,Brian</dc:creator>
  <cp:lastModifiedBy>Wade Mackey</cp:lastModifiedBy>
  <cp:revision>14</cp:revision>
  <dcterms:created xsi:type="dcterms:W3CDTF">2020-01-19T19:36:36Z</dcterms:created>
  <dcterms:modified xsi:type="dcterms:W3CDTF">2021-01-28T20:49:04Z</dcterms:modified>
</cp:coreProperties>
</file>