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98" r:id="rId20"/>
    <p:sldId id="299" r:id="rId21"/>
    <p:sldId id="300" r:id="rId22"/>
    <p:sldId id="302" r:id="rId23"/>
    <p:sldId id="274" r:id="rId24"/>
    <p:sldId id="280" r:id="rId25"/>
    <p:sldId id="275" r:id="rId26"/>
    <p:sldId id="277" r:id="rId27"/>
    <p:sldId id="278" r:id="rId28"/>
    <p:sldId id="279"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303" r:id="rId47"/>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533" autoAdjust="0"/>
  </p:normalViewPr>
  <p:slideViewPr>
    <p:cSldViewPr snapToGrid="0">
      <p:cViewPr varScale="1">
        <p:scale>
          <a:sx n="104" d="100"/>
          <a:sy n="104" d="100"/>
        </p:scale>
        <p:origin x="83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10AC2D-FF3E-44D4-942A-7C834EF9FBCE}" type="datetimeFigureOut">
              <a:rPr lang="en-US" smtClean="0"/>
              <a:t>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3CA390-55A7-4449-B66D-A8515DDD645D}" type="slidenum">
              <a:rPr lang="en-US" smtClean="0"/>
              <a:t>‹#›</a:t>
            </a:fld>
            <a:endParaRPr lang="en-US"/>
          </a:p>
        </p:txBody>
      </p:sp>
    </p:spTree>
    <p:extLst>
      <p:ext uri="{BB962C8B-B14F-4D97-AF65-F5344CB8AC3E}">
        <p14:creationId xmlns:p14="http://schemas.microsoft.com/office/powerpoint/2010/main" val="3571586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3CA390-55A7-4449-B66D-A8515DDD645D}" type="slidenum">
              <a:rPr lang="en-US" smtClean="0"/>
              <a:t>31</a:t>
            </a:fld>
            <a:endParaRPr lang="en-US"/>
          </a:p>
        </p:txBody>
      </p:sp>
    </p:spTree>
    <p:extLst>
      <p:ext uri="{BB962C8B-B14F-4D97-AF65-F5344CB8AC3E}">
        <p14:creationId xmlns:p14="http://schemas.microsoft.com/office/powerpoint/2010/main" val="3610192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901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30144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5289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Title Slide">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952500"/>
            <a:ext cx="12192000" cy="4152900"/>
          </a:xfrm>
          <a:prstGeom prst="rect">
            <a:avLst/>
          </a:prstGeom>
        </p:spPr>
      </p:pic>
      <p:cxnSp>
        <p:nvCxnSpPr>
          <p:cNvPr id="8" name="Straight Connector 7"/>
          <p:cNvCxnSpPr/>
          <p:nvPr/>
        </p:nvCxnSpPr>
        <p:spPr>
          <a:xfrm flipV="1">
            <a:off x="8382000" y="5486400"/>
            <a:ext cx="0" cy="914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85800" y="1371600"/>
            <a:ext cx="7086600" cy="369332"/>
          </a:xfrm>
          <a:prstGeom prst="rect">
            <a:avLst/>
          </a:prstGeom>
          <a:noFill/>
        </p:spPr>
        <p:txBody>
          <a:bodyPr wrap="square" rtlCol="0">
            <a:spAutoFit/>
          </a:bodyPr>
          <a:lstStyle/>
          <a:p>
            <a:endParaRPr lang="en-US" dirty="0"/>
          </a:p>
        </p:txBody>
      </p:sp>
      <p:pic>
        <p:nvPicPr>
          <p:cNvPr id="14" name="Picture 13"/>
          <p:cNvPicPr>
            <a:picLocks noChangeAspect="1"/>
          </p:cNvPicPr>
          <p:nvPr/>
        </p:nvPicPr>
        <p:blipFill>
          <a:blip r:embed="rId3"/>
          <a:stretch>
            <a:fillRect/>
          </a:stretch>
        </p:blipFill>
        <p:spPr>
          <a:xfrm>
            <a:off x="152400" y="38100"/>
            <a:ext cx="5124450" cy="914400"/>
          </a:xfrm>
          <a:prstGeom prst="rect">
            <a:avLst/>
          </a:prstGeom>
        </p:spPr>
      </p:pic>
      <p:sp>
        <p:nvSpPr>
          <p:cNvPr id="16" name="TextBox 15"/>
          <p:cNvSpPr txBox="1"/>
          <p:nvPr/>
        </p:nvSpPr>
        <p:spPr>
          <a:xfrm>
            <a:off x="-25400" y="952500"/>
            <a:ext cx="12217400" cy="1107996"/>
          </a:xfrm>
          <a:prstGeom prst="rect">
            <a:avLst/>
          </a:prstGeom>
          <a:solidFill>
            <a:srgbClr val="7F7F7F">
              <a:alpha val="50196"/>
            </a:srgbClr>
          </a:solidFill>
        </p:spPr>
        <p:txBody>
          <a:bodyPr wrap="square" rtlCol="0">
            <a:spAutoFit/>
          </a:bodyPr>
          <a:lstStyle/>
          <a:p>
            <a:pPr algn="ctr"/>
            <a:r>
              <a:rPr lang="en-US" sz="6600" baseline="0" dirty="0">
                <a:solidFill>
                  <a:schemeClr val="tx1"/>
                </a:solidFill>
                <a:effectLst>
                  <a:outerShdw blurRad="38100" dist="38100" dir="2700000" algn="tl">
                    <a:srgbClr val="000000">
                      <a:alpha val="43137"/>
                    </a:srgbClr>
                  </a:outerShdw>
                </a:effectLst>
                <a:latin typeface="+mj-lt"/>
              </a:rPr>
              <a:t>Information Technology Audit &amp; Cyber Security</a:t>
            </a:r>
            <a:endParaRPr lang="en-US" sz="6600" dirty="0">
              <a:solidFill>
                <a:schemeClr val="tx1"/>
              </a:solidFill>
              <a:effectLst>
                <a:outerShdw blurRad="38100" dist="38100" dir="2700000" algn="tl">
                  <a:srgbClr val="000000">
                    <a:alpha val="43137"/>
                  </a:srgbClr>
                </a:outerShdw>
              </a:effectLst>
              <a:latin typeface="+mj-lt"/>
            </a:endParaRPr>
          </a:p>
        </p:txBody>
      </p:sp>
      <p:sp>
        <p:nvSpPr>
          <p:cNvPr id="12" name="Text Placeholder 11"/>
          <p:cNvSpPr>
            <a:spLocks noGrp="1"/>
          </p:cNvSpPr>
          <p:nvPr>
            <p:ph type="body" sz="quarter" idx="10"/>
          </p:nvPr>
        </p:nvSpPr>
        <p:spPr>
          <a:xfrm>
            <a:off x="511127" y="5410200"/>
            <a:ext cx="7772400" cy="1066800"/>
          </a:xfrm>
        </p:spPr>
        <p:txBody>
          <a:bodyPr anchor="ctr" anchorCtr="0">
            <a:normAutofit/>
          </a:bodyPr>
          <a:lstStyle>
            <a:lvl1pPr algn="r">
              <a:defRPr sz="4000">
                <a:solidFill>
                  <a:srgbClr val="BA2212"/>
                </a:solidFill>
              </a:defRPr>
            </a:lvl1pPr>
          </a:lstStyle>
          <a:p>
            <a:pPr lvl="0"/>
            <a:r>
              <a:rPr lang="en-US"/>
              <a:t>Click to edit Master text styles</a:t>
            </a:r>
          </a:p>
        </p:txBody>
      </p:sp>
      <p:sp>
        <p:nvSpPr>
          <p:cNvPr id="17" name="Rectangle 16"/>
          <p:cNvSpPr/>
          <p:nvPr/>
        </p:nvSpPr>
        <p:spPr>
          <a:xfrm>
            <a:off x="8516816" y="5486400"/>
            <a:ext cx="3276600" cy="9144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l"/>
            <a:r>
              <a:rPr lang="en-US" dirty="0">
                <a:solidFill>
                  <a:srgbClr val="BA2212"/>
                </a:solidFill>
              </a:rPr>
              <a:t>Systems &amp; Infrastructure</a:t>
            </a:r>
            <a:br>
              <a:rPr lang="en-US" dirty="0">
                <a:solidFill>
                  <a:srgbClr val="BA2212"/>
                </a:solidFill>
              </a:rPr>
            </a:br>
            <a:r>
              <a:rPr lang="en-US" dirty="0">
                <a:solidFill>
                  <a:srgbClr val="BA2212"/>
                </a:solidFill>
              </a:rPr>
              <a:t>Lifecycle</a:t>
            </a:r>
            <a:r>
              <a:rPr lang="en-US" baseline="0" dirty="0">
                <a:solidFill>
                  <a:srgbClr val="BA2212"/>
                </a:solidFill>
              </a:rPr>
              <a:t> Management</a:t>
            </a:r>
            <a:endParaRPr lang="en-US" dirty="0">
              <a:solidFill>
                <a:srgbClr val="BA2212"/>
              </a:solidFill>
            </a:endParaRPr>
          </a:p>
        </p:txBody>
      </p:sp>
    </p:spTree>
    <p:extLst>
      <p:ext uri="{BB962C8B-B14F-4D97-AF65-F5344CB8AC3E}">
        <p14:creationId xmlns:p14="http://schemas.microsoft.com/office/powerpoint/2010/main" val="1395790711"/>
      </p:ext>
    </p:extLst>
  </p:cSld>
  <p:clrMapOvr>
    <a:overrideClrMapping bg1="dk1" tx1="lt1" bg2="dk2" tx2="lt2" accent1="accent1" accent2="accent2" accent3="accent3" accent4="accent4" accent5="accent5" accent6="accent6" hlink="hlink" folHlink="folHlink"/>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09369" y="44904"/>
            <a:ext cx="9720072" cy="1499616"/>
          </a:xfrm>
        </p:spPr>
        <p:txBody>
          <a:bodyPr/>
          <a:lstStyle>
            <a:lvl1pPr>
              <a:defRPr>
                <a:solidFill>
                  <a:srgbClr val="07294D"/>
                </a:solidFill>
              </a:defRPr>
            </a:lvl1pPr>
          </a:lstStyle>
          <a:p>
            <a:r>
              <a:rPr lang="en-US"/>
              <a:t>Click to edit Master title style</a:t>
            </a:r>
            <a:endParaRPr lang="en-US" dirty="0"/>
          </a:p>
        </p:txBody>
      </p:sp>
      <p:sp>
        <p:nvSpPr>
          <p:cNvPr id="3" name="Content Placeholder 2"/>
          <p:cNvSpPr>
            <a:spLocks noGrp="1"/>
          </p:cNvSpPr>
          <p:nvPr>
            <p:ph idx="1"/>
          </p:nvPr>
        </p:nvSpPr>
        <p:spPr>
          <a:xfrm>
            <a:off x="2306828" y="1544520"/>
            <a:ext cx="9720073" cy="5122980"/>
          </a:xfrm>
        </p:spPr>
        <p:txBody>
          <a:bodyPr/>
          <a:lstStyle>
            <a:lvl1pPr>
              <a:defRPr>
                <a:solidFill>
                  <a:srgbClr val="4D072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74054330"/>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5523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98912" y="509497"/>
            <a:ext cx="9632403" cy="1499616"/>
          </a:xfrm>
        </p:spPr>
        <p:txBody>
          <a:bodyPr/>
          <a:lstStyle>
            <a:lvl1pPr>
              <a:defRPr>
                <a:solidFill>
                  <a:srgbClr val="07294D"/>
                </a:solidFill>
              </a:defRPr>
            </a:lvl1pPr>
          </a:lstStyle>
          <a:p>
            <a:r>
              <a:rPr lang="en-US"/>
              <a:t>Click to edit Master title style</a:t>
            </a:r>
            <a:endParaRPr lang="en-US" dirty="0"/>
          </a:p>
        </p:txBody>
      </p:sp>
      <p:sp>
        <p:nvSpPr>
          <p:cNvPr id="3" name="Content Placeholder 2"/>
          <p:cNvSpPr>
            <a:spLocks noGrp="1"/>
          </p:cNvSpPr>
          <p:nvPr>
            <p:ph sz="half" idx="1"/>
          </p:nvPr>
        </p:nvSpPr>
        <p:spPr>
          <a:xfrm>
            <a:off x="2211243" y="2173705"/>
            <a:ext cx="4754880" cy="4023360"/>
          </a:xfrm>
        </p:spPr>
        <p:txBody>
          <a:bodyPr/>
          <a:lstStyle>
            <a:lvl1pPr>
              <a:defRPr>
                <a:solidFill>
                  <a:srgbClr val="4D072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76436" y="2173705"/>
            <a:ext cx="4754880" cy="4023360"/>
          </a:xfrm>
        </p:spPr>
        <p:txBody>
          <a:bodyPr/>
          <a:lstStyle>
            <a:lvl1pPr>
              <a:defRPr>
                <a:solidFill>
                  <a:srgbClr val="4D072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66269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lvl1pPr>
              <a:defRPr>
                <a:solidFill>
                  <a:srgbClr val="07294D"/>
                </a:solidFill>
              </a:defRPr>
            </a:lvl1pPr>
          </a:lstStyle>
          <a:p>
            <a:r>
              <a:rPr lang="en-US"/>
              <a:t>Click to edit Master title style</a:t>
            </a:r>
            <a:endParaRPr lang="en-US" dirty="0"/>
          </a:p>
        </p:txBody>
      </p:sp>
      <p:sp>
        <p:nvSpPr>
          <p:cNvPr id="3" name="Text Placeholder 2"/>
          <p:cNvSpPr>
            <a:spLocks noGrp="1"/>
          </p:cNvSpPr>
          <p:nvPr>
            <p:ph type="body" idx="1"/>
          </p:nvPr>
        </p:nvSpPr>
        <p:spPr>
          <a:xfrm>
            <a:off x="2381460" y="195855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381460" y="2746708"/>
            <a:ext cx="4754880" cy="3341572"/>
          </a:xfrm>
        </p:spPr>
        <p:txBody>
          <a:bodyPr/>
          <a:lstStyle>
            <a:lvl1pPr>
              <a:defRPr>
                <a:solidFill>
                  <a:srgbClr val="4D072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348220" y="195855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7348220" y="2746708"/>
            <a:ext cx="4754880" cy="3341572"/>
          </a:xfrm>
        </p:spPr>
        <p:txBody>
          <a:bodyPr/>
          <a:lstStyle>
            <a:lvl1pPr>
              <a:defRPr>
                <a:solidFill>
                  <a:srgbClr val="4D072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92813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7294D"/>
                </a:solidFill>
              </a:defRPr>
            </a:lvl1pPr>
          </a:lstStyle>
          <a:p>
            <a:r>
              <a:rPr lang="en-US"/>
              <a:t>Click to edit Master title style</a:t>
            </a:r>
            <a:endParaRPr lang="en-US" dirty="0"/>
          </a:p>
        </p:txBody>
      </p:sp>
    </p:spTree>
    <p:extLst>
      <p:ext uri="{BB962C8B-B14F-4D97-AF65-F5344CB8AC3E}">
        <p14:creationId xmlns:p14="http://schemas.microsoft.com/office/powerpoint/2010/main" val="1214217089"/>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0126303"/>
      </p:ext>
    </p:extLst>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48907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1653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83028" y="765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383028" y="1576132"/>
            <a:ext cx="9720073" cy="5180268"/>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p:nvCxnSpPr>
        <p:spPr>
          <a:xfrm flipV="1">
            <a:off x="2286000" y="3945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92822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zoom/>
  </p:transition>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community.mis.temple.edu/mis5203sec001sp2019/files/2019/01/CalculateProjectNPV_B.xlsx" TargetMode="Externa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29414-46D7-4357-A004-54FDC1F7E538}"/>
              </a:ext>
            </a:extLst>
          </p:cNvPr>
          <p:cNvSpPr>
            <a:spLocks noGrp="1"/>
          </p:cNvSpPr>
          <p:nvPr>
            <p:ph type="ctrTitle"/>
          </p:nvPr>
        </p:nvSpPr>
        <p:spPr/>
        <p:txBody>
          <a:bodyPr/>
          <a:lstStyle/>
          <a:p>
            <a:r>
              <a:rPr lang="en-US" dirty="0"/>
              <a:t>Project Selection</a:t>
            </a:r>
          </a:p>
        </p:txBody>
      </p:sp>
      <p:sp>
        <p:nvSpPr>
          <p:cNvPr id="3" name="Subtitle 2">
            <a:extLst>
              <a:ext uri="{FF2B5EF4-FFF2-40B4-BE49-F238E27FC236}">
                <a16:creationId xmlns:a16="http://schemas.microsoft.com/office/drawing/2014/main" id="{222B21AB-E0B1-44D6-8B7A-8F18E4161034}"/>
              </a:ext>
            </a:extLst>
          </p:cNvPr>
          <p:cNvSpPr>
            <a:spLocks noGrp="1"/>
          </p:cNvSpPr>
          <p:nvPr>
            <p:ph type="subTitle" idx="1"/>
          </p:nvPr>
        </p:nvSpPr>
        <p:spPr/>
        <p:txBody>
          <a:bodyPr/>
          <a:lstStyle/>
          <a:p>
            <a:r>
              <a:rPr lang="en-US" dirty="0"/>
              <a:t>ITACS 5203, Unit 3</a:t>
            </a:r>
          </a:p>
        </p:txBody>
      </p:sp>
    </p:spTree>
    <p:extLst>
      <p:ext uri="{BB962C8B-B14F-4D97-AF65-F5344CB8AC3E}">
        <p14:creationId xmlns:p14="http://schemas.microsoft.com/office/powerpoint/2010/main" val="1620368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D5CA7-73CA-42F1-B282-1F19DB2208F2}"/>
              </a:ext>
            </a:extLst>
          </p:cNvPr>
          <p:cNvSpPr>
            <a:spLocks noGrp="1"/>
          </p:cNvSpPr>
          <p:nvPr>
            <p:ph type="title"/>
          </p:nvPr>
        </p:nvSpPr>
        <p:spPr/>
        <p:txBody>
          <a:bodyPr/>
          <a:lstStyle/>
          <a:p>
            <a:r>
              <a:rPr lang="en-US" dirty="0"/>
              <a:t>Open Source Software</a:t>
            </a:r>
          </a:p>
        </p:txBody>
      </p:sp>
      <p:graphicFrame>
        <p:nvGraphicFramePr>
          <p:cNvPr id="4" name="Table 3">
            <a:extLst>
              <a:ext uri="{FF2B5EF4-FFF2-40B4-BE49-F238E27FC236}">
                <a16:creationId xmlns:a16="http://schemas.microsoft.com/office/drawing/2014/main" id="{EFAF13E1-99CD-4CC8-98BB-C0251F4EF5F4}"/>
              </a:ext>
            </a:extLst>
          </p:cNvPr>
          <p:cNvGraphicFramePr>
            <a:graphicFrameLocks noGrp="1"/>
          </p:cNvGraphicFramePr>
          <p:nvPr>
            <p:extLst>
              <p:ext uri="{D42A27DB-BD31-4B8C-83A1-F6EECF244321}">
                <p14:modId xmlns:p14="http://schemas.microsoft.com/office/powerpoint/2010/main" val="3769090222"/>
              </p:ext>
            </p:extLst>
          </p:nvPr>
        </p:nvGraphicFramePr>
        <p:xfrm>
          <a:off x="29183" y="187219"/>
          <a:ext cx="2286000" cy="4962464"/>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b="0" i="0" kern="1200" dirty="0">
                          <a:solidFill>
                            <a:schemeClr val="bg1">
                              <a:lumMod val="50000"/>
                            </a:schemeClr>
                          </a:solidFill>
                          <a:latin typeface="+mn-lt"/>
                          <a:ea typeface="+mn-ea"/>
                          <a:cs typeface="+mn-cs"/>
                        </a:rPr>
                        <a:t>Introduction</a:t>
                      </a:r>
                    </a:p>
                    <a:p>
                      <a:r>
                        <a:rPr lang="en-US" sz="1800" b="1" i="0" kern="1200" dirty="0">
                          <a:solidFill>
                            <a:srgbClr val="FF0000"/>
                          </a:solidFill>
                          <a:latin typeface="+mn-lt"/>
                          <a:ea typeface="+mn-ea"/>
                          <a:cs typeface="+mn-cs"/>
                        </a:rPr>
                        <a:t>Sources of Software</a:t>
                      </a:r>
                    </a:p>
                    <a:p>
                      <a:r>
                        <a:rPr lang="en-US" sz="1800" i="0" kern="1200" dirty="0">
                          <a:solidFill>
                            <a:schemeClr val="tx1"/>
                          </a:solidFill>
                          <a:latin typeface="+mn-lt"/>
                          <a:ea typeface="+mn-ea"/>
                          <a:cs typeface="+mn-cs"/>
                        </a:rPr>
                        <a:t>   </a:t>
                      </a:r>
                      <a:r>
                        <a:rPr lang="en-US" sz="1800" b="0" i="0" kern="1200" dirty="0">
                          <a:solidFill>
                            <a:schemeClr val="bg1">
                              <a:lumMod val="50000"/>
                            </a:schemeClr>
                          </a:solidFill>
                          <a:latin typeface="+mn-lt"/>
                          <a:ea typeface="+mn-ea"/>
                          <a:cs typeface="+mn-cs"/>
                        </a:rPr>
                        <a:t>Outsourcing</a:t>
                      </a:r>
                    </a:p>
                    <a:p>
                      <a:r>
                        <a:rPr lang="en-US" sz="1800" b="1" i="0" kern="1200" dirty="0">
                          <a:solidFill>
                            <a:schemeClr val="tx1"/>
                          </a:solidFill>
                          <a:latin typeface="+mn-lt"/>
                          <a:ea typeface="+mn-ea"/>
                          <a:cs typeface="+mn-cs"/>
                        </a:rPr>
                        <a:t>   </a:t>
                      </a:r>
                      <a:r>
                        <a:rPr lang="en-US" sz="1800" b="0" i="0" kern="1200" dirty="0">
                          <a:solidFill>
                            <a:schemeClr val="bg1">
                              <a:lumMod val="50000"/>
                            </a:schemeClr>
                          </a:solidFill>
                          <a:latin typeface="+mn-lt"/>
                          <a:ea typeface="+mn-ea"/>
                          <a:cs typeface="+mn-cs"/>
                        </a:rPr>
                        <a:t>Packaged Software</a:t>
                      </a:r>
                    </a:p>
                    <a:p>
                      <a:r>
                        <a:rPr lang="en-US" sz="1800" i="0" kern="1200" dirty="0">
                          <a:solidFill>
                            <a:schemeClr val="tx1"/>
                          </a:solidFill>
                          <a:latin typeface="+mn-lt"/>
                          <a:ea typeface="+mn-ea"/>
                          <a:cs typeface="+mn-cs"/>
                        </a:rPr>
                        <a:t>   </a:t>
                      </a:r>
                      <a:r>
                        <a:rPr lang="en-US" sz="1800" b="0" i="0" kern="1200" dirty="0">
                          <a:solidFill>
                            <a:schemeClr val="bg1">
                              <a:lumMod val="50000"/>
                            </a:schemeClr>
                          </a:solidFill>
                          <a:latin typeface="+mn-lt"/>
                          <a:ea typeface="+mn-ea"/>
                          <a:cs typeface="+mn-cs"/>
                        </a:rPr>
                        <a:t>Vendors</a:t>
                      </a:r>
                    </a:p>
                    <a:p>
                      <a:r>
                        <a:rPr lang="en-US" sz="1800" i="0" kern="1200" dirty="0">
                          <a:solidFill>
                            <a:schemeClr val="tx1"/>
                          </a:solidFill>
                          <a:latin typeface="+mn-lt"/>
                          <a:ea typeface="+mn-ea"/>
                          <a:cs typeface="+mn-cs"/>
                        </a:rPr>
                        <a:t>   </a:t>
                      </a:r>
                      <a:r>
                        <a:rPr lang="en-US" sz="1800" b="0" i="0" kern="1200" dirty="0">
                          <a:solidFill>
                            <a:schemeClr val="bg1">
                              <a:lumMod val="50000"/>
                            </a:schemeClr>
                          </a:solidFill>
                          <a:latin typeface="+mn-lt"/>
                          <a:ea typeface="+mn-ea"/>
                          <a:cs typeface="+mn-cs"/>
                        </a:rPr>
                        <a:t>Cloud</a:t>
                      </a:r>
                    </a:p>
                    <a:p>
                      <a:r>
                        <a:rPr lang="en-US" sz="1800" i="0" kern="1200" dirty="0">
                          <a:solidFill>
                            <a:schemeClr val="tx1"/>
                          </a:solidFill>
                          <a:latin typeface="+mn-lt"/>
                          <a:ea typeface="+mn-ea"/>
                          <a:cs typeface="+mn-cs"/>
                        </a:rPr>
                        <a:t>   </a:t>
                      </a:r>
                      <a:r>
                        <a:rPr lang="en-US" sz="1800" b="1" i="0" kern="1200" dirty="0">
                          <a:solidFill>
                            <a:schemeClr val="tx1"/>
                          </a:solidFill>
                          <a:latin typeface="+mn-lt"/>
                          <a:ea typeface="+mn-ea"/>
                          <a:cs typeface="+mn-cs"/>
                        </a:rPr>
                        <a:t>Open Source</a:t>
                      </a:r>
                    </a:p>
                    <a:p>
                      <a:r>
                        <a:rPr lang="en-US" sz="1800" i="0" kern="1200" dirty="0">
                          <a:solidFill>
                            <a:schemeClr val="tx1"/>
                          </a:solidFill>
                          <a:latin typeface="+mn-lt"/>
                          <a:ea typeface="+mn-ea"/>
                          <a:cs typeface="+mn-cs"/>
                        </a:rPr>
                        <a:t>   In-House</a:t>
                      </a:r>
                    </a:p>
                    <a:p>
                      <a:r>
                        <a:rPr lang="en-US" sz="1800" i="0" kern="1200" dirty="0">
                          <a:solidFill>
                            <a:schemeClr val="tx1"/>
                          </a:solidFill>
                          <a:latin typeface="+mn-lt"/>
                          <a:ea typeface="+mn-ea"/>
                          <a:cs typeface="+mn-cs"/>
                        </a:rPr>
                        <a:t>   RFP</a:t>
                      </a:r>
                    </a:p>
                    <a:p>
                      <a:r>
                        <a:rPr lang="en-US" sz="1800" i="0" kern="1200" dirty="0">
                          <a:solidFill>
                            <a:schemeClr val="tx1"/>
                          </a:solidFill>
                          <a:latin typeface="+mn-lt"/>
                          <a:ea typeface="+mn-ea"/>
                          <a:cs typeface="+mn-cs"/>
                        </a:rPr>
                        <a:t>   Reuse</a:t>
                      </a:r>
                    </a:p>
                    <a:p>
                      <a:r>
                        <a:rPr lang="en-US" sz="1800" i="0" kern="1200" dirty="0">
                          <a:solidFill>
                            <a:schemeClr val="tx1"/>
                          </a:solidFill>
                          <a:latin typeface="+mn-lt"/>
                          <a:ea typeface="+mn-ea"/>
                          <a:cs typeface="+mn-cs"/>
                        </a:rPr>
                        <a:t>Project ID &amp; Selection</a:t>
                      </a:r>
                    </a:p>
                    <a:p>
                      <a:r>
                        <a:rPr lang="en-US" sz="1800" i="0" kern="1200" dirty="0">
                          <a:solidFill>
                            <a:schemeClr val="tx1"/>
                          </a:solidFill>
                          <a:latin typeface="+mn-lt"/>
                          <a:ea typeface="+mn-ea"/>
                          <a:cs typeface="+mn-cs"/>
                        </a:rPr>
                        <a:t>Feasibility Assessment</a:t>
                      </a:r>
                    </a:p>
                    <a:p>
                      <a:r>
                        <a:rPr lang="en-US" sz="1800" i="0" kern="1200" dirty="0">
                          <a:solidFill>
                            <a:schemeClr val="tx1"/>
                          </a:solidFill>
                          <a:latin typeface="+mn-lt"/>
                          <a:ea typeface="+mn-ea"/>
                          <a:cs typeface="+mn-cs"/>
                        </a:rPr>
                        <a:t>   Technical</a:t>
                      </a:r>
                    </a:p>
                    <a:p>
                      <a:r>
                        <a:rPr lang="en-US" sz="1800" i="0" kern="1200" dirty="0">
                          <a:solidFill>
                            <a:schemeClr val="tx1"/>
                          </a:solidFill>
                          <a:latin typeface="+mn-lt"/>
                          <a:ea typeface="+mn-ea"/>
                          <a:cs typeface="+mn-cs"/>
                        </a:rPr>
                        <a:t>   Financial</a:t>
                      </a:r>
                    </a:p>
                    <a:p>
                      <a:r>
                        <a:rPr lang="en-US" sz="1800" i="0" kern="1200" dirty="0">
                          <a:solidFill>
                            <a:schemeClr val="tx1"/>
                          </a:solidFill>
                          <a:latin typeface="+mn-lt"/>
                          <a:ea typeface="+mn-ea"/>
                          <a:cs typeface="+mn-cs"/>
                        </a:rPr>
                        <a:t>   (Other)</a:t>
                      </a:r>
                    </a:p>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0000"/>
                  </a:ext>
                </a:extLst>
              </a:tr>
              <a:tr h="481904">
                <a:tc>
                  <a:txBody>
                    <a:bodyPr/>
                    <a:lstStyle/>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350003121"/>
                  </a:ext>
                </a:extLst>
              </a:tr>
            </a:tbl>
          </a:graphicData>
        </a:graphic>
      </p:graphicFrame>
      <p:sp>
        <p:nvSpPr>
          <p:cNvPr id="7" name="Content Placeholder 6">
            <a:extLst>
              <a:ext uri="{FF2B5EF4-FFF2-40B4-BE49-F238E27FC236}">
                <a16:creationId xmlns:a16="http://schemas.microsoft.com/office/drawing/2014/main" id="{C7CA1E2A-124B-4828-89BC-DC8D1CC70EA5}"/>
              </a:ext>
            </a:extLst>
          </p:cNvPr>
          <p:cNvSpPr>
            <a:spLocks noGrp="1"/>
          </p:cNvSpPr>
          <p:nvPr>
            <p:ph idx="1"/>
          </p:nvPr>
        </p:nvSpPr>
        <p:spPr/>
        <p:txBody>
          <a:bodyPr>
            <a:normAutofit/>
          </a:bodyPr>
          <a:lstStyle/>
          <a:p>
            <a:pPr>
              <a:defRPr/>
            </a:pPr>
            <a:r>
              <a:rPr lang="en-US" dirty="0"/>
              <a:t>Freely available including source code</a:t>
            </a:r>
          </a:p>
          <a:p>
            <a:pPr>
              <a:defRPr/>
            </a:pPr>
            <a:r>
              <a:rPr lang="en-US" dirty="0"/>
              <a:t>Developed by a community of interested people</a:t>
            </a:r>
          </a:p>
          <a:p>
            <a:pPr>
              <a:defRPr/>
            </a:pPr>
            <a:r>
              <a:rPr lang="en-US" dirty="0"/>
              <a:t>Performs the same functions as commercial software</a:t>
            </a:r>
          </a:p>
          <a:p>
            <a:pPr>
              <a:defRPr/>
            </a:pPr>
            <a:r>
              <a:rPr lang="en-US" dirty="0"/>
              <a:t>Examples: Linux, </a:t>
            </a:r>
            <a:r>
              <a:rPr lang="en-US" dirty="0" err="1"/>
              <a:t>mySQL</a:t>
            </a:r>
            <a:r>
              <a:rPr lang="en-US" dirty="0"/>
              <a:t>, Firefox</a:t>
            </a:r>
          </a:p>
          <a:p>
            <a:pPr>
              <a:defRPr/>
            </a:pPr>
            <a:r>
              <a:rPr lang="en-US" dirty="0"/>
              <a:t>How to make money? </a:t>
            </a:r>
          </a:p>
          <a:p>
            <a:pPr lvl="1">
              <a:defRPr/>
            </a:pPr>
            <a:r>
              <a:rPr lang="en-US" dirty="0"/>
              <a:t>Provide maintenance/services </a:t>
            </a:r>
          </a:p>
          <a:p>
            <a:pPr lvl="1">
              <a:defRPr/>
            </a:pPr>
            <a:r>
              <a:rPr lang="en-US" dirty="0"/>
              <a:t>Sell a more featured version of the free software</a:t>
            </a:r>
          </a:p>
          <a:p>
            <a:endParaRPr lang="en-US" dirty="0"/>
          </a:p>
        </p:txBody>
      </p:sp>
    </p:spTree>
    <p:extLst>
      <p:ext uri="{BB962C8B-B14F-4D97-AF65-F5344CB8AC3E}">
        <p14:creationId xmlns:p14="http://schemas.microsoft.com/office/powerpoint/2010/main" val="151883259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anim calcmode="lin" valueType="num">
                                      <p:cBhvr additive="base">
                                        <p:cTn id="23"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anim calcmode="lin" valueType="num">
                                      <p:cBhvr additive="base">
                                        <p:cTn id="29"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D5CA7-73CA-42F1-B282-1F19DB2208F2}"/>
              </a:ext>
            </a:extLst>
          </p:cNvPr>
          <p:cNvSpPr>
            <a:spLocks noGrp="1"/>
          </p:cNvSpPr>
          <p:nvPr>
            <p:ph type="title"/>
          </p:nvPr>
        </p:nvSpPr>
        <p:spPr/>
        <p:txBody>
          <a:bodyPr/>
          <a:lstStyle/>
          <a:p>
            <a:br>
              <a:rPr lang="en-US" dirty="0"/>
            </a:br>
            <a:r>
              <a:rPr lang="en-US" dirty="0"/>
              <a:t>In-House Development</a:t>
            </a:r>
          </a:p>
        </p:txBody>
      </p:sp>
      <p:graphicFrame>
        <p:nvGraphicFramePr>
          <p:cNvPr id="4" name="Table 3">
            <a:extLst>
              <a:ext uri="{FF2B5EF4-FFF2-40B4-BE49-F238E27FC236}">
                <a16:creationId xmlns:a16="http://schemas.microsoft.com/office/drawing/2014/main" id="{EFAF13E1-99CD-4CC8-98BB-C0251F4EF5F4}"/>
              </a:ext>
            </a:extLst>
          </p:cNvPr>
          <p:cNvGraphicFramePr>
            <a:graphicFrameLocks noGrp="1"/>
          </p:cNvGraphicFramePr>
          <p:nvPr>
            <p:extLst>
              <p:ext uri="{D42A27DB-BD31-4B8C-83A1-F6EECF244321}">
                <p14:modId xmlns:p14="http://schemas.microsoft.com/office/powerpoint/2010/main" val="2693682296"/>
              </p:ext>
            </p:extLst>
          </p:nvPr>
        </p:nvGraphicFramePr>
        <p:xfrm>
          <a:off x="29183" y="187219"/>
          <a:ext cx="2286000" cy="4962464"/>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b="0" i="0" kern="1200" dirty="0">
                          <a:solidFill>
                            <a:schemeClr val="bg1">
                              <a:lumMod val="50000"/>
                            </a:schemeClr>
                          </a:solidFill>
                          <a:latin typeface="+mn-lt"/>
                          <a:ea typeface="+mn-ea"/>
                          <a:cs typeface="+mn-cs"/>
                        </a:rPr>
                        <a:t>Introduction</a:t>
                      </a:r>
                    </a:p>
                    <a:p>
                      <a:r>
                        <a:rPr lang="en-US" sz="1800" b="1" i="0" kern="1200" dirty="0">
                          <a:solidFill>
                            <a:srgbClr val="FF0000"/>
                          </a:solidFill>
                          <a:latin typeface="+mn-lt"/>
                          <a:ea typeface="+mn-ea"/>
                          <a:cs typeface="+mn-cs"/>
                        </a:rPr>
                        <a:t>Sources of Software</a:t>
                      </a:r>
                    </a:p>
                    <a:p>
                      <a:r>
                        <a:rPr lang="en-US" sz="1800" i="0" kern="1200" dirty="0">
                          <a:solidFill>
                            <a:schemeClr val="tx1"/>
                          </a:solidFill>
                          <a:latin typeface="+mn-lt"/>
                          <a:ea typeface="+mn-ea"/>
                          <a:cs typeface="+mn-cs"/>
                        </a:rPr>
                        <a:t>   </a:t>
                      </a:r>
                      <a:r>
                        <a:rPr lang="en-US" sz="1800" b="0" i="0" kern="1200" dirty="0">
                          <a:solidFill>
                            <a:schemeClr val="bg1">
                              <a:lumMod val="50000"/>
                            </a:schemeClr>
                          </a:solidFill>
                          <a:latin typeface="+mn-lt"/>
                          <a:ea typeface="+mn-ea"/>
                          <a:cs typeface="+mn-cs"/>
                        </a:rPr>
                        <a:t>Outsourcing</a:t>
                      </a:r>
                    </a:p>
                    <a:p>
                      <a:r>
                        <a:rPr lang="en-US" sz="1800" b="1" i="0" kern="1200" dirty="0">
                          <a:solidFill>
                            <a:schemeClr val="tx1"/>
                          </a:solidFill>
                          <a:latin typeface="+mn-lt"/>
                          <a:ea typeface="+mn-ea"/>
                          <a:cs typeface="+mn-cs"/>
                        </a:rPr>
                        <a:t>   </a:t>
                      </a:r>
                      <a:r>
                        <a:rPr lang="en-US" sz="1800" b="0" i="0" kern="1200" dirty="0">
                          <a:solidFill>
                            <a:schemeClr val="bg1">
                              <a:lumMod val="50000"/>
                            </a:schemeClr>
                          </a:solidFill>
                          <a:latin typeface="+mn-lt"/>
                          <a:ea typeface="+mn-ea"/>
                          <a:cs typeface="+mn-cs"/>
                        </a:rPr>
                        <a:t>Packaged Software</a:t>
                      </a:r>
                    </a:p>
                    <a:p>
                      <a:r>
                        <a:rPr lang="en-US" sz="1800" i="0" kern="1200" dirty="0">
                          <a:solidFill>
                            <a:schemeClr val="tx1"/>
                          </a:solidFill>
                          <a:latin typeface="+mn-lt"/>
                          <a:ea typeface="+mn-ea"/>
                          <a:cs typeface="+mn-cs"/>
                        </a:rPr>
                        <a:t>   </a:t>
                      </a:r>
                      <a:r>
                        <a:rPr lang="en-US" sz="1800" b="0" i="0" kern="1200" dirty="0">
                          <a:solidFill>
                            <a:schemeClr val="bg1">
                              <a:lumMod val="50000"/>
                            </a:schemeClr>
                          </a:solidFill>
                          <a:latin typeface="+mn-lt"/>
                          <a:ea typeface="+mn-ea"/>
                          <a:cs typeface="+mn-cs"/>
                        </a:rPr>
                        <a:t>Vendors</a:t>
                      </a:r>
                    </a:p>
                    <a:p>
                      <a:r>
                        <a:rPr lang="en-US" sz="1800" i="0" kern="1200" dirty="0">
                          <a:solidFill>
                            <a:schemeClr val="tx1"/>
                          </a:solidFill>
                          <a:latin typeface="+mn-lt"/>
                          <a:ea typeface="+mn-ea"/>
                          <a:cs typeface="+mn-cs"/>
                        </a:rPr>
                        <a:t>   </a:t>
                      </a:r>
                      <a:r>
                        <a:rPr lang="en-US" sz="1800" b="0" i="0" kern="1200" dirty="0">
                          <a:solidFill>
                            <a:schemeClr val="bg1">
                              <a:lumMod val="50000"/>
                            </a:schemeClr>
                          </a:solidFill>
                          <a:latin typeface="+mn-lt"/>
                          <a:ea typeface="+mn-ea"/>
                          <a:cs typeface="+mn-cs"/>
                        </a:rPr>
                        <a:t>Cloud</a:t>
                      </a:r>
                    </a:p>
                    <a:p>
                      <a:r>
                        <a:rPr lang="en-US" sz="1800" i="0" kern="1200" dirty="0">
                          <a:solidFill>
                            <a:schemeClr val="tx1"/>
                          </a:solidFill>
                          <a:latin typeface="+mn-lt"/>
                          <a:ea typeface="+mn-ea"/>
                          <a:cs typeface="+mn-cs"/>
                        </a:rPr>
                        <a:t>   </a:t>
                      </a:r>
                      <a:r>
                        <a:rPr lang="en-US" sz="1800" b="0" i="0" kern="1200" dirty="0">
                          <a:solidFill>
                            <a:schemeClr val="bg1">
                              <a:lumMod val="50000"/>
                            </a:schemeClr>
                          </a:solidFill>
                          <a:latin typeface="+mn-lt"/>
                          <a:ea typeface="+mn-ea"/>
                          <a:cs typeface="+mn-cs"/>
                        </a:rPr>
                        <a:t>Open Source</a:t>
                      </a:r>
                    </a:p>
                    <a:p>
                      <a:r>
                        <a:rPr lang="en-US" sz="1800" i="0" kern="1200" dirty="0">
                          <a:solidFill>
                            <a:schemeClr val="tx1"/>
                          </a:solidFill>
                          <a:latin typeface="+mn-lt"/>
                          <a:ea typeface="+mn-ea"/>
                          <a:cs typeface="+mn-cs"/>
                        </a:rPr>
                        <a:t>   </a:t>
                      </a:r>
                      <a:r>
                        <a:rPr lang="en-US" sz="1800" b="1" i="0" kern="1200" dirty="0">
                          <a:solidFill>
                            <a:schemeClr val="tx1"/>
                          </a:solidFill>
                          <a:latin typeface="+mn-lt"/>
                          <a:ea typeface="+mn-ea"/>
                          <a:cs typeface="+mn-cs"/>
                        </a:rPr>
                        <a:t>In-House</a:t>
                      </a:r>
                    </a:p>
                    <a:p>
                      <a:r>
                        <a:rPr lang="en-US" sz="1800" i="0" kern="1200" dirty="0">
                          <a:solidFill>
                            <a:schemeClr val="tx1"/>
                          </a:solidFill>
                          <a:latin typeface="+mn-lt"/>
                          <a:ea typeface="+mn-ea"/>
                          <a:cs typeface="+mn-cs"/>
                        </a:rPr>
                        <a:t>   RFP</a:t>
                      </a:r>
                    </a:p>
                    <a:p>
                      <a:r>
                        <a:rPr lang="en-US" sz="1800" i="0" kern="1200" dirty="0">
                          <a:solidFill>
                            <a:schemeClr val="tx1"/>
                          </a:solidFill>
                          <a:latin typeface="+mn-lt"/>
                          <a:ea typeface="+mn-ea"/>
                          <a:cs typeface="+mn-cs"/>
                        </a:rPr>
                        <a:t>   Reuse</a:t>
                      </a:r>
                    </a:p>
                    <a:p>
                      <a:r>
                        <a:rPr lang="en-US" sz="1800" i="0" kern="1200" dirty="0">
                          <a:solidFill>
                            <a:schemeClr val="tx1"/>
                          </a:solidFill>
                          <a:latin typeface="+mn-lt"/>
                          <a:ea typeface="+mn-ea"/>
                          <a:cs typeface="+mn-cs"/>
                        </a:rPr>
                        <a:t>Project ID &amp; Selection</a:t>
                      </a:r>
                    </a:p>
                    <a:p>
                      <a:r>
                        <a:rPr lang="en-US" sz="1800" i="0" kern="1200" dirty="0">
                          <a:solidFill>
                            <a:schemeClr val="tx1"/>
                          </a:solidFill>
                          <a:latin typeface="+mn-lt"/>
                          <a:ea typeface="+mn-ea"/>
                          <a:cs typeface="+mn-cs"/>
                        </a:rPr>
                        <a:t>Feasibility Assessment</a:t>
                      </a:r>
                    </a:p>
                    <a:p>
                      <a:r>
                        <a:rPr lang="en-US" sz="1800" i="0" kern="1200" dirty="0">
                          <a:solidFill>
                            <a:schemeClr val="tx1"/>
                          </a:solidFill>
                          <a:latin typeface="+mn-lt"/>
                          <a:ea typeface="+mn-ea"/>
                          <a:cs typeface="+mn-cs"/>
                        </a:rPr>
                        <a:t>   Technical</a:t>
                      </a:r>
                    </a:p>
                    <a:p>
                      <a:r>
                        <a:rPr lang="en-US" sz="1800" i="0" kern="1200" dirty="0">
                          <a:solidFill>
                            <a:schemeClr val="tx1"/>
                          </a:solidFill>
                          <a:latin typeface="+mn-lt"/>
                          <a:ea typeface="+mn-ea"/>
                          <a:cs typeface="+mn-cs"/>
                        </a:rPr>
                        <a:t>   Financial</a:t>
                      </a:r>
                    </a:p>
                    <a:p>
                      <a:r>
                        <a:rPr lang="en-US" sz="1800" i="0" kern="1200" dirty="0">
                          <a:solidFill>
                            <a:schemeClr val="tx1"/>
                          </a:solidFill>
                          <a:latin typeface="+mn-lt"/>
                          <a:ea typeface="+mn-ea"/>
                          <a:cs typeface="+mn-cs"/>
                        </a:rPr>
                        <a:t>   (Other)</a:t>
                      </a:r>
                    </a:p>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0000"/>
                  </a:ext>
                </a:extLst>
              </a:tr>
              <a:tr h="481904">
                <a:tc>
                  <a:txBody>
                    <a:bodyPr/>
                    <a:lstStyle/>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350003121"/>
                  </a:ext>
                </a:extLst>
              </a:tr>
            </a:tbl>
          </a:graphicData>
        </a:graphic>
      </p:graphicFrame>
      <p:sp>
        <p:nvSpPr>
          <p:cNvPr id="7" name="Content Placeholder 6">
            <a:extLst>
              <a:ext uri="{FF2B5EF4-FFF2-40B4-BE49-F238E27FC236}">
                <a16:creationId xmlns:a16="http://schemas.microsoft.com/office/drawing/2014/main" id="{C7CA1E2A-124B-4828-89BC-DC8D1CC70EA5}"/>
              </a:ext>
            </a:extLst>
          </p:cNvPr>
          <p:cNvSpPr>
            <a:spLocks noGrp="1"/>
          </p:cNvSpPr>
          <p:nvPr>
            <p:ph idx="1"/>
          </p:nvPr>
        </p:nvSpPr>
        <p:spPr/>
        <p:txBody>
          <a:bodyPr>
            <a:normAutofit/>
          </a:bodyPr>
          <a:lstStyle/>
          <a:p>
            <a:r>
              <a:rPr lang="en-US" altLang="en-US" sz="2800" dirty="0"/>
              <a:t>If sufficient system development expertise with the chosen platform exists in-house, then some or all of the system can be developed by the organization’s own staff.</a:t>
            </a:r>
          </a:p>
          <a:p>
            <a:pPr lvl="1"/>
            <a:r>
              <a:rPr lang="en-US" altLang="en-US" sz="2400" dirty="0"/>
              <a:t>In-house development usually leads to more maintenance burden than other approaches</a:t>
            </a:r>
          </a:p>
          <a:p>
            <a:r>
              <a:rPr lang="en-US" altLang="en-US" sz="2800" dirty="0"/>
              <a:t>Hybrid solutions involving some purchased and some in-house components are common.</a:t>
            </a:r>
          </a:p>
          <a:p>
            <a:endParaRPr lang="en-US" dirty="0"/>
          </a:p>
        </p:txBody>
      </p:sp>
    </p:spTree>
    <p:extLst>
      <p:ext uri="{BB962C8B-B14F-4D97-AF65-F5344CB8AC3E}">
        <p14:creationId xmlns:p14="http://schemas.microsoft.com/office/powerpoint/2010/main" val="38626344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D5CA7-73CA-42F1-B282-1F19DB2208F2}"/>
              </a:ext>
            </a:extLst>
          </p:cNvPr>
          <p:cNvSpPr>
            <a:spLocks noGrp="1"/>
          </p:cNvSpPr>
          <p:nvPr>
            <p:ph type="title"/>
          </p:nvPr>
        </p:nvSpPr>
        <p:spPr/>
        <p:txBody>
          <a:bodyPr/>
          <a:lstStyle/>
          <a:p>
            <a:br>
              <a:rPr lang="en-US" dirty="0"/>
            </a:br>
            <a:r>
              <a:rPr lang="en-US" dirty="0"/>
              <a:t>In-House Development</a:t>
            </a:r>
          </a:p>
        </p:txBody>
      </p:sp>
      <p:graphicFrame>
        <p:nvGraphicFramePr>
          <p:cNvPr id="4" name="Table 3">
            <a:extLst>
              <a:ext uri="{FF2B5EF4-FFF2-40B4-BE49-F238E27FC236}">
                <a16:creationId xmlns:a16="http://schemas.microsoft.com/office/drawing/2014/main" id="{EFAF13E1-99CD-4CC8-98BB-C0251F4EF5F4}"/>
              </a:ext>
            </a:extLst>
          </p:cNvPr>
          <p:cNvGraphicFramePr>
            <a:graphicFrameLocks noGrp="1"/>
          </p:cNvGraphicFramePr>
          <p:nvPr/>
        </p:nvGraphicFramePr>
        <p:xfrm>
          <a:off x="29183" y="187219"/>
          <a:ext cx="2286000" cy="4962464"/>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b="0" i="0" kern="1200" dirty="0">
                          <a:solidFill>
                            <a:schemeClr val="bg1">
                              <a:lumMod val="50000"/>
                            </a:schemeClr>
                          </a:solidFill>
                          <a:latin typeface="+mn-lt"/>
                          <a:ea typeface="+mn-ea"/>
                          <a:cs typeface="+mn-cs"/>
                        </a:rPr>
                        <a:t>Introduction</a:t>
                      </a:r>
                    </a:p>
                    <a:p>
                      <a:r>
                        <a:rPr lang="en-US" sz="1800" b="1" i="0" kern="1200" dirty="0">
                          <a:solidFill>
                            <a:srgbClr val="FF0000"/>
                          </a:solidFill>
                          <a:latin typeface="+mn-lt"/>
                          <a:ea typeface="+mn-ea"/>
                          <a:cs typeface="+mn-cs"/>
                        </a:rPr>
                        <a:t>Sources of Software</a:t>
                      </a:r>
                    </a:p>
                    <a:p>
                      <a:r>
                        <a:rPr lang="en-US" sz="1800" i="0" kern="1200" dirty="0">
                          <a:solidFill>
                            <a:schemeClr val="tx1"/>
                          </a:solidFill>
                          <a:latin typeface="+mn-lt"/>
                          <a:ea typeface="+mn-ea"/>
                          <a:cs typeface="+mn-cs"/>
                        </a:rPr>
                        <a:t>   </a:t>
                      </a:r>
                      <a:r>
                        <a:rPr lang="en-US" sz="1800" b="0" i="0" kern="1200" dirty="0">
                          <a:solidFill>
                            <a:schemeClr val="bg1">
                              <a:lumMod val="50000"/>
                            </a:schemeClr>
                          </a:solidFill>
                          <a:latin typeface="+mn-lt"/>
                          <a:ea typeface="+mn-ea"/>
                          <a:cs typeface="+mn-cs"/>
                        </a:rPr>
                        <a:t>Outsourcing</a:t>
                      </a:r>
                    </a:p>
                    <a:p>
                      <a:r>
                        <a:rPr lang="en-US" sz="1800" b="1" i="0" kern="1200" dirty="0">
                          <a:solidFill>
                            <a:schemeClr val="tx1"/>
                          </a:solidFill>
                          <a:latin typeface="+mn-lt"/>
                          <a:ea typeface="+mn-ea"/>
                          <a:cs typeface="+mn-cs"/>
                        </a:rPr>
                        <a:t>   </a:t>
                      </a:r>
                      <a:r>
                        <a:rPr lang="en-US" sz="1800" b="0" i="0" kern="1200" dirty="0">
                          <a:solidFill>
                            <a:schemeClr val="bg1">
                              <a:lumMod val="50000"/>
                            </a:schemeClr>
                          </a:solidFill>
                          <a:latin typeface="+mn-lt"/>
                          <a:ea typeface="+mn-ea"/>
                          <a:cs typeface="+mn-cs"/>
                        </a:rPr>
                        <a:t>Packaged Software</a:t>
                      </a:r>
                    </a:p>
                    <a:p>
                      <a:r>
                        <a:rPr lang="en-US" sz="1800" i="0" kern="1200" dirty="0">
                          <a:solidFill>
                            <a:schemeClr val="tx1"/>
                          </a:solidFill>
                          <a:latin typeface="+mn-lt"/>
                          <a:ea typeface="+mn-ea"/>
                          <a:cs typeface="+mn-cs"/>
                        </a:rPr>
                        <a:t>   </a:t>
                      </a:r>
                      <a:r>
                        <a:rPr lang="en-US" sz="1800" b="0" i="0" kern="1200" dirty="0">
                          <a:solidFill>
                            <a:schemeClr val="bg1">
                              <a:lumMod val="50000"/>
                            </a:schemeClr>
                          </a:solidFill>
                          <a:latin typeface="+mn-lt"/>
                          <a:ea typeface="+mn-ea"/>
                          <a:cs typeface="+mn-cs"/>
                        </a:rPr>
                        <a:t>Vendors</a:t>
                      </a:r>
                    </a:p>
                    <a:p>
                      <a:r>
                        <a:rPr lang="en-US" sz="1800" i="0" kern="1200" dirty="0">
                          <a:solidFill>
                            <a:schemeClr val="tx1"/>
                          </a:solidFill>
                          <a:latin typeface="+mn-lt"/>
                          <a:ea typeface="+mn-ea"/>
                          <a:cs typeface="+mn-cs"/>
                        </a:rPr>
                        <a:t>   </a:t>
                      </a:r>
                      <a:r>
                        <a:rPr lang="en-US" sz="1800" b="0" i="0" kern="1200" dirty="0">
                          <a:solidFill>
                            <a:schemeClr val="bg1">
                              <a:lumMod val="50000"/>
                            </a:schemeClr>
                          </a:solidFill>
                          <a:latin typeface="+mn-lt"/>
                          <a:ea typeface="+mn-ea"/>
                          <a:cs typeface="+mn-cs"/>
                        </a:rPr>
                        <a:t>Cloud</a:t>
                      </a:r>
                    </a:p>
                    <a:p>
                      <a:r>
                        <a:rPr lang="en-US" sz="1800" i="0" kern="1200" dirty="0">
                          <a:solidFill>
                            <a:schemeClr val="tx1"/>
                          </a:solidFill>
                          <a:latin typeface="+mn-lt"/>
                          <a:ea typeface="+mn-ea"/>
                          <a:cs typeface="+mn-cs"/>
                        </a:rPr>
                        <a:t>   </a:t>
                      </a:r>
                      <a:r>
                        <a:rPr lang="en-US" sz="1800" b="0" i="0" kern="1200" dirty="0">
                          <a:solidFill>
                            <a:schemeClr val="bg1">
                              <a:lumMod val="50000"/>
                            </a:schemeClr>
                          </a:solidFill>
                          <a:latin typeface="+mn-lt"/>
                          <a:ea typeface="+mn-ea"/>
                          <a:cs typeface="+mn-cs"/>
                        </a:rPr>
                        <a:t>Open Source</a:t>
                      </a:r>
                    </a:p>
                    <a:p>
                      <a:r>
                        <a:rPr lang="en-US" sz="1800" i="0" kern="1200" dirty="0">
                          <a:solidFill>
                            <a:schemeClr val="tx1"/>
                          </a:solidFill>
                          <a:latin typeface="+mn-lt"/>
                          <a:ea typeface="+mn-ea"/>
                          <a:cs typeface="+mn-cs"/>
                        </a:rPr>
                        <a:t>   </a:t>
                      </a:r>
                      <a:r>
                        <a:rPr lang="en-US" sz="1800" b="1" i="0" kern="1200" dirty="0">
                          <a:solidFill>
                            <a:schemeClr val="tx1"/>
                          </a:solidFill>
                          <a:latin typeface="+mn-lt"/>
                          <a:ea typeface="+mn-ea"/>
                          <a:cs typeface="+mn-cs"/>
                        </a:rPr>
                        <a:t>In-House</a:t>
                      </a:r>
                    </a:p>
                    <a:p>
                      <a:r>
                        <a:rPr lang="en-US" sz="1800" i="0" kern="1200" dirty="0">
                          <a:solidFill>
                            <a:schemeClr val="tx1"/>
                          </a:solidFill>
                          <a:latin typeface="+mn-lt"/>
                          <a:ea typeface="+mn-ea"/>
                          <a:cs typeface="+mn-cs"/>
                        </a:rPr>
                        <a:t>   RFP</a:t>
                      </a:r>
                    </a:p>
                    <a:p>
                      <a:r>
                        <a:rPr lang="en-US" sz="1800" i="0" kern="1200" dirty="0">
                          <a:solidFill>
                            <a:schemeClr val="tx1"/>
                          </a:solidFill>
                          <a:latin typeface="+mn-lt"/>
                          <a:ea typeface="+mn-ea"/>
                          <a:cs typeface="+mn-cs"/>
                        </a:rPr>
                        <a:t>   Reuse</a:t>
                      </a:r>
                    </a:p>
                    <a:p>
                      <a:r>
                        <a:rPr lang="en-US" sz="1800" i="0" kern="1200" dirty="0">
                          <a:solidFill>
                            <a:schemeClr val="tx1"/>
                          </a:solidFill>
                          <a:latin typeface="+mn-lt"/>
                          <a:ea typeface="+mn-ea"/>
                          <a:cs typeface="+mn-cs"/>
                        </a:rPr>
                        <a:t>Project ID &amp; Selection</a:t>
                      </a:r>
                    </a:p>
                    <a:p>
                      <a:r>
                        <a:rPr lang="en-US" sz="1800" i="0" kern="1200" dirty="0">
                          <a:solidFill>
                            <a:schemeClr val="tx1"/>
                          </a:solidFill>
                          <a:latin typeface="+mn-lt"/>
                          <a:ea typeface="+mn-ea"/>
                          <a:cs typeface="+mn-cs"/>
                        </a:rPr>
                        <a:t>Feasibility Assessment</a:t>
                      </a:r>
                    </a:p>
                    <a:p>
                      <a:r>
                        <a:rPr lang="en-US" sz="1800" i="0" kern="1200" dirty="0">
                          <a:solidFill>
                            <a:schemeClr val="tx1"/>
                          </a:solidFill>
                          <a:latin typeface="+mn-lt"/>
                          <a:ea typeface="+mn-ea"/>
                          <a:cs typeface="+mn-cs"/>
                        </a:rPr>
                        <a:t>   Technical</a:t>
                      </a:r>
                    </a:p>
                    <a:p>
                      <a:r>
                        <a:rPr lang="en-US" sz="1800" i="0" kern="1200" dirty="0">
                          <a:solidFill>
                            <a:schemeClr val="tx1"/>
                          </a:solidFill>
                          <a:latin typeface="+mn-lt"/>
                          <a:ea typeface="+mn-ea"/>
                          <a:cs typeface="+mn-cs"/>
                        </a:rPr>
                        <a:t>   Financial</a:t>
                      </a:r>
                    </a:p>
                    <a:p>
                      <a:r>
                        <a:rPr lang="en-US" sz="1800" i="0" kern="1200" dirty="0">
                          <a:solidFill>
                            <a:schemeClr val="tx1"/>
                          </a:solidFill>
                          <a:latin typeface="+mn-lt"/>
                          <a:ea typeface="+mn-ea"/>
                          <a:cs typeface="+mn-cs"/>
                        </a:rPr>
                        <a:t>   (Other)</a:t>
                      </a:r>
                    </a:p>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0000"/>
                  </a:ext>
                </a:extLst>
              </a:tr>
              <a:tr h="481904">
                <a:tc>
                  <a:txBody>
                    <a:bodyPr/>
                    <a:lstStyle/>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350003121"/>
                  </a:ext>
                </a:extLst>
              </a:tr>
            </a:tbl>
          </a:graphicData>
        </a:graphic>
      </p:graphicFrame>
      <p:sp>
        <p:nvSpPr>
          <p:cNvPr id="5" name="Content Placeholder 4">
            <a:extLst>
              <a:ext uri="{FF2B5EF4-FFF2-40B4-BE49-F238E27FC236}">
                <a16:creationId xmlns:a16="http://schemas.microsoft.com/office/drawing/2014/main" id="{3658A6C0-C346-4C49-955C-84A9AE5D8F24}"/>
              </a:ext>
            </a:extLst>
          </p:cNvPr>
          <p:cNvSpPr>
            <a:spLocks noGrp="1"/>
          </p:cNvSpPr>
          <p:nvPr>
            <p:ph idx="1"/>
          </p:nvPr>
        </p:nvSpPr>
        <p:spPr/>
        <p:txBody>
          <a:bodyPr/>
          <a:lstStyle/>
          <a:p>
            <a:endParaRPr lang="en-US"/>
          </a:p>
        </p:txBody>
      </p:sp>
      <p:pic>
        <p:nvPicPr>
          <p:cNvPr id="8" name="Picture 7">
            <a:extLst>
              <a:ext uri="{FF2B5EF4-FFF2-40B4-BE49-F238E27FC236}">
                <a16:creationId xmlns:a16="http://schemas.microsoft.com/office/drawing/2014/main" id="{1B9F1029-FB6F-47BC-86AA-24CDA54462B5}"/>
              </a:ext>
            </a:extLst>
          </p:cNvPr>
          <p:cNvPicPr>
            <a:picLocks noChangeAspect="1"/>
          </p:cNvPicPr>
          <p:nvPr/>
        </p:nvPicPr>
        <p:blipFill rotWithShape="1">
          <a:blip r:embed="rId2"/>
          <a:srcRect t="6272"/>
          <a:stretch/>
        </p:blipFill>
        <p:spPr>
          <a:xfrm>
            <a:off x="2438400" y="1584434"/>
            <a:ext cx="8229600" cy="4555361"/>
          </a:xfrm>
          <a:prstGeom prst="rect">
            <a:avLst/>
          </a:prstGeom>
        </p:spPr>
      </p:pic>
    </p:spTree>
    <p:extLst>
      <p:ext uri="{BB962C8B-B14F-4D97-AF65-F5344CB8AC3E}">
        <p14:creationId xmlns:p14="http://schemas.microsoft.com/office/powerpoint/2010/main" val="1365927617"/>
      </p:ext>
    </p:extLst>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D5CA7-73CA-42F1-B282-1F19DB2208F2}"/>
              </a:ext>
            </a:extLst>
          </p:cNvPr>
          <p:cNvSpPr>
            <a:spLocks noGrp="1"/>
          </p:cNvSpPr>
          <p:nvPr>
            <p:ph type="title"/>
          </p:nvPr>
        </p:nvSpPr>
        <p:spPr/>
        <p:txBody>
          <a:bodyPr/>
          <a:lstStyle/>
          <a:p>
            <a:br>
              <a:rPr lang="en-US" dirty="0"/>
            </a:br>
            <a:r>
              <a:rPr lang="en-US" dirty="0"/>
              <a:t>Evaluation of Sources</a:t>
            </a:r>
          </a:p>
        </p:txBody>
      </p:sp>
      <p:graphicFrame>
        <p:nvGraphicFramePr>
          <p:cNvPr id="4" name="Table 3">
            <a:extLst>
              <a:ext uri="{FF2B5EF4-FFF2-40B4-BE49-F238E27FC236}">
                <a16:creationId xmlns:a16="http://schemas.microsoft.com/office/drawing/2014/main" id="{EFAF13E1-99CD-4CC8-98BB-C0251F4EF5F4}"/>
              </a:ext>
            </a:extLst>
          </p:cNvPr>
          <p:cNvGraphicFramePr>
            <a:graphicFrameLocks noGrp="1"/>
          </p:cNvGraphicFramePr>
          <p:nvPr>
            <p:extLst>
              <p:ext uri="{D42A27DB-BD31-4B8C-83A1-F6EECF244321}">
                <p14:modId xmlns:p14="http://schemas.microsoft.com/office/powerpoint/2010/main" val="3297242182"/>
              </p:ext>
            </p:extLst>
          </p:nvPr>
        </p:nvGraphicFramePr>
        <p:xfrm>
          <a:off x="29183" y="187219"/>
          <a:ext cx="2286000" cy="4962464"/>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b="0" i="0" kern="1200" dirty="0">
                          <a:solidFill>
                            <a:schemeClr val="bg1">
                              <a:lumMod val="50000"/>
                            </a:schemeClr>
                          </a:solidFill>
                          <a:latin typeface="+mn-lt"/>
                          <a:ea typeface="+mn-ea"/>
                          <a:cs typeface="+mn-cs"/>
                        </a:rPr>
                        <a:t>Introduction</a:t>
                      </a:r>
                    </a:p>
                    <a:p>
                      <a:r>
                        <a:rPr lang="en-US" sz="1800" b="1" i="0" kern="1200" dirty="0">
                          <a:solidFill>
                            <a:srgbClr val="FF0000"/>
                          </a:solidFill>
                          <a:latin typeface="+mn-lt"/>
                          <a:ea typeface="+mn-ea"/>
                          <a:cs typeface="+mn-cs"/>
                        </a:rPr>
                        <a:t>Sources of Software</a:t>
                      </a:r>
                    </a:p>
                    <a:p>
                      <a:r>
                        <a:rPr lang="en-US" sz="1800" i="0" kern="1200" dirty="0">
                          <a:solidFill>
                            <a:schemeClr val="tx1"/>
                          </a:solidFill>
                          <a:latin typeface="+mn-lt"/>
                          <a:ea typeface="+mn-ea"/>
                          <a:cs typeface="+mn-cs"/>
                        </a:rPr>
                        <a:t>   </a:t>
                      </a:r>
                      <a:r>
                        <a:rPr lang="en-US" sz="1800" b="0" i="0" kern="1200" dirty="0">
                          <a:solidFill>
                            <a:schemeClr val="bg1">
                              <a:lumMod val="50000"/>
                            </a:schemeClr>
                          </a:solidFill>
                          <a:latin typeface="+mn-lt"/>
                          <a:ea typeface="+mn-ea"/>
                          <a:cs typeface="+mn-cs"/>
                        </a:rPr>
                        <a:t>Outsourcing</a:t>
                      </a:r>
                    </a:p>
                    <a:p>
                      <a:r>
                        <a:rPr lang="en-US" sz="1800" b="1" i="0" kern="1200" dirty="0">
                          <a:solidFill>
                            <a:schemeClr val="tx1"/>
                          </a:solidFill>
                          <a:latin typeface="+mn-lt"/>
                          <a:ea typeface="+mn-ea"/>
                          <a:cs typeface="+mn-cs"/>
                        </a:rPr>
                        <a:t>   </a:t>
                      </a:r>
                      <a:r>
                        <a:rPr lang="en-US" sz="1800" b="0" i="0" kern="1200" dirty="0">
                          <a:solidFill>
                            <a:schemeClr val="bg1">
                              <a:lumMod val="50000"/>
                            </a:schemeClr>
                          </a:solidFill>
                          <a:latin typeface="+mn-lt"/>
                          <a:ea typeface="+mn-ea"/>
                          <a:cs typeface="+mn-cs"/>
                        </a:rPr>
                        <a:t>Packaged Software</a:t>
                      </a:r>
                    </a:p>
                    <a:p>
                      <a:r>
                        <a:rPr lang="en-US" sz="1800" i="0" kern="1200" dirty="0">
                          <a:solidFill>
                            <a:schemeClr val="tx1"/>
                          </a:solidFill>
                          <a:latin typeface="+mn-lt"/>
                          <a:ea typeface="+mn-ea"/>
                          <a:cs typeface="+mn-cs"/>
                        </a:rPr>
                        <a:t>   </a:t>
                      </a:r>
                      <a:r>
                        <a:rPr lang="en-US" sz="1800" b="0" i="0" kern="1200" dirty="0">
                          <a:solidFill>
                            <a:schemeClr val="bg1">
                              <a:lumMod val="50000"/>
                            </a:schemeClr>
                          </a:solidFill>
                          <a:latin typeface="+mn-lt"/>
                          <a:ea typeface="+mn-ea"/>
                          <a:cs typeface="+mn-cs"/>
                        </a:rPr>
                        <a:t>Vendors</a:t>
                      </a:r>
                    </a:p>
                    <a:p>
                      <a:r>
                        <a:rPr lang="en-US" sz="1800" i="0" kern="1200" dirty="0">
                          <a:solidFill>
                            <a:schemeClr val="tx1"/>
                          </a:solidFill>
                          <a:latin typeface="+mn-lt"/>
                          <a:ea typeface="+mn-ea"/>
                          <a:cs typeface="+mn-cs"/>
                        </a:rPr>
                        <a:t>   </a:t>
                      </a:r>
                      <a:r>
                        <a:rPr lang="en-US" sz="1800" b="0" i="0" kern="1200" dirty="0">
                          <a:solidFill>
                            <a:schemeClr val="bg1">
                              <a:lumMod val="50000"/>
                            </a:schemeClr>
                          </a:solidFill>
                          <a:latin typeface="+mn-lt"/>
                          <a:ea typeface="+mn-ea"/>
                          <a:cs typeface="+mn-cs"/>
                        </a:rPr>
                        <a:t>Cloud</a:t>
                      </a:r>
                    </a:p>
                    <a:p>
                      <a:r>
                        <a:rPr lang="en-US" sz="1800" i="0" kern="1200" dirty="0">
                          <a:solidFill>
                            <a:schemeClr val="tx1"/>
                          </a:solidFill>
                          <a:latin typeface="+mn-lt"/>
                          <a:ea typeface="+mn-ea"/>
                          <a:cs typeface="+mn-cs"/>
                        </a:rPr>
                        <a:t>   </a:t>
                      </a:r>
                      <a:r>
                        <a:rPr lang="en-US" sz="1800" b="0" i="0" kern="1200" dirty="0">
                          <a:solidFill>
                            <a:schemeClr val="bg1">
                              <a:lumMod val="50000"/>
                            </a:schemeClr>
                          </a:solidFill>
                          <a:latin typeface="+mn-lt"/>
                          <a:ea typeface="+mn-ea"/>
                          <a:cs typeface="+mn-cs"/>
                        </a:rPr>
                        <a:t>Open Source</a:t>
                      </a:r>
                    </a:p>
                    <a:p>
                      <a:r>
                        <a:rPr lang="en-US" sz="1800" i="0" kern="1200" dirty="0">
                          <a:solidFill>
                            <a:schemeClr val="tx1"/>
                          </a:solidFill>
                          <a:latin typeface="+mn-lt"/>
                          <a:ea typeface="+mn-ea"/>
                          <a:cs typeface="+mn-cs"/>
                        </a:rPr>
                        <a:t>   </a:t>
                      </a:r>
                      <a:r>
                        <a:rPr lang="en-US" sz="1800" b="0" i="0" kern="1200" dirty="0">
                          <a:solidFill>
                            <a:schemeClr val="bg1">
                              <a:lumMod val="50000"/>
                            </a:schemeClr>
                          </a:solidFill>
                          <a:latin typeface="+mn-lt"/>
                          <a:ea typeface="+mn-ea"/>
                          <a:cs typeface="+mn-cs"/>
                        </a:rPr>
                        <a:t>In-House</a:t>
                      </a:r>
                    </a:p>
                    <a:p>
                      <a:r>
                        <a:rPr lang="en-US" sz="1800" i="0" kern="1200" dirty="0">
                          <a:solidFill>
                            <a:schemeClr val="tx1"/>
                          </a:solidFill>
                          <a:latin typeface="+mn-lt"/>
                          <a:ea typeface="+mn-ea"/>
                          <a:cs typeface="+mn-cs"/>
                        </a:rPr>
                        <a:t>   </a:t>
                      </a:r>
                      <a:r>
                        <a:rPr lang="en-US" sz="1800" b="1" i="0" kern="1200" dirty="0">
                          <a:solidFill>
                            <a:schemeClr val="tx1"/>
                          </a:solidFill>
                          <a:latin typeface="+mn-lt"/>
                          <a:ea typeface="+mn-ea"/>
                          <a:cs typeface="+mn-cs"/>
                        </a:rPr>
                        <a:t>RFP</a:t>
                      </a:r>
                    </a:p>
                    <a:p>
                      <a:r>
                        <a:rPr lang="en-US" sz="1800" i="0" kern="1200" dirty="0">
                          <a:solidFill>
                            <a:schemeClr val="tx1"/>
                          </a:solidFill>
                          <a:latin typeface="+mn-lt"/>
                          <a:ea typeface="+mn-ea"/>
                          <a:cs typeface="+mn-cs"/>
                        </a:rPr>
                        <a:t>   Reuse</a:t>
                      </a:r>
                    </a:p>
                    <a:p>
                      <a:r>
                        <a:rPr lang="en-US" sz="1800" i="0" kern="1200" dirty="0">
                          <a:solidFill>
                            <a:schemeClr val="tx1"/>
                          </a:solidFill>
                          <a:latin typeface="+mn-lt"/>
                          <a:ea typeface="+mn-ea"/>
                          <a:cs typeface="+mn-cs"/>
                        </a:rPr>
                        <a:t>Project ID &amp; Selection</a:t>
                      </a:r>
                    </a:p>
                    <a:p>
                      <a:r>
                        <a:rPr lang="en-US" sz="1800" i="0" kern="1200" dirty="0">
                          <a:solidFill>
                            <a:schemeClr val="tx1"/>
                          </a:solidFill>
                          <a:latin typeface="+mn-lt"/>
                          <a:ea typeface="+mn-ea"/>
                          <a:cs typeface="+mn-cs"/>
                        </a:rPr>
                        <a:t>Feasibility Assessment</a:t>
                      </a:r>
                    </a:p>
                    <a:p>
                      <a:r>
                        <a:rPr lang="en-US" sz="1800" i="0" kern="1200" dirty="0">
                          <a:solidFill>
                            <a:schemeClr val="tx1"/>
                          </a:solidFill>
                          <a:latin typeface="+mn-lt"/>
                          <a:ea typeface="+mn-ea"/>
                          <a:cs typeface="+mn-cs"/>
                        </a:rPr>
                        <a:t>   Technical</a:t>
                      </a:r>
                    </a:p>
                    <a:p>
                      <a:r>
                        <a:rPr lang="en-US" sz="1800" i="0" kern="1200" dirty="0">
                          <a:solidFill>
                            <a:schemeClr val="tx1"/>
                          </a:solidFill>
                          <a:latin typeface="+mn-lt"/>
                          <a:ea typeface="+mn-ea"/>
                          <a:cs typeface="+mn-cs"/>
                        </a:rPr>
                        <a:t>   Financial</a:t>
                      </a:r>
                    </a:p>
                    <a:p>
                      <a:r>
                        <a:rPr lang="en-US" sz="1800" i="0" kern="1200" dirty="0">
                          <a:solidFill>
                            <a:schemeClr val="tx1"/>
                          </a:solidFill>
                          <a:latin typeface="+mn-lt"/>
                          <a:ea typeface="+mn-ea"/>
                          <a:cs typeface="+mn-cs"/>
                        </a:rPr>
                        <a:t>   (Other)</a:t>
                      </a:r>
                    </a:p>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0000"/>
                  </a:ext>
                </a:extLst>
              </a:tr>
              <a:tr h="481904">
                <a:tc>
                  <a:txBody>
                    <a:bodyPr/>
                    <a:lstStyle/>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350003121"/>
                  </a:ext>
                </a:extLst>
              </a:tr>
            </a:tbl>
          </a:graphicData>
        </a:graphic>
      </p:graphicFrame>
      <p:sp>
        <p:nvSpPr>
          <p:cNvPr id="7" name="Content Placeholder 6">
            <a:extLst>
              <a:ext uri="{FF2B5EF4-FFF2-40B4-BE49-F238E27FC236}">
                <a16:creationId xmlns:a16="http://schemas.microsoft.com/office/drawing/2014/main" id="{C7CA1E2A-124B-4828-89BC-DC8D1CC70EA5}"/>
              </a:ext>
            </a:extLst>
          </p:cNvPr>
          <p:cNvSpPr>
            <a:spLocks noGrp="1"/>
          </p:cNvSpPr>
          <p:nvPr>
            <p:ph idx="1"/>
          </p:nvPr>
        </p:nvSpPr>
        <p:spPr/>
        <p:txBody>
          <a:bodyPr>
            <a:normAutofit fontScale="77500" lnSpcReduction="20000"/>
          </a:bodyPr>
          <a:lstStyle/>
          <a:p>
            <a:r>
              <a:rPr lang="en-US" altLang="en-US" sz="2800" b="1" dirty="0"/>
              <a:t>Cost</a:t>
            </a:r>
            <a:r>
              <a:rPr lang="en-US" altLang="en-US" sz="2800" dirty="0"/>
              <a:t>: comparing the cost of developing the same system in-house with the cost of purchasing or licensing the software package</a:t>
            </a:r>
          </a:p>
          <a:p>
            <a:r>
              <a:rPr lang="en-US" altLang="en-US" sz="2800" b="1" dirty="0"/>
              <a:t>Functionality</a:t>
            </a:r>
            <a:r>
              <a:rPr lang="en-US" altLang="en-US" sz="2800" dirty="0"/>
              <a:t>: the tasks that the software can perform and the mandatory, essential, and desired system features</a:t>
            </a:r>
          </a:p>
          <a:p>
            <a:r>
              <a:rPr lang="en-US" altLang="en-US" sz="2800" b="1" dirty="0"/>
              <a:t>Vendor support</a:t>
            </a:r>
            <a:r>
              <a:rPr lang="en-US" altLang="en-US" sz="2800" dirty="0"/>
              <a:t>: whether and how much support the vendor can provide and at what cost</a:t>
            </a:r>
          </a:p>
          <a:p>
            <a:r>
              <a:rPr lang="en-US" altLang="en-US" sz="2800" b="1" dirty="0"/>
              <a:t>Viability of vendor</a:t>
            </a:r>
            <a:r>
              <a:rPr lang="en-US" altLang="en-US" sz="2800" dirty="0"/>
              <a:t>: can vendor continue to adapt/update software to changes in systems software and hardware</a:t>
            </a:r>
          </a:p>
          <a:p>
            <a:r>
              <a:rPr lang="en-US" altLang="en-US" sz="2800" b="1" dirty="0"/>
              <a:t>Flexibility</a:t>
            </a:r>
            <a:r>
              <a:rPr lang="en-US" altLang="en-US" sz="2800" dirty="0"/>
              <a:t>: the ease with which software is customized</a:t>
            </a:r>
          </a:p>
          <a:p>
            <a:r>
              <a:rPr lang="en-US" altLang="en-US" sz="2800" b="1" dirty="0"/>
              <a:t>Documentation</a:t>
            </a:r>
            <a:r>
              <a:rPr lang="en-US" altLang="en-US" sz="2800" dirty="0"/>
              <a:t>: understandable and up-to-date user’s manual and technical documentation</a:t>
            </a:r>
          </a:p>
          <a:p>
            <a:r>
              <a:rPr lang="en-US" altLang="en-US" sz="2800" b="1" dirty="0"/>
              <a:t>Response time</a:t>
            </a:r>
            <a:r>
              <a:rPr lang="en-US" altLang="en-US" sz="2800" dirty="0"/>
              <a:t>: how long it takes the software package to respond to the user’s requests in an interactive session</a:t>
            </a:r>
          </a:p>
          <a:p>
            <a:r>
              <a:rPr lang="en-US" altLang="en-US" sz="2800" b="1" dirty="0"/>
              <a:t>Ease of installation</a:t>
            </a:r>
            <a:r>
              <a:rPr lang="en-US" altLang="en-US" sz="2800" dirty="0"/>
              <a:t>: a measure of the difficulty of loading the software and making it operational</a:t>
            </a:r>
          </a:p>
          <a:p>
            <a:endParaRPr lang="en-US" dirty="0"/>
          </a:p>
        </p:txBody>
      </p:sp>
    </p:spTree>
    <p:extLst>
      <p:ext uri="{BB962C8B-B14F-4D97-AF65-F5344CB8AC3E}">
        <p14:creationId xmlns:p14="http://schemas.microsoft.com/office/powerpoint/2010/main" val="295787063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 calcmode="lin" valueType="num">
                                      <p:cBhvr additive="base">
                                        <p:cTn id="4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xEl>
                                              <p:pRg st="7" end="7"/>
                                            </p:txEl>
                                          </p:spTgt>
                                        </p:tgtEl>
                                        <p:attrNameLst>
                                          <p:attrName>style.visibility</p:attrName>
                                        </p:attrNameLst>
                                      </p:cBhvr>
                                      <p:to>
                                        <p:strVal val="visible"/>
                                      </p:to>
                                    </p:set>
                                    <p:anim calcmode="lin" valueType="num">
                                      <p:cBhvr additive="base">
                                        <p:cTn id="49"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D5CA7-73CA-42F1-B282-1F19DB2208F2}"/>
              </a:ext>
            </a:extLst>
          </p:cNvPr>
          <p:cNvSpPr>
            <a:spLocks noGrp="1"/>
          </p:cNvSpPr>
          <p:nvPr>
            <p:ph type="title"/>
          </p:nvPr>
        </p:nvSpPr>
        <p:spPr/>
        <p:txBody>
          <a:bodyPr/>
          <a:lstStyle/>
          <a:p>
            <a:br>
              <a:rPr lang="en-US" dirty="0"/>
            </a:br>
            <a:r>
              <a:rPr lang="en-US" dirty="0"/>
              <a:t>Evaluation of Sources</a:t>
            </a:r>
          </a:p>
        </p:txBody>
      </p:sp>
      <p:graphicFrame>
        <p:nvGraphicFramePr>
          <p:cNvPr id="4" name="Table 3">
            <a:extLst>
              <a:ext uri="{FF2B5EF4-FFF2-40B4-BE49-F238E27FC236}">
                <a16:creationId xmlns:a16="http://schemas.microsoft.com/office/drawing/2014/main" id="{EFAF13E1-99CD-4CC8-98BB-C0251F4EF5F4}"/>
              </a:ext>
            </a:extLst>
          </p:cNvPr>
          <p:cNvGraphicFramePr>
            <a:graphicFrameLocks noGrp="1"/>
          </p:cNvGraphicFramePr>
          <p:nvPr/>
        </p:nvGraphicFramePr>
        <p:xfrm>
          <a:off x="29183" y="187219"/>
          <a:ext cx="2286000" cy="4962464"/>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b="0" i="0" kern="1200" dirty="0">
                          <a:solidFill>
                            <a:schemeClr val="bg1">
                              <a:lumMod val="50000"/>
                            </a:schemeClr>
                          </a:solidFill>
                          <a:latin typeface="+mn-lt"/>
                          <a:ea typeface="+mn-ea"/>
                          <a:cs typeface="+mn-cs"/>
                        </a:rPr>
                        <a:t>Introduction</a:t>
                      </a:r>
                    </a:p>
                    <a:p>
                      <a:r>
                        <a:rPr lang="en-US" sz="1800" b="1" i="0" kern="1200" dirty="0">
                          <a:solidFill>
                            <a:srgbClr val="FF0000"/>
                          </a:solidFill>
                          <a:latin typeface="+mn-lt"/>
                          <a:ea typeface="+mn-ea"/>
                          <a:cs typeface="+mn-cs"/>
                        </a:rPr>
                        <a:t>Sources of Software</a:t>
                      </a:r>
                    </a:p>
                    <a:p>
                      <a:r>
                        <a:rPr lang="en-US" sz="1800" i="0" kern="1200" dirty="0">
                          <a:solidFill>
                            <a:schemeClr val="tx1"/>
                          </a:solidFill>
                          <a:latin typeface="+mn-lt"/>
                          <a:ea typeface="+mn-ea"/>
                          <a:cs typeface="+mn-cs"/>
                        </a:rPr>
                        <a:t>   </a:t>
                      </a:r>
                      <a:r>
                        <a:rPr lang="en-US" sz="1800" b="0" i="0" kern="1200" dirty="0">
                          <a:solidFill>
                            <a:schemeClr val="bg1">
                              <a:lumMod val="50000"/>
                            </a:schemeClr>
                          </a:solidFill>
                          <a:latin typeface="+mn-lt"/>
                          <a:ea typeface="+mn-ea"/>
                          <a:cs typeface="+mn-cs"/>
                        </a:rPr>
                        <a:t>Outsourcing</a:t>
                      </a:r>
                    </a:p>
                    <a:p>
                      <a:r>
                        <a:rPr lang="en-US" sz="1800" b="1" i="0" kern="1200" dirty="0">
                          <a:solidFill>
                            <a:schemeClr val="tx1"/>
                          </a:solidFill>
                          <a:latin typeface="+mn-lt"/>
                          <a:ea typeface="+mn-ea"/>
                          <a:cs typeface="+mn-cs"/>
                        </a:rPr>
                        <a:t>   </a:t>
                      </a:r>
                      <a:r>
                        <a:rPr lang="en-US" sz="1800" b="0" i="0" kern="1200" dirty="0">
                          <a:solidFill>
                            <a:schemeClr val="bg1">
                              <a:lumMod val="50000"/>
                            </a:schemeClr>
                          </a:solidFill>
                          <a:latin typeface="+mn-lt"/>
                          <a:ea typeface="+mn-ea"/>
                          <a:cs typeface="+mn-cs"/>
                        </a:rPr>
                        <a:t>Packaged Software</a:t>
                      </a:r>
                    </a:p>
                    <a:p>
                      <a:r>
                        <a:rPr lang="en-US" sz="1800" i="0" kern="1200" dirty="0">
                          <a:solidFill>
                            <a:schemeClr val="tx1"/>
                          </a:solidFill>
                          <a:latin typeface="+mn-lt"/>
                          <a:ea typeface="+mn-ea"/>
                          <a:cs typeface="+mn-cs"/>
                        </a:rPr>
                        <a:t>   </a:t>
                      </a:r>
                      <a:r>
                        <a:rPr lang="en-US" sz="1800" b="0" i="0" kern="1200" dirty="0">
                          <a:solidFill>
                            <a:schemeClr val="bg1">
                              <a:lumMod val="50000"/>
                            </a:schemeClr>
                          </a:solidFill>
                          <a:latin typeface="+mn-lt"/>
                          <a:ea typeface="+mn-ea"/>
                          <a:cs typeface="+mn-cs"/>
                        </a:rPr>
                        <a:t>Vendors</a:t>
                      </a:r>
                    </a:p>
                    <a:p>
                      <a:r>
                        <a:rPr lang="en-US" sz="1800" i="0" kern="1200" dirty="0">
                          <a:solidFill>
                            <a:schemeClr val="tx1"/>
                          </a:solidFill>
                          <a:latin typeface="+mn-lt"/>
                          <a:ea typeface="+mn-ea"/>
                          <a:cs typeface="+mn-cs"/>
                        </a:rPr>
                        <a:t>   </a:t>
                      </a:r>
                      <a:r>
                        <a:rPr lang="en-US" sz="1800" b="0" i="0" kern="1200" dirty="0">
                          <a:solidFill>
                            <a:schemeClr val="bg1">
                              <a:lumMod val="50000"/>
                            </a:schemeClr>
                          </a:solidFill>
                          <a:latin typeface="+mn-lt"/>
                          <a:ea typeface="+mn-ea"/>
                          <a:cs typeface="+mn-cs"/>
                        </a:rPr>
                        <a:t>Cloud</a:t>
                      </a:r>
                    </a:p>
                    <a:p>
                      <a:r>
                        <a:rPr lang="en-US" sz="1800" i="0" kern="1200" dirty="0">
                          <a:solidFill>
                            <a:schemeClr val="tx1"/>
                          </a:solidFill>
                          <a:latin typeface="+mn-lt"/>
                          <a:ea typeface="+mn-ea"/>
                          <a:cs typeface="+mn-cs"/>
                        </a:rPr>
                        <a:t>   </a:t>
                      </a:r>
                      <a:r>
                        <a:rPr lang="en-US" sz="1800" b="0" i="0" kern="1200" dirty="0">
                          <a:solidFill>
                            <a:schemeClr val="bg1">
                              <a:lumMod val="50000"/>
                            </a:schemeClr>
                          </a:solidFill>
                          <a:latin typeface="+mn-lt"/>
                          <a:ea typeface="+mn-ea"/>
                          <a:cs typeface="+mn-cs"/>
                        </a:rPr>
                        <a:t>Open Source</a:t>
                      </a:r>
                    </a:p>
                    <a:p>
                      <a:r>
                        <a:rPr lang="en-US" sz="1800" i="0" kern="1200" dirty="0">
                          <a:solidFill>
                            <a:schemeClr val="tx1"/>
                          </a:solidFill>
                          <a:latin typeface="+mn-lt"/>
                          <a:ea typeface="+mn-ea"/>
                          <a:cs typeface="+mn-cs"/>
                        </a:rPr>
                        <a:t>   </a:t>
                      </a:r>
                      <a:r>
                        <a:rPr lang="en-US" sz="1800" b="0" i="0" kern="1200" dirty="0">
                          <a:solidFill>
                            <a:schemeClr val="bg1">
                              <a:lumMod val="50000"/>
                            </a:schemeClr>
                          </a:solidFill>
                          <a:latin typeface="+mn-lt"/>
                          <a:ea typeface="+mn-ea"/>
                          <a:cs typeface="+mn-cs"/>
                        </a:rPr>
                        <a:t>In-House</a:t>
                      </a:r>
                    </a:p>
                    <a:p>
                      <a:r>
                        <a:rPr lang="en-US" sz="1800" i="0" kern="1200" dirty="0">
                          <a:solidFill>
                            <a:schemeClr val="tx1"/>
                          </a:solidFill>
                          <a:latin typeface="+mn-lt"/>
                          <a:ea typeface="+mn-ea"/>
                          <a:cs typeface="+mn-cs"/>
                        </a:rPr>
                        <a:t>   </a:t>
                      </a:r>
                      <a:r>
                        <a:rPr lang="en-US" sz="1800" b="1" i="0" kern="1200" dirty="0">
                          <a:solidFill>
                            <a:schemeClr val="tx1"/>
                          </a:solidFill>
                          <a:latin typeface="+mn-lt"/>
                          <a:ea typeface="+mn-ea"/>
                          <a:cs typeface="+mn-cs"/>
                        </a:rPr>
                        <a:t>RFP</a:t>
                      </a:r>
                    </a:p>
                    <a:p>
                      <a:r>
                        <a:rPr lang="en-US" sz="1800" i="0" kern="1200" dirty="0">
                          <a:solidFill>
                            <a:schemeClr val="tx1"/>
                          </a:solidFill>
                          <a:latin typeface="+mn-lt"/>
                          <a:ea typeface="+mn-ea"/>
                          <a:cs typeface="+mn-cs"/>
                        </a:rPr>
                        <a:t>   Reuse</a:t>
                      </a:r>
                    </a:p>
                    <a:p>
                      <a:r>
                        <a:rPr lang="en-US" sz="1800" i="0" kern="1200" dirty="0">
                          <a:solidFill>
                            <a:schemeClr val="tx1"/>
                          </a:solidFill>
                          <a:latin typeface="+mn-lt"/>
                          <a:ea typeface="+mn-ea"/>
                          <a:cs typeface="+mn-cs"/>
                        </a:rPr>
                        <a:t>Project ID &amp; Selection</a:t>
                      </a:r>
                    </a:p>
                    <a:p>
                      <a:r>
                        <a:rPr lang="en-US" sz="1800" i="0" kern="1200" dirty="0">
                          <a:solidFill>
                            <a:schemeClr val="tx1"/>
                          </a:solidFill>
                          <a:latin typeface="+mn-lt"/>
                          <a:ea typeface="+mn-ea"/>
                          <a:cs typeface="+mn-cs"/>
                        </a:rPr>
                        <a:t>Feasibility Assessment</a:t>
                      </a:r>
                    </a:p>
                    <a:p>
                      <a:r>
                        <a:rPr lang="en-US" sz="1800" i="0" kern="1200" dirty="0">
                          <a:solidFill>
                            <a:schemeClr val="tx1"/>
                          </a:solidFill>
                          <a:latin typeface="+mn-lt"/>
                          <a:ea typeface="+mn-ea"/>
                          <a:cs typeface="+mn-cs"/>
                        </a:rPr>
                        <a:t>   Technical</a:t>
                      </a:r>
                    </a:p>
                    <a:p>
                      <a:r>
                        <a:rPr lang="en-US" sz="1800" i="0" kern="1200" dirty="0">
                          <a:solidFill>
                            <a:schemeClr val="tx1"/>
                          </a:solidFill>
                          <a:latin typeface="+mn-lt"/>
                          <a:ea typeface="+mn-ea"/>
                          <a:cs typeface="+mn-cs"/>
                        </a:rPr>
                        <a:t>   Financial</a:t>
                      </a:r>
                    </a:p>
                    <a:p>
                      <a:r>
                        <a:rPr lang="en-US" sz="1800" i="0" kern="1200" dirty="0">
                          <a:solidFill>
                            <a:schemeClr val="tx1"/>
                          </a:solidFill>
                          <a:latin typeface="+mn-lt"/>
                          <a:ea typeface="+mn-ea"/>
                          <a:cs typeface="+mn-cs"/>
                        </a:rPr>
                        <a:t>   (Other)</a:t>
                      </a:r>
                    </a:p>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0000"/>
                  </a:ext>
                </a:extLst>
              </a:tr>
              <a:tr h="481904">
                <a:tc>
                  <a:txBody>
                    <a:bodyPr/>
                    <a:lstStyle/>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350003121"/>
                  </a:ext>
                </a:extLst>
              </a:tr>
            </a:tbl>
          </a:graphicData>
        </a:graphic>
      </p:graphicFrame>
      <p:sp>
        <p:nvSpPr>
          <p:cNvPr id="7" name="Content Placeholder 6">
            <a:extLst>
              <a:ext uri="{FF2B5EF4-FFF2-40B4-BE49-F238E27FC236}">
                <a16:creationId xmlns:a16="http://schemas.microsoft.com/office/drawing/2014/main" id="{C7CA1E2A-124B-4828-89BC-DC8D1CC70EA5}"/>
              </a:ext>
            </a:extLst>
          </p:cNvPr>
          <p:cNvSpPr>
            <a:spLocks noGrp="1"/>
          </p:cNvSpPr>
          <p:nvPr>
            <p:ph idx="1"/>
          </p:nvPr>
        </p:nvSpPr>
        <p:spPr/>
        <p:txBody>
          <a:bodyPr>
            <a:normAutofit/>
          </a:bodyPr>
          <a:lstStyle/>
          <a:p>
            <a:r>
              <a:rPr lang="en-US" altLang="en-US" sz="2800" dirty="0"/>
              <a:t>Send a </a:t>
            </a:r>
            <a:r>
              <a:rPr lang="en-US" altLang="en-US" sz="2800" b="1" dirty="0"/>
              <a:t>request for proposal (RFP) </a:t>
            </a:r>
            <a:r>
              <a:rPr lang="en-US" altLang="en-US" sz="2800" dirty="0"/>
              <a:t>to vendors.</a:t>
            </a:r>
          </a:p>
          <a:p>
            <a:pPr lvl="1"/>
            <a:r>
              <a:rPr lang="en-US" altLang="en-US" sz="2400" dirty="0"/>
              <a:t>RFP – a document provided to vendors to ask them to propose hardware and system software that will meet the requirements of a new system</a:t>
            </a:r>
          </a:p>
          <a:p>
            <a:r>
              <a:rPr lang="en-US" altLang="en-US" sz="2800" dirty="0"/>
              <a:t>Use a variety of information sources:</a:t>
            </a:r>
          </a:p>
          <a:p>
            <a:pPr lvl="1"/>
            <a:r>
              <a:rPr lang="en-US" altLang="en-US" sz="2400" dirty="0"/>
              <a:t>Collect information from vendor</a:t>
            </a:r>
          </a:p>
          <a:p>
            <a:pPr lvl="1"/>
            <a:r>
              <a:rPr lang="en-US" altLang="en-US" sz="2400" dirty="0"/>
              <a:t>Software documentation</a:t>
            </a:r>
          </a:p>
          <a:p>
            <a:pPr lvl="1"/>
            <a:r>
              <a:rPr lang="en-US" altLang="en-US" sz="2400" dirty="0"/>
              <a:t>Technical marketing literature</a:t>
            </a:r>
          </a:p>
          <a:p>
            <a:r>
              <a:rPr lang="en-US" altLang="en-US" sz="2000" dirty="0"/>
              <a:t>Sometimes called a </a:t>
            </a:r>
            <a:r>
              <a:rPr lang="en-US" altLang="en-US" sz="2000" b="1" dirty="0"/>
              <a:t>Request For Quote</a:t>
            </a:r>
            <a:r>
              <a:rPr lang="en-US" altLang="en-US" sz="2000" dirty="0"/>
              <a:t> (</a:t>
            </a:r>
            <a:r>
              <a:rPr lang="en-US" altLang="en-US" sz="2000" b="1" dirty="0"/>
              <a:t>RFQ</a:t>
            </a:r>
            <a:r>
              <a:rPr lang="en-US" altLang="en-US" sz="2000" dirty="0"/>
              <a:t>)</a:t>
            </a:r>
          </a:p>
          <a:p>
            <a:r>
              <a:rPr lang="en-US" altLang="en-US" sz="2000" dirty="0"/>
              <a:t>Analyst selects best candidates based on:</a:t>
            </a:r>
          </a:p>
          <a:p>
            <a:pPr lvl="1"/>
            <a:r>
              <a:rPr lang="en-US" altLang="en-US" dirty="0"/>
              <a:t> vendor bids</a:t>
            </a:r>
          </a:p>
          <a:p>
            <a:pPr lvl="1"/>
            <a:r>
              <a:rPr lang="en-US" altLang="en-US" dirty="0"/>
              <a:t> a variety of information sources </a:t>
            </a:r>
            <a:endParaRPr lang="en-US" altLang="en-US" sz="3600" dirty="0"/>
          </a:p>
          <a:p>
            <a:endParaRPr lang="en-US" dirty="0"/>
          </a:p>
        </p:txBody>
      </p:sp>
    </p:spTree>
    <p:extLst>
      <p:ext uri="{BB962C8B-B14F-4D97-AF65-F5344CB8AC3E}">
        <p14:creationId xmlns:p14="http://schemas.microsoft.com/office/powerpoint/2010/main" val="172431149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 calcmode="lin" valueType="num">
                                      <p:cBhvr additive="base">
                                        <p:cTn id="1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 calcmode="lin" valueType="num">
                                      <p:cBhvr additive="base">
                                        <p:cTn id="25"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D5CA7-73CA-42F1-B282-1F19DB2208F2}"/>
              </a:ext>
            </a:extLst>
          </p:cNvPr>
          <p:cNvSpPr>
            <a:spLocks noGrp="1"/>
          </p:cNvSpPr>
          <p:nvPr>
            <p:ph type="title"/>
          </p:nvPr>
        </p:nvSpPr>
        <p:spPr/>
        <p:txBody>
          <a:bodyPr/>
          <a:lstStyle/>
          <a:p>
            <a:r>
              <a:rPr lang="en-US" dirty="0"/>
              <a:t>Information Sources for RFP</a:t>
            </a:r>
          </a:p>
        </p:txBody>
      </p:sp>
      <p:graphicFrame>
        <p:nvGraphicFramePr>
          <p:cNvPr id="4" name="Table 3">
            <a:extLst>
              <a:ext uri="{FF2B5EF4-FFF2-40B4-BE49-F238E27FC236}">
                <a16:creationId xmlns:a16="http://schemas.microsoft.com/office/drawing/2014/main" id="{EFAF13E1-99CD-4CC8-98BB-C0251F4EF5F4}"/>
              </a:ext>
            </a:extLst>
          </p:cNvPr>
          <p:cNvGraphicFramePr>
            <a:graphicFrameLocks noGrp="1"/>
          </p:cNvGraphicFramePr>
          <p:nvPr/>
        </p:nvGraphicFramePr>
        <p:xfrm>
          <a:off x="29183" y="187219"/>
          <a:ext cx="2286000" cy="4962464"/>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b="0" i="0" kern="1200" dirty="0">
                          <a:solidFill>
                            <a:schemeClr val="bg1">
                              <a:lumMod val="50000"/>
                            </a:schemeClr>
                          </a:solidFill>
                          <a:latin typeface="+mn-lt"/>
                          <a:ea typeface="+mn-ea"/>
                          <a:cs typeface="+mn-cs"/>
                        </a:rPr>
                        <a:t>Introduction</a:t>
                      </a:r>
                    </a:p>
                    <a:p>
                      <a:r>
                        <a:rPr lang="en-US" sz="1800" b="1" i="0" kern="1200" dirty="0">
                          <a:solidFill>
                            <a:srgbClr val="FF0000"/>
                          </a:solidFill>
                          <a:latin typeface="+mn-lt"/>
                          <a:ea typeface="+mn-ea"/>
                          <a:cs typeface="+mn-cs"/>
                        </a:rPr>
                        <a:t>Sources of Software</a:t>
                      </a:r>
                    </a:p>
                    <a:p>
                      <a:r>
                        <a:rPr lang="en-US" sz="1800" i="0" kern="1200" dirty="0">
                          <a:solidFill>
                            <a:schemeClr val="tx1"/>
                          </a:solidFill>
                          <a:latin typeface="+mn-lt"/>
                          <a:ea typeface="+mn-ea"/>
                          <a:cs typeface="+mn-cs"/>
                        </a:rPr>
                        <a:t>   </a:t>
                      </a:r>
                      <a:r>
                        <a:rPr lang="en-US" sz="1800" b="0" i="0" kern="1200" dirty="0">
                          <a:solidFill>
                            <a:schemeClr val="bg1">
                              <a:lumMod val="50000"/>
                            </a:schemeClr>
                          </a:solidFill>
                          <a:latin typeface="+mn-lt"/>
                          <a:ea typeface="+mn-ea"/>
                          <a:cs typeface="+mn-cs"/>
                        </a:rPr>
                        <a:t>Outsourcing</a:t>
                      </a:r>
                    </a:p>
                    <a:p>
                      <a:r>
                        <a:rPr lang="en-US" sz="1800" b="1" i="0" kern="1200" dirty="0">
                          <a:solidFill>
                            <a:schemeClr val="tx1"/>
                          </a:solidFill>
                          <a:latin typeface="+mn-lt"/>
                          <a:ea typeface="+mn-ea"/>
                          <a:cs typeface="+mn-cs"/>
                        </a:rPr>
                        <a:t>   </a:t>
                      </a:r>
                      <a:r>
                        <a:rPr lang="en-US" sz="1800" b="0" i="0" kern="1200" dirty="0">
                          <a:solidFill>
                            <a:schemeClr val="bg1">
                              <a:lumMod val="50000"/>
                            </a:schemeClr>
                          </a:solidFill>
                          <a:latin typeface="+mn-lt"/>
                          <a:ea typeface="+mn-ea"/>
                          <a:cs typeface="+mn-cs"/>
                        </a:rPr>
                        <a:t>Packaged Software</a:t>
                      </a:r>
                    </a:p>
                    <a:p>
                      <a:r>
                        <a:rPr lang="en-US" sz="1800" i="0" kern="1200" dirty="0">
                          <a:solidFill>
                            <a:schemeClr val="tx1"/>
                          </a:solidFill>
                          <a:latin typeface="+mn-lt"/>
                          <a:ea typeface="+mn-ea"/>
                          <a:cs typeface="+mn-cs"/>
                        </a:rPr>
                        <a:t>   </a:t>
                      </a:r>
                      <a:r>
                        <a:rPr lang="en-US" sz="1800" b="0" i="0" kern="1200" dirty="0">
                          <a:solidFill>
                            <a:schemeClr val="bg1">
                              <a:lumMod val="50000"/>
                            </a:schemeClr>
                          </a:solidFill>
                          <a:latin typeface="+mn-lt"/>
                          <a:ea typeface="+mn-ea"/>
                          <a:cs typeface="+mn-cs"/>
                        </a:rPr>
                        <a:t>Vendors</a:t>
                      </a:r>
                    </a:p>
                    <a:p>
                      <a:r>
                        <a:rPr lang="en-US" sz="1800" i="0" kern="1200" dirty="0">
                          <a:solidFill>
                            <a:schemeClr val="tx1"/>
                          </a:solidFill>
                          <a:latin typeface="+mn-lt"/>
                          <a:ea typeface="+mn-ea"/>
                          <a:cs typeface="+mn-cs"/>
                        </a:rPr>
                        <a:t>   </a:t>
                      </a:r>
                      <a:r>
                        <a:rPr lang="en-US" sz="1800" b="0" i="0" kern="1200" dirty="0">
                          <a:solidFill>
                            <a:schemeClr val="bg1">
                              <a:lumMod val="50000"/>
                            </a:schemeClr>
                          </a:solidFill>
                          <a:latin typeface="+mn-lt"/>
                          <a:ea typeface="+mn-ea"/>
                          <a:cs typeface="+mn-cs"/>
                        </a:rPr>
                        <a:t>Cloud</a:t>
                      </a:r>
                    </a:p>
                    <a:p>
                      <a:r>
                        <a:rPr lang="en-US" sz="1800" i="0" kern="1200" dirty="0">
                          <a:solidFill>
                            <a:schemeClr val="tx1"/>
                          </a:solidFill>
                          <a:latin typeface="+mn-lt"/>
                          <a:ea typeface="+mn-ea"/>
                          <a:cs typeface="+mn-cs"/>
                        </a:rPr>
                        <a:t>   </a:t>
                      </a:r>
                      <a:r>
                        <a:rPr lang="en-US" sz="1800" b="0" i="0" kern="1200" dirty="0">
                          <a:solidFill>
                            <a:schemeClr val="bg1">
                              <a:lumMod val="50000"/>
                            </a:schemeClr>
                          </a:solidFill>
                          <a:latin typeface="+mn-lt"/>
                          <a:ea typeface="+mn-ea"/>
                          <a:cs typeface="+mn-cs"/>
                        </a:rPr>
                        <a:t>Open Source</a:t>
                      </a:r>
                    </a:p>
                    <a:p>
                      <a:r>
                        <a:rPr lang="en-US" sz="1800" i="0" kern="1200" dirty="0">
                          <a:solidFill>
                            <a:schemeClr val="tx1"/>
                          </a:solidFill>
                          <a:latin typeface="+mn-lt"/>
                          <a:ea typeface="+mn-ea"/>
                          <a:cs typeface="+mn-cs"/>
                        </a:rPr>
                        <a:t>   </a:t>
                      </a:r>
                      <a:r>
                        <a:rPr lang="en-US" sz="1800" b="0" i="0" kern="1200" dirty="0">
                          <a:solidFill>
                            <a:schemeClr val="bg1">
                              <a:lumMod val="50000"/>
                            </a:schemeClr>
                          </a:solidFill>
                          <a:latin typeface="+mn-lt"/>
                          <a:ea typeface="+mn-ea"/>
                          <a:cs typeface="+mn-cs"/>
                        </a:rPr>
                        <a:t>In-House</a:t>
                      </a:r>
                    </a:p>
                    <a:p>
                      <a:r>
                        <a:rPr lang="en-US" sz="1800" i="0" kern="1200" dirty="0">
                          <a:solidFill>
                            <a:schemeClr val="tx1"/>
                          </a:solidFill>
                          <a:latin typeface="+mn-lt"/>
                          <a:ea typeface="+mn-ea"/>
                          <a:cs typeface="+mn-cs"/>
                        </a:rPr>
                        <a:t>   </a:t>
                      </a:r>
                      <a:r>
                        <a:rPr lang="en-US" sz="1800" b="1" i="0" kern="1200" dirty="0">
                          <a:solidFill>
                            <a:schemeClr val="tx1"/>
                          </a:solidFill>
                          <a:latin typeface="+mn-lt"/>
                          <a:ea typeface="+mn-ea"/>
                          <a:cs typeface="+mn-cs"/>
                        </a:rPr>
                        <a:t>RFP</a:t>
                      </a:r>
                    </a:p>
                    <a:p>
                      <a:r>
                        <a:rPr lang="en-US" sz="1800" i="0" kern="1200" dirty="0">
                          <a:solidFill>
                            <a:schemeClr val="tx1"/>
                          </a:solidFill>
                          <a:latin typeface="+mn-lt"/>
                          <a:ea typeface="+mn-ea"/>
                          <a:cs typeface="+mn-cs"/>
                        </a:rPr>
                        <a:t>   Reuse</a:t>
                      </a:r>
                    </a:p>
                    <a:p>
                      <a:r>
                        <a:rPr lang="en-US" sz="1800" i="0" kern="1200" dirty="0">
                          <a:solidFill>
                            <a:schemeClr val="tx1"/>
                          </a:solidFill>
                          <a:latin typeface="+mn-lt"/>
                          <a:ea typeface="+mn-ea"/>
                          <a:cs typeface="+mn-cs"/>
                        </a:rPr>
                        <a:t>Project ID &amp; Selection</a:t>
                      </a:r>
                    </a:p>
                    <a:p>
                      <a:r>
                        <a:rPr lang="en-US" sz="1800" i="0" kern="1200" dirty="0">
                          <a:solidFill>
                            <a:schemeClr val="tx1"/>
                          </a:solidFill>
                          <a:latin typeface="+mn-lt"/>
                          <a:ea typeface="+mn-ea"/>
                          <a:cs typeface="+mn-cs"/>
                        </a:rPr>
                        <a:t>Feasibility Assessment</a:t>
                      </a:r>
                    </a:p>
                    <a:p>
                      <a:r>
                        <a:rPr lang="en-US" sz="1800" i="0" kern="1200" dirty="0">
                          <a:solidFill>
                            <a:schemeClr val="tx1"/>
                          </a:solidFill>
                          <a:latin typeface="+mn-lt"/>
                          <a:ea typeface="+mn-ea"/>
                          <a:cs typeface="+mn-cs"/>
                        </a:rPr>
                        <a:t>   Technical</a:t>
                      </a:r>
                    </a:p>
                    <a:p>
                      <a:r>
                        <a:rPr lang="en-US" sz="1800" i="0" kern="1200" dirty="0">
                          <a:solidFill>
                            <a:schemeClr val="tx1"/>
                          </a:solidFill>
                          <a:latin typeface="+mn-lt"/>
                          <a:ea typeface="+mn-ea"/>
                          <a:cs typeface="+mn-cs"/>
                        </a:rPr>
                        <a:t>   Financial</a:t>
                      </a:r>
                    </a:p>
                    <a:p>
                      <a:r>
                        <a:rPr lang="en-US" sz="1800" i="0" kern="1200" dirty="0">
                          <a:solidFill>
                            <a:schemeClr val="tx1"/>
                          </a:solidFill>
                          <a:latin typeface="+mn-lt"/>
                          <a:ea typeface="+mn-ea"/>
                          <a:cs typeface="+mn-cs"/>
                        </a:rPr>
                        <a:t>   (Other)</a:t>
                      </a:r>
                    </a:p>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0000"/>
                  </a:ext>
                </a:extLst>
              </a:tr>
              <a:tr h="481904">
                <a:tc>
                  <a:txBody>
                    <a:bodyPr/>
                    <a:lstStyle/>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350003121"/>
                  </a:ext>
                </a:extLst>
              </a:tr>
            </a:tbl>
          </a:graphicData>
        </a:graphic>
      </p:graphicFrame>
      <p:sp>
        <p:nvSpPr>
          <p:cNvPr id="7" name="Content Placeholder 6">
            <a:extLst>
              <a:ext uri="{FF2B5EF4-FFF2-40B4-BE49-F238E27FC236}">
                <a16:creationId xmlns:a16="http://schemas.microsoft.com/office/drawing/2014/main" id="{C7CA1E2A-124B-4828-89BC-DC8D1CC70EA5}"/>
              </a:ext>
            </a:extLst>
          </p:cNvPr>
          <p:cNvSpPr>
            <a:spLocks noGrp="1"/>
          </p:cNvSpPr>
          <p:nvPr>
            <p:ph idx="1"/>
          </p:nvPr>
        </p:nvSpPr>
        <p:spPr/>
        <p:txBody>
          <a:bodyPr>
            <a:normAutofit/>
          </a:bodyPr>
          <a:lstStyle/>
          <a:p>
            <a:r>
              <a:rPr lang="en-US" altLang="en-US" sz="2800" dirty="0"/>
              <a:t>Vendor’s proposal</a:t>
            </a:r>
          </a:p>
          <a:p>
            <a:r>
              <a:rPr lang="en-US" altLang="en-US" sz="2800" dirty="0"/>
              <a:t>Running software through a series of tests</a:t>
            </a:r>
          </a:p>
          <a:p>
            <a:r>
              <a:rPr lang="en-US" altLang="en-US" sz="2800" dirty="0"/>
              <a:t>Feedback from other users of the vendor’s product</a:t>
            </a:r>
          </a:p>
          <a:p>
            <a:r>
              <a:rPr lang="en-US" altLang="en-US" sz="2800" dirty="0"/>
              <a:t>Independent software testing services</a:t>
            </a:r>
          </a:p>
          <a:p>
            <a:r>
              <a:rPr lang="en-US" altLang="en-US" sz="2800" dirty="0"/>
              <a:t>Customer surveys</a:t>
            </a:r>
          </a:p>
          <a:p>
            <a:r>
              <a:rPr lang="en-US" altLang="en-US" sz="2800" dirty="0"/>
              <a:t>Articles in trade publications are sometimes biased (seeded by manufacturer)</a:t>
            </a:r>
          </a:p>
          <a:p>
            <a:endParaRPr lang="en-US" dirty="0"/>
          </a:p>
        </p:txBody>
      </p:sp>
    </p:spTree>
    <p:extLst>
      <p:ext uri="{BB962C8B-B14F-4D97-AF65-F5344CB8AC3E}">
        <p14:creationId xmlns:p14="http://schemas.microsoft.com/office/powerpoint/2010/main" val="212356753"/>
      </p:ext>
    </p:extLst>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D5CA7-73CA-42F1-B282-1F19DB2208F2}"/>
              </a:ext>
            </a:extLst>
          </p:cNvPr>
          <p:cNvSpPr>
            <a:spLocks noGrp="1"/>
          </p:cNvSpPr>
          <p:nvPr>
            <p:ph type="title"/>
          </p:nvPr>
        </p:nvSpPr>
        <p:spPr/>
        <p:txBody>
          <a:bodyPr/>
          <a:lstStyle/>
          <a:p>
            <a:r>
              <a:rPr lang="en-US" dirty="0"/>
              <a:t>Reuse</a:t>
            </a:r>
          </a:p>
        </p:txBody>
      </p:sp>
      <p:graphicFrame>
        <p:nvGraphicFramePr>
          <p:cNvPr id="4" name="Table 3">
            <a:extLst>
              <a:ext uri="{FF2B5EF4-FFF2-40B4-BE49-F238E27FC236}">
                <a16:creationId xmlns:a16="http://schemas.microsoft.com/office/drawing/2014/main" id="{EFAF13E1-99CD-4CC8-98BB-C0251F4EF5F4}"/>
              </a:ext>
            </a:extLst>
          </p:cNvPr>
          <p:cNvGraphicFramePr>
            <a:graphicFrameLocks noGrp="1"/>
          </p:cNvGraphicFramePr>
          <p:nvPr>
            <p:extLst>
              <p:ext uri="{D42A27DB-BD31-4B8C-83A1-F6EECF244321}">
                <p14:modId xmlns:p14="http://schemas.microsoft.com/office/powerpoint/2010/main" val="1559286489"/>
              </p:ext>
            </p:extLst>
          </p:nvPr>
        </p:nvGraphicFramePr>
        <p:xfrm>
          <a:off x="29183" y="187219"/>
          <a:ext cx="2286000" cy="4962464"/>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b="0" i="0" kern="1200" dirty="0">
                          <a:solidFill>
                            <a:schemeClr val="bg1">
                              <a:lumMod val="50000"/>
                            </a:schemeClr>
                          </a:solidFill>
                          <a:latin typeface="+mn-lt"/>
                          <a:ea typeface="+mn-ea"/>
                          <a:cs typeface="+mn-cs"/>
                        </a:rPr>
                        <a:t>Introduction</a:t>
                      </a:r>
                    </a:p>
                    <a:p>
                      <a:r>
                        <a:rPr lang="en-US" sz="1800" b="1" i="0" kern="1200" dirty="0">
                          <a:solidFill>
                            <a:srgbClr val="FF0000"/>
                          </a:solidFill>
                          <a:latin typeface="+mn-lt"/>
                          <a:ea typeface="+mn-ea"/>
                          <a:cs typeface="+mn-cs"/>
                        </a:rPr>
                        <a:t>Sources of Software</a:t>
                      </a:r>
                    </a:p>
                    <a:p>
                      <a:r>
                        <a:rPr lang="en-US" sz="1800" i="0" kern="1200" dirty="0">
                          <a:solidFill>
                            <a:schemeClr val="tx1"/>
                          </a:solidFill>
                          <a:latin typeface="+mn-lt"/>
                          <a:ea typeface="+mn-ea"/>
                          <a:cs typeface="+mn-cs"/>
                        </a:rPr>
                        <a:t>   </a:t>
                      </a:r>
                      <a:r>
                        <a:rPr lang="en-US" sz="1800" b="0" i="0" kern="1200" dirty="0">
                          <a:solidFill>
                            <a:schemeClr val="bg1">
                              <a:lumMod val="50000"/>
                            </a:schemeClr>
                          </a:solidFill>
                          <a:latin typeface="+mn-lt"/>
                          <a:ea typeface="+mn-ea"/>
                          <a:cs typeface="+mn-cs"/>
                        </a:rPr>
                        <a:t>Outsourcing</a:t>
                      </a:r>
                    </a:p>
                    <a:p>
                      <a:r>
                        <a:rPr lang="en-US" sz="1800" b="1" i="0" kern="1200" dirty="0">
                          <a:solidFill>
                            <a:schemeClr val="tx1"/>
                          </a:solidFill>
                          <a:latin typeface="+mn-lt"/>
                          <a:ea typeface="+mn-ea"/>
                          <a:cs typeface="+mn-cs"/>
                        </a:rPr>
                        <a:t>   </a:t>
                      </a:r>
                      <a:r>
                        <a:rPr lang="en-US" sz="1800" b="0" i="0" kern="1200" dirty="0">
                          <a:solidFill>
                            <a:schemeClr val="bg1">
                              <a:lumMod val="50000"/>
                            </a:schemeClr>
                          </a:solidFill>
                          <a:latin typeface="+mn-lt"/>
                          <a:ea typeface="+mn-ea"/>
                          <a:cs typeface="+mn-cs"/>
                        </a:rPr>
                        <a:t>Packaged Software</a:t>
                      </a:r>
                    </a:p>
                    <a:p>
                      <a:r>
                        <a:rPr lang="en-US" sz="1800" i="0" kern="1200" dirty="0">
                          <a:solidFill>
                            <a:schemeClr val="tx1"/>
                          </a:solidFill>
                          <a:latin typeface="+mn-lt"/>
                          <a:ea typeface="+mn-ea"/>
                          <a:cs typeface="+mn-cs"/>
                        </a:rPr>
                        <a:t>   </a:t>
                      </a:r>
                      <a:r>
                        <a:rPr lang="en-US" sz="1800" b="0" i="0" kern="1200" dirty="0">
                          <a:solidFill>
                            <a:schemeClr val="bg1">
                              <a:lumMod val="50000"/>
                            </a:schemeClr>
                          </a:solidFill>
                          <a:latin typeface="+mn-lt"/>
                          <a:ea typeface="+mn-ea"/>
                          <a:cs typeface="+mn-cs"/>
                        </a:rPr>
                        <a:t>Vendors</a:t>
                      </a:r>
                    </a:p>
                    <a:p>
                      <a:r>
                        <a:rPr lang="en-US" sz="1800" i="0" kern="1200" dirty="0">
                          <a:solidFill>
                            <a:schemeClr val="tx1"/>
                          </a:solidFill>
                          <a:latin typeface="+mn-lt"/>
                          <a:ea typeface="+mn-ea"/>
                          <a:cs typeface="+mn-cs"/>
                        </a:rPr>
                        <a:t>   </a:t>
                      </a:r>
                      <a:r>
                        <a:rPr lang="en-US" sz="1800" b="0" i="0" kern="1200" dirty="0">
                          <a:solidFill>
                            <a:schemeClr val="bg1">
                              <a:lumMod val="50000"/>
                            </a:schemeClr>
                          </a:solidFill>
                          <a:latin typeface="+mn-lt"/>
                          <a:ea typeface="+mn-ea"/>
                          <a:cs typeface="+mn-cs"/>
                        </a:rPr>
                        <a:t>Cloud</a:t>
                      </a:r>
                    </a:p>
                    <a:p>
                      <a:r>
                        <a:rPr lang="en-US" sz="1800" i="0" kern="1200" dirty="0">
                          <a:solidFill>
                            <a:schemeClr val="tx1"/>
                          </a:solidFill>
                          <a:latin typeface="+mn-lt"/>
                          <a:ea typeface="+mn-ea"/>
                          <a:cs typeface="+mn-cs"/>
                        </a:rPr>
                        <a:t>   </a:t>
                      </a:r>
                      <a:r>
                        <a:rPr lang="en-US" sz="1800" b="0" i="0" kern="1200" dirty="0">
                          <a:solidFill>
                            <a:schemeClr val="bg1">
                              <a:lumMod val="50000"/>
                            </a:schemeClr>
                          </a:solidFill>
                          <a:latin typeface="+mn-lt"/>
                          <a:ea typeface="+mn-ea"/>
                          <a:cs typeface="+mn-cs"/>
                        </a:rPr>
                        <a:t>Open Source</a:t>
                      </a:r>
                    </a:p>
                    <a:p>
                      <a:r>
                        <a:rPr lang="en-US" sz="1800" i="0" kern="1200" dirty="0">
                          <a:solidFill>
                            <a:schemeClr val="tx1"/>
                          </a:solidFill>
                          <a:latin typeface="+mn-lt"/>
                          <a:ea typeface="+mn-ea"/>
                          <a:cs typeface="+mn-cs"/>
                        </a:rPr>
                        <a:t>   </a:t>
                      </a:r>
                      <a:r>
                        <a:rPr lang="en-US" sz="1800" b="0" i="0" kern="1200" dirty="0">
                          <a:solidFill>
                            <a:schemeClr val="bg1">
                              <a:lumMod val="50000"/>
                            </a:schemeClr>
                          </a:solidFill>
                          <a:latin typeface="+mn-lt"/>
                          <a:ea typeface="+mn-ea"/>
                          <a:cs typeface="+mn-cs"/>
                        </a:rPr>
                        <a:t>In-House</a:t>
                      </a:r>
                    </a:p>
                    <a:p>
                      <a:r>
                        <a:rPr lang="en-US" sz="1800" i="0" kern="1200" dirty="0">
                          <a:solidFill>
                            <a:schemeClr val="tx1"/>
                          </a:solidFill>
                          <a:latin typeface="+mn-lt"/>
                          <a:ea typeface="+mn-ea"/>
                          <a:cs typeface="+mn-cs"/>
                        </a:rPr>
                        <a:t>   </a:t>
                      </a:r>
                      <a:r>
                        <a:rPr lang="en-US" sz="1800" b="0" i="0" kern="1200" dirty="0">
                          <a:solidFill>
                            <a:schemeClr val="bg1">
                              <a:lumMod val="50000"/>
                            </a:schemeClr>
                          </a:solidFill>
                          <a:latin typeface="+mn-lt"/>
                          <a:ea typeface="+mn-ea"/>
                          <a:cs typeface="+mn-cs"/>
                        </a:rPr>
                        <a:t>RFP</a:t>
                      </a:r>
                    </a:p>
                    <a:p>
                      <a:r>
                        <a:rPr lang="en-US" sz="1800" i="0" kern="1200" dirty="0">
                          <a:solidFill>
                            <a:schemeClr val="tx1"/>
                          </a:solidFill>
                          <a:latin typeface="+mn-lt"/>
                          <a:ea typeface="+mn-ea"/>
                          <a:cs typeface="+mn-cs"/>
                        </a:rPr>
                        <a:t>   </a:t>
                      </a:r>
                      <a:r>
                        <a:rPr lang="en-US" sz="1800" b="1" i="0" kern="1200" dirty="0">
                          <a:solidFill>
                            <a:schemeClr val="tx1"/>
                          </a:solidFill>
                          <a:latin typeface="+mn-lt"/>
                          <a:ea typeface="+mn-ea"/>
                          <a:cs typeface="+mn-cs"/>
                        </a:rPr>
                        <a:t>Reuse</a:t>
                      </a:r>
                    </a:p>
                    <a:p>
                      <a:r>
                        <a:rPr lang="en-US" sz="1800" i="0" kern="1200" dirty="0">
                          <a:solidFill>
                            <a:schemeClr val="tx1"/>
                          </a:solidFill>
                          <a:latin typeface="+mn-lt"/>
                          <a:ea typeface="+mn-ea"/>
                          <a:cs typeface="+mn-cs"/>
                        </a:rPr>
                        <a:t>Project ID &amp; Selection</a:t>
                      </a:r>
                    </a:p>
                    <a:p>
                      <a:r>
                        <a:rPr lang="en-US" sz="1800" i="0" kern="1200" dirty="0">
                          <a:solidFill>
                            <a:schemeClr val="tx1"/>
                          </a:solidFill>
                          <a:latin typeface="+mn-lt"/>
                          <a:ea typeface="+mn-ea"/>
                          <a:cs typeface="+mn-cs"/>
                        </a:rPr>
                        <a:t>Feasibility Assessment</a:t>
                      </a:r>
                    </a:p>
                    <a:p>
                      <a:r>
                        <a:rPr lang="en-US" sz="1800" i="0" kern="1200" dirty="0">
                          <a:solidFill>
                            <a:schemeClr val="tx1"/>
                          </a:solidFill>
                          <a:latin typeface="+mn-lt"/>
                          <a:ea typeface="+mn-ea"/>
                          <a:cs typeface="+mn-cs"/>
                        </a:rPr>
                        <a:t>   Technical</a:t>
                      </a:r>
                    </a:p>
                    <a:p>
                      <a:r>
                        <a:rPr lang="en-US" sz="1800" i="0" kern="1200" dirty="0">
                          <a:solidFill>
                            <a:schemeClr val="tx1"/>
                          </a:solidFill>
                          <a:latin typeface="+mn-lt"/>
                          <a:ea typeface="+mn-ea"/>
                          <a:cs typeface="+mn-cs"/>
                        </a:rPr>
                        <a:t>   Financial</a:t>
                      </a:r>
                    </a:p>
                    <a:p>
                      <a:r>
                        <a:rPr lang="en-US" sz="1800" i="0" kern="1200" dirty="0">
                          <a:solidFill>
                            <a:schemeClr val="tx1"/>
                          </a:solidFill>
                          <a:latin typeface="+mn-lt"/>
                          <a:ea typeface="+mn-ea"/>
                          <a:cs typeface="+mn-cs"/>
                        </a:rPr>
                        <a:t>   (Other)</a:t>
                      </a:r>
                    </a:p>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0000"/>
                  </a:ext>
                </a:extLst>
              </a:tr>
              <a:tr h="481904">
                <a:tc>
                  <a:txBody>
                    <a:bodyPr/>
                    <a:lstStyle/>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350003121"/>
                  </a:ext>
                </a:extLst>
              </a:tr>
            </a:tbl>
          </a:graphicData>
        </a:graphic>
      </p:graphicFrame>
      <p:sp>
        <p:nvSpPr>
          <p:cNvPr id="7" name="Content Placeholder 6">
            <a:extLst>
              <a:ext uri="{FF2B5EF4-FFF2-40B4-BE49-F238E27FC236}">
                <a16:creationId xmlns:a16="http://schemas.microsoft.com/office/drawing/2014/main" id="{C7CA1E2A-124B-4828-89BC-DC8D1CC70EA5}"/>
              </a:ext>
            </a:extLst>
          </p:cNvPr>
          <p:cNvSpPr>
            <a:spLocks noGrp="1"/>
          </p:cNvSpPr>
          <p:nvPr>
            <p:ph idx="1"/>
          </p:nvPr>
        </p:nvSpPr>
        <p:spPr/>
        <p:txBody>
          <a:bodyPr>
            <a:normAutofit/>
          </a:bodyPr>
          <a:lstStyle/>
          <a:p>
            <a:r>
              <a:rPr lang="en-US" altLang="en-US" dirty="0"/>
              <a:t>The use of previously written software resources, especially objects and components, in new applications</a:t>
            </a:r>
          </a:p>
          <a:p>
            <a:r>
              <a:rPr lang="en-US" altLang="en-US" dirty="0"/>
              <a:t>Commonly applied to two different development technologies:</a:t>
            </a:r>
          </a:p>
          <a:p>
            <a:pPr lvl="1"/>
            <a:r>
              <a:rPr lang="en-US" altLang="en-US" dirty="0"/>
              <a:t>Object-oriented development</a:t>
            </a:r>
          </a:p>
          <a:p>
            <a:pPr lvl="2"/>
            <a:r>
              <a:rPr lang="en-US" altLang="en-US" dirty="0"/>
              <a:t>Object class encapsulates data and behavior of common organizational entities (e.g. employees)</a:t>
            </a:r>
          </a:p>
          <a:p>
            <a:pPr lvl="1"/>
            <a:r>
              <a:rPr lang="en-US" altLang="en-US" dirty="0"/>
              <a:t>Component-based development</a:t>
            </a:r>
          </a:p>
          <a:p>
            <a:pPr lvl="1"/>
            <a:r>
              <a:rPr lang="en-US" altLang="en-US" dirty="0"/>
              <a:t>Components can be as small as objects or as large as pieces of software that handle single business functions</a:t>
            </a:r>
          </a:p>
          <a:p>
            <a:r>
              <a:rPr lang="en-US" altLang="en-US" sz="1800" dirty="0"/>
              <a:t>Can be effective (increased productivity, less defects, reduced rework)</a:t>
            </a:r>
          </a:p>
          <a:p>
            <a:r>
              <a:rPr lang="en-US" altLang="en-US" sz="1800" dirty="0"/>
              <a:t>Technical issues – lack of methodology for component library (creating and labeling reusable components)</a:t>
            </a:r>
          </a:p>
          <a:p>
            <a:r>
              <a:rPr lang="en-US" altLang="en-US" sz="1800" dirty="0"/>
              <a:t>Organizational issues – lack of commitment, training, and organizational support; hard to measure economic benefits; legal and contractual issues</a:t>
            </a:r>
          </a:p>
          <a:p>
            <a:endParaRPr lang="en-US" dirty="0"/>
          </a:p>
        </p:txBody>
      </p:sp>
    </p:spTree>
    <p:extLst>
      <p:ext uri="{BB962C8B-B14F-4D97-AF65-F5344CB8AC3E}">
        <p14:creationId xmlns:p14="http://schemas.microsoft.com/office/powerpoint/2010/main" val="67376874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anim calcmode="lin" valueType="num">
                                      <p:cBhvr additive="base">
                                        <p:cTn id="1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 calcmode="lin" valueType="num">
                                      <p:cBhvr additive="base">
                                        <p:cTn id="1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anim calcmode="lin" valueType="num">
                                      <p:cBhvr additive="base">
                                        <p:cTn id="23"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D5CA7-73CA-42F1-B282-1F19DB2208F2}"/>
              </a:ext>
            </a:extLst>
          </p:cNvPr>
          <p:cNvSpPr>
            <a:spLocks noGrp="1"/>
          </p:cNvSpPr>
          <p:nvPr>
            <p:ph type="title"/>
          </p:nvPr>
        </p:nvSpPr>
        <p:spPr/>
        <p:txBody>
          <a:bodyPr/>
          <a:lstStyle/>
          <a:p>
            <a:r>
              <a:rPr lang="en-US" dirty="0"/>
              <a:t>Reuse</a:t>
            </a:r>
          </a:p>
        </p:txBody>
      </p:sp>
      <p:graphicFrame>
        <p:nvGraphicFramePr>
          <p:cNvPr id="4" name="Table 3">
            <a:extLst>
              <a:ext uri="{FF2B5EF4-FFF2-40B4-BE49-F238E27FC236}">
                <a16:creationId xmlns:a16="http://schemas.microsoft.com/office/drawing/2014/main" id="{EFAF13E1-99CD-4CC8-98BB-C0251F4EF5F4}"/>
              </a:ext>
            </a:extLst>
          </p:cNvPr>
          <p:cNvGraphicFramePr>
            <a:graphicFrameLocks noGrp="1"/>
          </p:cNvGraphicFramePr>
          <p:nvPr/>
        </p:nvGraphicFramePr>
        <p:xfrm>
          <a:off x="29183" y="187219"/>
          <a:ext cx="2286000" cy="4962464"/>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b="0" i="0" kern="1200" dirty="0">
                          <a:solidFill>
                            <a:schemeClr val="bg1">
                              <a:lumMod val="50000"/>
                            </a:schemeClr>
                          </a:solidFill>
                          <a:latin typeface="+mn-lt"/>
                          <a:ea typeface="+mn-ea"/>
                          <a:cs typeface="+mn-cs"/>
                        </a:rPr>
                        <a:t>Introduction</a:t>
                      </a:r>
                    </a:p>
                    <a:p>
                      <a:r>
                        <a:rPr lang="en-US" sz="1800" b="1" i="0" kern="1200" dirty="0">
                          <a:solidFill>
                            <a:srgbClr val="FF0000"/>
                          </a:solidFill>
                          <a:latin typeface="+mn-lt"/>
                          <a:ea typeface="+mn-ea"/>
                          <a:cs typeface="+mn-cs"/>
                        </a:rPr>
                        <a:t>Sources of Software</a:t>
                      </a:r>
                    </a:p>
                    <a:p>
                      <a:r>
                        <a:rPr lang="en-US" sz="1800" i="0" kern="1200" dirty="0">
                          <a:solidFill>
                            <a:schemeClr val="tx1"/>
                          </a:solidFill>
                          <a:latin typeface="+mn-lt"/>
                          <a:ea typeface="+mn-ea"/>
                          <a:cs typeface="+mn-cs"/>
                        </a:rPr>
                        <a:t>   </a:t>
                      </a:r>
                      <a:r>
                        <a:rPr lang="en-US" sz="1800" b="0" i="0" kern="1200" dirty="0">
                          <a:solidFill>
                            <a:schemeClr val="bg1">
                              <a:lumMod val="50000"/>
                            </a:schemeClr>
                          </a:solidFill>
                          <a:latin typeface="+mn-lt"/>
                          <a:ea typeface="+mn-ea"/>
                          <a:cs typeface="+mn-cs"/>
                        </a:rPr>
                        <a:t>Outsourcing</a:t>
                      </a:r>
                    </a:p>
                    <a:p>
                      <a:r>
                        <a:rPr lang="en-US" sz="1800" b="1" i="0" kern="1200" dirty="0">
                          <a:solidFill>
                            <a:schemeClr val="tx1"/>
                          </a:solidFill>
                          <a:latin typeface="+mn-lt"/>
                          <a:ea typeface="+mn-ea"/>
                          <a:cs typeface="+mn-cs"/>
                        </a:rPr>
                        <a:t>   </a:t>
                      </a:r>
                      <a:r>
                        <a:rPr lang="en-US" sz="1800" b="0" i="0" kern="1200" dirty="0">
                          <a:solidFill>
                            <a:schemeClr val="bg1">
                              <a:lumMod val="50000"/>
                            </a:schemeClr>
                          </a:solidFill>
                          <a:latin typeface="+mn-lt"/>
                          <a:ea typeface="+mn-ea"/>
                          <a:cs typeface="+mn-cs"/>
                        </a:rPr>
                        <a:t>Packaged Software</a:t>
                      </a:r>
                    </a:p>
                    <a:p>
                      <a:r>
                        <a:rPr lang="en-US" sz="1800" i="0" kern="1200" dirty="0">
                          <a:solidFill>
                            <a:schemeClr val="tx1"/>
                          </a:solidFill>
                          <a:latin typeface="+mn-lt"/>
                          <a:ea typeface="+mn-ea"/>
                          <a:cs typeface="+mn-cs"/>
                        </a:rPr>
                        <a:t>   </a:t>
                      </a:r>
                      <a:r>
                        <a:rPr lang="en-US" sz="1800" b="0" i="0" kern="1200" dirty="0">
                          <a:solidFill>
                            <a:schemeClr val="bg1">
                              <a:lumMod val="50000"/>
                            </a:schemeClr>
                          </a:solidFill>
                          <a:latin typeface="+mn-lt"/>
                          <a:ea typeface="+mn-ea"/>
                          <a:cs typeface="+mn-cs"/>
                        </a:rPr>
                        <a:t>Vendors</a:t>
                      </a:r>
                    </a:p>
                    <a:p>
                      <a:r>
                        <a:rPr lang="en-US" sz="1800" i="0" kern="1200" dirty="0">
                          <a:solidFill>
                            <a:schemeClr val="tx1"/>
                          </a:solidFill>
                          <a:latin typeface="+mn-lt"/>
                          <a:ea typeface="+mn-ea"/>
                          <a:cs typeface="+mn-cs"/>
                        </a:rPr>
                        <a:t>   </a:t>
                      </a:r>
                      <a:r>
                        <a:rPr lang="en-US" sz="1800" b="0" i="0" kern="1200" dirty="0">
                          <a:solidFill>
                            <a:schemeClr val="bg1">
                              <a:lumMod val="50000"/>
                            </a:schemeClr>
                          </a:solidFill>
                          <a:latin typeface="+mn-lt"/>
                          <a:ea typeface="+mn-ea"/>
                          <a:cs typeface="+mn-cs"/>
                        </a:rPr>
                        <a:t>Cloud</a:t>
                      </a:r>
                    </a:p>
                    <a:p>
                      <a:r>
                        <a:rPr lang="en-US" sz="1800" i="0" kern="1200" dirty="0">
                          <a:solidFill>
                            <a:schemeClr val="tx1"/>
                          </a:solidFill>
                          <a:latin typeface="+mn-lt"/>
                          <a:ea typeface="+mn-ea"/>
                          <a:cs typeface="+mn-cs"/>
                        </a:rPr>
                        <a:t>   </a:t>
                      </a:r>
                      <a:r>
                        <a:rPr lang="en-US" sz="1800" b="0" i="0" kern="1200" dirty="0">
                          <a:solidFill>
                            <a:schemeClr val="bg1">
                              <a:lumMod val="50000"/>
                            </a:schemeClr>
                          </a:solidFill>
                          <a:latin typeface="+mn-lt"/>
                          <a:ea typeface="+mn-ea"/>
                          <a:cs typeface="+mn-cs"/>
                        </a:rPr>
                        <a:t>Open Source</a:t>
                      </a:r>
                    </a:p>
                    <a:p>
                      <a:r>
                        <a:rPr lang="en-US" sz="1800" i="0" kern="1200" dirty="0">
                          <a:solidFill>
                            <a:schemeClr val="tx1"/>
                          </a:solidFill>
                          <a:latin typeface="+mn-lt"/>
                          <a:ea typeface="+mn-ea"/>
                          <a:cs typeface="+mn-cs"/>
                        </a:rPr>
                        <a:t>   </a:t>
                      </a:r>
                      <a:r>
                        <a:rPr lang="en-US" sz="1800" b="0" i="0" kern="1200" dirty="0">
                          <a:solidFill>
                            <a:schemeClr val="bg1">
                              <a:lumMod val="50000"/>
                            </a:schemeClr>
                          </a:solidFill>
                          <a:latin typeface="+mn-lt"/>
                          <a:ea typeface="+mn-ea"/>
                          <a:cs typeface="+mn-cs"/>
                        </a:rPr>
                        <a:t>In-House</a:t>
                      </a:r>
                    </a:p>
                    <a:p>
                      <a:r>
                        <a:rPr lang="en-US" sz="1800" i="0" kern="1200" dirty="0">
                          <a:solidFill>
                            <a:schemeClr val="tx1"/>
                          </a:solidFill>
                          <a:latin typeface="+mn-lt"/>
                          <a:ea typeface="+mn-ea"/>
                          <a:cs typeface="+mn-cs"/>
                        </a:rPr>
                        <a:t>   </a:t>
                      </a:r>
                      <a:r>
                        <a:rPr lang="en-US" sz="1800" b="0" i="0" kern="1200" dirty="0">
                          <a:solidFill>
                            <a:schemeClr val="bg1">
                              <a:lumMod val="50000"/>
                            </a:schemeClr>
                          </a:solidFill>
                          <a:latin typeface="+mn-lt"/>
                          <a:ea typeface="+mn-ea"/>
                          <a:cs typeface="+mn-cs"/>
                        </a:rPr>
                        <a:t>RFP</a:t>
                      </a:r>
                    </a:p>
                    <a:p>
                      <a:r>
                        <a:rPr lang="en-US" sz="1800" i="0" kern="1200" dirty="0">
                          <a:solidFill>
                            <a:schemeClr val="tx1"/>
                          </a:solidFill>
                          <a:latin typeface="+mn-lt"/>
                          <a:ea typeface="+mn-ea"/>
                          <a:cs typeface="+mn-cs"/>
                        </a:rPr>
                        <a:t>   </a:t>
                      </a:r>
                      <a:r>
                        <a:rPr lang="en-US" sz="1800" b="1" i="0" kern="1200" dirty="0">
                          <a:solidFill>
                            <a:schemeClr val="tx1"/>
                          </a:solidFill>
                          <a:latin typeface="+mn-lt"/>
                          <a:ea typeface="+mn-ea"/>
                          <a:cs typeface="+mn-cs"/>
                        </a:rPr>
                        <a:t>Reuse</a:t>
                      </a:r>
                    </a:p>
                    <a:p>
                      <a:r>
                        <a:rPr lang="en-US" sz="1800" i="0" kern="1200" dirty="0">
                          <a:solidFill>
                            <a:schemeClr val="tx1"/>
                          </a:solidFill>
                          <a:latin typeface="+mn-lt"/>
                          <a:ea typeface="+mn-ea"/>
                          <a:cs typeface="+mn-cs"/>
                        </a:rPr>
                        <a:t>Project ID &amp; Selection</a:t>
                      </a:r>
                    </a:p>
                    <a:p>
                      <a:r>
                        <a:rPr lang="en-US" sz="1800" i="0" kern="1200" dirty="0">
                          <a:solidFill>
                            <a:schemeClr val="tx1"/>
                          </a:solidFill>
                          <a:latin typeface="+mn-lt"/>
                          <a:ea typeface="+mn-ea"/>
                          <a:cs typeface="+mn-cs"/>
                        </a:rPr>
                        <a:t>Feasibility Assessment</a:t>
                      </a:r>
                    </a:p>
                    <a:p>
                      <a:r>
                        <a:rPr lang="en-US" sz="1800" i="0" kern="1200" dirty="0">
                          <a:solidFill>
                            <a:schemeClr val="tx1"/>
                          </a:solidFill>
                          <a:latin typeface="+mn-lt"/>
                          <a:ea typeface="+mn-ea"/>
                          <a:cs typeface="+mn-cs"/>
                        </a:rPr>
                        <a:t>   Technical</a:t>
                      </a:r>
                    </a:p>
                    <a:p>
                      <a:r>
                        <a:rPr lang="en-US" sz="1800" i="0" kern="1200" dirty="0">
                          <a:solidFill>
                            <a:schemeClr val="tx1"/>
                          </a:solidFill>
                          <a:latin typeface="+mn-lt"/>
                          <a:ea typeface="+mn-ea"/>
                          <a:cs typeface="+mn-cs"/>
                        </a:rPr>
                        <a:t>   Financial</a:t>
                      </a:r>
                    </a:p>
                    <a:p>
                      <a:r>
                        <a:rPr lang="en-US" sz="1800" i="0" kern="1200" dirty="0">
                          <a:solidFill>
                            <a:schemeClr val="tx1"/>
                          </a:solidFill>
                          <a:latin typeface="+mn-lt"/>
                          <a:ea typeface="+mn-ea"/>
                          <a:cs typeface="+mn-cs"/>
                        </a:rPr>
                        <a:t>   (Other)</a:t>
                      </a:r>
                    </a:p>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0000"/>
                  </a:ext>
                </a:extLst>
              </a:tr>
              <a:tr h="481904">
                <a:tc>
                  <a:txBody>
                    <a:bodyPr/>
                    <a:lstStyle/>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350003121"/>
                  </a:ext>
                </a:extLst>
              </a:tr>
            </a:tbl>
          </a:graphicData>
        </a:graphic>
      </p:graphicFrame>
      <p:sp>
        <p:nvSpPr>
          <p:cNvPr id="7" name="Content Placeholder 6">
            <a:extLst>
              <a:ext uri="{FF2B5EF4-FFF2-40B4-BE49-F238E27FC236}">
                <a16:creationId xmlns:a16="http://schemas.microsoft.com/office/drawing/2014/main" id="{C7CA1E2A-124B-4828-89BC-DC8D1CC70EA5}"/>
              </a:ext>
            </a:extLst>
          </p:cNvPr>
          <p:cNvSpPr>
            <a:spLocks noGrp="1"/>
          </p:cNvSpPr>
          <p:nvPr>
            <p:ph idx="1"/>
          </p:nvPr>
        </p:nvSpPr>
        <p:spPr/>
        <p:txBody>
          <a:bodyPr>
            <a:normAutofit/>
          </a:bodyPr>
          <a:lstStyle/>
          <a:p>
            <a:endParaRPr lang="en-US" dirty="0"/>
          </a:p>
        </p:txBody>
      </p:sp>
      <p:pic>
        <p:nvPicPr>
          <p:cNvPr id="5" name="Picture 6" descr="Noname.jpg">
            <a:extLst>
              <a:ext uri="{FF2B5EF4-FFF2-40B4-BE49-F238E27FC236}">
                <a16:creationId xmlns:a16="http://schemas.microsoft.com/office/drawing/2014/main" id="{893F6D64-8B51-488F-8229-E5B8F001140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50201" y="1449518"/>
            <a:ext cx="8244014" cy="4822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4370531"/>
      </p:ext>
    </p:extLst>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D5CA7-73CA-42F1-B282-1F19DB2208F2}"/>
              </a:ext>
            </a:extLst>
          </p:cNvPr>
          <p:cNvSpPr>
            <a:spLocks noGrp="1"/>
          </p:cNvSpPr>
          <p:nvPr>
            <p:ph type="title"/>
          </p:nvPr>
        </p:nvSpPr>
        <p:spPr/>
        <p:txBody>
          <a:bodyPr/>
          <a:lstStyle/>
          <a:p>
            <a:r>
              <a:rPr lang="en-US" dirty="0"/>
              <a:t>Approaches to Reuse</a:t>
            </a:r>
          </a:p>
        </p:txBody>
      </p:sp>
      <p:graphicFrame>
        <p:nvGraphicFramePr>
          <p:cNvPr id="4" name="Table 3">
            <a:extLst>
              <a:ext uri="{FF2B5EF4-FFF2-40B4-BE49-F238E27FC236}">
                <a16:creationId xmlns:a16="http://schemas.microsoft.com/office/drawing/2014/main" id="{EFAF13E1-99CD-4CC8-98BB-C0251F4EF5F4}"/>
              </a:ext>
            </a:extLst>
          </p:cNvPr>
          <p:cNvGraphicFramePr>
            <a:graphicFrameLocks noGrp="1"/>
          </p:cNvGraphicFramePr>
          <p:nvPr/>
        </p:nvGraphicFramePr>
        <p:xfrm>
          <a:off x="29183" y="187219"/>
          <a:ext cx="2286000" cy="4962464"/>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b="0" i="0" kern="1200" dirty="0">
                          <a:solidFill>
                            <a:schemeClr val="bg1">
                              <a:lumMod val="50000"/>
                            </a:schemeClr>
                          </a:solidFill>
                          <a:latin typeface="+mn-lt"/>
                          <a:ea typeface="+mn-ea"/>
                          <a:cs typeface="+mn-cs"/>
                        </a:rPr>
                        <a:t>Introduction</a:t>
                      </a:r>
                    </a:p>
                    <a:p>
                      <a:r>
                        <a:rPr lang="en-US" sz="1800" b="1" i="0" kern="1200" dirty="0">
                          <a:solidFill>
                            <a:srgbClr val="FF0000"/>
                          </a:solidFill>
                          <a:latin typeface="+mn-lt"/>
                          <a:ea typeface="+mn-ea"/>
                          <a:cs typeface="+mn-cs"/>
                        </a:rPr>
                        <a:t>Sources of Software</a:t>
                      </a:r>
                    </a:p>
                    <a:p>
                      <a:r>
                        <a:rPr lang="en-US" sz="1800" i="0" kern="1200" dirty="0">
                          <a:solidFill>
                            <a:schemeClr val="tx1"/>
                          </a:solidFill>
                          <a:latin typeface="+mn-lt"/>
                          <a:ea typeface="+mn-ea"/>
                          <a:cs typeface="+mn-cs"/>
                        </a:rPr>
                        <a:t>   </a:t>
                      </a:r>
                      <a:r>
                        <a:rPr lang="en-US" sz="1800" b="0" i="0" kern="1200" dirty="0">
                          <a:solidFill>
                            <a:schemeClr val="bg1">
                              <a:lumMod val="50000"/>
                            </a:schemeClr>
                          </a:solidFill>
                          <a:latin typeface="+mn-lt"/>
                          <a:ea typeface="+mn-ea"/>
                          <a:cs typeface="+mn-cs"/>
                        </a:rPr>
                        <a:t>Outsourcing</a:t>
                      </a:r>
                    </a:p>
                    <a:p>
                      <a:r>
                        <a:rPr lang="en-US" sz="1800" b="1" i="0" kern="1200" dirty="0">
                          <a:solidFill>
                            <a:schemeClr val="tx1"/>
                          </a:solidFill>
                          <a:latin typeface="+mn-lt"/>
                          <a:ea typeface="+mn-ea"/>
                          <a:cs typeface="+mn-cs"/>
                        </a:rPr>
                        <a:t>   </a:t>
                      </a:r>
                      <a:r>
                        <a:rPr lang="en-US" sz="1800" b="0" i="0" kern="1200" dirty="0">
                          <a:solidFill>
                            <a:schemeClr val="bg1">
                              <a:lumMod val="50000"/>
                            </a:schemeClr>
                          </a:solidFill>
                          <a:latin typeface="+mn-lt"/>
                          <a:ea typeface="+mn-ea"/>
                          <a:cs typeface="+mn-cs"/>
                        </a:rPr>
                        <a:t>Packaged Software</a:t>
                      </a:r>
                    </a:p>
                    <a:p>
                      <a:r>
                        <a:rPr lang="en-US" sz="1800" i="0" kern="1200" dirty="0">
                          <a:solidFill>
                            <a:schemeClr val="tx1"/>
                          </a:solidFill>
                          <a:latin typeface="+mn-lt"/>
                          <a:ea typeface="+mn-ea"/>
                          <a:cs typeface="+mn-cs"/>
                        </a:rPr>
                        <a:t>   </a:t>
                      </a:r>
                      <a:r>
                        <a:rPr lang="en-US" sz="1800" b="0" i="0" kern="1200" dirty="0">
                          <a:solidFill>
                            <a:schemeClr val="bg1">
                              <a:lumMod val="50000"/>
                            </a:schemeClr>
                          </a:solidFill>
                          <a:latin typeface="+mn-lt"/>
                          <a:ea typeface="+mn-ea"/>
                          <a:cs typeface="+mn-cs"/>
                        </a:rPr>
                        <a:t>Vendors</a:t>
                      </a:r>
                    </a:p>
                    <a:p>
                      <a:r>
                        <a:rPr lang="en-US" sz="1800" i="0" kern="1200" dirty="0">
                          <a:solidFill>
                            <a:schemeClr val="tx1"/>
                          </a:solidFill>
                          <a:latin typeface="+mn-lt"/>
                          <a:ea typeface="+mn-ea"/>
                          <a:cs typeface="+mn-cs"/>
                        </a:rPr>
                        <a:t>   </a:t>
                      </a:r>
                      <a:r>
                        <a:rPr lang="en-US" sz="1800" b="0" i="0" kern="1200" dirty="0">
                          <a:solidFill>
                            <a:schemeClr val="bg1">
                              <a:lumMod val="50000"/>
                            </a:schemeClr>
                          </a:solidFill>
                          <a:latin typeface="+mn-lt"/>
                          <a:ea typeface="+mn-ea"/>
                          <a:cs typeface="+mn-cs"/>
                        </a:rPr>
                        <a:t>Cloud</a:t>
                      </a:r>
                    </a:p>
                    <a:p>
                      <a:r>
                        <a:rPr lang="en-US" sz="1800" i="0" kern="1200" dirty="0">
                          <a:solidFill>
                            <a:schemeClr val="tx1"/>
                          </a:solidFill>
                          <a:latin typeface="+mn-lt"/>
                          <a:ea typeface="+mn-ea"/>
                          <a:cs typeface="+mn-cs"/>
                        </a:rPr>
                        <a:t>   </a:t>
                      </a:r>
                      <a:r>
                        <a:rPr lang="en-US" sz="1800" b="0" i="0" kern="1200" dirty="0">
                          <a:solidFill>
                            <a:schemeClr val="bg1">
                              <a:lumMod val="50000"/>
                            </a:schemeClr>
                          </a:solidFill>
                          <a:latin typeface="+mn-lt"/>
                          <a:ea typeface="+mn-ea"/>
                          <a:cs typeface="+mn-cs"/>
                        </a:rPr>
                        <a:t>Open Source</a:t>
                      </a:r>
                    </a:p>
                    <a:p>
                      <a:r>
                        <a:rPr lang="en-US" sz="1800" i="0" kern="1200" dirty="0">
                          <a:solidFill>
                            <a:schemeClr val="tx1"/>
                          </a:solidFill>
                          <a:latin typeface="+mn-lt"/>
                          <a:ea typeface="+mn-ea"/>
                          <a:cs typeface="+mn-cs"/>
                        </a:rPr>
                        <a:t>   </a:t>
                      </a:r>
                      <a:r>
                        <a:rPr lang="en-US" sz="1800" b="0" i="0" kern="1200" dirty="0">
                          <a:solidFill>
                            <a:schemeClr val="bg1">
                              <a:lumMod val="50000"/>
                            </a:schemeClr>
                          </a:solidFill>
                          <a:latin typeface="+mn-lt"/>
                          <a:ea typeface="+mn-ea"/>
                          <a:cs typeface="+mn-cs"/>
                        </a:rPr>
                        <a:t>In-House</a:t>
                      </a:r>
                    </a:p>
                    <a:p>
                      <a:r>
                        <a:rPr lang="en-US" sz="1800" i="0" kern="1200" dirty="0">
                          <a:solidFill>
                            <a:schemeClr val="tx1"/>
                          </a:solidFill>
                          <a:latin typeface="+mn-lt"/>
                          <a:ea typeface="+mn-ea"/>
                          <a:cs typeface="+mn-cs"/>
                        </a:rPr>
                        <a:t>   </a:t>
                      </a:r>
                      <a:r>
                        <a:rPr lang="en-US" sz="1800" b="0" i="0" kern="1200" dirty="0">
                          <a:solidFill>
                            <a:schemeClr val="bg1">
                              <a:lumMod val="50000"/>
                            </a:schemeClr>
                          </a:solidFill>
                          <a:latin typeface="+mn-lt"/>
                          <a:ea typeface="+mn-ea"/>
                          <a:cs typeface="+mn-cs"/>
                        </a:rPr>
                        <a:t>RFP</a:t>
                      </a:r>
                    </a:p>
                    <a:p>
                      <a:r>
                        <a:rPr lang="en-US" sz="1800" i="0" kern="1200" dirty="0">
                          <a:solidFill>
                            <a:schemeClr val="tx1"/>
                          </a:solidFill>
                          <a:latin typeface="+mn-lt"/>
                          <a:ea typeface="+mn-ea"/>
                          <a:cs typeface="+mn-cs"/>
                        </a:rPr>
                        <a:t>   </a:t>
                      </a:r>
                      <a:r>
                        <a:rPr lang="en-US" sz="1800" b="1" i="0" kern="1200" dirty="0">
                          <a:solidFill>
                            <a:schemeClr val="tx1"/>
                          </a:solidFill>
                          <a:latin typeface="+mn-lt"/>
                          <a:ea typeface="+mn-ea"/>
                          <a:cs typeface="+mn-cs"/>
                        </a:rPr>
                        <a:t>Reuse</a:t>
                      </a:r>
                    </a:p>
                    <a:p>
                      <a:r>
                        <a:rPr lang="en-US" sz="1800" i="0" kern="1200" dirty="0">
                          <a:solidFill>
                            <a:schemeClr val="tx1"/>
                          </a:solidFill>
                          <a:latin typeface="+mn-lt"/>
                          <a:ea typeface="+mn-ea"/>
                          <a:cs typeface="+mn-cs"/>
                        </a:rPr>
                        <a:t>Project ID &amp; Selection</a:t>
                      </a:r>
                    </a:p>
                    <a:p>
                      <a:r>
                        <a:rPr lang="en-US" sz="1800" i="0" kern="1200" dirty="0">
                          <a:solidFill>
                            <a:schemeClr val="tx1"/>
                          </a:solidFill>
                          <a:latin typeface="+mn-lt"/>
                          <a:ea typeface="+mn-ea"/>
                          <a:cs typeface="+mn-cs"/>
                        </a:rPr>
                        <a:t>Feasibility Assessment</a:t>
                      </a:r>
                    </a:p>
                    <a:p>
                      <a:r>
                        <a:rPr lang="en-US" sz="1800" i="0" kern="1200" dirty="0">
                          <a:solidFill>
                            <a:schemeClr val="tx1"/>
                          </a:solidFill>
                          <a:latin typeface="+mn-lt"/>
                          <a:ea typeface="+mn-ea"/>
                          <a:cs typeface="+mn-cs"/>
                        </a:rPr>
                        <a:t>   Technical</a:t>
                      </a:r>
                    </a:p>
                    <a:p>
                      <a:r>
                        <a:rPr lang="en-US" sz="1800" i="0" kern="1200" dirty="0">
                          <a:solidFill>
                            <a:schemeClr val="tx1"/>
                          </a:solidFill>
                          <a:latin typeface="+mn-lt"/>
                          <a:ea typeface="+mn-ea"/>
                          <a:cs typeface="+mn-cs"/>
                        </a:rPr>
                        <a:t>   Financial</a:t>
                      </a:r>
                    </a:p>
                    <a:p>
                      <a:r>
                        <a:rPr lang="en-US" sz="1800" i="0" kern="1200" dirty="0">
                          <a:solidFill>
                            <a:schemeClr val="tx1"/>
                          </a:solidFill>
                          <a:latin typeface="+mn-lt"/>
                          <a:ea typeface="+mn-ea"/>
                          <a:cs typeface="+mn-cs"/>
                        </a:rPr>
                        <a:t>   (Other)</a:t>
                      </a:r>
                    </a:p>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0000"/>
                  </a:ext>
                </a:extLst>
              </a:tr>
              <a:tr h="481904">
                <a:tc>
                  <a:txBody>
                    <a:bodyPr/>
                    <a:lstStyle/>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350003121"/>
                  </a:ext>
                </a:extLst>
              </a:tr>
            </a:tbl>
          </a:graphicData>
        </a:graphic>
      </p:graphicFrame>
      <p:sp>
        <p:nvSpPr>
          <p:cNvPr id="7" name="Content Placeholder 6">
            <a:extLst>
              <a:ext uri="{FF2B5EF4-FFF2-40B4-BE49-F238E27FC236}">
                <a16:creationId xmlns:a16="http://schemas.microsoft.com/office/drawing/2014/main" id="{C7CA1E2A-124B-4828-89BC-DC8D1CC70EA5}"/>
              </a:ext>
            </a:extLst>
          </p:cNvPr>
          <p:cNvSpPr>
            <a:spLocks noGrp="1"/>
          </p:cNvSpPr>
          <p:nvPr>
            <p:ph idx="1"/>
          </p:nvPr>
        </p:nvSpPr>
        <p:spPr/>
        <p:txBody>
          <a:bodyPr>
            <a:normAutofit/>
          </a:bodyPr>
          <a:lstStyle/>
          <a:p>
            <a:r>
              <a:rPr lang="en-US" altLang="en-US" sz="2400" b="1" dirty="0"/>
              <a:t>Ad-hoc</a:t>
            </a:r>
            <a:r>
              <a:rPr lang="en-US" altLang="en-US" sz="2400" dirty="0"/>
              <a:t>: individuals are free to find or develop reusable assets on their own</a:t>
            </a:r>
          </a:p>
          <a:p>
            <a:r>
              <a:rPr lang="en-US" altLang="en-US" sz="2400" b="1" dirty="0"/>
              <a:t>Facilitated</a:t>
            </a:r>
            <a:r>
              <a:rPr lang="en-US" altLang="en-US" sz="2400" dirty="0"/>
              <a:t>: developers are encouraged to practice reuse</a:t>
            </a:r>
          </a:p>
          <a:p>
            <a:r>
              <a:rPr lang="en-US" altLang="en-US" sz="2400" b="1" dirty="0"/>
              <a:t>Managed</a:t>
            </a:r>
            <a:r>
              <a:rPr lang="en-US" altLang="en-US" sz="2400" dirty="0"/>
              <a:t>: the development, sharing, and adoption of reusable assets is mandated</a:t>
            </a:r>
          </a:p>
          <a:p>
            <a:r>
              <a:rPr lang="en-US" altLang="en-US" sz="2400" b="1" dirty="0"/>
              <a:t>Designed</a:t>
            </a:r>
            <a:r>
              <a:rPr lang="en-US" altLang="en-US" sz="2400" dirty="0"/>
              <a:t>: assets mandated for reuse as they are being designed for specific applications</a:t>
            </a:r>
          </a:p>
          <a:p>
            <a:endParaRPr lang="en-US" altLang="en-US" sz="2400" dirty="0"/>
          </a:p>
          <a:p>
            <a:pPr marL="0" indent="0">
              <a:buNone/>
            </a:pPr>
            <a:r>
              <a:rPr lang="en-US" altLang="en-US" sz="2400" dirty="0"/>
              <a:t>(</a:t>
            </a:r>
            <a:r>
              <a:rPr lang="en-US" altLang="en-US" sz="2400" dirty="0" err="1"/>
              <a:t>Griss</a:t>
            </a:r>
            <a:r>
              <a:rPr lang="en-US" altLang="en-US" sz="2400" dirty="0"/>
              <a:t> 2003)</a:t>
            </a:r>
          </a:p>
          <a:p>
            <a:endParaRPr lang="en-US" dirty="0"/>
          </a:p>
        </p:txBody>
      </p:sp>
    </p:spTree>
    <p:extLst>
      <p:ext uri="{BB962C8B-B14F-4D97-AF65-F5344CB8AC3E}">
        <p14:creationId xmlns:p14="http://schemas.microsoft.com/office/powerpoint/2010/main" val="197017286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D5CA7-73CA-42F1-B282-1F19DB2208F2}"/>
              </a:ext>
            </a:extLst>
          </p:cNvPr>
          <p:cNvSpPr>
            <a:spLocks noGrp="1"/>
          </p:cNvSpPr>
          <p:nvPr>
            <p:ph type="title"/>
          </p:nvPr>
        </p:nvSpPr>
        <p:spPr/>
        <p:txBody>
          <a:bodyPr>
            <a:normAutofit/>
          </a:bodyPr>
          <a:lstStyle/>
          <a:p>
            <a:r>
              <a:rPr lang="en-US" sz="4000" dirty="0"/>
              <a:t>Today’s Business IT Environment</a:t>
            </a:r>
          </a:p>
        </p:txBody>
      </p:sp>
      <p:graphicFrame>
        <p:nvGraphicFramePr>
          <p:cNvPr id="4" name="Table 3">
            <a:extLst>
              <a:ext uri="{FF2B5EF4-FFF2-40B4-BE49-F238E27FC236}">
                <a16:creationId xmlns:a16="http://schemas.microsoft.com/office/drawing/2014/main" id="{EFAF13E1-99CD-4CC8-98BB-C0251F4EF5F4}"/>
              </a:ext>
            </a:extLst>
          </p:cNvPr>
          <p:cNvGraphicFramePr>
            <a:graphicFrameLocks noGrp="1"/>
          </p:cNvGraphicFramePr>
          <p:nvPr/>
        </p:nvGraphicFramePr>
        <p:xfrm>
          <a:off x="29183" y="187219"/>
          <a:ext cx="2286000" cy="4962464"/>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b="0" i="0" kern="1200" dirty="0">
                          <a:solidFill>
                            <a:schemeClr val="bg1">
                              <a:lumMod val="50000"/>
                            </a:schemeClr>
                          </a:solidFill>
                          <a:latin typeface="+mn-lt"/>
                          <a:ea typeface="+mn-ea"/>
                          <a:cs typeface="+mn-cs"/>
                        </a:rPr>
                        <a:t>Introduction</a:t>
                      </a:r>
                    </a:p>
                    <a:p>
                      <a:r>
                        <a:rPr lang="en-US" sz="1800" b="0" i="0" kern="1200" dirty="0">
                          <a:solidFill>
                            <a:schemeClr val="bg1">
                              <a:lumMod val="50000"/>
                            </a:schemeClr>
                          </a:solidFill>
                          <a:latin typeface="+mn-lt"/>
                          <a:ea typeface="+mn-ea"/>
                          <a:cs typeface="+mn-cs"/>
                        </a:rPr>
                        <a:t>Sources of Software</a:t>
                      </a:r>
                    </a:p>
                    <a:p>
                      <a:r>
                        <a:rPr lang="en-US" sz="1800" b="0" i="0" kern="1200" dirty="0">
                          <a:solidFill>
                            <a:schemeClr val="bg1">
                              <a:lumMod val="50000"/>
                            </a:schemeClr>
                          </a:solidFill>
                          <a:latin typeface="+mn-lt"/>
                          <a:ea typeface="+mn-ea"/>
                          <a:cs typeface="+mn-cs"/>
                        </a:rPr>
                        <a:t>   Outsourcing</a:t>
                      </a:r>
                    </a:p>
                    <a:p>
                      <a:r>
                        <a:rPr lang="en-US" sz="1800" b="0" i="0" kern="1200" dirty="0">
                          <a:solidFill>
                            <a:schemeClr val="bg1">
                              <a:lumMod val="50000"/>
                            </a:schemeClr>
                          </a:solidFill>
                          <a:latin typeface="+mn-lt"/>
                          <a:ea typeface="+mn-ea"/>
                          <a:cs typeface="+mn-cs"/>
                        </a:rPr>
                        <a:t>   Packaged Software</a:t>
                      </a:r>
                    </a:p>
                    <a:p>
                      <a:r>
                        <a:rPr lang="en-US" sz="1800" b="0" i="0" kern="1200" dirty="0">
                          <a:solidFill>
                            <a:schemeClr val="bg1">
                              <a:lumMod val="50000"/>
                            </a:schemeClr>
                          </a:solidFill>
                          <a:latin typeface="+mn-lt"/>
                          <a:ea typeface="+mn-ea"/>
                          <a:cs typeface="+mn-cs"/>
                        </a:rPr>
                        <a:t>   Vendors</a:t>
                      </a:r>
                    </a:p>
                    <a:p>
                      <a:r>
                        <a:rPr lang="en-US" sz="1800" b="0" i="0" kern="1200" dirty="0">
                          <a:solidFill>
                            <a:schemeClr val="bg1">
                              <a:lumMod val="50000"/>
                            </a:schemeClr>
                          </a:solidFill>
                          <a:latin typeface="+mn-lt"/>
                          <a:ea typeface="+mn-ea"/>
                          <a:cs typeface="+mn-cs"/>
                        </a:rPr>
                        <a:t>   Cloud</a:t>
                      </a:r>
                    </a:p>
                    <a:p>
                      <a:r>
                        <a:rPr lang="en-US" sz="1800" b="0" i="0" kern="1200" dirty="0">
                          <a:solidFill>
                            <a:schemeClr val="bg1">
                              <a:lumMod val="50000"/>
                            </a:schemeClr>
                          </a:solidFill>
                          <a:latin typeface="+mn-lt"/>
                          <a:ea typeface="+mn-ea"/>
                          <a:cs typeface="+mn-cs"/>
                        </a:rPr>
                        <a:t>   Open Source</a:t>
                      </a:r>
                    </a:p>
                    <a:p>
                      <a:r>
                        <a:rPr lang="en-US" sz="1800" b="0" i="0" kern="1200" dirty="0">
                          <a:solidFill>
                            <a:schemeClr val="bg1">
                              <a:lumMod val="50000"/>
                            </a:schemeClr>
                          </a:solidFill>
                          <a:latin typeface="+mn-lt"/>
                          <a:ea typeface="+mn-ea"/>
                          <a:cs typeface="+mn-cs"/>
                        </a:rPr>
                        <a:t>   In-House</a:t>
                      </a:r>
                    </a:p>
                    <a:p>
                      <a:r>
                        <a:rPr lang="en-US" sz="1800" b="0" i="0" kern="1200" dirty="0">
                          <a:solidFill>
                            <a:schemeClr val="bg1">
                              <a:lumMod val="50000"/>
                            </a:schemeClr>
                          </a:solidFill>
                          <a:latin typeface="+mn-lt"/>
                          <a:ea typeface="+mn-ea"/>
                          <a:cs typeface="+mn-cs"/>
                        </a:rPr>
                        <a:t>   RFP</a:t>
                      </a:r>
                    </a:p>
                    <a:p>
                      <a:r>
                        <a:rPr lang="en-US" sz="1800" b="0" i="0" kern="1200" dirty="0">
                          <a:solidFill>
                            <a:schemeClr val="bg1">
                              <a:lumMod val="50000"/>
                            </a:schemeClr>
                          </a:solidFill>
                          <a:latin typeface="+mn-lt"/>
                          <a:ea typeface="+mn-ea"/>
                          <a:cs typeface="+mn-cs"/>
                        </a:rPr>
                        <a:t>   Reuse</a:t>
                      </a:r>
                    </a:p>
                    <a:p>
                      <a:r>
                        <a:rPr lang="en-US" sz="1800" b="1" i="0" kern="1200" dirty="0">
                          <a:solidFill>
                            <a:srgbClr val="FF0000"/>
                          </a:solidFill>
                          <a:latin typeface="+mn-lt"/>
                          <a:ea typeface="+mn-ea"/>
                          <a:cs typeface="+mn-cs"/>
                        </a:rPr>
                        <a:t>Project ID &amp; Selection</a:t>
                      </a:r>
                    </a:p>
                    <a:p>
                      <a:r>
                        <a:rPr lang="en-US" sz="1800" i="0" kern="1200" dirty="0">
                          <a:solidFill>
                            <a:schemeClr val="tx1"/>
                          </a:solidFill>
                          <a:latin typeface="+mn-lt"/>
                          <a:ea typeface="+mn-ea"/>
                          <a:cs typeface="+mn-cs"/>
                        </a:rPr>
                        <a:t>Feasibility Assessment</a:t>
                      </a:r>
                    </a:p>
                    <a:p>
                      <a:r>
                        <a:rPr lang="en-US" sz="1800" i="0" kern="1200" dirty="0">
                          <a:solidFill>
                            <a:schemeClr val="tx1"/>
                          </a:solidFill>
                          <a:latin typeface="+mn-lt"/>
                          <a:ea typeface="+mn-ea"/>
                          <a:cs typeface="+mn-cs"/>
                        </a:rPr>
                        <a:t>   Technical</a:t>
                      </a:r>
                    </a:p>
                    <a:p>
                      <a:r>
                        <a:rPr lang="en-US" sz="1800" i="0" kern="1200" dirty="0">
                          <a:solidFill>
                            <a:schemeClr val="tx1"/>
                          </a:solidFill>
                          <a:latin typeface="+mn-lt"/>
                          <a:ea typeface="+mn-ea"/>
                          <a:cs typeface="+mn-cs"/>
                        </a:rPr>
                        <a:t>   Financial</a:t>
                      </a:r>
                    </a:p>
                    <a:p>
                      <a:r>
                        <a:rPr lang="en-US" sz="1800" i="0" kern="1200" dirty="0">
                          <a:solidFill>
                            <a:schemeClr val="tx1"/>
                          </a:solidFill>
                          <a:latin typeface="+mn-lt"/>
                          <a:ea typeface="+mn-ea"/>
                          <a:cs typeface="+mn-cs"/>
                        </a:rPr>
                        <a:t>   (Other)</a:t>
                      </a:r>
                    </a:p>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0000"/>
                  </a:ext>
                </a:extLst>
              </a:tr>
              <a:tr h="481904">
                <a:tc>
                  <a:txBody>
                    <a:bodyPr/>
                    <a:lstStyle/>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350003121"/>
                  </a:ext>
                </a:extLst>
              </a:tr>
            </a:tbl>
          </a:graphicData>
        </a:graphic>
      </p:graphicFrame>
      <p:sp>
        <p:nvSpPr>
          <p:cNvPr id="8" name="Content Placeholder 2">
            <a:extLst>
              <a:ext uri="{FF2B5EF4-FFF2-40B4-BE49-F238E27FC236}">
                <a16:creationId xmlns:a16="http://schemas.microsoft.com/office/drawing/2014/main" id="{AF9D9E5B-88A6-49B9-92A0-83725A133E43}"/>
              </a:ext>
            </a:extLst>
          </p:cNvPr>
          <p:cNvSpPr txBox="1">
            <a:spLocks/>
          </p:cNvSpPr>
          <p:nvPr/>
        </p:nvSpPr>
        <p:spPr>
          <a:xfrm>
            <a:off x="2304288" y="1544520"/>
            <a:ext cx="2978674" cy="4952656"/>
          </a:xfrm>
          <a:prstGeom prst="rect">
            <a:avLst/>
          </a:prstGeom>
        </p:spPr>
        <p:txBody>
          <a:bodyPr vert="horz" lIns="45720" tIns="45720" rIns="4572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rgbClr val="4D0729"/>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fontAlgn="auto">
              <a:buFont typeface="Tw Cen MT" panose="020B0602020104020603" pitchFamily="34" charset="0"/>
              <a:buNone/>
            </a:pPr>
            <a:r>
              <a:rPr lang="en-US" altLang="en-US" dirty="0"/>
              <a:t>It is impossible for enterprises of any size in any market sector to exist without computers to assist in business operations</a:t>
            </a:r>
          </a:p>
          <a:p>
            <a:pPr lvl="1" fontAlgn="auto"/>
            <a:r>
              <a:rPr lang="en-US" altLang="en-US" sz="2000" dirty="0"/>
              <a:t>Computer revolution started in the 1950’s continues…</a:t>
            </a:r>
          </a:p>
          <a:p>
            <a:pPr lvl="1" fontAlgn="auto"/>
            <a:r>
              <a:rPr lang="en-US" altLang="en-US" sz="2000" dirty="0"/>
              <a:t>Equipment capacity and performance continues to grow while cost and size is shrinking</a:t>
            </a:r>
          </a:p>
          <a:p>
            <a:pPr lvl="1" fontAlgn="auto"/>
            <a:r>
              <a:rPr lang="en-US" altLang="en-US" sz="2000" dirty="0"/>
              <a:t>Today’s focus is on developing and implementing more effective and responsive information systems that optimize and transform the business </a:t>
            </a:r>
          </a:p>
          <a:p>
            <a:pPr marL="0" indent="0" fontAlgn="auto">
              <a:buFont typeface="Tw Cen MT" panose="020B0602020104020603" pitchFamily="34" charset="0"/>
              <a:buNone/>
            </a:pPr>
            <a:endParaRPr lang="en-US" altLang="en-US" dirty="0"/>
          </a:p>
          <a:p>
            <a:pPr marL="0" indent="0" fontAlgn="auto">
              <a:buFont typeface="Tw Cen MT" panose="020B0602020104020603" pitchFamily="34" charset="0"/>
              <a:buNone/>
            </a:pPr>
            <a:endParaRPr lang="en-US" dirty="0"/>
          </a:p>
        </p:txBody>
      </p:sp>
      <p:pic>
        <p:nvPicPr>
          <p:cNvPr id="9" name="Picture 8">
            <a:extLst>
              <a:ext uri="{FF2B5EF4-FFF2-40B4-BE49-F238E27FC236}">
                <a16:creationId xmlns:a16="http://schemas.microsoft.com/office/drawing/2014/main" id="{FA53E2D9-054E-45E6-909B-B42E0A4D433D}"/>
              </a:ext>
            </a:extLst>
          </p:cNvPr>
          <p:cNvPicPr>
            <a:picLocks noChangeAspect="1"/>
          </p:cNvPicPr>
          <p:nvPr/>
        </p:nvPicPr>
        <p:blipFill>
          <a:blip r:embed="rId2"/>
          <a:stretch>
            <a:fillRect/>
          </a:stretch>
        </p:blipFill>
        <p:spPr>
          <a:xfrm>
            <a:off x="5704289" y="1813552"/>
            <a:ext cx="6322611" cy="4577846"/>
          </a:xfrm>
          <a:prstGeom prst="rect">
            <a:avLst/>
          </a:prstGeom>
        </p:spPr>
      </p:pic>
    </p:spTree>
    <p:extLst>
      <p:ext uri="{BB962C8B-B14F-4D97-AF65-F5344CB8AC3E}">
        <p14:creationId xmlns:p14="http://schemas.microsoft.com/office/powerpoint/2010/main" val="268764256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D5CA7-73CA-42F1-B282-1F19DB2208F2}"/>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C2CC66DF-E50A-4111-A500-F2B87D040035}"/>
              </a:ext>
            </a:extLst>
          </p:cNvPr>
          <p:cNvSpPr>
            <a:spLocks noGrp="1"/>
          </p:cNvSpPr>
          <p:nvPr>
            <p:ph idx="1"/>
          </p:nvPr>
        </p:nvSpPr>
        <p:spPr/>
        <p:txBody>
          <a:bodyPr/>
          <a:lstStyle/>
          <a:p>
            <a:r>
              <a:rPr lang="en-US" dirty="0"/>
              <a:t>Describe the sources of information systems,</a:t>
            </a:r>
          </a:p>
          <a:p>
            <a:r>
              <a:rPr lang="en-US" dirty="0"/>
              <a:t>describe the project identification and selection process,</a:t>
            </a:r>
          </a:p>
          <a:p>
            <a:r>
              <a:rPr lang="en-US" dirty="0"/>
              <a:t>describe the corporate strategic planning and information systems planning process, and</a:t>
            </a:r>
          </a:p>
          <a:p>
            <a:r>
              <a:rPr lang="en-US" dirty="0"/>
              <a:t>Perform a technical, financial, and other feasibility analysis</a:t>
            </a:r>
          </a:p>
        </p:txBody>
      </p:sp>
      <p:graphicFrame>
        <p:nvGraphicFramePr>
          <p:cNvPr id="4" name="Table 3">
            <a:extLst>
              <a:ext uri="{FF2B5EF4-FFF2-40B4-BE49-F238E27FC236}">
                <a16:creationId xmlns:a16="http://schemas.microsoft.com/office/drawing/2014/main" id="{EFAF13E1-99CD-4CC8-98BB-C0251F4EF5F4}"/>
              </a:ext>
            </a:extLst>
          </p:cNvPr>
          <p:cNvGraphicFramePr>
            <a:graphicFrameLocks noGrp="1"/>
          </p:cNvGraphicFramePr>
          <p:nvPr>
            <p:extLst>
              <p:ext uri="{D42A27DB-BD31-4B8C-83A1-F6EECF244321}">
                <p14:modId xmlns:p14="http://schemas.microsoft.com/office/powerpoint/2010/main" val="2234096276"/>
              </p:ext>
            </p:extLst>
          </p:nvPr>
        </p:nvGraphicFramePr>
        <p:xfrm>
          <a:off x="29183" y="187219"/>
          <a:ext cx="2286000" cy="4962464"/>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b="1" i="0" kern="1200" dirty="0">
                          <a:solidFill>
                            <a:srgbClr val="FF0000"/>
                          </a:solidFill>
                          <a:latin typeface="+mn-lt"/>
                          <a:ea typeface="+mn-ea"/>
                          <a:cs typeface="+mn-cs"/>
                        </a:rPr>
                        <a:t>Introduction</a:t>
                      </a:r>
                    </a:p>
                    <a:p>
                      <a:r>
                        <a:rPr lang="en-US" sz="1800" i="0" kern="1200" dirty="0">
                          <a:solidFill>
                            <a:schemeClr val="tx1"/>
                          </a:solidFill>
                          <a:latin typeface="+mn-lt"/>
                          <a:ea typeface="+mn-ea"/>
                          <a:cs typeface="+mn-cs"/>
                        </a:rPr>
                        <a:t>Sources of Software</a:t>
                      </a:r>
                    </a:p>
                    <a:p>
                      <a:r>
                        <a:rPr lang="en-US" sz="1800" i="0" kern="1200" dirty="0">
                          <a:solidFill>
                            <a:schemeClr val="tx1"/>
                          </a:solidFill>
                          <a:latin typeface="+mn-lt"/>
                          <a:ea typeface="+mn-ea"/>
                          <a:cs typeface="+mn-cs"/>
                        </a:rPr>
                        <a:t>   Outsourcing</a:t>
                      </a:r>
                    </a:p>
                    <a:p>
                      <a:r>
                        <a:rPr lang="en-US" sz="1800" i="0" kern="1200" dirty="0">
                          <a:solidFill>
                            <a:schemeClr val="tx1"/>
                          </a:solidFill>
                          <a:latin typeface="+mn-lt"/>
                          <a:ea typeface="+mn-ea"/>
                          <a:cs typeface="+mn-cs"/>
                        </a:rPr>
                        <a:t>   Packaged Software</a:t>
                      </a:r>
                    </a:p>
                    <a:p>
                      <a:r>
                        <a:rPr lang="en-US" sz="1800" i="0" kern="1200" dirty="0">
                          <a:solidFill>
                            <a:schemeClr val="tx1"/>
                          </a:solidFill>
                          <a:latin typeface="+mn-lt"/>
                          <a:ea typeface="+mn-ea"/>
                          <a:cs typeface="+mn-cs"/>
                        </a:rPr>
                        <a:t>   Vendors</a:t>
                      </a:r>
                    </a:p>
                    <a:p>
                      <a:r>
                        <a:rPr lang="en-US" sz="1800" i="0" kern="1200" dirty="0">
                          <a:solidFill>
                            <a:schemeClr val="tx1"/>
                          </a:solidFill>
                          <a:latin typeface="+mn-lt"/>
                          <a:ea typeface="+mn-ea"/>
                          <a:cs typeface="+mn-cs"/>
                        </a:rPr>
                        <a:t>   Cloud</a:t>
                      </a:r>
                    </a:p>
                    <a:p>
                      <a:r>
                        <a:rPr lang="en-US" sz="1800" i="0" kern="1200" dirty="0">
                          <a:solidFill>
                            <a:schemeClr val="tx1"/>
                          </a:solidFill>
                          <a:latin typeface="+mn-lt"/>
                          <a:ea typeface="+mn-ea"/>
                          <a:cs typeface="+mn-cs"/>
                        </a:rPr>
                        <a:t>   Open Source</a:t>
                      </a:r>
                    </a:p>
                    <a:p>
                      <a:r>
                        <a:rPr lang="en-US" sz="1800" i="0" kern="1200" dirty="0">
                          <a:solidFill>
                            <a:schemeClr val="tx1"/>
                          </a:solidFill>
                          <a:latin typeface="+mn-lt"/>
                          <a:ea typeface="+mn-ea"/>
                          <a:cs typeface="+mn-cs"/>
                        </a:rPr>
                        <a:t>   In-House</a:t>
                      </a:r>
                    </a:p>
                    <a:p>
                      <a:r>
                        <a:rPr lang="en-US" sz="1800" i="0" kern="1200" dirty="0">
                          <a:solidFill>
                            <a:schemeClr val="tx1"/>
                          </a:solidFill>
                          <a:latin typeface="+mn-lt"/>
                          <a:ea typeface="+mn-ea"/>
                          <a:cs typeface="+mn-cs"/>
                        </a:rPr>
                        <a:t>   RFP</a:t>
                      </a:r>
                    </a:p>
                    <a:p>
                      <a:r>
                        <a:rPr lang="en-US" sz="1800" i="0" kern="1200" dirty="0">
                          <a:solidFill>
                            <a:schemeClr val="tx1"/>
                          </a:solidFill>
                          <a:latin typeface="+mn-lt"/>
                          <a:ea typeface="+mn-ea"/>
                          <a:cs typeface="+mn-cs"/>
                        </a:rPr>
                        <a:t>   Reuse</a:t>
                      </a:r>
                    </a:p>
                    <a:p>
                      <a:r>
                        <a:rPr lang="en-US" sz="1800" i="0" kern="1200" dirty="0">
                          <a:solidFill>
                            <a:schemeClr val="tx1"/>
                          </a:solidFill>
                          <a:latin typeface="+mn-lt"/>
                          <a:ea typeface="+mn-ea"/>
                          <a:cs typeface="+mn-cs"/>
                        </a:rPr>
                        <a:t>Project ID &amp; Selection</a:t>
                      </a:r>
                    </a:p>
                    <a:p>
                      <a:r>
                        <a:rPr lang="en-US" sz="1800" i="0" kern="1200" dirty="0">
                          <a:solidFill>
                            <a:schemeClr val="tx1"/>
                          </a:solidFill>
                          <a:latin typeface="+mn-lt"/>
                          <a:ea typeface="+mn-ea"/>
                          <a:cs typeface="+mn-cs"/>
                        </a:rPr>
                        <a:t>Feasibility Assessment</a:t>
                      </a:r>
                    </a:p>
                    <a:p>
                      <a:r>
                        <a:rPr lang="en-US" sz="1800" i="0" kern="1200" dirty="0">
                          <a:solidFill>
                            <a:schemeClr val="tx1"/>
                          </a:solidFill>
                          <a:latin typeface="+mn-lt"/>
                          <a:ea typeface="+mn-ea"/>
                          <a:cs typeface="+mn-cs"/>
                        </a:rPr>
                        <a:t>   Technical</a:t>
                      </a:r>
                    </a:p>
                    <a:p>
                      <a:r>
                        <a:rPr lang="en-US" sz="1800" i="0" kern="1200" dirty="0">
                          <a:solidFill>
                            <a:schemeClr val="tx1"/>
                          </a:solidFill>
                          <a:latin typeface="+mn-lt"/>
                          <a:ea typeface="+mn-ea"/>
                          <a:cs typeface="+mn-cs"/>
                        </a:rPr>
                        <a:t>   Financial</a:t>
                      </a:r>
                    </a:p>
                    <a:p>
                      <a:r>
                        <a:rPr lang="en-US" sz="1800" i="0" kern="1200" dirty="0">
                          <a:solidFill>
                            <a:schemeClr val="tx1"/>
                          </a:solidFill>
                          <a:latin typeface="+mn-lt"/>
                          <a:ea typeface="+mn-ea"/>
                          <a:cs typeface="+mn-cs"/>
                        </a:rPr>
                        <a:t>   (Other)</a:t>
                      </a:r>
                    </a:p>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0000"/>
                  </a:ext>
                </a:extLst>
              </a:tr>
              <a:tr h="481904">
                <a:tc>
                  <a:txBody>
                    <a:bodyPr/>
                    <a:lstStyle/>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350003121"/>
                  </a:ext>
                </a:extLst>
              </a:tr>
            </a:tbl>
          </a:graphicData>
        </a:graphic>
      </p:graphicFrame>
    </p:spTree>
    <p:extLst>
      <p:ext uri="{BB962C8B-B14F-4D97-AF65-F5344CB8AC3E}">
        <p14:creationId xmlns:p14="http://schemas.microsoft.com/office/powerpoint/2010/main" val="310194425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D5CA7-73CA-42F1-B282-1F19DB2208F2}"/>
              </a:ext>
            </a:extLst>
          </p:cNvPr>
          <p:cNvSpPr>
            <a:spLocks noGrp="1"/>
          </p:cNvSpPr>
          <p:nvPr>
            <p:ph type="title"/>
          </p:nvPr>
        </p:nvSpPr>
        <p:spPr/>
        <p:txBody>
          <a:bodyPr>
            <a:normAutofit/>
          </a:bodyPr>
          <a:lstStyle/>
          <a:p>
            <a:r>
              <a:rPr lang="en-US" sz="4000" dirty="0"/>
              <a:t>Information Systems Proposals</a:t>
            </a:r>
          </a:p>
        </p:txBody>
      </p:sp>
      <p:graphicFrame>
        <p:nvGraphicFramePr>
          <p:cNvPr id="4" name="Table 3">
            <a:extLst>
              <a:ext uri="{FF2B5EF4-FFF2-40B4-BE49-F238E27FC236}">
                <a16:creationId xmlns:a16="http://schemas.microsoft.com/office/drawing/2014/main" id="{EFAF13E1-99CD-4CC8-98BB-C0251F4EF5F4}"/>
              </a:ext>
            </a:extLst>
          </p:cNvPr>
          <p:cNvGraphicFramePr>
            <a:graphicFrameLocks noGrp="1"/>
          </p:cNvGraphicFramePr>
          <p:nvPr/>
        </p:nvGraphicFramePr>
        <p:xfrm>
          <a:off x="29183" y="187219"/>
          <a:ext cx="2286000" cy="4962464"/>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b="0" i="0" kern="1200" dirty="0">
                          <a:solidFill>
                            <a:schemeClr val="bg1">
                              <a:lumMod val="50000"/>
                            </a:schemeClr>
                          </a:solidFill>
                          <a:latin typeface="+mn-lt"/>
                          <a:ea typeface="+mn-ea"/>
                          <a:cs typeface="+mn-cs"/>
                        </a:rPr>
                        <a:t>Introduction</a:t>
                      </a:r>
                    </a:p>
                    <a:p>
                      <a:r>
                        <a:rPr lang="en-US" sz="1800" b="0" i="0" kern="1200" dirty="0">
                          <a:solidFill>
                            <a:schemeClr val="bg1">
                              <a:lumMod val="50000"/>
                            </a:schemeClr>
                          </a:solidFill>
                          <a:latin typeface="+mn-lt"/>
                          <a:ea typeface="+mn-ea"/>
                          <a:cs typeface="+mn-cs"/>
                        </a:rPr>
                        <a:t>Sources of Software</a:t>
                      </a:r>
                    </a:p>
                    <a:p>
                      <a:r>
                        <a:rPr lang="en-US" sz="1800" b="0" i="0" kern="1200" dirty="0">
                          <a:solidFill>
                            <a:schemeClr val="bg1">
                              <a:lumMod val="50000"/>
                            </a:schemeClr>
                          </a:solidFill>
                          <a:latin typeface="+mn-lt"/>
                          <a:ea typeface="+mn-ea"/>
                          <a:cs typeface="+mn-cs"/>
                        </a:rPr>
                        <a:t>   Outsourcing</a:t>
                      </a:r>
                    </a:p>
                    <a:p>
                      <a:r>
                        <a:rPr lang="en-US" sz="1800" b="0" i="0" kern="1200" dirty="0">
                          <a:solidFill>
                            <a:schemeClr val="bg1">
                              <a:lumMod val="50000"/>
                            </a:schemeClr>
                          </a:solidFill>
                          <a:latin typeface="+mn-lt"/>
                          <a:ea typeface="+mn-ea"/>
                          <a:cs typeface="+mn-cs"/>
                        </a:rPr>
                        <a:t>   Packaged Software</a:t>
                      </a:r>
                    </a:p>
                    <a:p>
                      <a:r>
                        <a:rPr lang="en-US" sz="1800" b="0" i="0" kern="1200" dirty="0">
                          <a:solidFill>
                            <a:schemeClr val="bg1">
                              <a:lumMod val="50000"/>
                            </a:schemeClr>
                          </a:solidFill>
                          <a:latin typeface="+mn-lt"/>
                          <a:ea typeface="+mn-ea"/>
                          <a:cs typeface="+mn-cs"/>
                        </a:rPr>
                        <a:t>   Vendors</a:t>
                      </a:r>
                    </a:p>
                    <a:p>
                      <a:r>
                        <a:rPr lang="en-US" sz="1800" b="0" i="0" kern="1200" dirty="0">
                          <a:solidFill>
                            <a:schemeClr val="bg1">
                              <a:lumMod val="50000"/>
                            </a:schemeClr>
                          </a:solidFill>
                          <a:latin typeface="+mn-lt"/>
                          <a:ea typeface="+mn-ea"/>
                          <a:cs typeface="+mn-cs"/>
                        </a:rPr>
                        <a:t>   Cloud</a:t>
                      </a:r>
                    </a:p>
                    <a:p>
                      <a:r>
                        <a:rPr lang="en-US" sz="1800" b="0" i="0" kern="1200" dirty="0">
                          <a:solidFill>
                            <a:schemeClr val="bg1">
                              <a:lumMod val="50000"/>
                            </a:schemeClr>
                          </a:solidFill>
                          <a:latin typeface="+mn-lt"/>
                          <a:ea typeface="+mn-ea"/>
                          <a:cs typeface="+mn-cs"/>
                        </a:rPr>
                        <a:t>   Open Source</a:t>
                      </a:r>
                    </a:p>
                    <a:p>
                      <a:r>
                        <a:rPr lang="en-US" sz="1800" b="0" i="0" kern="1200" dirty="0">
                          <a:solidFill>
                            <a:schemeClr val="bg1">
                              <a:lumMod val="50000"/>
                            </a:schemeClr>
                          </a:solidFill>
                          <a:latin typeface="+mn-lt"/>
                          <a:ea typeface="+mn-ea"/>
                          <a:cs typeface="+mn-cs"/>
                        </a:rPr>
                        <a:t>   In-House</a:t>
                      </a:r>
                    </a:p>
                    <a:p>
                      <a:r>
                        <a:rPr lang="en-US" sz="1800" b="0" i="0" kern="1200" dirty="0">
                          <a:solidFill>
                            <a:schemeClr val="bg1">
                              <a:lumMod val="50000"/>
                            </a:schemeClr>
                          </a:solidFill>
                          <a:latin typeface="+mn-lt"/>
                          <a:ea typeface="+mn-ea"/>
                          <a:cs typeface="+mn-cs"/>
                        </a:rPr>
                        <a:t>   RFP</a:t>
                      </a:r>
                    </a:p>
                    <a:p>
                      <a:r>
                        <a:rPr lang="en-US" sz="1800" b="0" i="0" kern="1200" dirty="0">
                          <a:solidFill>
                            <a:schemeClr val="bg1">
                              <a:lumMod val="50000"/>
                            </a:schemeClr>
                          </a:solidFill>
                          <a:latin typeface="+mn-lt"/>
                          <a:ea typeface="+mn-ea"/>
                          <a:cs typeface="+mn-cs"/>
                        </a:rPr>
                        <a:t>   Reuse</a:t>
                      </a:r>
                    </a:p>
                    <a:p>
                      <a:r>
                        <a:rPr lang="en-US" sz="1800" b="1" i="0" kern="1200" dirty="0">
                          <a:solidFill>
                            <a:srgbClr val="FF0000"/>
                          </a:solidFill>
                          <a:latin typeface="+mn-lt"/>
                          <a:ea typeface="+mn-ea"/>
                          <a:cs typeface="+mn-cs"/>
                        </a:rPr>
                        <a:t>Project ID &amp; Selection</a:t>
                      </a:r>
                    </a:p>
                    <a:p>
                      <a:r>
                        <a:rPr lang="en-US" sz="1800" i="0" kern="1200" dirty="0">
                          <a:solidFill>
                            <a:schemeClr val="tx1"/>
                          </a:solidFill>
                          <a:latin typeface="+mn-lt"/>
                          <a:ea typeface="+mn-ea"/>
                          <a:cs typeface="+mn-cs"/>
                        </a:rPr>
                        <a:t>Feasibility Assessment</a:t>
                      </a:r>
                    </a:p>
                    <a:p>
                      <a:r>
                        <a:rPr lang="en-US" sz="1800" i="0" kern="1200" dirty="0">
                          <a:solidFill>
                            <a:schemeClr val="tx1"/>
                          </a:solidFill>
                          <a:latin typeface="+mn-lt"/>
                          <a:ea typeface="+mn-ea"/>
                          <a:cs typeface="+mn-cs"/>
                        </a:rPr>
                        <a:t>   Technical</a:t>
                      </a:r>
                    </a:p>
                    <a:p>
                      <a:r>
                        <a:rPr lang="en-US" sz="1800" i="0" kern="1200" dirty="0">
                          <a:solidFill>
                            <a:schemeClr val="tx1"/>
                          </a:solidFill>
                          <a:latin typeface="+mn-lt"/>
                          <a:ea typeface="+mn-ea"/>
                          <a:cs typeface="+mn-cs"/>
                        </a:rPr>
                        <a:t>   Financial</a:t>
                      </a:r>
                    </a:p>
                    <a:p>
                      <a:r>
                        <a:rPr lang="en-US" sz="1800" i="0" kern="1200" dirty="0">
                          <a:solidFill>
                            <a:schemeClr val="tx1"/>
                          </a:solidFill>
                          <a:latin typeface="+mn-lt"/>
                          <a:ea typeface="+mn-ea"/>
                          <a:cs typeface="+mn-cs"/>
                        </a:rPr>
                        <a:t>   (Other)</a:t>
                      </a:r>
                    </a:p>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0000"/>
                  </a:ext>
                </a:extLst>
              </a:tr>
              <a:tr h="481904">
                <a:tc>
                  <a:txBody>
                    <a:bodyPr/>
                    <a:lstStyle/>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350003121"/>
                  </a:ext>
                </a:extLst>
              </a:tr>
            </a:tbl>
          </a:graphicData>
        </a:graphic>
      </p:graphicFrame>
      <p:sp>
        <p:nvSpPr>
          <p:cNvPr id="6" name="Content Placeholder 6">
            <a:extLst>
              <a:ext uri="{FF2B5EF4-FFF2-40B4-BE49-F238E27FC236}">
                <a16:creationId xmlns:a16="http://schemas.microsoft.com/office/drawing/2014/main" id="{93319A33-8C57-454E-814B-73E3DB1EFA92}"/>
              </a:ext>
            </a:extLst>
          </p:cNvPr>
          <p:cNvSpPr>
            <a:spLocks noGrp="1"/>
          </p:cNvSpPr>
          <p:nvPr>
            <p:ph idx="1"/>
          </p:nvPr>
        </p:nvSpPr>
        <p:spPr>
          <a:xfrm>
            <a:off x="2306828" y="1544520"/>
            <a:ext cx="9720073" cy="5122980"/>
          </a:xfrm>
        </p:spPr>
        <p:txBody>
          <a:bodyPr>
            <a:normAutofit/>
          </a:bodyPr>
          <a:lstStyle/>
          <a:p>
            <a:pPr marL="0" indent="0">
              <a:buNone/>
            </a:pPr>
            <a:r>
              <a:rPr lang="en-US" dirty="0"/>
              <a:t>Proposals for new information systems come from a variety of sources, for example, they may come from:</a:t>
            </a:r>
          </a:p>
          <a:p>
            <a:pPr lvl="1"/>
            <a:r>
              <a:rPr lang="en-US" dirty="0"/>
              <a:t>Board of Directors as a result of a business change</a:t>
            </a:r>
          </a:p>
          <a:p>
            <a:pPr lvl="1"/>
            <a:r>
              <a:rPr lang="en-US" dirty="0"/>
              <a:t>Government in the form of legislative and regulatory changes</a:t>
            </a:r>
          </a:p>
          <a:p>
            <a:pPr lvl="1"/>
            <a:r>
              <a:rPr lang="en-US" dirty="0"/>
              <a:t>Management initiatives intended to…</a:t>
            </a:r>
          </a:p>
          <a:p>
            <a:pPr lvl="2"/>
            <a:r>
              <a:rPr lang="en-US" dirty="0"/>
              <a:t> Improve business effectiveness or efficiencies</a:t>
            </a:r>
          </a:p>
          <a:p>
            <a:pPr lvl="2"/>
            <a:r>
              <a:rPr lang="en-US" dirty="0"/>
              <a:t>Respond to competitive forces</a:t>
            </a:r>
          </a:p>
          <a:p>
            <a:pPr lvl="1"/>
            <a:r>
              <a:rPr lang="en-US" dirty="0"/>
              <a:t>Information Technology which has changed</a:t>
            </a:r>
          </a:p>
          <a:p>
            <a:endParaRPr lang="en-US" dirty="0"/>
          </a:p>
        </p:txBody>
      </p:sp>
    </p:spTree>
    <p:extLst>
      <p:ext uri="{BB962C8B-B14F-4D97-AF65-F5344CB8AC3E}">
        <p14:creationId xmlns:p14="http://schemas.microsoft.com/office/powerpoint/2010/main" val="227353251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 calcmode="lin" valueType="num">
                                      <p:cBhvr additive="base">
                                        <p:cTn id="3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D5CA7-73CA-42F1-B282-1F19DB2208F2}"/>
              </a:ext>
            </a:extLst>
          </p:cNvPr>
          <p:cNvSpPr>
            <a:spLocks noGrp="1"/>
          </p:cNvSpPr>
          <p:nvPr>
            <p:ph type="title"/>
          </p:nvPr>
        </p:nvSpPr>
        <p:spPr/>
        <p:txBody>
          <a:bodyPr>
            <a:normAutofit/>
          </a:bodyPr>
          <a:lstStyle/>
          <a:p>
            <a:r>
              <a:rPr lang="en-US" sz="3600" dirty="0"/>
              <a:t>Enterprise Governance of Information and Technology</a:t>
            </a:r>
          </a:p>
        </p:txBody>
      </p:sp>
      <p:graphicFrame>
        <p:nvGraphicFramePr>
          <p:cNvPr id="4" name="Table 3">
            <a:extLst>
              <a:ext uri="{FF2B5EF4-FFF2-40B4-BE49-F238E27FC236}">
                <a16:creationId xmlns:a16="http://schemas.microsoft.com/office/drawing/2014/main" id="{EFAF13E1-99CD-4CC8-98BB-C0251F4EF5F4}"/>
              </a:ext>
            </a:extLst>
          </p:cNvPr>
          <p:cNvGraphicFramePr>
            <a:graphicFrameLocks noGrp="1"/>
          </p:cNvGraphicFramePr>
          <p:nvPr/>
        </p:nvGraphicFramePr>
        <p:xfrm>
          <a:off x="29183" y="187219"/>
          <a:ext cx="2286000" cy="4962464"/>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b="0" i="0" kern="1200" dirty="0">
                          <a:solidFill>
                            <a:schemeClr val="bg1">
                              <a:lumMod val="50000"/>
                            </a:schemeClr>
                          </a:solidFill>
                          <a:latin typeface="+mn-lt"/>
                          <a:ea typeface="+mn-ea"/>
                          <a:cs typeface="+mn-cs"/>
                        </a:rPr>
                        <a:t>Introduction</a:t>
                      </a:r>
                    </a:p>
                    <a:p>
                      <a:r>
                        <a:rPr lang="en-US" sz="1800" b="0" i="0" kern="1200" dirty="0">
                          <a:solidFill>
                            <a:schemeClr val="bg1">
                              <a:lumMod val="50000"/>
                            </a:schemeClr>
                          </a:solidFill>
                          <a:latin typeface="+mn-lt"/>
                          <a:ea typeface="+mn-ea"/>
                          <a:cs typeface="+mn-cs"/>
                        </a:rPr>
                        <a:t>Sources of Software</a:t>
                      </a:r>
                    </a:p>
                    <a:p>
                      <a:r>
                        <a:rPr lang="en-US" sz="1800" b="0" i="0" kern="1200" dirty="0">
                          <a:solidFill>
                            <a:schemeClr val="bg1">
                              <a:lumMod val="50000"/>
                            </a:schemeClr>
                          </a:solidFill>
                          <a:latin typeface="+mn-lt"/>
                          <a:ea typeface="+mn-ea"/>
                          <a:cs typeface="+mn-cs"/>
                        </a:rPr>
                        <a:t>   Outsourcing</a:t>
                      </a:r>
                    </a:p>
                    <a:p>
                      <a:r>
                        <a:rPr lang="en-US" sz="1800" b="0" i="0" kern="1200" dirty="0">
                          <a:solidFill>
                            <a:schemeClr val="bg1">
                              <a:lumMod val="50000"/>
                            </a:schemeClr>
                          </a:solidFill>
                          <a:latin typeface="+mn-lt"/>
                          <a:ea typeface="+mn-ea"/>
                          <a:cs typeface="+mn-cs"/>
                        </a:rPr>
                        <a:t>   Packaged Software</a:t>
                      </a:r>
                    </a:p>
                    <a:p>
                      <a:r>
                        <a:rPr lang="en-US" sz="1800" b="0" i="0" kern="1200" dirty="0">
                          <a:solidFill>
                            <a:schemeClr val="bg1">
                              <a:lumMod val="50000"/>
                            </a:schemeClr>
                          </a:solidFill>
                          <a:latin typeface="+mn-lt"/>
                          <a:ea typeface="+mn-ea"/>
                          <a:cs typeface="+mn-cs"/>
                        </a:rPr>
                        <a:t>   Vendors</a:t>
                      </a:r>
                    </a:p>
                    <a:p>
                      <a:r>
                        <a:rPr lang="en-US" sz="1800" b="0" i="0" kern="1200" dirty="0">
                          <a:solidFill>
                            <a:schemeClr val="bg1">
                              <a:lumMod val="50000"/>
                            </a:schemeClr>
                          </a:solidFill>
                          <a:latin typeface="+mn-lt"/>
                          <a:ea typeface="+mn-ea"/>
                          <a:cs typeface="+mn-cs"/>
                        </a:rPr>
                        <a:t>   Cloud</a:t>
                      </a:r>
                    </a:p>
                    <a:p>
                      <a:r>
                        <a:rPr lang="en-US" sz="1800" b="0" i="0" kern="1200" dirty="0">
                          <a:solidFill>
                            <a:schemeClr val="bg1">
                              <a:lumMod val="50000"/>
                            </a:schemeClr>
                          </a:solidFill>
                          <a:latin typeface="+mn-lt"/>
                          <a:ea typeface="+mn-ea"/>
                          <a:cs typeface="+mn-cs"/>
                        </a:rPr>
                        <a:t>   Open Source</a:t>
                      </a:r>
                    </a:p>
                    <a:p>
                      <a:r>
                        <a:rPr lang="en-US" sz="1800" b="0" i="0" kern="1200" dirty="0">
                          <a:solidFill>
                            <a:schemeClr val="bg1">
                              <a:lumMod val="50000"/>
                            </a:schemeClr>
                          </a:solidFill>
                          <a:latin typeface="+mn-lt"/>
                          <a:ea typeface="+mn-ea"/>
                          <a:cs typeface="+mn-cs"/>
                        </a:rPr>
                        <a:t>   In-House</a:t>
                      </a:r>
                    </a:p>
                    <a:p>
                      <a:r>
                        <a:rPr lang="en-US" sz="1800" b="0" i="0" kern="1200" dirty="0">
                          <a:solidFill>
                            <a:schemeClr val="bg1">
                              <a:lumMod val="50000"/>
                            </a:schemeClr>
                          </a:solidFill>
                          <a:latin typeface="+mn-lt"/>
                          <a:ea typeface="+mn-ea"/>
                          <a:cs typeface="+mn-cs"/>
                        </a:rPr>
                        <a:t>   RFP</a:t>
                      </a:r>
                    </a:p>
                    <a:p>
                      <a:r>
                        <a:rPr lang="en-US" sz="1800" b="0" i="0" kern="1200" dirty="0">
                          <a:solidFill>
                            <a:schemeClr val="bg1">
                              <a:lumMod val="50000"/>
                            </a:schemeClr>
                          </a:solidFill>
                          <a:latin typeface="+mn-lt"/>
                          <a:ea typeface="+mn-ea"/>
                          <a:cs typeface="+mn-cs"/>
                        </a:rPr>
                        <a:t>   Reuse</a:t>
                      </a:r>
                    </a:p>
                    <a:p>
                      <a:r>
                        <a:rPr lang="en-US" sz="1800" b="1" i="0" kern="1200" dirty="0">
                          <a:solidFill>
                            <a:srgbClr val="FF0000"/>
                          </a:solidFill>
                          <a:latin typeface="+mn-lt"/>
                          <a:ea typeface="+mn-ea"/>
                          <a:cs typeface="+mn-cs"/>
                        </a:rPr>
                        <a:t>Project ID &amp; Selection</a:t>
                      </a:r>
                    </a:p>
                    <a:p>
                      <a:r>
                        <a:rPr lang="en-US" sz="1800" i="0" kern="1200" dirty="0">
                          <a:solidFill>
                            <a:schemeClr val="tx1"/>
                          </a:solidFill>
                          <a:latin typeface="+mn-lt"/>
                          <a:ea typeface="+mn-ea"/>
                          <a:cs typeface="+mn-cs"/>
                        </a:rPr>
                        <a:t>Feasibility Assessment</a:t>
                      </a:r>
                    </a:p>
                    <a:p>
                      <a:r>
                        <a:rPr lang="en-US" sz="1800" i="0" kern="1200" dirty="0">
                          <a:solidFill>
                            <a:schemeClr val="tx1"/>
                          </a:solidFill>
                          <a:latin typeface="+mn-lt"/>
                          <a:ea typeface="+mn-ea"/>
                          <a:cs typeface="+mn-cs"/>
                        </a:rPr>
                        <a:t>   Technical</a:t>
                      </a:r>
                    </a:p>
                    <a:p>
                      <a:r>
                        <a:rPr lang="en-US" sz="1800" i="0" kern="1200" dirty="0">
                          <a:solidFill>
                            <a:schemeClr val="tx1"/>
                          </a:solidFill>
                          <a:latin typeface="+mn-lt"/>
                          <a:ea typeface="+mn-ea"/>
                          <a:cs typeface="+mn-cs"/>
                        </a:rPr>
                        <a:t>   Financial</a:t>
                      </a:r>
                    </a:p>
                    <a:p>
                      <a:r>
                        <a:rPr lang="en-US" sz="1800" i="0" kern="1200" dirty="0">
                          <a:solidFill>
                            <a:schemeClr val="tx1"/>
                          </a:solidFill>
                          <a:latin typeface="+mn-lt"/>
                          <a:ea typeface="+mn-ea"/>
                          <a:cs typeface="+mn-cs"/>
                        </a:rPr>
                        <a:t>   (Other)</a:t>
                      </a:r>
                    </a:p>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0000"/>
                  </a:ext>
                </a:extLst>
              </a:tr>
              <a:tr h="481904">
                <a:tc>
                  <a:txBody>
                    <a:bodyPr/>
                    <a:lstStyle/>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350003121"/>
                  </a:ext>
                </a:extLst>
              </a:tr>
            </a:tbl>
          </a:graphicData>
        </a:graphic>
      </p:graphicFrame>
      <p:sp>
        <p:nvSpPr>
          <p:cNvPr id="5" name="Content Placeholder 4">
            <a:extLst>
              <a:ext uri="{FF2B5EF4-FFF2-40B4-BE49-F238E27FC236}">
                <a16:creationId xmlns:a16="http://schemas.microsoft.com/office/drawing/2014/main" id="{DCB3ED49-D7B8-444D-BCFF-EF884E6AE649}"/>
              </a:ext>
            </a:extLst>
          </p:cNvPr>
          <p:cNvSpPr>
            <a:spLocks noGrp="1"/>
          </p:cNvSpPr>
          <p:nvPr>
            <p:ph idx="1"/>
          </p:nvPr>
        </p:nvSpPr>
        <p:spPr/>
        <p:txBody>
          <a:bodyPr/>
          <a:lstStyle/>
          <a:p>
            <a:endParaRPr lang="en-US"/>
          </a:p>
        </p:txBody>
      </p:sp>
      <p:sp>
        <p:nvSpPr>
          <p:cNvPr id="7" name="Content Placeholder 2">
            <a:extLst>
              <a:ext uri="{FF2B5EF4-FFF2-40B4-BE49-F238E27FC236}">
                <a16:creationId xmlns:a16="http://schemas.microsoft.com/office/drawing/2014/main" id="{BA18AE7D-AA10-4621-9153-281610256754}"/>
              </a:ext>
            </a:extLst>
          </p:cNvPr>
          <p:cNvSpPr txBox="1">
            <a:spLocks/>
          </p:cNvSpPr>
          <p:nvPr/>
        </p:nvSpPr>
        <p:spPr>
          <a:xfrm>
            <a:off x="2493818" y="1227221"/>
            <a:ext cx="9136708" cy="444968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rgbClr val="4D0729"/>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fontAlgn="auto">
              <a:buFont typeface="Tw Cen MT" panose="020B0602020104020603" pitchFamily="34" charset="0"/>
              <a:buNone/>
            </a:pPr>
            <a:r>
              <a:rPr lang="en-US" dirty="0"/>
              <a:t>Enterprise governance of new and improved information and technology is focused on:</a:t>
            </a:r>
          </a:p>
          <a:p>
            <a:pPr marL="914400" lvl="1" indent="-457200" fontAlgn="auto">
              <a:buFont typeface="+mj-lt"/>
              <a:buAutoNum type="arabicPeriod"/>
            </a:pPr>
            <a:r>
              <a:rPr lang="en-US" b="1" dirty="0"/>
              <a:t>Benefits Realization</a:t>
            </a:r>
          </a:p>
          <a:p>
            <a:pPr marL="914400" lvl="1" indent="-457200" fontAlgn="auto">
              <a:buFont typeface="+mj-lt"/>
              <a:buAutoNum type="arabicPeriod"/>
            </a:pPr>
            <a:r>
              <a:rPr lang="en-US" b="1" dirty="0"/>
              <a:t>Risk Optimization</a:t>
            </a:r>
          </a:p>
          <a:p>
            <a:pPr marL="914400" lvl="1" indent="-457200" fontAlgn="auto">
              <a:buFont typeface="+mj-lt"/>
              <a:buAutoNum type="arabicPeriod"/>
            </a:pPr>
            <a:r>
              <a:rPr lang="en-US" b="1" dirty="0"/>
              <a:t>Resource Optimization</a:t>
            </a:r>
          </a:p>
        </p:txBody>
      </p:sp>
      <p:sp>
        <p:nvSpPr>
          <p:cNvPr id="8" name="TextBox 7">
            <a:extLst>
              <a:ext uri="{FF2B5EF4-FFF2-40B4-BE49-F238E27FC236}">
                <a16:creationId xmlns:a16="http://schemas.microsoft.com/office/drawing/2014/main" id="{DEEF468D-666F-4648-8E9D-98549B051BDA}"/>
              </a:ext>
            </a:extLst>
          </p:cNvPr>
          <p:cNvSpPr txBox="1"/>
          <p:nvPr/>
        </p:nvSpPr>
        <p:spPr>
          <a:xfrm>
            <a:off x="4212348" y="6314634"/>
            <a:ext cx="7418178" cy="369332"/>
          </a:xfrm>
          <a:prstGeom prst="rect">
            <a:avLst/>
          </a:prstGeom>
          <a:noFill/>
        </p:spPr>
        <p:txBody>
          <a:bodyPr wrap="square" rtlCol="0">
            <a:spAutoFit/>
          </a:bodyPr>
          <a:lstStyle/>
          <a:p>
            <a:r>
              <a:rPr lang="en-US" u="sng" dirty="0"/>
              <a:t>COBIT 2019 Framework: Introduction &amp; Methodology</a:t>
            </a:r>
            <a:r>
              <a:rPr lang="en-US" dirty="0"/>
              <a:t>, ISACA, 2018</a:t>
            </a:r>
          </a:p>
        </p:txBody>
      </p:sp>
      <p:pic>
        <p:nvPicPr>
          <p:cNvPr id="9" name="Picture 8">
            <a:extLst>
              <a:ext uri="{FF2B5EF4-FFF2-40B4-BE49-F238E27FC236}">
                <a16:creationId xmlns:a16="http://schemas.microsoft.com/office/drawing/2014/main" id="{7AEB64F9-D944-41C5-A918-2F0D1151B5E4}"/>
              </a:ext>
            </a:extLst>
          </p:cNvPr>
          <p:cNvPicPr>
            <a:picLocks noChangeAspect="1"/>
          </p:cNvPicPr>
          <p:nvPr/>
        </p:nvPicPr>
        <p:blipFill>
          <a:blip r:embed="rId2"/>
          <a:stretch>
            <a:fillRect/>
          </a:stretch>
        </p:blipFill>
        <p:spPr>
          <a:xfrm>
            <a:off x="3774886" y="3429000"/>
            <a:ext cx="3397425" cy="2902099"/>
          </a:xfrm>
          <a:prstGeom prst="rect">
            <a:avLst/>
          </a:prstGeom>
        </p:spPr>
      </p:pic>
      <p:pic>
        <p:nvPicPr>
          <p:cNvPr id="10" name="Picture 9">
            <a:extLst>
              <a:ext uri="{FF2B5EF4-FFF2-40B4-BE49-F238E27FC236}">
                <a16:creationId xmlns:a16="http://schemas.microsoft.com/office/drawing/2014/main" id="{B65E9F72-0B79-4B44-97A8-705CDAAE8A29}"/>
              </a:ext>
            </a:extLst>
          </p:cNvPr>
          <p:cNvPicPr>
            <a:picLocks noChangeAspect="1"/>
          </p:cNvPicPr>
          <p:nvPr/>
        </p:nvPicPr>
        <p:blipFill>
          <a:blip r:embed="rId3"/>
          <a:stretch>
            <a:fillRect/>
          </a:stretch>
        </p:blipFill>
        <p:spPr>
          <a:xfrm>
            <a:off x="6096000" y="1764432"/>
            <a:ext cx="5630778" cy="1137389"/>
          </a:xfrm>
          <a:prstGeom prst="rect">
            <a:avLst/>
          </a:prstGeom>
        </p:spPr>
      </p:pic>
    </p:spTree>
    <p:extLst>
      <p:ext uri="{BB962C8B-B14F-4D97-AF65-F5344CB8AC3E}">
        <p14:creationId xmlns:p14="http://schemas.microsoft.com/office/powerpoint/2010/main" val="217163525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D5CA7-73CA-42F1-B282-1F19DB2208F2}"/>
              </a:ext>
            </a:extLst>
          </p:cNvPr>
          <p:cNvSpPr>
            <a:spLocks noGrp="1"/>
          </p:cNvSpPr>
          <p:nvPr>
            <p:ph type="title"/>
          </p:nvPr>
        </p:nvSpPr>
        <p:spPr/>
        <p:txBody>
          <a:bodyPr>
            <a:normAutofit/>
          </a:bodyPr>
          <a:lstStyle/>
          <a:p>
            <a:r>
              <a:rPr lang="en-US" sz="3600" dirty="0"/>
              <a:t>Enterprise Governance of Information and Technology</a:t>
            </a:r>
          </a:p>
        </p:txBody>
      </p:sp>
      <p:graphicFrame>
        <p:nvGraphicFramePr>
          <p:cNvPr id="4" name="Table 3">
            <a:extLst>
              <a:ext uri="{FF2B5EF4-FFF2-40B4-BE49-F238E27FC236}">
                <a16:creationId xmlns:a16="http://schemas.microsoft.com/office/drawing/2014/main" id="{EFAF13E1-99CD-4CC8-98BB-C0251F4EF5F4}"/>
              </a:ext>
            </a:extLst>
          </p:cNvPr>
          <p:cNvGraphicFramePr>
            <a:graphicFrameLocks noGrp="1"/>
          </p:cNvGraphicFramePr>
          <p:nvPr/>
        </p:nvGraphicFramePr>
        <p:xfrm>
          <a:off x="29183" y="187219"/>
          <a:ext cx="2286000" cy="4962464"/>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b="0" i="0" kern="1200" dirty="0">
                          <a:solidFill>
                            <a:schemeClr val="bg1">
                              <a:lumMod val="50000"/>
                            </a:schemeClr>
                          </a:solidFill>
                          <a:latin typeface="+mn-lt"/>
                          <a:ea typeface="+mn-ea"/>
                          <a:cs typeface="+mn-cs"/>
                        </a:rPr>
                        <a:t>Introduction</a:t>
                      </a:r>
                    </a:p>
                    <a:p>
                      <a:r>
                        <a:rPr lang="en-US" sz="1800" b="0" i="0" kern="1200" dirty="0">
                          <a:solidFill>
                            <a:schemeClr val="bg1">
                              <a:lumMod val="50000"/>
                            </a:schemeClr>
                          </a:solidFill>
                          <a:latin typeface="+mn-lt"/>
                          <a:ea typeface="+mn-ea"/>
                          <a:cs typeface="+mn-cs"/>
                        </a:rPr>
                        <a:t>Sources of Software</a:t>
                      </a:r>
                    </a:p>
                    <a:p>
                      <a:r>
                        <a:rPr lang="en-US" sz="1800" b="0" i="0" kern="1200" dirty="0">
                          <a:solidFill>
                            <a:schemeClr val="bg1">
                              <a:lumMod val="50000"/>
                            </a:schemeClr>
                          </a:solidFill>
                          <a:latin typeface="+mn-lt"/>
                          <a:ea typeface="+mn-ea"/>
                          <a:cs typeface="+mn-cs"/>
                        </a:rPr>
                        <a:t>   Outsourcing</a:t>
                      </a:r>
                    </a:p>
                    <a:p>
                      <a:r>
                        <a:rPr lang="en-US" sz="1800" b="0" i="0" kern="1200" dirty="0">
                          <a:solidFill>
                            <a:schemeClr val="bg1">
                              <a:lumMod val="50000"/>
                            </a:schemeClr>
                          </a:solidFill>
                          <a:latin typeface="+mn-lt"/>
                          <a:ea typeface="+mn-ea"/>
                          <a:cs typeface="+mn-cs"/>
                        </a:rPr>
                        <a:t>   Packaged Software</a:t>
                      </a:r>
                    </a:p>
                    <a:p>
                      <a:r>
                        <a:rPr lang="en-US" sz="1800" b="0" i="0" kern="1200" dirty="0">
                          <a:solidFill>
                            <a:schemeClr val="bg1">
                              <a:lumMod val="50000"/>
                            </a:schemeClr>
                          </a:solidFill>
                          <a:latin typeface="+mn-lt"/>
                          <a:ea typeface="+mn-ea"/>
                          <a:cs typeface="+mn-cs"/>
                        </a:rPr>
                        <a:t>   Vendors</a:t>
                      </a:r>
                    </a:p>
                    <a:p>
                      <a:r>
                        <a:rPr lang="en-US" sz="1800" b="0" i="0" kern="1200" dirty="0">
                          <a:solidFill>
                            <a:schemeClr val="bg1">
                              <a:lumMod val="50000"/>
                            </a:schemeClr>
                          </a:solidFill>
                          <a:latin typeface="+mn-lt"/>
                          <a:ea typeface="+mn-ea"/>
                          <a:cs typeface="+mn-cs"/>
                        </a:rPr>
                        <a:t>   Cloud</a:t>
                      </a:r>
                    </a:p>
                    <a:p>
                      <a:r>
                        <a:rPr lang="en-US" sz="1800" b="0" i="0" kern="1200" dirty="0">
                          <a:solidFill>
                            <a:schemeClr val="bg1">
                              <a:lumMod val="50000"/>
                            </a:schemeClr>
                          </a:solidFill>
                          <a:latin typeface="+mn-lt"/>
                          <a:ea typeface="+mn-ea"/>
                          <a:cs typeface="+mn-cs"/>
                        </a:rPr>
                        <a:t>   Open Source</a:t>
                      </a:r>
                    </a:p>
                    <a:p>
                      <a:r>
                        <a:rPr lang="en-US" sz="1800" b="0" i="0" kern="1200" dirty="0">
                          <a:solidFill>
                            <a:schemeClr val="bg1">
                              <a:lumMod val="50000"/>
                            </a:schemeClr>
                          </a:solidFill>
                          <a:latin typeface="+mn-lt"/>
                          <a:ea typeface="+mn-ea"/>
                          <a:cs typeface="+mn-cs"/>
                        </a:rPr>
                        <a:t>   In-House</a:t>
                      </a:r>
                    </a:p>
                    <a:p>
                      <a:r>
                        <a:rPr lang="en-US" sz="1800" b="0" i="0" kern="1200" dirty="0">
                          <a:solidFill>
                            <a:schemeClr val="bg1">
                              <a:lumMod val="50000"/>
                            </a:schemeClr>
                          </a:solidFill>
                          <a:latin typeface="+mn-lt"/>
                          <a:ea typeface="+mn-ea"/>
                          <a:cs typeface="+mn-cs"/>
                        </a:rPr>
                        <a:t>   RFP</a:t>
                      </a:r>
                    </a:p>
                    <a:p>
                      <a:r>
                        <a:rPr lang="en-US" sz="1800" b="0" i="0" kern="1200" dirty="0">
                          <a:solidFill>
                            <a:schemeClr val="bg1">
                              <a:lumMod val="50000"/>
                            </a:schemeClr>
                          </a:solidFill>
                          <a:latin typeface="+mn-lt"/>
                          <a:ea typeface="+mn-ea"/>
                          <a:cs typeface="+mn-cs"/>
                        </a:rPr>
                        <a:t>   Reuse</a:t>
                      </a:r>
                    </a:p>
                    <a:p>
                      <a:r>
                        <a:rPr lang="en-US" sz="1800" b="1" i="0" kern="1200" dirty="0">
                          <a:solidFill>
                            <a:srgbClr val="FF0000"/>
                          </a:solidFill>
                          <a:latin typeface="+mn-lt"/>
                          <a:ea typeface="+mn-ea"/>
                          <a:cs typeface="+mn-cs"/>
                        </a:rPr>
                        <a:t>Project ID &amp; Selection</a:t>
                      </a:r>
                    </a:p>
                    <a:p>
                      <a:r>
                        <a:rPr lang="en-US" sz="1800" i="0" kern="1200" dirty="0">
                          <a:solidFill>
                            <a:schemeClr val="tx1"/>
                          </a:solidFill>
                          <a:latin typeface="+mn-lt"/>
                          <a:ea typeface="+mn-ea"/>
                          <a:cs typeface="+mn-cs"/>
                        </a:rPr>
                        <a:t>Feasibility Assessment</a:t>
                      </a:r>
                    </a:p>
                    <a:p>
                      <a:r>
                        <a:rPr lang="en-US" sz="1800" i="0" kern="1200" dirty="0">
                          <a:solidFill>
                            <a:schemeClr val="tx1"/>
                          </a:solidFill>
                          <a:latin typeface="+mn-lt"/>
                          <a:ea typeface="+mn-ea"/>
                          <a:cs typeface="+mn-cs"/>
                        </a:rPr>
                        <a:t>   Technical</a:t>
                      </a:r>
                    </a:p>
                    <a:p>
                      <a:r>
                        <a:rPr lang="en-US" sz="1800" i="0" kern="1200" dirty="0">
                          <a:solidFill>
                            <a:schemeClr val="tx1"/>
                          </a:solidFill>
                          <a:latin typeface="+mn-lt"/>
                          <a:ea typeface="+mn-ea"/>
                          <a:cs typeface="+mn-cs"/>
                        </a:rPr>
                        <a:t>   Financial</a:t>
                      </a:r>
                    </a:p>
                    <a:p>
                      <a:r>
                        <a:rPr lang="en-US" sz="1800" i="0" kern="1200" dirty="0">
                          <a:solidFill>
                            <a:schemeClr val="tx1"/>
                          </a:solidFill>
                          <a:latin typeface="+mn-lt"/>
                          <a:ea typeface="+mn-ea"/>
                          <a:cs typeface="+mn-cs"/>
                        </a:rPr>
                        <a:t>   (Other)</a:t>
                      </a:r>
                    </a:p>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0000"/>
                  </a:ext>
                </a:extLst>
              </a:tr>
              <a:tr h="481904">
                <a:tc>
                  <a:txBody>
                    <a:bodyPr/>
                    <a:lstStyle/>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350003121"/>
                  </a:ext>
                </a:extLst>
              </a:tr>
            </a:tbl>
          </a:graphicData>
        </a:graphic>
      </p:graphicFrame>
      <p:sp>
        <p:nvSpPr>
          <p:cNvPr id="5" name="Content Placeholder 4">
            <a:extLst>
              <a:ext uri="{FF2B5EF4-FFF2-40B4-BE49-F238E27FC236}">
                <a16:creationId xmlns:a16="http://schemas.microsoft.com/office/drawing/2014/main" id="{DCB3ED49-D7B8-444D-BCFF-EF884E6AE649}"/>
              </a:ext>
            </a:extLst>
          </p:cNvPr>
          <p:cNvSpPr>
            <a:spLocks noGrp="1"/>
          </p:cNvSpPr>
          <p:nvPr>
            <p:ph idx="1"/>
          </p:nvPr>
        </p:nvSpPr>
        <p:spPr/>
        <p:txBody>
          <a:bodyPr>
            <a:normAutofit fontScale="55000" lnSpcReduction="20000"/>
          </a:bodyPr>
          <a:lstStyle/>
          <a:p>
            <a:pPr marL="914400" lvl="1" indent="-457200">
              <a:buFont typeface="+mj-lt"/>
              <a:buAutoNum type="arabicPeriod"/>
            </a:pPr>
            <a:r>
              <a:rPr lang="en-US" b="1" dirty="0"/>
              <a:t>Benefits Realization</a:t>
            </a:r>
          </a:p>
          <a:p>
            <a:pPr lvl="4"/>
            <a:r>
              <a:rPr lang="en-US" sz="2400" dirty="0"/>
              <a:t>Creating value for the enterprise through IT: </a:t>
            </a:r>
          </a:p>
          <a:p>
            <a:pPr lvl="5"/>
            <a:r>
              <a:rPr lang="en-US" sz="2000" dirty="0"/>
              <a:t>Maintaining and increasing value derived from existing IT investments</a:t>
            </a:r>
          </a:p>
          <a:p>
            <a:pPr lvl="5"/>
            <a:r>
              <a:rPr lang="en-US" sz="2000" dirty="0"/>
              <a:t>Eliminating IT initiatives and assets that are not creating sufficient value</a:t>
            </a:r>
          </a:p>
          <a:p>
            <a:pPr lvl="4"/>
            <a:r>
              <a:rPr lang="en-US" sz="2400" dirty="0"/>
              <a:t>Delivery of fit-for-purpose services and solutions</a:t>
            </a:r>
          </a:p>
          <a:p>
            <a:pPr lvl="5"/>
            <a:r>
              <a:rPr lang="en-US" sz="2000" dirty="0"/>
              <a:t>On-time and within budget</a:t>
            </a:r>
          </a:p>
          <a:p>
            <a:pPr lvl="5"/>
            <a:r>
              <a:rPr lang="en-US" sz="2000" dirty="0"/>
              <a:t>That generate the intended financial and nonfinancial benefits</a:t>
            </a:r>
          </a:p>
          <a:p>
            <a:pPr lvl="4"/>
            <a:r>
              <a:rPr lang="en-US" sz="2400" dirty="0"/>
              <a:t>Value that IT delivers should be </a:t>
            </a:r>
          </a:p>
          <a:p>
            <a:pPr lvl="5"/>
            <a:r>
              <a:rPr lang="en-US" sz="2000" dirty="0"/>
              <a:t>Aligned directly with targeted business values</a:t>
            </a:r>
          </a:p>
          <a:p>
            <a:pPr lvl="5"/>
            <a:r>
              <a:rPr lang="en-US" sz="2000" dirty="0"/>
              <a:t>Measured in ways that show impact and contributions of IT-enabled investments</a:t>
            </a:r>
          </a:p>
          <a:p>
            <a:pPr marL="914400" lvl="1" indent="-457200">
              <a:buFont typeface="+mj-lt"/>
              <a:buAutoNum type="arabicPeriod" startAt="2"/>
            </a:pPr>
            <a:r>
              <a:rPr lang="en-US" b="1" dirty="0"/>
              <a:t>Risk Optimization</a:t>
            </a:r>
          </a:p>
          <a:p>
            <a:pPr lvl="4"/>
            <a:r>
              <a:rPr lang="en-US" sz="2400" dirty="0"/>
              <a:t>Addresses business risk associated with use, ownership, operation, involvement, influence and adoption of IT within the enterprise</a:t>
            </a:r>
          </a:p>
          <a:p>
            <a:pPr lvl="4"/>
            <a:r>
              <a:rPr lang="en-US" sz="2400" dirty="0"/>
              <a:t>IT-related business risk consists of IT-related events that could potentially impact the business</a:t>
            </a:r>
          </a:p>
          <a:p>
            <a:pPr lvl="4"/>
            <a:r>
              <a:rPr lang="en-US" sz="2400" dirty="0"/>
              <a:t>While value delivery focuses on creation of value, risk management focuses on the preservation of value</a:t>
            </a:r>
          </a:p>
          <a:p>
            <a:pPr marL="914400" lvl="1" indent="-457200">
              <a:buFont typeface="+mj-lt"/>
              <a:buAutoNum type="arabicPeriod" startAt="3"/>
            </a:pPr>
            <a:r>
              <a:rPr lang="en-US" b="1" dirty="0"/>
              <a:t>Resource Optimization</a:t>
            </a:r>
          </a:p>
          <a:p>
            <a:pPr lvl="4"/>
            <a:r>
              <a:rPr lang="en-US" sz="2400" dirty="0"/>
              <a:t>Recognizes</a:t>
            </a:r>
          </a:p>
          <a:p>
            <a:pPr lvl="5"/>
            <a:r>
              <a:rPr lang="en-US" sz="2000" dirty="0"/>
              <a:t>Data and information are an important resources</a:t>
            </a:r>
          </a:p>
          <a:p>
            <a:pPr lvl="5"/>
            <a:r>
              <a:rPr lang="en-US" sz="2000" dirty="0"/>
              <a:t>Exploiting data and information to gain optimal value is a key focus</a:t>
            </a:r>
          </a:p>
          <a:p>
            <a:pPr lvl="4"/>
            <a:r>
              <a:rPr lang="en-US" sz="2400" dirty="0"/>
              <a:t>Ensures </a:t>
            </a:r>
          </a:p>
          <a:p>
            <a:pPr lvl="5"/>
            <a:r>
              <a:rPr lang="en-US" sz="2000" dirty="0"/>
              <a:t>Appropriate capabilities are in place to execute the strategic plan </a:t>
            </a:r>
          </a:p>
          <a:p>
            <a:pPr lvl="5"/>
            <a:r>
              <a:rPr lang="en-US" sz="2000" dirty="0"/>
              <a:t>Sufficient, appropriate and effective resources are provided </a:t>
            </a:r>
          </a:p>
          <a:p>
            <a:pPr lvl="5"/>
            <a:r>
              <a:rPr lang="en-US" sz="2000" dirty="0"/>
              <a:t>An integrated, economical IT infrastructure is provided</a:t>
            </a:r>
          </a:p>
          <a:p>
            <a:pPr lvl="5"/>
            <a:r>
              <a:rPr lang="en-US" sz="2000" dirty="0"/>
              <a:t>New technology is introduced as required by the business</a:t>
            </a:r>
          </a:p>
          <a:p>
            <a:pPr lvl="5"/>
            <a:r>
              <a:rPr lang="en-US" sz="2000" dirty="0"/>
              <a:t>Obsolete systems are updated or replaced</a:t>
            </a:r>
          </a:p>
          <a:p>
            <a:pPr lvl="4"/>
            <a:endParaRPr lang="en-US" sz="2400" dirty="0"/>
          </a:p>
          <a:p>
            <a:endParaRPr lang="en-US" dirty="0"/>
          </a:p>
        </p:txBody>
      </p:sp>
    </p:spTree>
    <p:extLst>
      <p:ext uri="{BB962C8B-B14F-4D97-AF65-F5344CB8AC3E}">
        <p14:creationId xmlns:p14="http://schemas.microsoft.com/office/powerpoint/2010/main" val="287875365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additive="base">
                                        <p:cTn id="1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calcmode="lin" valueType="num">
                                      <p:cBhvr additive="base">
                                        <p:cTn id="2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 calcmode="lin" valueType="num">
                                      <p:cBhvr additive="base">
                                        <p:cTn id="2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 calcmode="lin" valueType="num">
                                      <p:cBhvr additive="base">
                                        <p:cTn id="3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 calcmode="lin" valueType="num">
                                      <p:cBhvr additive="base">
                                        <p:cTn id="3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anim calcmode="lin" valueType="num">
                                      <p:cBhvr additive="base">
                                        <p:cTn id="43"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11" end="11"/>
                                            </p:txEl>
                                          </p:spTgt>
                                        </p:tgtEl>
                                        <p:attrNameLst>
                                          <p:attrName>style.visibility</p:attrName>
                                        </p:attrNameLst>
                                      </p:cBhvr>
                                      <p:to>
                                        <p:strVal val="visible"/>
                                      </p:to>
                                    </p:set>
                                    <p:anim calcmode="lin" valueType="num">
                                      <p:cBhvr additive="base">
                                        <p:cTn id="49"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11" end="11"/>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5">
                                            <p:txEl>
                                              <p:pRg st="12" end="12"/>
                                            </p:txEl>
                                          </p:spTgt>
                                        </p:tgtEl>
                                        <p:attrNameLst>
                                          <p:attrName>style.visibility</p:attrName>
                                        </p:attrNameLst>
                                      </p:cBhvr>
                                      <p:to>
                                        <p:strVal val="visible"/>
                                      </p:to>
                                    </p:set>
                                    <p:anim calcmode="lin" valueType="num">
                                      <p:cBhvr additive="base">
                                        <p:cTn id="53"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12" end="12"/>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5">
                                            <p:txEl>
                                              <p:pRg st="13" end="13"/>
                                            </p:txEl>
                                          </p:spTgt>
                                        </p:tgtEl>
                                        <p:attrNameLst>
                                          <p:attrName>style.visibility</p:attrName>
                                        </p:attrNameLst>
                                      </p:cBhvr>
                                      <p:to>
                                        <p:strVal val="visible"/>
                                      </p:to>
                                    </p:set>
                                    <p:anim calcmode="lin" valueType="num">
                                      <p:cBhvr additive="base">
                                        <p:cTn id="57"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5">
                                            <p:txEl>
                                              <p:pRg st="15" end="15"/>
                                            </p:txEl>
                                          </p:spTgt>
                                        </p:tgtEl>
                                        <p:attrNameLst>
                                          <p:attrName>style.visibility</p:attrName>
                                        </p:attrNameLst>
                                      </p:cBhvr>
                                      <p:to>
                                        <p:strVal val="visible"/>
                                      </p:to>
                                    </p:set>
                                    <p:anim calcmode="lin" valueType="num">
                                      <p:cBhvr additive="base">
                                        <p:cTn id="63" dur="500" fill="hold"/>
                                        <p:tgtEl>
                                          <p:spTgt spid="5">
                                            <p:txEl>
                                              <p:pRg st="15" end="15"/>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txEl>
                                              <p:pRg st="15" end="15"/>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5">
                                            <p:txEl>
                                              <p:pRg st="16" end="16"/>
                                            </p:txEl>
                                          </p:spTgt>
                                        </p:tgtEl>
                                        <p:attrNameLst>
                                          <p:attrName>style.visibility</p:attrName>
                                        </p:attrNameLst>
                                      </p:cBhvr>
                                      <p:to>
                                        <p:strVal val="visible"/>
                                      </p:to>
                                    </p:set>
                                    <p:anim calcmode="lin" valueType="num">
                                      <p:cBhvr additive="base">
                                        <p:cTn id="67" dur="500" fill="hold"/>
                                        <p:tgtEl>
                                          <p:spTgt spid="5">
                                            <p:txEl>
                                              <p:pRg st="16" end="16"/>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16" end="16"/>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5">
                                            <p:txEl>
                                              <p:pRg st="17" end="17"/>
                                            </p:txEl>
                                          </p:spTgt>
                                        </p:tgtEl>
                                        <p:attrNameLst>
                                          <p:attrName>style.visibility</p:attrName>
                                        </p:attrNameLst>
                                      </p:cBhvr>
                                      <p:to>
                                        <p:strVal val="visible"/>
                                      </p:to>
                                    </p:set>
                                    <p:anim calcmode="lin" valueType="num">
                                      <p:cBhvr additive="base">
                                        <p:cTn id="71" dur="500" fill="hold"/>
                                        <p:tgtEl>
                                          <p:spTgt spid="5">
                                            <p:txEl>
                                              <p:pRg st="17" end="17"/>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5">
                                            <p:txEl>
                                              <p:pRg st="17" end="17"/>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5">
                                            <p:txEl>
                                              <p:pRg st="18" end="18"/>
                                            </p:txEl>
                                          </p:spTgt>
                                        </p:tgtEl>
                                        <p:attrNameLst>
                                          <p:attrName>style.visibility</p:attrName>
                                        </p:attrNameLst>
                                      </p:cBhvr>
                                      <p:to>
                                        <p:strVal val="visible"/>
                                      </p:to>
                                    </p:set>
                                    <p:anim calcmode="lin" valueType="num">
                                      <p:cBhvr additive="base">
                                        <p:cTn id="77" dur="500" fill="hold"/>
                                        <p:tgtEl>
                                          <p:spTgt spid="5">
                                            <p:txEl>
                                              <p:pRg st="18" end="18"/>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5">
                                            <p:txEl>
                                              <p:pRg st="18" end="18"/>
                                            </p:txEl>
                                          </p:spTgt>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5">
                                            <p:txEl>
                                              <p:pRg st="19" end="19"/>
                                            </p:txEl>
                                          </p:spTgt>
                                        </p:tgtEl>
                                        <p:attrNameLst>
                                          <p:attrName>style.visibility</p:attrName>
                                        </p:attrNameLst>
                                      </p:cBhvr>
                                      <p:to>
                                        <p:strVal val="visible"/>
                                      </p:to>
                                    </p:set>
                                    <p:anim calcmode="lin" valueType="num">
                                      <p:cBhvr additive="base">
                                        <p:cTn id="81" dur="500" fill="hold"/>
                                        <p:tgtEl>
                                          <p:spTgt spid="5">
                                            <p:txEl>
                                              <p:pRg st="19" end="19"/>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5">
                                            <p:txEl>
                                              <p:pRg st="19" end="19"/>
                                            </p:txEl>
                                          </p:spTgt>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5">
                                            <p:txEl>
                                              <p:pRg st="20" end="20"/>
                                            </p:txEl>
                                          </p:spTgt>
                                        </p:tgtEl>
                                        <p:attrNameLst>
                                          <p:attrName>style.visibility</p:attrName>
                                        </p:attrNameLst>
                                      </p:cBhvr>
                                      <p:to>
                                        <p:strVal val="visible"/>
                                      </p:to>
                                    </p:set>
                                    <p:anim calcmode="lin" valueType="num">
                                      <p:cBhvr additive="base">
                                        <p:cTn id="85" dur="500" fill="hold"/>
                                        <p:tgtEl>
                                          <p:spTgt spid="5">
                                            <p:txEl>
                                              <p:pRg st="20" end="2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5">
                                            <p:txEl>
                                              <p:pRg st="20" end="20"/>
                                            </p:txEl>
                                          </p:spTgt>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5">
                                            <p:txEl>
                                              <p:pRg st="21" end="21"/>
                                            </p:txEl>
                                          </p:spTgt>
                                        </p:tgtEl>
                                        <p:attrNameLst>
                                          <p:attrName>style.visibility</p:attrName>
                                        </p:attrNameLst>
                                      </p:cBhvr>
                                      <p:to>
                                        <p:strVal val="visible"/>
                                      </p:to>
                                    </p:set>
                                    <p:anim calcmode="lin" valueType="num">
                                      <p:cBhvr additive="base">
                                        <p:cTn id="89" dur="500" fill="hold"/>
                                        <p:tgtEl>
                                          <p:spTgt spid="5">
                                            <p:txEl>
                                              <p:pRg st="21" end="21"/>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5">
                                            <p:txEl>
                                              <p:pRg st="21" end="21"/>
                                            </p:txEl>
                                          </p:spTgt>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5">
                                            <p:txEl>
                                              <p:pRg st="22" end="22"/>
                                            </p:txEl>
                                          </p:spTgt>
                                        </p:tgtEl>
                                        <p:attrNameLst>
                                          <p:attrName>style.visibility</p:attrName>
                                        </p:attrNameLst>
                                      </p:cBhvr>
                                      <p:to>
                                        <p:strVal val="visible"/>
                                      </p:to>
                                    </p:set>
                                    <p:anim calcmode="lin" valueType="num">
                                      <p:cBhvr additive="base">
                                        <p:cTn id="93" dur="500" fill="hold"/>
                                        <p:tgtEl>
                                          <p:spTgt spid="5">
                                            <p:txEl>
                                              <p:pRg st="22" end="22"/>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5">
                                            <p:txEl>
                                              <p:pRg st="22" end="22"/>
                                            </p:txEl>
                                          </p:spTgt>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5">
                                            <p:txEl>
                                              <p:pRg st="23" end="23"/>
                                            </p:txEl>
                                          </p:spTgt>
                                        </p:tgtEl>
                                        <p:attrNameLst>
                                          <p:attrName>style.visibility</p:attrName>
                                        </p:attrNameLst>
                                      </p:cBhvr>
                                      <p:to>
                                        <p:strVal val="visible"/>
                                      </p:to>
                                    </p:set>
                                    <p:anim calcmode="lin" valueType="num">
                                      <p:cBhvr additive="base">
                                        <p:cTn id="97" dur="500" fill="hold"/>
                                        <p:tgtEl>
                                          <p:spTgt spid="5">
                                            <p:txEl>
                                              <p:pRg st="23" end="23"/>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5">
                                            <p:txEl>
                                              <p:pRg st="23" end="2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D5CA7-73CA-42F1-B282-1F19DB2208F2}"/>
              </a:ext>
            </a:extLst>
          </p:cNvPr>
          <p:cNvSpPr>
            <a:spLocks noGrp="1"/>
          </p:cNvSpPr>
          <p:nvPr>
            <p:ph type="title"/>
          </p:nvPr>
        </p:nvSpPr>
        <p:spPr/>
        <p:txBody>
          <a:bodyPr>
            <a:normAutofit/>
          </a:bodyPr>
          <a:lstStyle/>
          <a:p>
            <a:r>
              <a:rPr lang="en-US" sz="4000" dirty="0"/>
              <a:t>The process of Identifying and Selecting Projects</a:t>
            </a:r>
          </a:p>
        </p:txBody>
      </p:sp>
      <p:graphicFrame>
        <p:nvGraphicFramePr>
          <p:cNvPr id="4" name="Table 3">
            <a:extLst>
              <a:ext uri="{FF2B5EF4-FFF2-40B4-BE49-F238E27FC236}">
                <a16:creationId xmlns:a16="http://schemas.microsoft.com/office/drawing/2014/main" id="{EFAF13E1-99CD-4CC8-98BB-C0251F4EF5F4}"/>
              </a:ext>
            </a:extLst>
          </p:cNvPr>
          <p:cNvGraphicFramePr>
            <a:graphicFrameLocks noGrp="1"/>
          </p:cNvGraphicFramePr>
          <p:nvPr>
            <p:extLst>
              <p:ext uri="{D42A27DB-BD31-4B8C-83A1-F6EECF244321}">
                <p14:modId xmlns:p14="http://schemas.microsoft.com/office/powerpoint/2010/main" val="3471410255"/>
              </p:ext>
            </p:extLst>
          </p:nvPr>
        </p:nvGraphicFramePr>
        <p:xfrm>
          <a:off x="29183" y="187219"/>
          <a:ext cx="2286000" cy="4962464"/>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b="0" i="0" kern="1200" dirty="0">
                          <a:solidFill>
                            <a:schemeClr val="bg1">
                              <a:lumMod val="50000"/>
                            </a:schemeClr>
                          </a:solidFill>
                          <a:latin typeface="+mn-lt"/>
                          <a:ea typeface="+mn-ea"/>
                          <a:cs typeface="+mn-cs"/>
                        </a:rPr>
                        <a:t>Introduction</a:t>
                      </a:r>
                    </a:p>
                    <a:p>
                      <a:r>
                        <a:rPr lang="en-US" sz="1800" b="0" i="0" kern="1200" dirty="0">
                          <a:solidFill>
                            <a:schemeClr val="bg1">
                              <a:lumMod val="50000"/>
                            </a:schemeClr>
                          </a:solidFill>
                          <a:latin typeface="+mn-lt"/>
                          <a:ea typeface="+mn-ea"/>
                          <a:cs typeface="+mn-cs"/>
                        </a:rPr>
                        <a:t>Sources of Software</a:t>
                      </a:r>
                    </a:p>
                    <a:p>
                      <a:r>
                        <a:rPr lang="en-US" sz="1800" b="0" i="0" kern="1200" dirty="0">
                          <a:solidFill>
                            <a:schemeClr val="bg1">
                              <a:lumMod val="50000"/>
                            </a:schemeClr>
                          </a:solidFill>
                          <a:latin typeface="+mn-lt"/>
                          <a:ea typeface="+mn-ea"/>
                          <a:cs typeface="+mn-cs"/>
                        </a:rPr>
                        <a:t>   Outsourcing</a:t>
                      </a:r>
                    </a:p>
                    <a:p>
                      <a:r>
                        <a:rPr lang="en-US" sz="1800" b="0" i="0" kern="1200" dirty="0">
                          <a:solidFill>
                            <a:schemeClr val="bg1">
                              <a:lumMod val="50000"/>
                            </a:schemeClr>
                          </a:solidFill>
                          <a:latin typeface="+mn-lt"/>
                          <a:ea typeface="+mn-ea"/>
                          <a:cs typeface="+mn-cs"/>
                        </a:rPr>
                        <a:t>   Packaged Software</a:t>
                      </a:r>
                    </a:p>
                    <a:p>
                      <a:r>
                        <a:rPr lang="en-US" sz="1800" b="0" i="0" kern="1200" dirty="0">
                          <a:solidFill>
                            <a:schemeClr val="bg1">
                              <a:lumMod val="50000"/>
                            </a:schemeClr>
                          </a:solidFill>
                          <a:latin typeface="+mn-lt"/>
                          <a:ea typeface="+mn-ea"/>
                          <a:cs typeface="+mn-cs"/>
                        </a:rPr>
                        <a:t>   Vendors</a:t>
                      </a:r>
                    </a:p>
                    <a:p>
                      <a:r>
                        <a:rPr lang="en-US" sz="1800" b="0" i="0" kern="1200" dirty="0">
                          <a:solidFill>
                            <a:schemeClr val="bg1">
                              <a:lumMod val="50000"/>
                            </a:schemeClr>
                          </a:solidFill>
                          <a:latin typeface="+mn-lt"/>
                          <a:ea typeface="+mn-ea"/>
                          <a:cs typeface="+mn-cs"/>
                        </a:rPr>
                        <a:t>   Cloud</a:t>
                      </a:r>
                    </a:p>
                    <a:p>
                      <a:r>
                        <a:rPr lang="en-US" sz="1800" b="0" i="0" kern="1200" dirty="0">
                          <a:solidFill>
                            <a:schemeClr val="bg1">
                              <a:lumMod val="50000"/>
                            </a:schemeClr>
                          </a:solidFill>
                          <a:latin typeface="+mn-lt"/>
                          <a:ea typeface="+mn-ea"/>
                          <a:cs typeface="+mn-cs"/>
                        </a:rPr>
                        <a:t>   Open Source</a:t>
                      </a:r>
                    </a:p>
                    <a:p>
                      <a:r>
                        <a:rPr lang="en-US" sz="1800" b="0" i="0" kern="1200" dirty="0">
                          <a:solidFill>
                            <a:schemeClr val="bg1">
                              <a:lumMod val="50000"/>
                            </a:schemeClr>
                          </a:solidFill>
                          <a:latin typeface="+mn-lt"/>
                          <a:ea typeface="+mn-ea"/>
                          <a:cs typeface="+mn-cs"/>
                        </a:rPr>
                        <a:t>   In-House</a:t>
                      </a:r>
                    </a:p>
                    <a:p>
                      <a:r>
                        <a:rPr lang="en-US" sz="1800" b="0" i="0" kern="1200" dirty="0">
                          <a:solidFill>
                            <a:schemeClr val="bg1">
                              <a:lumMod val="50000"/>
                            </a:schemeClr>
                          </a:solidFill>
                          <a:latin typeface="+mn-lt"/>
                          <a:ea typeface="+mn-ea"/>
                          <a:cs typeface="+mn-cs"/>
                        </a:rPr>
                        <a:t>   RFP</a:t>
                      </a:r>
                    </a:p>
                    <a:p>
                      <a:r>
                        <a:rPr lang="en-US" sz="1800" b="0" i="0" kern="1200" dirty="0">
                          <a:solidFill>
                            <a:schemeClr val="bg1">
                              <a:lumMod val="50000"/>
                            </a:schemeClr>
                          </a:solidFill>
                          <a:latin typeface="+mn-lt"/>
                          <a:ea typeface="+mn-ea"/>
                          <a:cs typeface="+mn-cs"/>
                        </a:rPr>
                        <a:t>   Reuse</a:t>
                      </a:r>
                    </a:p>
                    <a:p>
                      <a:r>
                        <a:rPr lang="en-US" sz="1800" b="1" i="0" kern="1200" dirty="0">
                          <a:solidFill>
                            <a:srgbClr val="FF0000"/>
                          </a:solidFill>
                          <a:latin typeface="+mn-lt"/>
                          <a:ea typeface="+mn-ea"/>
                          <a:cs typeface="+mn-cs"/>
                        </a:rPr>
                        <a:t>Project ID &amp; Selection</a:t>
                      </a:r>
                    </a:p>
                    <a:p>
                      <a:r>
                        <a:rPr lang="en-US" sz="1800" i="0" kern="1200" dirty="0">
                          <a:solidFill>
                            <a:schemeClr val="tx1"/>
                          </a:solidFill>
                          <a:latin typeface="+mn-lt"/>
                          <a:ea typeface="+mn-ea"/>
                          <a:cs typeface="+mn-cs"/>
                        </a:rPr>
                        <a:t>Feasibility Assessment</a:t>
                      </a:r>
                    </a:p>
                    <a:p>
                      <a:r>
                        <a:rPr lang="en-US" sz="1800" i="0" kern="1200" dirty="0">
                          <a:solidFill>
                            <a:schemeClr val="tx1"/>
                          </a:solidFill>
                          <a:latin typeface="+mn-lt"/>
                          <a:ea typeface="+mn-ea"/>
                          <a:cs typeface="+mn-cs"/>
                        </a:rPr>
                        <a:t>   Technical</a:t>
                      </a:r>
                    </a:p>
                    <a:p>
                      <a:r>
                        <a:rPr lang="en-US" sz="1800" i="0" kern="1200" dirty="0">
                          <a:solidFill>
                            <a:schemeClr val="tx1"/>
                          </a:solidFill>
                          <a:latin typeface="+mn-lt"/>
                          <a:ea typeface="+mn-ea"/>
                          <a:cs typeface="+mn-cs"/>
                        </a:rPr>
                        <a:t>   Financial</a:t>
                      </a:r>
                    </a:p>
                    <a:p>
                      <a:r>
                        <a:rPr lang="en-US" sz="1800" i="0" kern="1200" dirty="0">
                          <a:solidFill>
                            <a:schemeClr val="tx1"/>
                          </a:solidFill>
                          <a:latin typeface="+mn-lt"/>
                          <a:ea typeface="+mn-ea"/>
                          <a:cs typeface="+mn-cs"/>
                        </a:rPr>
                        <a:t>   (Other)</a:t>
                      </a:r>
                    </a:p>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0000"/>
                  </a:ext>
                </a:extLst>
              </a:tr>
              <a:tr h="481904">
                <a:tc>
                  <a:txBody>
                    <a:bodyPr/>
                    <a:lstStyle/>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350003121"/>
                  </a:ext>
                </a:extLst>
              </a:tr>
            </a:tbl>
          </a:graphicData>
        </a:graphic>
      </p:graphicFrame>
      <p:sp>
        <p:nvSpPr>
          <p:cNvPr id="7" name="Content Placeholder 6">
            <a:extLst>
              <a:ext uri="{FF2B5EF4-FFF2-40B4-BE49-F238E27FC236}">
                <a16:creationId xmlns:a16="http://schemas.microsoft.com/office/drawing/2014/main" id="{C7CA1E2A-124B-4828-89BC-DC8D1CC70EA5}"/>
              </a:ext>
            </a:extLst>
          </p:cNvPr>
          <p:cNvSpPr>
            <a:spLocks noGrp="1"/>
          </p:cNvSpPr>
          <p:nvPr>
            <p:ph idx="1"/>
          </p:nvPr>
        </p:nvSpPr>
        <p:spPr>
          <a:xfrm>
            <a:off x="2306828" y="1544520"/>
            <a:ext cx="9461619" cy="5122980"/>
          </a:xfrm>
        </p:spPr>
        <p:txBody>
          <a:bodyPr>
            <a:normAutofit/>
          </a:bodyPr>
          <a:lstStyle/>
          <a:p>
            <a:pPr marL="457200" lvl="1" indent="-457200">
              <a:spcBef>
                <a:spcPts val="1200"/>
              </a:spcBef>
            </a:pPr>
            <a:r>
              <a:rPr lang="en-US" altLang="en-US" sz="2600" b="1" i="1" dirty="0"/>
              <a:t>Top-down</a:t>
            </a:r>
            <a:r>
              <a:rPr lang="en-US" altLang="en-US" sz="2600" i="1" dirty="0"/>
              <a:t> source</a:t>
            </a:r>
            <a:r>
              <a:rPr lang="en-US" altLang="en-US" sz="2600" dirty="0"/>
              <a:t> are projects identified by top management or by a diverse steering committee.</a:t>
            </a:r>
          </a:p>
          <a:p>
            <a:pPr lvl="1"/>
            <a:r>
              <a:rPr lang="en-US" altLang="en-US" dirty="0"/>
              <a:t>Broader perspective.</a:t>
            </a:r>
          </a:p>
          <a:p>
            <a:pPr lvl="1"/>
            <a:r>
              <a:rPr lang="en-US" altLang="en-US" dirty="0"/>
              <a:t>Improved integration.</a:t>
            </a:r>
          </a:p>
          <a:p>
            <a:pPr lvl="1"/>
            <a:r>
              <a:rPr lang="en-US" altLang="en-US" dirty="0"/>
              <a:t>Improved management support.</a:t>
            </a:r>
          </a:p>
          <a:p>
            <a:pPr lvl="1"/>
            <a:r>
              <a:rPr lang="en-US" altLang="en-US" dirty="0"/>
              <a:t>Better understanding.</a:t>
            </a:r>
            <a:endParaRPr lang="en-US" altLang="en-US" sz="2800" dirty="0"/>
          </a:p>
          <a:p>
            <a:pPr marL="457200" lvl="1" indent="-457200">
              <a:spcBef>
                <a:spcPts val="1200"/>
              </a:spcBef>
            </a:pPr>
            <a:r>
              <a:rPr lang="en-US" altLang="en-US" sz="2400" b="1" i="1" dirty="0"/>
              <a:t>Bottom-up</a:t>
            </a:r>
            <a:r>
              <a:rPr lang="en-US" altLang="en-US" sz="2400" i="1" dirty="0"/>
              <a:t> source</a:t>
            </a:r>
            <a:r>
              <a:rPr lang="en-US" altLang="en-US" sz="2400" dirty="0"/>
              <a:t> are project initiatives stemming from managers, business units, or the development group.</a:t>
            </a:r>
          </a:p>
          <a:p>
            <a:pPr lvl="1"/>
            <a:r>
              <a:rPr lang="en-US" altLang="en-US" dirty="0"/>
              <a:t>Identifies IS development projects based on solving specific operational business problems or taking advantage of specific opportunities. </a:t>
            </a:r>
          </a:p>
          <a:p>
            <a:pPr lvl="1"/>
            <a:r>
              <a:rPr lang="en-US" altLang="en-US" dirty="0"/>
              <a:t>Can be faster and less costly, so may be beneficial in certain circumstances.</a:t>
            </a:r>
          </a:p>
        </p:txBody>
      </p:sp>
    </p:spTree>
    <p:extLst>
      <p:ext uri="{BB962C8B-B14F-4D97-AF65-F5344CB8AC3E}">
        <p14:creationId xmlns:p14="http://schemas.microsoft.com/office/powerpoint/2010/main" val="53462863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 calcmode="lin" valueType="num">
                                      <p:cBhvr additive="base">
                                        <p:cTn id="1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 calcmode="lin" valueType="num">
                                      <p:cBhvr additive="base">
                                        <p:cTn id="1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 calcmode="lin" valueType="num">
                                      <p:cBhvr additive="base">
                                        <p:cTn id="25"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
                                            <p:txEl>
                                              <p:pRg st="7" end="7"/>
                                            </p:txEl>
                                          </p:spTgt>
                                        </p:tgtEl>
                                        <p:attrNameLst>
                                          <p:attrName>style.visibility</p:attrName>
                                        </p:attrNameLst>
                                      </p:cBhvr>
                                      <p:to>
                                        <p:strVal val="visible"/>
                                      </p:to>
                                    </p:set>
                                    <p:anim calcmode="lin" valueType="num">
                                      <p:cBhvr additive="base">
                                        <p:cTn id="29"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D5CA7-73CA-42F1-B282-1F19DB2208F2}"/>
              </a:ext>
            </a:extLst>
          </p:cNvPr>
          <p:cNvSpPr>
            <a:spLocks noGrp="1"/>
          </p:cNvSpPr>
          <p:nvPr>
            <p:ph type="title"/>
          </p:nvPr>
        </p:nvSpPr>
        <p:spPr/>
        <p:txBody>
          <a:bodyPr>
            <a:normAutofit/>
          </a:bodyPr>
          <a:lstStyle/>
          <a:p>
            <a:r>
              <a:rPr lang="en-US" sz="4000" dirty="0"/>
              <a:t>The process of Identifying and Selecting Projects</a:t>
            </a:r>
          </a:p>
        </p:txBody>
      </p:sp>
      <p:graphicFrame>
        <p:nvGraphicFramePr>
          <p:cNvPr id="4" name="Table 3">
            <a:extLst>
              <a:ext uri="{FF2B5EF4-FFF2-40B4-BE49-F238E27FC236}">
                <a16:creationId xmlns:a16="http://schemas.microsoft.com/office/drawing/2014/main" id="{EFAF13E1-99CD-4CC8-98BB-C0251F4EF5F4}"/>
              </a:ext>
            </a:extLst>
          </p:cNvPr>
          <p:cNvGraphicFramePr>
            <a:graphicFrameLocks noGrp="1"/>
          </p:cNvGraphicFramePr>
          <p:nvPr/>
        </p:nvGraphicFramePr>
        <p:xfrm>
          <a:off x="29183" y="187219"/>
          <a:ext cx="2286000" cy="4962464"/>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b="0" i="0" kern="1200" dirty="0">
                          <a:solidFill>
                            <a:schemeClr val="bg1">
                              <a:lumMod val="50000"/>
                            </a:schemeClr>
                          </a:solidFill>
                          <a:latin typeface="+mn-lt"/>
                          <a:ea typeface="+mn-ea"/>
                          <a:cs typeface="+mn-cs"/>
                        </a:rPr>
                        <a:t>Introduction</a:t>
                      </a:r>
                    </a:p>
                    <a:p>
                      <a:r>
                        <a:rPr lang="en-US" sz="1800" b="0" i="0" kern="1200" dirty="0">
                          <a:solidFill>
                            <a:schemeClr val="bg1">
                              <a:lumMod val="50000"/>
                            </a:schemeClr>
                          </a:solidFill>
                          <a:latin typeface="+mn-lt"/>
                          <a:ea typeface="+mn-ea"/>
                          <a:cs typeface="+mn-cs"/>
                        </a:rPr>
                        <a:t>Sources of Software</a:t>
                      </a:r>
                    </a:p>
                    <a:p>
                      <a:r>
                        <a:rPr lang="en-US" sz="1800" b="0" i="0" kern="1200" dirty="0">
                          <a:solidFill>
                            <a:schemeClr val="bg1">
                              <a:lumMod val="50000"/>
                            </a:schemeClr>
                          </a:solidFill>
                          <a:latin typeface="+mn-lt"/>
                          <a:ea typeface="+mn-ea"/>
                          <a:cs typeface="+mn-cs"/>
                        </a:rPr>
                        <a:t>   Outsourcing</a:t>
                      </a:r>
                    </a:p>
                    <a:p>
                      <a:r>
                        <a:rPr lang="en-US" sz="1800" b="0" i="0" kern="1200" dirty="0">
                          <a:solidFill>
                            <a:schemeClr val="bg1">
                              <a:lumMod val="50000"/>
                            </a:schemeClr>
                          </a:solidFill>
                          <a:latin typeface="+mn-lt"/>
                          <a:ea typeface="+mn-ea"/>
                          <a:cs typeface="+mn-cs"/>
                        </a:rPr>
                        <a:t>   Packaged Software</a:t>
                      </a:r>
                    </a:p>
                    <a:p>
                      <a:r>
                        <a:rPr lang="en-US" sz="1800" b="0" i="0" kern="1200" dirty="0">
                          <a:solidFill>
                            <a:schemeClr val="bg1">
                              <a:lumMod val="50000"/>
                            </a:schemeClr>
                          </a:solidFill>
                          <a:latin typeface="+mn-lt"/>
                          <a:ea typeface="+mn-ea"/>
                          <a:cs typeface="+mn-cs"/>
                        </a:rPr>
                        <a:t>   Vendors</a:t>
                      </a:r>
                    </a:p>
                    <a:p>
                      <a:r>
                        <a:rPr lang="en-US" sz="1800" b="0" i="0" kern="1200" dirty="0">
                          <a:solidFill>
                            <a:schemeClr val="bg1">
                              <a:lumMod val="50000"/>
                            </a:schemeClr>
                          </a:solidFill>
                          <a:latin typeface="+mn-lt"/>
                          <a:ea typeface="+mn-ea"/>
                          <a:cs typeface="+mn-cs"/>
                        </a:rPr>
                        <a:t>   Cloud</a:t>
                      </a:r>
                    </a:p>
                    <a:p>
                      <a:r>
                        <a:rPr lang="en-US" sz="1800" b="0" i="0" kern="1200" dirty="0">
                          <a:solidFill>
                            <a:schemeClr val="bg1">
                              <a:lumMod val="50000"/>
                            </a:schemeClr>
                          </a:solidFill>
                          <a:latin typeface="+mn-lt"/>
                          <a:ea typeface="+mn-ea"/>
                          <a:cs typeface="+mn-cs"/>
                        </a:rPr>
                        <a:t>   Open Source</a:t>
                      </a:r>
                    </a:p>
                    <a:p>
                      <a:r>
                        <a:rPr lang="en-US" sz="1800" b="0" i="0" kern="1200" dirty="0">
                          <a:solidFill>
                            <a:schemeClr val="bg1">
                              <a:lumMod val="50000"/>
                            </a:schemeClr>
                          </a:solidFill>
                          <a:latin typeface="+mn-lt"/>
                          <a:ea typeface="+mn-ea"/>
                          <a:cs typeface="+mn-cs"/>
                        </a:rPr>
                        <a:t>   In-House</a:t>
                      </a:r>
                    </a:p>
                    <a:p>
                      <a:r>
                        <a:rPr lang="en-US" sz="1800" b="0" i="0" kern="1200" dirty="0">
                          <a:solidFill>
                            <a:schemeClr val="bg1">
                              <a:lumMod val="50000"/>
                            </a:schemeClr>
                          </a:solidFill>
                          <a:latin typeface="+mn-lt"/>
                          <a:ea typeface="+mn-ea"/>
                          <a:cs typeface="+mn-cs"/>
                        </a:rPr>
                        <a:t>   RFP</a:t>
                      </a:r>
                    </a:p>
                    <a:p>
                      <a:r>
                        <a:rPr lang="en-US" sz="1800" b="0" i="0" kern="1200" dirty="0">
                          <a:solidFill>
                            <a:schemeClr val="bg1">
                              <a:lumMod val="50000"/>
                            </a:schemeClr>
                          </a:solidFill>
                          <a:latin typeface="+mn-lt"/>
                          <a:ea typeface="+mn-ea"/>
                          <a:cs typeface="+mn-cs"/>
                        </a:rPr>
                        <a:t>   Reuse</a:t>
                      </a:r>
                    </a:p>
                    <a:p>
                      <a:r>
                        <a:rPr lang="en-US" sz="1800" b="1" i="0" kern="1200" dirty="0">
                          <a:solidFill>
                            <a:srgbClr val="FF0000"/>
                          </a:solidFill>
                          <a:latin typeface="+mn-lt"/>
                          <a:ea typeface="+mn-ea"/>
                          <a:cs typeface="+mn-cs"/>
                        </a:rPr>
                        <a:t>Project ID &amp; Selection</a:t>
                      </a:r>
                    </a:p>
                    <a:p>
                      <a:r>
                        <a:rPr lang="en-US" sz="1800" i="0" kern="1200" dirty="0">
                          <a:solidFill>
                            <a:schemeClr val="tx1"/>
                          </a:solidFill>
                          <a:latin typeface="+mn-lt"/>
                          <a:ea typeface="+mn-ea"/>
                          <a:cs typeface="+mn-cs"/>
                        </a:rPr>
                        <a:t>Feasibility Assessment</a:t>
                      </a:r>
                    </a:p>
                    <a:p>
                      <a:r>
                        <a:rPr lang="en-US" sz="1800" i="0" kern="1200" dirty="0">
                          <a:solidFill>
                            <a:schemeClr val="tx1"/>
                          </a:solidFill>
                          <a:latin typeface="+mn-lt"/>
                          <a:ea typeface="+mn-ea"/>
                          <a:cs typeface="+mn-cs"/>
                        </a:rPr>
                        <a:t>   Technical</a:t>
                      </a:r>
                    </a:p>
                    <a:p>
                      <a:r>
                        <a:rPr lang="en-US" sz="1800" i="0" kern="1200" dirty="0">
                          <a:solidFill>
                            <a:schemeClr val="tx1"/>
                          </a:solidFill>
                          <a:latin typeface="+mn-lt"/>
                          <a:ea typeface="+mn-ea"/>
                          <a:cs typeface="+mn-cs"/>
                        </a:rPr>
                        <a:t>   Financial</a:t>
                      </a:r>
                    </a:p>
                    <a:p>
                      <a:r>
                        <a:rPr lang="en-US" sz="1800" i="0" kern="1200" dirty="0">
                          <a:solidFill>
                            <a:schemeClr val="tx1"/>
                          </a:solidFill>
                          <a:latin typeface="+mn-lt"/>
                          <a:ea typeface="+mn-ea"/>
                          <a:cs typeface="+mn-cs"/>
                        </a:rPr>
                        <a:t>   (Other)</a:t>
                      </a:r>
                    </a:p>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0000"/>
                  </a:ext>
                </a:extLst>
              </a:tr>
              <a:tr h="481904">
                <a:tc>
                  <a:txBody>
                    <a:bodyPr/>
                    <a:lstStyle/>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350003121"/>
                  </a:ext>
                </a:extLst>
              </a:tr>
            </a:tbl>
          </a:graphicData>
        </a:graphic>
      </p:graphicFrame>
      <p:sp>
        <p:nvSpPr>
          <p:cNvPr id="5" name="Content Placeholder 4">
            <a:extLst>
              <a:ext uri="{FF2B5EF4-FFF2-40B4-BE49-F238E27FC236}">
                <a16:creationId xmlns:a16="http://schemas.microsoft.com/office/drawing/2014/main" id="{75FF0C39-091C-4D8C-BB4F-BFED9C733648}"/>
              </a:ext>
            </a:extLst>
          </p:cNvPr>
          <p:cNvSpPr>
            <a:spLocks noGrp="1"/>
          </p:cNvSpPr>
          <p:nvPr>
            <p:ph idx="1"/>
          </p:nvPr>
        </p:nvSpPr>
        <p:spPr/>
        <p:txBody>
          <a:bodyPr/>
          <a:lstStyle/>
          <a:p>
            <a:endParaRPr lang="en-US"/>
          </a:p>
        </p:txBody>
      </p:sp>
      <p:pic>
        <p:nvPicPr>
          <p:cNvPr id="8" name="Picture 2">
            <a:extLst>
              <a:ext uri="{FF2B5EF4-FFF2-40B4-BE49-F238E27FC236}">
                <a16:creationId xmlns:a16="http://schemas.microsoft.com/office/drawing/2014/main" id="{A55DA277-224D-495E-8D19-FDCC03A1C3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7172" y="1769938"/>
            <a:ext cx="6858000"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a:extLst>
              <a:ext uri="{FF2B5EF4-FFF2-40B4-BE49-F238E27FC236}">
                <a16:creationId xmlns:a16="http://schemas.microsoft.com/office/drawing/2014/main" id="{94714DD0-5214-4373-BD8B-5758EA945855}"/>
              </a:ext>
            </a:extLst>
          </p:cNvPr>
          <p:cNvSpPr>
            <a:spLocks noChangeArrowheads="1"/>
          </p:cNvSpPr>
          <p:nvPr/>
        </p:nvSpPr>
        <p:spPr bwMode="auto">
          <a:xfrm>
            <a:off x="5236972" y="5248276"/>
            <a:ext cx="5791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t>Information systems development projects come from both top-down and bottom-up initiatives.</a:t>
            </a:r>
          </a:p>
        </p:txBody>
      </p:sp>
    </p:spTree>
    <p:extLst>
      <p:ext uri="{BB962C8B-B14F-4D97-AF65-F5344CB8AC3E}">
        <p14:creationId xmlns:p14="http://schemas.microsoft.com/office/powerpoint/2010/main" val="3972987178"/>
      </p:ext>
    </p:extLst>
  </p:cSld>
  <p:clrMapOvr>
    <a:masterClrMapping/>
  </p:clrMapOvr>
  <p:transition>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D5CA7-73CA-42F1-B282-1F19DB2208F2}"/>
              </a:ext>
            </a:extLst>
          </p:cNvPr>
          <p:cNvSpPr>
            <a:spLocks noGrp="1"/>
          </p:cNvSpPr>
          <p:nvPr>
            <p:ph type="title"/>
          </p:nvPr>
        </p:nvSpPr>
        <p:spPr/>
        <p:txBody>
          <a:bodyPr>
            <a:normAutofit/>
          </a:bodyPr>
          <a:lstStyle/>
          <a:p>
            <a:r>
              <a:rPr lang="en-US" sz="4000" dirty="0"/>
              <a:t>The process of Identifying and Selecting Projects</a:t>
            </a:r>
          </a:p>
        </p:txBody>
      </p:sp>
      <p:graphicFrame>
        <p:nvGraphicFramePr>
          <p:cNvPr id="4" name="Table 3">
            <a:extLst>
              <a:ext uri="{FF2B5EF4-FFF2-40B4-BE49-F238E27FC236}">
                <a16:creationId xmlns:a16="http://schemas.microsoft.com/office/drawing/2014/main" id="{EFAF13E1-99CD-4CC8-98BB-C0251F4EF5F4}"/>
              </a:ext>
            </a:extLst>
          </p:cNvPr>
          <p:cNvGraphicFramePr>
            <a:graphicFrameLocks noGrp="1"/>
          </p:cNvGraphicFramePr>
          <p:nvPr/>
        </p:nvGraphicFramePr>
        <p:xfrm>
          <a:off x="29183" y="187219"/>
          <a:ext cx="2286000" cy="4962464"/>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b="0" i="0" kern="1200" dirty="0">
                          <a:solidFill>
                            <a:schemeClr val="bg1">
                              <a:lumMod val="50000"/>
                            </a:schemeClr>
                          </a:solidFill>
                          <a:latin typeface="+mn-lt"/>
                          <a:ea typeface="+mn-ea"/>
                          <a:cs typeface="+mn-cs"/>
                        </a:rPr>
                        <a:t>Introduction</a:t>
                      </a:r>
                    </a:p>
                    <a:p>
                      <a:r>
                        <a:rPr lang="en-US" sz="1800" b="0" i="0" kern="1200" dirty="0">
                          <a:solidFill>
                            <a:schemeClr val="bg1">
                              <a:lumMod val="50000"/>
                            </a:schemeClr>
                          </a:solidFill>
                          <a:latin typeface="+mn-lt"/>
                          <a:ea typeface="+mn-ea"/>
                          <a:cs typeface="+mn-cs"/>
                        </a:rPr>
                        <a:t>Sources of Software</a:t>
                      </a:r>
                    </a:p>
                    <a:p>
                      <a:r>
                        <a:rPr lang="en-US" sz="1800" b="0" i="0" kern="1200" dirty="0">
                          <a:solidFill>
                            <a:schemeClr val="bg1">
                              <a:lumMod val="50000"/>
                            </a:schemeClr>
                          </a:solidFill>
                          <a:latin typeface="+mn-lt"/>
                          <a:ea typeface="+mn-ea"/>
                          <a:cs typeface="+mn-cs"/>
                        </a:rPr>
                        <a:t>   Outsourcing</a:t>
                      </a:r>
                    </a:p>
                    <a:p>
                      <a:r>
                        <a:rPr lang="en-US" sz="1800" b="0" i="0" kern="1200" dirty="0">
                          <a:solidFill>
                            <a:schemeClr val="bg1">
                              <a:lumMod val="50000"/>
                            </a:schemeClr>
                          </a:solidFill>
                          <a:latin typeface="+mn-lt"/>
                          <a:ea typeface="+mn-ea"/>
                          <a:cs typeface="+mn-cs"/>
                        </a:rPr>
                        <a:t>   Packaged Software</a:t>
                      </a:r>
                    </a:p>
                    <a:p>
                      <a:r>
                        <a:rPr lang="en-US" sz="1800" b="0" i="0" kern="1200" dirty="0">
                          <a:solidFill>
                            <a:schemeClr val="bg1">
                              <a:lumMod val="50000"/>
                            </a:schemeClr>
                          </a:solidFill>
                          <a:latin typeface="+mn-lt"/>
                          <a:ea typeface="+mn-ea"/>
                          <a:cs typeface="+mn-cs"/>
                        </a:rPr>
                        <a:t>   Vendors</a:t>
                      </a:r>
                    </a:p>
                    <a:p>
                      <a:r>
                        <a:rPr lang="en-US" sz="1800" b="0" i="0" kern="1200" dirty="0">
                          <a:solidFill>
                            <a:schemeClr val="bg1">
                              <a:lumMod val="50000"/>
                            </a:schemeClr>
                          </a:solidFill>
                          <a:latin typeface="+mn-lt"/>
                          <a:ea typeface="+mn-ea"/>
                          <a:cs typeface="+mn-cs"/>
                        </a:rPr>
                        <a:t>   Cloud</a:t>
                      </a:r>
                    </a:p>
                    <a:p>
                      <a:r>
                        <a:rPr lang="en-US" sz="1800" b="0" i="0" kern="1200" dirty="0">
                          <a:solidFill>
                            <a:schemeClr val="bg1">
                              <a:lumMod val="50000"/>
                            </a:schemeClr>
                          </a:solidFill>
                          <a:latin typeface="+mn-lt"/>
                          <a:ea typeface="+mn-ea"/>
                          <a:cs typeface="+mn-cs"/>
                        </a:rPr>
                        <a:t>   Open Source</a:t>
                      </a:r>
                    </a:p>
                    <a:p>
                      <a:r>
                        <a:rPr lang="en-US" sz="1800" b="0" i="0" kern="1200" dirty="0">
                          <a:solidFill>
                            <a:schemeClr val="bg1">
                              <a:lumMod val="50000"/>
                            </a:schemeClr>
                          </a:solidFill>
                          <a:latin typeface="+mn-lt"/>
                          <a:ea typeface="+mn-ea"/>
                          <a:cs typeface="+mn-cs"/>
                        </a:rPr>
                        <a:t>   In-House</a:t>
                      </a:r>
                    </a:p>
                    <a:p>
                      <a:r>
                        <a:rPr lang="en-US" sz="1800" b="0" i="0" kern="1200" dirty="0">
                          <a:solidFill>
                            <a:schemeClr val="bg1">
                              <a:lumMod val="50000"/>
                            </a:schemeClr>
                          </a:solidFill>
                          <a:latin typeface="+mn-lt"/>
                          <a:ea typeface="+mn-ea"/>
                          <a:cs typeface="+mn-cs"/>
                        </a:rPr>
                        <a:t>   RFP</a:t>
                      </a:r>
                    </a:p>
                    <a:p>
                      <a:r>
                        <a:rPr lang="en-US" sz="1800" b="0" i="0" kern="1200" dirty="0">
                          <a:solidFill>
                            <a:schemeClr val="bg1">
                              <a:lumMod val="50000"/>
                            </a:schemeClr>
                          </a:solidFill>
                          <a:latin typeface="+mn-lt"/>
                          <a:ea typeface="+mn-ea"/>
                          <a:cs typeface="+mn-cs"/>
                        </a:rPr>
                        <a:t>   Reuse</a:t>
                      </a:r>
                    </a:p>
                    <a:p>
                      <a:r>
                        <a:rPr lang="en-US" sz="1800" b="1" i="0" kern="1200" dirty="0">
                          <a:solidFill>
                            <a:srgbClr val="FF0000"/>
                          </a:solidFill>
                          <a:latin typeface="+mn-lt"/>
                          <a:ea typeface="+mn-ea"/>
                          <a:cs typeface="+mn-cs"/>
                        </a:rPr>
                        <a:t>Project ID &amp; Selection</a:t>
                      </a:r>
                    </a:p>
                    <a:p>
                      <a:r>
                        <a:rPr lang="en-US" sz="1800" i="0" kern="1200" dirty="0">
                          <a:solidFill>
                            <a:schemeClr val="tx1"/>
                          </a:solidFill>
                          <a:latin typeface="+mn-lt"/>
                          <a:ea typeface="+mn-ea"/>
                          <a:cs typeface="+mn-cs"/>
                        </a:rPr>
                        <a:t>Feasibility Assessment</a:t>
                      </a:r>
                    </a:p>
                    <a:p>
                      <a:r>
                        <a:rPr lang="en-US" sz="1800" i="0" kern="1200" dirty="0">
                          <a:solidFill>
                            <a:schemeClr val="tx1"/>
                          </a:solidFill>
                          <a:latin typeface="+mn-lt"/>
                          <a:ea typeface="+mn-ea"/>
                          <a:cs typeface="+mn-cs"/>
                        </a:rPr>
                        <a:t>   Technical</a:t>
                      </a:r>
                    </a:p>
                    <a:p>
                      <a:r>
                        <a:rPr lang="en-US" sz="1800" i="0" kern="1200" dirty="0">
                          <a:solidFill>
                            <a:schemeClr val="tx1"/>
                          </a:solidFill>
                          <a:latin typeface="+mn-lt"/>
                          <a:ea typeface="+mn-ea"/>
                          <a:cs typeface="+mn-cs"/>
                        </a:rPr>
                        <a:t>   Financial</a:t>
                      </a:r>
                    </a:p>
                    <a:p>
                      <a:r>
                        <a:rPr lang="en-US" sz="1800" i="0" kern="1200" dirty="0">
                          <a:solidFill>
                            <a:schemeClr val="tx1"/>
                          </a:solidFill>
                          <a:latin typeface="+mn-lt"/>
                          <a:ea typeface="+mn-ea"/>
                          <a:cs typeface="+mn-cs"/>
                        </a:rPr>
                        <a:t>   (Other)</a:t>
                      </a:r>
                    </a:p>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0000"/>
                  </a:ext>
                </a:extLst>
              </a:tr>
              <a:tr h="481904">
                <a:tc>
                  <a:txBody>
                    <a:bodyPr/>
                    <a:lstStyle/>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350003121"/>
                  </a:ext>
                </a:extLst>
              </a:tr>
            </a:tbl>
          </a:graphicData>
        </a:graphic>
      </p:graphicFrame>
      <p:sp>
        <p:nvSpPr>
          <p:cNvPr id="5" name="Content Placeholder 4">
            <a:extLst>
              <a:ext uri="{FF2B5EF4-FFF2-40B4-BE49-F238E27FC236}">
                <a16:creationId xmlns:a16="http://schemas.microsoft.com/office/drawing/2014/main" id="{D7927865-8AC7-4485-9CA3-D2720ADF952E}"/>
              </a:ext>
            </a:extLst>
          </p:cNvPr>
          <p:cNvSpPr>
            <a:spLocks noGrp="1"/>
          </p:cNvSpPr>
          <p:nvPr>
            <p:ph idx="1"/>
          </p:nvPr>
        </p:nvSpPr>
        <p:spPr/>
        <p:txBody>
          <a:bodyPr/>
          <a:lstStyle/>
          <a:p>
            <a:endParaRPr lang="en-US"/>
          </a:p>
        </p:txBody>
      </p:sp>
      <p:pic>
        <p:nvPicPr>
          <p:cNvPr id="8" name="Picture 7">
            <a:extLst>
              <a:ext uri="{FF2B5EF4-FFF2-40B4-BE49-F238E27FC236}">
                <a16:creationId xmlns:a16="http://schemas.microsoft.com/office/drawing/2014/main" id="{077CD6D8-B972-488B-88CB-4B1F6C640A80}"/>
              </a:ext>
            </a:extLst>
          </p:cNvPr>
          <p:cNvPicPr>
            <a:picLocks noChangeAspect="1"/>
          </p:cNvPicPr>
          <p:nvPr/>
        </p:nvPicPr>
        <p:blipFill>
          <a:blip r:embed="rId2"/>
          <a:stretch>
            <a:fillRect/>
          </a:stretch>
        </p:blipFill>
        <p:spPr>
          <a:xfrm>
            <a:off x="2941637" y="1562549"/>
            <a:ext cx="8305800" cy="4733925"/>
          </a:xfrm>
          <a:prstGeom prst="rect">
            <a:avLst/>
          </a:prstGeom>
        </p:spPr>
      </p:pic>
    </p:spTree>
    <p:extLst>
      <p:ext uri="{BB962C8B-B14F-4D97-AF65-F5344CB8AC3E}">
        <p14:creationId xmlns:p14="http://schemas.microsoft.com/office/powerpoint/2010/main" val="455610476"/>
      </p:ext>
    </p:extLst>
  </p:cSld>
  <p:clrMapOvr>
    <a:masterClrMapping/>
  </p:clrMapOvr>
  <p:transition>
    <p:zo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D5CA7-73CA-42F1-B282-1F19DB2208F2}"/>
              </a:ext>
            </a:extLst>
          </p:cNvPr>
          <p:cNvSpPr>
            <a:spLocks noGrp="1"/>
          </p:cNvSpPr>
          <p:nvPr>
            <p:ph type="title"/>
          </p:nvPr>
        </p:nvSpPr>
        <p:spPr/>
        <p:txBody>
          <a:bodyPr>
            <a:normAutofit/>
          </a:bodyPr>
          <a:lstStyle/>
          <a:p>
            <a:r>
              <a:rPr lang="en-US" sz="4000" dirty="0"/>
              <a:t>Classifying and Ranking IS Projects</a:t>
            </a:r>
          </a:p>
        </p:txBody>
      </p:sp>
      <p:graphicFrame>
        <p:nvGraphicFramePr>
          <p:cNvPr id="4" name="Table 3">
            <a:extLst>
              <a:ext uri="{FF2B5EF4-FFF2-40B4-BE49-F238E27FC236}">
                <a16:creationId xmlns:a16="http://schemas.microsoft.com/office/drawing/2014/main" id="{EFAF13E1-99CD-4CC8-98BB-C0251F4EF5F4}"/>
              </a:ext>
            </a:extLst>
          </p:cNvPr>
          <p:cNvGraphicFramePr>
            <a:graphicFrameLocks noGrp="1"/>
          </p:cNvGraphicFramePr>
          <p:nvPr/>
        </p:nvGraphicFramePr>
        <p:xfrm>
          <a:off x="29183" y="187219"/>
          <a:ext cx="2286000" cy="4962464"/>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b="0" i="0" kern="1200" dirty="0">
                          <a:solidFill>
                            <a:schemeClr val="bg1">
                              <a:lumMod val="50000"/>
                            </a:schemeClr>
                          </a:solidFill>
                          <a:latin typeface="+mn-lt"/>
                          <a:ea typeface="+mn-ea"/>
                          <a:cs typeface="+mn-cs"/>
                        </a:rPr>
                        <a:t>Introduction</a:t>
                      </a:r>
                    </a:p>
                    <a:p>
                      <a:r>
                        <a:rPr lang="en-US" sz="1800" b="0" i="0" kern="1200" dirty="0">
                          <a:solidFill>
                            <a:schemeClr val="bg1">
                              <a:lumMod val="50000"/>
                            </a:schemeClr>
                          </a:solidFill>
                          <a:latin typeface="+mn-lt"/>
                          <a:ea typeface="+mn-ea"/>
                          <a:cs typeface="+mn-cs"/>
                        </a:rPr>
                        <a:t>Sources of Software</a:t>
                      </a:r>
                    </a:p>
                    <a:p>
                      <a:r>
                        <a:rPr lang="en-US" sz="1800" b="0" i="0" kern="1200" dirty="0">
                          <a:solidFill>
                            <a:schemeClr val="bg1">
                              <a:lumMod val="50000"/>
                            </a:schemeClr>
                          </a:solidFill>
                          <a:latin typeface="+mn-lt"/>
                          <a:ea typeface="+mn-ea"/>
                          <a:cs typeface="+mn-cs"/>
                        </a:rPr>
                        <a:t>   Outsourcing</a:t>
                      </a:r>
                    </a:p>
                    <a:p>
                      <a:r>
                        <a:rPr lang="en-US" sz="1800" b="0" i="0" kern="1200" dirty="0">
                          <a:solidFill>
                            <a:schemeClr val="bg1">
                              <a:lumMod val="50000"/>
                            </a:schemeClr>
                          </a:solidFill>
                          <a:latin typeface="+mn-lt"/>
                          <a:ea typeface="+mn-ea"/>
                          <a:cs typeface="+mn-cs"/>
                        </a:rPr>
                        <a:t>   Packaged Software</a:t>
                      </a:r>
                    </a:p>
                    <a:p>
                      <a:r>
                        <a:rPr lang="en-US" sz="1800" b="0" i="0" kern="1200" dirty="0">
                          <a:solidFill>
                            <a:schemeClr val="bg1">
                              <a:lumMod val="50000"/>
                            </a:schemeClr>
                          </a:solidFill>
                          <a:latin typeface="+mn-lt"/>
                          <a:ea typeface="+mn-ea"/>
                          <a:cs typeface="+mn-cs"/>
                        </a:rPr>
                        <a:t>   Vendors</a:t>
                      </a:r>
                    </a:p>
                    <a:p>
                      <a:r>
                        <a:rPr lang="en-US" sz="1800" b="0" i="0" kern="1200" dirty="0">
                          <a:solidFill>
                            <a:schemeClr val="bg1">
                              <a:lumMod val="50000"/>
                            </a:schemeClr>
                          </a:solidFill>
                          <a:latin typeface="+mn-lt"/>
                          <a:ea typeface="+mn-ea"/>
                          <a:cs typeface="+mn-cs"/>
                        </a:rPr>
                        <a:t>   Cloud</a:t>
                      </a:r>
                    </a:p>
                    <a:p>
                      <a:r>
                        <a:rPr lang="en-US" sz="1800" b="0" i="0" kern="1200" dirty="0">
                          <a:solidFill>
                            <a:schemeClr val="bg1">
                              <a:lumMod val="50000"/>
                            </a:schemeClr>
                          </a:solidFill>
                          <a:latin typeface="+mn-lt"/>
                          <a:ea typeface="+mn-ea"/>
                          <a:cs typeface="+mn-cs"/>
                        </a:rPr>
                        <a:t>   Open Source</a:t>
                      </a:r>
                    </a:p>
                    <a:p>
                      <a:r>
                        <a:rPr lang="en-US" sz="1800" b="0" i="0" kern="1200" dirty="0">
                          <a:solidFill>
                            <a:schemeClr val="bg1">
                              <a:lumMod val="50000"/>
                            </a:schemeClr>
                          </a:solidFill>
                          <a:latin typeface="+mn-lt"/>
                          <a:ea typeface="+mn-ea"/>
                          <a:cs typeface="+mn-cs"/>
                        </a:rPr>
                        <a:t>   In-House</a:t>
                      </a:r>
                    </a:p>
                    <a:p>
                      <a:r>
                        <a:rPr lang="en-US" sz="1800" b="0" i="0" kern="1200" dirty="0">
                          <a:solidFill>
                            <a:schemeClr val="bg1">
                              <a:lumMod val="50000"/>
                            </a:schemeClr>
                          </a:solidFill>
                          <a:latin typeface="+mn-lt"/>
                          <a:ea typeface="+mn-ea"/>
                          <a:cs typeface="+mn-cs"/>
                        </a:rPr>
                        <a:t>   RFP</a:t>
                      </a:r>
                    </a:p>
                    <a:p>
                      <a:r>
                        <a:rPr lang="en-US" sz="1800" b="0" i="0" kern="1200" dirty="0">
                          <a:solidFill>
                            <a:schemeClr val="bg1">
                              <a:lumMod val="50000"/>
                            </a:schemeClr>
                          </a:solidFill>
                          <a:latin typeface="+mn-lt"/>
                          <a:ea typeface="+mn-ea"/>
                          <a:cs typeface="+mn-cs"/>
                        </a:rPr>
                        <a:t>   Reuse</a:t>
                      </a:r>
                    </a:p>
                    <a:p>
                      <a:r>
                        <a:rPr lang="en-US" sz="1800" b="1" i="0" kern="1200" dirty="0">
                          <a:solidFill>
                            <a:srgbClr val="FF0000"/>
                          </a:solidFill>
                          <a:latin typeface="+mn-lt"/>
                          <a:ea typeface="+mn-ea"/>
                          <a:cs typeface="+mn-cs"/>
                        </a:rPr>
                        <a:t>Project ID &amp; Selection</a:t>
                      </a:r>
                    </a:p>
                    <a:p>
                      <a:r>
                        <a:rPr lang="en-US" sz="1800" i="0" kern="1200" dirty="0">
                          <a:solidFill>
                            <a:schemeClr val="tx1"/>
                          </a:solidFill>
                          <a:latin typeface="+mn-lt"/>
                          <a:ea typeface="+mn-ea"/>
                          <a:cs typeface="+mn-cs"/>
                        </a:rPr>
                        <a:t>Feasibility Assessment</a:t>
                      </a:r>
                    </a:p>
                    <a:p>
                      <a:r>
                        <a:rPr lang="en-US" sz="1800" i="0" kern="1200" dirty="0">
                          <a:solidFill>
                            <a:schemeClr val="tx1"/>
                          </a:solidFill>
                          <a:latin typeface="+mn-lt"/>
                          <a:ea typeface="+mn-ea"/>
                          <a:cs typeface="+mn-cs"/>
                        </a:rPr>
                        <a:t>   Technical</a:t>
                      </a:r>
                    </a:p>
                    <a:p>
                      <a:r>
                        <a:rPr lang="en-US" sz="1800" i="0" kern="1200" dirty="0">
                          <a:solidFill>
                            <a:schemeClr val="tx1"/>
                          </a:solidFill>
                          <a:latin typeface="+mn-lt"/>
                          <a:ea typeface="+mn-ea"/>
                          <a:cs typeface="+mn-cs"/>
                        </a:rPr>
                        <a:t>   Financial</a:t>
                      </a:r>
                    </a:p>
                    <a:p>
                      <a:r>
                        <a:rPr lang="en-US" sz="1800" i="0" kern="1200" dirty="0">
                          <a:solidFill>
                            <a:schemeClr val="tx1"/>
                          </a:solidFill>
                          <a:latin typeface="+mn-lt"/>
                          <a:ea typeface="+mn-ea"/>
                          <a:cs typeface="+mn-cs"/>
                        </a:rPr>
                        <a:t>   (Other)</a:t>
                      </a:r>
                    </a:p>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0000"/>
                  </a:ext>
                </a:extLst>
              </a:tr>
              <a:tr h="481904">
                <a:tc>
                  <a:txBody>
                    <a:bodyPr/>
                    <a:lstStyle/>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350003121"/>
                  </a:ext>
                </a:extLst>
              </a:tr>
            </a:tbl>
          </a:graphicData>
        </a:graphic>
      </p:graphicFrame>
      <p:sp>
        <p:nvSpPr>
          <p:cNvPr id="5" name="Content Placeholder 4">
            <a:extLst>
              <a:ext uri="{FF2B5EF4-FFF2-40B4-BE49-F238E27FC236}">
                <a16:creationId xmlns:a16="http://schemas.microsoft.com/office/drawing/2014/main" id="{D7927865-8AC7-4485-9CA3-D2720ADF952E}"/>
              </a:ext>
            </a:extLst>
          </p:cNvPr>
          <p:cNvSpPr>
            <a:spLocks noGrp="1"/>
          </p:cNvSpPr>
          <p:nvPr>
            <p:ph idx="1"/>
          </p:nvPr>
        </p:nvSpPr>
        <p:spPr/>
        <p:txBody>
          <a:bodyPr/>
          <a:lstStyle/>
          <a:p>
            <a:pPr marL="914400" lvl="1" indent="-457200">
              <a:defRPr/>
            </a:pPr>
            <a:r>
              <a:rPr lang="en-US" sz="2400" dirty="0"/>
              <a:t>Evaluation Criteria</a:t>
            </a:r>
          </a:p>
          <a:p>
            <a:pPr marL="1097280" lvl="2" indent="-457200">
              <a:defRPr/>
            </a:pPr>
            <a:r>
              <a:rPr lang="en-US" dirty="0"/>
              <a:t>Value Chain Analysis</a:t>
            </a:r>
          </a:p>
          <a:p>
            <a:pPr marL="1243584" lvl="3" indent="-457200">
              <a:defRPr/>
            </a:pPr>
            <a:r>
              <a:rPr lang="en-US" dirty="0"/>
              <a:t>Extend to which activities add value and costs when developing products and services</a:t>
            </a:r>
          </a:p>
          <a:p>
            <a:pPr marL="1097280" lvl="2" indent="-457200">
              <a:defRPr/>
            </a:pPr>
            <a:r>
              <a:rPr lang="en-US" dirty="0"/>
              <a:t>Strategic Alignment</a:t>
            </a:r>
          </a:p>
          <a:p>
            <a:pPr marL="1243584" lvl="3" indent="-457200">
              <a:defRPr/>
            </a:pPr>
            <a:r>
              <a:rPr lang="en-US" dirty="0"/>
              <a:t>Extent to which the project is viewed as helping the organization achieve strategic objectives</a:t>
            </a:r>
          </a:p>
          <a:p>
            <a:pPr marL="1097280" lvl="2" indent="-457200">
              <a:defRPr/>
            </a:pPr>
            <a:r>
              <a:rPr lang="en-US" dirty="0"/>
              <a:t>Potential Benefits</a:t>
            </a:r>
          </a:p>
          <a:p>
            <a:pPr marL="1243584" lvl="3" indent="-457200">
              <a:defRPr/>
            </a:pPr>
            <a:r>
              <a:rPr lang="en-US" dirty="0"/>
              <a:t>Extent to which the project is viewed as improving processes</a:t>
            </a:r>
          </a:p>
          <a:p>
            <a:pPr marL="1097280" lvl="2" indent="-457200">
              <a:defRPr/>
            </a:pPr>
            <a:r>
              <a:rPr lang="en-US" dirty="0"/>
              <a:t>Resource Availability</a:t>
            </a:r>
          </a:p>
          <a:p>
            <a:pPr marL="1243584" lvl="3" indent="-457200">
              <a:defRPr/>
            </a:pPr>
            <a:r>
              <a:rPr lang="en-US" dirty="0"/>
              <a:t>Amount and type of resources the project requires, and their availability</a:t>
            </a:r>
          </a:p>
          <a:p>
            <a:pPr marL="1097280" lvl="2" indent="-457200">
              <a:defRPr/>
            </a:pPr>
            <a:r>
              <a:rPr lang="en-US" dirty="0"/>
              <a:t>Technical Difficulty / Risks</a:t>
            </a:r>
          </a:p>
          <a:p>
            <a:pPr marL="1243584" lvl="3" indent="-457200">
              <a:defRPr/>
            </a:pPr>
            <a:r>
              <a:rPr lang="en-US" dirty="0"/>
              <a:t>Level of technical difficulty to successfully complete the project</a:t>
            </a:r>
          </a:p>
          <a:p>
            <a:endParaRPr lang="en-US" dirty="0"/>
          </a:p>
        </p:txBody>
      </p:sp>
    </p:spTree>
    <p:extLst>
      <p:ext uri="{BB962C8B-B14F-4D97-AF65-F5344CB8AC3E}">
        <p14:creationId xmlns:p14="http://schemas.microsoft.com/office/powerpoint/2010/main" val="328623798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calcmode="lin" valueType="num">
                                      <p:cBhvr additive="base">
                                        <p:cTn id="2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anim calcmode="lin" valueType="num">
                                      <p:cBhvr additive="base">
                                        <p:cTn id="4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 calcmode="lin" valueType="num">
                                      <p:cBhvr additive="base">
                                        <p:cTn id="4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
                                            <p:txEl>
                                              <p:pRg st="10" end="10"/>
                                            </p:txEl>
                                          </p:spTgt>
                                        </p:tgtEl>
                                        <p:attrNameLst>
                                          <p:attrName>style.visibility</p:attrName>
                                        </p:attrNameLst>
                                      </p:cBhvr>
                                      <p:to>
                                        <p:strVal val="visible"/>
                                      </p:to>
                                    </p:set>
                                    <p:anim calcmode="lin" valueType="num">
                                      <p:cBhvr additive="base">
                                        <p:cTn id="51"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D5CA7-73CA-42F1-B282-1F19DB2208F2}"/>
              </a:ext>
            </a:extLst>
          </p:cNvPr>
          <p:cNvSpPr>
            <a:spLocks noGrp="1"/>
          </p:cNvSpPr>
          <p:nvPr>
            <p:ph type="title"/>
          </p:nvPr>
        </p:nvSpPr>
        <p:spPr/>
        <p:txBody>
          <a:bodyPr>
            <a:normAutofit/>
          </a:bodyPr>
          <a:lstStyle/>
          <a:p>
            <a:r>
              <a:rPr lang="en-US" sz="4000" dirty="0"/>
              <a:t>Classifying and Ranking IS Projects</a:t>
            </a:r>
          </a:p>
        </p:txBody>
      </p:sp>
      <p:graphicFrame>
        <p:nvGraphicFramePr>
          <p:cNvPr id="4" name="Table 3">
            <a:extLst>
              <a:ext uri="{FF2B5EF4-FFF2-40B4-BE49-F238E27FC236}">
                <a16:creationId xmlns:a16="http://schemas.microsoft.com/office/drawing/2014/main" id="{EFAF13E1-99CD-4CC8-98BB-C0251F4EF5F4}"/>
              </a:ext>
            </a:extLst>
          </p:cNvPr>
          <p:cNvGraphicFramePr>
            <a:graphicFrameLocks noGrp="1"/>
          </p:cNvGraphicFramePr>
          <p:nvPr/>
        </p:nvGraphicFramePr>
        <p:xfrm>
          <a:off x="29183" y="187219"/>
          <a:ext cx="2286000" cy="4962464"/>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b="0" i="0" kern="1200" dirty="0">
                          <a:solidFill>
                            <a:schemeClr val="bg1">
                              <a:lumMod val="50000"/>
                            </a:schemeClr>
                          </a:solidFill>
                          <a:latin typeface="+mn-lt"/>
                          <a:ea typeface="+mn-ea"/>
                          <a:cs typeface="+mn-cs"/>
                        </a:rPr>
                        <a:t>Introduction</a:t>
                      </a:r>
                    </a:p>
                    <a:p>
                      <a:r>
                        <a:rPr lang="en-US" sz="1800" b="0" i="0" kern="1200" dirty="0">
                          <a:solidFill>
                            <a:schemeClr val="bg1">
                              <a:lumMod val="50000"/>
                            </a:schemeClr>
                          </a:solidFill>
                          <a:latin typeface="+mn-lt"/>
                          <a:ea typeface="+mn-ea"/>
                          <a:cs typeface="+mn-cs"/>
                        </a:rPr>
                        <a:t>Sources of Software</a:t>
                      </a:r>
                    </a:p>
                    <a:p>
                      <a:r>
                        <a:rPr lang="en-US" sz="1800" b="0" i="0" kern="1200" dirty="0">
                          <a:solidFill>
                            <a:schemeClr val="bg1">
                              <a:lumMod val="50000"/>
                            </a:schemeClr>
                          </a:solidFill>
                          <a:latin typeface="+mn-lt"/>
                          <a:ea typeface="+mn-ea"/>
                          <a:cs typeface="+mn-cs"/>
                        </a:rPr>
                        <a:t>   Outsourcing</a:t>
                      </a:r>
                    </a:p>
                    <a:p>
                      <a:r>
                        <a:rPr lang="en-US" sz="1800" b="0" i="0" kern="1200" dirty="0">
                          <a:solidFill>
                            <a:schemeClr val="bg1">
                              <a:lumMod val="50000"/>
                            </a:schemeClr>
                          </a:solidFill>
                          <a:latin typeface="+mn-lt"/>
                          <a:ea typeface="+mn-ea"/>
                          <a:cs typeface="+mn-cs"/>
                        </a:rPr>
                        <a:t>   Packaged Software</a:t>
                      </a:r>
                    </a:p>
                    <a:p>
                      <a:r>
                        <a:rPr lang="en-US" sz="1800" b="0" i="0" kern="1200" dirty="0">
                          <a:solidFill>
                            <a:schemeClr val="bg1">
                              <a:lumMod val="50000"/>
                            </a:schemeClr>
                          </a:solidFill>
                          <a:latin typeface="+mn-lt"/>
                          <a:ea typeface="+mn-ea"/>
                          <a:cs typeface="+mn-cs"/>
                        </a:rPr>
                        <a:t>   Vendors</a:t>
                      </a:r>
                    </a:p>
                    <a:p>
                      <a:r>
                        <a:rPr lang="en-US" sz="1800" b="0" i="0" kern="1200" dirty="0">
                          <a:solidFill>
                            <a:schemeClr val="bg1">
                              <a:lumMod val="50000"/>
                            </a:schemeClr>
                          </a:solidFill>
                          <a:latin typeface="+mn-lt"/>
                          <a:ea typeface="+mn-ea"/>
                          <a:cs typeface="+mn-cs"/>
                        </a:rPr>
                        <a:t>   Cloud</a:t>
                      </a:r>
                    </a:p>
                    <a:p>
                      <a:r>
                        <a:rPr lang="en-US" sz="1800" b="0" i="0" kern="1200" dirty="0">
                          <a:solidFill>
                            <a:schemeClr val="bg1">
                              <a:lumMod val="50000"/>
                            </a:schemeClr>
                          </a:solidFill>
                          <a:latin typeface="+mn-lt"/>
                          <a:ea typeface="+mn-ea"/>
                          <a:cs typeface="+mn-cs"/>
                        </a:rPr>
                        <a:t>   Open Source</a:t>
                      </a:r>
                    </a:p>
                    <a:p>
                      <a:r>
                        <a:rPr lang="en-US" sz="1800" b="0" i="0" kern="1200" dirty="0">
                          <a:solidFill>
                            <a:schemeClr val="bg1">
                              <a:lumMod val="50000"/>
                            </a:schemeClr>
                          </a:solidFill>
                          <a:latin typeface="+mn-lt"/>
                          <a:ea typeface="+mn-ea"/>
                          <a:cs typeface="+mn-cs"/>
                        </a:rPr>
                        <a:t>   In-House</a:t>
                      </a:r>
                    </a:p>
                    <a:p>
                      <a:r>
                        <a:rPr lang="en-US" sz="1800" b="0" i="0" kern="1200" dirty="0">
                          <a:solidFill>
                            <a:schemeClr val="bg1">
                              <a:lumMod val="50000"/>
                            </a:schemeClr>
                          </a:solidFill>
                          <a:latin typeface="+mn-lt"/>
                          <a:ea typeface="+mn-ea"/>
                          <a:cs typeface="+mn-cs"/>
                        </a:rPr>
                        <a:t>   RFP</a:t>
                      </a:r>
                    </a:p>
                    <a:p>
                      <a:r>
                        <a:rPr lang="en-US" sz="1800" b="0" i="0" kern="1200" dirty="0">
                          <a:solidFill>
                            <a:schemeClr val="bg1">
                              <a:lumMod val="50000"/>
                            </a:schemeClr>
                          </a:solidFill>
                          <a:latin typeface="+mn-lt"/>
                          <a:ea typeface="+mn-ea"/>
                          <a:cs typeface="+mn-cs"/>
                        </a:rPr>
                        <a:t>   Reuse</a:t>
                      </a:r>
                    </a:p>
                    <a:p>
                      <a:r>
                        <a:rPr lang="en-US" sz="1800" b="1" i="0" kern="1200" dirty="0">
                          <a:solidFill>
                            <a:srgbClr val="FF0000"/>
                          </a:solidFill>
                          <a:latin typeface="+mn-lt"/>
                          <a:ea typeface="+mn-ea"/>
                          <a:cs typeface="+mn-cs"/>
                        </a:rPr>
                        <a:t>Project ID &amp; Selection</a:t>
                      </a:r>
                    </a:p>
                    <a:p>
                      <a:r>
                        <a:rPr lang="en-US" sz="1800" i="0" kern="1200" dirty="0">
                          <a:solidFill>
                            <a:schemeClr val="tx1"/>
                          </a:solidFill>
                          <a:latin typeface="+mn-lt"/>
                          <a:ea typeface="+mn-ea"/>
                          <a:cs typeface="+mn-cs"/>
                        </a:rPr>
                        <a:t>Feasibility Assessment</a:t>
                      </a:r>
                    </a:p>
                    <a:p>
                      <a:r>
                        <a:rPr lang="en-US" sz="1800" i="0" kern="1200" dirty="0">
                          <a:solidFill>
                            <a:schemeClr val="tx1"/>
                          </a:solidFill>
                          <a:latin typeface="+mn-lt"/>
                          <a:ea typeface="+mn-ea"/>
                          <a:cs typeface="+mn-cs"/>
                        </a:rPr>
                        <a:t>   Technical</a:t>
                      </a:r>
                    </a:p>
                    <a:p>
                      <a:r>
                        <a:rPr lang="en-US" sz="1800" i="0" kern="1200" dirty="0">
                          <a:solidFill>
                            <a:schemeClr val="tx1"/>
                          </a:solidFill>
                          <a:latin typeface="+mn-lt"/>
                          <a:ea typeface="+mn-ea"/>
                          <a:cs typeface="+mn-cs"/>
                        </a:rPr>
                        <a:t>   Financial</a:t>
                      </a:r>
                    </a:p>
                    <a:p>
                      <a:r>
                        <a:rPr lang="en-US" sz="1800" i="0" kern="1200" dirty="0">
                          <a:solidFill>
                            <a:schemeClr val="tx1"/>
                          </a:solidFill>
                          <a:latin typeface="+mn-lt"/>
                          <a:ea typeface="+mn-ea"/>
                          <a:cs typeface="+mn-cs"/>
                        </a:rPr>
                        <a:t>   (Other)</a:t>
                      </a:r>
                    </a:p>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0000"/>
                  </a:ext>
                </a:extLst>
              </a:tr>
              <a:tr h="481904">
                <a:tc>
                  <a:txBody>
                    <a:bodyPr/>
                    <a:lstStyle/>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350003121"/>
                  </a:ext>
                </a:extLst>
              </a:tr>
            </a:tbl>
          </a:graphicData>
        </a:graphic>
      </p:graphicFrame>
      <p:sp>
        <p:nvSpPr>
          <p:cNvPr id="5" name="Content Placeholder 4">
            <a:extLst>
              <a:ext uri="{FF2B5EF4-FFF2-40B4-BE49-F238E27FC236}">
                <a16:creationId xmlns:a16="http://schemas.microsoft.com/office/drawing/2014/main" id="{D7927865-8AC7-4485-9CA3-D2720ADF952E}"/>
              </a:ext>
            </a:extLst>
          </p:cNvPr>
          <p:cNvSpPr>
            <a:spLocks noGrp="1"/>
          </p:cNvSpPr>
          <p:nvPr>
            <p:ph idx="1"/>
          </p:nvPr>
        </p:nvSpPr>
        <p:spPr/>
        <p:txBody>
          <a:bodyPr/>
          <a:lstStyle/>
          <a:p>
            <a:endParaRPr lang="en-US" dirty="0"/>
          </a:p>
        </p:txBody>
      </p:sp>
      <p:pic>
        <p:nvPicPr>
          <p:cNvPr id="6" name="Picture 7" descr="Noname.jpg">
            <a:extLst>
              <a:ext uri="{FF2B5EF4-FFF2-40B4-BE49-F238E27FC236}">
                <a16:creationId xmlns:a16="http://schemas.microsoft.com/office/drawing/2014/main" id="{8EC47010-FC69-44F8-85ED-4783B6B40CD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8642" y="1986697"/>
            <a:ext cx="7038975"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8">
            <a:extLst>
              <a:ext uri="{FF2B5EF4-FFF2-40B4-BE49-F238E27FC236}">
                <a16:creationId xmlns:a16="http://schemas.microsoft.com/office/drawing/2014/main" id="{059AF808-A789-450E-BBB7-D2C1D97DA5D4}"/>
              </a:ext>
            </a:extLst>
          </p:cNvPr>
          <p:cNvSpPr>
            <a:spLocks noChangeArrowheads="1"/>
          </p:cNvSpPr>
          <p:nvPr/>
        </p:nvSpPr>
        <p:spPr bwMode="auto">
          <a:xfrm>
            <a:off x="7323441" y="5158521"/>
            <a:ext cx="3810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t>Project selection decisions must consider numerous factors and can have numerous outcomes</a:t>
            </a:r>
          </a:p>
        </p:txBody>
      </p:sp>
    </p:spTree>
    <p:extLst>
      <p:ext uri="{BB962C8B-B14F-4D97-AF65-F5344CB8AC3E}">
        <p14:creationId xmlns:p14="http://schemas.microsoft.com/office/powerpoint/2010/main" val="2289709456"/>
      </p:ext>
    </p:extLst>
  </p:cSld>
  <p:clrMapOvr>
    <a:masterClrMapping/>
  </p:clrMapOvr>
  <p:transition>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D5CA7-73CA-42F1-B282-1F19DB2208F2}"/>
              </a:ext>
            </a:extLst>
          </p:cNvPr>
          <p:cNvSpPr>
            <a:spLocks noGrp="1"/>
          </p:cNvSpPr>
          <p:nvPr>
            <p:ph type="title"/>
          </p:nvPr>
        </p:nvSpPr>
        <p:spPr/>
        <p:txBody>
          <a:bodyPr>
            <a:normAutofit/>
          </a:bodyPr>
          <a:lstStyle/>
          <a:p>
            <a:r>
              <a:rPr lang="en-US" sz="4000" dirty="0"/>
              <a:t>Weighted Analysis</a:t>
            </a:r>
          </a:p>
        </p:txBody>
      </p:sp>
      <p:graphicFrame>
        <p:nvGraphicFramePr>
          <p:cNvPr id="4" name="Table 3">
            <a:extLst>
              <a:ext uri="{FF2B5EF4-FFF2-40B4-BE49-F238E27FC236}">
                <a16:creationId xmlns:a16="http://schemas.microsoft.com/office/drawing/2014/main" id="{EFAF13E1-99CD-4CC8-98BB-C0251F4EF5F4}"/>
              </a:ext>
            </a:extLst>
          </p:cNvPr>
          <p:cNvGraphicFramePr>
            <a:graphicFrameLocks noGrp="1"/>
          </p:cNvGraphicFramePr>
          <p:nvPr/>
        </p:nvGraphicFramePr>
        <p:xfrm>
          <a:off x="29183" y="187219"/>
          <a:ext cx="2286000" cy="4962464"/>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b="0" i="0" kern="1200" dirty="0">
                          <a:solidFill>
                            <a:schemeClr val="bg1">
                              <a:lumMod val="50000"/>
                            </a:schemeClr>
                          </a:solidFill>
                          <a:latin typeface="+mn-lt"/>
                          <a:ea typeface="+mn-ea"/>
                          <a:cs typeface="+mn-cs"/>
                        </a:rPr>
                        <a:t>Introduction</a:t>
                      </a:r>
                    </a:p>
                    <a:p>
                      <a:r>
                        <a:rPr lang="en-US" sz="1800" b="0" i="0" kern="1200" dirty="0">
                          <a:solidFill>
                            <a:schemeClr val="bg1">
                              <a:lumMod val="50000"/>
                            </a:schemeClr>
                          </a:solidFill>
                          <a:latin typeface="+mn-lt"/>
                          <a:ea typeface="+mn-ea"/>
                          <a:cs typeface="+mn-cs"/>
                        </a:rPr>
                        <a:t>Sources of Software</a:t>
                      </a:r>
                    </a:p>
                    <a:p>
                      <a:r>
                        <a:rPr lang="en-US" sz="1800" b="0" i="0" kern="1200" dirty="0">
                          <a:solidFill>
                            <a:schemeClr val="bg1">
                              <a:lumMod val="50000"/>
                            </a:schemeClr>
                          </a:solidFill>
                          <a:latin typeface="+mn-lt"/>
                          <a:ea typeface="+mn-ea"/>
                          <a:cs typeface="+mn-cs"/>
                        </a:rPr>
                        <a:t>   Outsourcing</a:t>
                      </a:r>
                    </a:p>
                    <a:p>
                      <a:r>
                        <a:rPr lang="en-US" sz="1800" b="0" i="0" kern="1200" dirty="0">
                          <a:solidFill>
                            <a:schemeClr val="bg1">
                              <a:lumMod val="50000"/>
                            </a:schemeClr>
                          </a:solidFill>
                          <a:latin typeface="+mn-lt"/>
                          <a:ea typeface="+mn-ea"/>
                          <a:cs typeface="+mn-cs"/>
                        </a:rPr>
                        <a:t>   Packaged Software</a:t>
                      </a:r>
                    </a:p>
                    <a:p>
                      <a:r>
                        <a:rPr lang="en-US" sz="1800" b="0" i="0" kern="1200" dirty="0">
                          <a:solidFill>
                            <a:schemeClr val="bg1">
                              <a:lumMod val="50000"/>
                            </a:schemeClr>
                          </a:solidFill>
                          <a:latin typeface="+mn-lt"/>
                          <a:ea typeface="+mn-ea"/>
                          <a:cs typeface="+mn-cs"/>
                        </a:rPr>
                        <a:t>   Vendors</a:t>
                      </a:r>
                    </a:p>
                    <a:p>
                      <a:r>
                        <a:rPr lang="en-US" sz="1800" b="0" i="0" kern="1200" dirty="0">
                          <a:solidFill>
                            <a:schemeClr val="bg1">
                              <a:lumMod val="50000"/>
                            </a:schemeClr>
                          </a:solidFill>
                          <a:latin typeface="+mn-lt"/>
                          <a:ea typeface="+mn-ea"/>
                          <a:cs typeface="+mn-cs"/>
                        </a:rPr>
                        <a:t>   Cloud</a:t>
                      </a:r>
                    </a:p>
                    <a:p>
                      <a:r>
                        <a:rPr lang="en-US" sz="1800" b="0" i="0" kern="1200" dirty="0">
                          <a:solidFill>
                            <a:schemeClr val="bg1">
                              <a:lumMod val="50000"/>
                            </a:schemeClr>
                          </a:solidFill>
                          <a:latin typeface="+mn-lt"/>
                          <a:ea typeface="+mn-ea"/>
                          <a:cs typeface="+mn-cs"/>
                        </a:rPr>
                        <a:t>   Open Source</a:t>
                      </a:r>
                    </a:p>
                    <a:p>
                      <a:r>
                        <a:rPr lang="en-US" sz="1800" b="0" i="0" kern="1200" dirty="0">
                          <a:solidFill>
                            <a:schemeClr val="bg1">
                              <a:lumMod val="50000"/>
                            </a:schemeClr>
                          </a:solidFill>
                          <a:latin typeface="+mn-lt"/>
                          <a:ea typeface="+mn-ea"/>
                          <a:cs typeface="+mn-cs"/>
                        </a:rPr>
                        <a:t>   In-House</a:t>
                      </a:r>
                    </a:p>
                    <a:p>
                      <a:r>
                        <a:rPr lang="en-US" sz="1800" b="0" i="0" kern="1200" dirty="0">
                          <a:solidFill>
                            <a:schemeClr val="bg1">
                              <a:lumMod val="50000"/>
                            </a:schemeClr>
                          </a:solidFill>
                          <a:latin typeface="+mn-lt"/>
                          <a:ea typeface="+mn-ea"/>
                          <a:cs typeface="+mn-cs"/>
                        </a:rPr>
                        <a:t>   RFP</a:t>
                      </a:r>
                    </a:p>
                    <a:p>
                      <a:r>
                        <a:rPr lang="en-US" sz="1800" b="0" i="0" kern="1200" dirty="0">
                          <a:solidFill>
                            <a:schemeClr val="bg1">
                              <a:lumMod val="50000"/>
                            </a:schemeClr>
                          </a:solidFill>
                          <a:latin typeface="+mn-lt"/>
                          <a:ea typeface="+mn-ea"/>
                          <a:cs typeface="+mn-cs"/>
                        </a:rPr>
                        <a:t>   Reuse</a:t>
                      </a:r>
                    </a:p>
                    <a:p>
                      <a:r>
                        <a:rPr lang="en-US" sz="1800" b="1" i="0" kern="1200" dirty="0">
                          <a:solidFill>
                            <a:srgbClr val="FF0000"/>
                          </a:solidFill>
                          <a:latin typeface="+mn-lt"/>
                          <a:ea typeface="+mn-ea"/>
                          <a:cs typeface="+mn-cs"/>
                        </a:rPr>
                        <a:t>Project ID &amp; Selection</a:t>
                      </a:r>
                    </a:p>
                    <a:p>
                      <a:r>
                        <a:rPr lang="en-US" sz="1800" i="0" kern="1200" dirty="0">
                          <a:solidFill>
                            <a:schemeClr val="tx1"/>
                          </a:solidFill>
                          <a:latin typeface="+mn-lt"/>
                          <a:ea typeface="+mn-ea"/>
                          <a:cs typeface="+mn-cs"/>
                        </a:rPr>
                        <a:t>Feasibility Assessment</a:t>
                      </a:r>
                    </a:p>
                    <a:p>
                      <a:r>
                        <a:rPr lang="en-US" sz="1800" i="0" kern="1200" dirty="0">
                          <a:solidFill>
                            <a:schemeClr val="tx1"/>
                          </a:solidFill>
                          <a:latin typeface="+mn-lt"/>
                          <a:ea typeface="+mn-ea"/>
                          <a:cs typeface="+mn-cs"/>
                        </a:rPr>
                        <a:t>   Technical</a:t>
                      </a:r>
                    </a:p>
                    <a:p>
                      <a:r>
                        <a:rPr lang="en-US" sz="1800" i="0" kern="1200" dirty="0">
                          <a:solidFill>
                            <a:schemeClr val="tx1"/>
                          </a:solidFill>
                          <a:latin typeface="+mn-lt"/>
                          <a:ea typeface="+mn-ea"/>
                          <a:cs typeface="+mn-cs"/>
                        </a:rPr>
                        <a:t>   Financial</a:t>
                      </a:r>
                    </a:p>
                    <a:p>
                      <a:r>
                        <a:rPr lang="en-US" sz="1800" i="0" kern="1200" dirty="0">
                          <a:solidFill>
                            <a:schemeClr val="tx1"/>
                          </a:solidFill>
                          <a:latin typeface="+mn-lt"/>
                          <a:ea typeface="+mn-ea"/>
                          <a:cs typeface="+mn-cs"/>
                        </a:rPr>
                        <a:t>   (Other)</a:t>
                      </a:r>
                    </a:p>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0000"/>
                  </a:ext>
                </a:extLst>
              </a:tr>
              <a:tr h="481904">
                <a:tc>
                  <a:txBody>
                    <a:bodyPr/>
                    <a:lstStyle/>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350003121"/>
                  </a:ext>
                </a:extLst>
              </a:tr>
            </a:tbl>
          </a:graphicData>
        </a:graphic>
      </p:graphicFrame>
      <p:sp>
        <p:nvSpPr>
          <p:cNvPr id="5" name="Content Placeholder 4">
            <a:extLst>
              <a:ext uri="{FF2B5EF4-FFF2-40B4-BE49-F238E27FC236}">
                <a16:creationId xmlns:a16="http://schemas.microsoft.com/office/drawing/2014/main" id="{D7927865-8AC7-4485-9CA3-D2720ADF952E}"/>
              </a:ext>
            </a:extLst>
          </p:cNvPr>
          <p:cNvSpPr>
            <a:spLocks noGrp="1"/>
          </p:cNvSpPr>
          <p:nvPr>
            <p:ph idx="1"/>
          </p:nvPr>
        </p:nvSpPr>
        <p:spPr/>
        <p:txBody>
          <a:bodyPr/>
          <a:lstStyle/>
          <a:p>
            <a:r>
              <a:rPr lang="en-US" altLang="en-US" sz="2800" dirty="0"/>
              <a:t>One method for deciding among different projects or alternative designs:</a:t>
            </a:r>
          </a:p>
          <a:p>
            <a:pPr marL="914400" lvl="1" indent="-457200"/>
            <a:r>
              <a:rPr lang="en-US" altLang="en-US" sz="2000" dirty="0"/>
              <a:t>For each requirement or constraint: </a:t>
            </a:r>
          </a:p>
          <a:p>
            <a:pPr marL="914400" lvl="1" indent="-457200">
              <a:buNone/>
            </a:pPr>
            <a:r>
              <a:rPr lang="en-US" altLang="en-US" sz="2000" dirty="0"/>
              <a:t>	Score = weight X rating</a:t>
            </a:r>
          </a:p>
          <a:p>
            <a:pPr marL="914400" lvl="1" indent="-457200"/>
            <a:r>
              <a:rPr lang="en-US" altLang="en-US" sz="2000" dirty="0"/>
              <a:t>Each alternative: sum scores across requirements/constraints</a:t>
            </a:r>
          </a:p>
          <a:p>
            <a:pPr marL="914400" lvl="1" indent="-457200"/>
            <a:r>
              <a:rPr lang="en-US" altLang="en-US" sz="2000" dirty="0"/>
              <a:t>Alternative with highest score wins</a:t>
            </a:r>
          </a:p>
          <a:p>
            <a:endParaRPr lang="en-US" dirty="0"/>
          </a:p>
        </p:txBody>
      </p:sp>
      <p:pic>
        <p:nvPicPr>
          <p:cNvPr id="8" name="Picture 7">
            <a:extLst>
              <a:ext uri="{FF2B5EF4-FFF2-40B4-BE49-F238E27FC236}">
                <a16:creationId xmlns:a16="http://schemas.microsoft.com/office/drawing/2014/main" id="{00CDAEF4-75C8-49B1-880E-FA388B0234A9}"/>
              </a:ext>
            </a:extLst>
          </p:cNvPr>
          <p:cNvPicPr>
            <a:picLocks noChangeAspect="1"/>
          </p:cNvPicPr>
          <p:nvPr/>
        </p:nvPicPr>
        <p:blipFill>
          <a:blip r:embed="rId2"/>
          <a:stretch>
            <a:fillRect/>
          </a:stretch>
        </p:blipFill>
        <p:spPr>
          <a:xfrm>
            <a:off x="6875813" y="3524895"/>
            <a:ext cx="4904509" cy="3177178"/>
          </a:xfrm>
          <a:prstGeom prst="rect">
            <a:avLst/>
          </a:prstGeom>
        </p:spPr>
      </p:pic>
    </p:spTree>
    <p:extLst>
      <p:ext uri="{BB962C8B-B14F-4D97-AF65-F5344CB8AC3E}">
        <p14:creationId xmlns:p14="http://schemas.microsoft.com/office/powerpoint/2010/main" val="204750949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D5CA7-73CA-42F1-B282-1F19DB2208F2}"/>
              </a:ext>
            </a:extLst>
          </p:cNvPr>
          <p:cNvSpPr>
            <a:spLocks noGrp="1"/>
          </p:cNvSpPr>
          <p:nvPr>
            <p:ph type="title"/>
          </p:nvPr>
        </p:nvSpPr>
        <p:spPr/>
        <p:txBody>
          <a:bodyPr>
            <a:normAutofit/>
          </a:bodyPr>
          <a:lstStyle/>
          <a:p>
            <a:r>
              <a:rPr lang="en-US" sz="4000" dirty="0"/>
              <a:t>Alignment with Strategy</a:t>
            </a:r>
          </a:p>
        </p:txBody>
      </p:sp>
      <p:graphicFrame>
        <p:nvGraphicFramePr>
          <p:cNvPr id="4" name="Table 3">
            <a:extLst>
              <a:ext uri="{FF2B5EF4-FFF2-40B4-BE49-F238E27FC236}">
                <a16:creationId xmlns:a16="http://schemas.microsoft.com/office/drawing/2014/main" id="{EFAF13E1-99CD-4CC8-98BB-C0251F4EF5F4}"/>
              </a:ext>
            </a:extLst>
          </p:cNvPr>
          <p:cNvGraphicFramePr>
            <a:graphicFrameLocks noGrp="1"/>
          </p:cNvGraphicFramePr>
          <p:nvPr/>
        </p:nvGraphicFramePr>
        <p:xfrm>
          <a:off x="29183" y="187219"/>
          <a:ext cx="2286000" cy="4962464"/>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b="0" i="0" kern="1200" dirty="0">
                          <a:solidFill>
                            <a:schemeClr val="bg1">
                              <a:lumMod val="50000"/>
                            </a:schemeClr>
                          </a:solidFill>
                          <a:latin typeface="+mn-lt"/>
                          <a:ea typeface="+mn-ea"/>
                          <a:cs typeface="+mn-cs"/>
                        </a:rPr>
                        <a:t>Introduction</a:t>
                      </a:r>
                    </a:p>
                    <a:p>
                      <a:r>
                        <a:rPr lang="en-US" sz="1800" b="0" i="0" kern="1200" dirty="0">
                          <a:solidFill>
                            <a:schemeClr val="bg1">
                              <a:lumMod val="50000"/>
                            </a:schemeClr>
                          </a:solidFill>
                          <a:latin typeface="+mn-lt"/>
                          <a:ea typeface="+mn-ea"/>
                          <a:cs typeface="+mn-cs"/>
                        </a:rPr>
                        <a:t>Sources of Software</a:t>
                      </a:r>
                    </a:p>
                    <a:p>
                      <a:r>
                        <a:rPr lang="en-US" sz="1800" b="0" i="0" kern="1200" dirty="0">
                          <a:solidFill>
                            <a:schemeClr val="bg1">
                              <a:lumMod val="50000"/>
                            </a:schemeClr>
                          </a:solidFill>
                          <a:latin typeface="+mn-lt"/>
                          <a:ea typeface="+mn-ea"/>
                          <a:cs typeface="+mn-cs"/>
                        </a:rPr>
                        <a:t>   Outsourcing</a:t>
                      </a:r>
                    </a:p>
                    <a:p>
                      <a:r>
                        <a:rPr lang="en-US" sz="1800" b="0" i="0" kern="1200" dirty="0">
                          <a:solidFill>
                            <a:schemeClr val="bg1">
                              <a:lumMod val="50000"/>
                            </a:schemeClr>
                          </a:solidFill>
                          <a:latin typeface="+mn-lt"/>
                          <a:ea typeface="+mn-ea"/>
                          <a:cs typeface="+mn-cs"/>
                        </a:rPr>
                        <a:t>   Packaged Software</a:t>
                      </a:r>
                    </a:p>
                    <a:p>
                      <a:r>
                        <a:rPr lang="en-US" sz="1800" b="0" i="0" kern="1200" dirty="0">
                          <a:solidFill>
                            <a:schemeClr val="bg1">
                              <a:lumMod val="50000"/>
                            </a:schemeClr>
                          </a:solidFill>
                          <a:latin typeface="+mn-lt"/>
                          <a:ea typeface="+mn-ea"/>
                          <a:cs typeface="+mn-cs"/>
                        </a:rPr>
                        <a:t>   Vendors</a:t>
                      </a:r>
                    </a:p>
                    <a:p>
                      <a:r>
                        <a:rPr lang="en-US" sz="1800" b="0" i="0" kern="1200" dirty="0">
                          <a:solidFill>
                            <a:schemeClr val="bg1">
                              <a:lumMod val="50000"/>
                            </a:schemeClr>
                          </a:solidFill>
                          <a:latin typeface="+mn-lt"/>
                          <a:ea typeface="+mn-ea"/>
                          <a:cs typeface="+mn-cs"/>
                        </a:rPr>
                        <a:t>   Cloud</a:t>
                      </a:r>
                    </a:p>
                    <a:p>
                      <a:r>
                        <a:rPr lang="en-US" sz="1800" b="0" i="0" kern="1200" dirty="0">
                          <a:solidFill>
                            <a:schemeClr val="bg1">
                              <a:lumMod val="50000"/>
                            </a:schemeClr>
                          </a:solidFill>
                          <a:latin typeface="+mn-lt"/>
                          <a:ea typeface="+mn-ea"/>
                          <a:cs typeface="+mn-cs"/>
                        </a:rPr>
                        <a:t>   Open Source</a:t>
                      </a:r>
                    </a:p>
                    <a:p>
                      <a:r>
                        <a:rPr lang="en-US" sz="1800" b="0" i="0" kern="1200" dirty="0">
                          <a:solidFill>
                            <a:schemeClr val="bg1">
                              <a:lumMod val="50000"/>
                            </a:schemeClr>
                          </a:solidFill>
                          <a:latin typeface="+mn-lt"/>
                          <a:ea typeface="+mn-ea"/>
                          <a:cs typeface="+mn-cs"/>
                        </a:rPr>
                        <a:t>   In-House</a:t>
                      </a:r>
                    </a:p>
                    <a:p>
                      <a:r>
                        <a:rPr lang="en-US" sz="1800" b="0" i="0" kern="1200" dirty="0">
                          <a:solidFill>
                            <a:schemeClr val="bg1">
                              <a:lumMod val="50000"/>
                            </a:schemeClr>
                          </a:solidFill>
                          <a:latin typeface="+mn-lt"/>
                          <a:ea typeface="+mn-ea"/>
                          <a:cs typeface="+mn-cs"/>
                        </a:rPr>
                        <a:t>   RFP</a:t>
                      </a:r>
                    </a:p>
                    <a:p>
                      <a:r>
                        <a:rPr lang="en-US" sz="1800" b="0" i="0" kern="1200" dirty="0">
                          <a:solidFill>
                            <a:schemeClr val="bg1">
                              <a:lumMod val="50000"/>
                            </a:schemeClr>
                          </a:solidFill>
                          <a:latin typeface="+mn-lt"/>
                          <a:ea typeface="+mn-ea"/>
                          <a:cs typeface="+mn-cs"/>
                        </a:rPr>
                        <a:t>   Reuse</a:t>
                      </a:r>
                    </a:p>
                    <a:p>
                      <a:r>
                        <a:rPr lang="en-US" sz="1800" b="1" i="0" kern="1200" dirty="0">
                          <a:solidFill>
                            <a:srgbClr val="FF0000"/>
                          </a:solidFill>
                          <a:latin typeface="+mn-lt"/>
                          <a:ea typeface="+mn-ea"/>
                          <a:cs typeface="+mn-cs"/>
                        </a:rPr>
                        <a:t>Project ID &amp; Selection</a:t>
                      </a:r>
                    </a:p>
                    <a:p>
                      <a:r>
                        <a:rPr lang="en-US" sz="1800" i="0" kern="1200" dirty="0">
                          <a:solidFill>
                            <a:schemeClr val="tx1"/>
                          </a:solidFill>
                          <a:latin typeface="+mn-lt"/>
                          <a:ea typeface="+mn-ea"/>
                          <a:cs typeface="+mn-cs"/>
                        </a:rPr>
                        <a:t>Feasibility Assessment</a:t>
                      </a:r>
                    </a:p>
                    <a:p>
                      <a:r>
                        <a:rPr lang="en-US" sz="1800" i="0" kern="1200" dirty="0">
                          <a:solidFill>
                            <a:schemeClr val="tx1"/>
                          </a:solidFill>
                          <a:latin typeface="+mn-lt"/>
                          <a:ea typeface="+mn-ea"/>
                          <a:cs typeface="+mn-cs"/>
                        </a:rPr>
                        <a:t>   Technical</a:t>
                      </a:r>
                    </a:p>
                    <a:p>
                      <a:r>
                        <a:rPr lang="en-US" sz="1800" i="0" kern="1200" dirty="0">
                          <a:solidFill>
                            <a:schemeClr val="tx1"/>
                          </a:solidFill>
                          <a:latin typeface="+mn-lt"/>
                          <a:ea typeface="+mn-ea"/>
                          <a:cs typeface="+mn-cs"/>
                        </a:rPr>
                        <a:t>   Financial</a:t>
                      </a:r>
                    </a:p>
                    <a:p>
                      <a:r>
                        <a:rPr lang="en-US" sz="1800" i="0" kern="1200" dirty="0">
                          <a:solidFill>
                            <a:schemeClr val="tx1"/>
                          </a:solidFill>
                          <a:latin typeface="+mn-lt"/>
                          <a:ea typeface="+mn-ea"/>
                          <a:cs typeface="+mn-cs"/>
                        </a:rPr>
                        <a:t>   (Other)</a:t>
                      </a:r>
                    </a:p>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0000"/>
                  </a:ext>
                </a:extLst>
              </a:tr>
              <a:tr h="481904">
                <a:tc>
                  <a:txBody>
                    <a:bodyPr/>
                    <a:lstStyle/>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350003121"/>
                  </a:ext>
                </a:extLst>
              </a:tr>
            </a:tbl>
          </a:graphicData>
        </a:graphic>
      </p:graphicFrame>
      <p:pic>
        <p:nvPicPr>
          <p:cNvPr id="6" name="Content Placeholder 5">
            <a:extLst>
              <a:ext uri="{FF2B5EF4-FFF2-40B4-BE49-F238E27FC236}">
                <a16:creationId xmlns:a16="http://schemas.microsoft.com/office/drawing/2014/main" id="{6AF771DD-6D86-4FFB-ABC4-60A821927C9F}"/>
              </a:ext>
            </a:extLst>
          </p:cNvPr>
          <p:cNvPicPr>
            <a:picLocks noGrp="1" noChangeAspect="1"/>
          </p:cNvPicPr>
          <p:nvPr>
            <p:ph idx="1"/>
          </p:nvPr>
        </p:nvPicPr>
        <p:blipFill>
          <a:blip r:embed="rId2"/>
          <a:stretch>
            <a:fillRect/>
          </a:stretch>
        </p:blipFill>
        <p:spPr>
          <a:xfrm>
            <a:off x="2187885" y="1446645"/>
            <a:ext cx="9720262" cy="3157537"/>
          </a:xfrm>
          <a:prstGeom prst="rect">
            <a:avLst/>
          </a:prstGeom>
        </p:spPr>
      </p:pic>
    </p:spTree>
    <p:extLst>
      <p:ext uri="{BB962C8B-B14F-4D97-AF65-F5344CB8AC3E}">
        <p14:creationId xmlns:p14="http://schemas.microsoft.com/office/powerpoint/2010/main" val="3007106558"/>
      </p:ext>
    </p:extLst>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D5CA7-73CA-42F1-B282-1F19DB2208F2}"/>
              </a:ext>
            </a:extLst>
          </p:cNvPr>
          <p:cNvSpPr>
            <a:spLocks noGrp="1"/>
          </p:cNvSpPr>
          <p:nvPr>
            <p:ph type="title"/>
          </p:nvPr>
        </p:nvSpPr>
        <p:spPr/>
        <p:txBody>
          <a:bodyPr/>
          <a:lstStyle/>
          <a:p>
            <a:r>
              <a:rPr lang="en-US" dirty="0"/>
              <a:t>Topics</a:t>
            </a:r>
          </a:p>
        </p:txBody>
      </p:sp>
      <p:sp>
        <p:nvSpPr>
          <p:cNvPr id="3" name="Content Placeholder 2">
            <a:extLst>
              <a:ext uri="{FF2B5EF4-FFF2-40B4-BE49-F238E27FC236}">
                <a16:creationId xmlns:a16="http://schemas.microsoft.com/office/drawing/2014/main" id="{C2CC66DF-E50A-4111-A500-F2B87D040035}"/>
              </a:ext>
            </a:extLst>
          </p:cNvPr>
          <p:cNvSpPr>
            <a:spLocks noGrp="1"/>
          </p:cNvSpPr>
          <p:nvPr>
            <p:ph idx="1"/>
          </p:nvPr>
        </p:nvSpPr>
        <p:spPr>
          <a:xfrm>
            <a:off x="2306829" y="1544520"/>
            <a:ext cx="4770866" cy="5122980"/>
          </a:xfrm>
        </p:spPr>
        <p:txBody>
          <a:bodyPr>
            <a:normAutofit/>
          </a:bodyPr>
          <a:lstStyle/>
          <a:p>
            <a:r>
              <a:rPr lang="en-US" sz="1600" dirty="0"/>
              <a:t>4. Identifying and Selecting Projects</a:t>
            </a:r>
            <a:br>
              <a:rPr lang="en-US" sz="1600" dirty="0"/>
            </a:br>
            <a:r>
              <a:rPr lang="en-US" sz="1600" dirty="0"/>
              <a:t>4.1. Process</a:t>
            </a:r>
            <a:br>
              <a:rPr lang="en-US" sz="1600" dirty="0"/>
            </a:br>
            <a:r>
              <a:rPr lang="en-US" sz="1600" dirty="0"/>
              <a:t>4.2. Deliverables</a:t>
            </a:r>
            <a:br>
              <a:rPr lang="en-US" sz="1600" dirty="0"/>
            </a:br>
            <a:r>
              <a:rPr lang="en-US" sz="1600" dirty="0"/>
              <a:t>4.3. Corporate Strategic Planning</a:t>
            </a:r>
            <a:br>
              <a:rPr lang="en-US" sz="1600" dirty="0"/>
            </a:br>
            <a:r>
              <a:rPr lang="en-US" sz="1600" dirty="0"/>
              <a:t>4.4. Information Systems Planning</a:t>
            </a:r>
            <a:br>
              <a:rPr lang="en-US" sz="1600" dirty="0"/>
            </a:br>
            <a:r>
              <a:rPr lang="en-US" sz="1600" dirty="0"/>
              <a:t>5. Initiating and Planning Systems Development Projects</a:t>
            </a:r>
            <a:br>
              <a:rPr lang="en-US" sz="1600" dirty="0"/>
            </a:br>
            <a:r>
              <a:rPr lang="en-US" sz="1600" dirty="0"/>
              <a:t>5.1. Deliverables and Outcomes</a:t>
            </a:r>
            <a:br>
              <a:rPr lang="en-US" sz="1600" dirty="0"/>
            </a:br>
            <a:r>
              <a:rPr lang="en-US" sz="1600" dirty="0"/>
              <a:t>5.1.1. Baseline Project Plan</a:t>
            </a:r>
            <a:br>
              <a:rPr lang="en-US" sz="1600" dirty="0"/>
            </a:br>
            <a:r>
              <a:rPr lang="en-US" sz="1600" dirty="0"/>
              <a:t>5.2. Feasibility Analysis</a:t>
            </a:r>
            <a:br>
              <a:rPr lang="en-US" sz="1600" dirty="0"/>
            </a:br>
            <a:r>
              <a:rPr lang="en-US" sz="1600" dirty="0"/>
              <a:t>5.2.1. Economic</a:t>
            </a:r>
            <a:br>
              <a:rPr lang="en-US" sz="1600" dirty="0"/>
            </a:br>
            <a:r>
              <a:rPr lang="en-US" sz="1600" dirty="0"/>
              <a:t>5.2.1.1. NPV</a:t>
            </a:r>
            <a:br>
              <a:rPr lang="en-US" sz="1600" dirty="0"/>
            </a:br>
            <a:r>
              <a:rPr lang="en-US" sz="1600" dirty="0"/>
              <a:t>5.2.1.2. ROI</a:t>
            </a:r>
            <a:br>
              <a:rPr lang="en-US" sz="1600" dirty="0"/>
            </a:br>
            <a:r>
              <a:rPr lang="en-US" sz="1600" dirty="0"/>
              <a:t>5.2.2. Technical</a:t>
            </a:r>
            <a:br>
              <a:rPr lang="en-US" sz="1600" dirty="0"/>
            </a:br>
            <a:r>
              <a:rPr lang="en-US" sz="1600" dirty="0"/>
              <a:t>5.2.3. Other Feasibility</a:t>
            </a:r>
          </a:p>
        </p:txBody>
      </p:sp>
      <p:graphicFrame>
        <p:nvGraphicFramePr>
          <p:cNvPr id="4" name="Table 3">
            <a:extLst>
              <a:ext uri="{FF2B5EF4-FFF2-40B4-BE49-F238E27FC236}">
                <a16:creationId xmlns:a16="http://schemas.microsoft.com/office/drawing/2014/main" id="{EFAF13E1-99CD-4CC8-98BB-C0251F4EF5F4}"/>
              </a:ext>
            </a:extLst>
          </p:cNvPr>
          <p:cNvGraphicFramePr>
            <a:graphicFrameLocks noGrp="1"/>
          </p:cNvGraphicFramePr>
          <p:nvPr/>
        </p:nvGraphicFramePr>
        <p:xfrm>
          <a:off x="29183" y="187219"/>
          <a:ext cx="2286000" cy="4962464"/>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b="1" i="0" kern="1200" dirty="0">
                          <a:solidFill>
                            <a:srgbClr val="FF0000"/>
                          </a:solidFill>
                          <a:latin typeface="+mn-lt"/>
                          <a:ea typeface="+mn-ea"/>
                          <a:cs typeface="+mn-cs"/>
                        </a:rPr>
                        <a:t>Introduction</a:t>
                      </a:r>
                    </a:p>
                    <a:p>
                      <a:r>
                        <a:rPr lang="en-US" sz="1800" i="0" kern="1200" dirty="0">
                          <a:solidFill>
                            <a:schemeClr val="tx1"/>
                          </a:solidFill>
                          <a:latin typeface="+mn-lt"/>
                          <a:ea typeface="+mn-ea"/>
                          <a:cs typeface="+mn-cs"/>
                        </a:rPr>
                        <a:t>Sources of Software</a:t>
                      </a:r>
                    </a:p>
                    <a:p>
                      <a:r>
                        <a:rPr lang="en-US" sz="1800" i="0" kern="1200" dirty="0">
                          <a:solidFill>
                            <a:schemeClr val="tx1"/>
                          </a:solidFill>
                          <a:latin typeface="+mn-lt"/>
                          <a:ea typeface="+mn-ea"/>
                          <a:cs typeface="+mn-cs"/>
                        </a:rPr>
                        <a:t>   Outsourcing</a:t>
                      </a:r>
                    </a:p>
                    <a:p>
                      <a:r>
                        <a:rPr lang="en-US" sz="1800" i="0" kern="1200" dirty="0">
                          <a:solidFill>
                            <a:schemeClr val="tx1"/>
                          </a:solidFill>
                          <a:latin typeface="+mn-lt"/>
                          <a:ea typeface="+mn-ea"/>
                          <a:cs typeface="+mn-cs"/>
                        </a:rPr>
                        <a:t>   Packaged Software</a:t>
                      </a:r>
                    </a:p>
                    <a:p>
                      <a:r>
                        <a:rPr lang="en-US" sz="1800" i="0" kern="1200" dirty="0">
                          <a:solidFill>
                            <a:schemeClr val="tx1"/>
                          </a:solidFill>
                          <a:latin typeface="+mn-lt"/>
                          <a:ea typeface="+mn-ea"/>
                          <a:cs typeface="+mn-cs"/>
                        </a:rPr>
                        <a:t>   Vendors</a:t>
                      </a:r>
                    </a:p>
                    <a:p>
                      <a:r>
                        <a:rPr lang="en-US" sz="1800" i="0" kern="1200" dirty="0">
                          <a:solidFill>
                            <a:schemeClr val="tx1"/>
                          </a:solidFill>
                          <a:latin typeface="+mn-lt"/>
                          <a:ea typeface="+mn-ea"/>
                          <a:cs typeface="+mn-cs"/>
                        </a:rPr>
                        <a:t>   Cloud</a:t>
                      </a:r>
                    </a:p>
                    <a:p>
                      <a:r>
                        <a:rPr lang="en-US" sz="1800" i="0" kern="1200" dirty="0">
                          <a:solidFill>
                            <a:schemeClr val="tx1"/>
                          </a:solidFill>
                          <a:latin typeface="+mn-lt"/>
                          <a:ea typeface="+mn-ea"/>
                          <a:cs typeface="+mn-cs"/>
                        </a:rPr>
                        <a:t>   Open Source</a:t>
                      </a:r>
                    </a:p>
                    <a:p>
                      <a:r>
                        <a:rPr lang="en-US" sz="1800" i="0" kern="1200" dirty="0">
                          <a:solidFill>
                            <a:schemeClr val="tx1"/>
                          </a:solidFill>
                          <a:latin typeface="+mn-lt"/>
                          <a:ea typeface="+mn-ea"/>
                          <a:cs typeface="+mn-cs"/>
                        </a:rPr>
                        <a:t>   In-House</a:t>
                      </a:r>
                    </a:p>
                    <a:p>
                      <a:r>
                        <a:rPr lang="en-US" sz="1800" i="0" kern="1200" dirty="0">
                          <a:solidFill>
                            <a:schemeClr val="tx1"/>
                          </a:solidFill>
                          <a:latin typeface="+mn-lt"/>
                          <a:ea typeface="+mn-ea"/>
                          <a:cs typeface="+mn-cs"/>
                        </a:rPr>
                        <a:t>   RFP</a:t>
                      </a:r>
                    </a:p>
                    <a:p>
                      <a:r>
                        <a:rPr lang="en-US" sz="1800" i="0" kern="1200" dirty="0">
                          <a:solidFill>
                            <a:schemeClr val="tx1"/>
                          </a:solidFill>
                          <a:latin typeface="+mn-lt"/>
                          <a:ea typeface="+mn-ea"/>
                          <a:cs typeface="+mn-cs"/>
                        </a:rPr>
                        <a:t>   Reuse</a:t>
                      </a:r>
                    </a:p>
                    <a:p>
                      <a:r>
                        <a:rPr lang="en-US" sz="1800" i="0" kern="1200" dirty="0">
                          <a:solidFill>
                            <a:schemeClr val="tx1"/>
                          </a:solidFill>
                          <a:latin typeface="+mn-lt"/>
                          <a:ea typeface="+mn-ea"/>
                          <a:cs typeface="+mn-cs"/>
                        </a:rPr>
                        <a:t>Project ID &amp; Selection</a:t>
                      </a:r>
                    </a:p>
                    <a:p>
                      <a:r>
                        <a:rPr lang="en-US" sz="1800" i="0" kern="1200" dirty="0">
                          <a:solidFill>
                            <a:schemeClr val="tx1"/>
                          </a:solidFill>
                          <a:latin typeface="+mn-lt"/>
                          <a:ea typeface="+mn-ea"/>
                          <a:cs typeface="+mn-cs"/>
                        </a:rPr>
                        <a:t>Feasibility Assessment</a:t>
                      </a:r>
                    </a:p>
                    <a:p>
                      <a:r>
                        <a:rPr lang="en-US" sz="1800" i="0" kern="1200" dirty="0">
                          <a:solidFill>
                            <a:schemeClr val="tx1"/>
                          </a:solidFill>
                          <a:latin typeface="+mn-lt"/>
                          <a:ea typeface="+mn-ea"/>
                          <a:cs typeface="+mn-cs"/>
                        </a:rPr>
                        <a:t>   Technical</a:t>
                      </a:r>
                    </a:p>
                    <a:p>
                      <a:r>
                        <a:rPr lang="en-US" sz="1800" i="0" kern="1200" dirty="0">
                          <a:solidFill>
                            <a:schemeClr val="tx1"/>
                          </a:solidFill>
                          <a:latin typeface="+mn-lt"/>
                          <a:ea typeface="+mn-ea"/>
                          <a:cs typeface="+mn-cs"/>
                        </a:rPr>
                        <a:t>   Financial</a:t>
                      </a:r>
                    </a:p>
                    <a:p>
                      <a:r>
                        <a:rPr lang="en-US" sz="1800" i="0" kern="1200" dirty="0">
                          <a:solidFill>
                            <a:schemeClr val="tx1"/>
                          </a:solidFill>
                          <a:latin typeface="+mn-lt"/>
                          <a:ea typeface="+mn-ea"/>
                          <a:cs typeface="+mn-cs"/>
                        </a:rPr>
                        <a:t>   (Other)</a:t>
                      </a:r>
                    </a:p>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0000"/>
                  </a:ext>
                </a:extLst>
              </a:tr>
              <a:tr h="481904">
                <a:tc>
                  <a:txBody>
                    <a:bodyPr/>
                    <a:lstStyle/>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350003121"/>
                  </a:ext>
                </a:extLst>
              </a:tr>
            </a:tbl>
          </a:graphicData>
        </a:graphic>
      </p:graphicFrame>
      <p:sp>
        <p:nvSpPr>
          <p:cNvPr id="5" name="Content Placeholder 2">
            <a:extLst>
              <a:ext uri="{FF2B5EF4-FFF2-40B4-BE49-F238E27FC236}">
                <a16:creationId xmlns:a16="http://schemas.microsoft.com/office/drawing/2014/main" id="{F86DDEB8-9B9F-4DAE-AD8C-FE3E359E7414}"/>
              </a:ext>
            </a:extLst>
          </p:cNvPr>
          <p:cNvSpPr txBox="1">
            <a:spLocks/>
          </p:cNvSpPr>
          <p:nvPr/>
        </p:nvSpPr>
        <p:spPr>
          <a:xfrm>
            <a:off x="6969908" y="1541551"/>
            <a:ext cx="4770866" cy="512298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rgbClr val="4D0729"/>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fontAlgn="auto"/>
            <a:r>
              <a:rPr lang="en-US" sz="1600" dirty="0"/>
              <a:t>3.2. Business Case and Feasibility Analysis</a:t>
            </a:r>
            <a:br>
              <a:rPr lang="en-US" sz="1600" dirty="0"/>
            </a:br>
            <a:r>
              <a:rPr lang="en-US" sz="1600" dirty="0"/>
              <a:t>3.2.1. Auditor’s Role in Business Case Development</a:t>
            </a:r>
            <a:br>
              <a:rPr lang="en-US" sz="1600" dirty="0"/>
            </a:br>
            <a:r>
              <a:rPr lang="en-US" sz="1600" dirty="0"/>
              <a:t>3.3.3. SDLC Phases</a:t>
            </a:r>
            <a:br>
              <a:rPr lang="en-US" sz="1600" dirty="0"/>
            </a:br>
            <a:r>
              <a:rPr lang="en-US" sz="1600" dirty="0"/>
              <a:t>3.3.3.1. Feasibility</a:t>
            </a:r>
          </a:p>
        </p:txBody>
      </p:sp>
      <p:sp>
        <p:nvSpPr>
          <p:cNvPr id="6" name="Rectangle 5">
            <a:extLst>
              <a:ext uri="{FF2B5EF4-FFF2-40B4-BE49-F238E27FC236}">
                <a16:creationId xmlns:a16="http://schemas.microsoft.com/office/drawing/2014/main" id="{912EA5A2-995C-4889-8019-FECEE74AF7FE}"/>
              </a:ext>
            </a:extLst>
          </p:cNvPr>
          <p:cNvSpPr/>
          <p:nvPr/>
        </p:nvSpPr>
        <p:spPr>
          <a:xfrm>
            <a:off x="4889112" y="3810855"/>
            <a:ext cx="6851662" cy="2677656"/>
          </a:xfrm>
          <a:prstGeom prst="rect">
            <a:avLst/>
          </a:prstGeom>
        </p:spPr>
        <p:txBody>
          <a:bodyPr wrap="square">
            <a:spAutoFit/>
          </a:bodyPr>
          <a:lstStyle/>
          <a:p>
            <a:r>
              <a:rPr lang="en-US" altLang="en-US" sz="2400" dirty="0"/>
              <a:t>IT Auditors are required to confirm information systems the business chooses to rely on: </a:t>
            </a:r>
          </a:p>
          <a:p>
            <a:pPr marL="914400" lvl="1" indent="-457200">
              <a:buFont typeface="+mj-lt"/>
              <a:buAutoNum type="arabicPeriod"/>
            </a:pPr>
            <a:r>
              <a:rPr lang="en-US" altLang="en-US" sz="2400" dirty="0"/>
              <a:t>Meet return on investment (ROI) expectations</a:t>
            </a:r>
          </a:p>
          <a:p>
            <a:pPr marL="914400" lvl="1" indent="-457200">
              <a:buFont typeface="+mj-lt"/>
              <a:buAutoNum type="arabicPeriod"/>
            </a:pPr>
            <a:r>
              <a:rPr lang="en-US" altLang="en-US" sz="2400" dirty="0"/>
              <a:t>Are planned, developed, implemented and maintained in a controlled and dependable manner</a:t>
            </a:r>
          </a:p>
        </p:txBody>
      </p:sp>
    </p:spTree>
    <p:extLst>
      <p:ext uri="{BB962C8B-B14F-4D97-AF65-F5344CB8AC3E}">
        <p14:creationId xmlns:p14="http://schemas.microsoft.com/office/powerpoint/2010/main" val="157089467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D5CA7-73CA-42F1-B282-1F19DB2208F2}"/>
              </a:ext>
            </a:extLst>
          </p:cNvPr>
          <p:cNvSpPr>
            <a:spLocks noGrp="1"/>
          </p:cNvSpPr>
          <p:nvPr>
            <p:ph type="title"/>
          </p:nvPr>
        </p:nvSpPr>
        <p:spPr/>
        <p:txBody>
          <a:bodyPr>
            <a:normAutofit/>
          </a:bodyPr>
          <a:lstStyle/>
          <a:p>
            <a:r>
              <a:rPr lang="en-US" sz="4000" dirty="0"/>
              <a:t>Alignment with Strategy</a:t>
            </a:r>
          </a:p>
        </p:txBody>
      </p:sp>
      <p:graphicFrame>
        <p:nvGraphicFramePr>
          <p:cNvPr id="4" name="Table 3">
            <a:extLst>
              <a:ext uri="{FF2B5EF4-FFF2-40B4-BE49-F238E27FC236}">
                <a16:creationId xmlns:a16="http://schemas.microsoft.com/office/drawing/2014/main" id="{EFAF13E1-99CD-4CC8-98BB-C0251F4EF5F4}"/>
              </a:ext>
            </a:extLst>
          </p:cNvPr>
          <p:cNvGraphicFramePr>
            <a:graphicFrameLocks noGrp="1"/>
          </p:cNvGraphicFramePr>
          <p:nvPr/>
        </p:nvGraphicFramePr>
        <p:xfrm>
          <a:off x="29183" y="187219"/>
          <a:ext cx="2286000" cy="4962464"/>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b="0" i="0" kern="1200" dirty="0">
                          <a:solidFill>
                            <a:schemeClr val="bg1">
                              <a:lumMod val="50000"/>
                            </a:schemeClr>
                          </a:solidFill>
                          <a:latin typeface="+mn-lt"/>
                          <a:ea typeface="+mn-ea"/>
                          <a:cs typeface="+mn-cs"/>
                        </a:rPr>
                        <a:t>Introduction</a:t>
                      </a:r>
                    </a:p>
                    <a:p>
                      <a:r>
                        <a:rPr lang="en-US" sz="1800" b="0" i="0" kern="1200" dirty="0">
                          <a:solidFill>
                            <a:schemeClr val="bg1">
                              <a:lumMod val="50000"/>
                            </a:schemeClr>
                          </a:solidFill>
                          <a:latin typeface="+mn-lt"/>
                          <a:ea typeface="+mn-ea"/>
                          <a:cs typeface="+mn-cs"/>
                        </a:rPr>
                        <a:t>Sources of Software</a:t>
                      </a:r>
                    </a:p>
                    <a:p>
                      <a:r>
                        <a:rPr lang="en-US" sz="1800" b="0" i="0" kern="1200" dirty="0">
                          <a:solidFill>
                            <a:schemeClr val="bg1">
                              <a:lumMod val="50000"/>
                            </a:schemeClr>
                          </a:solidFill>
                          <a:latin typeface="+mn-lt"/>
                          <a:ea typeface="+mn-ea"/>
                          <a:cs typeface="+mn-cs"/>
                        </a:rPr>
                        <a:t>   Outsourcing</a:t>
                      </a:r>
                    </a:p>
                    <a:p>
                      <a:r>
                        <a:rPr lang="en-US" sz="1800" b="0" i="0" kern="1200" dirty="0">
                          <a:solidFill>
                            <a:schemeClr val="bg1">
                              <a:lumMod val="50000"/>
                            </a:schemeClr>
                          </a:solidFill>
                          <a:latin typeface="+mn-lt"/>
                          <a:ea typeface="+mn-ea"/>
                          <a:cs typeface="+mn-cs"/>
                        </a:rPr>
                        <a:t>   Packaged Software</a:t>
                      </a:r>
                    </a:p>
                    <a:p>
                      <a:r>
                        <a:rPr lang="en-US" sz="1800" b="0" i="0" kern="1200" dirty="0">
                          <a:solidFill>
                            <a:schemeClr val="bg1">
                              <a:lumMod val="50000"/>
                            </a:schemeClr>
                          </a:solidFill>
                          <a:latin typeface="+mn-lt"/>
                          <a:ea typeface="+mn-ea"/>
                          <a:cs typeface="+mn-cs"/>
                        </a:rPr>
                        <a:t>   Vendors</a:t>
                      </a:r>
                    </a:p>
                    <a:p>
                      <a:r>
                        <a:rPr lang="en-US" sz="1800" b="0" i="0" kern="1200" dirty="0">
                          <a:solidFill>
                            <a:schemeClr val="bg1">
                              <a:lumMod val="50000"/>
                            </a:schemeClr>
                          </a:solidFill>
                          <a:latin typeface="+mn-lt"/>
                          <a:ea typeface="+mn-ea"/>
                          <a:cs typeface="+mn-cs"/>
                        </a:rPr>
                        <a:t>   Cloud</a:t>
                      </a:r>
                    </a:p>
                    <a:p>
                      <a:r>
                        <a:rPr lang="en-US" sz="1800" b="0" i="0" kern="1200" dirty="0">
                          <a:solidFill>
                            <a:schemeClr val="bg1">
                              <a:lumMod val="50000"/>
                            </a:schemeClr>
                          </a:solidFill>
                          <a:latin typeface="+mn-lt"/>
                          <a:ea typeface="+mn-ea"/>
                          <a:cs typeface="+mn-cs"/>
                        </a:rPr>
                        <a:t>   Open Source</a:t>
                      </a:r>
                    </a:p>
                    <a:p>
                      <a:r>
                        <a:rPr lang="en-US" sz="1800" b="0" i="0" kern="1200" dirty="0">
                          <a:solidFill>
                            <a:schemeClr val="bg1">
                              <a:lumMod val="50000"/>
                            </a:schemeClr>
                          </a:solidFill>
                          <a:latin typeface="+mn-lt"/>
                          <a:ea typeface="+mn-ea"/>
                          <a:cs typeface="+mn-cs"/>
                        </a:rPr>
                        <a:t>   In-House</a:t>
                      </a:r>
                    </a:p>
                    <a:p>
                      <a:r>
                        <a:rPr lang="en-US" sz="1800" b="0" i="0" kern="1200" dirty="0">
                          <a:solidFill>
                            <a:schemeClr val="bg1">
                              <a:lumMod val="50000"/>
                            </a:schemeClr>
                          </a:solidFill>
                          <a:latin typeface="+mn-lt"/>
                          <a:ea typeface="+mn-ea"/>
                          <a:cs typeface="+mn-cs"/>
                        </a:rPr>
                        <a:t>   RFP</a:t>
                      </a:r>
                    </a:p>
                    <a:p>
                      <a:r>
                        <a:rPr lang="en-US" sz="1800" b="0" i="0" kern="1200" dirty="0">
                          <a:solidFill>
                            <a:schemeClr val="bg1">
                              <a:lumMod val="50000"/>
                            </a:schemeClr>
                          </a:solidFill>
                          <a:latin typeface="+mn-lt"/>
                          <a:ea typeface="+mn-ea"/>
                          <a:cs typeface="+mn-cs"/>
                        </a:rPr>
                        <a:t>   Reuse</a:t>
                      </a:r>
                    </a:p>
                    <a:p>
                      <a:r>
                        <a:rPr lang="en-US" sz="1800" b="1" i="0" kern="1200" dirty="0">
                          <a:solidFill>
                            <a:srgbClr val="FF0000"/>
                          </a:solidFill>
                          <a:latin typeface="+mn-lt"/>
                          <a:ea typeface="+mn-ea"/>
                          <a:cs typeface="+mn-cs"/>
                        </a:rPr>
                        <a:t>Project ID &amp; Selection</a:t>
                      </a:r>
                    </a:p>
                    <a:p>
                      <a:r>
                        <a:rPr lang="en-US" sz="1800" i="0" kern="1200" dirty="0">
                          <a:solidFill>
                            <a:schemeClr val="tx1"/>
                          </a:solidFill>
                          <a:latin typeface="+mn-lt"/>
                          <a:ea typeface="+mn-ea"/>
                          <a:cs typeface="+mn-cs"/>
                        </a:rPr>
                        <a:t>Feasibility Assessment</a:t>
                      </a:r>
                    </a:p>
                    <a:p>
                      <a:r>
                        <a:rPr lang="en-US" sz="1800" i="0" kern="1200" dirty="0">
                          <a:solidFill>
                            <a:schemeClr val="tx1"/>
                          </a:solidFill>
                          <a:latin typeface="+mn-lt"/>
                          <a:ea typeface="+mn-ea"/>
                          <a:cs typeface="+mn-cs"/>
                        </a:rPr>
                        <a:t>   Technical</a:t>
                      </a:r>
                    </a:p>
                    <a:p>
                      <a:r>
                        <a:rPr lang="en-US" sz="1800" i="0" kern="1200" dirty="0">
                          <a:solidFill>
                            <a:schemeClr val="tx1"/>
                          </a:solidFill>
                          <a:latin typeface="+mn-lt"/>
                          <a:ea typeface="+mn-ea"/>
                          <a:cs typeface="+mn-cs"/>
                        </a:rPr>
                        <a:t>   Financial</a:t>
                      </a:r>
                    </a:p>
                    <a:p>
                      <a:r>
                        <a:rPr lang="en-US" sz="1800" i="0" kern="1200" dirty="0">
                          <a:solidFill>
                            <a:schemeClr val="tx1"/>
                          </a:solidFill>
                          <a:latin typeface="+mn-lt"/>
                          <a:ea typeface="+mn-ea"/>
                          <a:cs typeface="+mn-cs"/>
                        </a:rPr>
                        <a:t>   (Other)</a:t>
                      </a:r>
                    </a:p>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0000"/>
                  </a:ext>
                </a:extLst>
              </a:tr>
              <a:tr h="481904">
                <a:tc>
                  <a:txBody>
                    <a:bodyPr/>
                    <a:lstStyle/>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350003121"/>
                  </a:ext>
                </a:extLst>
              </a:tr>
            </a:tbl>
          </a:graphicData>
        </a:graphic>
      </p:graphicFrame>
      <p:sp>
        <p:nvSpPr>
          <p:cNvPr id="5" name="Content Placeholder 4">
            <a:extLst>
              <a:ext uri="{FF2B5EF4-FFF2-40B4-BE49-F238E27FC236}">
                <a16:creationId xmlns:a16="http://schemas.microsoft.com/office/drawing/2014/main" id="{A20E94FE-2763-489C-9130-AA8580611D77}"/>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61779CB4-A1FD-4EBB-A9A4-C354A522CC75}"/>
              </a:ext>
            </a:extLst>
          </p:cNvPr>
          <p:cNvPicPr>
            <a:picLocks noChangeAspect="1"/>
          </p:cNvPicPr>
          <p:nvPr/>
        </p:nvPicPr>
        <p:blipFill>
          <a:blip r:embed="rId2"/>
          <a:stretch>
            <a:fillRect/>
          </a:stretch>
        </p:blipFill>
        <p:spPr>
          <a:xfrm>
            <a:off x="4168588" y="1385047"/>
            <a:ext cx="6761175" cy="4724400"/>
          </a:xfrm>
          <a:prstGeom prst="rect">
            <a:avLst/>
          </a:prstGeom>
        </p:spPr>
      </p:pic>
      <p:sp>
        <p:nvSpPr>
          <p:cNvPr id="8" name="Rectangle 7">
            <a:extLst>
              <a:ext uri="{FF2B5EF4-FFF2-40B4-BE49-F238E27FC236}">
                <a16:creationId xmlns:a16="http://schemas.microsoft.com/office/drawing/2014/main" id="{B355A15C-8833-46D1-93A5-0A96D7F85CBB}"/>
              </a:ext>
            </a:extLst>
          </p:cNvPr>
          <p:cNvSpPr>
            <a:spLocks noChangeArrowheads="1"/>
          </p:cNvSpPr>
          <p:nvPr/>
        </p:nvSpPr>
        <p:spPr bwMode="auto">
          <a:xfrm>
            <a:off x="2492188" y="2985247"/>
            <a:ext cx="21336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t>Parallel activities of corporate strategic planning and information systems planning</a:t>
            </a:r>
          </a:p>
        </p:txBody>
      </p:sp>
    </p:spTree>
    <p:extLst>
      <p:ext uri="{BB962C8B-B14F-4D97-AF65-F5344CB8AC3E}">
        <p14:creationId xmlns:p14="http://schemas.microsoft.com/office/powerpoint/2010/main" val="2973032426"/>
      </p:ext>
    </p:extLst>
  </p:cSld>
  <p:clrMapOvr>
    <a:masterClrMapping/>
  </p:clrMapOvr>
  <p:transition>
    <p:zo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D5CA7-73CA-42F1-B282-1F19DB2208F2}"/>
              </a:ext>
            </a:extLst>
          </p:cNvPr>
          <p:cNvSpPr>
            <a:spLocks noGrp="1"/>
          </p:cNvSpPr>
          <p:nvPr>
            <p:ph type="title"/>
          </p:nvPr>
        </p:nvSpPr>
        <p:spPr/>
        <p:txBody>
          <a:bodyPr>
            <a:normAutofit/>
          </a:bodyPr>
          <a:lstStyle/>
          <a:p>
            <a:r>
              <a:rPr lang="en-US" sz="4000" dirty="0"/>
              <a:t>Assessing Technical Feasibility</a:t>
            </a:r>
          </a:p>
        </p:txBody>
      </p:sp>
      <p:graphicFrame>
        <p:nvGraphicFramePr>
          <p:cNvPr id="4" name="Table 3">
            <a:extLst>
              <a:ext uri="{FF2B5EF4-FFF2-40B4-BE49-F238E27FC236}">
                <a16:creationId xmlns:a16="http://schemas.microsoft.com/office/drawing/2014/main" id="{EFAF13E1-99CD-4CC8-98BB-C0251F4EF5F4}"/>
              </a:ext>
            </a:extLst>
          </p:cNvPr>
          <p:cNvGraphicFramePr>
            <a:graphicFrameLocks noGrp="1"/>
          </p:cNvGraphicFramePr>
          <p:nvPr>
            <p:extLst>
              <p:ext uri="{D42A27DB-BD31-4B8C-83A1-F6EECF244321}">
                <p14:modId xmlns:p14="http://schemas.microsoft.com/office/powerpoint/2010/main" val="1730616316"/>
              </p:ext>
            </p:extLst>
          </p:nvPr>
        </p:nvGraphicFramePr>
        <p:xfrm>
          <a:off x="29183" y="187219"/>
          <a:ext cx="2286000" cy="4931984"/>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b="0" i="0" kern="1200" dirty="0">
                          <a:solidFill>
                            <a:schemeClr val="bg1">
                              <a:lumMod val="50000"/>
                            </a:schemeClr>
                          </a:solidFill>
                          <a:latin typeface="+mn-lt"/>
                          <a:ea typeface="+mn-ea"/>
                          <a:cs typeface="+mn-cs"/>
                        </a:rPr>
                        <a:t>Introduction</a:t>
                      </a:r>
                    </a:p>
                    <a:p>
                      <a:r>
                        <a:rPr lang="en-US" sz="1800" b="0" i="0" kern="1200" dirty="0">
                          <a:solidFill>
                            <a:schemeClr val="bg1">
                              <a:lumMod val="50000"/>
                            </a:schemeClr>
                          </a:solidFill>
                          <a:latin typeface="+mn-lt"/>
                          <a:ea typeface="+mn-ea"/>
                          <a:cs typeface="+mn-cs"/>
                        </a:rPr>
                        <a:t>Sources of Software</a:t>
                      </a:r>
                    </a:p>
                    <a:p>
                      <a:r>
                        <a:rPr lang="en-US" sz="1800" b="0" i="0" kern="1200" dirty="0">
                          <a:solidFill>
                            <a:schemeClr val="bg1">
                              <a:lumMod val="50000"/>
                            </a:schemeClr>
                          </a:solidFill>
                          <a:latin typeface="+mn-lt"/>
                          <a:ea typeface="+mn-ea"/>
                          <a:cs typeface="+mn-cs"/>
                        </a:rPr>
                        <a:t>   Outsourcing</a:t>
                      </a:r>
                    </a:p>
                    <a:p>
                      <a:r>
                        <a:rPr lang="en-US" sz="1800" b="0" i="0" kern="1200" dirty="0">
                          <a:solidFill>
                            <a:schemeClr val="bg1">
                              <a:lumMod val="50000"/>
                            </a:schemeClr>
                          </a:solidFill>
                          <a:latin typeface="+mn-lt"/>
                          <a:ea typeface="+mn-ea"/>
                          <a:cs typeface="+mn-cs"/>
                        </a:rPr>
                        <a:t>   Packaged Software</a:t>
                      </a:r>
                    </a:p>
                    <a:p>
                      <a:r>
                        <a:rPr lang="en-US" sz="1800" b="0" i="0" kern="1200" dirty="0">
                          <a:solidFill>
                            <a:schemeClr val="bg1">
                              <a:lumMod val="50000"/>
                            </a:schemeClr>
                          </a:solidFill>
                          <a:latin typeface="+mn-lt"/>
                          <a:ea typeface="+mn-ea"/>
                          <a:cs typeface="+mn-cs"/>
                        </a:rPr>
                        <a:t>   Vendors</a:t>
                      </a:r>
                    </a:p>
                    <a:p>
                      <a:r>
                        <a:rPr lang="en-US" sz="1800" b="0" i="0" kern="1200" dirty="0">
                          <a:solidFill>
                            <a:schemeClr val="bg1">
                              <a:lumMod val="50000"/>
                            </a:schemeClr>
                          </a:solidFill>
                          <a:latin typeface="+mn-lt"/>
                          <a:ea typeface="+mn-ea"/>
                          <a:cs typeface="+mn-cs"/>
                        </a:rPr>
                        <a:t>   Cloud</a:t>
                      </a:r>
                    </a:p>
                    <a:p>
                      <a:r>
                        <a:rPr lang="en-US" sz="1800" b="0" i="0" kern="1200" dirty="0">
                          <a:solidFill>
                            <a:schemeClr val="bg1">
                              <a:lumMod val="50000"/>
                            </a:schemeClr>
                          </a:solidFill>
                          <a:latin typeface="+mn-lt"/>
                          <a:ea typeface="+mn-ea"/>
                          <a:cs typeface="+mn-cs"/>
                        </a:rPr>
                        <a:t>   Open Source</a:t>
                      </a:r>
                    </a:p>
                    <a:p>
                      <a:r>
                        <a:rPr lang="en-US" sz="1800" b="0" i="0" kern="1200" dirty="0">
                          <a:solidFill>
                            <a:schemeClr val="bg1">
                              <a:lumMod val="50000"/>
                            </a:schemeClr>
                          </a:solidFill>
                          <a:latin typeface="+mn-lt"/>
                          <a:ea typeface="+mn-ea"/>
                          <a:cs typeface="+mn-cs"/>
                        </a:rPr>
                        <a:t>   In-House</a:t>
                      </a:r>
                    </a:p>
                    <a:p>
                      <a:r>
                        <a:rPr lang="en-US" sz="1800" b="0" i="0" kern="1200" dirty="0">
                          <a:solidFill>
                            <a:schemeClr val="bg1">
                              <a:lumMod val="50000"/>
                            </a:schemeClr>
                          </a:solidFill>
                          <a:latin typeface="+mn-lt"/>
                          <a:ea typeface="+mn-ea"/>
                          <a:cs typeface="+mn-cs"/>
                        </a:rPr>
                        <a:t>   RFP</a:t>
                      </a:r>
                    </a:p>
                    <a:p>
                      <a:r>
                        <a:rPr lang="en-US" sz="1800" b="0" i="0" kern="1200" dirty="0">
                          <a:solidFill>
                            <a:schemeClr val="bg1">
                              <a:lumMod val="50000"/>
                            </a:schemeClr>
                          </a:solidFill>
                          <a:latin typeface="+mn-lt"/>
                          <a:ea typeface="+mn-ea"/>
                          <a:cs typeface="+mn-cs"/>
                        </a:rPr>
                        <a:t>   Reuse</a:t>
                      </a:r>
                    </a:p>
                    <a:p>
                      <a:r>
                        <a:rPr lang="en-US" sz="1800" b="0" i="0" kern="1200" dirty="0">
                          <a:solidFill>
                            <a:schemeClr val="bg1">
                              <a:lumMod val="50000"/>
                            </a:schemeClr>
                          </a:solidFill>
                          <a:latin typeface="+mn-lt"/>
                          <a:ea typeface="+mn-ea"/>
                          <a:cs typeface="+mn-cs"/>
                        </a:rPr>
                        <a:t>Project ID &amp; Selection</a:t>
                      </a:r>
                    </a:p>
                    <a:p>
                      <a:r>
                        <a:rPr lang="en-US" sz="1600" b="1" i="0" kern="1200" dirty="0">
                          <a:solidFill>
                            <a:srgbClr val="FF0000"/>
                          </a:solidFill>
                          <a:latin typeface="+mn-lt"/>
                          <a:ea typeface="+mn-ea"/>
                          <a:cs typeface="+mn-cs"/>
                        </a:rPr>
                        <a:t>Feasibility</a:t>
                      </a:r>
                      <a:r>
                        <a:rPr lang="en-US" sz="1600" b="0" i="0" kern="1200" dirty="0">
                          <a:solidFill>
                            <a:schemeClr val="bg1">
                              <a:lumMod val="50000"/>
                            </a:schemeClr>
                          </a:solidFill>
                          <a:latin typeface="+mn-lt"/>
                          <a:ea typeface="+mn-ea"/>
                          <a:cs typeface="+mn-cs"/>
                        </a:rPr>
                        <a:t> </a:t>
                      </a:r>
                      <a:r>
                        <a:rPr lang="en-US" sz="1600" b="1" i="0" kern="1200" dirty="0">
                          <a:solidFill>
                            <a:srgbClr val="FF0000"/>
                          </a:solidFill>
                          <a:latin typeface="+mn-lt"/>
                          <a:ea typeface="+mn-ea"/>
                          <a:cs typeface="+mn-cs"/>
                        </a:rPr>
                        <a:t>Assessment</a:t>
                      </a:r>
                    </a:p>
                    <a:p>
                      <a:r>
                        <a:rPr lang="en-US" sz="1800" i="0" kern="1200" dirty="0">
                          <a:solidFill>
                            <a:schemeClr val="tx1"/>
                          </a:solidFill>
                          <a:latin typeface="+mn-lt"/>
                          <a:ea typeface="+mn-ea"/>
                          <a:cs typeface="+mn-cs"/>
                        </a:rPr>
                        <a:t>   </a:t>
                      </a:r>
                      <a:r>
                        <a:rPr lang="en-US" sz="1800" b="1" i="0" kern="1200" dirty="0">
                          <a:solidFill>
                            <a:schemeClr val="tx1"/>
                          </a:solidFill>
                          <a:latin typeface="+mn-lt"/>
                          <a:ea typeface="+mn-ea"/>
                          <a:cs typeface="+mn-cs"/>
                        </a:rPr>
                        <a:t>Technical</a:t>
                      </a:r>
                    </a:p>
                    <a:p>
                      <a:r>
                        <a:rPr lang="en-US" sz="1800" i="0" kern="1200" dirty="0">
                          <a:solidFill>
                            <a:schemeClr val="tx1"/>
                          </a:solidFill>
                          <a:latin typeface="+mn-lt"/>
                          <a:ea typeface="+mn-ea"/>
                          <a:cs typeface="+mn-cs"/>
                        </a:rPr>
                        <a:t>   Financial</a:t>
                      </a:r>
                    </a:p>
                    <a:p>
                      <a:r>
                        <a:rPr lang="en-US" sz="1800" i="0" kern="1200" dirty="0">
                          <a:solidFill>
                            <a:schemeClr val="tx1"/>
                          </a:solidFill>
                          <a:latin typeface="+mn-lt"/>
                          <a:ea typeface="+mn-ea"/>
                          <a:cs typeface="+mn-cs"/>
                        </a:rPr>
                        <a:t>   (Other)</a:t>
                      </a:r>
                    </a:p>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0000"/>
                  </a:ext>
                </a:extLst>
              </a:tr>
              <a:tr h="481904">
                <a:tc>
                  <a:txBody>
                    <a:bodyPr/>
                    <a:lstStyle/>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350003121"/>
                  </a:ext>
                </a:extLst>
              </a:tr>
            </a:tbl>
          </a:graphicData>
        </a:graphic>
      </p:graphicFrame>
      <p:sp>
        <p:nvSpPr>
          <p:cNvPr id="5" name="Content Placeholder 4">
            <a:extLst>
              <a:ext uri="{FF2B5EF4-FFF2-40B4-BE49-F238E27FC236}">
                <a16:creationId xmlns:a16="http://schemas.microsoft.com/office/drawing/2014/main" id="{A20E94FE-2763-489C-9130-AA8580611D77}"/>
              </a:ext>
            </a:extLst>
          </p:cNvPr>
          <p:cNvSpPr>
            <a:spLocks noGrp="1"/>
          </p:cNvSpPr>
          <p:nvPr>
            <p:ph idx="1"/>
          </p:nvPr>
        </p:nvSpPr>
        <p:spPr>
          <a:xfrm>
            <a:off x="2306829" y="1544520"/>
            <a:ext cx="4919113" cy="4054167"/>
          </a:xfrm>
        </p:spPr>
        <p:txBody>
          <a:bodyPr>
            <a:normAutofit fontScale="70000" lnSpcReduction="20000"/>
          </a:bodyPr>
          <a:lstStyle/>
          <a:p>
            <a:r>
              <a:rPr lang="en-US" altLang="en-US" sz="2000" b="1" dirty="0"/>
              <a:t>Technical feasibility</a:t>
            </a:r>
            <a:r>
              <a:rPr lang="en-US" altLang="en-US" sz="2000" dirty="0"/>
              <a:t>: a process of assessing the development organization’s ability to construct a proposed system</a:t>
            </a:r>
          </a:p>
          <a:p>
            <a:r>
              <a:rPr lang="en-US" sz="2000" dirty="0"/>
              <a:t>Assessment of the possible target hardware, software, and operating environments</a:t>
            </a:r>
          </a:p>
          <a:p>
            <a:r>
              <a:rPr lang="en-US" sz="2000" dirty="0"/>
              <a:t>Consider system size, complexity, and the group’s experience with similar systems</a:t>
            </a:r>
            <a:endParaRPr lang="en-US" altLang="en-US" sz="2000" dirty="0"/>
          </a:p>
          <a:p>
            <a:r>
              <a:rPr lang="en-US" altLang="en-US" sz="2800" dirty="0"/>
              <a:t>The potential consequences of not assessing and managing risks can include:</a:t>
            </a:r>
          </a:p>
          <a:p>
            <a:pPr lvl="1"/>
            <a:r>
              <a:rPr lang="en-US" altLang="en-US" sz="2400" dirty="0"/>
              <a:t>Failure to attain expected benefits from the project</a:t>
            </a:r>
          </a:p>
          <a:p>
            <a:pPr lvl="1"/>
            <a:r>
              <a:rPr lang="en-US" altLang="en-US" sz="2400" dirty="0"/>
              <a:t>Inaccurate project cost estimates.</a:t>
            </a:r>
          </a:p>
          <a:p>
            <a:pPr lvl="1"/>
            <a:r>
              <a:rPr lang="en-US" altLang="en-US" sz="2400" dirty="0"/>
              <a:t>Inaccurate project duration estimates.</a:t>
            </a:r>
          </a:p>
          <a:p>
            <a:pPr lvl="1"/>
            <a:r>
              <a:rPr lang="en-US" altLang="en-US" sz="2400" dirty="0"/>
              <a:t>Failure to achieve adequate system performance levels.</a:t>
            </a:r>
          </a:p>
          <a:p>
            <a:pPr lvl="1"/>
            <a:r>
              <a:rPr lang="en-US" altLang="en-US" sz="2400" dirty="0"/>
              <a:t>Failure to adequately integrate the new system with existing hardware, software, or organizational procedures.</a:t>
            </a:r>
          </a:p>
          <a:p>
            <a:endParaRPr lang="en-US" dirty="0"/>
          </a:p>
        </p:txBody>
      </p:sp>
      <p:sp>
        <p:nvSpPr>
          <p:cNvPr id="9" name="Rectangle 8">
            <a:extLst>
              <a:ext uri="{FF2B5EF4-FFF2-40B4-BE49-F238E27FC236}">
                <a16:creationId xmlns:a16="http://schemas.microsoft.com/office/drawing/2014/main" id="{9233C0A2-246F-4442-B44F-8C0073476EF2}"/>
              </a:ext>
            </a:extLst>
          </p:cNvPr>
          <p:cNvSpPr/>
          <p:nvPr/>
        </p:nvSpPr>
        <p:spPr>
          <a:xfrm>
            <a:off x="10008264" y="2687049"/>
            <a:ext cx="2061410" cy="697832"/>
          </a:xfrm>
          <a:prstGeom prst="rec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Business Case</a:t>
            </a:r>
          </a:p>
        </p:txBody>
      </p:sp>
      <p:sp>
        <p:nvSpPr>
          <p:cNvPr id="10" name="Rectangle 9">
            <a:extLst>
              <a:ext uri="{FF2B5EF4-FFF2-40B4-BE49-F238E27FC236}">
                <a16:creationId xmlns:a16="http://schemas.microsoft.com/office/drawing/2014/main" id="{FB6FD250-33D1-43BE-8E06-C5CBF6201588}"/>
              </a:ext>
            </a:extLst>
          </p:cNvPr>
          <p:cNvSpPr/>
          <p:nvPr/>
        </p:nvSpPr>
        <p:spPr>
          <a:xfrm>
            <a:off x="10008265" y="3793952"/>
            <a:ext cx="2061409" cy="6978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Project Planning</a:t>
            </a:r>
          </a:p>
        </p:txBody>
      </p:sp>
      <p:sp>
        <p:nvSpPr>
          <p:cNvPr id="11" name="Rectangle 10">
            <a:extLst>
              <a:ext uri="{FF2B5EF4-FFF2-40B4-BE49-F238E27FC236}">
                <a16:creationId xmlns:a16="http://schemas.microsoft.com/office/drawing/2014/main" id="{D5951ED7-0B11-4D45-9AC8-4C095CDC1B9E}"/>
              </a:ext>
            </a:extLst>
          </p:cNvPr>
          <p:cNvSpPr/>
          <p:nvPr/>
        </p:nvSpPr>
        <p:spPr>
          <a:xfrm>
            <a:off x="10008265" y="4900855"/>
            <a:ext cx="2061409" cy="6978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Project Execution</a:t>
            </a:r>
          </a:p>
        </p:txBody>
      </p:sp>
      <p:cxnSp>
        <p:nvCxnSpPr>
          <p:cNvPr id="12" name="Straight Arrow Connector 11">
            <a:extLst>
              <a:ext uri="{FF2B5EF4-FFF2-40B4-BE49-F238E27FC236}">
                <a16:creationId xmlns:a16="http://schemas.microsoft.com/office/drawing/2014/main" id="{A86F61AA-5C96-40E4-88C6-60685A75DB98}"/>
              </a:ext>
            </a:extLst>
          </p:cNvPr>
          <p:cNvCxnSpPr>
            <a:stCxn id="9" idx="2"/>
            <a:endCxn id="10" idx="0"/>
          </p:cNvCxnSpPr>
          <p:nvPr/>
        </p:nvCxnSpPr>
        <p:spPr>
          <a:xfrm>
            <a:off x="11038969" y="3384881"/>
            <a:ext cx="1" cy="40907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4B8D314-E169-4CAD-894D-E876B0CBC40F}"/>
              </a:ext>
            </a:extLst>
          </p:cNvPr>
          <p:cNvCxnSpPr>
            <a:stCxn id="10" idx="2"/>
            <a:endCxn id="11" idx="0"/>
          </p:cNvCxnSpPr>
          <p:nvPr/>
        </p:nvCxnSpPr>
        <p:spPr>
          <a:xfrm>
            <a:off x="11038970" y="4491784"/>
            <a:ext cx="0" cy="40907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9734487-4BA9-4CD4-82E8-1ECB2CD1FAA0}"/>
              </a:ext>
            </a:extLst>
          </p:cNvPr>
          <p:cNvSpPr/>
          <p:nvPr/>
        </p:nvSpPr>
        <p:spPr>
          <a:xfrm>
            <a:off x="10008264" y="1580146"/>
            <a:ext cx="2061410" cy="697832"/>
          </a:xfrm>
          <a:prstGeom prst="rect">
            <a:avLst/>
          </a:prstGeom>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Feasibility Study</a:t>
            </a:r>
          </a:p>
        </p:txBody>
      </p:sp>
      <p:cxnSp>
        <p:nvCxnSpPr>
          <p:cNvPr id="15" name="Straight Arrow Connector 14">
            <a:extLst>
              <a:ext uri="{FF2B5EF4-FFF2-40B4-BE49-F238E27FC236}">
                <a16:creationId xmlns:a16="http://schemas.microsoft.com/office/drawing/2014/main" id="{154A15DF-222F-45E5-B045-F23DC26A0250}"/>
              </a:ext>
            </a:extLst>
          </p:cNvPr>
          <p:cNvCxnSpPr>
            <a:stCxn id="14" idx="2"/>
          </p:cNvCxnSpPr>
          <p:nvPr/>
        </p:nvCxnSpPr>
        <p:spPr>
          <a:xfrm>
            <a:off x="11038969" y="2277978"/>
            <a:ext cx="6015" cy="40907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120E8358-5C30-40CE-B788-B76575710C9E}"/>
              </a:ext>
            </a:extLst>
          </p:cNvPr>
          <p:cNvSpPr/>
          <p:nvPr/>
        </p:nvSpPr>
        <p:spPr>
          <a:xfrm>
            <a:off x="10008265" y="6007758"/>
            <a:ext cx="2061409" cy="6978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Project Closeout</a:t>
            </a:r>
          </a:p>
        </p:txBody>
      </p:sp>
      <p:cxnSp>
        <p:nvCxnSpPr>
          <p:cNvPr id="17" name="Straight Arrow Connector 16">
            <a:extLst>
              <a:ext uri="{FF2B5EF4-FFF2-40B4-BE49-F238E27FC236}">
                <a16:creationId xmlns:a16="http://schemas.microsoft.com/office/drawing/2014/main" id="{9E9527DB-FBA7-42BE-8113-274813022490}"/>
              </a:ext>
            </a:extLst>
          </p:cNvPr>
          <p:cNvCxnSpPr>
            <a:cxnSpLocks/>
            <a:stCxn id="11" idx="2"/>
            <a:endCxn id="16" idx="0"/>
          </p:cNvCxnSpPr>
          <p:nvPr/>
        </p:nvCxnSpPr>
        <p:spPr>
          <a:xfrm>
            <a:off x="11038970" y="5598687"/>
            <a:ext cx="0" cy="40907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8" name="Left Brace 17">
            <a:extLst>
              <a:ext uri="{FF2B5EF4-FFF2-40B4-BE49-F238E27FC236}">
                <a16:creationId xmlns:a16="http://schemas.microsoft.com/office/drawing/2014/main" id="{86C396BD-FA0D-49D6-A3E7-2EED5DBDD6C7}"/>
              </a:ext>
            </a:extLst>
          </p:cNvPr>
          <p:cNvSpPr/>
          <p:nvPr/>
        </p:nvSpPr>
        <p:spPr>
          <a:xfrm>
            <a:off x="9553083" y="1506869"/>
            <a:ext cx="384995" cy="1966244"/>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DD2F7B51-C80B-4CF8-B372-6BCD0029D7EB}"/>
              </a:ext>
            </a:extLst>
          </p:cNvPr>
          <p:cNvSpPr txBox="1"/>
          <p:nvPr/>
        </p:nvSpPr>
        <p:spPr>
          <a:xfrm>
            <a:off x="7011383" y="2271471"/>
            <a:ext cx="2318094" cy="400110"/>
          </a:xfrm>
          <a:prstGeom prst="rect">
            <a:avLst/>
          </a:prstGeom>
          <a:noFill/>
        </p:spPr>
        <p:txBody>
          <a:bodyPr wrap="square" rtlCol="0">
            <a:spAutoFit/>
          </a:bodyPr>
          <a:lstStyle/>
          <a:p>
            <a:pPr algn="r"/>
            <a:r>
              <a:rPr lang="en-US" sz="2000" b="1" dirty="0"/>
              <a:t>Project Initiation</a:t>
            </a:r>
            <a:endParaRPr lang="en-US" sz="2800" b="1" dirty="0"/>
          </a:p>
        </p:txBody>
      </p:sp>
      <p:sp>
        <p:nvSpPr>
          <p:cNvPr id="20" name="Left Brace 19">
            <a:extLst>
              <a:ext uri="{FF2B5EF4-FFF2-40B4-BE49-F238E27FC236}">
                <a16:creationId xmlns:a16="http://schemas.microsoft.com/office/drawing/2014/main" id="{82558116-3815-4A0F-A0B4-FC931BA4F3D9}"/>
              </a:ext>
            </a:extLst>
          </p:cNvPr>
          <p:cNvSpPr/>
          <p:nvPr/>
        </p:nvSpPr>
        <p:spPr>
          <a:xfrm>
            <a:off x="9553083" y="3760779"/>
            <a:ext cx="384995" cy="3033050"/>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a:extLst>
              <a:ext uri="{FF2B5EF4-FFF2-40B4-BE49-F238E27FC236}">
                <a16:creationId xmlns:a16="http://schemas.microsoft.com/office/drawing/2014/main" id="{7A349DB3-81B3-4903-8DCC-8A311ACC0964}"/>
              </a:ext>
            </a:extLst>
          </p:cNvPr>
          <p:cNvSpPr txBox="1"/>
          <p:nvPr/>
        </p:nvSpPr>
        <p:spPr>
          <a:xfrm>
            <a:off x="7398327" y="4939403"/>
            <a:ext cx="1970275" cy="707886"/>
          </a:xfrm>
          <a:prstGeom prst="rect">
            <a:avLst/>
          </a:prstGeom>
          <a:noFill/>
        </p:spPr>
        <p:txBody>
          <a:bodyPr wrap="square" rtlCol="0">
            <a:spAutoFit/>
          </a:bodyPr>
          <a:lstStyle/>
          <a:p>
            <a:pPr algn="r"/>
            <a:r>
              <a:rPr lang="en-US" sz="2000" b="1" dirty="0"/>
              <a:t>Project Management</a:t>
            </a:r>
          </a:p>
        </p:txBody>
      </p:sp>
      <p:sp>
        <p:nvSpPr>
          <p:cNvPr id="22" name="Oval 21">
            <a:extLst>
              <a:ext uri="{FF2B5EF4-FFF2-40B4-BE49-F238E27FC236}">
                <a16:creationId xmlns:a16="http://schemas.microsoft.com/office/drawing/2014/main" id="{B3D9CD93-0064-40BC-A510-8DFB82DE5436}"/>
              </a:ext>
            </a:extLst>
          </p:cNvPr>
          <p:cNvSpPr/>
          <p:nvPr/>
        </p:nvSpPr>
        <p:spPr>
          <a:xfrm>
            <a:off x="7116687" y="2111876"/>
            <a:ext cx="2286000" cy="7078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1254A96-5E75-4F39-BA30-AD65A7558B29}"/>
              </a:ext>
            </a:extLst>
          </p:cNvPr>
          <p:cNvSpPr/>
          <p:nvPr/>
        </p:nvSpPr>
        <p:spPr>
          <a:xfrm>
            <a:off x="10008264" y="473243"/>
            <a:ext cx="2061410" cy="6978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Strategy</a:t>
            </a:r>
          </a:p>
        </p:txBody>
      </p:sp>
      <p:cxnSp>
        <p:nvCxnSpPr>
          <p:cNvPr id="24" name="Straight Arrow Connector 23">
            <a:extLst>
              <a:ext uri="{FF2B5EF4-FFF2-40B4-BE49-F238E27FC236}">
                <a16:creationId xmlns:a16="http://schemas.microsoft.com/office/drawing/2014/main" id="{7B45EBA7-8063-4F2F-BE60-497CF473AFA1}"/>
              </a:ext>
            </a:extLst>
          </p:cNvPr>
          <p:cNvCxnSpPr>
            <a:cxnSpLocks/>
            <a:stCxn id="23" idx="2"/>
            <a:endCxn id="14" idx="0"/>
          </p:cNvCxnSpPr>
          <p:nvPr/>
        </p:nvCxnSpPr>
        <p:spPr>
          <a:xfrm>
            <a:off x="11038969" y="1171075"/>
            <a:ext cx="0" cy="40907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248037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 calcmode="lin" valueType="num">
                                      <p:cBhvr additive="base">
                                        <p:cTn id="4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animBg="1"/>
      <p:bldP spid="21" grpId="0"/>
      <p:bldP spid="2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D5CA7-73CA-42F1-B282-1F19DB2208F2}"/>
              </a:ext>
            </a:extLst>
          </p:cNvPr>
          <p:cNvSpPr>
            <a:spLocks noGrp="1"/>
          </p:cNvSpPr>
          <p:nvPr>
            <p:ph type="title"/>
          </p:nvPr>
        </p:nvSpPr>
        <p:spPr/>
        <p:txBody>
          <a:bodyPr>
            <a:normAutofit/>
          </a:bodyPr>
          <a:lstStyle/>
          <a:p>
            <a:r>
              <a:rPr lang="en-US" sz="4000" dirty="0"/>
              <a:t>Technical Risk Factors</a:t>
            </a:r>
          </a:p>
        </p:txBody>
      </p:sp>
      <p:graphicFrame>
        <p:nvGraphicFramePr>
          <p:cNvPr id="4" name="Table 3">
            <a:extLst>
              <a:ext uri="{FF2B5EF4-FFF2-40B4-BE49-F238E27FC236}">
                <a16:creationId xmlns:a16="http://schemas.microsoft.com/office/drawing/2014/main" id="{EFAF13E1-99CD-4CC8-98BB-C0251F4EF5F4}"/>
              </a:ext>
            </a:extLst>
          </p:cNvPr>
          <p:cNvGraphicFramePr>
            <a:graphicFrameLocks noGrp="1"/>
          </p:cNvGraphicFramePr>
          <p:nvPr/>
        </p:nvGraphicFramePr>
        <p:xfrm>
          <a:off x="29183" y="187219"/>
          <a:ext cx="2286000" cy="4931984"/>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b="0" i="0" kern="1200" dirty="0">
                          <a:solidFill>
                            <a:schemeClr val="bg1">
                              <a:lumMod val="50000"/>
                            </a:schemeClr>
                          </a:solidFill>
                          <a:latin typeface="+mn-lt"/>
                          <a:ea typeface="+mn-ea"/>
                          <a:cs typeface="+mn-cs"/>
                        </a:rPr>
                        <a:t>Introduction</a:t>
                      </a:r>
                    </a:p>
                    <a:p>
                      <a:r>
                        <a:rPr lang="en-US" sz="1800" b="0" i="0" kern="1200" dirty="0">
                          <a:solidFill>
                            <a:schemeClr val="bg1">
                              <a:lumMod val="50000"/>
                            </a:schemeClr>
                          </a:solidFill>
                          <a:latin typeface="+mn-lt"/>
                          <a:ea typeface="+mn-ea"/>
                          <a:cs typeface="+mn-cs"/>
                        </a:rPr>
                        <a:t>Sources of Software</a:t>
                      </a:r>
                    </a:p>
                    <a:p>
                      <a:r>
                        <a:rPr lang="en-US" sz="1800" b="0" i="0" kern="1200" dirty="0">
                          <a:solidFill>
                            <a:schemeClr val="bg1">
                              <a:lumMod val="50000"/>
                            </a:schemeClr>
                          </a:solidFill>
                          <a:latin typeface="+mn-lt"/>
                          <a:ea typeface="+mn-ea"/>
                          <a:cs typeface="+mn-cs"/>
                        </a:rPr>
                        <a:t>   Outsourcing</a:t>
                      </a:r>
                    </a:p>
                    <a:p>
                      <a:r>
                        <a:rPr lang="en-US" sz="1800" b="0" i="0" kern="1200" dirty="0">
                          <a:solidFill>
                            <a:schemeClr val="bg1">
                              <a:lumMod val="50000"/>
                            </a:schemeClr>
                          </a:solidFill>
                          <a:latin typeface="+mn-lt"/>
                          <a:ea typeface="+mn-ea"/>
                          <a:cs typeface="+mn-cs"/>
                        </a:rPr>
                        <a:t>   Packaged Software</a:t>
                      </a:r>
                    </a:p>
                    <a:p>
                      <a:r>
                        <a:rPr lang="en-US" sz="1800" b="0" i="0" kern="1200" dirty="0">
                          <a:solidFill>
                            <a:schemeClr val="bg1">
                              <a:lumMod val="50000"/>
                            </a:schemeClr>
                          </a:solidFill>
                          <a:latin typeface="+mn-lt"/>
                          <a:ea typeface="+mn-ea"/>
                          <a:cs typeface="+mn-cs"/>
                        </a:rPr>
                        <a:t>   Vendors</a:t>
                      </a:r>
                    </a:p>
                    <a:p>
                      <a:r>
                        <a:rPr lang="en-US" sz="1800" b="0" i="0" kern="1200" dirty="0">
                          <a:solidFill>
                            <a:schemeClr val="bg1">
                              <a:lumMod val="50000"/>
                            </a:schemeClr>
                          </a:solidFill>
                          <a:latin typeface="+mn-lt"/>
                          <a:ea typeface="+mn-ea"/>
                          <a:cs typeface="+mn-cs"/>
                        </a:rPr>
                        <a:t>   Cloud</a:t>
                      </a:r>
                    </a:p>
                    <a:p>
                      <a:r>
                        <a:rPr lang="en-US" sz="1800" b="0" i="0" kern="1200" dirty="0">
                          <a:solidFill>
                            <a:schemeClr val="bg1">
                              <a:lumMod val="50000"/>
                            </a:schemeClr>
                          </a:solidFill>
                          <a:latin typeface="+mn-lt"/>
                          <a:ea typeface="+mn-ea"/>
                          <a:cs typeface="+mn-cs"/>
                        </a:rPr>
                        <a:t>   Open Source</a:t>
                      </a:r>
                    </a:p>
                    <a:p>
                      <a:r>
                        <a:rPr lang="en-US" sz="1800" b="0" i="0" kern="1200" dirty="0">
                          <a:solidFill>
                            <a:schemeClr val="bg1">
                              <a:lumMod val="50000"/>
                            </a:schemeClr>
                          </a:solidFill>
                          <a:latin typeface="+mn-lt"/>
                          <a:ea typeface="+mn-ea"/>
                          <a:cs typeface="+mn-cs"/>
                        </a:rPr>
                        <a:t>   In-House</a:t>
                      </a:r>
                    </a:p>
                    <a:p>
                      <a:r>
                        <a:rPr lang="en-US" sz="1800" b="0" i="0" kern="1200" dirty="0">
                          <a:solidFill>
                            <a:schemeClr val="bg1">
                              <a:lumMod val="50000"/>
                            </a:schemeClr>
                          </a:solidFill>
                          <a:latin typeface="+mn-lt"/>
                          <a:ea typeface="+mn-ea"/>
                          <a:cs typeface="+mn-cs"/>
                        </a:rPr>
                        <a:t>   RFP</a:t>
                      </a:r>
                    </a:p>
                    <a:p>
                      <a:r>
                        <a:rPr lang="en-US" sz="1800" b="0" i="0" kern="1200" dirty="0">
                          <a:solidFill>
                            <a:schemeClr val="bg1">
                              <a:lumMod val="50000"/>
                            </a:schemeClr>
                          </a:solidFill>
                          <a:latin typeface="+mn-lt"/>
                          <a:ea typeface="+mn-ea"/>
                          <a:cs typeface="+mn-cs"/>
                        </a:rPr>
                        <a:t>   Reuse</a:t>
                      </a:r>
                    </a:p>
                    <a:p>
                      <a:r>
                        <a:rPr lang="en-US" sz="1800" b="0" i="0" kern="1200" dirty="0">
                          <a:solidFill>
                            <a:schemeClr val="bg1">
                              <a:lumMod val="50000"/>
                            </a:schemeClr>
                          </a:solidFill>
                          <a:latin typeface="+mn-lt"/>
                          <a:ea typeface="+mn-ea"/>
                          <a:cs typeface="+mn-cs"/>
                        </a:rPr>
                        <a:t>Project ID &amp; Selection</a:t>
                      </a:r>
                    </a:p>
                    <a:p>
                      <a:r>
                        <a:rPr lang="en-US" sz="1600" b="1" i="0" kern="1200" dirty="0">
                          <a:solidFill>
                            <a:srgbClr val="FF0000"/>
                          </a:solidFill>
                          <a:latin typeface="+mn-lt"/>
                          <a:ea typeface="+mn-ea"/>
                          <a:cs typeface="+mn-cs"/>
                        </a:rPr>
                        <a:t>Feasibility</a:t>
                      </a:r>
                      <a:r>
                        <a:rPr lang="en-US" sz="1600" b="0" i="0" kern="1200" dirty="0">
                          <a:solidFill>
                            <a:schemeClr val="bg1">
                              <a:lumMod val="50000"/>
                            </a:schemeClr>
                          </a:solidFill>
                          <a:latin typeface="+mn-lt"/>
                          <a:ea typeface="+mn-ea"/>
                          <a:cs typeface="+mn-cs"/>
                        </a:rPr>
                        <a:t> </a:t>
                      </a:r>
                      <a:r>
                        <a:rPr lang="en-US" sz="1600" b="1" i="0" kern="1200" dirty="0">
                          <a:solidFill>
                            <a:srgbClr val="FF0000"/>
                          </a:solidFill>
                          <a:latin typeface="+mn-lt"/>
                          <a:ea typeface="+mn-ea"/>
                          <a:cs typeface="+mn-cs"/>
                        </a:rPr>
                        <a:t>Assessment</a:t>
                      </a:r>
                    </a:p>
                    <a:p>
                      <a:r>
                        <a:rPr lang="en-US" sz="1800" i="0" kern="1200" dirty="0">
                          <a:solidFill>
                            <a:schemeClr val="tx1"/>
                          </a:solidFill>
                          <a:latin typeface="+mn-lt"/>
                          <a:ea typeface="+mn-ea"/>
                          <a:cs typeface="+mn-cs"/>
                        </a:rPr>
                        <a:t>   </a:t>
                      </a:r>
                      <a:r>
                        <a:rPr lang="en-US" sz="1800" b="1" i="0" kern="1200" dirty="0">
                          <a:solidFill>
                            <a:schemeClr val="tx1"/>
                          </a:solidFill>
                          <a:latin typeface="+mn-lt"/>
                          <a:ea typeface="+mn-ea"/>
                          <a:cs typeface="+mn-cs"/>
                        </a:rPr>
                        <a:t>Technical</a:t>
                      </a:r>
                    </a:p>
                    <a:p>
                      <a:r>
                        <a:rPr lang="en-US" sz="1800" i="0" kern="1200" dirty="0">
                          <a:solidFill>
                            <a:schemeClr val="tx1"/>
                          </a:solidFill>
                          <a:latin typeface="+mn-lt"/>
                          <a:ea typeface="+mn-ea"/>
                          <a:cs typeface="+mn-cs"/>
                        </a:rPr>
                        <a:t>   Financial</a:t>
                      </a:r>
                    </a:p>
                    <a:p>
                      <a:r>
                        <a:rPr lang="en-US" sz="1800" i="0" kern="1200" dirty="0">
                          <a:solidFill>
                            <a:schemeClr val="tx1"/>
                          </a:solidFill>
                          <a:latin typeface="+mn-lt"/>
                          <a:ea typeface="+mn-ea"/>
                          <a:cs typeface="+mn-cs"/>
                        </a:rPr>
                        <a:t>   (Other)</a:t>
                      </a:r>
                    </a:p>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0000"/>
                  </a:ext>
                </a:extLst>
              </a:tr>
              <a:tr h="481904">
                <a:tc>
                  <a:txBody>
                    <a:bodyPr/>
                    <a:lstStyle/>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350003121"/>
                  </a:ext>
                </a:extLst>
              </a:tr>
            </a:tbl>
          </a:graphicData>
        </a:graphic>
      </p:graphicFrame>
      <p:sp>
        <p:nvSpPr>
          <p:cNvPr id="5" name="Content Placeholder 4">
            <a:extLst>
              <a:ext uri="{FF2B5EF4-FFF2-40B4-BE49-F238E27FC236}">
                <a16:creationId xmlns:a16="http://schemas.microsoft.com/office/drawing/2014/main" id="{A20E94FE-2763-489C-9130-AA8580611D77}"/>
              </a:ext>
            </a:extLst>
          </p:cNvPr>
          <p:cNvSpPr>
            <a:spLocks noGrp="1"/>
          </p:cNvSpPr>
          <p:nvPr>
            <p:ph idx="1"/>
          </p:nvPr>
        </p:nvSpPr>
        <p:spPr/>
        <p:txBody>
          <a:bodyPr/>
          <a:lstStyle/>
          <a:p>
            <a:r>
              <a:rPr lang="en-US" altLang="en-US" sz="2400" dirty="0"/>
              <a:t>Project size</a:t>
            </a:r>
          </a:p>
          <a:p>
            <a:pPr lvl="1"/>
            <a:r>
              <a:rPr lang="en-US" altLang="en-US" sz="2000" dirty="0"/>
              <a:t>Team size, organizational departments, project duration, programming effort</a:t>
            </a:r>
          </a:p>
          <a:p>
            <a:r>
              <a:rPr lang="en-US" altLang="en-US" sz="2400" dirty="0"/>
              <a:t>Project structure</a:t>
            </a:r>
          </a:p>
          <a:p>
            <a:pPr lvl="1"/>
            <a:r>
              <a:rPr lang="en-US" altLang="en-US" sz="2000" dirty="0"/>
              <a:t>New vs. renovated system, resulting organizational changes, management commitment, user perceptions</a:t>
            </a:r>
          </a:p>
          <a:p>
            <a:r>
              <a:rPr lang="en-US" altLang="en-US" sz="2400" dirty="0"/>
              <a:t>Development group</a:t>
            </a:r>
          </a:p>
          <a:p>
            <a:pPr lvl="1"/>
            <a:r>
              <a:rPr lang="en-US" altLang="en-US" sz="2000" dirty="0"/>
              <a:t>Familiarity with platform, software, development method, application area, development of similar systems</a:t>
            </a:r>
          </a:p>
          <a:p>
            <a:r>
              <a:rPr lang="en-US" altLang="en-US" sz="2400" dirty="0"/>
              <a:t>User group</a:t>
            </a:r>
          </a:p>
          <a:p>
            <a:pPr lvl="1"/>
            <a:r>
              <a:rPr lang="en-US" altLang="en-US" sz="2000" dirty="0"/>
              <a:t>Familiarity with IS development process, application area, use of similar systems</a:t>
            </a:r>
          </a:p>
          <a:p>
            <a:endParaRPr lang="en-US" dirty="0"/>
          </a:p>
        </p:txBody>
      </p:sp>
    </p:spTree>
    <p:extLst>
      <p:ext uri="{BB962C8B-B14F-4D97-AF65-F5344CB8AC3E}">
        <p14:creationId xmlns:p14="http://schemas.microsoft.com/office/powerpoint/2010/main" val="344012171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anim calcmode="lin" valueType="num">
                                      <p:cBhvr additive="base">
                                        <p:cTn id="2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D5CA7-73CA-42F1-B282-1F19DB2208F2}"/>
              </a:ext>
            </a:extLst>
          </p:cNvPr>
          <p:cNvSpPr>
            <a:spLocks noGrp="1"/>
          </p:cNvSpPr>
          <p:nvPr>
            <p:ph type="title"/>
          </p:nvPr>
        </p:nvSpPr>
        <p:spPr/>
        <p:txBody>
          <a:bodyPr>
            <a:normAutofit/>
          </a:bodyPr>
          <a:lstStyle/>
          <a:p>
            <a:r>
              <a:rPr lang="en-US" sz="4000" dirty="0"/>
              <a:t>Technical Risk Assessment</a:t>
            </a:r>
          </a:p>
        </p:txBody>
      </p:sp>
      <p:graphicFrame>
        <p:nvGraphicFramePr>
          <p:cNvPr id="4" name="Table 3">
            <a:extLst>
              <a:ext uri="{FF2B5EF4-FFF2-40B4-BE49-F238E27FC236}">
                <a16:creationId xmlns:a16="http://schemas.microsoft.com/office/drawing/2014/main" id="{EFAF13E1-99CD-4CC8-98BB-C0251F4EF5F4}"/>
              </a:ext>
            </a:extLst>
          </p:cNvPr>
          <p:cNvGraphicFramePr>
            <a:graphicFrameLocks noGrp="1"/>
          </p:cNvGraphicFramePr>
          <p:nvPr/>
        </p:nvGraphicFramePr>
        <p:xfrm>
          <a:off x="29183" y="187219"/>
          <a:ext cx="2286000" cy="4931984"/>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b="0" i="0" kern="1200" dirty="0">
                          <a:solidFill>
                            <a:schemeClr val="bg1">
                              <a:lumMod val="50000"/>
                            </a:schemeClr>
                          </a:solidFill>
                          <a:latin typeface="+mn-lt"/>
                          <a:ea typeface="+mn-ea"/>
                          <a:cs typeface="+mn-cs"/>
                        </a:rPr>
                        <a:t>Introduction</a:t>
                      </a:r>
                    </a:p>
                    <a:p>
                      <a:r>
                        <a:rPr lang="en-US" sz="1800" b="0" i="0" kern="1200" dirty="0">
                          <a:solidFill>
                            <a:schemeClr val="bg1">
                              <a:lumMod val="50000"/>
                            </a:schemeClr>
                          </a:solidFill>
                          <a:latin typeface="+mn-lt"/>
                          <a:ea typeface="+mn-ea"/>
                          <a:cs typeface="+mn-cs"/>
                        </a:rPr>
                        <a:t>Sources of Software</a:t>
                      </a:r>
                    </a:p>
                    <a:p>
                      <a:r>
                        <a:rPr lang="en-US" sz="1800" b="0" i="0" kern="1200" dirty="0">
                          <a:solidFill>
                            <a:schemeClr val="bg1">
                              <a:lumMod val="50000"/>
                            </a:schemeClr>
                          </a:solidFill>
                          <a:latin typeface="+mn-lt"/>
                          <a:ea typeface="+mn-ea"/>
                          <a:cs typeface="+mn-cs"/>
                        </a:rPr>
                        <a:t>   Outsourcing</a:t>
                      </a:r>
                    </a:p>
                    <a:p>
                      <a:r>
                        <a:rPr lang="en-US" sz="1800" b="0" i="0" kern="1200" dirty="0">
                          <a:solidFill>
                            <a:schemeClr val="bg1">
                              <a:lumMod val="50000"/>
                            </a:schemeClr>
                          </a:solidFill>
                          <a:latin typeface="+mn-lt"/>
                          <a:ea typeface="+mn-ea"/>
                          <a:cs typeface="+mn-cs"/>
                        </a:rPr>
                        <a:t>   Packaged Software</a:t>
                      </a:r>
                    </a:p>
                    <a:p>
                      <a:r>
                        <a:rPr lang="en-US" sz="1800" b="0" i="0" kern="1200" dirty="0">
                          <a:solidFill>
                            <a:schemeClr val="bg1">
                              <a:lumMod val="50000"/>
                            </a:schemeClr>
                          </a:solidFill>
                          <a:latin typeface="+mn-lt"/>
                          <a:ea typeface="+mn-ea"/>
                          <a:cs typeface="+mn-cs"/>
                        </a:rPr>
                        <a:t>   Vendors</a:t>
                      </a:r>
                    </a:p>
                    <a:p>
                      <a:r>
                        <a:rPr lang="en-US" sz="1800" b="0" i="0" kern="1200" dirty="0">
                          <a:solidFill>
                            <a:schemeClr val="bg1">
                              <a:lumMod val="50000"/>
                            </a:schemeClr>
                          </a:solidFill>
                          <a:latin typeface="+mn-lt"/>
                          <a:ea typeface="+mn-ea"/>
                          <a:cs typeface="+mn-cs"/>
                        </a:rPr>
                        <a:t>   Cloud</a:t>
                      </a:r>
                    </a:p>
                    <a:p>
                      <a:r>
                        <a:rPr lang="en-US" sz="1800" b="0" i="0" kern="1200" dirty="0">
                          <a:solidFill>
                            <a:schemeClr val="bg1">
                              <a:lumMod val="50000"/>
                            </a:schemeClr>
                          </a:solidFill>
                          <a:latin typeface="+mn-lt"/>
                          <a:ea typeface="+mn-ea"/>
                          <a:cs typeface="+mn-cs"/>
                        </a:rPr>
                        <a:t>   Open Source</a:t>
                      </a:r>
                    </a:p>
                    <a:p>
                      <a:r>
                        <a:rPr lang="en-US" sz="1800" b="0" i="0" kern="1200" dirty="0">
                          <a:solidFill>
                            <a:schemeClr val="bg1">
                              <a:lumMod val="50000"/>
                            </a:schemeClr>
                          </a:solidFill>
                          <a:latin typeface="+mn-lt"/>
                          <a:ea typeface="+mn-ea"/>
                          <a:cs typeface="+mn-cs"/>
                        </a:rPr>
                        <a:t>   In-House</a:t>
                      </a:r>
                    </a:p>
                    <a:p>
                      <a:r>
                        <a:rPr lang="en-US" sz="1800" b="0" i="0" kern="1200" dirty="0">
                          <a:solidFill>
                            <a:schemeClr val="bg1">
                              <a:lumMod val="50000"/>
                            </a:schemeClr>
                          </a:solidFill>
                          <a:latin typeface="+mn-lt"/>
                          <a:ea typeface="+mn-ea"/>
                          <a:cs typeface="+mn-cs"/>
                        </a:rPr>
                        <a:t>   RFP</a:t>
                      </a:r>
                    </a:p>
                    <a:p>
                      <a:r>
                        <a:rPr lang="en-US" sz="1800" b="0" i="0" kern="1200" dirty="0">
                          <a:solidFill>
                            <a:schemeClr val="bg1">
                              <a:lumMod val="50000"/>
                            </a:schemeClr>
                          </a:solidFill>
                          <a:latin typeface="+mn-lt"/>
                          <a:ea typeface="+mn-ea"/>
                          <a:cs typeface="+mn-cs"/>
                        </a:rPr>
                        <a:t>   Reuse</a:t>
                      </a:r>
                    </a:p>
                    <a:p>
                      <a:r>
                        <a:rPr lang="en-US" sz="1800" b="0" i="0" kern="1200" dirty="0">
                          <a:solidFill>
                            <a:schemeClr val="bg1">
                              <a:lumMod val="50000"/>
                            </a:schemeClr>
                          </a:solidFill>
                          <a:latin typeface="+mn-lt"/>
                          <a:ea typeface="+mn-ea"/>
                          <a:cs typeface="+mn-cs"/>
                        </a:rPr>
                        <a:t>Project ID &amp; Selection</a:t>
                      </a:r>
                    </a:p>
                    <a:p>
                      <a:r>
                        <a:rPr lang="en-US" sz="1600" b="1" i="0" kern="1200" dirty="0">
                          <a:solidFill>
                            <a:srgbClr val="FF0000"/>
                          </a:solidFill>
                          <a:latin typeface="+mn-lt"/>
                          <a:ea typeface="+mn-ea"/>
                          <a:cs typeface="+mn-cs"/>
                        </a:rPr>
                        <a:t>Feasibility</a:t>
                      </a:r>
                      <a:r>
                        <a:rPr lang="en-US" sz="1600" b="0" i="0" kern="1200" dirty="0">
                          <a:solidFill>
                            <a:schemeClr val="bg1">
                              <a:lumMod val="50000"/>
                            </a:schemeClr>
                          </a:solidFill>
                          <a:latin typeface="+mn-lt"/>
                          <a:ea typeface="+mn-ea"/>
                          <a:cs typeface="+mn-cs"/>
                        </a:rPr>
                        <a:t> </a:t>
                      </a:r>
                      <a:r>
                        <a:rPr lang="en-US" sz="1600" b="1" i="0" kern="1200" dirty="0">
                          <a:solidFill>
                            <a:srgbClr val="FF0000"/>
                          </a:solidFill>
                          <a:latin typeface="+mn-lt"/>
                          <a:ea typeface="+mn-ea"/>
                          <a:cs typeface="+mn-cs"/>
                        </a:rPr>
                        <a:t>Assessment</a:t>
                      </a:r>
                    </a:p>
                    <a:p>
                      <a:r>
                        <a:rPr lang="en-US" sz="1800" i="0" kern="1200" dirty="0">
                          <a:solidFill>
                            <a:schemeClr val="tx1"/>
                          </a:solidFill>
                          <a:latin typeface="+mn-lt"/>
                          <a:ea typeface="+mn-ea"/>
                          <a:cs typeface="+mn-cs"/>
                        </a:rPr>
                        <a:t>   </a:t>
                      </a:r>
                      <a:r>
                        <a:rPr lang="en-US" sz="1800" b="1" i="0" kern="1200" dirty="0">
                          <a:solidFill>
                            <a:schemeClr val="tx1"/>
                          </a:solidFill>
                          <a:latin typeface="+mn-lt"/>
                          <a:ea typeface="+mn-ea"/>
                          <a:cs typeface="+mn-cs"/>
                        </a:rPr>
                        <a:t>Technical</a:t>
                      </a:r>
                    </a:p>
                    <a:p>
                      <a:r>
                        <a:rPr lang="en-US" sz="1800" i="0" kern="1200" dirty="0">
                          <a:solidFill>
                            <a:schemeClr val="tx1"/>
                          </a:solidFill>
                          <a:latin typeface="+mn-lt"/>
                          <a:ea typeface="+mn-ea"/>
                          <a:cs typeface="+mn-cs"/>
                        </a:rPr>
                        <a:t>   Financial</a:t>
                      </a:r>
                    </a:p>
                    <a:p>
                      <a:r>
                        <a:rPr lang="en-US" sz="1800" i="0" kern="1200" dirty="0">
                          <a:solidFill>
                            <a:schemeClr val="tx1"/>
                          </a:solidFill>
                          <a:latin typeface="+mn-lt"/>
                          <a:ea typeface="+mn-ea"/>
                          <a:cs typeface="+mn-cs"/>
                        </a:rPr>
                        <a:t>   (Other)</a:t>
                      </a:r>
                    </a:p>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0000"/>
                  </a:ext>
                </a:extLst>
              </a:tr>
              <a:tr h="481904">
                <a:tc>
                  <a:txBody>
                    <a:bodyPr/>
                    <a:lstStyle/>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350003121"/>
                  </a:ext>
                </a:extLst>
              </a:tr>
            </a:tbl>
          </a:graphicData>
        </a:graphic>
      </p:graphicFrame>
      <p:sp>
        <p:nvSpPr>
          <p:cNvPr id="5" name="Content Placeholder 4">
            <a:extLst>
              <a:ext uri="{FF2B5EF4-FFF2-40B4-BE49-F238E27FC236}">
                <a16:creationId xmlns:a16="http://schemas.microsoft.com/office/drawing/2014/main" id="{A20E94FE-2763-489C-9130-AA8580611D77}"/>
              </a:ext>
            </a:extLst>
          </p:cNvPr>
          <p:cNvSpPr>
            <a:spLocks noGrp="1"/>
          </p:cNvSpPr>
          <p:nvPr>
            <p:ph idx="1"/>
          </p:nvPr>
        </p:nvSpPr>
        <p:spPr/>
        <p:txBody>
          <a:bodyPr/>
          <a:lstStyle/>
          <a:p>
            <a:r>
              <a:rPr lang="en-US" altLang="en-US" sz="3200" dirty="0"/>
              <a:t>Four general rules of risk assessment:</a:t>
            </a:r>
          </a:p>
          <a:p>
            <a:pPr marL="971550" lvl="1" indent="-514350">
              <a:buFont typeface="+mj-lt"/>
              <a:buAutoNum type="arabicPeriod"/>
            </a:pPr>
            <a:r>
              <a:rPr lang="en-US" altLang="en-US" sz="2000" i="1" dirty="0"/>
              <a:t>Larger projects are riskier than smaller projects.</a:t>
            </a:r>
          </a:p>
          <a:p>
            <a:pPr marL="971550" lvl="1" indent="-514350">
              <a:buFont typeface="+mj-lt"/>
              <a:buAutoNum type="arabicPeriod"/>
            </a:pPr>
            <a:r>
              <a:rPr lang="en-US" altLang="en-US" sz="2000" i="1" dirty="0"/>
              <a:t>A system in which the requirements are easily obtained and highly structured will be less risky than one in which requirements are messy, ill structured, ill defined, or subject to the judgment of an individual.</a:t>
            </a:r>
          </a:p>
          <a:p>
            <a:pPr marL="971550" lvl="1" indent="-514350">
              <a:buFont typeface="+mj-lt"/>
              <a:buAutoNum type="arabicPeriod" startAt="3"/>
            </a:pPr>
            <a:r>
              <a:rPr lang="en-US" altLang="en-US" sz="2000" i="1" dirty="0"/>
              <a:t>The development of a system employing commonly used or standard technology will be less risky than one employing novel or nonstandard technology.</a:t>
            </a:r>
          </a:p>
          <a:p>
            <a:pPr marL="971550" lvl="1" indent="-514350">
              <a:buFont typeface="+mj-lt"/>
              <a:buAutoNum type="arabicPeriod" startAt="3"/>
            </a:pPr>
            <a:r>
              <a:rPr lang="en-US" altLang="en-US" sz="2000" i="1" dirty="0"/>
              <a:t>A project is less risky when the user group is familiar with the systems development process and application area than if unfamiliar.</a:t>
            </a:r>
          </a:p>
          <a:p>
            <a:endParaRPr lang="en-US" dirty="0"/>
          </a:p>
        </p:txBody>
      </p:sp>
    </p:spTree>
    <p:extLst>
      <p:ext uri="{BB962C8B-B14F-4D97-AF65-F5344CB8AC3E}">
        <p14:creationId xmlns:p14="http://schemas.microsoft.com/office/powerpoint/2010/main" val="403019833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D5CA7-73CA-42F1-B282-1F19DB2208F2}"/>
              </a:ext>
            </a:extLst>
          </p:cNvPr>
          <p:cNvSpPr>
            <a:spLocks noGrp="1"/>
          </p:cNvSpPr>
          <p:nvPr>
            <p:ph type="title"/>
          </p:nvPr>
        </p:nvSpPr>
        <p:spPr/>
        <p:txBody>
          <a:bodyPr>
            <a:normAutofit/>
          </a:bodyPr>
          <a:lstStyle/>
          <a:p>
            <a:r>
              <a:rPr lang="en-US" sz="4000" dirty="0"/>
              <a:t>Financial Feasibility Analysis</a:t>
            </a:r>
          </a:p>
        </p:txBody>
      </p:sp>
      <p:graphicFrame>
        <p:nvGraphicFramePr>
          <p:cNvPr id="4" name="Table 3">
            <a:extLst>
              <a:ext uri="{FF2B5EF4-FFF2-40B4-BE49-F238E27FC236}">
                <a16:creationId xmlns:a16="http://schemas.microsoft.com/office/drawing/2014/main" id="{EFAF13E1-99CD-4CC8-98BB-C0251F4EF5F4}"/>
              </a:ext>
            </a:extLst>
          </p:cNvPr>
          <p:cNvGraphicFramePr>
            <a:graphicFrameLocks noGrp="1"/>
          </p:cNvGraphicFramePr>
          <p:nvPr>
            <p:extLst>
              <p:ext uri="{D42A27DB-BD31-4B8C-83A1-F6EECF244321}">
                <p14:modId xmlns:p14="http://schemas.microsoft.com/office/powerpoint/2010/main" val="4126315093"/>
              </p:ext>
            </p:extLst>
          </p:nvPr>
        </p:nvGraphicFramePr>
        <p:xfrm>
          <a:off x="29183" y="187219"/>
          <a:ext cx="2286000" cy="4931984"/>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b="0" i="0" kern="1200" dirty="0">
                          <a:solidFill>
                            <a:schemeClr val="bg1">
                              <a:lumMod val="50000"/>
                            </a:schemeClr>
                          </a:solidFill>
                          <a:latin typeface="+mn-lt"/>
                          <a:ea typeface="+mn-ea"/>
                          <a:cs typeface="+mn-cs"/>
                        </a:rPr>
                        <a:t>Introduction</a:t>
                      </a:r>
                    </a:p>
                    <a:p>
                      <a:r>
                        <a:rPr lang="en-US" sz="1800" b="0" i="0" kern="1200" dirty="0">
                          <a:solidFill>
                            <a:schemeClr val="bg1">
                              <a:lumMod val="50000"/>
                            </a:schemeClr>
                          </a:solidFill>
                          <a:latin typeface="+mn-lt"/>
                          <a:ea typeface="+mn-ea"/>
                          <a:cs typeface="+mn-cs"/>
                        </a:rPr>
                        <a:t>Sources of Software</a:t>
                      </a:r>
                    </a:p>
                    <a:p>
                      <a:r>
                        <a:rPr lang="en-US" sz="1800" b="0" i="0" kern="1200" dirty="0">
                          <a:solidFill>
                            <a:schemeClr val="bg1">
                              <a:lumMod val="50000"/>
                            </a:schemeClr>
                          </a:solidFill>
                          <a:latin typeface="+mn-lt"/>
                          <a:ea typeface="+mn-ea"/>
                          <a:cs typeface="+mn-cs"/>
                        </a:rPr>
                        <a:t>   Outsourcing</a:t>
                      </a:r>
                    </a:p>
                    <a:p>
                      <a:r>
                        <a:rPr lang="en-US" sz="1800" b="0" i="0" kern="1200" dirty="0">
                          <a:solidFill>
                            <a:schemeClr val="bg1">
                              <a:lumMod val="50000"/>
                            </a:schemeClr>
                          </a:solidFill>
                          <a:latin typeface="+mn-lt"/>
                          <a:ea typeface="+mn-ea"/>
                          <a:cs typeface="+mn-cs"/>
                        </a:rPr>
                        <a:t>   Packaged Software</a:t>
                      </a:r>
                    </a:p>
                    <a:p>
                      <a:r>
                        <a:rPr lang="en-US" sz="1800" b="0" i="0" kern="1200" dirty="0">
                          <a:solidFill>
                            <a:schemeClr val="bg1">
                              <a:lumMod val="50000"/>
                            </a:schemeClr>
                          </a:solidFill>
                          <a:latin typeface="+mn-lt"/>
                          <a:ea typeface="+mn-ea"/>
                          <a:cs typeface="+mn-cs"/>
                        </a:rPr>
                        <a:t>   Vendors</a:t>
                      </a:r>
                    </a:p>
                    <a:p>
                      <a:r>
                        <a:rPr lang="en-US" sz="1800" b="0" i="0" kern="1200" dirty="0">
                          <a:solidFill>
                            <a:schemeClr val="bg1">
                              <a:lumMod val="50000"/>
                            </a:schemeClr>
                          </a:solidFill>
                          <a:latin typeface="+mn-lt"/>
                          <a:ea typeface="+mn-ea"/>
                          <a:cs typeface="+mn-cs"/>
                        </a:rPr>
                        <a:t>   Cloud</a:t>
                      </a:r>
                    </a:p>
                    <a:p>
                      <a:r>
                        <a:rPr lang="en-US" sz="1800" b="0" i="0" kern="1200" dirty="0">
                          <a:solidFill>
                            <a:schemeClr val="bg1">
                              <a:lumMod val="50000"/>
                            </a:schemeClr>
                          </a:solidFill>
                          <a:latin typeface="+mn-lt"/>
                          <a:ea typeface="+mn-ea"/>
                          <a:cs typeface="+mn-cs"/>
                        </a:rPr>
                        <a:t>   Open Source</a:t>
                      </a:r>
                    </a:p>
                    <a:p>
                      <a:r>
                        <a:rPr lang="en-US" sz="1800" b="0" i="0" kern="1200" dirty="0">
                          <a:solidFill>
                            <a:schemeClr val="bg1">
                              <a:lumMod val="50000"/>
                            </a:schemeClr>
                          </a:solidFill>
                          <a:latin typeface="+mn-lt"/>
                          <a:ea typeface="+mn-ea"/>
                          <a:cs typeface="+mn-cs"/>
                        </a:rPr>
                        <a:t>   In-House</a:t>
                      </a:r>
                    </a:p>
                    <a:p>
                      <a:r>
                        <a:rPr lang="en-US" sz="1800" b="0" i="0" kern="1200" dirty="0">
                          <a:solidFill>
                            <a:schemeClr val="bg1">
                              <a:lumMod val="50000"/>
                            </a:schemeClr>
                          </a:solidFill>
                          <a:latin typeface="+mn-lt"/>
                          <a:ea typeface="+mn-ea"/>
                          <a:cs typeface="+mn-cs"/>
                        </a:rPr>
                        <a:t>   RFP</a:t>
                      </a:r>
                    </a:p>
                    <a:p>
                      <a:r>
                        <a:rPr lang="en-US" sz="1800" b="0" i="0" kern="1200" dirty="0">
                          <a:solidFill>
                            <a:schemeClr val="bg1">
                              <a:lumMod val="50000"/>
                            </a:schemeClr>
                          </a:solidFill>
                          <a:latin typeface="+mn-lt"/>
                          <a:ea typeface="+mn-ea"/>
                          <a:cs typeface="+mn-cs"/>
                        </a:rPr>
                        <a:t>   Reuse</a:t>
                      </a:r>
                    </a:p>
                    <a:p>
                      <a:r>
                        <a:rPr lang="en-US" sz="1800" b="0" i="0" kern="1200" dirty="0">
                          <a:solidFill>
                            <a:schemeClr val="bg1">
                              <a:lumMod val="50000"/>
                            </a:schemeClr>
                          </a:solidFill>
                          <a:latin typeface="+mn-lt"/>
                          <a:ea typeface="+mn-ea"/>
                          <a:cs typeface="+mn-cs"/>
                        </a:rPr>
                        <a:t>Project ID &amp; Selection</a:t>
                      </a:r>
                    </a:p>
                    <a:p>
                      <a:r>
                        <a:rPr lang="en-US" sz="1600" b="1" i="0" kern="1200" dirty="0">
                          <a:solidFill>
                            <a:srgbClr val="FF0000"/>
                          </a:solidFill>
                          <a:latin typeface="+mn-lt"/>
                          <a:ea typeface="+mn-ea"/>
                          <a:cs typeface="+mn-cs"/>
                        </a:rPr>
                        <a:t>Feasibility</a:t>
                      </a:r>
                      <a:r>
                        <a:rPr lang="en-US" sz="1600" b="0" i="0" kern="1200" dirty="0">
                          <a:solidFill>
                            <a:schemeClr val="bg1">
                              <a:lumMod val="50000"/>
                            </a:schemeClr>
                          </a:solidFill>
                          <a:latin typeface="+mn-lt"/>
                          <a:ea typeface="+mn-ea"/>
                          <a:cs typeface="+mn-cs"/>
                        </a:rPr>
                        <a:t> </a:t>
                      </a:r>
                      <a:r>
                        <a:rPr lang="en-US" sz="1600" b="1" i="0" kern="1200" dirty="0">
                          <a:solidFill>
                            <a:srgbClr val="FF0000"/>
                          </a:solidFill>
                          <a:latin typeface="+mn-lt"/>
                          <a:ea typeface="+mn-ea"/>
                          <a:cs typeface="+mn-cs"/>
                        </a:rPr>
                        <a:t>Assessment</a:t>
                      </a:r>
                    </a:p>
                    <a:p>
                      <a:r>
                        <a:rPr lang="en-US" sz="1800" i="0" kern="1200" dirty="0">
                          <a:solidFill>
                            <a:schemeClr val="tx1"/>
                          </a:solidFill>
                          <a:latin typeface="+mn-lt"/>
                          <a:ea typeface="+mn-ea"/>
                          <a:cs typeface="+mn-cs"/>
                        </a:rPr>
                        <a:t>   </a:t>
                      </a:r>
                      <a:r>
                        <a:rPr lang="en-US" sz="1800" b="0" i="0" kern="1200" dirty="0">
                          <a:solidFill>
                            <a:schemeClr val="bg1">
                              <a:lumMod val="50000"/>
                            </a:schemeClr>
                          </a:solidFill>
                          <a:latin typeface="+mn-lt"/>
                          <a:ea typeface="+mn-ea"/>
                          <a:cs typeface="+mn-cs"/>
                        </a:rPr>
                        <a:t>Technical</a:t>
                      </a:r>
                    </a:p>
                    <a:p>
                      <a:r>
                        <a:rPr lang="en-US" sz="1800" i="0" kern="1200" dirty="0">
                          <a:solidFill>
                            <a:schemeClr val="tx1"/>
                          </a:solidFill>
                          <a:latin typeface="+mn-lt"/>
                          <a:ea typeface="+mn-ea"/>
                          <a:cs typeface="+mn-cs"/>
                        </a:rPr>
                        <a:t>   </a:t>
                      </a:r>
                      <a:r>
                        <a:rPr lang="en-US" sz="1800" b="1" i="0" kern="1200" dirty="0">
                          <a:solidFill>
                            <a:schemeClr val="tx1"/>
                          </a:solidFill>
                          <a:latin typeface="+mn-lt"/>
                          <a:ea typeface="+mn-ea"/>
                          <a:cs typeface="+mn-cs"/>
                        </a:rPr>
                        <a:t>Financial</a:t>
                      </a:r>
                    </a:p>
                    <a:p>
                      <a:r>
                        <a:rPr lang="en-US" sz="1800" i="0" kern="1200" dirty="0">
                          <a:solidFill>
                            <a:schemeClr val="tx1"/>
                          </a:solidFill>
                          <a:latin typeface="+mn-lt"/>
                          <a:ea typeface="+mn-ea"/>
                          <a:cs typeface="+mn-cs"/>
                        </a:rPr>
                        <a:t>   (Other)</a:t>
                      </a:r>
                    </a:p>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0000"/>
                  </a:ext>
                </a:extLst>
              </a:tr>
              <a:tr h="481904">
                <a:tc>
                  <a:txBody>
                    <a:bodyPr/>
                    <a:lstStyle/>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350003121"/>
                  </a:ext>
                </a:extLst>
              </a:tr>
            </a:tbl>
          </a:graphicData>
        </a:graphic>
      </p:graphicFrame>
      <p:sp>
        <p:nvSpPr>
          <p:cNvPr id="5" name="Content Placeholder 4">
            <a:extLst>
              <a:ext uri="{FF2B5EF4-FFF2-40B4-BE49-F238E27FC236}">
                <a16:creationId xmlns:a16="http://schemas.microsoft.com/office/drawing/2014/main" id="{A20E94FE-2763-489C-9130-AA8580611D77}"/>
              </a:ext>
            </a:extLst>
          </p:cNvPr>
          <p:cNvSpPr>
            <a:spLocks noGrp="1"/>
          </p:cNvSpPr>
          <p:nvPr>
            <p:ph idx="1"/>
          </p:nvPr>
        </p:nvSpPr>
        <p:spPr/>
        <p:txBody>
          <a:bodyPr/>
          <a:lstStyle/>
          <a:p>
            <a:r>
              <a:rPr lang="en-US" altLang="en-US" sz="2800" b="1" dirty="0"/>
              <a:t>Economic feasibility</a:t>
            </a:r>
            <a:r>
              <a:rPr lang="en-US" altLang="en-US" sz="2800" dirty="0"/>
              <a:t>: a process of identifying the financial benefits and costs associated with a development project</a:t>
            </a:r>
          </a:p>
          <a:p>
            <a:pPr lvl="1"/>
            <a:r>
              <a:rPr lang="en-US" altLang="en-US" sz="2000" dirty="0"/>
              <a:t>Often referred to as a </a:t>
            </a:r>
            <a:r>
              <a:rPr lang="en-US" altLang="en-US" sz="2000" i="1" dirty="0"/>
              <a:t>cost-benefit analysis</a:t>
            </a:r>
            <a:endParaRPr lang="en-US" altLang="en-US" sz="2000" dirty="0"/>
          </a:p>
          <a:p>
            <a:pPr lvl="1"/>
            <a:r>
              <a:rPr lang="en-US" altLang="en-US" sz="2000" dirty="0"/>
              <a:t>Project is reviewed after each SDLC phase in order to decide whether to continue, redirect, or kill a project</a:t>
            </a:r>
          </a:p>
          <a:p>
            <a:endParaRPr lang="en-US" dirty="0"/>
          </a:p>
        </p:txBody>
      </p:sp>
    </p:spTree>
    <p:extLst>
      <p:ext uri="{BB962C8B-B14F-4D97-AF65-F5344CB8AC3E}">
        <p14:creationId xmlns:p14="http://schemas.microsoft.com/office/powerpoint/2010/main" val="162510454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D5CA7-73CA-42F1-B282-1F19DB2208F2}"/>
              </a:ext>
            </a:extLst>
          </p:cNvPr>
          <p:cNvSpPr>
            <a:spLocks noGrp="1"/>
          </p:cNvSpPr>
          <p:nvPr>
            <p:ph type="title"/>
          </p:nvPr>
        </p:nvSpPr>
        <p:spPr/>
        <p:txBody>
          <a:bodyPr>
            <a:normAutofit/>
          </a:bodyPr>
          <a:lstStyle/>
          <a:p>
            <a:r>
              <a:rPr lang="en-US" sz="4000" dirty="0"/>
              <a:t>Determining Project Benefits</a:t>
            </a:r>
          </a:p>
        </p:txBody>
      </p:sp>
      <p:graphicFrame>
        <p:nvGraphicFramePr>
          <p:cNvPr id="4" name="Table 3">
            <a:extLst>
              <a:ext uri="{FF2B5EF4-FFF2-40B4-BE49-F238E27FC236}">
                <a16:creationId xmlns:a16="http://schemas.microsoft.com/office/drawing/2014/main" id="{EFAF13E1-99CD-4CC8-98BB-C0251F4EF5F4}"/>
              </a:ext>
            </a:extLst>
          </p:cNvPr>
          <p:cNvGraphicFramePr>
            <a:graphicFrameLocks noGrp="1"/>
          </p:cNvGraphicFramePr>
          <p:nvPr/>
        </p:nvGraphicFramePr>
        <p:xfrm>
          <a:off x="29183" y="187219"/>
          <a:ext cx="2286000" cy="4931984"/>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b="0" i="0" kern="1200" dirty="0">
                          <a:solidFill>
                            <a:schemeClr val="bg1">
                              <a:lumMod val="50000"/>
                            </a:schemeClr>
                          </a:solidFill>
                          <a:latin typeface="+mn-lt"/>
                          <a:ea typeface="+mn-ea"/>
                          <a:cs typeface="+mn-cs"/>
                        </a:rPr>
                        <a:t>Introduction</a:t>
                      </a:r>
                    </a:p>
                    <a:p>
                      <a:r>
                        <a:rPr lang="en-US" sz="1800" b="0" i="0" kern="1200" dirty="0">
                          <a:solidFill>
                            <a:schemeClr val="bg1">
                              <a:lumMod val="50000"/>
                            </a:schemeClr>
                          </a:solidFill>
                          <a:latin typeface="+mn-lt"/>
                          <a:ea typeface="+mn-ea"/>
                          <a:cs typeface="+mn-cs"/>
                        </a:rPr>
                        <a:t>Sources of Software</a:t>
                      </a:r>
                    </a:p>
                    <a:p>
                      <a:r>
                        <a:rPr lang="en-US" sz="1800" b="0" i="0" kern="1200" dirty="0">
                          <a:solidFill>
                            <a:schemeClr val="bg1">
                              <a:lumMod val="50000"/>
                            </a:schemeClr>
                          </a:solidFill>
                          <a:latin typeface="+mn-lt"/>
                          <a:ea typeface="+mn-ea"/>
                          <a:cs typeface="+mn-cs"/>
                        </a:rPr>
                        <a:t>   Outsourcing</a:t>
                      </a:r>
                    </a:p>
                    <a:p>
                      <a:r>
                        <a:rPr lang="en-US" sz="1800" b="0" i="0" kern="1200" dirty="0">
                          <a:solidFill>
                            <a:schemeClr val="bg1">
                              <a:lumMod val="50000"/>
                            </a:schemeClr>
                          </a:solidFill>
                          <a:latin typeface="+mn-lt"/>
                          <a:ea typeface="+mn-ea"/>
                          <a:cs typeface="+mn-cs"/>
                        </a:rPr>
                        <a:t>   Packaged Software</a:t>
                      </a:r>
                    </a:p>
                    <a:p>
                      <a:r>
                        <a:rPr lang="en-US" sz="1800" b="0" i="0" kern="1200" dirty="0">
                          <a:solidFill>
                            <a:schemeClr val="bg1">
                              <a:lumMod val="50000"/>
                            </a:schemeClr>
                          </a:solidFill>
                          <a:latin typeface="+mn-lt"/>
                          <a:ea typeface="+mn-ea"/>
                          <a:cs typeface="+mn-cs"/>
                        </a:rPr>
                        <a:t>   Vendors</a:t>
                      </a:r>
                    </a:p>
                    <a:p>
                      <a:r>
                        <a:rPr lang="en-US" sz="1800" b="0" i="0" kern="1200" dirty="0">
                          <a:solidFill>
                            <a:schemeClr val="bg1">
                              <a:lumMod val="50000"/>
                            </a:schemeClr>
                          </a:solidFill>
                          <a:latin typeface="+mn-lt"/>
                          <a:ea typeface="+mn-ea"/>
                          <a:cs typeface="+mn-cs"/>
                        </a:rPr>
                        <a:t>   Cloud</a:t>
                      </a:r>
                    </a:p>
                    <a:p>
                      <a:r>
                        <a:rPr lang="en-US" sz="1800" b="0" i="0" kern="1200" dirty="0">
                          <a:solidFill>
                            <a:schemeClr val="bg1">
                              <a:lumMod val="50000"/>
                            </a:schemeClr>
                          </a:solidFill>
                          <a:latin typeface="+mn-lt"/>
                          <a:ea typeface="+mn-ea"/>
                          <a:cs typeface="+mn-cs"/>
                        </a:rPr>
                        <a:t>   Open Source</a:t>
                      </a:r>
                    </a:p>
                    <a:p>
                      <a:r>
                        <a:rPr lang="en-US" sz="1800" b="0" i="0" kern="1200" dirty="0">
                          <a:solidFill>
                            <a:schemeClr val="bg1">
                              <a:lumMod val="50000"/>
                            </a:schemeClr>
                          </a:solidFill>
                          <a:latin typeface="+mn-lt"/>
                          <a:ea typeface="+mn-ea"/>
                          <a:cs typeface="+mn-cs"/>
                        </a:rPr>
                        <a:t>   In-House</a:t>
                      </a:r>
                    </a:p>
                    <a:p>
                      <a:r>
                        <a:rPr lang="en-US" sz="1800" b="0" i="0" kern="1200" dirty="0">
                          <a:solidFill>
                            <a:schemeClr val="bg1">
                              <a:lumMod val="50000"/>
                            </a:schemeClr>
                          </a:solidFill>
                          <a:latin typeface="+mn-lt"/>
                          <a:ea typeface="+mn-ea"/>
                          <a:cs typeface="+mn-cs"/>
                        </a:rPr>
                        <a:t>   RFP</a:t>
                      </a:r>
                    </a:p>
                    <a:p>
                      <a:r>
                        <a:rPr lang="en-US" sz="1800" b="0" i="0" kern="1200" dirty="0">
                          <a:solidFill>
                            <a:schemeClr val="bg1">
                              <a:lumMod val="50000"/>
                            </a:schemeClr>
                          </a:solidFill>
                          <a:latin typeface="+mn-lt"/>
                          <a:ea typeface="+mn-ea"/>
                          <a:cs typeface="+mn-cs"/>
                        </a:rPr>
                        <a:t>   Reuse</a:t>
                      </a:r>
                    </a:p>
                    <a:p>
                      <a:r>
                        <a:rPr lang="en-US" sz="1800" b="0" i="0" kern="1200" dirty="0">
                          <a:solidFill>
                            <a:schemeClr val="bg1">
                              <a:lumMod val="50000"/>
                            </a:schemeClr>
                          </a:solidFill>
                          <a:latin typeface="+mn-lt"/>
                          <a:ea typeface="+mn-ea"/>
                          <a:cs typeface="+mn-cs"/>
                        </a:rPr>
                        <a:t>Project ID &amp; Selection</a:t>
                      </a:r>
                    </a:p>
                    <a:p>
                      <a:r>
                        <a:rPr lang="en-US" sz="1600" b="1" i="0" kern="1200" dirty="0">
                          <a:solidFill>
                            <a:srgbClr val="FF0000"/>
                          </a:solidFill>
                          <a:latin typeface="+mn-lt"/>
                          <a:ea typeface="+mn-ea"/>
                          <a:cs typeface="+mn-cs"/>
                        </a:rPr>
                        <a:t>Feasibility</a:t>
                      </a:r>
                      <a:r>
                        <a:rPr lang="en-US" sz="1600" b="0" i="0" kern="1200" dirty="0">
                          <a:solidFill>
                            <a:schemeClr val="bg1">
                              <a:lumMod val="50000"/>
                            </a:schemeClr>
                          </a:solidFill>
                          <a:latin typeface="+mn-lt"/>
                          <a:ea typeface="+mn-ea"/>
                          <a:cs typeface="+mn-cs"/>
                        </a:rPr>
                        <a:t> </a:t>
                      </a:r>
                      <a:r>
                        <a:rPr lang="en-US" sz="1600" b="1" i="0" kern="1200" dirty="0">
                          <a:solidFill>
                            <a:srgbClr val="FF0000"/>
                          </a:solidFill>
                          <a:latin typeface="+mn-lt"/>
                          <a:ea typeface="+mn-ea"/>
                          <a:cs typeface="+mn-cs"/>
                        </a:rPr>
                        <a:t>Assessment</a:t>
                      </a:r>
                    </a:p>
                    <a:p>
                      <a:r>
                        <a:rPr lang="en-US" sz="1800" i="0" kern="1200" dirty="0">
                          <a:solidFill>
                            <a:schemeClr val="tx1"/>
                          </a:solidFill>
                          <a:latin typeface="+mn-lt"/>
                          <a:ea typeface="+mn-ea"/>
                          <a:cs typeface="+mn-cs"/>
                        </a:rPr>
                        <a:t>   </a:t>
                      </a:r>
                      <a:r>
                        <a:rPr lang="en-US" sz="1800" b="0" i="0" kern="1200" dirty="0">
                          <a:solidFill>
                            <a:schemeClr val="bg1">
                              <a:lumMod val="50000"/>
                            </a:schemeClr>
                          </a:solidFill>
                          <a:latin typeface="+mn-lt"/>
                          <a:ea typeface="+mn-ea"/>
                          <a:cs typeface="+mn-cs"/>
                        </a:rPr>
                        <a:t>Technical</a:t>
                      </a:r>
                    </a:p>
                    <a:p>
                      <a:r>
                        <a:rPr lang="en-US" sz="1800" i="0" kern="1200" dirty="0">
                          <a:solidFill>
                            <a:schemeClr val="tx1"/>
                          </a:solidFill>
                          <a:latin typeface="+mn-lt"/>
                          <a:ea typeface="+mn-ea"/>
                          <a:cs typeface="+mn-cs"/>
                        </a:rPr>
                        <a:t>   </a:t>
                      </a:r>
                      <a:r>
                        <a:rPr lang="en-US" sz="1800" b="1" i="0" kern="1200" dirty="0">
                          <a:solidFill>
                            <a:schemeClr val="tx1"/>
                          </a:solidFill>
                          <a:latin typeface="+mn-lt"/>
                          <a:ea typeface="+mn-ea"/>
                          <a:cs typeface="+mn-cs"/>
                        </a:rPr>
                        <a:t>Financial</a:t>
                      </a:r>
                    </a:p>
                    <a:p>
                      <a:r>
                        <a:rPr lang="en-US" sz="1800" i="0" kern="1200" dirty="0">
                          <a:solidFill>
                            <a:schemeClr val="tx1"/>
                          </a:solidFill>
                          <a:latin typeface="+mn-lt"/>
                          <a:ea typeface="+mn-ea"/>
                          <a:cs typeface="+mn-cs"/>
                        </a:rPr>
                        <a:t>   (Other)</a:t>
                      </a:r>
                    </a:p>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0000"/>
                  </a:ext>
                </a:extLst>
              </a:tr>
              <a:tr h="481904">
                <a:tc>
                  <a:txBody>
                    <a:bodyPr/>
                    <a:lstStyle/>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350003121"/>
                  </a:ext>
                </a:extLst>
              </a:tr>
            </a:tbl>
          </a:graphicData>
        </a:graphic>
      </p:graphicFrame>
      <p:sp>
        <p:nvSpPr>
          <p:cNvPr id="5" name="Content Placeholder 4">
            <a:extLst>
              <a:ext uri="{FF2B5EF4-FFF2-40B4-BE49-F238E27FC236}">
                <a16:creationId xmlns:a16="http://schemas.microsoft.com/office/drawing/2014/main" id="{A20E94FE-2763-489C-9130-AA8580611D77}"/>
              </a:ext>
            </a:extLst>
          </p:cNvPr>
          <p:cNvSpPr>
            <a:spLocks noGrp="1"/>
          </p:cNvSpPr>
          <p:nvPr>
            <p:ph idx="1"/>
          </p:nvPr>
        </p:nvSpPr>
        <p:spPr/>
        <p:txBody>
          <a:bodyPr>
            <a:normAutofit lnSpcReduction="10000"/>
          </a:bodyPr>
          <a:lstStyle/>
          <a:p>
            <a:r>
              <a:rPr lang="en-US" altLang="en-US" sz="2400" b="1" dirty="0"/>
              <a:t>Tangible benefits</a:t>
            </a:r>
            <a:r>
              <a:rPr lang="en-US" altLang="en-US" sz="2400" dirty="0"/>
              <a:t> refer to items that can be measured in dollars and with certainty.</a:t>
            </a:r>
          </a:p>
          <a:p>
            <a:r>
              <a:rPr lang="en-US" altLang="en-US" sz="2400" dirty="0"/>
              <a:t>Examples include: </a:t>
            </a:r>
          </a:p>
          <a:p>
            <a:pPr lvl="1"/>
            <a:r>
              <a:rPr lang="en-US" altLang="en-US" dirty="0"/>
              <a:t>reduced personnel expenses </a:t>
            </a:r>
          </a:p>
          <a:p>
            <a:pPr lvl="1"/>
            <a:r>
              <a:rPr lang="en-US" altLang="en-US" dirty="0"/>
              <a:t>lower transaction costs, or </a:t>
            </a:r>
          </a:p>
          <a:p>
            <a:pPr lvl="1"/>
            <a:r>
              <a:rPr lang="en-US" altLang="en-US" dirty="0"/>
              <a:t>higher profit margins.</a:t>
            </a:r>
          </a:p>
          <a:p>
            <a:r>
              <a:rPr lang="en-US" altLang="en-US" sz="2800" dirty="0"/>
              <a:t>Most tangible benefits will fit within the following categories:</a:t>
            </a:r>
          </a:p>
          <a:p>
            <a:pPr lvl="1"/>
            <a:r>
              <a:rPr lang="en-US" altLang="en-US" sz="2400" dirty="0"/>
              <a:t>Cost reduction and avoidance</a:t>
            </a:r>
          </a:p>
          <a:p>
            <a:pPr lvl="1"/>
            <a:r>
              <a:rPr lang="en-US" altLang="en-US" sz="2400" dirty="0"/>
              <a:t>Error reduction</a:t>
            </a:r>
          </a:p>
          <a:p>
            <a:pPr lvl="1"/>
            <a:r>
              <a:rPr lang="en-US" altLang="en-US" sz="2400" dirty="0"/>
              <a:t>Increased flexibility</a:t>
            </a:r>
          </a:p>
          <a:p>
            <a:pPr lvl="1"/>
            <a:r>
              <a:rPr lang="en-US" altLang="en-US" sz="2400" dirty="0"/>
              <a:t>Increased speed of activity</a:t>
            </a:r>
          </a:p>
          <a:p>
            <a:pPr lvl="1"/>
            <a:r>
              <a:rPr lang="en-US" altLang="en-US" sz="2400" dirty="0"/>
              <a:t>Improvement of management planning and control</a:t>
            </a:r>
          </a:p>
          <a:p>
            <a:pPr lvl="1"/>
            <a:r>
              <a:rPr lang="en-US" altLang="en-US" sz="2400" dirty="0"/>
              <a:t>Opening new markets and increasing sales opportunities</a:t>
            </a:r>
          </a:p>
          <a:p>
            <a:endParaRPr lang="en-US" dirty="0"/>
          </a:p>
        </p:txBody>
      </p:sp>
    </p:spTree>
    <p:extLst>
      <p:ext uri="{BB962C8B-B14F-4D97-AF65-F5344CB8AC3E}">
        <p14:creationId xmlns:p14="http://schemas.microsoft.com/office/powerpoint/2010/main" val="262326526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D5CA7-73CA-42F1-B282-1F19DB2208F2}"/>
              </a:ext>
            </a:extLst>
          </p:cNvPr>
          <p:cNvSpPr>
            <a:spLocks noGrp="1"/>
          </p:cNvSpPr>
          <p:nvPr>
            <p:ph type="title"/>
          </p:nvPr>
        </p:nvSpPr>
        <p:spPr/>
        <p:txBody>
          <a:bodyPr>
            <a:normAutofit/>
          </a:bodyPr>
          <a:lstStyle/>
          <a:p>
            <a:r>
              <a:rPr lang="en-US" sz="4000" dirty="0"/>
              <a:t>Determining Project Benefits</a:t>
            </a:r>
          </a:p>
        </p:txBody>
      </p:sp>
      <p:graphicFrame>
        <p:nvGraphicFramePr>
          <p:cNvPr id="4" name="Table 3">
            <a:extLst>
              <a:ext uri="{FF2B5EF4-FFF2-40B4-BE49-F238E27FC236}">
                <a16:creationId xmlns:a16="http://schemas.microsoft.com/office/drawing/2014/main" id="{EFAF13E1-99CD-4CC8-98BB-C0251F4EF5F4}"/>
              </a:ext>
            </a:extLst>
          </p:cNvPr>
          <p:cNvGraphicFramePr>
            <a:graphicFrameLocks noGrp="1"/>
          </p:cNvGraphicFramePr>
          <p:nvPr/>
        </p:nvGraphicFramePr>
        <p:xfrm>
          <a:off x="29183" y="187219"/>
          <a:ext cx="2286000" cy="4931984"/>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b="0" i="0" kern="1200" dirty="0">
                          <a:solidFill>
                            <a:schemeClr val="bg1">
                              <a:lumMod val="50000"/>
                            </a:schemeClr>
                          </a:solidFill>
                          <a:latin typeface="+mn-lt"/>
                          <a:ea typeface="+mn-ea"/>
                          <a:cs typeface="+mn-cs"/>
                        </a:rPr>
                        <a:t>Introduction</a:t>
                      </a:r>
                    </a:p>
                    <a:p>
                      <a:r>
                        <a:rPr lang="en-US" sz="1800" b="0" i="0" kern="1200" dirty="0">
                          <a:solidFill>
                            <a:schemeClr val="bg1">
                              <a:lumMod val="50000"/>
                            </a:schemeClr>
                          </a:solidFill>
                          <a:latin typeface="+mn-lt"/>
                          <a:ea typeface="+mn-ea"/>
                          <a:cs typeface="+mn-cs"/>
                        </a:rPr>
                        <a:t>Sources of Software</a:t>
                      </a:r>
                    </a:p>
                    <a:p>
                      <a:r>
                        <a:rPr lang="en-US" sz="1800" b="0" i="0" kern="1200" dirty="0">
                          <a:solidFill>
                            <a:schemeClr val="bg1">
                              <a:lumMod val="50000"/>
                            </a:schemeClr>
                          </a:solidFill>
                          <a:latin typeface="+mn-lt"/>
                          <a:ea typeface="+mn-ea"/>
                          <a:cs typeface="+mn-cs"/>
                        </a:rPr>
                        <a:t>   Outsourcing</a:t>
                      </a:r>
                    </a:p>
                    <a:p>
                      <a:r>
                        <a:rPr lang="en-US" sz="1800" b="0" i="0" kern="1200" dirty="0">
                          <a:solidFill>
                            <a:schemeClr val="bg1">
                              <a:lumMod val="50000"/>
                            </a:schemeClr>
                          </a:solidFill>
                          <a:latin typeface="+mn-lt"/>
                          <a:ea typeface="+mn-ea"/>
                          <a:cs typeface="+mn-cs"/>
                        </a:rPr>
                        <a:t>   Packaged Software</a:t>
                      </a:r>
                    </a:p>
                    <a:p>
                      <a:r>
                        <a:rPr lang="en-US" sz="1800" b="0" i="0" kern="1200" dirty="0">
                          <a:solidFill>
                            <a:schemeClr val="bg1">
                              <a:lumMod val="50000"/>
                            </a:schemeClr>
                          </a:solidFill>
                          <a:latin typeface="+mn-lt"/>
                          <a:ea typeface="+mn-ea"/>
                          <a:cs typeface="+mn-cs"/>
                        </a:rPr>
                        <a:t>   Vendors</a:t>
                      </a:r>
                    </a:p>
                    <a:p>
                      <a:r>
                        <a:rPr lang="en-US" sz="1800" b="0" i="0" kern="1200" dirty="0">
                          <a:solidFill>
                            <a:schemeClr val="bg1">
                              <a:lumMod val="50000"/>
                            </a:schemeClr>
                          </a:solidFill>
                          <a:latin typeface="+mn-lt"/>
                          <a:ea typeface="+mn-ea"/>
                          <a:cs typeface="+mn-cs"/>
                        </a:rPr>
                        <a:t>   Cloud</a:t>
                      </a:r>
                    </a:p>
                    <a:p>
                      <a:r>
                        <a:rPr lang="en-US" sz="1800" b="0" i="0" kern="1200" dirty="0">
                          <a:solidFill>
                            <a:schemeClr val="bg1">
                              <a:lumMod val="50000"/>
                            </a:schemeClr>
                          </a:solidFill>
                          <a:latin typeface="+mn-lt"/>
                          <a:ea typeface="+mn-ea"/>
                          <a:cs typeface="+mn-cs"/>
                        </a:rPr>
                        <a:t>   Open Source</a:t>
                      </a:r>
                    </a:p>
                    <a:p>
                      <a:r>
                        <a:rPr lang="en-US" sz="1800" b="0" i="0" kern="1200" dirty="0">
                          <a:solidFill>
                            <a:schemeClr val="bg1">
                              <a:lumMod val="50000"/>
                            </a:schemeClr>
                          </a:solidFill>
                          <a:latin typeface="+mn-lt"/>
                          <a:ea typeface="+mn-ea"/>
                          <a:cs typeface="+mn-cs"/>
                        </a:rPr>
                        <a:t>   In-House</a:t>
                      </a:r>
                    </a:p>
                    <a:p>
                      <a:r>
                        <a:rPr lang="en-US" sz="1800" b="0" i="0" kern="1200" dirty="0">
                          <a:solidFill>
                            <a:schemeClr val="bg1">
                              <a:lumMod val="50000"/>
                            </a:schemeClr>
                          </a:solidFill>
                          <a:latin typeface="+mn-lt"/>
                          <a:ea typeface="+mn-ea"/>
                          <a:cs typeface="+mn-cs"/>
                        </a:rPr>
                        <a:t>   RFP</a:t>
                      </a:r>
                    </a:p>
                    <a:p>
                      <a:r>
                        <a:rPr lang="en-US" sz="1800" b="0" i="0" kern="1200" dirty="0">
                          <a:solidFill>
                            <a:schemeClr val="bg1">
                              <a:lumMod val="50000"/>
                            </a:schemeClr>
                          </a:solidFill>
                          <a:latin typeface="+mn-lt"/>
                          <a:ea typeface="+mn-ea"/>
                          <a:cs typeface="+mn-cs"/>
                        </a:rPr>
                        <a:t>   Reuse</a:t>
                      </a:r>
                    </a:p>
                    <a:p>
                      <a:r>
                        <a:rPr lang="en-US" sz="1800" b="0" i="0" kern="1200" dirty="0">
                          <a:solidFill>
                            <a:schemeClr val="bg1">
                              <a:lumMod val="50000"/>
                            </a:schemeClr>
                          </a:solidFill>
                          <a:latin typeface="+mn-lt"/>
                          <a:ea typeface="+mn-ea"/>
                          <a:cs typeface="+mn-cs"/>
                        </a:rPr>
                        <a:t>Project ID &amp; Selection</a:t>
                      </a:r>
                    </a:p>
                    <a:p>
                      <a:r>
                        <a:rPr lang="en-US" sz="1600" b="1" i="0" kern="1200" dirty="0">
                          <a:solidFill>
                            <a:srgbClr val="FF0000"/>
                          </a:solidFill>
                          <a:latin typeface="+mn-lt"/>
                          <a:ea typeface="+mn-ea"/>
                          <a:cs typeface="+mn-cs"/>
                        </a:rPr>
                        <a:t>Feasibility</a:t>
                      </a:r>
                      <a:r>
                        <a:rPr lang="en-US" sz="1600" b="0" i="0" kern="1200" dirty="0">
                          <a:solidFill>
                            <a:schemeClr val="bg1">
                              <a:lumMod val="50000"/>
                            </a:schemeClr>
                          </a:solidFill>
                          <a:latin typeface="+mn-lt"/>
                          <a:ea typeface="+mn-ea"/>
                          <a:cs typeface="+mn-cs"/>
                        </a:rPr>
                        <a:t> </a:t>
                      </a:r>
                      <a:r>
                        <a:rPr lang="en-US" sz="1600" b="1" i="0" kern="1200" dirty="0">
                          <a:solidFill>
                            <a:srgbClr val="FF0000"/>
                          </a:solidFill>
                          <a:latin typeface="+mn-lt"/>
                          <a:ea typeface="+mn-ea"/>
                          <a:cs typeface="+mn-cs"/>
                        </a:rPr>
                        <a:t>Assessment</a:t>
                      </a:r>
                    </a:p>
                    <a:p>
                      <a:r>
                        <a:rPr lang="en-US" sz="1800" i="0" kern="1200" dirty="0">
                          <a:solidFill>
                            <a:schemeClr val="tx1"/>
                          </a:solidFill>
                          <a:latin typeface="+mn-lt"/>
                          <a:ea typeface="+mn-ea"/>
                          <a:cs typeface="+mn-cs"/>
                        </a:rPr>
                        <a:t>   </a:t>
                      </a:r>
                      <a:r>
                        <a:rPr lang="en-US" sz="1800" b="0" i="0" kern="1200" dirty="0">
                          <a:solidFill>
                            <a:schemeClr val="bg1">
                              <a:lumMod val="50000"/>
                            </a:schemeClr>
                          </a:solidFill>
                          <a:latin typeface="+mn-lt"/>
                          <a:ea typeface="+mn-ea"/>
                          <a:cs typeface="+mn-cs"/>
                        </a:rPr>
                        <a:t>Technical</a:t>
                      </a:r>
                    </a:p>
                    <a:p>
                      <a:r>
                        <a:rPr lang="en-US" sz="1800" i="0" kern="1200" dirty="0">
                          <a:solidFill>
                            <a:schemeClr val="tx1"/>
                          </a:solidFill>
                          <a:latin typeface="+mn-lt"/>
                          <a:ea typeface="+mn-ea"/>
                          <a:cs typeface="+mn-cs"/>
                        </a:rPr>
                        <a:t>   </a:t>
                      </a:r>
                      <a:r>
                        <a:rPr lang="en-US" sz="1800" b="1" i="0" kern="1200" dirty="0">
                          <a:solidFill>
                            <a:schemeClr val="tx1"/>
                          </a:solidFill>
                          <a:latin typeface="+mn-lt"/>
                          <a:ea typeface="+mn-ea"/>
                          <a:cs typeface="+mn-cs"/>
                        </a:rPr>
                        <a:t>Financial</a:t>
                      </a:r>
                    </a:p>
                    <a:p>
                      <a:r>
                        <a:rPr lang="en-US" sz="1800" i="0" kern="1200" dirty="0">
                          <a:solidFill>
                            <a:schemeClr val="tx1"/>
                          </a:solidFill>
                          <a:latin typeface="+mn-lt"/>
                          <a:ea typeface="+mn-ea"/>
                          <a:cs typeface="+mn-cs"/>
                        </a:rPr>
                        <a:t>   (Other)</a:t>
                      </a:r>
                    </a:p>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0000"/>
                  </a:ext>
                </a:extLst>
              </a:tr>
              <a:tr h="481904">
                <a:tc>
                  <a:txBody>
                    <a:bodyPr/>
                    <a:lstStyle/>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350003121"/>
                  </a:ext>
                </a:extLst>
              </a:tr>
            </a:tbl>
          </a:graphicData>
        </a:graphic>
      </p:graphicFrame>
      <p:sp>
        <p:nvSpPr>
          <p:cNvPr id="5" name="Content Placeholder 4">
            <a:extLst>
              <a:ext uri="{FF2B5EF4-FFF2-40B4-BE49-F238E27FC236}">
                <a16:creationId xmlns:a16="http://schemas.microsoft.com/office/drawing/2014/main" id="{A20E94FE-2763-489C-9130-AA8580611D77}"/>
              </a:ext>
            </a:extLst>
          </p:cNvPr>
          <p:cNvSpPr>
            <a:spLocks noGrp="1"/>
          </p:cNvSpPr>
          <p:nvPr>
            <p:ph idx="1"/>
          </p:nvPr>
        </p:nvSpPr>
        <p:spPr/>
        <p:txBody>
          <a:bodyPr>
            <a:normAutofit/>
          </a:bodyPr>
          <a:lstStyle/>
          <a:p>
            <a:r>
              <a:rPr lang="en-US" altLang="en-US" sz="2800" b="1" dirty="0"/>
              <a:t>Intangible benefits</a:t>
            </a:r>
            <a:r>
              <a:rPr lang="en-US" altLang="en-US" sz="2800" dirty="0"/>
              <a:t> are benefits derived from the creation of an information system that cannot be easily measured in dollars or with certainty.</a:t>
            </a:r>
          </a:p>
          <a:p>
            <a:pPr lvl="1"/>
            <a:r>
              <a:rPr lang="en-US" altLang="en-US" sz="2400" dirty="0"/>
              <a:t>May have direct organizational benefits, such as the improvement of employee morale</a:t>
            </a:r>
          </a:p>
          <a:p>
            <a:pPr lvl="1"/>
            <a:r>
              <a:rPr lang="en-US" altLang="en-US" sz="2400" dirty="0"/>
              <a:t>May have broader societal implications, such as the reduction of waste creation or resource consumption</a:t>
            </a:r>
          </a:p>
          <a:p>
            <a:endParaRPr lang="en-US" dirty="0"/>
          </a:p>
        </p:txBody>
      </p:sp>
    </p:spTree>
    <p:extLst>
      <p:ext uri="{BB962C8B-B14F-4D97-AF65-F5344CB8AC3E}">
        <p14:creationId xmlns:p14="http://schemas.microsoft.com/office/powerpoint/2010/main" val="113589077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D5CA7-73CA-42F1-B282-1F19DB2208F2}"/>
              </a:ext>
            </a:extLst>
          </p:cNvPr>
          <p:cNvSpPr>
            <a:spLocks noGrp="1"/>
          </p:cNvSpPr>
          <p:nvPr>
            <p:ph type="title"/>
          </p:nvPr>
        </p:nvSpPr>
        <p:spPr/>
        <p:txBody>
          <a:bodyPr>
            <a:normAutofit/>
          </a:bodyPr>
          <a:lstStyle/>
          <a:p>
            <a:r>
              <a:rPr lang="en-US" sz="4000" dirty="0"/>
              <a:t>Determining Project Costs</a:t>
            </a:r>
          </a:p>
        </p:txBody>
      </p:sp>
      <p:graphicFrame>
        <p:nvGraphicFramePr>
          <p:cNvPr id="4" name="Table 3">
            <a:extLst>
              <a:ext uri="{FF2B5EF4-FFF2-40B4-BE49-F238E27FC236}">
                <a16:creationId xmlns:a16="http://schemas.microsoft.com/office/drawing/2014/main" id="{EFAF13E1-99CD-4CC8-98BB-C0251F4EF5F4}"/>
              </a:ext>
            </a:extLst>
          </p:cNvPr>
          <p:cNvGraphicFramePr>
            <a:graphicFrameLocks noGrp="1"/>
          </p:cNvGraphicFramePr>
          <p:nvPr/>
        </p:nvGraphicFramePr>
        <p:xfrm>
          <a:off x="29183" y="187219"/>
          <a:ext cx="2286000" cy="4931984"/>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b="0" i="0" kern="1200" dirty="0">
                          <a:solidFill>
                            <a:schemeClr val="bg1">
                              <a:lumMod val="50000"/>
                            </a:schemeClr>
                          </a:solidFill>
                          <a:latin typeface="+mn-lt"/>
                          <a:ea typeface="+mn-ea"/>
                          <a:cs typeface="+mn-cs"/>
                        </a:rPr>
                        <a:t>Introduction</a:t>
                      </a:r>
                    </a:p>
                    <a:p>
                      <a:r>
                        <a:rPr lang="en-US" sz="1800" b="0" i="0" kern="1200" dirty="0">
                          <a:solidFill>
                            <a:schemeClr val="bg1">
                              <a:lumMod val="50000"/>
                            </a:schemeClr>
                          </a:solidFill>
                          <a:latin typeface="+mn-lt"/>
                          <a:ea typeface="+mn-ea"/>
                          <a:cs typeface="+mn-cs"/>
                        </a:rPr>
                        <a:t>Sources of Software</a:t>
                      </a:r>
                    </a:p>
                    <a:p>
                      <a:r>
                        <a:rPr lang="en-US" sz="1800" b="0" i="0" kern="1200" dirty="0">
                          <a:solidFill>
                            <a:schemeClr val="bg1">
                              <a:lumMod val="50000"/>
                            </a:schemeClr>
                          </a:solidFill>
                          <a:latin typeface="+mn-lt"/>
                          <a:ea typeface="+mn-ea"/>
                          <a:cs typeface="+mn-cs"/>
                        </a:rPr>
                        <a:t>   Outsourcing</a:t>
                      </a:r>
                    </a:p>
                    <a:p>
                      <a:r>
                        <a:rPr lang="en-US" sz="1800" b="0" i="0" kern="1200" dirty="0">
                          <a:solidFill>
                            <a:schemeClr val="bg1">
                              <a:lumMod val="50000"/>
                            </a:schemeClr>
                          </a:solidFill>
                          <a:latin typeface="+mn-lt"/>
                          <a:ea typeface="+mn-ea"/>
                          <a:cs typeface="+mn-cs"/>
                        </a:rPr>
                        <a:t>   Packaged Software</a:t>
                      </a:r>
                    </a:p>
                    <a:p>
                      <a:r>
                        <a:rPr lang="en-US" sz="1800" b="0" i="0" kern="1200" dirty="0">
                          <a:solidFill>
                            <a:schemeClr val="bg1">
                              <a:lumMod val="50000"/>
                            </a:schemeClr>
                          </a:solidFill>
                          <a:latin typeface="+mn-lt"/>
                          <a:ea typeface="+mn-ea"/>
                          <a:cs typeface="+mn-cs"/>
                        </a:rPr>
                        <a:t>   Vendors</a:t>
                      </a:r>
                    </a:p>
                    <a:p>
                      <a:r>
                        <a:rPr lang="en-US" sz="1800" b="0" i="0" kern="1200" dirty="0">
                          <a:solidFill>
                            <a:schemeClr val="bg1">
                              <a:lumMod val="50000"/>
                            </a:schemeClr>
                          </a:solidFill>
                          <a:latin typeface="+mn-lt"/>
                          <a:ea typeface="+mn-ea"/>
                          <a:cs typeface="+mn-cs"/>
                        </a:rPr>
                        <a:t>   Cloud</a:t>
                      </a:r>
                    </a:p>
                    <a:p>
                      <a:r>
                        <a:rPr lang="en-US" sz="1800" b="0" i="0" kern="1200" dirty="0">
                          <a:solidFill>
                            <a:schemeClr val="bg1">
                              <a:lumMod val="50000"/>
                            </a:schemeClr>
                          </a:solidFill>
                          <a:latin typeface="+mn-lt"/>
                          <a:ea typeface="+mn-ea"/>
                          <a:cs typeface="+mn-cs"/>
                        </a:rPr>
                        <a:t>   Open Source</a:t>
                      </a:r>
                    </a:p>
                    <a:p>
                      <a:r>
                        <a:rPr lang="en-US" sz="1800" b="0" i="0" kern="1200" dirty="0">
                          <a:solidFill>
                            <a:schemeClr val="bg1">
                              <a:lumMod val="50000"/>
                            </a:schemeClr>
                          </a:solidFill>
                          <a:latin typeface="+mn-lt"/>
                          <a:ea typeface="+mn-ea"/>
                          <a:cs typeface="+mn-cs"/>
                        </a:rPr>
                        <a:t>   In-House</a:t>
                      </a:r>
                    </a:p>
                    <a:p>
                      <a:r>
                        <a:rPr lang="en-US" sz="1800" b="0" i="0" kern="1200" dirty="0">
                          <a:solidFill>
                            <a:schemeClr val="bg1">
                              <a:lumMod val="50000"/>
                            </a:schemeClr>
                          </a:solidFill>
                          <a:latin typeface="+mn-lt"/>
                          <a:ea typeface="+mn-ea"/>
                          <a:cs typeface="+mn-cs"/>
                        </a:rPr>
                        <a:t>   RFP</a:t>
                      </a:r>
                    </a:p>
                    <a:p>
                      <a:r>
                        <a:rPr lang="en-US" sz="1800" b="0" i="0" kern="1200" dirty="0">
                          <a:solidFill>
                            <a:schemeClr val="bg1">
                              <a:lumMod val="50000"/>
                            </a:schemeClr>
                          </a:solidFill>
                          <a:latin typeface="+mn-lt"/>
                          <a:ea typeface="+mn-ea"/>
                          <a:cs typeface="+mn-cs"/>
                        </a:rPr>
                        <a:t>   Reuse</a:t>
                      </a:r>
                    </a:p>
                    <a:p>
                      <a:r>
                        <a:rPr lang="en-US" sz="1800" b="0" i="0" kern="1200" dirty="0">
                          <a:solidFill>
                            <a:schemeClr val="bg1">
                              <a:lumMod val="50000"/>
                            </a:schemeClr>
                          </a:solidFill>
                          <a:latin typeface="+mn-lt"/>
                          <a:ea typeface="+mn-ea"/>
                          <a:cs typeface="+mn-cs"/>
                        </a:rPr>
                        <a:t>Project ID &amp; Selection</a:t>
                      </a:r>
                    </a:p>
                    <a:p>
                      <a:r>
                        <a:rPr lang="en-US" sz="1600" b="1" i="0" kern="1200" dirty="0">
                          <a:solidFill>
                            <a:srgbClr val="FF0000"/>
                          </a:solidFill>
                          <a:latin typeface="+mn-lt"/>
                          <a:ea typeface="+mn-ea"/>
                          <a:cs typeface="+mn-cs"/>
                        </a:rPr>
                        <a:t>Feasibility</a:t>
                      </a:r>
                      <a:r>
                        <a:rPr lang="en-US" sz="1600" b="0" i="0" kern="1200" dirty="0">
                          <a:solidFill>
                            <a:schemeClr val="bg1">
                              <a:lumMod val="50000"/>
                            </a:schemeClr>
                          </a:solidFill>
                          <a:latin typeface="+mn-lt"/>
                          <a:ea typeface="+mn-ea"/>
                          <a:cs typeface="+mn-cs"/>
                        </a:rPr>
                        <a:t> </a:t>
                      </a:r>
                      <a:r>
                        <a:rPr lang="en-US" sz="1600" b="1" i="0" kern="1200" dirty="0">
                          <a:solidFill>
                            <a:srgbClr val="FF0000"/>
                          </a:solidFill>
                          <a:latin typeface="+mn-lt"/>
                          <a:ea typeface="+mn-ea"/>
                          <a:cs typeface="+mn-cs"/>
                        </a:rPr>
                        <a:t>Assessment</a:t>
                      </a:r>
                    </a:p>
                    <a:p>
                      <a:r>
                        <a:rPr lang="en-US" sz="1800" i="0" kern="1200" dirty="0">
                          <a:solidFill>
                            <a:schemeClr val="tx1"/>
                          </a:solidFill>
                          <a:latin typeface="+mn-lt"/>
                          <a:ea typeface="+mn-ea"/>
                          <a:cs typeface="+mn-cs"/>
                        </a:rPr>
                        <a:t>   </a:t>
                      </a:r>
                      <a:r>
                        <a:rPr lang="en-US" sz="1800" b="0" i="0" kern="1200" dirty="0">
                          <a:solidFill>
                            <a:schemeClr val="bg1">
                              <a:lumMod val="50000"/>
                            </a:schemeClr>
                          </a:solidFill>
                          <a:latin typeface="+mn-lt"/>
                          <a:ea typeface="+mn-ea"/>
                          <a:cs typeface="+mn-cs"/>
                        </a:rPr>
                        <a:t>Technical</a:t>
                      </a:r>
                    </a:p>
                    <a:p>
                      <a:r>
                        <a:rPr lang="en-US" sz="1800" i="0" kern="1200" dirty="0">
                          <a:solidFill>
                            <a:schemeClr val="tx1"/>
                          </a:solidFill>
                          <a:latin typeface="+mn-lt"/>
                          <a:ea typeface="+mn-ea"/>
                          <a:cs typeface="+mn-cs"/>
                        </a:rPr>
                        <a:t>   </a:t>
                      </a:r>
                      <a:r>
                        <a:rPr lang="en-US" sz="1800" b="1" i="0" kern="1200" dirty="0">
                          <a:solidFill>
                            <a:schemeClr val="tx1"/>
                          </a:solidFill>
                          <a:latin typeface="+mn-lt"/>
                          <a:ea typeface="+mn-ea"/>
                          <a:cs typeface="+mn-cs"/>
                        </a:rPr>
                        <a:t>Financial</a:t>
                      </a:r>
                    </a:p>
                    <a:p>
                      <a:r>
                        <a:rPr lang="en-US" sz="1800" i="0" kern="1200" dirty="0">
                          <a:solidFill>
                            <a:schemeClr val="tx1"/>
                          </a:solidFill>
                          <a:latin typeface="+mn-lt"/>
                          <a:ea typeface="+mn-ea"/>
                          <a:cs typeface="+mn-cs"/>
                        </a:rPr>
                        <a:t>   (Other)</a:t>
                      </a:r>
                    </a:p>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0000"/>
                  </a:ext>
                </a:extLst>
              </a:tr>
              <a:tr h="481904">
                <a:tc>
                  <a:txBody>
                    <a:bodyPr/>
                    <a:lstStyle/>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350003121"/>
                  </a:ext>
                </a:extLst>
              </a:tr>
            </a:tbl>
          </a:graphicData>
        </a:graphic>
      </p:graphicFrame>
      <p:sp>
        <p:nvSpPr>
          <p:cNvPr id="5" name="Content Placeholder 4">
            <a:extLst>
              <a:ext uri="{FF2B5EF4-FFF2-40B4-BE49-F238E27FC236}">
                <a16:creationId xmlns:a16="http://schemas.microsoft.com/office/drawing/2014/main" id="{A20E94FE-2763-489C-9130-AA8580611D77}"/>
              </a:ext>
            </a:extLst>
          </p:cNvPr>
          <p:cNvSpPr>
            <a:spLocks noGrp="1"/>
          </p:cNvSpPr>
          <p:nvPr>
            <p:ph idx="1"/>
          </p:nvPr>
        </p:nvSpPr>
        <p:spPr/>
        <p:txBody>
          <a:bodyPr>
            <a:normAutofit/>
          </a:bodyPr>
          <a:lstStyle/>
          <a:p>
            <a:r>
              <a:rPr lang="en-US" altLang="en-US" sz="2400" b="1" dirty="0"/>
              <a:t>Tangible cost:</a:t>
            </a:r>
            <a:r>
              <a:rPr lang="en-US" altLang="en-US" sz="2400" dirty="0"/>
              <a:t> a cost associated with an information system that can be measured in dollars and with certainty</a:t>
            </a:r>
          </a:p>
          <a:p>
            <a:r>
              <a:rPr lang="en-US" altLang="en-US" sz="2400" dirty="0"/>
              <a:t>IS development tangible costs include:</a:t>
            </a:r>
          </a:p>
          <a:p>
            <a:pPr lvl="1"/>
            <a:r>
              <a:rPr lang="en-US" altLang="en-US" dirty="0"/>
              <a:t>Hardware costs</a:t>
            </a:r>
          </a:p>
          <a:p>
            <a:pPr lvl="1"/>
            <a:r>
              <a:rPr lang="en-US" altLang="en-US" dirty="0"/>
              <a:t>Labor costs, or</a:t>
            </a:r>
          </a:p>
          <a:p>
            <a:pPr lvl="1"/>
            <a:r>
              <a:rPr lang="en-US" altLang="en-US" dirty="0"/>
              <a:t>Operational costs, including employee training and building renovations.</a:t>
            </a:r>
          </a:p>
          <a:p>
            <a:r>
              <a:rPr lang="en-US" altLang="en-US" sz="2400" b="1" dirty="0"/>
              <a:t>Intangible cost:</a:t>
            </a:r>
            <a:r>
              <a:rPr lang="en-US" altLang="en-US" sz="2400" dirty="0"/>
              <a:t> a cost associated with an information system that cannot be easily measured in terms of dollars or with certainty</a:t>
            </a:r>
          </a:p>
          <a:p>
            <a:r>
              <a:rPr lang="en-US" altLang="en-US" sz="2400" dirty="0"/>
              <a:t>Intangible costs can include:</a:t>
            </a:r>
          </a:p>
          <a:p>
            <a:pPr lvl="1"/>
            <a:r>
              <a:rPr lang="en-US" altLang="en-US" dirty="0"/>
              <a:t>Loss of customer goodwill,</a:t>
            </a:r>
          </a:p>
          <a:p>
            <a:pPr lvl="1"/>
            <a:r>
              <a:rPr lang="en-US" altLang="en-US" dirty="0"/>
              <a:t>Employee morale, or</a:t>
            </a:r>
          </a:p>
          <a:p>
            <a:pPr lvl="1"/>
            <a:r>
              <a:rPr lang="en-US" altLang="en-US" dirty="0"/>
              <a:t>Operational inefficiency.</a:t>
            </a:r>
          </a:p>
          <a:p>
            <a:endParaRPr lang="en-US" dirty="0"/>
          </a:p>
        </p:txBody>
      </p:sp>
    </p:spTree>
    <p:extLst>
      <p:ext uri="{BB962C8B-B14F-4D97-AF65-F5344CB8AC3E}">
        <p14:creationId xmlns:p14="http://schemas.microsoft.com/office/powerpoint/2010/main" val="82640631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500"/>
                                        <p:tgtEl>
                                          <p:spTgt spid="5">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 calcmode="lin" valueType="num">
                                      <p:cBhvr additive="base">
                                        <p:cTn id="30"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7" end="7"/>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5">
                                            <p:txEl>
                                              <p:pRg st="8" end="8"/>
                                            </p:txEl>
                                          </p:spTgt>
                                        </p:tgtEl>
                                        <p:attrNameLst>
                                          <p:attrName>style.visibility</p:attrName>
                                        </p:attrNameLst>
                                      </p:cBhvr>
                                      <p:to>
                                        <p:strVal val="visible"/>
                                      </p:to>
                                    </p:set>
                                    <p:anim calcmode="lin" valueType="num">
                                      <p:cBhvr additive="base">
                                        <p:cTn id="34"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5">
                                            <p:txEl>
                                              <p:pRg st="8" end="8"/>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5">
                                            <p:txEl>
                                              <p:pRg st="9" end="9"/>
                                            </p:txEl>
                                          </p:spTgt>
                                        </p:tgtEl>
                                        <p:attrNameLst>
                                          <p:attrName>style.visibility</p:attrName>
                                        </p:attrNameLst>
                                      </p:cBhvr>
                                      <p:to>
                                        <p:strVal val="visible"/>
                                      </p:to>
                                    </p:set>
                                    <p:anim calcmode="lin" valueType="num">
                                      <p:cBhvr additive="base">
                                        <p:cTn id="38"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D5CA7-73CA-42F1-B282-1F19DB2208F2}"/>
              </a:ext>
            </a:extLst>
          </p:cNvPr>
          <p:cNvSpPr>
            <a:spLocks noGrp="1"/>
          </p:cNvSpPr>
          <p:nvPr>
            <p:ph type="title"/>
          </p:nvPr>
        </p:nvSpPr>
        <p:spPr/>
        <p:txBody>
          <a:bodyPr>
            <a:normAutofit/>
          </a:bodyPr>
          <a:lstStyle/>
          <a:p>
            <a:r>
              <a:rPr lang="en-US" sz="4000" dirty="0"/>
              <a:t>Determining Project Costs</a:t>
            </a:r>
          </a:p>
        </p:txBody>
      </p:sp>
      <p:graphicFrame>
        <p:nvGraphicFramePr>
          <p:cNvPr id="4" name="Table 3">
            <a:extLst>
              <a:ext uri="{FF2B5EF4-FFF2-40B4-BE49-F238E27FC236}">
                <a16:creationId xmlns:a16="http://schemas.microsoft.com/office/drawing/2014/main" id="{EFAF13E1-99CD-4CC8-98BB-C0251F4EF5F4}"/>
              </a:ext>
            </a:extLst>
          </p:cNvPr>
          <p:cNvGraphicFramePr>
            <a:graphicFrameLocks noGrp="1"/>
          </p:cNvGraphicFramePr>
          <p:nvPr/>
        </p:nvGraphicFramePr>
        <p:xfrm>
          <a:off x="29183" y="187219"/>
          <a:ext cx="2286000" cy="4931984"/>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b="0" i="0" kern="1200" dirty="0">
                          <a:solidFill>
                            <a:schemeClr val="bg1">
                              <a:lumMod val="50000"/>
                            </a:schemeClr>
                          </a:solidFill>
                          <a:latin typeface="+mn-lt"/>
                          <a:ea typeface="+mn-ea"/>
                          <a:cs typeface="+mn-cs"/>
                        </a:rPr>
                        <a:t>Introduction</a:t>
                      </a:r>
                    </a:p>
                    <a:p>
                      <a:r>
                        <a:rPr lang="en-US" sz="1800" b="0" i="0" kern="1200" dirty="0">
                          <a:solidFill>
                            <a:schemeClr val="bg1">
                              <a:lumMod val="50000"/>
                            </a:schemeClr>
                          </a:solidFill>
                          <a:latin typeface="+mn-lt"/>
                          <a:ea typeface="+mn-ea"/>
                          <a:cs typeface="+mn-cs"/>
                        </a:rPr>
                        <a:t>Sources of Software</a:t>
                      </a:r>
                    </a:p>
                    <a:p>
                      <a:r>
                        <a:rPr lang="en-US" sz="1800" b="0" i="0" kern="1200" dirty="0">
                          <a:solidFill>
                            <a:schemeClr val="bg1">
                              <a:lumMod val="50000"/>
                            </a:schemeClr>
                          </a:solidFill>
                          <a:latin typeface="+mn-lt"/>
                          <a:ea typeface="+mn-ea"/>
                          <a:cs typeface="+mn-cs"/>
                        </a:rPr>
                        <a:t>   Outsourcing</a:t>
                      </a:r>
                    </a:p>
                    <a:p>
                      <a:r>
                        <a:rPr lang="en-US" sz="1800" b="0" i="0" kern="1200" dirty="0">
                          <a:solidFill>
                            <a:schemeClr val="bg1">
                              <a:lumMod val="50000"/>
                            </a:schemeClr>
                          </a:solidFill>
                          <a:latin typeface="+mn-lt"/>
                          <a:ea typeface="+mn-ea"/>
                          <a:cs typeface="+mn-cs"/>
                        </a:rPr>
                        <a:t>   Packaged Software</a:t>
                      </a:r>
                    </a:p>
                    <a:p>
                      <a:r>
                        <a:rPr lang="en-US" sz="1800" b="0" i="0" kern="1200" dirty="0">
                          <a:solidFill>
                            <a:schemeClr val="bg1">
                              <a:lumMod val="50000"/>
                            </a:schemeClr>
                          </a:solidFill>
                          <a:latin typeface="+mn-lt"/>
                          <a:ea typeface="+mn-ea"/>
                          <a:cs typeface="+mn-cs"/>
                        </a:rPr>
                        <a:t>   Vendors</a:t>
                      </a:r>
                    </a:p>
                    <a:p>
                      <a:r>
                        <a:rPr lang="en-US" sz="1800" b="0" i="0" kern="1200" dirty="0">
                          <a:solidFill>
                            <a:schemeClr val="bg1">
                              <a:lumMod val="50000"/>
                            </a:schemeClr>
                          </a:solidFill>
                          <a:latin typeface="+mn-lt"/>
                          <a:ea typeface="+mn-ea"/>
                          <a:cs typeface="+mn-cs"/>
                        </a:rPr>
                        <a:t>   Cloud</a:t>
                      </a:r>
                    </a:p>
                    <a:p>
                      <a:r>
                        <a:rPr lang="en-US" sz="1800" b="0" i="0" kern="1200" dirty="0">
                          <a:solidFill>
                            <a:schemeClr val="bg1">
                              <a:lumMod val="50000"/>
                            </a:schemeClr>
                          </a:solidFill>
                          <a:latin typeface="+mn-lt"/>
                          <a:ea typeface="+mn-ea"/>
                          <a:cs typeface="+mn-cs"/>
                        </a:rPr>
                        <a:t>   Open Source</a:t>
                      </a:r>
                    </a:p>
                    <a:p>
                      <a:r>
                        <a:rPr lang="en-US" sz="1800" b="0" i="0" kern="1200" dirty="0">
                          <a:solidFill>
                            <a:schemeClr val="bg1">
                              <a:lumMod val="50000"/>
                            </a:schemeClr>
                          </a:solidFill>
                          <a:latin typeface="+mn-lt"/>
                          <a:ea typeface="+mn-ea"/>
                          <a:cs typeface="+mn-cs"/>
                        </a:rPr>
                        <a:t>   In-House</a:t>
                      </a:r>
                    </a:p>
                    <a:p>
                      <a:r>
                        <a:rPr lang="en-US" sz="1800" b="0" i="0" kern="1200" dirty="0">
                          <a:solidFill>
                            <a:schemeClr val="bg1">
                              <a:lumMod val="50000"/>
                            </a:schemeClr>
                          </a:solidFill>
                          <a:latin typeface="+mn-lt"/>
                          <a:ea typeface="+mn-ea"/>
                          <a:cs typeface="+mn-cs"/>
                        </a:rPr>
                        <a:t>   RFP</a:t>
                      </a:r>
                    </a:p>
                    <a:p>
                      <a:r>
                        <a:rPr lang="en-US" sz="1800" b="0" i="0" kern="1200" dirty="0">
                          <a:solidFill>
                            <a:schemeClr val="bg1">
                              <a:lumMod val="50000"/>
                            </a:schemeClr>
                          </a:solidFill>
                          <a:latin typeface="+mn-lt"/>
                          <a:ea typeface="+mn-ea"/>
                          <a:cs typeface="+mn-cs"/>
                        </a:rPr>
                        <a:t>   Reuse</a:t>
                      </a:r>
                    </a:p>
                    <a:p>
                      <a:r>
                        <a:rPr lang="en-US" sz="1800" b="0" i="0" kern="1200" dirty="0">
                          <a:solidFill>
                            <a:schemeClr val="bg1">
                              <a:lumMod val="50000"/>
                            </a:schemeClr>
                          </a:solidFill>
                          <a:latin typeface="+mn-lt"/>
                          <a:ea typeface="+mn-ea"/>
                          <a:cs typeface="+mn-cs"/>
                        </a:rPr>
                        <a:t>Project ID &amp; Selection</a:t>
                      </a:r>
                    </a:p>
                    <a:p>
                      <a:r>
                        <a:rPr lang="en-US" sz="1600" b="1" i="0" kern="1200" dirty="0">
                          <a:solidFill>
                            <a:srgbClr val="FF0000"/>
                          </a:solidFill>
                          <a:latin typeface="+mn-lt"/>
                          <a:ea typeface="+mn-ea"/>
                          <a:cs typeface="+mn-cs"/>
                        </a:rPr>
                        <a:t>Feasibility</a:t>
                      </a:r>
                      <a:r>
                        <a:rPr lang="en-US" sz="1600" b="0" i="0" kern="1200" dirty="0">
                          <a:solidFill>
                            <a:schemeClr val="bg1">
                              <a:lumMod val="50000"/>
                            </a:schemeClr>
                          </a:solidFill>
                          <a:latin typeface="+mn-lt"/>
                          <a:ea typeface="+mn-ea"/>
                          <a:cs typeface="+mn-cs"/>
                        </a:rPr>
                        <a:t> </a:t>
                      </a:r>
                      <a:r>
                        <a:rPr lang="en-US" sz="1600" b="1" i="0" kern="1200" dirty="0">
                          <a:solidFill>
                            <a:srgbClr val="FF0000"/>
                          </a:solidFill>
                          <a:latin typeface="+mn-lt"/>
                          <a:ea typeface="+mn-ea"/>
                          <a:cs typeface="+mn-cs"/>
                        </a:rPr>
                        <a:t>Assessment</a:t>
                      </a:r>
                    </a:p>
                    <a:p>
                      <a:r>
                        <a:rPr lang="en-US" sz="1800" i="0" kern="1200" dirty="0">
                          <a:solidFill>
                            <a:schemeClr val="tx1"/>
                          </a:solidFill>
                          <a:latin typeface="+mn-lt"/>
                          <a:ea typeface="+mn-ea"/>
                          <a:cs typeface="+mn-cs"/>
                        </a:rPr>
                        <a:t>   </a:t>
                      </a:r>
                      <a:r>
                        <a:rPr lang="en-US" sz="1800" b="0" i="0" kern="1200" dirty="0">
                          <a:solidFill>
                            <a:schemeClr val="bg1">
                              <a:lumMod val="50000"/>
                            </a:schemeClr>
                          </a:solidFill>
                          <a:latin typeface="+mn-lt"/>
                          <a:ea typeface="+mn-ea"/>
                          <a:cs typeface="+mn-cs"/>
                        </a:rPr>
                        <a:t>Technical</a:t>
                      </a:r>
                    </a:p>
                    <a:p>
                      <a:r>
                        <a:rPr lang="en-US" sz="1800" i="0" kern="1200" dirty="0">
                          <a:solidFill>
                            <a:schemeClr val="tx1"/>
                          </a:solidFill>
                          <a:latin typeface="+mn-lt"/>
                          <a:ea typeface="+mn-ea"/>
                          <a:cs typeface="+mn-cs"/>
                        </a:rPr>
                        <a:t>   </a:t>
                      </a:r>
                      <a:r>
                        <a:rPr lang="en-US" sz="1800" b="1" i="0" kern="1200" dirty="0">
                          <a:solidFill>
                            <a:schemeClr val="tx1"/>
                          </a:solidFill>
                          <a:latin typeface="+mn-lt"/>
                          <a:ea typeface="+mn-ea"/>
                          <a:cs typeface="+mn-cs"/>
                        </a:rPr>
                        <a:t>Financial</a:t>
                      </a:r>
                    </a:p>
                    <a:p>
                      <a:r>
                        <a:rPr lang="en-US" sz="1800" i="0" kern="1200" dirty="0">
                          <a:solidFill>
                            <a:schemeClr val="tx1"/>
                          </a:solidFill>
                          <a:latin typeface="+mn-lt"/>
                          <a:ea typeface="+mn-ea"/>
                          <a:cs typeface="+mn-cs"/>
                        </a:rPr>
                        <a:t>   (Other)</a:t>
                      </a:r>
                    </a:p>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0000"/>
                  </a:ext>
                </a:extLst>
              </a:tr>
              <a:tr h="481904">
                <a:tc>
                  <a:txBody>
                    <a:bodyPr/>
                    <a:lstStyle/>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350003121"/>
                  </a:ext>
                </a:extLst>
              </a:tr>
            </a:tbl>
          </a:graphicData>
        </a:graphic>
      </p:graphicFrame>
      <p:sp>
        <p:nvSpPr>
          <p:cNvPr id="5" name="Content Placeholder 4">
            <a:extLst>
              <a:ext uri="{FF2B5EF4-FFF2-40B4-BE49-F238E27FC236}">
                <a16:creationId xmlns:a16="http://schemas.microsoft.com/office/drawing/2014/main" id="{A20E94FE-2763-489C-9130-AA8580611D77}"/>
              </a:ext>
            </a:extLst>
          </p:cNvPr>
          <p:cNvSpPr>
            <a:spLocks noGrp="1"/>
          </p:cNvSpPr>
          <p:nvPr>
            <p:ph idx="1"/>
          </p:nvPr>
        </p:nvSpPr>
        <p:spPr/>
        <p:txBody>
          <a:bodyPr>
            <a:normAutofit fontScale="55000" lnSpcReduction="20000"/>
          </a:bodyPr>
          <a:lstStyle/>
          <a:p>
            <a:r>
              <a:rPr lang="en-US" altLang="en-US" sz="2800" b="1" dirty="0"/>
              <a:t>One-time cost</a:t>
            </a:r>
            <a:r>
              <a:rPr lang="en-US" altLang="en-US" sz="2800" dirty="0"/>
              <a:t>: a cost associated with project start-up and development or system start-up</a:t>
            </a:r>
          </a:p>
          <a:p>
            <a:r>
              <a:rPr lang="en-US" altLang="en-US" sz="2800" dirty="0"/>
              <a:t>These costs encompass activities such as:</a:t>
            </a:r>
          </a:p>
          <a:p>
            <a:pPr lvl="1"/>
            <a:r>
              <a:rPr lang="en-US" altLang="en-US" sz="2400" dirty="0"/>
              <a:t>Systems development,</a:t>
            </a:r>
          </a:p>
          <a:p>
            <a:pPr lvl="1"/>
            <a:r>
              <a:rPr lang="en-US" altLang="en-US" sz="2400" dirty="0"/>
              <a:t>New hardware and software purchases,</a:t>
            </a:r>
          </a:p>
          <a:p>
            <a:pPr lvl="1"/>
            <a:r>
              <a:rPr lang="en-US" altLang="en-US" sz="2400" dirty="0"/>
              <a:t>User training,</a:t>
            </a:r>
          </a:p>
          <a:p>
            <a:pPr lvl="1"/>
            <a:r>
              <a:rPr lang="en-US" altLang="en-US" sz="2400" dirty="0"/>
              <a:t>Site preparation, and</a:t>
            </a:r>
          </a:p>
          <a:p>
            <a:pPr lvl="1"/>
            <a:r>
              <a:rPr lang="en-US" altLang="en-US" sz="2400" dirty="0"/>
              <a:t>Data or system conversion.</a:t>
            </a:r>
          </a:p>
          <a:p>
            <a:r>
              <a:rPr lang="en-US" altLang="en-US" sz="2800" b="1" dirty="0"/>
              <a:t>Recurring cost</a:t>
            </a:r>
            <a:r>
              <a:rPr lang="en-US" altLang="en-US" sz="2800" dirty="0"/>
              <a:t>: a cost resulting from the ongoing evolution and use of a system</a:t>
            </a:r>
          </a:p>
          <a:p>
            <a:r>
              <a:rPr lang="en-US" altLang="en-US" sz="2800" dirty="0"/>
              <a:t>Examples of these costs include:</a:t>
            </a:r>
          </a:p>
          <a:p>
            <a:pPr lvl="1"/>
            <a:r>
              <a:rPr lang="en-US" altLang="en-US" sz="2400" dirty="0"/>
              <a:t>Application software maintenance</a:t>
            </a:r>
          </a:p>
          <a:p>
            <a:pPr lvl="1"/>
            <a:r>
              <a:rPr lang="en-US" altLang="en-US" sz="2400" dirty="0"/>
              <a:t>Incremental data storage expenses</a:t>
            </a:r>
          </a:p>
          <a:p>
            <a:pPr lvl="1"/>
            <a:r>
              <a:rPr lang="en-US" altLang="en-US" sz="2400" dirty="0"/>
              <a:t>Incremental communications</a:t>
            </a:r>
          </a:p>
          <a:p>
            <a:pPr lvl="1"/>
            <a:r>
              <a:rPr lang="en-US" altLang="en-US" sz="2400" dirty="0"/>
              <a:t>New software and hardware leases, and</a:t>
            </a:r>
          </a:p>
          <a:p>
            <a:pPr lvl="1"/>
            <a:r>
              <a:rPr lang="en-US" altLang="en-US" sz="2400" dirty="0"/>
              <a:t>Supplies and other expenses (i.e., paper, forms, data center personnel).</a:t>
            </a:r>
          </a:p>
          <a:p>
            <a:r>
              <a:rPr lang="en-US" altLang="en-US" sz="2400" b="1" dirty="0"/>
              <a:t>Both one-time and recurring costs can consist of items that are fixed or variable in nature.</a:t>
            </a:r>
          </a:p>
          <a:p>
            <a:r>
              <a:rPr lang="en-US" altLang="en-US" sz="2400" i="1" dirty="0"/>
              <a:t>Fixed costs</a:t>
            </a:r>
            <a:r>
              <a:rPr lang="en-US" altLang="en-US" sz="2400" dirty="0"/>
              <a:t> are billed or incurred at a regular interval and usually at a fixed rate.</a:t>
            </a:r>
          </a:p>
          <a:p>
            <a:pPr lvl="1"/>
            <a:r>
              <a:rPr lang="en-US" altLang="en-US" dirty="0"/>
              <a:t>Example: facility lease payment</a:t>
            </a:r>
          </a:p>
          <a:p>
            <a:r>
              <a:rPr lang="en-US" altLang="en-US" sz="2400" i="1" dirty="0"/>
              <a:t>Variable costs</a:t>
            </a:r>
            <a:r>
              <a:rPr lang="en-US" altLang="en-US" sz="2400" dirty="0"/>
              <a:t> are items that vary in relation to usage.</a:t>
            </a:r>
          </a:p>
          <a:p>
            <a:pPr lvl="1"/>
            <a:r>
              <a:rPr lang="en-US" altLang="en-US" dirty="0"/>
              <a:t>Example: long-distance charges</a:t>
            </a:r>
          </a:p>
          <a:p>
            <a:pPr lvl="1"/>
            <a:endParaRPr lang="en-US" altLang="en-US" sz="2400" dirty="0"/>
          </a:p>
          <a:p>
            <a:endParaRPr lang="en-US" dirty="0"/>
          </a:p>
        </p:txBody>
      </p:sp>
    </p:spTree>
    <p:extLst>
      <p:ext uri="{BB962C8B-B14F-4D97-AF65-F5344CB8AC3E}">
        <p14:creationId xmlns:p14="http://schemas.microsoft.com/office/powerpoint/2010/main" val="313288519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additive="base">
                                        <p:cTn id="1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 calcmode="lin" valueType="num">
                                      <p:cBhvr additive="base">
                                        <p:cTn id="2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 calcmode="lin" valueType="num">
                                      <p:cBhvr additive="base">
                                        <p:cTn id="2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animEffect transition="in" filter="fade">
                                      <p:cBhvr>
                                        <p:cTn id="33" dur="500"/>
                                        <p:tgtEl>
                                          <p:spTgt spid="5">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5">
                                            <p:txEl>
                                              <p:pRg st="8" end="8"/>
                                            </p:txEl>
                                          </p:spTgt>
                                        </p:tgtEl>
                                        <p:attrNameLst>
                                          <p:attrName>style.visibility</p:attrName>
                                        </p:attrNameLst>
                                      </p:cBhvr>
                                      <p:to>
                                        <p:strVal val="visible"/>
                                      </p:to>
                                    </p:set>
                                    <p:anim calcmode="lin" valueType="num">
                                      <p:cBhvr additive="base">
                                        <p:cTn id="38"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txEl>
                                              <p:pRg st="8" end="8"/>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anim calcmode="lin" valueType="num">
                                      <p:cBhvr additive="base">
                                        <p:cTn id="42"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9" end="9"/>
                                            </p:txEl>
                                          </p:spTgt>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5">
                                            <p:txEl>
                                              <p:pRg st="10" end="10"/>
                                            </p:txEl>
                                          </p:spTgt>
                                        </p:tgtEl>
                                        <p:attrNameLst>
                                          <p:attrName>style.visibility</p:attrName>
                                        </p:attrNameLst>
                                      </p:cBhvr>
                                      <p:to>
                                        <p:strVal val="visible"/>
                                      </p:to>
                                    </p:set>
                                    <p:anim calcmode="lin" valueType="num">
                                      <p:cBhvr additive="base">
                                        <p:cTn id="46"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5">
                                            <p:txEl>
                                              <p:pRg st="11" end="11"/>
                                            </p:txEl>
                                          </p:spTgt>
                                        </p:tgtEl>
                                        <p:attrNameLst>
                                          <p:attrName>style.visibility</p:attrName>
                                        </p:attrNameLst>
                                      </p:cBhvr>
                                      <p:to>
                                        <p:strVal val="visible"/>
                                      </p:to>
                                    </p:set>
                                    <p:anim calcmode="lin" valueType="num">
                                      <p:cBhvr additive="base">
                                        <p:cTn id="50"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5">
                                            <p:txEl>
                                              <p:pRg st="11" end="11"/>
                                            </p:txEl>
                                          </p:spTgt>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5">
                                            <p:txEl>
                                              <p:pRg st="12" end="12"/>
                                            </p:txEl>
                                          </p:spTgt>
                                        </p:tgtEl>
                                        <p:attrNameLst>
                                          <p:attrName>style.visibility</p:attrName>
                                        </p:attrNameLst>
                                      </p:cBhvr>
                                      <p:to>
                                        <p:strVal val="visible"/>
                                      </p:to>
                                    </p:set>
                                    <p:anim calcmode="lin" valueType="num">
                                      <p:cBhvr additive="base">
                                        <p:cTn id="54"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5">
                                            <p:txEl>
                                              <p:pRg st="12" end="12"/>
                                            </p:txEl>
                                          </p:spTgt>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5">
                                            <p:txEl>
                                              <p:pRg st="13" end="13"/>
                                            </p:txEl>
                                          </p:spTgt>
                                        </p:tgtEl>
                                        <p:attrNameLst>
                                          <p:attrName>style.visibility</p:attrName>
                                        </p:attrNameLst>
                                      </p:cBhvr>
                                      <p:to>
                                        <p:strVal val="visible"/>
                                      </p:to>
                                    </p:set>
                                    <p:anim calcmode="lin" valueType="num">
                                      <p:cBhvr additive="base">
                                        <p:cTn id="58"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5">
                                            <p:txEl>
                                              <p:pRg st="14" end="14"/>
                                            </p:txEl>
                                          </p:spTgt>
                                        </p:tgtEl>
                                        <p:attrNameLst>
                                          <p:attrName>style.visibility</p:attrName>
                                        </p:attrNameLst>
                                      </p:cBhvr>
                                      <p:to>
                                        <p:strVal val="visible"/>
                                      </p:to>
                                    </p:set>
                                    <p:animEffect transition="in" filter="fade">
                                      <p:cBhvr>
                                        <p:cTn id="64" dur="500"/>
                                        <p:tgtEl>
                                          <p:spTgt spid="5">
                                            <p:txEl>
                                              <p:pRg st="14" end="14"/>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5">
                                            <p:txEl>
                                              <p:pRg st="15" end="15"/>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
                                            <p:txEl>
                                              <p:pRg st="17" end="17"/>
                                            </p:txEl>
                                          </p:spTgt>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5">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D5CA7-73CA-42F1-B282-1F19DB2208F2}"/>
              </a:ext>
            </a:extLst>
          </p:cNvPr>
          <p:cNvSpPr>
            <a:spLocks noGrp="1"/>
          </p:cNvSpPr>
          <p:nvPr>
            <p:ph type="title"/>
          </p:nvPr>
        </p:nvSpPr>
        <p:spPr/>
        <p:txBody>
          <a:bodyPr>
            <a:normAutofit/>
          </a:bodyPr>
          <a:lstStyle/>
          <a:p>
            <a:r>
              <a:rPr lang="en-US" sz="4000" dirty="0"/>
              <a:t>Time Value of Money</a:t>
            </a:r>
          </a:p>
        </p:txBody>
      </p:sp>
      <p:graphicFrame>
        <p:nvGraphicFramePr>
          <p:cNvPr id="4" name="Table 3">
            <a:extLst>
              <a:ext uri="{FF2B5EF4-FFF2-40B4-BE49-F238E27FC236}">
                <a16:creationId xmlns:a16="http://schemas.microsoft.com/office/drawing/2014/main" id="{EFAF13E1-99CD-4CC8-98BB-C0251F4EF5F4}"/>
              </a:ext>
            </a:extLst>
          </p:cNvPr>
          <p:cNvGraphicFramePr>
            <a:graphicFrameLocks noGrp="1"/>
          </p:cNvGraphicFramePr>
          <p:nvPr/>
        </p:nvGraphicFramePr>
        <p:xfrm>
          <a:off x="29183" y="187219"/>
          <a:ext cx="2286000" cy="4931984"/>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b="0" i="0" kern="1200" dirty="0">
                          <a:solidFill>
                            <a:schemeClr val="bg1">
                              <a:lumMod val="50000"/>
                            </a:schemeClr>
                          </a:solidFill>
                          <a:latin typeface="+mn-lt"/>
                          <a:ea typeface="+mn-ea"/>
                          <a:cs typeface="+mn-cs"/>
                        </a:rPr>
                        <a:t>Introduction</a:t>
                      </a:r>
                    </a:p>
                    <a:p>
                      <a:r>
                        <a:rPr lang="en-US" sz="1800" b="0" i="0" kern="1200" dirty="0">
                          <a:solidFill>
                            <a:schemeClr val="bg1">
                              <a:lumMod val="50000"/>
                            </a:schemeClr>
                          </a:solidFill>
                          <a:latin typeface="+mn-lt"/>
                          <a:ea typeface="+mn-ea"/>
                          <a:cs typeface="+mn-cs"/>
                        </a:rPr>
                        <a:t>Sources of Software</a:t>
                      </a:r>
                    </a:p>
                    <a:p>
                      <a:r>
                        <a:rPr lang="en-US" sz="1800" b="0" i="0" kern="1200" dirty="0">
                          <a:solidFill>
                            <a:schemeClr val="bg1">
                              <a:lumMod val="50000"/>
                            </a:schemeClr>
                          </a:solidFill>
                          <a:latin typeface="+mn-lt"/>
                          <a:ea typeface="+mn-ea"/>
                          <a:cs typeface="+mn-cs"/>
                        </a:rPr>
                        <a:t>   Outsourcing</a:t>
                      </a:r>
                    </a:p>
                    <a:p>
                      <a:r>
                        <a:rPr lang="en-US" sz="1800" b="0" i="0" kern="1200" dirty="0">
                          <a:solidFill>
                            <a:schemeClr val="bg1">
                              <a:lumMod val="50000"/>
                            </a:schemeClr>
                          </a:solidFill>
                          <a:latin typeface="+mn-lt"/>
                          <a:ea typeface="+mn-ea"/>
                          <a:cs typeface="+mn-cs"/>
                        </a:rPr>
                        <a:t>   Packaged Software</a:t>
                      </a:r>
                    </a:p>
                    <a:p>
                      <a:r>
                        <a:rPr lang="en-US" sz="1800" b="0" i="0" kern="1200" dirty="0">
                          <a:solidFill>
                            <a:schemeClr val="bg1">
                              <a:lumMod val="50000"/>
                            </a:schemeClr>
                          </a:solidFill>
                          <a:latin typeface="+mn-lt"/>
                          <a:ea typeface="+mn-ea"/>
                          <a:cs typeface="+mn-cs"/>
                        </a:rPr>
                        <a:t>   Vendors</a:t>
                      </a:r>
                    </a:p>
                    <a:p>
                      <a:r>
                        <a:rPr lang="en-US" sz="1800" b="0" i="0" kern="1200" dirty="0">
                          <a:solidFill>
                            <a:schemeClr val="bg1">
                              <a:lumMod val="50000"/>
                            </a:schemeClr>
                          </a:solidFill>
                          <a:latin typeface="+mn-lt"/>
                          <a:ea typeface="+mn-ea"/>
                          <a:cs typeface="+mn-cs"/>
                        </a:rPr>
                        <a:t>   Cloud</a:t>
                      </a:r>
                    </a:p>
                    <a:p>
                      <a:r>
                        <a:rPr lang="en-US" sz="1800" b="0" i="0" kern="1200" dirty="0">
                          <a:solidFill>
                            <a:schemeClr val="bg1">
                              <a:lumMod val="50000"/>
                            </a:schemeClr>
                          </a:solidFill>
                          <a:latin typeface="+mn-lt"/>
                          <a:ea typeface="+mn-ea"/>
                          <a:cs typeface="+mn-cs"/>
                        </a:rPr>
                        <a:t>   Open Source</a:t>
                      </a:r>
                    </a:p>
                    <a:p>
                      <a:r>
                        <a:rPr lang="en-US" sz="1800" b="0" i="0" kern="1200" dirty="0">
                          <a:solidFill>
                            <a:schemeClr val="bg1">
                              <a:lumMod val="50000"/>
                            </a:schemeClr>
                          </a:solidFill>
                          <a:latin typeface="+mn-lt"/>
                          <a:ea typeface="+mn-ea"/>
                          <a:cs typeface="+mn-cs"/>
                        </a:rPr>
                        <a:t>   In-House</a:t>
                      </a:r>
                    </a:p>
                    <a:p>
                      <a:r>
                        <a:rPr lang="en-US" sz="1800" b="0" i="0" kern="1200" dirty="0">
                          <a:solidFill>
                            <a:schemeClr val="bg1">
                              <a:lumMod val="50000"/>
                            </a:schemeClr>
                          </a:solidFill>
                          <a:latin typeface="+mn-lt"/>
                          <a:ea typeface="+mn-ea"/>
                          <a:cs typeface="+mn-cs"/>
                        </a:rPr>
                        <a:t>   RFP</a:t>
                      </a:r>
                    </a:p>
                    <a:p>
                      <a:r>
                        <a:rPr lang="en-US" sz="1800" b="0" i="0" kern="1200" dirty="0">
                          <a:solidFill>
                            <a:schemeClr val="bg1">
                              <a:lumMod val="50000"/>
                            </a:schemeClr>
                          </a:solidFill>
                          <a:latin typeface="+mn-lt"/>
                          <a:ea typeface="+mn-ea"/>
                          <a:cs typeface="+mn-cs"/>
                        </a:rPr>
                        <a:t>   Reuse</a:t>
                      </a:r>
                    </a:p>
                    <a:p>
                      <a:r>
                        <a:rPr lang="en-US" sz="1800" b="0" i="0" kern="1200" dirty="0">
                          <a:solidFill>
                            <a:schemeClr val="bg1">
                              <a:lumMod val="50000"/>
                            </a:schemeClr>
                          </a:solidFill>
                          <a:latin typeface="+mn-lt"/>
                          <a:ea typeface="+mn-ea"/>
                          <a:cs typeface="+mn-cs"/>
                        </a:rPr>
                        <a:t>Project ID &amp; Selection</a:t>
                      </a:r>
                    </a:p>
                    <a:p>
                      <a:r>
                        <a:rPr lang="en-US" sz="1600" b="1" i="0" kern="1200" dirty="0">
                          <a:solidFill>
                            <a:srgbClr val="FF0000"/>
                          </a:solidFill>
                          <a:latin typeface="+mn-lt"/>
                          <a:ea typeface="+mn-ea"/>
                          <a:cs typeface="+mn-cs"/>
                        </a:rPr>
                        <a:t>Feasibility</a:t>
                      </a:r>
                      <a:r>
                        <a:rPr lang="en-US" sz="1600" b="0" i="0" kern="1200" dirty="0">
                          <a:solidFill>
                            <a:schemeClr val="bg1">
                              <a:lumMod val="50000"/>
                            </a:schemeClr>
                          </a:solidFill>
                          <a:latin typeface="+mn-lt"/>
                          <a:ea typeface="+mn-ea"/>
                          <a:cs typeface="+mn-cs"/>
                        </a:rPr>
                        <a:t> </a:t>
                      </a:r>
                      <a:r>
                        <a:rPr lang="en-US" sz="1600" b="1" i="0" kern="1200" dirty="0">
                          <a:solidFill>
                            <a:srgbClr val="FF0000"/>
                          </a:solidFill>
                          <a:latin typeface="+mn-lt"/>
                          <a:ea typeface="+mn-ea"/>
                          <a:cs typeface="+mn-cs"/>
                        </a:rPr>
                        <a:t>Assessment</a:t>
                      </a:r>
                    </a:p>
                    <a:p>
                      <a:r>
                        <a:rPr lang="en-US" sz="1800" i="0" kern="1200" dirty="0">
                          <a:solidFill>
                            <a:schemeClr val="tx1"/>
                          </a:solidFill>
                          <a:latin typeface="+mn-lt"/>
                          <a:ea typeface="+mn-ea"/>
                          <a:cs typeface="+mn-cs"/>
                        </a:rPr>
                        <a:t>   </a:t>
                      </a:r>
                      <a:r>
                        <a:rPr lang="en-US" sz="1800" b="0" i="0" kern="1200" dirty="0">
                          <a:solidFill>
                            <a:schemeClr val="bg1">
                              <a:lumMod val="50000"/>
                            </a:schemeClr>
                          </a:solidFill>
                          <a:latin typeface="+mn-lt"/>
                          <a:ea typeface="+mn-ea"/>
                          <a:cs typeface="+mn-cs"/>
                        </a:rPr>
                        <a:t>Technical</a:t>
                      </a:r>
                    </a:p>
                    <a:p>
                      <a:r>
                        <a:rPr lang="en-US" sz="1800" i="0" kern="1200" dirty="0">
                          <a:solidFill>
                            <a:schemeClr val="tx1"/>
                          </a:solidFill>
                          <a:latin typeface="+mn-lt"/>
                          <a:ea typeface="+mn-ea"/>
                          <a:cs typeface="+mn-cs"/>
                        </a:rPr>
                        <a:t>   </a:t>
                      </a:r>
                      <a:r>
                        <a:rPr lang="en-US" sz="1800" b="1" i="0" kern="1200" dirty="0">
                          <a:solidFill>
                            <a:schemeClr val="tx1"/>
                          </a:solidFill>
                          <a:latin typeface="+mn-lt"/>
                          <a:ea typeface="+mn-ea"/>
                          <a:cs typeface="+mn-cs"/>
                        </a:rPr>
                        <a:t>Financial</a:t>
                      </a:r>
                    </a:p>
                    <a:p>
                      <a:r>
                        <a:rPr lang="en-US" sz="1800" i="0" kern="1200" dirty="0">
                          <a:solidFill>
                            <a:schemeClr val="tx1"/>
                          </a:solidFill>
                          <a:latin typeface="+mn-lt"/>
                          <a:ea typeface="+mn-ea"/>
                          <a:cs typeface="+mn-cs"/>
                        </a:rPr>
                        <a:t>   (Other)</a:t>
                      </a:r>
                    </a:p>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0000"/>
                  </a:ext>
                </a:extLst>
              </a:tr>
              <a:tr h="481904">
                <a:tc>
                  <a:txBody>
                    <a:bodyPr/>
                    <a:lstStyle/>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350003121"/>
                  </a:ext>
                </a:extLst>
              </a:tr>
            </a:tbl>
          </a:graphicData>
        </a:graphic>
      </p:graphicFrame>
      <p:sp>
        <p:nvSpPr>
          <p:cNvPr id="5" name="Content Placeholder 4">
            <a:extLst>
              <a:ext uri="{FF2B5EF4-FFF2-40B4-BE49-F238E27FC236}">
                <a16:creationId xmlns:a16="http://schemas.microsoft.com/office/drawing/2014/main" id="{A20E94FE-2763-489C-9130-AA8580611D77}"/>
              </a:ext>
            </a:extLst>
          </p:cNvPr>
          <p:cNvSpPr>
            <a:spLocks noGrp="1"/>
          </p:cNvSpPr>
          <p:nvPr>
            <p:ph idx="1"/>
          </p:nvPr>
        </p:nvSpPr>
        <p:spPr/>
        <p:txBody>
          <a:bodyPr>
            <a:normAutofit/>
          </a:bodyPr>
          <a:lstStyle/>
          <a:p>
            <a:r>
              <a:rPr lang="en-US" altLang="en-US" sz="2800" b="1" dirty="0"/>
              <a:t>Time value of money</a:t>
            </a:r>
            <a:r>
              <a:rPr lang="en-US" altLang="en-US" sz="2800" dirty="0"/>
              <a:t> (</a:t>
            </a:r>
            <a:r>
              <a:rPr lang="en-US" altLang="en-US" sz="2800" b="1" dirty="0"/>
              <a:t>TVM</a:t>
            </a:r>
            <a:r>
              <a:rPr lang="en-US" altLang="en-US" sz="2800" dirty="0"/>
              <a:t>): the concept that money available today is worth more than the same amount tomorrow</a:t>
            </a:r>
          </a:p>
          <a:p>
            <a:r>
              <a:rPr lang="en-US" altLang="en-US" sz="2800" b="1" dirty="0"/>
              <a:t>Discount rate</a:t>
            </a:r>
            <a:r>
              <a:rPr lang="en-US" altLang="en-US" sz="2800" dirty="0"/>
              <a:t>: the rate of return used to compute the present value of future cash flows (</a:t>
            </a:r>
            <a:r>
              <a:rPr lang="en-US" altLang="en-US" sz="2800" i="1" dirty="0"/>
              <a:t>the cost of capital</a:t>
            </a:r>
            <a:r>
              <a:rPr lang="en-US" altLang="en-US" sz="2800" dirty="0"/>
              <a:t>)</a:t>
            </a:r>
          </a:p>
          <a:p>
            <a:r>
              <a:rPr lang="en-US" altLang="en-US" sz="2800" b="1" dirty="0"/>
              <a:t>Present value</a:t>
            </a:r>
            <a:r>
              <a:rPr lang="en-US" altLang="en-US" sz="2800" dirty="0"/>
              <a:t>: the current value of a future cash flow</a:t>
            </a:r>
          </a:p>
          <a:p>
            <a:r>
              <a:rPr lang="en-US" altLang="en-US" sz="2400" dirty="0"/>
              <a:t>Net Present Value (NPV)</a:t>
            </a:r>
          </a:p>
          <a:p>
            <a:pPr lvl="1"/>
            <a:r>
              <a:rPr lang="en-US" altLang="en-US" dirty="0"/>
              <a:t>Use discount rate to determine present value of cash outlays and receipts</a:t>
            </a:r>
          </a:p>
          <a:p>
            <a:r>
              <a:rPr lang="en-US" altLang="en-US" sz="2400" dirty="0"/>
              <a:t>Return on Investment (ROI)</a:t>
            </a:r>
          </a:p>
          <a:p>
            <a:pPr lvl="1"/>
            <a:r>
              <a:rPr lang="en-US" altLang="en-US" dirty="0"/>
              <a:t>Ratio of cash receipts to cash outlays</a:t>
            </a:r>
          </a:p>
          <a:p>
            <a:r>
              <a:rPr lang="en-US" altLang="en-US" sz="2400" dirty="0"/>
              <a:t>Break-Even Analysis (BEA)</a:t>
            </a:r>
          </a:p>
          <a:p>
            <a:pPr lvl="1"/>
            <a:r>
              <a:rPr lang="en-US" altLang="en-US" dirty="0"/>
              <a:t>Amount of time required for cumulative cash flow to equal initial and ongoing investment</a:t>
            </a:r>
          </a:p>
          <a:p>
            <a:pPr lvl="1"/>
            <a:endParaRPr lang="en-US" altLang="en-US" sz="2400" dirty="0"/>
          </a:p>
          <a:p>
            <a:endParaRPr lang="en-US" dirty="0"/>
          </a:p>
        </p:txBody>
      </p:sp>
    </p:spTree>
    <p:extLst>
      <p:ext uri="{BB962C8B-B14F-4D97-AF65-F5344CB8AC3E}">
        <p14:creationId xmlns:p14="http://schemas.microsoft.com/office/powerpoint/2010/main" val="123474669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additive="base">
                                        <p:cTn id="1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 calcmode="lin" valueType="num">
                                      <p:cBhvr additive="base">
                                        <p:cTn id="2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 calcmode="lin" valueType="num">
                                      <p:cBhvr additive="base">
                                        <p:cTn id="3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 calcmode="lin" valueType="num">
                                      <p:cBhvr additive="base">
                                        <p:cTn id="3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D5CA7-73CA-42F1-B282-1F19DB2208F2}"/>
              </a:ext>
            </a:extLst>
          </p:cNvPr>
          <p:cNvSpPr>
            <a:spLocks noGrp="1"/>
          </p:cNvSpPr>
          <p:nvPr>
            <p:ph type="title"/>
          </p:nvPr>
        </p:nvSpPr>
        <p:spPr/>
        <p:txBody>
          <a:bodyPr/>
          <a:lstStyle/>
          <a:p>
            <a:r>
              <a:rPr lang="en-US" dirty="0"/>
              <a:t>Sources of Software</a:t>
            </a:r>
          </a:p>
        </p:txBody>
      </p:sp>
      <p:graphicFrame>
        <p:nvGraphicFramePr>
          <p:cNvPr id="4" name="Table 3">
            <a:extLst>
              <a:ext uri="{FF2B5EF4-FFF2-40B4-BE49-F238E27FC236}">
                <a16:creationId xmlns:a16="http://schemas.microsoft.com/office/drawing/2014/main" id="{EFAF13E1-99CD-4CC8-98BB-C0251F4EF5F4}"/>
              </a:ext>
            </a:extLst>
          </p:cNvPr>
          <p:cNvGraphicFramePr>
            <a:graphicFrameLocks noGrp="1"/>
          </p:cNvGraphicFramePr>
          <p:nvPr>
            <p:extLst>
              <p:ext uri="{D42A27DB-BD31-4B8C-83A1-F6EECF244321}">
                <p14:modId xmlns:p14="http://schemas.microsoft.com/office/powerpoint/2010/main" val="1208215991"/>
              </p:ext>
            </p:extLst>
          </p:nvPr>
        </p:nvGraphicFramePr>
        <p:xfrm>
          <a:off x="29183" y="187219"/>
          <a:ext cx="2286000" cy="4962464"/>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b="0" i="0" kern="1200" dirty="0">
                          <a:solidFill>
                            <a:schemeClr val="bg1">
                              <a:lumMod val="50000"/>
                            </a:schemeClr>
                          </a:solidFill>
                          <a:latin typeface="+mn-lt"/>
                          <a:ea typeface="+mn-ea"/>
                          <a:cs typeface="+mn-cs"/>
                        </a:rPr>
                        <a:t>Introduction</a:t>
                      </a:r>
                    </a:p>
                    <a:p>
                      <a:r>
                        <a:rPr lang="en-US" sz="1800" b="1" i="0" kern="1200" dirty="0">
                          <a:solidFill>
                            <a:srgbClr val="FF0000"/>
                          </a:solidFill>
                          <a:latin typeface="+mn-lt"/>
                          <a:ea typeface="+mn-ea"/>
                          <a:cs typeface="+mn-cs"/>
                        </a:rPr>
                        <a:t>Sources of Software</a:t>
                      </a:r>
                    </a:p>
                    <a:p>
                      <a:r>
                        <a:rPr lang="en-US" sz="1800" i="0" kern="1200" dirty="0">
                          <a:solidFill>
                            <a:schemeClr val="tx1"/>
                          </a:solidFill>
                          <a:latin typeface="+mn-lt"/>
                          <a:ea typeface="+mn-ea"/>
                          <a:cs typeface="+mn-cs"/>
                        </a:rPr>
                        <a:t>   Outsourcing</a:t>
                      </a:r>
                    </a:p>
                    <a:p>
                      <a:r>
                        <a:rPr lang="en-US" sz="1800" i="0" kern="1200" dirty="0">
                          <a:solidFill>
                            <a:schemeClr val="tx1"/>
                          </a:solidFill>
                          <a:latin typeface="+mn-lt"/>
                          <a:ea typeface="+mn-ea"/>
                          <a:cs typeface="+mn-cs"/>
                        </a:rPr>
                        <a:t>   Packaged Software</a:t>
                      </a:r>
                    </a:p>
                    <a:p>
                      <a:r>
                        <a:rPr lang="en-US" sz="1800" i="0" kern="1200" dirty="0">
                          <a:solidFill>
                            <a:schemeClr val="tx1"/>
                          </a:solidFill>
                          <a:latin typeface="+mn-lt"/>
                          <a:ea typeface="+mn-ea"/>
                          <a:cs typeface="+mn-cs"/>
                        </a:rPr>
                        <a:t>   Vendors</a:t>
                      </a:r>
                    </a:p>
                    <a:p>
                      <a:r>
                        <a:rPr lang="en-US" sz="1800" i="0" kern="1200" dirty="0">
                          <a:solidFill>
                            <a:schemeClr val="tx1"/>
                          </a:solidFill>
                          <a:latin typeface="+mn-lt"/>
                          <a:ea typeface="+mn-ea"/>
                          <a:cs typeface="+mn-cs"/>
                        </a:rPr>
                        <a:t>   Cloud</a:t>
                      </a:r>
                    </a:p>
                    <a:p>
                      <a:r>
                        <a:rPr lang="en-US" sz="1800" i="0" kern="1200" dirty="0">
                          <a:solidFill>
                            <a:schemeClr val="tx1"/>
                          </a:solidFill>
                          <a:latin typeface="+mn-lt"/>
                          <a:ea typeface="+mn-ea"/>
                          <a:cs typeface="+mn-cs"/>
                        </a:rPr>
                        <a:t>   Open Source</a:t>
                      </a:r>
                    </a:p>
                    <a:p>
                      <a:r>
                        <a:rPr lang="en-US" sz="1800" i="0" kern="1200" dirty="0">
                          <a:solidFill>
                            <a:schemeClr val="tx1"/>
                          </a:solidFill>
                          <a:latin typeface="+mn-lt"/>
                          <a:ea typeface="+mn-ea"/>
                          <a:cs typeface="+mn-cs"/>
                        </a:rPr>
                        <a:t>   In-House</a:t>
                      </a:r>
                    </a:p>
                    <a:p>
                      <a:r>
                        <a:rPr lang="en-US" sz="1800" i="0" kern="1200" dirty="0">
                          <a:solidFill>
                            <a:schemeClr val="tx1"/>
                          </a:solidFill>
                          <a:latin typeface="+mn-lt"/>
                          <a:ea typeface="+mn-ea"/>
                          <a:cs typeface="+mn-cs"/>
                        </a:rPr>
                        <a:t>   RFP</a:t>
                      </a:r>
                    </a:p>
                    <a:p>
                      <a:r>
                        <a:rPr lang="en-US" sz="1800" i="0" kern="1200" dirty="0">
                          <a:solidFill>
                            <a:schemeClr val="tx1"/>
                          </a:solidFill>
                          <a:latin typeface="+mn-lt"/>
                          <a:ea typeface="+mn-ea"/>
                          <a:cs typeface="+mn-cs"/>
                        </a:rPr>
                        <a:t>   Reuse</a:t>
                      </a:r>
                    </a:p>
                    <a:p>
                      <a:r>
                        <a:rPr lang="en-US" sz="1800" i="0" kern="1200" dirty="0">
                          <a:solidFill>
                            <a:schemeClr val="tx1"/>
                          </a:solidFill>
                          <a:latin typeface="+mn-lt"/>
                          <a:ea typeface="+mn-ea"/>
                          <a:cs typeface="+mn-cs"/>
                        </a:rPr>
                        <a:t>Project ID &amp; Selection</a:t>
                      </a:r>
                    </a:p>
                    <a:p>
                      <a:r>
                        <a:rPr lang="en-US" sz="1800" i="0" kern="1200" dirty="0">
                          <a:solidFill>
                            <a:schemeClr val="tx1"/>
                          </a:solidFill>
                          <a:latin typeface="+mn-lt"/>
                          <a:ea typeface="+mn-ea"/>
                          <a:cs typeface="+mn-cs"/>
                        </a:rPr>
                        <a:t>Feasibility Assessment</a:t>
                      </a:r>
                    </a:p>
                    <a:p>
                      <a:r>
                        <a:rPr lang="en-US" sz="1800" i="0" kern="1200" dirty="0">
                          <a:solidFill>
                            <a:schemeClr val="tx1"/>
                          </a:solidFill>
                          <a:latin typeface="+mn-lt"/>
                          <a:ea typeface="+mn-ea"/>
                          <a:cs typeface="+mn-cs"/>
                        </a:rPr>
                        <a:t>   Technical</a:t>
                      </a:r>
                    </a:p>
                    <a:p>
                      <a:r>
                        <a:rPr lang="en-US" sz="1800" i="0" kern="1200" dirty="0">
                          <a:solidFill>
                            <a:schemeClr val="tx1"/>
                          </a:solidFill>
                          <a:latin typeface="+mn-lt"/>
                          <a:ea typeface="+mn-ea"/>
                          <a:cs typeface="+mn-cs"/>
                        </a:rPr>
                        <a:t>   Financial</a:t>
                      </a:r>
                    </a:p>
                    <a:p>
                      <a:r>
                        <a:rPr lang="en-US" sz="1800" i="0" kern="1200" dirty="0">
                          <a:solidFill>
                            <a:schemeClr val="tx1"/>
                          </a:solidFill>
                          <a:latin typeface="+mn-lt"/>
                          <a:ea typeface="+mn-ea"/>
                          <a:cs typeface="+mn-cs"/>
                        </a:rPr>
                        <a:t>   (Other)</a:t>
                      </a:r>
                    </a:p>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0000"/>
                  </a:ext>
                </a:extLst>
              </a:tr>
              <a:tr h="481904">
                <a:tc>
                  <a:txBody>
                    <a:bodyPr/>
                    <a:lstStyle/>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350003121"/>
                  </a:ext>
                </a:extLst>
              </a:tr>
            </a:tbl>
          </a:graphicData>
        </a:graphic>
      </p:graphicFrame>
      <p:sp>
        <p:nvSpPr>
          <p:cNvPr id="7" name="Content Placeholder 6">
            <a:extLst>
              <a:ext uri="{FF2B5EF4-FFF2-40B4-BE49-F238E27FC236}">
                <a16:creationId xmlns:a16="http://schemas.microsoft.com/office/drawing/2014/main" id="{C7CA1E2A-124B-4828-89BC-DC8D1CC70EA5}"/>
              </a:ext>
            </a:extLst>
          </p:cNvPr>
          <p:cNvSpPr>
            <a:spLocks noGrp="1"/>
          </p:cNvSpPr>
          <p:nvPr>
            <p:ph idx="1"/>
          </p:nvPr>
        </p:nvSpPr>
        <p:spPr/>
        <p:txBody>
          <a:bodyPr/>
          <a:lstStyle/>
          <a:p>
            <a:r>
              <a:rPr lang="en-US" altLang="en-US" dirty="0"/>
              <a:t>Historically, software development for a corporate information systems department was done primarily in-house.</a:t>
            </a:r>
          </a:p>
          <a:p>
            <a:r>
              <a:rPr lang="en-US" altLang="en-US" dirty="0"/>
              <a:t>Now it involves use of components from external sources.</a:t>
            </a:r>
          </a:p>
          <a:p>
            <a:r>
              <a:rPr lang="en-US" altLang="en-US" dirty="0"/>
              <a:t>Much in-house application coding involves making the components work together.</a:t>
            </a:r>
          </a:p>
          <a:p>
            <a:r>
              <a:rPr lang="en-US" altLang="en-US" dirty="0"/>
              <a:t>Six sources of software:</a:t>
            </a:r>
          </a:p>
          <a:p>
            <a:pPr lvl="1"/>
            <a:r>
              <a:rPr lang="en-US" altLang="en-US" dirty="0"/>
              <a:t>Information technology service firms</a:t>
            </a:r>
          </a:p>
          <a:p>
            <a:pPr lvl="1"/>
            <a:r>
              <a:rPr lang="en-US" altLang="en-US" dirty="0"/>
              <a:t>Packaged software providers</a:t>
            </a:r>
          </a:p>
          <a:p>
            <a:pPr lvl="1"/>
            <a:r>
              <a:rPr lang="en-US" altLang="en-US" dirty="0"/>
              <a:t>Vendors of enterprise-wide solution software</a:t>
            </a:r>
          </a:p>
          <a:p>
            <a:pPr lvl="1"/>
            <a:r>
              <a:rPr lang="en-US" altLang="en-US" dirty="0"/>
              <a:t>Cloud computing</a:t>
            </a:r>
          </a:p>
          <a:p>
            <a:pPr lvl="1"/>
            <a:r>
              <a:rPr lang="en-US" altLang="en-US" dirty="0"/>
              <a:t>Open-source software</a:t>
            </a:r>
          </a:p>
          <a:p>
            <a:pPr lvl="1"/>
            <a:r>
              <a:rPr lang="en-US" altLang="en-US" dirty="0"/>
              <a:t>In-house development</a:t>
            </a:r>
          </a:p>
          <a:p>
            <a:r>
              <a:rPr lang="en-US" altLang="en-US" dirty="0"/>
              <a:t>There are ways to evaluate software from sources</a:t>
            </a:r>
          </a:p>
          <a:p>
            <a:endParaRPr lang="en-US" dirty="0"/>
          </a:p>
        </p:txBody>
      </p:sp>
    </p:spTree>
    <p:extLst>
      <p:ext uri="{BB962C8B-B14F-4D97-AF65-F5344CB8AC3E}">
        <p14:creationId xmlns:p14="http://schemas.microsoft.com/office/powerpoint/2010/main" val="188581283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 calcmode="lin" valueType="num">
                                      <p:cBhvr additive="base">
                                        <p:cTn id="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anim calcmode="lin" valueType="num">
                                      <p:cBhvr additive="base">
                                        <p:cTn id="13"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anim calcmode="lin" valueType="num">
                                      <p:cBhvr additive="base">
                                        <p:cTn id="19"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anim calcmode="lin" valueType="num">
                                      <p:cBhvr additive="base">
                                        <p:cTn id="25"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anim calcmode="lin" valueType="num">
                                      <p:cBhvr additive="base">
                                        <p:cTn id="31"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9" end="9"/>
                                            </p:txEl>
                                          </p:spTgt>
                                        </p:tgtEl>
                                        <p:attrNameLst>
                                          <p:attrName>style.visibility</p:attrName>
                                        </p:attrNameLst>
                                      </p:cBhvr>
                                      <p:to>
                                        <p:strVal val="visible"/>
                                      </p:to>
                                    </p:set>
                                    <p:anim calcmode="lin" valueType="num">
                                      <p:cBhvr additive="base">
                                        <p:cTn id="37"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D5CA7-73CA-42F1-B282-1F19DB2208F2}"/>
              </a:ext>
            </a:extLst>
          </p:cNvPr>
          <p:cNvSpPr>
            <a:spLocks noGrp="1"/>
          </p:cNvSpPr>
          <p:nvPr>
            <p:ph type="title"/>
          </p:nvPr>
        </p:nvSpPr>
        <p:spPr/>
        <p:txBody>
          <a:bodyPr>
            <a:normAutofit/>
          </a:bodyPr>
          <a:lstStyle/>
          <a:p>
            <a:r>
              <a:rPr lang="en-US" sz="4000" dirty="0"/>
              <a:t>Time Value of Money</a:t>
            </a:r>
          </a:p>
        </p:txBody>
      </p:sp>
      <p:graphicFrame>
        <p:nvGraphicFramePr>
          <p:cNvPr id="4" name="Table 3">
            <a:extLst>
              <a:ext uri="{FF2B5EF4-FFF2-40B4-BE49-F238E27FC236}">
                <a16:creationId xmlns:a16="http://schemas.microsoft.com/office/drawing/2014/main" id="{EFAF13E1-99CD-4CC8-98BB-C0251F4EF5F4}"/>
              </a:ext>
            </a:extLst>
          </p:cNvPr>
          <p:cNvGraphicFramePr>
            <a:graphicFrameLocks noGrp="1"/>
          </p:cNvGraphicFramePr>
          <p:nvPr/>
        </p:nvGraphicFramePr>
        <p:xfrm>
          <a:off x="29183" y="187219"/>
          <a:ext cx="2286000" cy="4931984"/>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b="0" i="0" kern="1200" dirty="0">
                          <a:solidFill>
                            <a:schemeClr val="bg1">
                              <a:lumMod val="50000"/>
                            </a:schemeClr>
                          </a:solidFill>
                          <a:latin typeface="+mn-lt"/>
                          <a:ea typeface="+mn-ea"/>
                          <a:cs typeface="+mn-cs"/>
                        </a:rPr>
                        <a:t>Introduction</a:t>
                      </a:r>
                    </a:p>
                    <a:p>
                      <a:r>
                        <a:rPr lang="en-US" sz="1800" b="0" i="0" kern="1200" dirty="0">
                          <a:solidFill>
                            <a:schemeClr val="bg1">
                              <a:lumMod val="50000"/>
                            </a:schemeClr>
                          </a:solidFill>
                          <a:latin typeface="+mn-lt"/>
                          <a:ea typeface="+mn-ea"/>
                          <a:cs typeface="+mn-cs"/>
                        </a:rPr>
                        <a:t>Sources of Software</a:t>
                      </a:r>
                    </a:p>
                    <a:p>
                      <a:r>
                        <a:rPr lang="en-US" sz="1800" b="0" i="0" kern="1200" dirty="0">
                          <a:solidFill>
                            <a:schemeClr val="bg1">
                              <a:lumMod val="50000"/>
                            </a:schemeClr>
                          </a:solidFill>
                          <a:latin typeface="+mn-lt"/>
                          <a:ea typeface="+mn-ea"/>
                          <a:cs typeface="+mn-cs"/>
                        </a:rPr>
                        <a:t>   Outsourcing</a:t>
                      </a:r>
                    </a:p>
                    <a:p>
                      <a:r>
                        <a:rPr lang="en-US" sz="1800" b="0" i="0" kern="1200" dirty="0">
                          <a:solidFill>
                            <a:schemeClr val="bg1">
                              <a:lumMod val="50000"/>
                            </a:schemeClr>
                          </a:solidFill>
                          <a:latin typeface="+mn-lt"/>
                          <a:ea typeface="+mn-ea"/>
                          <a:cs typeface="+mn-cs"/>
                        </a:rPr>
                        <a:t>   Packaged Software</a:t>
                      </a:r>
                    </a:p>
                    <a:p>
                      <a:r>
                        <a:rPr lang="en-US" sz="1800" b="0" i="0" kern="1200" dirty="0">
                          <a:solidFill>
                            <a:schemeClr val="bg1">
                              <a:lumMod val="50000"/>
                            </a:schemeClr>
                          </a:solidFill>
                          <a:latin typeface="+mn-lt"/>
                          <a:ea typeface="+mn-ea"/>
                          <a:cs typeface="+mn-cs"/>
                        </a:rPr>
                        <a:t>   Vendors</a:t>
                      </a:r>
                    </a:p>
                    <a:p>
                      <a:r>
                        <a:rPr lang="en-US" sz="1800" b="0" i="0" kern="1200" dirty="0">
                          <a:solidFill>
                            <a:schemeClr val="bg1">
                              <a:lumMod val="50000"/>
                            </a:schemeClr>
                          </a:solidFill>
                          <a:latin typeface="+mn-lt"/>
                          <a:ea typeface="+mn-ea"/>
                          <a:cs typeface="+mn-cs"/>
                        </a:rPr>
                        <a:t>   Cloud</a:t>
                      </a:r>
                    </a:p>
                    <a:p>
                      <a:r>
                        <a:rPr lang="en-US" sz="1800" b="0" i="0" kern="1200" dirty="0">
                          <a:solidFill>
                            <a:schemeClr val="bg1">
                              <a:lumMod val="50000"/>
                            </a:schemeClr>
                          </a:solidFill>
                          <a:latin typeface="+mn-lt"/>
                          <a:ea typeface="+mn-ea"/>
                          <a:cs typeface="+mn-cs"/>
                        </a:rPr>
                        <a:t>   Open Source</a:t>
                      </a:r>
                    </a:p>
                    <a:p>
                      <a:r>
                        <a:rPr lang="en-US" sz="1800" b="0" i="0" kern="1200" dirty="0">
                          <a:solidFill>
                            <a:schemeClr val="bg1">
                              <a:lumMod val="50000"/>
                            </a:schemeClr>
                          </a:solidFill>
                          <a:latin typeface="+mn-lt"/>
                          <a:ea typeface="+mn-ea"/>
                          <a:cs typeface="+mn-cs"/>
                        </a:rPr>
                        <a:t>   In-House</a:t>
                      </a:r>
                    </a:p>
                    <a:p>
                      <a:r>
                        <a:rPr lang="en-US" sz="1800" b="0" i="0" kern="1200" dirty="0">
                          <a:solidFill>
                            <a:schemeClr val="bg1">
                              <a:lumMod val="50000"/>
                            </a:schemeClr>
                          </a:solidFill>
                          <a:latin typeface="+mn-lt"/>
                          <a:ea typeface="+mn-ea"/>
                          <a:cs typeface="+mn-cs"/>
                        </a:rPr>
                        <a:t>   RFP</a:t>
                      </a:r>
                    </a:p>
                    <a:p>
                      <a:r>
                        <a:rPr lang="en-US" sz="1800" b="0" i="0" kern="1200" dirty="0">
                          <a:solidFill>
                            <a:schemeClr val="bg1">
                              <a:lumMod val="50000"/>
                            </a:schemeClr>
                          </a:solidFill>
                          <a:latin typeface="+mn-lt"/>
                          <a:ea typeface="+mn-ea"/>
                          <a:cs typeface="+mn-cs"/>
                        </a:rPr>
                        <a:t>   Reuse</a:t>
                      </a:r>
                    </a:p>
                    <a:p>
                      <a:r>
                        <a:rPr lang="en-US" sz="1800" b="0" i="0" kern="1200" dirty="0">
                          <a:solidFill>
                            <a:schemeClr val="bg1">
                              <a:lumMod val="50000"/>
                            </a:schemeClr>
                          </a:solidFill>
                          <a:latin typeface="+mn-lt"/>
                          <a:ea typeface="+mn-ea"/>
                          <a:cs typeface="+mn-cs"/>
                        </a:rPr>
                        <a:t>Project ID &amp; Selection</a:t>
                      </a:r>
                    </a:p>
                    <a:p>
                      <a:r>
                        <a:rPr lang="en-US" sz="1600" b="1" i="0" kern="1200" dirty="0">
                          <a:solidFill>
                            <a:srgbClr val="FF0000"/>
                          </a:solidFill>
                          <a:latin typeface="+mn-lt"/>
                          <a:ea typeface="+mn-ea"/>
                          <a:cs typeface="+mn-cs"/>
                        </a:rPr>
                        <a:t>Feasibility</a:t>
                      </a:r>
                      <a:r>
                        <a:rPr lang="en-US" sz="1600" b="0" i="0" kern="1200" dirty="0">
                          <a:solidFill>
                            <a:schemeClr val="bg1">
                              <a:lumMod val="50000"/>
                            </a:schemeClr>
                          </a:solidFill>
                          <a:latin typeface="+mn-lt"/>
                          <a:ea typeface="+mn-ea"/>
                          <a:cs typeface="+mn-cs"/>
                        </a:rPr>
                        <a:t> </a:t>
                      </a:r>
                      <a:r>
                        <a:rPr lang="en-US" sz="1600" b="1" i="0" kern="1200" dirty="0">
                          <a:solidFill>
                            <a:srgbClr val="FF0000"/>
                          </a:solidFill>
                          <a:latin typeface="+mn-lt"/>
                          <a:ea typeface="+mn-ea"/>
                          <a:cs typeface="+mn-cs"/>
                        </a:rPr>
                        <a:t>Assessment</a:t>
                      </a:r>
                    </a:p>
                    <a:p>
                      <a:r>
                        <a:rPr lang="en-US" sz="1800" i="0" kern="1200" dirty="0">
                          <a:solidFill>
                            <a:schemeClr val="tx1"/>
                          </a:solidFill>
                          <a:latin typeface="+mn-lt"/>
                          <a:ea typeface="+mn-ea"/>
                          <a:cs typeface="+mn-cs"/>
                        </a:rPr>
                        <a:t>   </a:t>
                      </a:r>
                      <a:r>
                        <a:rPr lang="en-US" sz="1800" b="0" i="0" kern="1200" dirty="0">
                          <a:solidFill>
                            <a:schemeClr val="bg1">
                              <a:lumMod val="50000"/>
                            </a:schemeClr>
                          </a:solidFill>
                          <a:latin typeface="+mn-lt"/>
                          <a:ea typeface="+mn-ea"/>
                          <a:cs typeface="+mn-cs"/>
                        </a:rPr>
                        <a:t>Technical</a:t>
                      </a:r>
                    </a:p>
                    <a:p>
                      <a:r>
                        <a:rPr lang="en-US" sz="1800" i="0" kern="1200" dirty="0">
                          <a:solidFill>
                            <a:schemeClr val="tx1"/>
                          </a:solidFill>
                          <a:latin typeface="+mn-lt"/>
                          <a:ea typeface="+mn-ea"/>
                          <a:cs typeface="+mn-cs"/>
                        </a:rPr>
                        <a:t>   </a:t>
                      </a:r>
                      <a:r>
                        <a:rPr lang="en-US" sz="1800" b="1" i="0" kern="1200" dirty="0">
                          <a:solidFill>
                            <a:schemeClr val="tx1"/>
                          </a:solidFill>
                          <a:latin typeface="+mn-lt"/>
                          <a:ea typeface="+mn-ea"/>
                          <a:cs typeface="+mn-cs"/>
                        </a:rPr>
                        <a:t>Financial</a:t>
                      </a:r>
                    </a:p>
                    <a:p>
                      <a:r>
                        <a:rPr lang="en-US" sz="1800" i="0" kern="1200" dirty="0">
                          <a:solidFill>
                            <a:schemeClr val="tx1"/>
                          </a:solidFill>
                          <a:latin typeface="+mn-lt"/>
                          <a:ea typeface="+mn-ea"/>
                          <a:cs typeface="+mn-cs"/>
                        </a:rPr>
                        <a:t>   (Other)</a:t>
                      </a:r>
                    </a:p>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0000"/>
                  </a:ext>
                </a:extLst>
              </a:tr>
              <a:tr h="481904">
                <a:tc>
                  <a:txBody>
                    <a:bodyPr/>
                    <a:lstStyle/>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350003121"/>
                  </a:ext>
                </a:extLst>
              </a:tr>
            </a:tbl>
          </a:graphicData>
        </a:graphic>
      </p:graphicFrame>
      <p:sp>
        <p:nvSpPr>
          <p:cNvPr id="5" name="Content Placeholder 4">
            <a:extLst>
              <a:ext uri="{FF2B5EF4-FFF2-40B4-BE49-F238E27FC236}">
                <a16:creationId xmlns:a16="http://schemas.microsoft.com/office/drawing/2014/main" id="{A20E94FE-2763-489C-9130-AA8580611D77}"/>
              </a:ext>
            </a:extLst>
          </p:cNvPr>
          <p:cNvSpPr>
            <a:spLocks noGrp="1"/>
          </p:cNvSpPr>
          <p:nvPr>
            <p:ph idx="1"/>
          </p:nvPr>
        </p:nvSpPr>
        <p:spPr/>
        <p:txBody>
          <a:bodyPr>
            <a:normAutofit/>
          </a:bodyPr>
          <a:lstStyle/>
          <a:p>
            <a:r>
              <a:rPr lang="en-US" altLang="en-US" sz="3200" b="1" dirty="0"/>
              <a:t>Net Present Value</a:t>
            </a:r>
          </a:p>
          <a:p>
            <a:pPr lvl="1"/>
            <a:r>
              <a:rPr lang="en-US" altLang="en-US" sz="2400" dirty="0" err="1">
                <a:solidFill>
                  <a:schemeClr val="tx2"/>
                </a:solidFill>
              </a:rPr>
              <a:t>PV</a:t>
            </a:r>
            <a:r>
              <a:rPr lang="en-US" altLang="en-US" sz="2400" i="1" dirty="0" err="1">
                <a:solidFill>
                  <a:schemeClr val="tx2"/>
                </a:solidFill>
              </a:rPr>
              <a:t>n</a:t>
            </a:r>
            <a:r>
              <a:rPr lang="en-US" altLang="en-US" sz="2400" dirty="0"/>
              <a:t> = </a:t>
            </a:r>
            <a:r>
              <a:rPr lang="en-US" altLang="en-US" sz="2400" i="1" dirty="0"/>
              <a:t>present value</a:t>
            </a:r>
            <a:r>
              <a:rPr lang="en-US" altLang="en-US" sz="2400" dirty="0"/>
              <a:t> of </a:t>
            </a:r>
            <a:r>
              <a:rPr lang="en-US" altLang="en-US" sz="2400" i="1" dirty="0">
                <a:solidFill>
                  <a:schemeClr val="tx2"/>
                </a:solidFill>
              </a:rPr>
              <a:t>Y</a:t>
            </a:r>
            <a:r>
              <a:rPr lang="en-US" altLang="en-US" sz="2400" dirty="0">
                <a:solidFill>
                  <a:schemeClr val="tx2"/>
                </a:solidFill>
              </a:rPr>
              <a:t> </a:t>
            </a:r>
            <a:r>
              <a:rPr lang="en-US" altLang="en-US" sz="2400" dirty="0"/>
              <a:t>dollars </a:t>
            </a:r>
            <a:r>
              <a:rPr lang="en-US" altLang="en-US" sz="2400" i="1" dirty="0">
                <a:solidFill>
                  <a:schemeClr val="tx2"/>
                </a:solidFill>
              </a:rPr>
              <a:t>n</a:t>
            </a:r>
            <a:r>
              <a:rPr lang="en-US" altLang="en-US" sz="2400" dirty="0"/>
              <a:t> years from now based on a </a:t>
            </a:r>
            <a:r>
              <a:rPr lang="en-US" altLang="en-US" sz="2400" i="1" dirty="0"/>
              <a:t>discount rate</a:t>
            </a:r>
            <a:r>
              <a:rPr lang="en-US" altLang="en-US" sz="2400" dirty="0"/>
              <a:t> of </a:t>
            </a:r>
            <a:r>
              <a:rPr lang="en-US" altLang="en-US" sz="2400" i="1" dirty="0" err="1">
                <a:solidFill>
                  <a:schemeClr val="tx2"/>
                </a:solidFill>
              </a:rPr>
              <a:t>i</a:t>
            </a:r>
            <a:r>
              <a:rPr lang="en-US" altLang="en-US" sz="2400" dirty="0"/>
              <a:t>.</a:t>
            </a:r>
          </a:p>
          <a:p>
            <a:pPr lvl="1"/>
            <a:r>
              <a:rPr lang="en-US" altLang="en-US" sz="2400" dirty="0">
                <a:solidFill>
                  <a:schemeClr val="tx2"/>
                </a:solidFill>
              </a:rPr>
              <a:t>NPV</a:t>
            </a:r>
            <a:r>
              <a:rPr lang="en-US" altLang="en-US" sz="2400" dirty="0"/>
              <a:t> = sum of PVs across years.</a:t>
            </a:r>
          </a:p>
          <a:p>
            <a:pPr lvl="1"/>
            <a:r>
              <a:rPr lang="en-US" altLang="en-US" sz="2400" dirty="0"/>
              <a:t>Calculates </a:t>
            </a:r>
            <a:r>
              <a:rPr lang="en-US" altLang="en-US" sz="2400" i="1" dirty="0"/>
              <a:t>time value of money</a:t>
            </a:r>
            <a:endParaRPr lang="en-US" altLang="en-US" sz="2400" dirty="0"/>
          </a:p>
          <a:p>
            <a:pPr lvl="1"/>
            <a:endParaRPr lang="en-US" altLang="en-US" sz="2400" dirty="0"/>
          </a:p>
          <a:p>
            <a:endParaRPr lang="en-US" dirty="0"/>
          </a:p>
        </p:txBody>
      </p:sp>
      <p:pic>
        <p:nvPicPr>
          <p:cNvPr id="6" name="Picture 4" descr="CAP1">
            <a:extLst>
              <a:ext uri="{FF2B5EF4-FFF2-40B4-BE49-F238E27FC236}">
                <a16:creationId xmlns:a16="http://schemas.microsoft.com/office/drawing/2014/main" id="{D79D4DCE-5442-4999-A69A-A75A57B0D9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4286" y="3997442"/>
            <a:ext cx="4049713"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1699155"/>
      </p:ext>
    </p:extLst>
  </p:cSld>
  <p:clrMapOvr>
    <a:masterClrMapping/>
  </p:clrMapOvr>
  <p:transition>
    <p:zo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D5CA7-73CA-42F1-B282-1F19DB2208F2}"/>
              </a:ext>
            </a:extLst>
          </p:cNvPr>
          <p:cNvSpPr>
            <a:spLocks noGrp="1"/>
          </p:cNvSpPr>
          <p:nvPr>
            <p:ph type="title"/>
          </p:nvPr>
        </p:nvSpPr>
        <p:spPr/>
        <p:txBody>
          <a:bodyPr>
            <a:normAutofit/>
          </a:bodyPr>
          <a:lstStyle/>
          <a:p>
            <a:r>
              <a:rPr lang="en-US" sz="4000" dirty="0"/>
              <a:t>Time Value of Money</a:t>
            </a:r>
          </a:p>
        </p:txBody>
      </p:sp>
      <p:graphicFrame>
        <p:nvGraphicFramePr>
          <p:cNvPr id="4" name="Table 3">
            <a:extLst>
              <a:ext uri="{FF2B5EF4-FFF2-40B4-BE49-F238E27FC236}">
                <a16:creationId xmlns:a16="http://schemas.microsoft.com/office/drawing/2014/main" id="{EFAF13E1-99CD-4CC8-98BB-C0251F4EF5F4}"/>
              </a:ext>
            </a:extLst>
          </p:cNvPr>
          <p:cNvGraphicFramePr>
            <a:graphicFrameLocks noGrp="1"/>
          </p:cNvGraphicFramePr>
          <p:nvPr/>
        </p:nvGraphicFramePr>
        <p:xfrm>
          <a:off x="29183" y="187219"/>
          <a:ext cx="2286000" cy="4931984"/>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b="0" i="0" kern="1200" dirty="0">
                          <a:solidFill>
                            <a:schemeClr val="bg1">
                              <a:lumMod val="50000"/>
                            </a:schemeClr>
                          </a:solidFill>
                          <a:latin typeface="+mn-lt"/>
                          <a:ea typeface="+mn-ea"/>
                          <a:cs typeface="+mn-cs"/>
                        </a:rPr>
                        <a:t>Introduction</a:t>
                      </a:r>
                    </a:p>
                    <a:p>
                      <a:r>
                        <a:rPr lang="en-US" sz="1800" b="0" i="0" kern="1200" dirty="0">
                          <a:solidFill>
                            <a:schemeClr val="bg1">
                              <a:lumMod val="50000"/>
                            </a:schemeClr>
                          </a:solidFill>
                          <a:latin typeface="+mn-lt"/>
                          <a:ea typeface="+mn-ea"/>
                          <a:cs typeface="+mn-cs"/>
                        </a:rPr>
                        <a:t>Sources of Software</a:t>
                      </a:r>
                    </a:p>
                    <a:p>
                      <a:r>
                        <a:rPr lang="en-US" sz="1800" b="0" i="0" kern="1200" dirty="0">
                          <a:solidFill>
                            <a:schemeClr val="bg1">
                              <a:lumMod val="50000"/>
                            </a:schemeClr>
                          </a:solidFill>
                          <a:latin typeface="+mn-lt"/>
                          <a:ea typeface="+mn-ea"/>
                          <a:cs typeface="+mn-cs"/>
                        </a:rPr>
                        <a:t>   Outsourcing</a:t>
                      </a:r>
                    </a:p>
                    <a:p>
                      <a:r>
                        <a:rPr lang="en-US" sz="1800" b="0" i="0" kern="1200" dirty="0">
                          <a:solidFill>
                            <a:schemeClr val="bg1">
                              <a:lumMod val="50000"/>
                            </a:schemeClr>
                          </a:solidFill>
                          <a:latin typeface="+mn-lt"/>
                          <a:ea typeface="+mn-ea"/>
                          <a:cs typeface="+mn-cs"/>
                        </a:rPr>
                        <a:t>   Packaged Software</a:t>
                      </a:r>
                    </a:p>
                    <a:p>
                      <a:r>
                        <a:rPr lang="en-US" sz="1800" b="0" i="0" kern="1200" dirty="0">
                          <a:solidFill>
                            <a:schemeClr val="bg1">
                              <a:lumMod val="50000"/>
                            </a:schemeClr>
                          </a:solidFill>
                          <a:latin typeface="+mn-lt"/>
                          <a:ea typeface="+mn-ea"/>
                          <a:cs typeface="+mn-cs"/>
                        </a:rPr>
                        <a:t>   Vendors</a:t>
                      </a:r>
                    </a:p>
                    <a:p>
                      <a:r>
                        <a:rPr lang="en-US" sz="1800" b="0" i="0" kern="1200" dirty="0">
                          <a:solidFill>
                            <a:schemeClr val="bg1">
                              <a:lumMod val="50000"/>
                            </a:schemeClr>
                          </a:solidFill>
                          <a:latin typeface="+mn-lt"/>
                          <a:ea typeface="+mn-ea"/>
                          <a:cs typeface="+mn-cs"/>
                        </a:rPr>
                        <a:t>   Cloud</a:t>
                      </a:r>
                    </a:p>
                    <a:p>
                      <a:r>
                        <a:rPr lang="en-US" sz="1800" b="0" i="0" kern="1200" dirty="0">
                          <a:solidFill>
                            <a:schemeClr val="bg1">
                              <a:lumMod val="50000"/>
                            </a:schemeClr>
                          </a:solidFill>
                          <a:latin typeface="+mn-lt"/>
                          <a:ea typeface="+mn-ea"/>
                          <a:cs typeface="+mn-cs"/>
                        </a:rPr>
                        <a:t>   Open Source</a:t>
                      </a:r>
                    </a:p>
                    <a:p>
                      <a:r>
                        <a:rPr lang="en-US" sz="1800" b="0" i="0" kern="1200" dirty="0">
                          <a:solidFill>
                            <a:schemeClr val="bg1">
                              <a:lumMod val="50000"/>
                            </a:schemeClr>
                          </a:solidFill>
                          <a:latin typeface="+mn-lt"/>
                          <a:ea typeface="+mn-ea"/>
                          <a:cs typeface="+mn-cs"/>
                        </a:rPr>
                        <a:t>   In-House</a:t>
                      </a:r>
                    </a:p>
                    <a:p>
                      <a:r>
                        <a:rPr lang="en-US" sz="1800" b="0" i="0" kern="1200" dirty="0">
                          <a:solidFill>
                            <a:schemeClr val="bg1">
                              <a:lumMod val="50000"/>
                            </a:schemeClr>
                          </a:solidFill>
                          <a:latin typeface="+mn-lt"/>
                          <a:ea typeface="+mn-ea"/>
                          <a:cs typeface="+mn-cs"/>
                        </a:rPr>
                        <a:t>   RFP</a:t>
                      </a:r>
                    </a:p>
                    <a:p>
                      <a:r>
                        <a:rPr lang="en-US" sz="1800" b="0" i="0" kern="1200" dirty="0">
                          <a:solidFill>
                            <a:schemeClr val="bg1">
                              <a:lumMod val="50000"/>
                            </a:schemeClr>
                          </a:solidFill>
                          <a:latin typeface="+mn-lt"/>
                          <a:ea typeface="+mn-ea"/>
                          <a:cs typeface="+mn-cs"/>
                        </a:rPr>
                        <a:t>   Reuse</a:t>
                      </a:r>
                    </a:p>
                    <a:p>
                      <a:r>
                        <a:rPr lang="en-US" sz="1800" b="0" i="0" kern="1200" dirty="0">
                          <a:solidFill>
                            <a:schemeClr val="bg1">
                              <a:lumMod val="50000"/>
                            </a:schemeClr>
                          </a:solidFill>
                          <a:latin typeface="+mn-lt"/>
                          <a:ea typeface="+mn-ea"/>
                          <a:cs typeface="+mn-cs"/>
                        </a:rPr>
                        <a:t>Project ID &amp; Selection</a:t>
                      </a:r>
                    </a:p>
                    <a:p>
                      <a:r>
                        <a:rPr lang="en-US" sz="1600" b="1" i="0" kern="1200" dirty="0">
                          <a:solidFill>
                            <a:srgbClr val="FF0000"/>
                          </a:solidFill>
                          <a:latin typeface="+mn-lt"/>
                          <a:ea typeface="+mn-ea"/>
                          <a:cs typeface="+mn-cs"/>
                        </a:rPr>
                        <a:t>Feasibility</a:t>
                      </a:r>
                      <a:r>
                        <a:rPr lang="en-US" sz="1600" b="0" i="0" kern="1200" dirty="0">
                          <a:solidFill>
                            <a:schemeClr val="bg1">
                              <a:lumMod val="50000"/>
                            </a:schemeClr>
                          </a:solidFill>
                          <a:latin typeface="+mn-lt"/>
                          <a:ea typeface="+mn-ea"/>
                          <a:cs typeface="+mn-cs"/>
                        </a:rPr>
                        <a:t> </a:t>
                      </a:r>
                      <a:r>
                        <a:rPr lang="en-US" sz="1600" b="1" i="0" kern="1200" dirty="0">
                          <a:solidFill>
                            <a:srgbClr val="FF0000"/>
                          </a:solidFill>
                          <a:latin typeface="+mn-lt"/>
                          <a:ea typeface="+mn-ea"/>
                          <a:cs typeface="+mn-cs"/>
                        </a:rPr>
                        <a:t>Assessment</a:t>
                      </a:r>
                    </a:p>
                    <a:p>
                      <a:r>
                        <a:rPr lang="en-US" sz="1800" i="0" kern="1200" dirty="0">
                          <a:solidFill>
                            <a:schemeClr val="tx1"/>
                          </a:solidFill>
                          <a:latin typeface="+mn-lt"/>
                          <a:ea typeface="+mn-ea"/>
                          <a:cs typeface="+mn-cs"/>
                        </a:rPr>
                        <a:t>   </a:t>
                      </a:r>
                      <a:r>
                        <a:rPr lang="en-US" sz="1800" b="0" i="0" kern="1200" dirty="0">
                          <a:solidFill>
                            <a:schemeClr val="bg1">
                              <a:lumMod val="50000"/>
                            </a:schemeClr>
                          </a:solidFill>
                          <a:latin typeface="+mn-lt"/>
                          <a:ea typeface="+mn-ea"/>
                          <a:cs typeface="+mn-cs"/>
                        </a:rPr>
                        <a:t>Technical</a:t>
                      </a:r>
                    </a:p>
                    <a:p>
                      <a:r>
                        <a:rPr lang="en-US" sz="1800" i="0" kern="1200" dirty="0">
                          <a:solidFill>
                            <a:schemeClr val="tx1"/>
                          </a:solidFill>
                          <a:latin typeface="+mn-lt"/>
                          <a:ea typeface="+mn-ea"/>
                          <a:cs typeface="+mn-cs"/>
                        </a:rPr>
                        <a:t>   </a:t>
                      </a:r>
                      <a:r>
                        <a:rPr lang="en-US" sz="1800" b="1" i="0" kern="1200" dirty="0">
                          <a:solidFill>
                            <a:schemeClr val="tx1"/>
                          </a:solidFill>
                          <a:latin typeface="+mn-lt"/>
                          <a:ea typeface="+mn-ea"/>
                          <a:cs typeface="+mn-cs"/>
                        </a:rPr>
                        <a:t>Financial</a:t>
                      </a:r>
                    </a:p>
                    <a:p>
                      <a:r>
                        <a:rPr lang="en-US" sz="1800" i="0" kern="1200" dirty="0">
                          <a:solidFill>
                            <a:schemeClr val="tx1"/>
                          </a:solidFill>
                          <a:latin typeface="+mn-lt"/>
                          <a:ea typeface="+mn-ea"/>
                          <a:cs typeface="+mn-cs"/>
                        </a:rPr>
                        <a:t>   (Other)</a:t>
                      </a:r>
                    </a:p>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0000"/>
                  </a:ext>
                </a:extLst>
              </a:tr>
              <a:tr h="481904">
                <a:tc>
                  <a:txBody>
                    <a:bodyPr/>
                    <a:lstStyle/>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350003121"/>
                  </a:ext>
                </a:extLst>
              </a:tr>
            </a:tbl>
          </a:graphicData>
        </a:graphic>
      </p:graphicFrame>
      <p:sp>
        <p:nvSpPr>
          <p:cNvPr id="5" name="Content Placeholder 4">
            <a:extLst>
              <a:ext uri="{FF2B5EF4-FFF2-40B4-BE49-F238E27FC236}">
                <a16:creationId xmlns:a16="http://schemas.microsoft.com/office/drawing/2014/main" id="{A20E94FE-2763-489C-9130-AA8580611D77}"/>
              </a:ext>
            </a:extLst>
          </p:cNvPr>
          <p:cNvSpPr>
            <a:spLocks noGrp="1"/>
          </p:cNvSpPr>
          <p:nvPr>
            <p:ph idx="1"/>
          </p:nvPr>
        </p:nvSpPr>
        <p:spPr/>
        <p:txBody>
          <a:bodyPr>
            <a:normAutofit/>
          </a:bodyPr>
          <a:lstStyle/>
          <a:p>
            <a:r>
              <a:rPr lang="en-US" altLang="en-US" sz="3200" b="1" dirty="0"/>
              <a:t>Break-even analysis</a:t>
            </a:r>
            <a:r>
              <a:rPr lang="en-US" altLang="en-US" sz="3200" dirty="0"/>
              <a:t>: a type of cost-benefit analysis to identify at what point (if ever) benefits equal costs</a:t>
            </a:r>
          </a:p>
          <a:p>
            <a:pPr lvl="1"/>
            <a:endParaRPr lang="en-US" altLang="en-US" sz="2400" dirty="0"/>
          </a:p>
          <a:p>
            <a:endParaRPr lang="en-US" dirty="0"/>
          </a:p>
        </p:txBody>
      </p:sp>
      <p:pic>
        <p:nvPicPr>
          <p:cNvPr id="8" name="Picture 4" descr="CAP4">
            <a:extLst>
              <a:ext uri="{FF2B5EF4-FFF2-40B4-BE49-F238E27FC236}">
                <a16:creationId xmlns:a16="http://schemas.microsoft.com/office/drawing/2014/main" id="{7E53FFA3-0B17-44F1-93D2-562C44E047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6535" y="3195452"/>
            <a:ext cx="7304088"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906465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D5CA7-73CA-42F1-B282-1F19DB2208F2}"/>
              </a:ext>
            </a:extLst>
          </p:cNvPr>
          <p:cNvSpPr>
            <a:spLocks noGrp="1"/>
          </p:cNvSpPr>
          <p:nvPr>
            <p:ph type="title"/>
          </p:nvPr>
        </p:nvSpPr>
        <p:spPr/>
        <p:txBody>
          <a:bodyPr>
            <a:normAutofit/>
          </a:bodyPr>
          <a:lstStyle/>
          <a:p>
            <a:r>
              <a:rPr lang="en-US" sz="4000" dirty="0"/>
              <a:t>Time Value of Money</a:t>
            </a:r>
          </a:p>
        </p:txBody>
      </p:sp>
      <p:graphicFrame>
        <p:nvGraphicFramePr>
          <p:cNvPr id="4" name="Table 3">
            <a:extLst>
              <a:ext uri="{FF2B5EF4-FFF2-40B4-BE49-F238E27FC236}">
                <a16:creationId xmlns:a16="http://schemas.microsoft.com/office/drawing/2014/main" id="{EFAF13E1-99CD-4CC8-98BB-C0251F4EF5F4}"/>
              </a:ext>
            </a:extLst>
          </p:cNvPr>
          <p:cNvGraphicFramePr>
            <a:graphicFrameLocks noGrp="1"/>
          </p:cNvGraphicFramePr>
          <p:nvPr/>
        </p:nvGraphicFramePr>
        <p:xfrm>
          <a:off x="29183" y="187219"/>
          <a:ext cx="2286000" cy="4931984"/>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b="0" i="0" kern="1200" dirty="0">
                          <a:solidFill>
                            <a:schemeClr val="bg1">
                              <a:lumMod val="50000"/>
                            </a:schemeClr>
                          </a:solidFill>
                          <a:latin typeface="+mn-lt"/>
                          <a:ea typeface="+mn-ea"/>
                          <a:cs typeface="+mn-cs"/>
                        </a:rPr>
                        <a:t>Introduction</a:t>
                      </a:r>
                    </a:p>
                    <a:p>
                      <a:r>
                        <a:rPr lang="en-US" sz="1800" b="0" i="0" kern="1200" dirty="0">
                          <a:solidFill>
                            <a:schemeClr val="bg1">
                              <a:lumMod val="50000"/>
                            </a:schemeClr>
                          </a:solidFill>
                          <a:latin typeface="+mn-lt"/>
                          <a:ea typeface="+mn-ea"/>
                          <a:cs typeface="+mn-cs"/>
                        </a:rPr>
                        <a:t>Sources of Software</a:t>
                      </a:r>
                    </a:p>
                    <a:p>
                      <a:r>
                        <a:rPr lang="en-US" sz="1800" b="0" i="0" kern="1200" dirty="0">
                          <a:solidFill>
                            <a:schemeClr val="bg1">
                              <a:lumMod val="50000"/>
                            </a:schemeClr>
                          </a:solidFill>
                          <a:latin typeface="+mn-lt"/>
                          <a:ea typeface="+mn-ea"/>
                          <a:cs typeface="+mn-cs"/>
                        </a:rPr>
                        <a:t>   Outsourcing</a:t>
                      </a:r>
                    </a:p>
                    <a:p>
                      <a:r>
                        <a:rPr lang="en-US" sz="1800" b="0" i="0" kern="1200" dirty="0">
                          <a:solidFill>
                            <a:schemeClr val="bg1">
                              <a:lumMod val="50000"/>
                            </a:schemeClr>
                          </a:solidFill>
                          <a:latin typeface="+mn-lt"/>
                          <a:ea typeface="+mn-ea"/>
                          <a:cs typeface="+mn-cs"/>
                        </a:rPr>
                        <a:t>   Packaged Software</a:t>
                      </a:r>
                    </a:p>
                    <a:p>
                      <a:r>
                        <a:rPr lang="en-US" sz="1800" b="0" i="0" kern="1200" dirty="0">
                          <a:solidFill>
                            <a:schemeClr val="bg1">
                              <a:lumMod val="50000"/>
                            </a:schemeClr>
                          </a:solidFill>
                          <a:latin typeface="+mn-lt"/>
                          <a:ea typeface="+mn-ea"/>
                          <a:cs typeface="+mn-cs"/>
                        </a:rPr>
                        <a:t>   Vendors</a:t>
                      </a:r>
                    </a:p>
                    <a:p>
                      <a:r>
                        <a:rPr lang="en-US" sz="1800" b="0" i="0" kern="1200" dirty="0">
                          <a:solidFill>
                            <a:schemeClr val="bg1">
                              <a:lumMod val="50000"/>
                            </a:schemeClr>
                          </a:solidFill>
                          <a:latin typeface="+mn-lt"/>
                          <a:ea typeface="+mn-ea"/>
                          <a:cs typeface="+mn-cs"/>
                        </a:rPr>
                        <a:t>   Cloud</a:t>
                      </a:r>
                    </a:p>
                    <a:p>
                      <a:r>
                        <a:rPr lang="en-US" sz="1800" b="0" i="0" kern="1200" dirty="0">
                          <a:solidFill>
                            <a:schemeClr val="bg1">
                              <a:lumMod val="50000"/>
                            </a:schemeClr>
                          </a:solidFill>
                          <a:latin typeface="+mn-lt"/>
                          <a:ea typeface="+mn-ea"/>
                          <a:cs typeface="+mn-cs"/>
                        </a:rPr>
                        <a:t>   Open Source</a:t>
                      </a:r>
                    </a:p>
                    <a:p>
                      <a:r>
                        <a:rPr lang="en-US" sz="1800" b="0" i="0" kern="1200" dirty="0">
                          <a:solidFill>
                            <a:schemeClr val="bg1">
                              <a:lumMod val="50000"/>
                            </a:schemeClr>
                          </a:solidFill>
                          <a:latin typeface="+mn-lt"/>
                          <a:ea typeface="+mn-ea"/>
                          <a:cs typeface="+mn-cs"/>
                        </a:rPr>
                        <a:t>   In-House</a:t>
                      </a:r>
                    </a:p>
                    <a:p>
                      <a:r>
                        <a:rPr lang="en-US" sz="1800" b="0" i="0" kern="1200" dirty="0">
                          <a:solidFill>
                            <a:schemeClr val="bg1">
                              <a:lumMod val="50000"/>
                            </a:schemeClr>
                          </a:solidFill>
                          <a:latin typeface="+mn-lt"/>
                          <a:ea typeface="+mn-ea"/>
                          <a:cs typeface="+mn-cs"/>
                        </a:rPr>
                        <a:t>   RFP</a:t>
                      </a:r>
                    </a:p>
                    <a:p>
                      <a:r>
                        <a:rPr lang="en-US" sz="1800" b="0" i="0" kern="1200" dirty="0">
                          <a:solidFill>
                            <a:schemeClr val="bg1">
                              <a:lumMod val="50000"/>
                            </a:schemeClr>
                          </a:solidFill>
                          <a:latin typeface="+mn-lt"/>
                          <a:ea typeface="+mn-ea"/>
                          <a:cs typeface="+mn-cs"/>
                        </a:rPr>
                        <a:t>   Reuse</a:t>
                      </a:r>
                    </a:p>
                    <a:p>
                      <a:r>
                        <a:rPr lang="en-US" sz="1800" b="0" i="0" kern="1200" dirty="0">
                          <a:solidFill>
                            <a:schemeClr val="bg1">
                              <a:lumMod val="50000"/>
                            </a:schemeClr>
                          </a:solidFill>
                          <a:latin typeface="+mn-lt"/>
                          <a:ea typeface="+mn-ea"/>
                          <a:cs typeface="+mn-cs"/>
                        </a:rPr>
                        <a:t>Project ID &amp; Selection</a:t>
                      </a:r>
                    </a:p>
                    <a:p>
                      <a:r>
                        <a:rPr lang="en-US" sz="1600" b="1" i="0" kern="1200" dirty="0">
                          <a:solidFill>
                            <a:srgbClr val="FF0000"/>
                          </a:solidFill>
                          <a:latin typeface="+mn-lt"/>
                          <a:ea typeface="+mn-ea"/>
                          <a:cs typeface="+mn-cs"/>
                        </a:rPr>
                        <a:t>Feasibility</a:t>
                      </a:r>
                      <a:r>
                        <a:rPr lang="en-US" sz="1600" b="0" i="0" kern="1200" dirty="0">
                          <a:solidFill>
                            <a:schemeClr val="bg1">
                              <a:lumMod val="50000"/>
                            </a:schemeClr>
                          </a:solidFill>
                          <a:latin typeface="+mn-lt"/>
                          <a:ea typeface="+mn-ea"/>
                          <a:cs typeface="+mn-cs"/>
                        </a:rPr>
                        <a:t> </a:t>
                      </a:r>
                      <a:r>
                        <a:rPr lang="en-US" sz="1600" b="1" i="0" kern="1200" dirty="0">
                          <a:solidFill>
                            <a:srgbClr val="FF0000"/>
                          </a:solidFill>
                          <a:latin typeface="+mn-lt"/>
                          <a:ea typeface="+mn-ea"/>
                          <a:cs typeface="+mn-cs"/>
                        </a:rPr>
                        <a:t>Assessment</a:t>
                      </a:r>
                    </a:p>
                    <a:p>
                      <a:r>
                        <a:rPr lang="en-US" sz="1800" i="0" kern="1200" dirty="0">
                          <a:solidFill>
                            <a:schemeClr val="tx1"/>
                          </a:solidFill>
                          <a:latin typeface="+mn-lt"/>
                          <a:ea typeface="+mn-ea"/>
                          <a:cs typeface="+mn-cs"/>
                        </a:rPr>
                        <a:t>   </a:t>
                      </a:r>
                      <a:r>
                        <a:rPr lang="en-US" sz="1800" b="0" i="0" kern="1200" dirty="0">
                          <a:solidFill>
                            <a:schemeClr val="bg1">
                              <a:lumMod val="50000"/>
                            </a:schemeClr>
                          </a:solidFill>
                          <a:latin typeface="+mn-lt"/>
                          <a:ea typeface="+mn-ea"/>
                          <a:cs typeface="+mn-cs"/>
                        </a:rPr>
                        <a:t>Technical</a:t>
                      </a:r>
                    </a:p>
                    <a:p>
                      <a:r>
                        <a:rPr lang="en-US" sz="1800" i="0" kern="1200" dirty="0">
                          <a:solidFill>
                            <a:schemeClr val="tx1"/>
                          </a:solidFill>
                          <a:latin typeface="+mn-lt"/>
                          <a:ea typeface="+mn-ea"/>
                          <a:cs typeface="+mn-cs"/>
                        </a:rPr>
                        <a:t>   </a:t>
                      </a:r>
                      <a:r>
                        <a:rPr lang="en-US" sz="1800" b="1" i="0" kern="1200" dirty="0">
                          <a:solidFill>
                            <a:schemeClr val="tx1"/>
                          </a:solidFill>
                          <a:latin typeface="+mn-lt"/>
                          <a:ea typeface="+mn-ea"/>
                          <a:cs typeface="+mn-cs"/>
                        </a:rPr>
                        <a:t>Financial</a:t>
                      </a:r>
                    </a:p>
                    <a:p>
                      <a:r>
                        <a:rPr lang="en-US" sz="1800" i="0" kern="1200" dirty="0">
                          <a:solidFill>
                            <a:schemeClr val="tx1"/>
                          </a:solidFill>
                          <a:latin typeface="+mn-lt"/>
                          <a:ea typeface="+mn-ea"/>
                          <a:cs typeface="+mn-cs"/>
                        </a:rPr>
                        <a:t>   (Other)</a:t>
                      </a:r>
                    </a:p>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0000"/>
                  </a:ext>
                </a:extLst>
              </a:tr>
              <a:tr h="481904">
                <a:tc>
                  <a:txBody>
                    <a:bodyPr/>
                    <a:lstStyle/>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350003121"/>
                  </a:ext>
                </a:extLst>
              </a:tr>
            </a:tbl>
          </a:graphicData>
        </a:graphic>
      </p:graphicFrame>
      <p:sp>
        <p:nvSpPr>
          <p:cNvPr id="5" name="Content Placeholder 4">
            <a:extLst>
              <a:ext uri="{FF2B5EF4-FFF2-40B4-BE49-F238E27FC236}">
                <a16:creationId xmlns:a16="http://schemas.microsoft.com/office/drawing/2014/main" id="{A20E94FE-2763-489C-9130-AA8580611D77}"/>
              </a:ext>
            </a:extLst>
          </p:cNvPr>
          <p:cNvSpPr>
            <a:spLocks noGrp="1"/>
          </p:cNvSpPr>
          <p:nvPr>
            <p:ph idx="1"/>
          </p:nvPr>
        </p:nvSpPr>
        <p:spPr/>
        <p:txBody>
          <a:bodyPr>
            <a:normAutofit/>
          </a:bodyPr>
          <a:lstStyle/>
          <a:p>
            <a:r>
              <a:rPr lang="en-US" altLang="en-US" sz="3200" b="1" dirty="0"/>
              <a:t>Break-even analysis</a:t>
            </a:r>
            <a:r>
              <a:rPr lang="en-US" altLang="en-US" sz="3200" dirty="0"/>
              <a:t>: a type of cost-benefit analysis to identify at what point (if ever) benefits equal costs</a:t>
            </a:r>
          </a:p>
          <a:p>
            <a:pPr lvl="1"/>
            <a:endParaRPr lang="en-US" altLang="en-US" sz="2400" dirty="0"/>
          </a:p>
          <a:p>
            <a:endParaRPr lang="en-US" dirty="0"/>
          </a:p>
        </p:txBody>
      </p:sp>
      <p:pic>
        <p:nvPicPr>
          <p:cNvPr id="8" name="Picture 4" descr="CAP4">
            <a:extLst>
              <a:ext uri="{FF2B5EF4-FFF2-40B4-BE49-F238E27FC236}">
                <a16:creationId xmlns:a16="http://schemas.microsoft.com/office/drawing/2014/main" id="{7E53FFA3-0B17-44F1-93D2-562C44E047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2161" y="2620190"/>
            <a:ext cx="4579917" cy="88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a:extLst>
              <a:ext uri="{FF2B5EF4-FFF2-40B4-BE49-F238E27FC236}">
                <a16:creationId xmlns:a16="http://schemas.microsoft.com/office/drawing/2014/main" id="{AE0F7668-00D4-4E09-9CAC-7501DD973D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8295" y="3320797"/>
            <a:ext cx="5367647" cy="3492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176476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D5CA7-73CA-42F1-B282-1F19DB2208F2}"/>
              </a:ext>
            </a:extLst>
          </p:cNvPr>
          <p:cNvSpPr>
            <a:spLocks noGrp="1"/>
          </p:cNvSpPr>
          <p:nvPr>
            <p:ph type="title"/>
          </p:nvPr>
        </p:nvSpPr>
        <p:spPr/>
        <p:txBody>
          <a:bodyPr>
            <a:normAutofit/>
          </a:bodyPr>
          <a:lstStyle/>
          <a:p>
            <a:r>
              <a:rPr lang="en-US" sz="4000" dirty="0"/>
              <a:t>Practice Case</a:t>
            </a:r>
          </a:p>
        </p:txBody>
      </p:sp>
      <p:graphicFrame>
        <p:nvGraphicFramePr>
          <p:cNvPr id="4" name="Table 3">
            <a:extLst>
              <a:ext uri="{FF2B5EF4-FFF2-40B4-BE49-F238E27FC236}">
                <a16:creationId xmlns:a16="http://schemas.microsoft.com/office/drawing/2014/main" id="{EFAF13E1-99CD-4CC8-98BB-C0251F4EF5F4}"/>
              </a:ext>
            </a:extLst>
          </p:cNvPr>
          <p:cNvGraphicFramePr>
            <a:graphicFrameLocks noGrp="1"/>
          </p:cNvGraphicFramePr>
          <p:nvPr/>
        </p:nvGraphicFramePr>
        <p:xfrm>
          <a:off x="29183" y="187219"/>
          <a:ext cx="2286000" cy="4931984"/>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b="0" i="0" kern="1200" dirty="0">
                          <a:solidFill>
                            <a:schemeClr val="bg1">
                              <a:lumMod val="50000"/>
                            </a:schemeClr>
                          </a:solidFill>
                          <a:latin typeface="+mn-lt"/>
                          <a:ea typeface="+mn-ea"/>
                          <a:cs typeface="+mn-cs"/>
                        </a:rPr>
                        <a:t>Introduction</a:t>
                      </a:r>
                    </a:p>
                    <a:p>
                      <a:r>
                        <a:rPr lang="en-US" sz="1800" b="0" i="0" kern="1200" dirty="0">
                          <a:solidFill>
                            <a:schemeClr val="bg1">
                              <a:lumMod val="50000"/>
                            </a:schemeClr>
                          </a:solidFill>
                          <a:latin typeface="+mn-lt"/>
                          <a:ea typeface="+mn-ea"/>
                          <a:cs typeface="+mn-cs"/>
                        </a:rPr>
                        <a:t>Sources of Software</a:t>
                      </a:r>
                    </a:p>
                    <a:p>
                      <a:r>
                        <a:rPr lang="en-US" sz="1800" b="0" i="0" kern="1200" dirty="0">
                          <a:solidFill>
                            <a:schemeClr val="bg1">
                              <a:lumMod val="50000"/>
                            </a:schemeClr>
                          </a:solidFill>
                          <a:latin typeface="+mn-lt"/>
                          <a:ea typeface="+mn-ea"/>
                          <a:cs typeface="+mn-cs"/>
                        </a:rPr>
                        <a:t>   Outsourcing</a:t>
                      </a:r>
                    </a:p>
                    <a:p>
                      <a:r>
                        <a:rPr lang="en-US" sz="1800" b="0" i="0" kern="1200" dirty="0">
                          <a:solidFill>
                            <a:schemeClr val="bg1">
                              <a:lumMod val="50000"/>
                            </a:schemeClr>
                          </a:solidFill>
                          <a:latin typeface="+mn-lt"/>
                          <a:ea typeface="+mn-ea"/>
                          <a:cs typeface="+mn-cs"/>
                        </a:rPr>
                        <a:t>   Packaged Software</a:t>
                      </a:r>
                    </a:p>
                    <a:p>
                      <a:r>
                        <a:rPr lang="en-US" sz="1800" b="0" i="0" kern="1200" dirty="0">
                          <a:solidFill>
                            <a:schemeClr val="bg1">
                              <a:lumMod val="50000"/>
                            </a:schemeClr>
                          </a:solidFill>
                          <a:latin typeface="+mn-lt"/>
                          <a:ea typeface="+mn-ea"/>
                          <a:cs typeface="+mn-cs"/>
                        </a:rPr>
                        <a:t>   Vendors</a:t>
                      </a:r>
                    </a:p>
                    <a:p>
                      <a:r>
                        <a:rPr lang="en-US" sz="1800" b="0" i="0" kern="1200" dirty="0">
                          <a:solidFill>
                            <a:schemeClr val="bg1">
                              <a:lumMod val="50000"/>
                            </a:schemeClr>
                          </a:solidFill>
                          <a:latin typeface="+mn-lt"/>
                          <a:ea typeface="+mn-ea"/>
                          <a:cs typeface="+mn-cs"/>
                        </a:rPr>
                        <a:t>   Cloud</a:t>
                      </a:r>
                    </a:p>
                    <a:p>
                      <a:r>
                        <a:rPr lang="en-US" sz="1800" b="0" i="0" kern="1200" dirty="0">
                          <a:solidFill>
                            <a:schemeClr val="bg1">
                              <a:lumMod val="50000"/>
                            </a:schemeClr>
                          </a:solidFill>
                          <a:latin typeface="+mn-lt"/>
                          <a:ea typeface="+mn-ea"/>
                          <a:cs typeface="+mn-cs"/>
                        </a:rPr>
                        <a:t>   Open Source</a:t>
                      </a:r>
                    </a:p>
                    <a:p>
                      <a:r>
                        <a:rPr lang="en-US" sz="1800" b="0" i="0" kern="1200" dirty="0">
                          <a:solidFill>
                            <a:schemeClr val="bg1">
                              <a:lumMod val="50000"/>
                            </a:schemeClr>
                          </a:solidFill>
                          <a:latin typeface="+mn-lt"/>
                          <a:ea typeface="+mn-ea"/>
                          <a:cs typeface="+mn-cs"/>
                        </a:rPr>
                        <a:t>   In-House</a:t>
                      </a:r>
                    </a:p>
                    <a:p>
                      <a:r>
                        <a:rPr lang="en-US" sz="1800" b="0" i="0" kern="1200" dirty="0">
                          <a:solidFill>
                            <a:schemeClr val="bg1">
                              <a:lumMod val="50000"/>
                            </a:schemeClr>
                          </a:solidFill>
                          <a:latin typeface="+mn-lt"/>
                          <a:ea typeface="+mn-ea"/>
                          <a:cs typeface="+mn-cs"/>
                        </a:rPr>
                        <a:t>   RFP</a:t>
                      </a:r>
                    </a:p>
                    <a:p>
                      <a:r>
                        <a:rPr lang="en-US" sz="1800" b="0" i="0" kern="1200" dirty="0">
                          <a:solidFill>
                            <a:schemeClr val="bg1">
                              <a:lumMod val="50000"/>
                            </a:schemeClr>
                          </a:solidFill>
                          <a:latin typeface="+mn-lt"/>
                          <a:ea typeface="+mn-ea"/>
                          <a:cs typeface="+mn-cs"/>
                        </a:rPr>
                        <a:t>   Reuse</a:t>
                      </a:r>
                    </a:p>
                    <a:p>
                      <a:r>
                        <a:rPr lang="en-US" sz="1800" b="0" i="0" kern="1200" dirty="0">
                          <a:solidFill>
                            <a:schemeClr val="bg1">
                              <a:lumMod val="50000"/>
                            </a:schemeClr>
                          </a:solidFill>
                          <a:latin typeface="+mn-lt"/>
                          <a:ea typeface="+mn-ea"/>
                          <a:cs typeface="+mn-cs"/>
                        </a:rPr>
                        <a:t>Project ID &amp; Selection</a:t>
                      </a:r>
                    </a:p>
                    <a:p>
                      <a:r>
                        <a:rPr lang="en-US" sz="1600" b="1" i="0" kern="1200" dirty="0">
                          <a:solidFill>
                            <a:srgbClr val="FF0000"/>
                          </a:solidFill>
                          <a:latin typeface="+mn-lt"/>
                          <a:ea typeface="+mn-ea"/>
                          <a:cs typeface="+mn-cs"/>
                        </a:rPr>
                        <a:t>Feasibility</a:t>
                      </a:r>
                      <a:r>
                        <a:rPr lang="en-US" sz="1600" b="0" i="0" kern="1200" dirty="0">
                          <a:solidFill>
                            <a:schemeClr val="bg1">
                              <a:lumMod val="50000"/>
                            </a:schemeClr>
                          </a:solidFill>
                          <a:latin typeface="+mn-lt"/>
                          <a:ea typeface="+mn-ea"/>
                          <a:cs typeface="+mn-cs"/>
                        </a:rPr>
                        <a:t> </a:t>
                      </a:r>
                      <a:r>
                        <a:rPr lang="en-US" sz="1600" b="1" i="0" kern="1200" dirty="0">
                          <a:solidFill>
                            <a:srgbClr val="FF0000"/>
                          </a:solidFill>
                          <a:latin typeface="+mn-lt"/>
                          <a:ea typeface="+mn-ea"/>
                          <a:cs typeface="+mn-cs"/>
                        </a:rPr>
                        <a:t>Assessment</a:t>
                      </a:r>
                    </a:p>
                    <a:p>
                      <a:r>
                        <a:rPr lang="en-US" sz="1800" i="0" kern="1200" dirty="0">
                          <a:solidFill>
                            <a:schemeClr val="tx1"/>
                          </a:solidFill>
                          <a:latin typeface="+mn-lt"/>
                          <a:ea typeface="+mn-ea"/>
                          <a:cs typeface="+mn-cs"/>
                        </a:rPr>
                        <a:t>   </a:t>
                      </a:r>
                      <a:r>
                        <a:rPr lang="en-US" sz="1800" b="0" i="0" kern="1200" dirty="0">
                          <a:solidFill>
                            <a:schemeClr val="bg1">
                              <a:lumMod val="50000"/>
                            </a:schemeClr>
                          </a:solidFill>
                          <a:latin typeface="+mn-lt"/>
                          <a:ea typeface="+mn-ea"/>
                          <a:cs typeface="+mn-cs"/>
                        </a:rPr>
                        <a:t>Technical</a:t>
                      </a:r>
                    </a:p>
                    <a:p>
                      <a:r>
                        <a:rPr lang="en-US" sz="1800" i="0" kern="1200" dirty="0">
                          <a:solidFill>
                            <a:schemeClr val="tx1"/>
                          </a:solidFill>
                          <a:latin typeface="+mn-lt"/>
                          <a:ea typeface="+mn-ea"/>
                          <a:cs typeface="+mn-cs"/>
                        </a:rPr>
                        <a:t>   </a:t>
                      </a:r>
                      <a:r>
                        <a:rPr lang="en-US" sz="1800" b="1" i="0" kern="1200" dirty="0">
                          <a:solidFill>
                            <a:schemeClr val="tx1"/>
                          </a:solidFill>
                          <a:latin typeface="+mn-lt"/>
                          <a:ea typeface="+mn-ea"/>
                          <a:cs typeface="+mn-cs"/>
                        </a:rPr>
                        <a:t>Financial</a:t>
                      </a:r>
                    </a:p>
                    <a:p>
                      <a:r>
                        <a:rPr lang="en-US" sz="1800" i="0" kern="1200" dirty="0">
                          <a:solidFill>
                            <a:schemeClr val="tx1"/>
                          </a:solidFill>
                          <a:latin typeface="+mn-lt"/>
                          <a:ea typeface="+mn-ea"/>
                          <a:cs typeface="+mn-cs"/>
                        </a:rPr>
                        <a:t>   (Other)</a:t>
                      </a:r>
                    </a:p>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0000"/>
                  </a:ext>
                </a:extLst>
              </a:tr>
              <a:tr h="481904">
                <a:tc>
                  <a:txBody>
                    <a:bodyPr/>
                    <a:lstStyle/>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350003121"/>
                  </a:ext>
                </a:extLst>
              </a:tr>
            </a:tbl>
          </a:graphicData>
        </a:graphic>
      </p:graphicFrame>
      <p:sp>
        <p:nvSpPr>
          <p:cNvPr id="5" name="Content Placeholder 4">
            <a:extLst>
              <a:ext uri="{FF2B5EF4-FFF2-40B4-BE49-F238E27FC236}">
                <a16:creationId xmlns:a16="http://schemas.microsoft.com/office/drawing/2014/main" id="{A20E94FE-2763-489C-9130-AA8580611D77}"/>
              </a:ext>
            </a:extLst>
          </p:cNvPr>
          <p:cNvSpPr>
            <a:spLocks noGrp="1"/>
          </p:cNvSpPr>
          <p:nvPr>
            <p:ph idx="1"/>
          </p:nvPr>
        </p:nvSpPr>
        <p:spPr/>
        <p:txBody>
          <a:bodyPr>
            <a:normAutofit/>
          </a:bodyPr>
          <a:lstStyle/>
          <a:p>
            <a:r>
              <a:rPr lang="en-US" sz="1800" dirty="0"/>
              <a:t>Practice using the </a:t>
            </a:r>
            <a:r>
              <a:rPr lang="en-US" sz="1800" dirty="0">
                <a:hlinkClick r:id="rId2"/>
              </a:rPr>
              <a:t>CalculateProjectNPV_B.xlsx</a:t>
            </a:r>
            <a:r>
              <a:rPr lang="en-US" sz="1800" dirty="0"/>
              <a:t> spreadsheet to calculate costs and benefits for the Customer Tracking System (Pine Valley Furniture) as you read Chapter 5 in Modern Systems Analysis and Design (MSAD).  Apply the spreadsheet to illustrate cost/benefit analysis, including: Cash flow analysis, use of Net Present Value (NPV) in calculating Return on Investment (ROI), and break-even analysis</a:t>
            </a:r>
          </a:p>
          <a:p>
            <a:pPr lvl="1"/>
            <a:endParaRPr lang="en-US" altLang="en-US" sz="1400" dirty="0"/>
          </a:p>
          <a:p>
            <a:endParaRPr lang="en-US" sz="1400" dirty="0"/>
          </a:p>
        </p:txBody>
      </p:sp>
      <p:grpSp>
        <p:nvGrpSpPr>
          <p:cNvPr id="7" name="Group 6">
            <a:extLst>
              <a:ext uri="{FF2B5EF4-FFF2-40B4-BE49-F238E27FC236}">
                <a16:creationId xmlns:a16="http://schemas.microsoft.com/office/drawing/2014/main" id="{7C91D76F-115C-4A97-89E1-30921D750403}"/>
              </a:ext>
            </a:extLst>
          </p:cNvPr>
          <p:cNvGrpSpPr/>
          <p:nvPr/>
        </p:nvGrpSpPr>
        <p:grpSpPr>
          <a:xfrm>
            <a:off x="2304288" y="3335976"/>
            <a:ext cx="9720074" cy="1783227"/>
            <a:chOff x="-1410923" y="1752144"/>
            <a:chExt cx="14678005" cy="2862584"/>
          </a:xfrm>
        </p:grpSpPr>
        <p:pic>
          <p:nvPicPr>
            <p:cNvPr id="9" name="Picture 8">
              <a:extLst>
                <a:ext uri="{FF2B5EF4-FFF2-40B4-BE49-F238E27FC236}">
                  <a16:creationId xmlns:a16="http://schemas.microsoft.com/office/drawing/2014/main" id="{2F83EDD3-4E98-4AF2-B5E3-16B6B027D829}"/>
                </a:ext>
              </a:extLst>
            </p:cNvPr>
            <p:cNvPicPr>
              <a:picLocks noChangeAspect="1"/>
            </p:cNvPicPr>
            <p:nvPr/>
          </p:nvPicPr>
          <p:blipFill>
            <a:blip r:embed="rId3"/>
            <a:stretch>
              <a:fillRect/>
            </a:stretch>
          </p:blipFill>
          <p:spPr>
            <a:xfrm>
              <a:off x="-1410923" y="1777782"/>
              <a:ext cx="4788016" cy="2802741"/>
            </a:xfrm>
            <a:prstGeom prst="rect">
              <a:avLst/>
            </a:prstGeom>
          </p:spPr>
        </p:pic>
        <p:pic>
          <p:nvPicPr>
            <p:cNvPr id="10" name="Picture 9">
              <a:extLst>
                <a:ext uri="{FF2B5EF4-FFF2-40B4-BE49-F238E27FC236}">
                  <a16:creationId xmlns:a16="http://schemas.microsoft.com/office/drawing/2014/main" id="{DDA84161-E41A-4D42-9DD9-D7A506339069}"/>
                </a:ext>
              </a:extLst>
            </p:cNvPr>
            <p:cNvPicPr>
              <a:picLocks noChangeAspect="1"/>
            </p:cNvPicPr>
            <p:nvPr/>
          </p:nvPicPr>
          <p:blipFill>
            <a:blip r:embed="rId4"/>
            <a:stretch>
              <a:fillRect/>
            </a:stretch>
          </p:blipFill>
          <p:spPr>
            <a:xfrm>
              <a:off x="3437953" y="1787953"/>
              <a:ext cx="4709669" cy="2802740"/>
            </a:xfrm>
            <a:prstGeom prst="rect">
              <a:avLst/>
            </a:prstGeom>
          </p:spPr>
        </p:pic>
        <p:pic>
          <p:nvPicPr>
            <p:cNvPr id="11" name="Picture 10">
              <a:extLst>
                <a:ext uri="{FF2B5EF4-FFF2-40B4-BE49-F238E27FC236}">
                  <a16:creationId xmlns:a16="http://schemas.microsoft.com/office/drawing/2014/main" id="{930EC053-58E3-436C-B353-7B6AEC0CCD21}"/>
                </a:ext>
              </a:extLst>
            </p:cNvPr>
            <p:cNvPicPr>
              <a:picLocks noChangeAspect="1"/>
            </p:cNvPicPr>
            <p:nvPr/>
          </p:nvPicPr>
          <p:blipFill>
            <a:blip r:embed="rId5"/>
            <a:stretch>
              <a:fillRect/>
            </a:stretch>
          </p:blipFill>
          <p:spPr>
            <a:xfrm>
              <a:off x="8188304" y="1752144"/>
              <a:ext cx="5078778" cy="2862584"/>
            </a:xfrm>
            <a:prstGeom prst="rect">
              <a:avLst/>
            </a:prstGeom>
          </p:spPr>
        </p:pic>
      </p:grpSp>
    </p:spTree>
    <p:extLst>
      <p:ext uri="{BB962C8B-B14F-4D97-AF65-F5344CB8AC3E}">
        <p14:creationId xmlns:p14="http://schemas.microsoft.com/office/powerpoint/2010/main" val="427330890"/>
      </p:ext>
    </p:extLst>
  </p:cSld>
  <p:clrMapOvr>
    <a:masterClrMapping/>
  </p:clrMapOvr>
  <p:transition>
    <p:zo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D5CA7-73CA-42F1-B282-1F19DB2208F2}"/>
              </a:ext>
            </a:extLst>
          </p:cNvPr>
          <p:cNvSpPr>
            <a:spLocks noGrp="1"/>
          </p:cNvSpPr>
          <p:nvPr>
            <p:ph type="title"/>
          </p:nvPr>
        </p:nvSpPr>
        <p:spPr/>
        <p:txBody>
          <a:bodyPr>
            <a:normAutofit/>
          </a:bodyPr>
          <a:lstStyle/>
          <a:p>
            <a:r>
              <a:rPr lang="en-US" sz="4000" dirty="0"/>
              <a:t>Annual Costs of Legacy Systems</a:t>
            </a:r>
          </a:p>
        </p:txBody>
      </p:sp>
      <p:graphicFrame>
        <p:nvGraphicFramePr>
          <p:cNvPr id="4" name="Table 3">
            <a:extLst>
              <a:ext uri="{FF2B5EF4-FFF2-40B4-BE49-F238E27FC236}">
                <a16:creationId xmlns:a16="http://schemas.microsoft.com/office/drawing/2014/main" id="{EFAF13E1-99CD-4CC8-98BB-C0251F4EF5F4}"/>
              </a:ext>
            </a:extLst>
          </p:cNvPr>
          <p:cNvGraphicFramePr>
            <a:graphicFrameLocks noGrp="1"/>
          </p:cNvGraphicFramePr>
          <p:nvPr/>
        </p:nvGraphicFramePr>
        <p:xfrm>
          <a:off x="29183" y="187219"/>
          <a:ext cx="2286000" cy="4931984"/>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b="0" i="0" kern="1200" dirty="0">
                          <a:solidFill>
                            <a:schemeClr val="bg1">
                              <a:lumMod val="50000"/>
                            </a:schemeClr>
                          </a:solidFill>
                          <a:latin typeface="+mn-lt"/>
                          <a:ea typeface="+mn-ea"/>
                          <a:cs typeface="+mn-cs"/>
                        </a:rPr>
                        <a:t>Introduction</a:t>
                      </a:r>
                    </a:p>
                    <a:p>
                      <a:r>
                        <a:rPr lang="en-US" sz="1800" b="0" i="0" kern="1200" dirty="0">
                          <a:solidFill>
                            <a:schemeClr val="bg1">
                              <a:lumMod val="50000"/>
                            </a:schemeClr>
                          </a:solidFill>
                          <a:latin typeface="+mn-lt"/>
                          <a:ea typeface="+mn-ea"/>
                          <a:cs typeface="+mn-cs"/>
                        </a:rPr>
                        <a:t>Sources of Software</a:t>
                      </a:r>
                    </a:p>
                    <a:p>
                      <a:r>
                        <a:rPr lang="en-US" sz="1800" b="0" i="0" kern="1200" dirty="0">
                          <a:solidFill>
                            <a:schemeClr val="bg1">
                              <a:lumMod val="50000"/>
                            </a:schemeClr>
                          </a:solidFill>
                          <a:latin typeface="+mn-lt"/>
                          <a:ea typeface="+mn-ea"/>
                          <a:cs typeface="+mn-cs"/>
                        </a:rPr>
                        <a:t>   Outsourcing</a:t>
                      </a:r>
                    </a:p>
                    <a:p>
                      <a:r>
                        <a:rPr lang="en-US" sz="1800" b="0" i="0" kern="1200" dirty="0">
                          <a:solidFill>
                            <a:schemeClr val="bg1">
                              <a:lumMod val="50000"/>
                            </a:schemeClr>
                          </a:solidFill>
                          <a:latin typeface="+mn-lt"/>
                          <a:ea typeface="+mn-ea"/>
                          <a:cs typeface="+mn-cs"/>
                        </a:rPr>
                        <a:t>   Packaged Software</a:t>
                      </a:r>
                    </a:p>
                    <a:p>
                      <a:r>
                        <a:rPr lang="en-US" sz="1800" b="0" i="0" kern="1200" dirty="0">
                          <a:solidFill>
                            <a:schemeClr val="bg1">
                              <a:lumMod val="50000"/>
                            </a:schemeClr>
                          </a:solidFill>
                          <a:latin typeface="+mn-lt"/>
                          <a:ea typeface="+mn-ea"/>
                          <a:cs typeface="+mn-cs"/>
                        </a:rPr>
                        <a:t>   Vendors</a:t>
                      </a:r>
                    </a:p>
                    <a:p>
                      <a:r>
                        <a:rPr lang="en-US" sz="1800" b="0" i="0" kern="1200" dirty="0">
                          <a:solidFill>
                            <a:schemeClr val="bg1">
                              <a:lumMod val="50000"/>
                            </a:schemeClr>
                          </a:solidFill>
                          <a:latin typeface="+mn-lt"/>
                          <a:ea typeface="+mn-ea"/>
                          <a:cs typeface="+mn-cs"/>
                        </a:rPr>
                        <a:t>   Cloud</a:t>
                      </a:r>
                    </a:p>
                    <a:p>
                      <a:r>
                        <a:rPr lang="en-US" sz="1800" b="0" i="0" kern="1200" dirty="0">
                          <a:solidFill>
                            <a:schemeClr val="bg1">
                              <a:lumMod val="50000"/>
                            </a:schemeClr>
                          </a:solidFill>
                          <a:latin typeface="+mn-lt"/>
                          <a:ea typeface="+mn-ea"/>
                          <a:cs typeface="+mn-cs"/>
                        </a:rPr>
                        <a:t>   Open Source</a:t>
                      </a:r>
                    </a:p>
                    <a:p>
                      <a:r>
                        <a:rPr lang="en-US" sz="1800" b="0" i="0" kern="1200" dirty="0">
                          <a:solidFill>
                            <a:schemeClr val="bg1">
                              <a:lumMod val="50000"/>
                            </a:schemeClr>
                          </a:solidFill>
                          <a:latin typeface="+mn-lt"/>
                          <a:ea typeface="+mn-ea"/>
                          <a:cs typeface="+mn-cs"/>
                        </a:rPr>
                        <a:t>   In-House</a:t>
                      </a:r>
                    </a:p>
                    <a:p>
                      <a:r>
                        <a:rPr lang="en-US" sz="1800" b="0" i="0" kern="1200" dirty="0">
                          <a:solidFill>
                            <a:schemeClr val="bg1">
                              <a:lumMod val="50000"/>
                            </a:schemeClr>
                          </a:solidFill>
                          <a:latin typeface="+mn-lt"/>
                          <a:ea typeface="+mn-ea"/>
                          <a:cs typeface="+mn-cs"/>
                        </a:rPr>
                        <a:t>   RFP</a:t>
                      </a:r>
                    </a:p>
                    <a:p>
                      <a:r>
                        <a:rPr lang="en-US" sz="1800" b="0" i="0" kern="1200" dirty="0">
                          <a:solidFill>
                            <a:schemeClr val="bg1">
                              <a:lumMod val="50000"/>
                            </a:schemeClr>
                          </a:solidFill>
                          <a:latin typeface="+mn-lt"/>
                          <a:ea typeface="+mn-ea"/>
                          <a:cs typeface="+mn-cs"/>
                        </a:rPr>
                        <a:t>   Reuse</a:t>
                      </a:r>
                    </a:p>
                    <a:p>
                      <a:r>
                        <a:rPr lang="en-US" sz="1800" b="0" i="0" kern="1200" dirty="0">
                          <a:solidFill>
                            <a:schemeClr val="bg1">
                              <a:lumMod val="50000"/>
                            </a:schemeClr>
                          </a:solidFill>
                          <a:latin typeface="+mn-lt"/>
                          <a:ea typeface="+mn-ea"/>
                          <a:cs typeface="+mn-cs"/>
                        </a:rPr>
                        <a:t>Project ID &amp; Selection</a:t>
                      </a:r>
                    </a:p>
                    <a:p>
                      <a:r>
                        <a:rPr lang="en-US" sz="1600" b="1" i="0" kern="1200" dirty="0">
                          <a:solidFill>
                            <a:srgbClr val="FF0000"/>
                          </a:solidFill>
                          <a:latin typeface="+mn-lt"/>
                          <a:ea typeface="+mn-ea"/>
                          <a:cs typeface="+mn-cs"/>
                        </a:rPr>
                        <a:t>Feasibility</a:t>
                      </a:r>
                      <a:r>
                        <a:rPr lang="en-US" sz="1600" b="0" i="0" kern="1200" dirty="0">
                          <a:solidFill>
                            <a:schemeClr val="bg1">
                              <a:lumMod val="50000"/>
                            </a:schemeClr>
                          </a:solidFill>
                          <a:latin typeface="+mn-lt"/>
                          <a:ea typeface="+mn-ea"/>
                          <a:cs typeface="+mn-cs"/>
                        </a:rPr>
                        <a:t> </a:t>
                      </a:r>
                      <a:r>
                        <a:rPr lang="en-US" sz="1600" b="1" i="0" kern="1200" dirty="0">
                          <a:solidFill>
                            <a:srgbClr val="FF0000"/>
                          </a:solidFill>
                          <a:latin typeface="+mn-lt"/>
                          <a:ea typeface="+mn-ea"/>
                          <a:cs typeface="+mn-cs"/>
                        </a:rPr>
                        <a:t>Assessment</a:t>
                      </a:r>
                    </a:p>
                    <a:p>
                      <a:r>
                        <a:rPr lang="en-US" sz="1800" i="0" kern="1200" dirty="0">
                          <a:solidFill>
                            <a:schemeClr val="tx1"/>
                          </a:solidFill>
                          <a:latin typeface="+mn-lt"/>
                          <a:ea typeface="+mn-ea"/>
                          <a:cs typeface="+mn-cs"/>
                        </a:rPr>
                        <a:t>   </a:t>
                      </a:r>
                      <a:r>
                        <a:rPr lang="en-US" sz="1800" b="0" i="0" kern="1200" dirty="0">
                          <a:solidFill>
                            <a:schemeClr val="bg1">
                              <a:lumMod val="50000"/>
                            </a:schemeClr>
                          </a:solidFill>
                          <a:latin typeface="+mn-lt"/>
                          <a:ea typeface="+mn-ea"/>
                          <a:cs typeface="+mn-cs"/>
                        </a:rPr>
                        <a:t>Technical</a:t>
                      </a:r>
                    </a:p>
                    <a:p>
                      <a:r>
                        <a:rPr lang="en-US" sz="1800" i="0" kern="1200" dirty="0">
                          <a:solidFill>
                            <a:schemeClr val="tx1"/>
                          </a:solidFill>
                          <a:latin typeface="+mn-lt"/>
                          <a:ea typeface="+mn-ea"/>
                          <a:cs typeface="+mn-cs"/>
                        </a:rPr>
                        <a:t>   </a:t>
                      </a:r>
                      <a:r>
                        <a:rPr lang="en-US" sz="1800" b="1" i="0" kern="1200" dirty="0">
                          <a:solidFill>
                            <a:schemeClr val="tx1"/>
                          </a:solidFill>
                          <a:latin typeface="+mn-lt"/>
                          <a:ea typeface="+mn-ea"/>
                          <a:cs typeface="+mn-cs"/>
                        </a:rPr>
                        <a:t>Financial</a:t>
                      </a:r>
                    </a:p>
                    <a:p>
                      <a:r>
                        <a:rPr lang="en-US" sz="1800" i="0" kern="1200" dirty="0">
                          <a:solidFill>
                            <a:schemeClr val="tx1"/>
                          </a:solidFill>
                          <a:latin typeface="+mn-lt"/>
                          <a:ea typeface="+mn-ea"/>
                          <a:cs typeface="+mn-cs"/>
                        </a:rPr>
                        <a:t>   (Other)</a:t>
                      </a:r>
                    </a:p>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0000"/>
                  </a:ext>
                </a:extLst>
              </a:tr>
              <a:tr h="481904">
                <a:tc>
                  <a:txBody>
                    <a:bodyPr/>
                    <a:lstStyle/>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350003121"/>
                  </a:ext>
                </a:extLst>
              </a:tr>
            </a:tbl>
          </a:graphicData>
        </a:graphic>
      </p:graphicFrame>
      <p:sp>
        <p:nvSpPr>
          <p:cNvPr id="6" name="Content Placeholder 5">
            <a:extLst>
              <a:ext uri="{FF2B5EF4-FFF2-40B4-BE49-F238E27FC236}">
                <a16:creationId xmlns:a16="http://schemas.microsoft.com/office/drawing/2014/main" id="{C3FE7F1C-EA81-4E5F-985F-6BD52786F576}"/>
              </a:ext>
            </a:extLst>
          </p:cNvPr>
          <p:cNvSpPr>
            <a:spLocks noGrp="1"/>
          </p:cNvSpPr>
          <p:nvPr>
            <p:ph idx="1"/>
          </p:nvPr>
        </p:nvSpPr>
        <p:spPr>
          <a:xfrm>
            <a:off x="2306829" y="1544520"/>
            <a:ext cx="9720072" cy="5122980"/>
          </a:xfrm>
        </p:spPr>
        <p:txBody>
          <a:bodyPr/>
          <a:lstStyle/>
          <a:p>
            <a:endParaRPr lang="en-US" dirty="0"/>
          </a:p>
        </p:txBody>
      </p:sp>
      <p:pic>
        <p:nvPicPr>
          <p:cNvPr id="12" name="Picture 11">
            <a:extLst>
              <a:ext uri="{FF2B5EF4-FFF2-40B4-BE49-F238E27FC236}">
                <a16:creationId xmlns:a16="http://schemas.microsoft.com/office/drawing/2014/main" id="{B6472560-5A36-44F3-B27D-0D3F11DFFEEE}"/>
              </a:ext>
            </a:extLst>
          </p:cNvPr>
          <p:cNvPicPr>
            <a:picLocks noChangeAspect="1"/>
          </p:cNvPicPr>
          <p:nvPr/>
        </p:nvPicPr>
        <p:blipFill>
          <a:blip r:embed="rId2"/>
          <a:stretch>
            <a:fillRect/>
          </a:stretch>
        </p:blipFill>
        <p:spPr>
          <a:xfrm>
            <a:off x="2410806" y="1774765"/>
            <a:ext cx="9781194" cy="3114192"/>
          </a:xfrm>
          <a:prstGeom prst="rect">
            <a:avLst/>
          </a:prstGeom>
        </p:spPr>
      </p:pic>
      <p:sp>
        <p:nvSpPr>
          <p:cNvPr id="13" name="Rectangle 12">
            <a:extLst>
              <a:ext uri="{FF2B5EF4-FFF2-40B4-BE49-F238E27FC236}">
                <a16:creationId xmlns:a16="http://schemas.microsoft.com/office/drawing/2014/main" id="{4F178F40-9669-457D-B0E3-6B4F81F2AE95}"/>
              </a:ext>
            </a:extLst>
          </p:cNvPr>
          <p:cNvSpPr/>
          <p:nvPr/>
        </p:nvSpPr>
        <p:spPr>
          <a:xfrm>
            <a:off x="2609894" y="5119202"/>
            <a:ext cx="9781194" cy="830997"/>
          </a:xfrm>
          <a:prstGeom prst="rect">
            <a:avLst/>
          </a:prstGeom>
        </p:spPr>
        <p:txBody>
          <a:bodyPr wrap="square">
            <a:spAutoFit/>
          </a:bodyPr>
          <a:lstStyle/>
          <a:p>
            <a:r>
              <a:rPr lang="en-US" sz="2400" b="1" i="1" dirty="0"/>
              <a:t>…these costs become benefits of switching to the new system, i.e. costs not incurred after replacement</a:t>
            </a:r>
          </a:p>
        </p:txBody>
      </p:sp>
    </p:spTree>
    <p:extLst>
      <p:ext uri="{BB962C8B-B14F-4D97-AF65-F5344CB8AC3E}">
        <p14:creationId xmlns:p14="http://schemas.microsoft.com/office/powerpoint/2010/main" val="3130001999"/>
      </p:ext>
    </p:extLst>
  </p:cSld>
  <p:clrMapOvr>
    <a:masterClrMapping/>
  </p:clrMapOvr>
  <p:transition>
    <p:zo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D5CA7-73CA-42F1-B282-1F19DB2208F2}"/>
              </a:ext>
            </a:extLst>
          </p:cNvPr>
          <p:cNvSpPr>
            <a:spLocks noGrp="1"/>
          </p:cNvSpPr>
          <p:nvPr>
            <p:ph type="title"/>
          </p:nvPr>
        </p:nvSpPr>
        <p:spPr/>
        <p:txBody>
          <a:bodyPr>
            <a:normAutofit/>
          </a:bodyPr>
          <a:lstStyle/>
          <a:p>
            <a:r>
              <a:rPr lang="en-US" sz="4000" dirty="0"/>
              <a:t>Other Feasibility Assessments</a:t>
            </a:r>
          </a:p>
        </p:txBody>
      </p:sp>
      <p:graphicFrame>
        <p:nvGraphicFramePr>
          <p:cNvPr id="4" name="Table 3">
            <a:extLst>
              <a:ext uri="{FF2B5EF4-FFF2-40B4-BE49-F238E27FC236}">
                <a16:creationId xmlns:a16="http://schemas.microsoft.com/office/drawing/2014/main" id="{EFAF13E1-99CD-4CC8-98BB-C0251F4EF5F4}"/>
              </a:ext>
            </a:extLst>
          </p:cNvPr>
          <p:cNvGraphicFramePr>
            <a:graphicFrameLocks noGrp="1"/>
          </p:cNvGraphicFramePr>
          <p:nvPr>
            <p:extLst>
              <p:ext uri="{D42A27DB-BD31-4B8C-83A1-F6EECF244321}">
                <p14:modId xmlns:p14="http://schemas.microsoft.com/office/powerpoint/2010/main" val="319030572"/>
              </p:ext>
            </p:extLst>
          </p:nvPr>
        </p:nvGraphicFramePr>
        <p:xfrm>
          <a:off x="29183" y="187219"/>
          <a:ext cx="2286000" cy="4931984"/>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b="0" i="0" kern="1200" dirty="0">
                          <a:solidFill>
                            <a:schemeClr val="bg1">
                              <a:lumMod val="50000"/>
                            </a:schemeClr>
                          </a:solidFill>
                          <a:latin typeface="+mn-lt"/>
                          <a:ea typeface="+mn-ea"/>
                          <a:cs typeface="+mn-cs"/>
                        </a:rPr>
                        <a:t>Introduction</a:t>
                      </a:r>
                    </a:p>
                    <a:p>
                      <a:r>
                        <a:rPr lang="en-US" sz="1800" b="0" i="0" kern="1200" dirty="0">
                          <a:solidFill>
                            <a:schemeClr val="bg1">
                              <a:lumMod val="50000"/>
                            </a:schemeClr>
                          </a:solidFill>
                          <a:latin typeface="+mn-lt"/>
                          <a:ea typeface="+mn-ea"/>
                          <a:cs typeface="+mn-cs"/>
                        </a:rPr>
                        <a:t>Sources of Software</a:t>
                      </a:r>
                    </a:p>
                    <a:p>
                      <a:r>
                        <a:rPr lang="en-US" sz="1800" b="0" i="0" kern="1200" dirty="0">
                          <a:solidFill>
                            <a:schemeClr val="bg1">
                              <a:lumMod val="50000"/>
                            </a:schemeClr>
                          </a:solidFill>
                          <a:latin typeface="+mn-lt"/>
                          <a:ea typeface="+mn-ea"/>
                          <a:cs typeface="+mn-cs"/>
                        </a:rPr>
                        <a:t>   Outsourcing</a:t>
                      </a:r>
                    </a:p>
                    <a:p>
                      <a:r>
                        <a:rPr lang="en-US" sz="1800" b="0" i="0" kern="1200" dirty="0">
                          <a:solidFill>
                            <a:schemeClr val="bg1">
                              <a:lumMod val="50000"/>
                            </a:schemeClr>
                          </a:solidFill>
                          <a:latin typeface="+mn-lt"/>
                          <a:ea typeface="+mn-ea"/>
                          <a:cs typeface="+mn-cs"/>
                        </a:rPr>
                        <a:t>   Packaged Software</a:t>
                      </a:r>
                    </a:p>
                    <a:p>
                      <a:r>
                        <a:rPr lang="en-US" sz="1800" b="0" i="0" kern="1200" dirty="0">
                          <a:solidFill>
                            <a:schemeClr val="bg1">
                              <a:lumMod val="50000"/>
                            </a:schemeClr>
                          </a:solidFill>
                          <a:latin typeface="+mn-lt"/>
                          <a:ea typeface="+mn-ea"/>
                          <a:cs typeface="+mn-cs"/>
                        </a:rPr>
                        <a:t>   Vendors</a:t>
                      </a:r>
                    </a:p>
                    <a:p>
                      <a:r>
                        <a:rPr lang="en-US" sz="1800" b="0" i="0" kern="1200" dirty="0">
                          <a:solidFill>
                            <a:schemeClr val="bg1">
                              <a:lumMod val="50000"/>
                            </a:schemeClr>
                          </a:solidFill>
                          <a:latin typeface="+mn-lt"/>
                          <a:ea typeface="+mn-ea"/>
                          <a:cs typeface="+mn-cs"/>
                        </a:rPr>
                        <a:t>   Cloud</a:t>
                      </a:r>
                    </a:p>
                    <a:p>
                      <a:r>
                        <a:rPr lang="en-US" sz="1800" b="0" i="0" kern="1200" dirty="0">
                          <a:solidFill>
                            <a:schemeClr val="bg1">
                              <a:lumMod val="50000"/>
                            </a:schemeClr>
                          </a:solidFill>
                          <a:latin typeface="+mn-lt"/>
                          <a:ea typeface="+mn-ea"/>
                          <a:cs typeface="+mn-cs"/>
                        </a:rPr>
                        <a:t>   Open Source</a:t>
                      </a:r>
                    </a:p>
                    <a:p>
                      <a:r>
                        <a:rPr lang="en-US" sz="1800" b="0" i="0" kern="1200" dirty="0">
                          <a:solidFill>
                            <a:schemeClr val="bg1">
                              <a:lumMod val="50000"/>
                            </a:schemeClr>
                          </a:solidFill>
                          <a:latin typeface="+mn-lt"/>
                          <a:ea typeface="+mn-ea"/>
                          <a:cs typeface="+mn-cs"/>
                        </a:rPr>
                        <a:t>   In-House</a:t>
                      </a:r>
                    </a:p>
                    <a:p>
                      <a:r>
                        <a:rPr lang="en-US" sz="1800" b="0" i="0" kern="1200" dirty="0">
                          <a:solidFill>
                            <a:schemeClr val="bg1">
                              <a:lumMod val="50000"/>
                            </a:schemeClr>
                          </a:solidFill>
                          <a:latin typeface="+mn-lt"/>
                          <a:ea typeface="+mn-ea"/>
                          <a:cs typeface="+mn-cs"/>
                        </a:rPr>
                        <a:t>   RFP</a:t>
                      </a:r>
                    </a:p>
                    <a:p>
                      <a:r>
                        <a:rPr lang="en-US" sz="1800" b="0" i="0" kern="1200" dirty="0">
                          <a:solidFill>
                            <a:schemeClr val="bg1">
                              <a:lumMod val="50000"/>
                            </a:schemeClr>
                          </a:solidFill>
                          <a:latin typeface="+mn-lt"/>
                          <a:ea typeface="+mn-ea"/>
                          <a:cs typeface="+mn-cs"/>
                        </a:rPr>
                        <a:t>   Reuse</a:t>
                      </a:r>
                    </a:p>
                    <a:p>
                      <a:r>
                        <a:rPr lang="en-US" sz="1800" b="0" i="0" kern="1200" dirty="0">
                          <a:solidFill>
                            <a:schemeClr val="bg1">
                              <a:lumMod val="50000"/>
                            </a:schemeClr>
                          </a:solidFill>
                          <a:latin typeface="+mn-lt"/>
                          <a:ea typeface="+mn-ea"/>
                          <a:cs typeface="+mn-cs"/>
                        </a:rPr>
                        <a:t>Project ID &amp; Selection</a:t>
                      </a:r>
                    </a:p>
                    <a:p>
                      <a:r>
                        <a:rPr lang="en-US" sz="1600" b="1" i="0" kern="1200" dirty="0">
                          <a:solidFill>
                            <a:srgbClr val="FF0000"/>
                          </a:solidFill>
                          <a:latin typeface="+mn-lt"/>
                          <a:ea typeface="+mn-ea"/>
                          <a:cs typeface="+mn-cs"/>
                        </a:rPr>
                        <a:t>Feasibility</a:t>
                      </a:r>
                      <a:r>
                        <a:rPr lang="en-US" sz="1600" b="0" i="0" kern="1200" dirty="0">
                          <a:solidFill>
                            <a:schemeClr val="bg1">
                              <a:lumMod val="50000"/>
                            </a:schemeClr>
                          </a:solidFill>
                          <a:latin typeface="+mn-lt"/>
                          <a:ea typeface="+mn-ea"/>
                          <a:cs typeface="+mn-cs"/>
                        </a:rPr>
                        <a:t> </a:t>
                      </a:r>
                      <a:r>
                        <a:rPr lang="en-US" sz="1600" b="1" i="0" kern="1200" dirty="0">
                          <a:solidFill>
                            <a:srgbClr val="FF0000"/>
                          </a:solidFill>
                          <a:latin typeface="+mn-lt"/>
                          <a:ea typeface="+mn-ea"/>
                          <a:cs typeface="+mn-cs"/>
                        </a:rPr>
                        <a:t>Assessment</a:t>
                      </a:r>
                    </a:p>
                    <a:p>
                      <a:r>
                        <a:rPr lang="en-US" sz="1800" i="0" kern="1200" dirty="0">
                          <a:solidFill>
                            <a:schemeClr val="tx1"/>
                          </a:solidFill>
                          <a:latin typeface="+mn-lt"/>
                          <a:ea typeface="+mn-ea"/>
                          <a:cs typeface="+mn-cs"/>
                        </a:rPr>
                        <a:t>   </a:t>
                      </a:r>
                      <a:r>
                        <a:rPr lang="en-US" sz="1800" b="0" i="0" kern="1200" dirty="0">
                          <a:solidFill>
                            <a:schemeClr val="bg1">
                              <a:lumMod val="50000"/>
                            </a:schemeClr>
                          </a:solidFill>
                          <a:latin typeface="+mn-lt"/>
                          <a:ea typeface="+mn-ea"/>
                          <a:cs typeface="+mn-cs"/>
                        </a:rPr>
                        <a:t>Technical</a:t>
                      </a:r>
                    </a:p>
                    <a:p>
                      <a:r>
                        <a:rPr lang="en-US" sz="1800" i="0" kern="1200" dirty="0">
                          <a:solidFill>
                            <a:schemeClr val="tx1"/>
                          </a:solidFill>
                          <a:latin typeface="+mn-lt"/>
                          <a:ea typeface="+mn-ea"/>
                          <a:cs typeface="+mn-cs"/>
                        </a:rPr>
                        <a:t>   </a:t>
                      </a:r>
                      <a:r>
                        <a:rPr lang="en-US" sz="1800" b="0" i="0" kern="1200" dirty="0">
                          <a:solidFill>
                            <a:schemeClr val="bg1">
                              <a:lumMod val="50000"/>
                            </a:schemeClr>
                          </a:solidFill>
                          <a:latin typeface="+mn-lt"/>
                          <a:ea typeface="+mn-ea"/>
                          <a:cs typeface="+mn-cs"/>
                        </a:rPr>
                        <a:t>Financial</a:t>
                      </a:r>
                    </a:p>
                    <a:p>
                      <a:r>
                        <a:rPr lang="en-US" sz="1800" i="0" kern="1200" dirty="0">
                          <a:solidFill>
                            <a:schemeClr val="tx1"/>
                          </a:solidFill>
                          <a:latin typeface="+mn-lt"/>
                          <a:ea typeface="+mn-ea"/>
                          <a:cs typeface="+mn-cs"/>
                        </a:rPr>
                        <a:t>   (</a:t>
                      </a:r>
                      <a:r>
                        <a:rPr lang="en-US" sz="1800" b="1" i="0" kern="1200" dirty="0">
                          <a:solidFill>
                            <a:schemeClr val="tx1"/>
                          </a:solidFill>
                          <a:latin typeface="+mn-lt"/>
                          <a:ea typeface="+mn-ea"/>
                          <a:cs typeface="+mn-cs"/>
                        </a:rPr>
                        <a:t>Other</a:t>
                      </a:r>
                      <a:r>
                        <a:rPr lang="en-US" sz="1800" i="0" kern="1200" dirty="0">
                          <a:solidFill>
                            <a:schemeClr val="tx1"/>
                          </a:solidFill>
                          <a:latin typeface="+mn-lt"/>
                          <a:ea typeface="+mn-ea"/>
                          <a:cs typeface="+mn-cs"/>
                        </a:rPr>
                        <a:t>)</a:t>
                      </a:r>
                    </a:p>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0000"/>
                  </a:ext>
                </a:extLst>
              </a:tr>
              <a:tr h="481904">
                <a:tc>
                  <a:txBody>
                    <a:bodyPr/>
                    <a:lstStyle/>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350003121"/>
                  </a:ext>
                </a:extLst>
              </a:tr>
            </a:tbl>
          </a:graphicData>
        </a:graphic>
      </p:graphicFrame>
      <p:sp>
        <p:nvSpPr>
          <p:cNvPr id="6" name="Content Placeholder 5">
            <a:extLst>
              <a:ext uri="{FF2B5EF4-FFF2-40B4-BE49-F238E27FC236}">
                <a16:creationId xmlns:a16="http://schemas.microsoft.com/office/drawing/2014/main" id="{C3FE7F1C-EA81-4E5F-985F-6BD52786F576}"/>
              </a:ext>
            </a:extLst>
          </p:cNvPr>
          <p:cNvSpPr>
            <a:spLocks noGrp="1"/>
          </p:cNvSpPr>
          <p:nvPr>
            <p:ph idx="1"/>
          </p:nvPr>
        </p:nvSpPr>
        <p:spPr>
          <a:xfrm>
            <a:off x="2306829" y="1544520"/>
            <a:ext cx="9720072" cy="5122980"/>
          </a:xfrm>
        </p:spPr>
        <p:txBody>
          <a:bodyPr/>
          <a:lstStyle/>
          <a:p>
            <a:r>
              <a:rPr lang="en-US" dirty="0"/>
              <a:t>Operational</a:t>
            </a:r>
          </a:p>
          <a:p>
            <a:r>
              <a:rPr lang="en-US" dirty="0"/>
              <a:t>Legal / Contractual</a:t>
            </a:r>
          </a:p>
          <a:p>
            <a:r>
              <a:rPr lang="en-US" dirty="0"/>
              <a:t>Political</a:t>
            </a:r>
          </a:p>
        </p:txBody>
      </p:sp>
    </p:spTree>
    <p:extLst>
      <p:ext uri="{BB962C8B-B14F-4D97-AF65-F5344CB8AC3E}">
        <p14:creationId xmlns:p14="http://schemas.microsoft.com/office/powerpoint/2010/main" val="270470993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journaldugeek.com/wp-content/blogs.dir/1/files/2016/04/KMzwG_f-maxage-0.gif">
            <a:extLst>
              <a:ext uri="{FF2B5EF4-FFF2-40B4-BE49-F238E27FC236}">
                <a16:creationId xmlns:a16="http://schemas.microsoft.com/office/drawing/2014/main" id="{B45A58C9-8CCA-4B9F-85E6-73599C6F120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9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392134"/>
      </p:ext>
    </p:extLst>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D5CA7-73CA-42F1-B282-1F19DB2208F2}"/>
              </a:ext>
            </a:extLst>
          </p:cNvPr>
          <p:cNvSpPr>
            <a:spLocks noGrp="1"/>
          </p:cNvSpPr>
          <p:nvPr>
            <p:ph type="title"/>
          </p:nvPr>
        </p:nvSpPr>
        <p:spPr/>
        <p:txBody>
          <a:bodyPr/>
          <a:lstStyle/>
          <a:p>
            <a:r>
              <a:rPr lang="en-US" dirty="0"/>
              <a:t>Outsourcing</a:t>
            </a:r>
          </a:p>
        </p:txBody>
      </p:sp>
      <p:graphicFrame>
        <p:nvGraphicFramePr>
          <p:cNvPr id="4" name="Table 3">
            <a:extLst>
              <a:ext uri="{FF2B5EF4-FFF2-40B4-BE49-F238E27FC236}">
                <a16:creationId xmlns:a16="http://schemas.microsoft.com/office/drawing/2014/main" id="{EFAF13E1-99CD-4CC8-98BB-C0251F4EF5F4}"/>
              </a:ext>
            </a:extLst>
          </p:cNvPr>
          <p:cNvGraphicFramePr>
            <a:graphicFrameLocks noGrp="1"/>
          </p:cNvGraphicFramePr>
          <p:nvPr>
            <p:extLst>
              <p:ext uri="{D42A27DB-BD31-4B8C-83A1-F6EECF244321}">
                <p14:modId xmlns:p14="http://schemas.microsoft.com/office/powerpoint/2010/main" val="767107831"/>
              </p:ext>
            </p:extLst>
          </p:nvPr>
        </p:nvGraphicFramePr>
        <p:xfrm>
          <a:off x="29183" y="187219"/>
          <a:ext cx="2286000" cy="4962464"/>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b="0" i="0" kern="1200" dirty="0">
                          <a:solidFill>
                            <a:schemeClr val="bg1">
                              <a:lumMod val="50000"/>
                            </a:schemeClr>
                          </a:solidFill>
                          <a:latin typeface="+mn-lt"/>
                          <a:ea typeface="+mn-ea"/>
                          <a:cs typeface="+mn-cs"/>
                        </a:rPr>
                        <a:t>Introduction</a:t>
                      </a:r>
                    </a:p>
                    <a:p>
                      <a:r>
                        <a:rPr lang="en-US" sz="1800" b="1" i="0" kern="1200" dirty="0">
                          <a:solidFill>
                            <a:srgbClr val="FF0000"/>
                          </a:solidFill>
                          <a:latin typeface="+mn-lt"/>
                          <a:ea typeface="+mn-ea"/>
                          <a:cs typeface="+mn-cs"/>
                        </a:rPr>
                        <a:t>Sources of Software</a:t>
                      </a:r>
                    </a:p>
                    <a:p>
                      <a:r>
                        <a:rPr lang="en-US" sz="1800" i="0" kern="1200" dirty="0">
                          <a:solidFill>
                            <a:schemeClr val="tx1"/>
                          </a:solidFill>
                          <a:latin typeface="+mn-lt"/>
                          <a:ea typeface="+mn-ea"/>
                          <a:cs typeface="+mn-cs"/>
                        </a:rPr>
                        <a:t>   </a:t>
                      </a:r>
                      <a:r>
                        <a:rPr lang="en-US" sz="1800" b="1" i="0" kern="1200" dirty="0">
                          <a:solidFill>
                            <a:schemeClr val="tx1"/>
                          </a:solidFill>
                          <a:latin typeface="+mn-lt"/>
                          <a:ea typeface="+mn-ea"/>
                          <a:cs typeface="+mn-cs"/>
                        </a:rPr>
                        <a:t>Outsourcing</a:t>
                      </a:r>
                    </a:p>
                    <a:p>
                      <a:r>
                        <a:rPr lang="en-US" sz="1800" i="0" kern="1200" dirty="0">
                          <a:solidFill>
                            <a:schemeClr val="tx1"/>
                          </a:solidFill>
                          <a:latin typeface="+mn-lt"/>
                          <a:ea typeface="+mn-ea"/>
                          <a:cs typeface="+mn-cs"/>
                        </a:rPr>
                        <a:t>   Packaged Software</a:t>
                      </a:r>
                    </a:p>
                    <a:p>
                      <a:r>
                        <a:rPr lang="en-US" sz="1800" i="0" kern="1200" dirty="0">
                          <a:solidFill>
                            <a:schemeClr val="tx1"/>
                          </a:solidFill>
                          <a:latin typeface="+mn-lt"/>
                          <a:ea typeface="+mn-ea"/>
                          <a:cs typeface="+mn-cs"/>
                        </a:rPr>
                        <a:t>   Vendors</a:t>
                      </a:r>
                    </a:p>
                    <a:p>
                      <a:r>
                        <a:rPr lang="en-US" sz="1800" i="0" kern="1200" dirty="0">
                          <a:solidFill>
                            <a:schemeClr val="tx1"/>
                          </a:solidFill>
                          <a:latin typeface="+mn-lt"/>
                          <a:ea typeface="+mn-ea"/>
                          <a:cs typeface="+mn-cs"/>
                        </a:rPr>
                        <a:t>   Cloud</a:t>
                      </a:r>
                    </a:p>
                    <a:p>
                      <a:r>
                        <a:rPr lang="en-US" sz="1800" i="0" kern="1200" dirty="0">
                          <a:solidFill>
                            <a:schemeClr val="tx1"/>
                          </a:solidFill>
                          <a:latin typeface="+mn-lt"/>
                          <a:ea typeface="+mn-ea"/>
                          <a:cs typeface="+mn-cs"/>
                        </a:rPr>
                        <a:t>   Open Source</a:t>
                      </a:r>
                    </a:p>
                    <a:p>
                      <a:r>
                        <a:rPr lang="en-US" sz="1800" i="0" kern="1200" dirty="0">
                          <a:solidFill>
                            <a:schemeClr val="tx1"/>
                          </a:solidFill>
                          <a:latin typeface="+mn-lt"/>
                          <a:ea typeface="+mn-ea"/>
                          <a:cs typeface="+mn-cs"/>
                        </a:rPr>
                        <a:t>   In-House</a:t>
                      </a:r>
                    </a:p>
                    <a:p>
                      <a:r>
                        <a:rPr lang="en-US" sz="1800" i="0" kern="1200" dirty="0">
                          <a:solidFill>
                            <a:schemeClr val="tx1"/>
                          </a:solidFill>
                          <a:latin typeface="+mn-lt"/>
                          <a:ea typeface="+mn-ea"/>
                          <a:cs typeface="+mn-cs"/>
                        </a:rPr>
                        <a:t>   RFP</a:t>
                      </a:r>
                    </a:p>
                    <a:p>
                      <a:r>
                        <a:rPr lang="en-US" sz="1800" i="0" kern="1200" dirty="0">
                          <a:solidFill>
                            <a:schemeClr val="tx1"/>
                          </a:solidFill>
                          <a:latin typeface="+mn-lt"/>
                          <a:ea typeface="+mn-ea"/>
                          <a:cs typeface="+mn-cs"/>
                        </a:rPr>
                        <a:t>   Reuse</a:t>
                      </a:r>
                    </a:p>
                    <a:p>
                      <a:r>
                        <a:rPr lang="en-US" sz="1800" i="0" kern="1200" dirty="0">
                          <a:solidFill>
                            <a:schemeClr val="tx1"/>
                          </a:solidFill>
                          <a:latin typeface="+mn-lt"/>
                          <a:ea typeface="+mn-ea"/>
                          <a:cs typeface="+mn-cs"/>
                        </a:rPr>
                        <a:t>Project ID &amp; Selection</a:t>
                      </a:r>
                    </a:p>
                    <a:p>
                      <a:r>
                        <a:rPr lang="en-US" sz="1800" i="0" kern="1200" dirty="0">
                          <a:solidFill>
                            <a:schemeClr val="tx1"/>
                          </a:solidFill>
                          <a:latin typeface="+mn-lt"/>
                          <a:ea typeface="+mn-ea"/>
                          <a:cs typeface="+mn-cs"/>
                        </a:rPr>
                        <a:t>Feasibility Assessment</a:t>
                      </a:r>
                    </a:p>
                    <a:p>
                      <a:r>
                        <a:rPr lang="en-US" sz="1800" i="0" kern="1200" dirty="0">
                          <a:solidFill>
                            <a:schemeClr val="tx1"/>
                          </a:solidFill>
                          <a:latin typeface="+mn-lt"/>
                          <a:ea typeface="+mn-ea"/>
                          <a:cs typeface="+mn-cs"/>
                        </a:rPr>
                        <a:t>   Technical</a:t>
                      </a:r>
                    </a:p>
                    <a:p>
                      <a:r>
                        <a:rPr lang="en-US" sz="1800" i="0" kern="1200" dirty="0">
                          <a:solidFill>
                            <a:schemeClr val="tx1"/>
                          </a:solidFill>
                          <a:latin typeface="+mn-lt"/>
                          <a:ea typeface="+mn-ea"/>
                          <a:cs typeface="+mn-cs"/>
                        </a:rPr>
                        <a:t>   Financial</a:t>
                      </a:r>
                    </a:p>
                    <a:p>
                      <a:r>
                        <a:rPr lang="en-US" sz="1800" i="0" kern="1200" dirty="0">
                          <a:solidFill>
                            <a:schemeClr val="tx1"/>
                          </a:solidFill>
                          <a:latin typeface="+mn-lt"/>
                          <a:ea typeface="+mn-ea"/>
                          <a:cs typeface="+mn-cs"/>
                        </a:rPr>
                        <a:t>   (Other)</a:t>
                      </a:r>
                    </a:p>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0000"/>
                  </a:ext>
                </a:extLst>
              </a:tr>
              <a:tr h="481904">
                <a:tc>
                  <a:txBody>
                    <a:bodyPr/>
                    <a:lstStyle/>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350003121"/>
                  </a:ext>
                </a:extLst>
              </a:tr>
            </a:tbl>
          </a:graphicData>
        </a:graphic>
      </p:graphicFrame>
      <p:sp>
        <p:nvSpPr>
          <p:cNvPr id="7" name="Content Placeholder 6">
            <a:extLst>
              <a:ext uri="{FF2B5EF4-FFF2-40B4-BE49-F238E27FC236}">
                <a16:creationId xmlns:a16="http://schemas.microsoft.com/office/drawing/2014/main" id="{C7CA1E2A-124B-4828-89BC-DC8D1CC70EA5}"/>
              </a:ext>
            </a:extLst>
          </p:cNvPr>
          <p:cNvSpPr>
            <a:spLocks noGrp="1"/>
          </p:cNvSpPr>
          <p:nvPr>
            <p:ph idx="1"/>
          </p:nvPr>
        </p:nvSpPr>
        <p:spPr/>
        <p:txBody>
          <a:bodyPr>
            <a:normAutofit fontScale="92500" lnSpcReduction="20000"/>
          </a:bodyPr>
          <a:lstStyle/>
          <a:p>
            <a:r>
              <a:rPr lang="en-US" altLang="en-US" sz="2400" b="1" dirty="0"/>
              <a:t>Outsourcing</a:t>
            </a:r>
            <a:r>
              <a:rPr lang="en-US" altLang="en-US" sz="2400" dirty="0"/>
              <a:t>: The practice of turning over responsibility of some or all of an organization’s information systems applications and operations to an outside firm</a:t>
            </a:r>
          </a:p>
          <a:p>
            <a:r>
              <a:rPr lang="en-US" altLang="en-US" sz="2800" dirty="0"/>
              <a:t>Outsourcing Example</a:t>
            </a:r>
          </a:p>
          <a:p>
            <a:pPr lvl="1"/>
            <a:r>
              <a:rPr lang="en-US" altLang="en-US" sz="2400" dirty="0"/>
              <a:t>Shell Oil outsource spending: $3.2 billion (2008)</a:t>
            </a:r>
          </a:p>
          <a:p>
            <a:pPr lvl="1"/>
            <a:r>
              <a:rPr lang="en-US" altLang="en-US" sz="2400" dirty="0"/>
              <a:t>Shell’s outsourcing vendors (2008-2011): EDS, T-Systems, AT&amp;T, IBM, Logica, Wipro, Accenture</a:t>
            </a:r>
          </a:p>
          <a:p>
            <a:pPr>
              <a:lnSpc>
                <a:spcPct val="80000"/>
              </a:lnSpc>
            </a:pPr>
            <a:r>
              <a:rPr lang="en-US" altLang="en-US" sz="3500" dirty="0"/>
              <a:t>Reasons to outsource</a:t>
            </a:r>
          </a:p>
          <a:p>
            <a:pPr lvl="1"/>
            <a:r>
              <a:rPr lang="en-US" altLang="en-US" sz="2200" dirty="0"/>
              <a:t>Cost-effectiveness</a:t>
            </a:r>
          </a:p>
          <a:p>
            <a:pPr lvl="1"/>
            <a:r>
              <a:rPr lang="en-US" altLang="en-US" sz="2200" dirty="0"/>
              <a:t>Take advantage of economies of scale</a:t>
            </a:r>
          </a:p>
          <a:p>
            <a:pPr lvl="1"/>
            <a:r>
              <a:rPr lang="en-US" altLang="en-US" sz="2200" dirty="0"/>
              <a:t>Make up for lack of in-house knowledge</a:t>
            </a:r>
          </a:p>
          <a:p>
            <a:pPr lvl="1"/>
            <a:r>
              <a:rPr lang="en-US" altLang="en-US" sz="2200" dirty="0"/>
              <a:t>Free up internal resources</a:t>
            </a:r>
          </a:p>
          <a:p>
            <a:pPr lvl="1"/>
            <a:r>
              <a:rPr lang="en-US" altLang="en-US" sz="2200" dirty="0"/>
              <a:t>Reduce time to market</a:t>
            </a:r>
          </a:p>
          <a:p>
            <a:pPr lvl="1"/>
            <a:r>
              <a:rPr lang="en-US" altLang="en-US" sz="2200" dirty="0"/>
              <a:t>Increase process efficiencies</a:t>
            </a:r>
          </a:p>
          <a:p>
            <a:pPr lvl="1"/>
            <a:r>
              <a:rPr lang="en-US" altLang="en-US" sz="2200" dirty="0"/>
              <a:t>System development is a non-core activity for the organization</a:t>
            </a:r>
          </a:p>
          <a:p>
            <a:pPr lvl="1"/>
            <a:r>
              <a:rPr lang="en-US" altLang="en-US" sz="1900" dirty="0"/>
              <a:t>Political reasons (e.g. labor disputes)</a:t>
            </a:r>
          </a:p>
          <a:p>
            <a:endParaRPr lang="en-US" altLang="en-US" sz="2400" dirty="0"/>
          </a:p>
          <a:p>
            <a:endParaRPr lang="en-US" dirty="0"/>
          </a:p>
        </p:txBody>
      </p:sp>
    </p:spTree>
    <p:extLst>
      <p:ext uri="{BB962C8B-B14F-4D97-AF65-F5344CB8AC3E}">
        <p14:creationId xmlns:p14="http://schemas.microsoft.com/office/powerpoint/2010/main" val="90946873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arn(inVertical)">
                                      <p:cBhvr>
                                        <p:cTn id="7" dur="500"/>
                                        <p:tgtEl>
                                          <p:spTgt spid="7">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barn(inVertical)">
                                      <p:cBhvr>
                                        <p:cTn id="10" dur="500"/>
                                        <p:tgtEl>
                                          <p:spTgt spid="7">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Effect transition="in" filter="barn(inVertical)">
                                      <p:cBhvr>
                                        <p:cTn id="13" dur="500"/>
                                        <p:tgtEl>
                                          <p:spTgt spid="7">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xEl>
                                              <p:pRg st="5" end="5"/>
                                            </p:txEl>
                                          </p:spTgt>
                                        </p:tgtEl>
                                        <p:attrNameLst>
                                          <p:attrName>style.visibility</p:attrName>
                                        </p:attrNameLst>
                                      </p:cBhvr>
                                      <p:to>
                                        <p:strVal val="visible"/>
                                      </p:to>
                                    </p:set>
                                    <p:anim calcmode="lin" valueType="num">
                                      <p:cBhvr additive="base">
                                        <p:cTn id="18"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xEl>
                                              <p:pRg st="6" end="6"/>
                                            </p:txEl>
                                          </p:spTgt>
                                        </p:tgtEl>
                                        <p:attrNameLst>
                                          <p:attrName>style.visibility</p:attrName>
                                        </p:attrNameLst>
                                      </p:cBhvr>
                                      <p:to>
                                        <p:strVal val="visible"/>
                                      </p:to>
                                    </p:set>
                                    <p:anim calcmode="lin" valueType="num">
                                      <p:cBhvr additive="base">
                                        <p:cTn id="24"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7">
                                            <p:txEl>
                                              <p:pRg st="7" end="7"/>
                                            </p:txEl>
                                          </p:spTgt>
                                        </p:tgtEl>
                                        <p:attrNameLst>
                                          <p:attrName>style.visibility</p:attrName>
                                        </p:attrNameLst>
                                      </p:cBhvr>
                                      <p:to>
                                        <p:strVal val="visible"/>
                                      </p:to>
                                    </p:set>
                                    <p:anim calcmode="lin" valueType="num">
                                      <p:cBhvr additive="base">
                                        <p:cTn id="30"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7">
                                            <p:txEl>
                                              <p:pRg st="8" end="8"/>
                                            </p:txEl>
                                          </p:spTgt>
                                        </p:tgtEl>
                                        <p:attrNameLst>
                                          <p:attrName>style.visibility</p:attrName>
                                        </p:attrNameLst>
                                      </p:cBhvr>
                                      <p:to>
                                        <p:strVal val="visible"/>
                                      </p:to>
                                    </p:set>
                                    <p:anim calcmode="lin" valueType="num">
                                      <p:cBhvr additive="base">
                                        <p:cTn id="36"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7">
                                            <p:txEl>
                                              <p:pRg st="9" end="9"/>
                                            </p:txEl>
                                          </p:spTgt>
                                        </p:tgtEl>
                                        <p:attrNameLst>
                                          <p:attrName>style.visibility</p:attrName>
                                        </p:attrNameLst>
                                      </p:cBhvr>
                                      <p:to>
                                        <p:strVal val="visible"/>
                                      </p:to>
                                    </p:set>
                                    <p:anim calcmode="lin" valueType="num">
                                      <p:cBhvr additive="base">
                                        <p:cTn id="42"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7">
                                            <p:txEl>
                                              <p:pRg st="10" end="10"/>
                                            </p:txEl>
                                          </p:spTgt>
                                        </p:tgtEl>
                                        <p:attrNameLst>
                                          <p:attrName>style.visibility</p:attrName>
                                        </p:attrNameLst>
                                      </p:cBhvr>
                                      <p:to>
                                        <p:strVal val="visible"/>
                                      </p:to>
                                    </p:set>
                                    <p:anim calcmode="lin" valueType="num">
                                      <p:cBhvr additive="base">
                                        <p:cTn id="48"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7">
                                            <p:txEl>
                                              <p:pRg st="11" end="11"/>
                                            </p:txEl>
                                          </p:spTgt>
                                        </p:tgtEl>
                                        <p:attrNameLst>
                                          <p:attrName>style.visibility</p:attrName>
                                        </p:attrNameLst>
                                      </p:cBhvr>
                                      <p:to>
                                        <p:strVal val="visible"/>
                                      </p:to>
                                    </p:set>
                                    <p:anim calcmode="lin" valueType="num">
                                      <p:cBhvr additive="base">
                                        <p:cTn id="54" dur="5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7">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7">
                                            <p:txEl>
                                              <p:pRg st="12" end="12"/>
                                            </p:txEl>
                                          </p:spTgt>
                                        </p:tgtEl>
                                        <p:attrNameLst>
                                          <p:attrName>style.visibility</p:attrName>
                                        </p:attrNameLst>
                                      </p:cBhvr>
                                      <p:to>
                                        <p:strVal val="visible"/>
                                      </p:to>
                                    </p:set>
                                    <p:anim calcmode="lin" valueType="num">
                                      <p:cBhvr additive="base">
                                        <p:cTn id="60" dur="500" fill="hold"/>
                                        <p:tgtEl>
                                          <p:spTgt spid="7">
                                            <p:txEl>
                                              <p:pRg st="12" end="12"/>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7">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D5CA7-73CA-42F1-B282-1F19DB2208F2}"/>
              </a:ext>
            </a:extLst>
          </p:cNvPr>
          <p:cNvSpPr>
            <a:spLocks noGrp="1"/>
          </p:cNvSpPr>
          <p:nvPr>
            <p:ph type="title"/>
          </p:nvPr>
        </p:nvSpPr>
        <p:spPr/>
        <p:txBody>
          <a:bodyPr/>
          <a:lstStyle/>
          <a:p>
            <a:r>
              <a:rPr lang="en-US" dirty="0"/>
              <a:t>Packaged Software</a:t>
            </a:r>
          </a:p>
        </p:txBody>
      </p:sp>
      <p:graphicFrame>
        <p:nvGraphicFramePr>
          <p:cNvPr id="4" name="Table 3">
            <a:extLst>
              <a:ext uri="{FF2B5EF4-FFF2-40B4-BE49-F238E27FC236}">
                <a16:creationId xmlns:a16="http://schemas.microsoft.com/office/drawing/2014/main" id="{EFAF13E1-99CD-4CC8-98BB-C0251F4EF5F4}"/>
              </a:ext>
            </a:extLst>
          </p:cNvPr>
          <p:cNvGraphicFramePr>
            <a:graphicFrameLocks noGrp="1"/>
          </p:cNvGraphicFramePr>
          <p:nvPr>
            <p:extLst>
              <p:ext uri="{D42A27DB-BD31-4B8C-83A1-F6EECF244321}">
                <p14:modId xmlns:p14="http://schemas.microsoft.com/office/powerpoint/2010/main" val="2554827200"/>
              </p:ext>
            </p:extLst>
          </p:nvPr>
        </p:nvGraphicFramePr>
        <p:xfrm>
          <a:off x="29183" y="187219"/>
          <a:ext cx="2286000" cy="4962464"/>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b="0" i="0" kern="1200" dirty="0">
                          <a:solidFill>
                            <a:schemeClr val="bg1">
                              <a:lumMod val="50000"/>
                            </a:schemeClr>
                          </a:solidFill>
                          <a:latin typeface="+mn-lt"/>
                          <a:ea typeface="+mn-ea"/>
                          <a:cs typeface="+mn-cs"/>
                        </a:rPr>
                        <a:t>Introduction</a:t>
                      </a:r>
                    </a:p>
                    <a:p>
                      <a:r>
                        <a:rPr lang="en-US" sz="1800" b="1" i="0" kern="1200" dirty="0">
                          <a:solidFill>
                            <a:srgbClr val="FF0000"/>
                          </a:solidFill>
                          <a:latin typeface="+mn-lt"/>
                          <a:ea typeface="+mn-ea"/>
                          <a:cs typeface="+mn-cs"/>
                        </a:rPr>
                        <a:t>Sources of Software</a:t>
                      </a:r>
                    </a:p>
                    <a:p>
                      <a:r>
                        <a:rPr lang="en-US" sz="1800" i="0" kern="1200" dirty="0">
                          <a:solidFill>
                            <a:schemeClr val="tx1"/>
                          </a:solidFill>
                          <a:latin typeface="+mn-lt"/>
                          <a:ea typeface="+mn-ea"/>
                          <a:cs typeface="+mn-cs"/>
                        </a:rPr>
                        <a:t>   </a:t>
                      </a:r>
                      <a:r>
                        <a:rPr lang="en-US" sz="1800" b="0" i="0" kern="1200" dirty="0">
                          <a:solidFill>
                            <a:schemeClr val="bg1">
                              <a:lumMod val="50000"/>
                            </a:schemeClr>
                          </a:solidFill>
                          <a:latin typeface="+mn-lt"/>
                          <a:ea typeface="+mn-ea"/>
                          <a:cs typeface="+mn-cs"/>
                        </a:rPr>
                        <a:t>Outsourcing</a:t>
                      </a:r>
                    </a:p>
                    <a:p>
                      <a:r>
                        <a:rPr lang="en-US" sz="1800" b="1" i="0" kern="1200" dirty="0">
                          <a:solidFill>
                            <a:schemeClr val="tx1"/>
                          </a:solidFill>
                          <a:latin typeface="+mn-lt"/>
                          <a:ea typeface="+mn-ea"/>
                          <a:cs typeface="+mn-cs"/>
                        </a:rPr>
                        <a:t>   Packaged Software</a:t>
                      </a:r>
                    </a:p>
                    <a:p>
                      <a:r>
                        <a:rPr lang="en-US" sz="1800" i="0" kern="1200" dirty="0">
                          <a:solidFill>
                            <a:schemeClr val="tx1"/>
                          </a:solidFill>
                          <a:latin typeface="+mn-lt"/>
                          <a:ea typeface="+mn-ea"/>
                          <a:cs typeface="+mn-cs"/>
                        </a:rPr>
                        <a:t>   Vendors</a:t>
                      </a:r>
                    </a:p>
                    <a:p>
                      <a:r>
                        <a:rPr lang="en-US" sz="1800" i="0" kern="1200" dirty="0">
                          <a:solidFill>
                            <a:schemeClr val="tx1"/>
                          </a:solidFill>
                          <a:latin typeface="+mn-lt"/>
                          <a:ea typeface="+mn-ea"/>
                          <a:cs typeface="+mn-cs"/>
                        </a:rPr>
                        <a:t>   Cloud</a:t>
                      </a:r>
                    </a:p>
                    <a:p>
                      <a:r>
                        <a:rPr lang="en-US" sz="1800" i="0" kern="1200" dirty="0">
                          <a:solidFill>
                            <a:schemeClr val="tx1"/>
                          </a:solidFill>
                          <a:latin typeface="+mn-lt"/>
                          <a:ea typeface="+mn-ea"/>
                          <a:cs typeface="+mn-cs"/>
                        </a:rPr>
                        <a:t>   Open Source</a:t>
                      </a:r>
                    </a:p>
                    <a:p>
                      <a:r>
                        <a:rPr lang="en-US" sz="1800" i="0" kern="1200" dirty="0">
                          <a:solidFill>
                            <a:schemeClr val="tx1"/>
                          </a:solidFill>
                          <a:latin typeface="+mn-lt"/>
                          <a:ea typeface="+mn-ea"/>
                          <a:cs typeface="+mn-cs"/>
                        </a:rPr>
                        <a:t>   In-House</a:t>
                      </a:r>
                    </a:p>
                    <a:p>
                      <a:r>
                        <a:rPr lang="en-US" sz="1800" i="0" kern="1200" dirty="0">
                          <a:solidFill>
                            <a:schemeClr val="tx1"/>
                          </a:solidFill>
                          <a:latin typeface="+mn-lt"/>
                          <a:ea typeface="+mn-ea"/>
                          <a:cs typeface="+mn-cs"/>
                        </a:rPr>
                        <a:t>   RFP</a:t>
                      </a:r>
                    </a:p>
                    <a:p>
                      <a:r>
                        <a:rPr lang="en-US" sz="1800" i="0" kern="1200" dirty="0">
                          <a:solidFill>
                            <a:schemeClr val="tx1"/>
                          </a:solidFill>
                          <a:latin typeface="+mn-lt"/>
                          <a:ea typeface="+mn-ea"/>
                          <a:cs typeface="+mn-cs"/>
                        </a:rPr>
                        <a:t>   Reuse</a:t>
                      </a:r>
                    </a:p>
                    <a:p>
                      <a:r>
                        <a:rPr lang="en-US" sz="1800" i="0" kern="1200" dirty="0">
                          <a:solidFill>
                            <a:schemeClr val="tx1"/>
                          </a:solidFill>
                          <a:latin typeface="+mn-lt"/>
                          <a:ea typeface="+mn-ea"/>
                          <a:cs typeface="+mn-cs"/>
                        </a:rPr>
                        <a:t>Project ID &amp; Selection</a:t>
                      </a:r>
                    </a:p>
                    <a:p>
                      <a:r>
                        <a:rPr lang="en-US" sz="1800" i="0" kern="1200" dirty="0">
                          <a:solidFill>
                            <a:schemeClr val="tx1"/>
                          </a:solidFill>
                          <a:latin typeface="+mn-lt"/>
                          <a:ea typeface="+mn-ea"/>
                          <a:cs typeface="+mn-cs"/>
                        </a:rPr>
                        <a:t>Feasibility Assessment</a:t>
                      </a:r>
                    </a:p>
                    <a:p>
                      <a:r>
                        <a:rPr lang="en-US" sz="1800" i="0" kern="1200" dirty="0">
                          <a:solidFill>
                            <a:schemeClr val="tx1"/>
                          </a:solidFill>
                          <a:latin typeface="+mn-lt"/>
                          <a:ea typeface="+mn-ea"/>
                          <a:cs typeface="+mn-cs"/>
                        </a:rPr>
                        <a:t>   Technical</a:t>
                      </a:r>
                    </a:p>
                    <a:p>
                      <a:r>
                        <a:rPr lang="en-US" sz="1800" i="0" kern="1200" dirty="0">
                          <a:solidFill>
                            <a:schemeClr val="tx1"/>
                          </a:solidFill>
                          <a:latin typeface="+mn-lt"/>
                          <a:ea typeface="+mn-ea"/>
                          <a:cs typeface="+mn-cs"/>
                        </a:rPr>
                        <a:t>   Financial</a:t>
                      </a:r>
                    </a:p>
                    <a:p>
                      <a:r>
                        <a:rPr lang="en-US" sz="1800" i="0" kern="1200" dirty="0">
                          <a:solidFill>
                            <a:schemeClr val="tx1"/>
                          </a:solidFill>
                          <a:latin typeface="+mn-lt"/>
                          <a:ea typeface="+mn-ea"/>
                          <a:cs typeface="+mn-cs"/>
                        </a:rPr>
                        <a:t>   (Other)</a:t>
                      </a:r>
                    </a:p>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0000"/>
                  </a:ext>
                </a:extLst>
              </a:tr>
              <a:tr h="481904">
                <a:tc>
                  <a:txBody>
                    <a:bodyPr/>
                    <a:lstStyle/>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350003121"/>
                  </a:ext>
                </a:extLst>
              </a:tr>
            </a:tbl>
          </a:graphicData>
        </a:graphic>
      </p:graphicFrame>
      <p:sp>
        <p:nvSpPr>
          <p:cNvPr id="7" name="Content Placeholder 6">
            <a:extLst>
              <a:ext uri="{FF2B5EF4-FFF2-40B4-BE49-F238E27FC236}">
                <a16:creationId xmlns:a16="http://schemas.microsoft.com/office/drawing/2014/main" id="{C7CA1E2A-124B-4828-89BC-DC8D1CC70EA5}"/>
              </a:ext>
            </a:extLst>
          </p:cNvPr>
          <p:cNvSpPr>
            <a:spLocks noGrp="1"/>
          </p:cNvSpPr>
          <p:nvPr>
            <p:ph idx="1"/>
          </p:nvPr>
        </p:nvSpPr>
        <p:spPr/>
        <p:txBody>
          <a:bodyPr>
            <a:normAutofit/>
          </a:bodyPr>
          <a:lstStyle/>
          <a:p>
            <a:pPr lvl="1"/>
            <a:r>
              <a:rPr lang="en-US" altLang="en-US" sz="2000" dirty="0"/>
              <a:t>Serve many market segments</a:t>
            </a:r>
          </a:p>
          <a:p>
            <a:pPr lvl="1"/>
            <a:r>
              <a:rPr lang="en-US" altLang="en-US" sz="2000" dirty="0"/>
              <a:t>Provide software ranging from broad-based packages (i.e. general ledger) to niche packages (i.e. day care management) </a:t>
            </a:r>
          </a:p>
          <a:p>
            <a:pPr lvl="1"/>
            <a:r>
              <a:rPr lang="en-US" altLang="en-US" sz="2000" dirty="0"/>
              <a:t>Pre-packaged, off-the-shelf software</a:t>
            </a:r>
          </a:p>
          <a:p>
            <a:pPr lvl="1"/>
            <a:r>
              <a:rPr lang="en-US" altLang="en-US" sz="2000" dirty="0"/>
              <a:t>Software runs on all size computers, from microcomputers to large mainframes.</a:t>
            </a:r>
          </a:p>
          <a:p>
            <a:pPr lvl="1"/>
            <a:r>
              <a:rPr lang="en-US" altLang="en-US" sz="2000" dirty="0"/>
              <a:t>Prepackaged software is off-the-shelf, turnkey software (i.e. not customizable).</a:t>
            </a:r>
          </a:p>
          <a:p>
            <a:pPr lvl="1"/>
            <a:r>
              <a:rPr lang="en-US" altLang="en-US" sz="2000" dirty="0"/>
              <a:t>Off-the-shelf software, at best, meets 70% of organizations’ needs.</a:t>
            </a:r>
          </a:p>
          <a:p>
            <a:endParaRPr lang="en-US" altLang="en-US" sz="2400" dirty="0"/>
          </a:p>
          <a:p>
            <a:endParaRPr lang="en-US" dirty="0"/>
          </a:p>
        </p:txBody>
      </p:sp>
    </p:spTree>
    <p:extLst>
      <p:ext uri="{BB962C8B-B14F-4D97-AF65-F5344CB8AC3E}">
        <p14:creationId xmlns:p14="http://schemas.microsoft.com/office/powerpoint/2010/main" val="280125108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 calcmode="lin" valueType="num">
                                      <p:cBhvr additive="base">
                                        <p:cTn id="31"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D5CA7-73CA-42F1-B282-1F19DB2208F2}"/>
              </a:ext>
            </a:extLst>
          </p:cNvPr>
          <p:cNvSpPr>
            <a:spLocks noGrp="1"/>
          </p:cNvSpPr>
          <p:nvPr>
            <p:ph type="title"/>
          </p:nvPr>
        </p:nvSpPr>
        <p:spPr/>
        <p:txBody>
          <a:bodyPr/>
          <a:lstStyle/>
          <a:p>
            <a:r>
              <a:rPr lang="en-US" dirty="0"/>
              <a:t>Enterprise Solutions Software</a:t>
            </a:r>
          </a:p>
        </p:txBody>
      </p:sp>
      <p:graphicFrame>
        <p:nvGraphicFramePr>
          <p:cNvPr id="4" name="Table 3">
            <a:extLst>
              <a:ext uri="{FF2B5EF4-FFF2-40B4-BE49-F238E27FC236}">
                <a16:creationId xmlns:a16="http://schemas.microsoft.com/office/drawing/2014/main" id="{EFAF13E1-99CD-4CC8-98BB-C0251F4EF5F4}"/>
              </a:ext>
            </a:extLst>
          </p:cNvPr>
          <p:cNvGraphicFramePr>
            <a:graphicFrameLocks noGrp="1"/>
          </p:cNvGraphicFramePr>
          <p:nvPr>
            <p:extLst>
              <p:ext uri="{D42A27DB-BD31-4B8C-83A1-F6EECF244321}">
                <p14:modId xmlns:p14="http://schemas.microsoft.com/office/powerpoint/2010/main" val="2135999963"/>
              </p:ext>
            </p:extLst>
          </p:nvPr>
        </p:nvGraphicFramePr>
        <p:xfrm>
          <a:off x="29183" y="187219"/>
          <a:ext cx="2286000" cy="4962464"/>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b="0" i="0" kern="1200" dirty="0">
                          <a:solidFill>
                            <a:schemeClr val="bg1">
                              <a:lumMod val="50000"/>
                            </a:schemeClr>
                          </a:solidFill>
                          <a:latin typeface="+mn-lt"/>
                          <a:ea typeface="+mn-ea"/>
                          <a:cs typeface="+mn-cs"/>
                        </a:rPr>
                        <a:t>Introduction</a:t>
                      </a:r>
                    </a:p>
                    <a:p>
                      <a:r>
                        <a:rPr lang="en-US" sz="1800" b="1" i="0" kern="1200" dirty="0">
                          <a:solidFill>
                            <a:srgbClr val="FF0000"/>
                          </a:solidFill>
                          <a:latin typeface="+mn-lt"/>
                          <a:ea typeface="+mn-ea"/>
                          <a:cs typeface="+mn-cs"/>
                        </a:rPr>
                        <a:t>Sources of Software</a:t>
                      </a:r>
                    </a:p>
                    <a:p>
                      <a:r>
                        <a:rPr lang="en-US" sz="1800" i="0" kern="1200" dirty="0">
                          <a:solidFill>
                            <a:schemeClr val="tx1"/>
                          </a:solidFill>
                          <a:latin typeface="+mn-lt"/>
                          <a:ea typeface="+mn-ea"/>
                          <a:cs typeface="+mn-cs"/>
                        </a:rPr>
                        <a:t>   </a:t>
                      </a:r>
                      <a:r>
                        <a:rPr lang="en-US" sz="1800" b="0" i="0" kern="1200" dirty="0">
                          <a:solidFill>
                            <a:schemeClr val="bg1">
                              <a:lumMod val="50000"/>
                            </a:schemeClr>
                          </a:solidFill>
                          <a:latin typeface="+mn-lt"/>
                          <a:ea typeface="+mn-ea"/>
                          <a:cs typeface="+mn-cs"/>
                        </a:rPr>
                        <a:t>Outsourcing</a:t>
                      </a:r>
                    </a:p>
                    <a:p>
                      <a:r>
                        <a:rPr lang="en-US" sz="1800" b="1" i="0" kern="1200" dirty="0">
                          <a:solidFill>
                            <a:schemeClr val="tx1"/>
                          </a:solidFill>
                          <a:latin typeface="+mn-lt"/>
                          <a:ea typeface="+mn-ea"/>
                          <a:cs typeface="+mn-cs"/>
                        </a:rPr>
                        <a:t>   </a:t>
                      </a:r>
                      <a:r>
                        <a:rPr lang="en-US" sz="1800" b="0" i="0" kern="1200" dirty="0">
                          <a:solidFill>
                            <a:schemeClr val="bg1">
                              <a:lumMod val="50000"/>
                            </a:schemeClr>
                          </a:solidFill>
                          <a:latin typeface="+mn-lt"/>
                          <a:ea typeface="+mn-ea"/>
                          <a:cs typeface="+mn-cs"/>
                        </a:rPr>
                        <a:t>Packaged Software</a:t>
                      </a:r>
                    </a:p>
                    <a:p>
                      <a:r>
                        <a:rPr lang="en-US" sz="1800" i="0" kern="1200" dirty="0">
                          <a:solidFill>
                            <a:schemeClr val="tx1"/>
                          </a:solidFill>
                          <a:latin typeface="+mn-lt"/>
                          <a:ea typeface="+mn-ea"/>
                          <a:cs typeface="+mn-cs"/>
                        </a:rPr>
                        <a:t>   </a:t>
                      </a:r>
                      <a:r>
                        <a:rPr lang="en-US" sz="1800" b="1" i="0" kern="1200" dirty="0">
                          <a:solidFill>
                            <a:schemeClr val="tx1"/>
                          </a:solidFill>
                          <a:latin typeface="+mn-lt"/>
                          <a:ea typeface="+mn-ea"/>
                          <a:cs typeface="+mn-cs"/>
                        </a:rPr>
                        <a:t>Vendors</a:t>
                      </a:r>
                    </a:p>
                    <a:p>
                      <a:r>
                        <a:rPr lang="en-US" sz="1800" i="0" kern="1200" dirty="0">
                          <a:solidFill>
                            <a:schemeClr val="tx1"/>
                          </a:solidFill>
                          <a:latin typeface="+mn-lt"/>
                          <a:ea typeface="+mn-ea"/>
                          <a:cs typeface="+mn-cs"/>
                        </a:rPr>
                        <a:t>   Cloud</a:t>
                      </a:r>
                    </a:p>
                    <a:p>
                      <a:r>
                        <a:rPr lang="en-US" sz="1800" i="0" kern="1200" dirty="0">
                          <a:solidFill>
                            <a:schemeClr val="tx1"/>
                          </a:solidFill>
                          <a:latin typeface="+mn-lt"/>
                          <a:ea typeface="+mn-ea"/>
                          <a:cs typeface="+mn-cs"/>
                        </a:rPr>
                        <a:t>   Open Source</a:t>
                      </a:r>
                    </a:p>
                    <a:p>
                      <a:r>
                        <a:rPr lang="en-US" sz="1800" i="0" kern="1200" dirty="0">
                          <a:solidFill>
                            <a:schemeClr val="tx1"/>
                          </a:solidFill>
                          <a:latin typeface="+mn-lt"/>
                          <a:ea typeface="+mn-ea"/>
                          <a:cs typeface="+mn-cs"/>
                        </a:rPr>
                        <a:t>   In-House</a:t>
                      </a:r>
                    </a:p>
                    <a:p>
                      <a:r>
                        <a:rPr lang="en-US" sz="1800" i="0" kern="1200" dirty="0">
                          <a:solidFill>
                            <a:schemeClr val="tx1"/>
                          </a:solidFill>
                          <a:latin typeface="+mn-lt"/>
                          <a:ea typeface="+mn-ea"/>
                          <a:cs typeface="+mn-cs"/>
                        </a:rPr>
                        <a:t>   RFP</a:t>
                      </a:r>
                    </a:p>
                    <a:p>
                      <a:r>
                        <a:rPr lang="en-US" sz="1800" i="0" kern="1200" dirty="0">
                          <a:solidFill>
                            <a:schemeClr val="tx1"/>
                          </a:solidFill>
                          <a:latin typeface="+mn-lt"/>
                          <a:ea typeface="+mn-ea"/>
                          <a:cs typeface="+mn-cs"/>
                        </a:rPr>
                        <a:t>   Reuse</a:t>
                      </a:r>
                    </a:p>
                    <a:p>
                      <a:r>
                        <a:rPr lang="en-US" sz="1800" i="0" kern="1200" dirty="0">
                          <a:solidFill>
                            <a:schemeClr val="tx1"/>
                          </a:solidFill>
                          <a:latin typeface="+mn-lt"/>
                          <a:ea typeface="+mn-ea"/>
                          <a:cs typeface="+mn-cs"/>
                        </a:rPr>
                        <a:t>Project ID &amp; Selection</a:t>
                      </a:r>
                    </a:p>
                    <a:p>
                      <a:r>
                        <a:rPr lang="en-US" sz="1800" i="0" kern="1200" dirty="0">
                          <a:solidFill>
                            <a:schemeClr val="tx1"/>
                          </a:solidFill>
                          <a:latin typeface="+mn-lt"/>
                          <a:ea typeface="+mn-ea"/>
                          <a:cs typeface="+mn-cs"/>
                        </a:rPr>
                        <a:t>Feasibility Assessment</a:t>
                      </a:r>
                    </a:p>
                    <a:p>
                      <a:r>
                        <a:rPr lang="en-US" sz="1800" i="0" kern="1200" dirty="0">
                          <a:solidFill>
                            <a:schemeClr val="tx1"/>
                          </a:solidFill>
                          <a:latin typeface="+mn-lt"/>
                          <a:ea typeface="+mn-ea"/>
                          <a:cs typeface="+mn-cs"/>
                        </a:rPr>
                        <a:t>   Technical</a:t>
                      </a:r>
                    </a:p>
                    <a:p>
                      <a:r>
                        <a:rPr lang="en-US" sz="1800" i="0" kern="1200" dirty="0">
                          <a:solidFill>
                            <a:schemeClr val="tx1"/>
                          </a:solidFill>
                          <a:latin typeface="+mn-lt"/>
                          <a:ea typeface="+mn-ea"/>
                          <a:cs typeface="+mn-cs"/>
                        </a:rPr>
                        <a:t>   Financial</a:t>
                      </a:r>
                    </a:p>
                    <a:p>
                      <a:r>
                        <a:rPr lang="en-US" sz="1800" i="0" kern="1200" dirty="0">
                          <a:solidFill>
                            <a:schemeClr val="tx1"/>
                          </a:solidFill>
                          <a:latin typeface="+mn-lt"/>
                          <a:ea typeface="+mn-ea"/>
                          <a:cs typeface="+mn-cs"/>
                        </a:rPr>
                        <a:t>   (Other)</a:t>
                      </a:r>
                    </a:p>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0000"/>
                  </a:ext>
                </a:extLst>
              </a:tr>
              <a:tr h="481904">
                <a:tc>
                  <a:txBody>
                    <a:bodyPr/>
                    <a:lstStyle/>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350003121"/>
                  </a:ext>
                </a:extLst>
              </a:tr>
            </a:tbl>
          </a:graphicData>
        </a:graphic>
      </p:graphicFrame>
      <p:sp>
        <p:nvSpPr>
          <p:cNvPr id="7" name="Content Placeholder 6">
            <a:extLst>
              <a:ext uri="{FF2B5EF4-FFF2-40B4-BE49-F238E27FC236}">
                <a16:creationId xmlns:a16="http://schemas.microsoft.com/office/drawing/2014/main" id="{C7CA1E2A-124B-4828-89BC-DC8D1CC70EA5}"/>
              </a:ext>
            </a:extLst>
          </p:cNvPr>
          <p:cNvSpPr>
            <a:spLocks noGrp="1"/>
          </p:cNvSpPr>
          <p:nvPr>
            <p:ph idx="1"/>
          </p:nvPr>
        </p:nvSpPr>
        <p:spPr/>
        <p:txBody>
          <a:bodyPr>
            <a:normAutofit/>
          </a:bodyPr>
          <a:lstStyle/>
          <a:p>
            <a:r>
              <a:rPr lang="en-US" altLang="en-US" sz="2000" b="1" i="1" dirty="0"/>
              <a:t>Enterprise Resource Planning (ERP)</a:t>
            </a:r>
            <a:r>
              <a:rPr lang="en-US" altLang="en-US" sz="2000" dirty="0"/>
              <a:t>  systems integrate individual traditional business functions into modules enabling a single seamless transaction to cut across functional boundaries.</a:t>
            </a:r>
          </a:p>
          <a:p>
            <a:r>
              <a:rPr lang="en-US" altLang="en-US" sz="2000" dirty="0"/>
              <a:t>SAP AG is the leading vendor of ERP systems.</a:t>
            </a:r>
          </a:p>
          <a:p>
            <a:endParaRPr lang="en-US" altLang="en-US" sz="2400" dirty="0"/>
          </a:p>
          <a:p>
            <a:endParaRPr lang="en-US" dirty="0"/>
          </a:p>
        </p:txBody>
      </p:sp>
      <p:pic>
        <p:nvPicPr>
          <p:cNvPr id="5" name="Picture 4">
            <a:extLst>
              <a:ext uri="{FF2B5EF4-FFF2-40B4-BE49-F238E27FC236}">
                <a16:creationId xmlns:a16="http://schemas.microsoft.com/office/drawing/2014/main" id="{FE6C4C7C-6327-46F8-A2B6-4B90B99DCD82}"/>
              </a:ext>
            </a:extLst>
          </p:cNvPr>
          <p:cNvPicPr>
            <a:picLocks noChangeAspect="1"/>
          </p:cNvPicPr>
          <p:nvPr/>
        </p:nvPicPr>
        <p:blipFill rotWithShape="1">
          <a:blip r:embed="rId2"/>
          <a:srcRect l="17443" t="3695" r="16905" b="8229"/>
          <a:stretch/>
        </p:blipFill>
        <p:spPr>
          <a:xfrm>
            <a:off x="7303324" y="2260363"/>
            <a:ext cx="4191989" cy="4216473"/>
          </a:xfrm>
          <a:prstGeom prst="rect">
            <a:avLst/>
          </a:prstGeom>
        </p:spPr>
      </p:pic>
    </p:spTree>
    <p:extLst>
      <p:ext uri="{BB962C8B-B14F-4D97-AF65-F5344CB8AC3E}">
        <p14:creationId xmlns:p14="http://schemas.microsoft.com/office/powerpoint/2010/main" val="273489340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D5CA7-73CA-42F1-B282-1F19DB2208F2}"/>
              </a:ext>
            </a:extLst>
          </p:cNvPr>
          <p:cNvSpPr>
            <a:spLocks noGrp="1"/>
          </p:cNvSpPr>
          <p:nvPr>
            <p:ph type="title"/>
          </p:nvPr>
        </p:nvSpPr>
        <p:spPr/>
        <p:txBody>
          <a:bodyPr/>
          <a:lstStyle/>
          <a:p>
            <a:r>
              <a:rPr lang="en-US" dirty="0"/>
              <a:t>Cloud Computing</a:t>
            </a:r>
          </a:p>
        </p:txBody>
      </p:sp>
      <p:graphicFrame>
        <p:nvGraphicFramePr>
          <p:cNvPr id="4" name="Table 3">
            <a:extLst>
              <a:ext uri="{FF2B5EF4-FFF2-40B4-BE49-F238E27FC236}">
                <a16:creationId xmlns:a16="http://schemas.microsoft.com/office/drawing/2014/main" id="{EFAF13E1-99CD-4CC8-98BB-C0251F4EF5F4}"/>
              </a:ext>
            </a:extLst>
          </p:cNvPr>
          <p:cNvGraphicFramePr>
            <a:graphicFrameLocks noGrp="1"/>
          </p:cNvGraphicFramePr>
          <p:nvPr>
            <p:extLst>
              <p:ext uri="{D42A27DB-BD31-4B8C-83A1-F6EECF244321}">
                <p14:modId xmlns:p14="http://schemas.microsoft.com/office/powerpoint/2010/main" val="192856027"/>
              </p:ext>
            </p:extLst>
          </p:nvPr>
        </p:nvGraphicFramePr>
        <p:xfrm>
          <a:off x="29183" y="187219"/>
          <a:ext cx="2286000" cy="4962464"/>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b="0" i="0" kern="1200" dirty="0">
                          <a:solidFill>
                            <a:schemeClr val="bg1">
                              <a:lumMod val="50000"/>
                            </a:schemeClr>
                          </a:solidFill>
                          <a:latin typeface="+mn-lt"/>
                          <a:ea typeface="+mn-ea"/>
                          <a:cs typeface="+mn-cs"/>
                        </a:rPr>
                        <a:t>Introduction</a:t>
                      </a:r>
                    </a:p>
                    <a:p>
                      <a:r>
                        <a:rPr lang="en-US" sz="1800" b="1" i="0" kern="1200" dirty="0">
                          <a:solidFill>
                            <a:srgbClr val="FF0000"/>
                          </a:solidFill>
                          <a:latin typeface="+mn-lt"/>
                          <a:ea typeface="+mn-ea"/>
                          <a:cs typeface="+mn-cs"/>
                        </a:rPr>
                        <a:t>Sources of Software</a:t>
                      </a:r>
                    </a:p>
                    <a:p>
                      <a:r>
                        <a:rPr lang="en-US" sz="1800" i="0" kern="1200" dirty="0">
                          <a:solidFill>
                            <a:schemeClr val="tx1"/>
                          </a:solidFill>
                          <a:latin typeface="+mn-lt"/>
                          <a:ea typeface="+mn-ea"/>
                          <a:cs typeface="+mn-cs"/>
                        </a:rPr>
                        <a:t>   </a:t>
                      </a:r>
                      <a:r>
                        <a:rPr lang="en-US" sz="1800" b="0" i="0" kern="1200" dirty="0">
                          <a:solidFill>
                            <a:schemeClr val="bg1">
                              <a:lumMod val="50000"/>
                            </a:schemeClr>
                          </a:solidFill>
                          <a:latin typeface="+mn-lt"/>
                          <a:ea typeface="+mn-ea"/>
                          <a:cs typeface="+mn-cs"/>
                        </a:rPr>
                        <a:t>Outsourcing</a:t>
                      </a:r>
                    </a:p>
                    <a:p>
                      <a:r>
                        <a:rPr lang="en-US" sz="1800" b="1" i="0" kern="1200" dirty="0">
                          <a:solidFill>
                            <a:schemeClr val="tx1"/>
                          </a:solidFill>
                          <a:latin typeface="+mn-lt"/>
                          <a:ea typeface="+mn-ea"/>
                          <a:cs typeface="+mn-cs"/>
                        </a:rPr>
                        <a:t>   </a:t>
                      </a:r>
                      <a:r>
                        <a:rPr lang="en-US" sz="1800" b="0" i="0" kern="1200" dirty="0">
                          <a:solidFill>
                            <a:schemeClr val="bg1">
                              <a:lumMod val="50000"/>
                            </a:schemeClr>
                          </a:solidFill>
                          <a:latin typeface="+mn-lt"/>
                          <a:ea typeface="+mn-ea"/>
                          <a:cs typeface="+mn-cs"/>
                        </a:rPr>
                        <a:t>Packaged Software</a:t>
                      </a:r>
                    </a:p>
                    <a:p>
                      <a:r>
                        <a:rPr lang="en-US" sz="1800" i="0" kern="1200" dirty="0">
                          <a:solidFill>
                            <a:schemeClr val="tx1"/>
                          </a:solidFill>
                          <a:latin typeface="+mn-lt"/>
                          <a:ea typeface="+mn-ea"/>
                          <a:cs typeface="+mn-cs"/>
                        </a:rPr>
                        <a:t>   </a:t>
                      </a:r>
                      <a:r>
                        <a:rPr lang="en-US" sz="1800" b="0" i="0" kern="1200" dirty="0">
                          <a:solidFill>
                            <a:schemeClr val="bg1">
                              <a:lumMod val="50000"/>
                            </a:schemeClr>
                          </a:solidFill>
                          <a:latin typeface="+mn-lt"/>
                          <a:ea typeface="+mn-ea"/>
                          <a:cs typeface="+mn-cs"/>
                        </a:rPr>
                        <a:t>Vendors</a:t>
                      </a:r>
                    </a:p>
                    <a:p>
                      <a:r>
                        <a:rPr lang="en-US" sz="1800" i="0" kern="1200" dirty="0">
                          <a:solidFill>
                            <a:schemeClr val="tx1"/>
                          </a:solidFill>
                          <a:latin typeface="+mn-lt"/>
                          <a:ea typeface="+mn-ea"/>
                          <a:cs typeface="+mn-cs"/>
                        </a:rPr>
                        <a:t>   </a:t>
                      </a:r>
                      <a:r>
                        <a:rPr lang="en-US" sz="1800" b="1" i="0" kern="1200" dirty="0">
                          <a:solidFill>
                            <a:schemeClr val="tx1"/>
                          </a:solidFill>
                          <a:latin typeface="+mn-lt"/>
                          <a:ea typeface="+mn-ea"/>
                          <a:cs typeface="+mn-cs"/>
                        </a:rPr>
                        <a:t>Cloud</a:t>
                      </a:r>
                    </a:p>
                    <a:p>
                      <a:r>
                        <a:rPr lang="en-US" sz="1800" i="0" kern="1200" dirty="0">
                          <a:solidFill>
                            <a:schemeClr val="tx1"/>
                          </a:solidFill>
                          <a:latin typeface="+mn-lt"/>
                          <a:ea typeface="+mn-ea"/>
                          <a:cs typeface="+mn-cs"/>
                        </a:rPr>
                        <a:t>   Open Source</a:t>
                      </a:r>
                    </a:p>
                    <a:p>
                      <a:r>
                        <a:rPr lang="en-US" sz="1800" i="0" kern="1200" dirty="0">
                          <a:solidFill>
                            <a:schemeClr val="tx1"/>
                          </a:solidFill>
                          <a:latin typeface="+mn-lt"/>
                          <a:ea typeface="+mn-ea"/>
                          <a:cs typeface="+mn-cs"/>
                        </a:rPr>
                        <a:t>   In-House</a:t>
                      </a:r>
                    </a:p>
                    <a:p>
                      <a:r>
                        <a:rPr lang="en-US" sz="1800" i="0" kern="1200" dirty="0">
                          <a:solidFill>
                            <a:schemeClr val="tx1"/>
                          </a:solidFill>
                          <a:latin typeface="+mn-lt"/>
                          <a:ea typeface="+mn-ea"/>
                          <a:cs typeface="+mn-cs"/>
                        </a:rPr>
                        <a:t>   RFP</a:t>
                      </a:r>
                    </a:p>
                    <a:p>
                      <a:r>
                        <a:rPr lang="en-US" sz="1800" i="0" kern="1200" dirty="0">
                          <a:solidFill>
                            <a:schemeClr val="tx1"/>
                          </a:solidFill>
                          <a:latin typeface="+mn-lt"/>
                          <a:ea typeface="+mn-ea"/>
                          <a:cs typeface="+mn-cs"/>
                        </a:rPr>
                        <a:t>   Reuse</a:t>
                      </a:r>
                    </a:p>
                    <a:p>
                      <a:r>
                        <a:rPr lang="en-US" sz="1800" i="0" kern="1200" dirty="0">
                          <a:solidFill>
                            <a:schemeClr val="tx1"/>
                          </a:solidFill>
                          <a:latin typeface="+mn-lt"/>
                          <a:ea typeface="+mn-ea"/>
                          <a:cs typeface="+mn-cs"/>
                        </a:rPr>
                        <a:t>Project ID &amp; Selection</a:t>
                      </a:r>
                    </a:p>
                    <a:p>
                      <a:r>
                        <a:rPr lang="en-US" sz="1800" i="0" kern="1200" dirty="0">
                          <a:solidFill>
                            <a:schemeClr val="tx1"/>
                          </a:solidFill>
                          <a:latin typeface="+mn-lt"/>
                          <a:ea typeface="+mn-ea"/>
                          <a:cs typeface="+mn-cs"/>
                        </a:rPr>
                        <a:t>Feasibility Assessment</a:t>
                      </a:r>
                    </a:p>
                    <a:p>
                      <a:r>
                        <a:rPr lang="en-US" sz="1800" i="0" kern="1200" dirty="0">
                          <a:solidFill>
                            <a:schemeClr val="tx1"/>
                          </a:solidFill>
                          <a:latin typeface="+mn-lt"/>
                          <a:ea typeface="+mn-ea"/>
                          <a:cs typeface="+mn-cs"/>
                        </a:rPr>
                        <a:t>   Technical</a:t>
                      </a:r>
                    </a:p>
                    <a:p>
                      <a:r>
                        <a:rPr lang="en-US" sz="1800" i="0" kern="1200" dirty="0">
                          <a:solidFill>
                            <a:schemeClr val="tx1"/>
                          </a:solidFill>
                          <a:latin typeface="+mn-lt"/>
                          <a:ea typeface="+mn-ea"/>
                          <a:cs typeface="+mn-cs"/>
                        </a:rPr>
                        <a:t>   Financial</a:t>
                      </a:r>
                    </a:p>
                    <a:p>
                      <a:r>
                        <a:rPr lang="en-US" sz="1800" i="0" kern="1200" dirty="0">
                          <a:solidFill>
                            <a:schemeClr val="tx1"/>
                          </a:solidFill>
                          <a:latin typeface="+mn-lt"/>
                          <a:ea typeface="+mn-ea"/>
                          <a:cs typeface="+mn-cs"/>
                        </a:rPr>
                        <a:t>   (Other)</a:t>
                      </a:r>
                    </a:p>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0000"/>
                  </a:ext>
                </a:extLst>
              </a:tr>
              <a:tr h="481904">
                <a:tc>
                  <a:txBody>
                    <a:bodyPr/>
                    <a:lstStyle/>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350003121"/>
                  </a:ext>
                </a:extLst>
              </a:tr>
            </a:tbl>
          </a:graphicData>
        </a:graphic>
      </p:graphicFrame>
      <p:sp>
        <p:nvSpPr>
          <p:cNvPr id="7" name="Content Placeholder 6">
            <a:extLst>
              <a:ext uri="{FF2B5EF4-FFF2-40B4-BE49-F238E27FC236}">
                <a16:creationId xmlns:a16="http://schemas.microsoft.com/office/drawing/2014/main" id="{C7CA1E2A-124B-4828-89BC-DC8D1CC70EA5}"/>
              </a:ext>
            </a:extLst>
          </p:cNvPr>
          <p:cNvSpPr>
            <a:spLocks noGrp="1"/>
          </p:cNvSpPr>
          <p:nvPr>
            <p:ph idx="1"/>
          </p:nvPr>
        </p:nvSpPr>
        <p:spPr/>
        <p:txBody>
          <a:bodyPr>
            <a:normAutofit/>
          </a:bodyPr>
          <a:lstStyle/>
          <a:p>
            <a:r>
              <a:rPr lang="en-US" altLang="en-US" sz="2000" dirty="0"/>
              <a:t>The provision of computing resources, including applications, over the Internet, so customers do not have to invest in the computing infrastructure needed to run and maintain the resources</a:t>
            </a:r>
          </a:p>
          <a:p>
            <a:r>
              <a:rPr lang="en-US" altLang="en-US" sz="2000" dirty="0"/>
              <a:t>Pay-per-use or monthly/yearly licenses</a:t>
            </a:r>
          </a:p>
          <a:p>
            <a:r>
              <a:rPr lang="en-US" altLang="en-US" dirty="0"/>
              <a:t>Examples: </a:t>
            </a:r>
          </a:p>
          <a:p>
            <a:pPr lvl="1"/>
            <a:r>
              <a:rPr lang="en-US" altLang="en-US" dirty="0"/>
              <a:t>Google Apps– for sharing documents, spreadsheets, and presentations</a:t>
            </a:r>
          </a:p>
          <a:p>
            <a:pPr lvl="1"/>
            <a:r>
              <a:rPr lang="en-US" altLang="en-US" dirty="0"/>
              <a:t>Salesforce.com – online customer relationship management (CRM) software</a:t>
            </a:r>
          </a:p>
          <a:p>
            <a:pPr lvl="2"/>
            <a:r>
              <a:rPr lang="en-US" altLang="en-US" dirty="0"/>
              <a:t>An example of software as a service (SaaS)</a:t>
            </a:r>
          </a:p>
          <a:p>
            <a:pPr lvl="1"/>
            <a:r>
              <a:rPr lang="en-US" altLang="en-US" dirty="0"/>
              <a:t>Microsoft Azure platform</a:t>
            </a:r>
          </a:p>
          <a:p>
            <a:pPr lvl="1"/>
            <a:r>
              <a:rPr lang="en-US" altLang="en-US" dirty="0"/>
              <a:t>Amazon.com cloud infrastructure and services</a:t>
            </a:r>
          </a:p>
          <a:p>
            <a:pPr lvl="2"/>
            <a:r>
              <a:rPr lang="en-US" altLang="en-US" dirty="0"/>
              <a:t>An example of hardware as a service (</a:t>
            </a:r>
            <a:r>
              <a:rPr lang="en-US" altLang="en-US" dirty="0" err="1"/>
              <a:t>HaaS</a:t>
            </a:r>
            <a:r>
              <a:rPr lang="en-US" altLang="en-US" dirty="0"/>
              <a:t>)</a:t>
            </a:r>
          </a:p>
          <a:p>
            <a:endParaRPr lang="en-US" dirty="0"/>
          </a:p>
        </p:txBody>
      </p:sp>
    </p:spTree>
    <p:extLst>
      <p:ext uri="{BB962C8B-B14F-4D97-AF65-F5344CB8AC3E}">
        <p14:creationId xmlns:p14="http://schemas.microsoft.com/office/powerpoint/2010/main" val="362863838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 calcmode="lin" valueType="num">
                                      <p:cBhvr additive="base">
                                        <p:cTn id="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anim calcmode="lin" valueType="num">
                                      <p:cBhvr additive="base">
                                        <p:cTn id="1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 calcmode="lin" valueType="num">
                                      <p:cBhvr additive="base">
                                        <p:cTn id="1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anim calcmode="lin" valueType="num">
                                      <p:cBhvr additive="base">
                                        <p:cTn id="2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xEl>
                                              <p:pRg st="7" end="7"/>
                                            </p:txEl>
                                          </p:spTgt>
                                        </p:tgtEl>
                                        <p:attrNameLst>
                                          <p:attrName>style.visibility</p:attrName>
                                        </p:attrNameLst>
                                      </p:cBhvr>
                                      <p:to>
                                        <p:strVal val="visible"/>
                                      </p:to>
                                    </p:set>
                                    <p:anim calcmode="lin" valueType="num">
                                      <p:cBhvr additive="base">
                                        <p:cTn id="29"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
                                            <p:txEl>
                                              <p:pRg st="8" end="8"/>
                                            </p:txEl>
                                          </p:spTgt>
                                        </p:tgtEl>
                                        <p:attrNameLst>
                                          <p:attrName>style.visibility</p:attrName>
                                        </p:attrNameLst>
                                      </p:cBhvr>
                                      <p:to>
                                        <p:strVal val="visible"/>
                                      </p:to>
                                    </p:set>
                                    <p:anim calcmode="lin" valueType="num">
                                      <p:cBhvr additive="base">
                                        <p:cTn id="33"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D5CA7-73CA-42F1-B282-1F19DB2208F2}"/>
              </a:ext>
            </a:extLst>
          </p:cNvPr>
          <p:cNvSpPr>
            <a:spLocks noGrp="1"/>
          </p:cNvSpPr>
          <p:nvPr>
            <p:ph type="title"/>
          </p:nvPr>
        </p:nvSpPr>
        <p:spPr/>
        <p:txBody>
          <a:bodyPr/>
          <a:lstStyle/>
          <a:p>
            <a:r>
              <a:rPr lang="en-US" dirty="0"/>
              <a:t>Cloud Computing</a:t>
            </a:r>
          </a:p>
        </p:txBody>
      </p:sp>
      <p:graphicFrame>
        <p:nvGraphicFramePr>
          <p:cNvPr id="4" name="Table 3">
            <a:extLst>
              <a:ext uri="{FF2B5EF4-FFF2-40B4-BE49-F238E27FC236}">
                <a16:creationId xmlns:a16="http://schemas.microsoft.com/office/drawing/2014/main" id="{EFAF13E1-99CD-4CC8-98BB-C0251F4EF5F4}"/>
              </a:ext>
            </a:extLst>
          </p:cNvPr>
          <p:cNvGraphicFramePr>
            <a:graphicFrameLocks noGrp="1"/>
          </p:cNvGraphicFramePr>
          <p:nvPr/>
        </p:nvGraphicFramePr>
        <p:xfrm>
          <a:off x="29183" y="187219"/>
          <a:ext cx="2286000" cy="4962464"/>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tblGrid>
              <a:tr h="481904">
                <a:tc>
                  <a:txBody>
                    <a:bodyPr/>
                    <a:lstStyle/>
                    <a:p>
                      <a:r>
                        <a:rPr lang="en-US" sz="1800" b="0" i="0" kern="1200" dirty="0">
                          <a:solidFill>
                            <a:schemeClr val="bg1">
                              <a:lumMod val="50000"/>
                            </a:schemeClr>
                          </a:solidFill>
                          <a:latin typeface="+mn-lt"/>
                          <a:ea typeface="+mn-ea"/>
                          <a:cs typeface="+mn-cs"/>
                        </a:rPr>
                        <a:t>Introduction</a:t>
                      </a:r>
                    </a:p>
                    <a:p>
                      <a:r>
                        <a:rPr lang="en-US" sz="1800" b="1" i="0" kern="1200" dirty="0">
                          <a:solidFill>
                            <a:srgbClr val="FF0000"/>
                          </a:solidFill>
                          <a:latin typeface="+mn-lt"/>
                          <a:ea typeface="+mn-ea"/>
                          <a:cs typeface="+mn-cs"/>
                        </a:rPr>
                        <a:t>Sources of Software</a:t>
                      </a:r>
                    </a:p>
                    <a:p>
                      <a:r>
                        <a:rPr lang="en-US" sz="1800" i="0" kern="1200" dirty="0">
                          <a:solidFill>
                            <a:schemeClr val="tx1"/>
                          </a:solidFill>
                          <a:latin typeface="+mn-lt"/>
                          <a:ea typeface="+mn-ea"/>
                          <a:cs typeface="+mn-cs"/>
                        </a:rPr>
                        <a:t>   </a:t>
                      </a:r>
                      <a:r>
                        <a:rPr lang="en-US" sz="1800" b="0" i="0" kern="1200" dirty="0">
                          <a:solidFill>
                            <a:schemeClr val="bg1">
                              <a:lumMod val="50000"/>
                            </a:schemeClr>
                          </a:solidFill>
                          <a:latin typeface="+mn-lt"/>
                          <a:ea typeface="+mn-ea"/>
                          <a:cs typeface="+mn-cs"/>
                        </a:rPr>
                        <a:t>Outsourcing</a:t>
                      </a:r>
                    </a:p>
                    <a:p>
                      <a:r>
                        <a:rPr lang="en-US" sz="1800" b="1" i="0" kern="1200" dirty="0">
                          <a:solidFill>
                            <a:schemeClr val="tx1"/>
                          </a:solidFill>
                          <a:latin typeface="+mn-lt"/>
                          <a:ea typeface="+mn-ea"/>
                          <a:cs typeface="+mn-cs"/>
                        </a:rPr>
                        <a:t>   </a:t>
                      </a:r>
                      <a:r>
                        <a:rPr lang="en-US" sz="1800" b="0" i="0" kern="1200" dirty="0">
                          <a:solidFill>
                            <a:schemeClr val="bg1">
                              <a:lumMod val="50000"/>
                            </a:schemeClr>
                          </a:solidFill>
                          <a:latin typeface="+mn-lt"/>
                          <a:ea typeface="+mn-ea"/>
                          <a:cs typeface="+mn-cs"/>
                        </a:rPr>
                        <a:t>Packaged Software</a:t>
                      </a:r>
                    </a:p>
                    <a:p>
                      <a:r>
                        <a:rPr lang="en-US" sz="1800" i="0" kern="1200" dirty="0">
                          <a:solidFill>
                            <a:schemeClr val="tx1"/>
                          </a:solidFill>
                          <a:latin typeface="+mn-lt"/>
                          <a:ea typeface="+mn-ea"/>
                          <a:cs typeface="+mn-cs"/>
                        </a:rPr>
                        <a:t>   </a:t>
                      </a:r>
                      <a:r>
                        <a:rPr lang="en-US" sz="1800" b="0" i="0" kern="1200" dirty="0">
                          <a:solidFill>
                            <a:schemeClr val="bg1">
                              <a:lumMod val="50000"/>
                            </a:schemeClr>
                          </a:solidFill>
                          <a:latin typeface="+mn-lt"/>
                          <a:ea typeface="+mn-ea"/>
                          <a:cs typeface="+mn-cs"/>
                        </a:rPr>
                        <a:t>Vendors</a:t>
                      </a:r>
                    </a:p>
                    <a:p>
                      <a:r>
                        <a:rPr lang="en-US" sz="1800" i="0" kern="1200" dirty="0">
                          <a:solidFill>
                            <a:schemeClr val="tx1"/>
                          </a:solidFill>
                          <a:latin typeface="+mn-lt"/>
                          <a:ea typeface="+mn-ea"/>
                          <a:cs typeface="+mn-cs"/>
                        </a:rPr>
                        <a:t>   </a:t>
                      </a:r>
                      <a:r>
                        <a:rPr lang="en-US" sz="1800" b="1" i="0" kern="1200" dirty="0">
                          <a:solidFill>
                            <a:schemeClr val="tx1"/>
                          </a:solidFill>
                          <a:latin typeface="+mn-lt"/>
                          <a:ea typeface="+mn-ea"/>
                          <a:cs typeface="+mn-cs"/>
                        </a:rPr>
                        <a:t>Cloud</a:t>
                      </a:r>
                    </a:p>
                    <a:p>
                      <a:r>
                        <a:rPr lang="en-US" sz="1800" i="0" kern="1200" dirty="0">
                          <a:solidFill>
                            <a:schemeClr val="tx1"/>
                          </a:solidFill>
                          <a:latin typeface="+mn-lt"/>
                          <a:ea typeface="+mn-ea"/>
                          <a:cs typeface="+mn-cs"/>
                        </a:rPr>
                        <a:t>   Open Source</a:t>
                      </a:r>
                    </a:p>
                    <a:p>
                      <a:r>
                        <a:rPr lang="en-US" sz="1800" i="0" kern="1200" dirty="0">
                          <a:solidFill>
                            <a:schemeClr val="tx1"/>
                          </a:solidFill>
                          <a:latin typeface="+mn-lt"/>
                          <a:ea typeface="+mn-ea"/>
                          <a:cs typeface="+mn-cs"/>
                        </a:rPr>
                        <a:t>   In-House</a:t>
                      </a:r>
                    </a:p>
                    <a:p>
                      <a:r>
                        <a:rPr lang="en-US" sz="1800" i="0" kern="1200" dirty="0">
                          <a:solidFill>
                            <a:schemeClr val="tx1"/>
                          </a:solidFill>
                          <a:latin typeface="+mn-lt"/>
                          <a:ea typeface="+mn-ea"/>
                          <a:cs typeface="+mn-cs"/>
                        </a:rPr>
                        <a:t>   RFP</a:t>
                      </a:r>
                    </a:p>
                    <a:p>
                      <a:r>
                        <a:rPr lang="en-US" sz="1800" i="0" kern="1200" dirty="0">
                          <a:solidFill>
                            <a:schemeClr val="tx1"/>
                          </a:solidFill>
                          <a:latin typeface="+mn-lt"/>
                          <a:ea typeface="+mn-ea"/>
                          <a:cs typeface="+mn-cs"/>
                        </a:rPr>
                        <a:t>   Reuse</a:t>
                      </a:r>
                    </a:p>
                    <a:p>
                      <a:r>
                        <a:rPr lang="en-US" sz="1800" i="0" kern="1200" dirty="0">
                          <a:solidFill>
                            <a:schemeClr val="tx1"/>
                          </a:solidFill>
                          <a:latin typeface="+mn-lt"/>
                          <a:ea typeface="+mn-ea"/>
                          <a:cs typeface="+mn-cs"/>
                        </a:rPr>
                        <a:t>Project ID &amp; Selection</a:t>
                      </a:r>
                    </a:p>
                    <a:p>
                      <a:r>
                        <a:rPr lang="en-US" sz="1800" i="0" kern="1200" dirty="0">
                          <a:solidFill>
                            <a:schemeClr val="tx1"/>
                          </a:solidFill>
                          <a:latin typeface="+mn-lt"/>
                          <a:ea typeface="+mn-ea"/>
                          <a:cs typeface="+mn-cs"/>
                        </a:rPr>
                        <a:t>Feasibility Assessment</a:t>
                      </a:r>
                    </a:p>
                    <a:p>
                      <a:r>
                        <a:rPr lang="en-US" sz="1800" i="0" kern="1200" dirty="0">
                          <a:solidFill>
                            <a:schemeClr val="tx1"/>
                          </a:solidFill>
                          <a:latin typeface="+mn-lt"/>
                          <a:ea typeface="+mn-ea"/>
                          <a:cs typeface="+mn-cs"/>
                        </a:rPr>
                        <a:t>   Technical</a:t>
                      </a:r>
                    </a:p>
                    <a:p>
                      <a:r>
                        <a:rPr lang="en-US" sz="1800" i="0" kern="1200" dirty="0">
                          <a:solidFill>
                            <a:schemeClr val="tx1"/>
                          </a:solidFill>
                          <a:latin typeface="+mn-lt"/>
                          <a:ea typeface="+mn-ea"/>
                          <a:cs typeface="+mn-cs"/>
                        </a:rPr>
                        <a:t>   Financial</a:t>
                      </a:r>
                    </a:p>
                    <a:p>
                      <a:r>
                        <a:rPr lang="en-US" sz="1800" i="0" kern="1200" dirty="0">
                          <a:solidFill>
                            <a:schemeClr val="tx1"/>
                          </a:solidFill>
                          <a:latin typeface="+mn-lt"/>
                          <a:ea typeface="+mn-ea"/>
                          <a:cs typeface="+mn-cs"/>
                        </a:rPr>
                        <a:t>   (Other)</a:t>
                      </a:r>
                    </a:p>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0000"/>
                  </a:ext>
                </a:extLst>
              </a:tr>
              <a:tr h="481904">
                <a:tc>
                  <a:txBody>
                    <a:bodyPr/>
                    <a:lstStyle/>
                    <a:p>
                      <a:endParaRPr lang="en-US" sz="1800" i="0" kern="1200" dirty="0">
                        <a:solidFill>
                          <a:srgbClr val="FF0000"/>
                        </a:solidFill>
                        <a:latin typeface="+mn-lt"/>
                        <a:ea typeface="+mn-ea"/>
                        <a:cs typeface="+mn-cs"/>
                      </a:endParaRPr>
                    </a:p>
                  </a:txBody>
                  <a:tcPr/>
                </a:tc>
                <a:extLst>
                  <a:ext uri="{0D108BD9-81ED-4DB2-BD59-A6C34878D82A}">
                    <a16:rowId xmlns:a16="http://schemas.microsoft.com/office/drawing/2014/main" val="1350003121"/>
                  </a:ext>
                </a:extLst>
              </a:tr>
            </a:tbl>
          </a:graphicData>
        </a:graphic>
      </p:graphicFrame>
      <p:sp>
        <p:nvSpPr>
          <p:cNvPr id="7" name="Content Placeholder 6">
            <a:extLst>
              <a:ext uri="{FF2B5EF4-FFF2-40B4-BE49-F238E27FC236}">
                <a16:creationId xmlns:a16="http://schemas.microsoft.com/office/drawing/2014/main" id="{C7CA1E2A-124B-4828-89BC-DC8D1CC70EA5}"/>
              </a:ext>
            </a:extLst>
          </p:cNvPr>
          <p:cNvSpPr>
            <a:spLocks noGrp="1"/>
          </p:cNvSpPr>
          <p:nvPr>
            <p:ph idx="1"/>
          </p:nvPr>
        </p:nvSpPr>
        <p:spPr/>
        <p:txBody>
          <a:bodyPr>
            <a:normAutofit/>
          </a:bodyPr>
          <a:lstStyle/>
          <a:p>
            <a:r>
              <a:rPr lang="en-US" altLang="en-US" dirty="0"/>
              <a:t>Heavy growth predicted</a:t>
            </a:r>
          </a:p>
          <a:p>
            <a:r>
              <a:rPr lang="en-US" altLang="en-US" dirty="0"/>
              <a:t>Benefits: </a:t>
            </a:r>
          </a:p>
          <a:p>
            <a:pPr lvl="1"/>
            <a:r>
              <a:rPr lang="en-US" altLang="en-US" dirty="0"/>
              <a:t>Frees company of internal IT staff requirements</a:t>
            </a:r>
          </a:p>
          <a:p>
            <a:pPr lvl="1"/>
            <a:r>
              <a:rPr lang="en-US" altLang="en-US" dirty="0"/>
              <a:t>Faster access to application than via internal development</a:t>
            </a:r>
          </a:p>
          <a:p>
            <a:pPr lvl="1"/>
            <a:r>
              <a:rPr lang="en-US" altLang="en-US" dirty="0"/>
              <a:t>Lower cost than internal development</a:t>
            </a:r>
          </a:p>
          <a:p>
            <a:r>
              <a:rPr lang="en-US" altLang="en-US" dirty="0"/>
              <a:t>Concerns</a:t>
            </a:r>
          </a:p>
          <a:p>
            <a:pPr lvl="1"/>
            <a:r>
              <a:rPr lang="en-US" altLang="en-US" dirty="0"/>
              <a:t>Security</a:t>
            </a:r>
          </a:p>
          <a:p>
            <a:pPr lvl="1"/>
            <a:r>
              <a:rPr lang="en-US" altLang="en-US" dirty="0"/>
              <a:t>Reliability</a:t>
            </a:r>
          </a:p>
          <a:p>
            <a:pPr lvl="1"/>
            <a:r>
              <a:rPr lang="en-US" altLang="en-US" dirty="0"/>
              <a:t>Regulation compliance </a:t>
            </a:r>
          </a:p>
          <a:p>
            <a:endParaRPr lang="en-US" dirty="0"/>
          </a:p>
        </p:txBody>
      </p:sp>
    </p:spTree>
    <p:extLst>
      <p:ext uri="{BB962C8B-B14F-4D97-AF65-F5344CB8AC3E}">
        <p14:creationId xmlns:p14="http://schemas.microsoft.com/office/powerpoint/2010/main" val="68478473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 calcmode="lin" valueType="num">
                                      <p:cBhvr additive="base">
                                        <p:cTn id="1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 calcmode="lin" valueType="num">
                                      <p:cBhvr additive="base">
                                        <p:cTn id="25"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anim calcmode="lin" valueType="num">
                                      <p:cBhvr additive="base">
                                        <p:cTn id="31"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8" end="8"/>
                                            </p:txEl>
                                          </p:spTgt>
                                        </p:tgtEl>
                                        <p:attrNameLst>
                                          <p:attrName>style.visibility</p:attrName>
                                        </p:attrNameLst>
                                      </p:cBhvr>
                                      <p:to>
                                        <p:strVal val="visible"/>
                                      </p:to>
                                    </p:set>
                                    <p:anim calcmode="lin" valueType="num">
                                      <p:cBhvr additive="base">
                                        <p:cTn id="37"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5203">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5203" id="{C2180A91-B489-4017-B817-4ED1243F2912}" vid="{138937F4-AF54-4573-B422-054BC39383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5203</Template>
  <TotalTime>559</TotalTime>
  <Words>4332</Words>
  <Application>Microsoft Office PowerPoint</Application>
  <PresentationFormat>Widescreen</PresentationFormat>
  <Paragraphs>979</Paragraphs>
  <Slides>46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Tw Cen MT</vt:lpstr>
      <vt:lpstr>Tw Cen MT Condensed</vt:lpstr>
      <vt:lpstr>Wingdings 3</vt:lpstr>
      <vt:lpstr>5203</vt:lpstr>
      <vt:lpstr>Project Selection</vt:lpstr>
      <vt:lpstr>Learning Objectives</vt:lpstr>
      <vt:lpstr>Topics</vt:lpstr>
      <vt:lpstr>Sources of Software</vt:lpstr>
      <vt:lpstr>Outsourcing</vt:lpstr>
      <vt:lpstr>Packaged Software</vt:lpstr>
      <vt:lpstr>Enterprise Solutions Software</vt:lpstr>
      <vt:lpstr>Cloud Computing</vt:lpstr>
      <vt:lpstr>Cloud Computing</vt:lpstr>
      <vt:lpstr>Open Source Software</vt:lpstr>
      <vt:lpstr> In-House Development</vt:lpstr>
      <vt:lpstr> In-House Development</vt:lpstr>
      <vt:lpstr> Evaluation of Sources</vt:lpstr>
      <vt:lpstr> Evaluation of Sources</vt:lpstr>
      <vt:lpstr>Information Sources for RFP</vt:lpstr>
      <vt:lpstr>Reuse</vt:lpstr>
      <vt:lpstr>Reuse</vt:lpstr>
      <vt:lpstr>Approaches to Reuse</vt:lpstr>
      <vt:lpstr>Today’s Business IT Environment</vt:lpstr>
      <vt:lpstr>Information Systems Proposals</vt:lpstr>
      <vt:lpstr>Enterprise Governance of Information and Technology</vt:lpstr>
      <vt:lpstr>Enterprise Governance of Information and Technology</vt:lpstr>
      <vt:lpstr>The process of Identifying and Selecting Projects</vt:lpstr>
      <vt:lpstr>The process of Identifying and Selecting Projects</vt:lpstr>
      <vt:lpstr>The process of Identifying and Selecting Projects</vt:lpstr>
      <vt:lpstr>Classifying and Ranking IS Projects</vt:lpstr>
      <vt:lpstr>Classifying and Ranking IS Projects</vt:lpstr>
      <vt:lpstr>Weighted Analysis</vt:lpstr>
      <vt:lpstr>Alignment with Strategy</vt:lpstr>
      <vt:lpstr>Alignment with Strategy</vt:lpstr>
      <vt:lpstr>Assessing Technical Feasibility</vt:lpstr>
      <vt:lpstr>Technical Risk Factors</vt:lpstr>
      <vt:lpstr>Technical Risk Assessment</vt:lpstr>
      <vt:lpstr>Financial Feasibility Analysis</vt:lpstr>
      <vt:lpstr>Determining Project Benefits</vt:lpstr>
      <vt:lpstr>Determining Project Benefits</vt:lpstr>
      <vt:lpstr>Determining Project Costs</vt:lpstr>
      <vt:lpstr>Determining Project Costs</vt:lpstr>
      <vt:lpstr>Time Value of Money</vt:lpstr>
      <vt:lpstr>Time Value of Money</vt:lpstr>
      <vt:lpstr>Time Value of Money</vt:lpstr>
      <vt:lpstr>Time Value of Money</vt:lpstr>
      <vt:lpstr>Practice Case</vt:lpstr>
      <vt:lpstr>Annual Costs of Legacy Systems</vt:lpstr>
      <vt:lpstr>Other Feasibility Assessments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Green,Brian</dc:creator>
  <cp:lastModifiedBy>Wade Mackey</cp:lastModifiedBy>
  <cp:revision>29</cp:revision>
  <dcterms:created xsi:type="dcterms:W3CDTF">2020-01-19T19:36:36Z</dcterms:created>
  <dcterms:modified xsi:type="dcterms:W3CDTF">2021-02-04T20:46:35Z</dcterms:modified>
</cp:coreProperties>
</file>