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0" r:id="rId4"/>
  </p:sldMasterIdLst>
  <p:notesMasterIdLst>
    <p:notesMasterId r:id="rId70"/>
  </p:notesMasterIdLst>
  <p:handoutMasterIdLst>
    <p:handoutMasterId r:id="rId71"/>
  </p:handoutMasterIdLst>
  <p:sldIdLst>
    <p:sldId id="319" r:id="rId5"/>
    <p:sldId id="257" r:id="rId6"/>
    <p:sldId id="258" r:id="rId7"/>
    <p:sldId id="259" r:id="rId8"/>
    <p:sldId id="260" r:id="rId9"/>
    <p:sldId id="261" r:id="rId10"/>
    <p:sldId id="262" r:id="rId11"/>
    <p:sldId id="263" r:id="rId12"/>
    <p:sldId id="264" r:id="rId13"/>
    <p:sldId id="266" r:id="rId14"/>
    <p:sldId id="265" r:id="rId15"/>
    <p:sldId id="267" r:id="rId16"/>
    <p:sldId id="268" r:id="rId17"/>
    <p:sldId id="269" r:id="rId18"/>
    <p:sldId id="270" r:id="rId19"/>
    <p:sldId id="271" r:id="rId20"/>
    <p:sldId id="272" r:id="rId21"/>
    <p:sldId id="273" r:id="rId22"/>
    <p:sldId id="274" r:id="rId23"/>
    <p:sldId id="316" r:id="rId24"/>
    <p:sldId id="275" r:id="rId25"/>
    <p:sldId id="276" r:id="rId26"/>
    <p:sldId id="320" r:id="rId27"/>
    <p:sldId id="321" r:id="rId28"/>
    <p:sldId id="322" r:id="rId29"/>
    <p:sldId id="323" r:id="rId30"/>
    <p:sldId id="324" r:id="rId31"/>
    <p:sldId id="325" r:id="rId32"/>
    <p:sldId id="32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317" r:id="rId48"/>
    <p:sldId id="291" r:id="rId49"/>
    <p:sldId id="292" r:id="rId50"/>
    <p:sldId id="294" r:id="rId51"/>
    <p:sldId id="295" r:id="rId52"/>
    <p:sldId id="296" r:id="rId53"/>
    <p:sldId id="297" r:id="rId54"/>
    <p:sldId id="298" r:id="rId55"/>
    <p:sldId id="299" r:id="rId56"/>
    <p:sldId id="300" r:id="rId57"/>
    <p:sldId id="302" r:id="rId58"/>
    <p:sldId id="301" r:id="rId59"/>
    <p:sldId id="303" r:id="rId60"/>
    <p:sldId id="306" r:id="rId61"/>
    <p:sldId id="305" r:id="rId62"/>
    <p:sldId id="318" r:id="rId63"/>
    <p:sldId id="304" r:id="rId64"/>
    <p:sldId id="307" r:id="rId65"/>
    <p:sldId id="308" r:id="rId66"/>
    <p:sldId id="309" r:id="rId67"/>
    <p:sldId id="310" r:id="rId68"/>
    <p:sldId id="313" r:id="rId6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trimx@jmu.edu" initials="m" lastIdx="4" clrIdx="0">
    <p:extLst>
      <p:ext uri="{19B8F6BF-5375-455C-9EA6-DF929625EA0E}">
        <p15:presenceInfo xmlns:p15="http://schemas.microsoft.com/office/powerpoint/2012/main" userId="e1a938607e11e81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912"/>
    <a:srgbClr val="BA2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8116" autoAdjust="0"/>
  </p:normalViewPr>
  <p:slideViewPr>
    <p:cSldViewPr>
      <p:cViewPr varScale="1">
        <p:scale>
          <a:sx n="77" d="100"/>
          <a:sy n="77" d="100"/>
        </p:scale>
        <p:origin x="1914"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178"/>
    </p:cViewPr>
  </p:sorterViewPr>
  <p:notesViewPr>
    <p:cSldViewPr>
      <p:cViewPr varScale="1">
        <p:scale>
          <a:sx n="71" d="100"/>
          <a:sy n="71" d="100"/>
        </p:scale>
        <p:origin x="3029"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20000"/>
              </a:spcBef>
              <a:buClr>
                <a:schemeClr val="hlink"/>
              </a:buClr>
              <a:buSzPct val="110000"/>
              <a:buFont typeface="Wingdings" pitchFamily="2" charset="2"/>
              <a:buBlip>
                <a:blip r:embed="rId2"/>
              </a:buBlip>
              <a:defRPr sz="1200">
                <a:latin typeface="Arial" charset="0"/>
                <a:cs typeface="Arial" charset="0"/>
              </a:defRPr>
            </a:lvl1pPr>
          </a:lstStyle>
          <a:p>
            <a:pPr>
              <a:defRPr/>
            </a:pPr>
            <a:endParaRPr lang="en-US"/>
          </a:p>
        </p:txBody>
      </p:sp>
      <p:sp>
        <p:nvSpPr>
          <p:cNvPr id="10445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20000"/>
              </a:spcBef>
              <a:buClr>
                <a:schemeClr val="hlink"/>
              </a:buClr>
              <a:buSzPct val="110000"/>
              <a:buFont typeface="Wingdings" pitchFamily="2" charset="2"/>
              <a:buBlip>
                <a:blip r:embed="rId2"/>
              </a:buBlip>
              <a:defRPr sz="1200">
                <a:latin typeface="Arial" charset="0"/>
                <a:cs typeface="Arial" charset="0"/>
              </a:defRPr>
            </a:lvl1pPr>
          </a:lstStyle>
          <a:p>
            <a:pPr>
              <a:defRPr/>
            </a:pPr>
            <a:endParaRPr lang="en-US"/>
          </a:p>
        </p:txBody>
      </p:sp>
      <p:sp>
        <p:nvSpPr>
          <p:cNvPr id="10445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20000"/>
              </a:spcBef>
              <a:buClr>
                <a:schemeClr val="hlink"/>
              </a:buClr>
              <a:buSzPct val="110000"/>
              <a:buFont typeface="Wingdings" pitchFamily="2" charset="2"/>
              <a:buBlip>
                <a:blip r:embed="rId2"/>
              </a:buBlip>
              <a:defRPr sz="1200">
                <a:latin typeface="Arial" charset="0"/>
                <a:cs typeface="Arial" charset="0"/>
              </a:defRPr>
            </a:lvl1pPr>
          </a:lstStyle>
          <a:p>
            <a:pPr>
              <a:defRPr/>
            </a:pPr>
            <a:endParaRPr lang="en-US"/>
          </a:p>
        </p:txBody>
      </p:sp>
      <p:sp>
        <p:nvSpPr>
          <p:cNvPr id="10445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20000"/>
              </a:spcBef>
              <a:buClr>
                <a:schemeClr val="hlink"/>
              </a:buClr>
              <a:buSzPct val="110000"/>
              <a:buFont typeface="Wingdings" panose="05000000000000000000" pitchFamily="2" charset="2"/>
              <a:buBlip>
                <a:blip r:embed="rId2"/>
              </a:buBlip>
              <a:defRPr sz="1200"/>
            </a:lvl1pPr>
          </a:lstStyle>
          <a:p>
            <a:fld id="{2A9FE85F-BC8E-4ACD-9E59-4FFC34542938}" type="slidenum">
              <a:rPr lang="en-US" altLang="en-US"/>
              <a:pPr/>
              <a:t>‹#›</a:t>
            </a:fld>
            <a:endParaRPr lang="en-US" altLang="en-US"/>
          </a:p>
        </p:txBody>
      </p:sp>
    </p:spTree>
    <p:extLst>
      <p:ext uri="{BB962C8B-B14F-4D97-AF65-F5344CB8AC3E}">
        <p14:creationId xmlns:p14="http://schemas.microsoft.com/office/powerpoint/2010/main" val="1504939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itchFamily="34" charset="0"/>
                <a:cs typeface="Arial" charset="0"/>
              </a:defRPr>
            </a:lvl1pPr>
          </a:lstStyle>
          <a:p>
            <a:pPr>
              <a:defRPr/>
            </a:pPr>
            <a:endParaRPr lang="en-US"/>
          </a:p>
        </p:txBody>
      </p:sp>
      <p:sp>
        <p:nvSpPr>
          <p:cNvPr id="4813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34" charset="0"/>
                <a:cs typeface="Arial" charset="0"/>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813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itchFamily="34" charset="0"/>
                <a:cs typeface="Arial" charset="0"/>
              </a:defRPr>
            </a:lvl1pPr>
          </a:lstStyle>
          <a:p>
            <a:pPr>
              <a:defRPr/>
            </a:pPr>
            <a:endParaRPr lang="en-US"/>
          </a:p>
        </p:txBody>
      </p:sp>
      <p:sp>
        <p:nvSpPr>
          <p:cNvPr id="4813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anose="020B0604030504040204" pitchFamily="34" charset="0"/>
              </a:defRPr>
            </a:lvl1pPr>
          </a:lstStyle>
          <a:p>
            <a:fld id="{F5F488AC-279B-4D8B-A679-FF80C5A02C55}" type="slidenum">
              <a:rPr lang="en-US" altLang="en-US"/>
              <a:pPr/>
              <a:t>‹#›</a:t>
            </a:fld>
            <a:endParaRPr lang="en-US" altLang="en-US"/>
          </a:p>
        </p:txBody>
      </p:sp>
    </p:spTree>
    <p:extLst>
      <p:ext uri="{BB962C8B-B14F-4D97-AF65-F5344CB8AC3E}">
        <p14:creationId xmlns:p14="http://schemas.microsoft.com/office/powerpoint/2010/main" val="2710161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37F155C-2738-45FF-B3AE-5A028CA0524E}" type="slidenum">
              <a:rPr lang="en-US" altLang="en-US">
                <a:latin typeface="Tahoma" panose="020B0604030504040204" pitchFamily="34" charset="0"/>
              </a:rPr>
              <a:pPr eaLnBrk="1" hangingPunct="1"/>
              <a:t>2</a:t>
            </a:fld>
            <a:endParaRPr lang="en-US" altLang="en-US">
              <a:latin typeface="Tahoma" panose="020B0604030504040204" pitchFamily="34" charset="0"/>
            </a:endParaRPr>
          </a:p>
        </p:txBody>
      </p:sp>
      <p:sp>
        <p:nvSpPr>
          <p:cNvPr id="65539" name="Rectangle 2"/>
          <p:cNvSpPr>
            <a:spLocks noGrp="1" noRot="1" noChangeAspect="1" noChangeArrowheads="1" noTextEdit="1"/>
          </p:cNvSpPr>
          <p:nvPr>
            <p:ph type="sldImg"/>
          </p:nvPr>
        </p:nvSpPr>
        <p:spPr>
          <a:xfrm>
            <a:off x="381000" y="685800"/>
            <a:ext cx="6096000" cy="3429000"/>
          </a:xfrm>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6996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is an example of a transition from E-R model to relational database structure. See how each entity becomes a relation? </a:t>
            </a:r>
          </a:p>
          <a:p>
            <a:endParaRPr lang="en-US" dirty="0"/>
          </a:p>
          <a:p>
            <a:r>
              <a:rPr lang="en-US" dirty="0"/>
              <a:t>In this</a:t>
            </a:r>
            <a:r>
              <a:rPr lang="en-US" baseline="0" dirty="0"/>
              <a:t> notation of the relational structure, each relation (table) is composed of fields (also called columns), which are shown within the parentheses. So, the fields are the same as attributes.</a:t>
            </a:r>
          </a:p>
          <a:p>
            <a:endParaRPr lang="en-US" baseline="0" dirty="0"/>
          </a:p>
          <a:p>
            <a:r>
              <a:rPr lang="en-US" baseline="0" dirty="0"/>
              <a:t>Do you see fields in the relations that are not shown in the E-R models? These are the foreign keys. For example, note </a:t>
            </a:r>
            <a:r>
              <a:rPr lang="en-US" baseline="0" dirty="0" err="1"/>
              <a:t>Customer_ID</a:t>
            </a:r>
            <a:r>
              <a:rPr lang="en-US" baseline="0" dirty="0"/>
              <a:t> in the ORDER relation. This is a foreign key, which is associated with the primary key (identifier) of the CUSTOMER relation. That’s how relationships between entities (in the E-R model) are implemented in the relational model.  We see a similar foreign key in the INVOICE relation, which matches the primary key of the ORDER relation.</a:t>
            </a:r>
          </a:p>
          <a:p>
            <a:endParaRPr lang="en-US" baseline="0" dirty="0"/>
          </a:p>
          <a:p>
            <a:r>
              <a:rPr lang="en-US" baseline="0" dirty="0"/>
              <a:t>The LINE ITEM relation implements the LINE ITEM associative entity. Note that it has two foreign keys which implement its relationship to both ORDER and PRODUCT. Together these form a composite primary key.</a:t>
            </a:r>
          </a:p>
          <a:p>
            <a:endParaRPr lang="en-US" baseline="0" dirty="0"/>
          </a:p>
          <a:p>
            <a:r>
              <a:rPr lang="en-US" baseline="0" dirty="0"/>
              <a:t>So in general, if there is a one-to-many relationship between two entities, this means that the relation (table) on the many side of the relationship will have a foreign key matching the primary key of the relation on the one side of the relationship.</a:t>
            </a:r>
          </a:p>
          <a:p>
            <a:endParaRPr lang="en-US" baseline="0" dirty="0"/>
          </a:p>
          <a:p>
            <a:r>
              <a:rPr lang="en-US" baseline="0" dirty="0"/>
              <a:t>Again, don’t confuse “relation” or “relational” with “relationship”. A relation is a table that implement an entity. A relationship is implemented by primary-to-foreign key matchups.</a:t>
            </a:r>
            <a:endParaRPr lang="en-US" dirty="0"/>
          </a:p>
        </p:txBody>
      </p:sp>
      <p:sp>
        <p:nvSpPr>
          <p:cNvPr id="4" name="Slide Number Placeholder 3"/>
          <p:cNvSpPr>
            <a:spLocks noGrp="1"/>
          </p:cNvSpPr>
          <p:nvPr>
            <p:ph type="sldNum" sz="quarter" idx="10"/>
          </p:nvPr>
        </p:nvSpPr>
        <p:spPr/>
        <p:txBody>
          <a:bodyPr/>
          <a:lstStyle/>
          <a:p>
            <a:fld id="{F5F488AC-279B-4D8B-A679-FF80C5A02C55}" type="slidenum">
              <a:rPr lang="en-US" altLang="en-US" smtClean="0"/>
              <a:pPr/>
              <a:t>11</a:t>
            </a:fld>
            <a:endParaRPr lang="en-US" altLang="en-US"/>
          </a:p>
        </p:txBody>
      </p:sp>
    </p:spTree>
    <p:extLst>
      <p:ext uri="{BB962C8B-B14F-4D97-AF65-F5344CB8AC3E}">
        <p14:creationId xmlns:p14="http://schemas.microsoft.com/office/powerpoint/2010/main" val="3391408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721A3C5-9361-463D-B592-1BCF3B82B0BC}" type="slidenum">
              <a:rPr lang="en-US" altLang="en-US">
                <a:latin typeface="Tahoma" panose="020B0604030504040204" pitchFamily="34" charset="0"/>
              </a:rPr>
              <a:pPr eaLnBrk="1" hangingPunct="1"/>
              <a:t>12</a:t>
            </a:fld>
            <a:endParaRPr lang="en-US" altLang="en-US">
              <a:latin typeface="Tahoma" panose="020B0604030504040204" pitchFamily="34" charset="0"/>
            </a:endParaRPr>
          </a:p>
        </p:txBody>
      </p:sp>
      <p:sp>
        <p:nvSpPr>
          <p:cNvPr id="69635" name="Rectangle 2"/>
          <p:cNvSpPr>
            <a:spLocks noGrp="1" noRot="1" noChangeAspect="1" noChangeArrowheads="1" noTextEdit="1"/>
          </p:cNvSpPr>
          <p:nvPr>
            <p:ph type="sldImg"/>
          </p:nvPr>
        </p:nvSpPr>
        <p:spPr>
          <a:xfrm>
            <a:off x="381000" y="685800"/>
            <a:ext cx="6096000" cy="3429000"/>
          </a:xfrm>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Any data structure with rows and columns can be considered a “table”.</a:t>
            </a:r>
            <a:r>
              <a:rPr lang="en-US" altLang="en-US" baseline="0" dirty="0">
                <a:latin typeface="Arial" panose="020B0604020202020204" pitchFamily="34" charset="0"/>
                <a:cs typeface="Arial" panose="020B0604020202020204" pitchFamily="34" charset="0"/>
              </a:rPr>
              <a:t> For example, an Excel spreadsheet is a table. </a:t>
            </a:r>
          </a:p>
          <a:p>
            <a:pPr eaLnBrk="1" hangingPunct="1"/>
            <a:endParaRPr lang="en-US" altLang="en-US" baseline="0" dirty="0">
              <a:latin typeface="Arial" panose="020B0604020202020204" pitchFamily="34" charset="0"/>
              <a:cs typeface="Arial" panose="020B0604020202020204" pitchFamily="34" charset="0"/>
            </a:endParaRPr>
          </a:p>
          <a:p>
            <a:pPr eaLnBrk="1" hangingPunct="1"/>
            <a:r>
              <a:rPr lang="en-US" altLang="en-US" baseline="0" dirty="0">
                <a:latin typeface="Arial" panose="020B0604020202020204" pitchFamily="34" charset="0"/>
                <a:cs typeface="Arial" panose="020B0604020202020204" pitchFamily="34" charset="0"/>
              </a:rPr>
              <a:t>All relations are tables. But not all tables are relations. For example, in an Excel spreadsheet it is possible for two rows to have completely identical values. That can’t happen in a relation. Each row has to be unique (this is guaranteed via the primary key). Also, in an Excel spreadsheet nothing stops you from putting a text value in column A of the first row and a numeric value in column A of the second row. You can’t do that in a relation. </a:t>
            </a:r>
          </a:p>
          <a:p>
            <a:pPr eaLnBrk="1" hangingPunct="1"/>
            <a:endParaRPr lang="en-US" altLang="en-US" baseline="0" dirty="0">
              <a:latin typeface="Arial" panose="020B0604020202020204" pitchFamily="34" charset="0"/>
              <a:cs typeface="Arial" panose="020B0604020202020204" pitchFamily="34" charset="0"/>
            </a:endParaRPr>
          </a:p>
          <a:p>
            <a:pPr eaLnBrk="1" hangingPunct="1"/>
            <a:r>
              <a:rPr lang="en-US" altLang="en-US" baseline="0" dirty="0">
                <a:latin typeface="Arial" panose="020B0604020202020204" pitchFamily="34" charset="0"/>
                <a:cs typeface="Arial" panose="020B0604020202020204" pitchFamily="34" charset="0"/>
              </a:rPr>
              <a:t>All relations are in “1</a:t>
            </a:r>
            <a:r>
              <a:rPr lang="en-US" altLang="en-US" baseline="30000" dirty="0">
                <a:latin typeface="Arial" panose="020B0604020202020204" pitchFamily="34" charset="0"/>
                <a:cs typeface="Arial" panose="020B0604020202020204" pitchFamily="34" charset="0"/>
              </a:rPr>
              <a:t>st</a:t>
            </a:r>
            <a:r>
              <a:rPr lang="en-US" altLang="en-US" baseline="0" dirty="0">
                <a:latin typeface="Arial" panose="020B0604020202020204" pitchFamily="34" charset="0"/>
                <a:cs typeface="Arial" panose="020B0604020202020204" pitchFamily="34" charset="0"/>
              </a:rPr>
              <a:t> normal form”. We’ll talk about the normal forms shortly.</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678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As I said</a:t>
            </a:r>
            <a:r>
              <a:rPr lang="en-US" baseline="0" dirty="0"/>
              <a:t> earlier, the main goal of logical database design is to ensure maximal data integrity and minimal data redundancy. If your tables are “well-structured”, this will be the result. That’s what normalization is all about.</a:t>
            </a:r>
          </a:p>
          <a:p>
            <a:endParaRPr lang="en-US" baseline="0" dirty="0"/>
          </a:p>
          <a:p>
            <a:r>
              <a:rPr lang="en-US" baseline="0" dirty="0"/>
              <a:t>Often, database designers will attempt to take data that has been stored in lots of spreadsheets and transform these into a database. The spreadsheets are typically not well structured. They have lots of data redundancy, which makes them very difficult to maintain. This is why normalization is so important in database design.</a:t>
            </a:r>
            <a:endParaRPr lang="en-US" dirty="0"/>
          </a:p>
        </p:txBody>
      </p:sp>
      <p:sp>
        <p:nvSpPr>
          <p:cNvPr id="4" name="Slide Number Placeholder 3"/>
          <p:cNvSpPr>
            <a:spLocks noGrp="1"/>
          </p:cNvSpPr>
          <p:nvPr>
            <p:ph type="sldNum" sz="quarter" idx="10"/>
          </p:nvPr>
        </p:nvSpPr>
        <p:spPr/>
        <p:txBody>
          <a:bodyPr/>
          <a:lstStyle/>
          <a:p>
            <a:fld id="{F5F488AC-279B-4D8B-A679-FF80C5A02C55}" type="slidenum">
              <a:rPr lang="en-US" altLang="en-US" smtClean="0"/>
              <a:pPr/>
              <a:t>13</a:t>
            </a:fld>
            <a:endParaRPr lang="en-US" altLang="en-US"/>
          </a:p>
        </p:txBody>
      </p:sp>
    </p:spTree>
    <p:extLst>
      <p:ext uri="{BB962C8B-B14F-4D97-AF65-F5344CB8AC3E}">
        <p14:creationId xmlns:p14="http://schemas.microsoft.com/office/powerpoint/2010/main" val="377338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E5DB054-3BE4-4810-AFBD-0714AC30214B}" type="slidenum">
              <a:rPr lang="en-US" altLang="en-US">
                <a:latin typeface="Tahoma" panose="020B0604030504040204" pitchFamily="34" charset="0"/>
              </a:rPr>
              <a:pPr eaLnBrk="1" hangingPunct="1"/>
              <a:t>14</a:t>
            </a:fld>
            <a:endParaRPr lang="en-US" altLang="en-US">
              <a:latin typeface="Tahoma" panose="020B0604030504040204" pitchFamily="34" charset="0"/>
            </a:endParaRPr>
          </a:p>
        </p:txBody>
      </p:sp>
      <p:sp>
        <p:nvSpPr>
          <p:cNvPr id="70659" name="Rectangle 2"/>
          <p:cNvSpPr>
            <a:spLocks noGrp="1" noRot="1" noChangeAspect="1" noChangeArrowheads="1" noTextEdit="1"/>
          </p:cNvSpPr>
          <p:nvPr>
            <p:ph type="sldImg"/>
          </p:nvPr>
        </p:nvSpPr>
        <p:spPr>
          <a:xfrm>
            <a:off x="381000" y="685800"/>
            <a:ext cx="6096000" cy="3429000"/>
          </a:xfrm>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We’ll talk about “functional dependencies” very shortly.</a:t>
            </a:r>
          </a:p>
        </p:txBody>
      </p:sp>
    </p:spTree>
    <p:extLst>
      <p:ext uri="{BB962C8B-B14F-4D97-AF65-F5344CB8AC3E}">
        <p14:creationId xmlns:p14="http://schemas.microsoft.com/office/powerpoint/2010/main" val="2905619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There</a:t>
            </a:r>
            <a:r>
              <a:rPr lang="en-US" baseline="0" dirty="0"/>
              <a:t> are actually other normal forms beyond third. These include 4</a:t>
            </a:r>
            <a:r>
              <a:rPr lang="en-US" baseline="30000" dirty="0"/>
              <a:t>th</a:t>
            </a:r>
            <a:r>
              <a:rPr lang="en-US" baseline="0" dirty="0"/>
              <a:t>, 5</a:t>
            </a:r>
            <a:r>
              <a:rPr lang="en-US" baseline="30000" dirty="0"/>
              <a:t>th</a:t>
            </a:r>
            <a:r>
              <a:rPr lang="en-US" baseline="0" dirty="0"/>
              <a:t>, and something called “Boyce-</a:t>
            </a:r>
            <a:r>
              <a:rPr lang="en-US" baseline="0" dirty="0" err="1"/>
              <a:t>Codd</a:t>
            </a:r>
            <a:r>
              <a:rPr lang="en-US" baseline="0" dirty="0"/>
              <a:t>”. These other normal forms are theoretically interesting, but from a practical point of view the most important thing is to ensure that your database is in third normal form. </a:t>
            </a:r>
          </a:p>
          <a:p>
            <a:endParaRPr lang="en-US" baseline="0" dirty="0"/>
          </a:p>
          <a:p>
            <a:r>
              <a:rPr lang="en-US" baseline="0" dirty="0"/>
              <a:t>As you can see, all relations are in 1</a:t>
            </a:r>
            <a:r>
              <a:rPr lang="en-US" baseline="30000" dirty="0"/>
              <a:t>st</a:t>
            </a:r>
            <a:r>
              <a:rPr lang="en-US" baseline="0" dirty="0"/>
              <a:t> normal form. That’s because they have primary keys. By “no multivalued attributes” we mean that a table can’t have a field that has multiple values. But, as we saw in chapter 8, it’s possible to define an entity with a multivalued attribute (such as an employee having many skills). Therefore, the original entity may need to be reconstructed into more than one relation.</a:t>
            </a:r>
          </a:p>
          <a:p>
            <a:endParaRPr lang="en-US" baseline="0" dirty="0"/>
          </a:p>
          <a:p>
            <a:r>
              <a:rPr lang="en-US" baseline="0" dirty="0"/>
              <a:t>If you reach 2</a:t>
            </a:r>
            <a:r>
              <a:rPr lang="en-US" baseline="30000" dirty="0"/>
              <a:t>nd</a:t>
            </a:r>
            <a:r>
              <a:rPr lang="en-US" baseline="0" dirty="0"/>
              <a:t> normal form that means you have no “partial dependencies”.  This only becomes an issue if the primary key is composite (composed of more than one field).</a:t>
            </a:r>
          </a:p>
          <a:p>
            <a:endParaRPr lang="en-US" baseline="0" dirty="0"/>
          </a:p>
          <a:p>
            <a:r>
              <a:rPr lang="en-US" baseline="0" dirty="0"/>
              <a:t>If you reach third normal form, which is the goal, this means you have no partial dependencies and no transitive dependencies. But what is a </a:t>
            </a:r>
            <a:r>
              <a:rPr lang="en-US" b="1" baseline="0" dirty="0"/>
              <a:t>dependency</a:t>
            </a:r>
            <a:r>
              <a:rPr lang="en-US" baseline="0" dirty="0"/>
              <a:t>?</a:t>
            </a:r>
            <a:endParaRPr lang="en-US" dirty="0"/>
          </a:p>
        </p:txBody>
      </p:sp>
      <p:sp>
        <p:nvSpPr>
          <p:cNvPr id="4" name="Slide Number Placeholder 3"/>
          <p:cNvSpPr>
            <a:spLocks noGrp="1"/>
          </p:cNvSpPr>
          <p:nvPr>
            <p:ph type="sldNum" sz="quarter" idx="10"/>
          </p:nvPr>
        </p:nvSpPr>
        <p:spPr/>
        <p:txBody>
          <a:bodyPr/>
          <a:lstStyle/>
          <a:p>
            <a:fld id="{F5F488AC-279B-4D8B-A679-FF80C5A02C55}" type="slidenum">
              <a:rPr lang="en-US" altLang="en-US" smtClean="0"/>
              <a:pPr/>
              <a:t>15</a:t>
            </a:fld>
            <a:endParaRPr lang="en-US" altLang="en-US"/>
          </a:p>
        </p:txBody>
      </p:sp>
    </p:spTree>
    <p:extLst>
      <p:ext uri="{BB962C8B-B14F-4D97-AF65-F5344CB8AC3E}">
        <p14:creationId xmlns:p14="http://schemas.microsoft.com/office/powerpoint/2010/main" val="3970228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CBE1B3A-48CA-4808-9ECD-6B6376F6541E}" type="slidenum">
              <a:rPr lang="en-US" altLang="en-US">
                <a:latin typeface="Tahoma" panose="020B0604030504040204" pitchFamily="34" charset="0"/>
              </a:rPr>
              <a:pPr eaLnBrk="1" hangingPunct="1"/>
              <a:t>16</a:t>
            </a:fld>
            <a:endParaRPr lang="en-US" altLang="en-US">
              <a:latin typeface="Tahoma" panose="020B0604030504040204" pitchFamily="34" charset="0"/>
            </a:endParaRPr>
          </a:p>
        </p:txBody>
      </p:sp>
      <p:sp>
        <p:nvSpPr>
          <p:cNvPr id="71683" name="Rectangle 2"/>
          <p:cNvSpPr>
            <a:spLocks noGrp="1" noRot="1" noChangeAspect="1" noChangeArrowheads="1" noTextEdit="1"/>
          </p:cNvSpPr>
          <p:nvPr>
            <p:ph type="sldImg"/>
          </p:nvPr>
        </p:nvSpPr>
        <p:spPr>
          <a:xfrm>
            <a:off x="381000" y="685800"/>
            <a:ext cx="6096000" cy="3429000"/>
          </a:xfrm>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For example</a:t>
            </a:r>
            <a:r>
              <a:rPr lang="en-US" altLang="en-US" baseline="0" dirty="0">
                <a:latin typeface="Arial" panose="020B0604020202020204" pitchFamily="34" charset="0"/>
                <a:cs typeface="Arial" panose="020B0604020202020204" pitchFamily="34" charset="0"/>
              </a:rPr>
              <a:t> consider an employee relation where each record represents a particular employee. Say that attribute A is the employee ID, which is a primary key, and that attribute B is the last name of the employee. Well, if you know A, then you know B, since there’s only one possible value for A (unique key). But just because you know B doesn’t necessarily mean you know A. There may be many employees named Smith.</a:t>
            </a:r>
          </a:p>
          <a:p>
            <a:pPr eaLnBrk="1" hangingPunct="1"/>
            <a:endParaRPr lang="en-US" altLang="en-US" baseline="0" dirty="0">
              <a:latin typeface="Arial" panose="020B0604020202020204" pitchFamily="34" charset="0"/>
              <a:cs typeface="Arial" panose="020B0604020202020204" pitchFamily="34" charset="0"/>
            </a:endParaRPr>
          </a:p>
          <a:p>
            <a:pPr eaLnBrk="1" hangingPunct="1"/>
            <a:r>
              <a:rPr lang="en-US" altLang="en-US" baseline="0" dirty="0">
                <a:latin typeface="Arial" panose="020B0604020202020204" pitchFamily="34" charset="0"/>
                <a:cs typeface="Arial" panose="020B0604020202020204" pitchFamily="34" charset="0"/>
              </a:rPr>
              <a:t>But you don’t have to have a primary key in order to have a functional dependency. Consider a person’s address. If you know the zip code, you also know the city and state. So, city and state are functionally dependent on zip code.</a:t>
            </a:r>
          </a:p>
        </p:txBody>
      </p:sp>
    </p:spTree>
    <p:extLst>
      <p:ext uri="{BB962C8B-B14F-4D97-AF65-F5344CB8AC3E}">
        <p14:creationId xmlns:p14="http://schemas.microsoft.com/office/powerpoint/2010/main" val="2599750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97F3080-7845-4A1A-AB1B-BCEE4E8B38BE}" type="slidenum">
              <a:rPr lang="en-US" altLang="en-US">
                <a:latin typeface="Tahoma" panose="020B0604030504040204" pitchFamily="34" charset="0"/>
              </a:rPr>
              <a:pPr eaLnBrk="1" hangingPunct="1"/>
              <a:t>17</a:t>
            </a:fld>
            <a:endParaRPr lang="en-US" altLang="en-US">
              <a:latin typeface="Tahoma" panose="020B0604030504040204" pitchFamily="34" charset="0"/>
            </a:endParaRPr>
          </a:p>
        </p:txBody>
      </p:sp>
      <p:sp>
        <p:nvSpPr>
          <p:cNvPr id="72707" name="Rectangle 2"/>
          <p:cNvSpPr>
            <a:spLocks noGrp="1" noRot="1" noChangeAspect="1" noChangeArrowheads="1" noTextEdit="1"/>
          </p:cNvSpPr>
          <p:nvPr>
            <p:ph type="sldImg"/>
          </p:nvPr>
        </p:nvSpPr>
        <p:spPr>
          <a:xfrm>
            <a:off x="381000" y="685800"/>
            <a:ext cx="6096000" cy="3429000"/>
          </a:xfrm>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It can be tricky to identify</a:t>
            </a:r>
            <a:r>
              <a:rPr lang="en-US" altLang="en-US" baseline="0" dirty="0">
                <a:latin typeface="Arial" panose="020B0604020202020204" pitchFamily="34" charset="0"/>
                <a:cs typeface="Arial" panose="020B0604020202020204" pitchFamily="34" charset="0"/>
              </a:rPr>
              <a:t> functional dependencies in data. That’s one of the skills required of a good database designer.</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9210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567DE61-872C-4FB4-97F3-5DBE280E4517}" type="slidenum">
              <a:rPr lang="en-US" altLang="en-US">
                <a:latin typeface="Tahoma" panose="020B0604030504040204" pitchFamily="34" charset="0"/>
              </a:rPr>
              <a:pPr eaLnBrk="1" hangingPunct="1"/>
              <a:t>18</a:t>
            </a:fld>
            <a:endParaRPr lang="en-US" altLang="en-US">
              <a:latin typeface="Tahoma" panose="020B0604030504040204" pitchFamily="34" charset="0"/>
            </a:endParaRPr>
          </a:p>
        </p:txBody>
      </p:sp>
      <p:sp>
        <p:nvSpPr>
          <p:cNvPr id="73731" name="Rectangle 2"/>
          <p:cNvSpPr>
            <a:spLocks noGrp="1" noRot="1" noChangeAspect="1" noChangeArrowheads="1" noTextEdit="1"/>
          </p:cNvSpPr>
          <p:nvPr>
            <p:ph type="sldImg"/>
          </p:nvPr>
        </p:nvSpPr>
        <p:spPr>
          <a:xfrm>
            <a:off x="381000" y="685800"/>
            <a:ext cx="6096000" cy="3429000"/>
          </a:xfrm>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We’ll see an example of determinants and dependencies</a:t>
            </a:r>
            <a:r>
              <a:rPr lang="en-US" altLang="en-US" baseline="0" dirty="0">
                <a:latin typeface="Arial" panose="020B0604020202020204" pitchFamily="34" charset="0"/>
                <a:cs typeface="Arial" panose="020B0604020202020204" pitchFamily="34" charset="0"/>
              </a:rPr>
              <a:t> shortly.</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554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26C4906-7F91-45FD-B495-15DF193DEAFD}" type="slidenum">
              <a:rPr lang="en-US" altLang="en-US">
                <a:latin typeface="Tahoma" panose="020B0604030504040204" pitchFamily="34" charset="0"/>
              </a:rPr>
              <a:pPr eaLnBrk="1" hangingPunct="1"/>
              <a:t>19</a:t>
            </a:fld>
            <a:endParaRPr lang="en-US" altLang="en-US">
              <a:latin typeface="Tahoma" panose="020B0604030504040204" pitchFamily="34" charset="0"/>
            </a:endParaRPr>
          </a:p>
        </p:txBody>
      </p:sp>
      <p:sp>
        <p:nvSpPr>
          <p:cNvPr id="74755" name="Rectangle 2"/>
          <p:cNvSpPr>
            <a:spLocks noGrp="1" noRot="1" noChangeAspect="1" noChangeArrowheads="1" noTextEdit="1"/>
          </p:cNvSpPr>
          <p:nvPr>
            <p:ph type="sldImg"/>
          </p:nvPr>
        </p:nvSpPr>
        <p:spPr>
          <a:xfrm>
            <a:off x="381000" y="685800"/>
            <a:ext cx="6096000" cy="3429000"/>
          </a:xfrm>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Ok</a:t>
            </a:r>
            <a:r>
              <a:rPr lang="en-US" altLang="en-US" baseline="0" dirty="0">
                <a:latin typeface="Arial" panose="020B0604020202020204" pitchFamily="34" charset="0"/>
                <a:cs typeface="Arial" panose="020B0604020202020204" pitchFamily="34" charset="0"/>
              </a:rPr>
              <a:t> we’ve defined 1</a:t>
            </a:r>
            <a:r>
              <a:rPr lang="en-US" altLang="en-US" baseline="30000" dirty="0">
                <a:latin typeface="Arial" panose="020B0604020202020204" pitchFamily="34" charset="0"/>
                <a:cs typeface="Arial" panose="020B0604020202020204" pitchFamily="34" charset="0"/>
              </a:rPr>
              <a:t>st</a:t>
            </a:r>
            <a:r>
              <a:rPr lang="en-US" altLang="en-US" baseline="0" dirty="0">
                <a:latin typeface="Arial" panose="020B0604020202020204" pitchFamily="34" charset="0"/>
                <a:cs typeface="Arial" panose="020B0604020202020204" pitchFamily="34" charset="0"/>
              </a:rPr>
              <a:t>, 2</a:t>
            </a:r>
            <a:r>
              <a:rPr lang="en-US" altLang="en-US" baseline="30000" dirty="0">
                <a:latin typeface="Arial" panose="020B0604020202020204" pitchFamily="34" charset="0"/>
                <a:cs typeface="Arial" panose="020B0604020202020204" pitchFamily="34" charset="0"/>
              </a:rPr>
              <a:t>nd</a:t>
            </a:r>
            <a:r>
              <a:rPr lang="en-US" altLang="en-US" baseline="0" dirty="0">
                <a:latin typeface="Arial" panose="020B0604020202020204" pitchFamily="34" charset="0"/>
                <a:cs typeface="Arial" panose="020B0604020202020204" pitchFamily="34" charset="0"/>
              </a:rPr>
              <a:t>, and 3</a:t>
            </a:r>
            <a:r>
              <a:rPr lang="en-US" altLang="en-US" baseline="30000" dirty="0">
                <a:latin typeface="Arial" panose="020B0604020202020204" pitchFamily="34" charset="0"/>
                <a:cs typeface="Arial" panose="020B0604020202020204" pitchFamily="34" charset="0"/>
              </a:rPr>
              <a:t>rd</a:t>
            </a:r>
            <a:r>
              <a:rPr lang="en-US" altLang="en-US" baseline="0" dirty="0">
                <a:latin typeface="Arial" panose="020B0604020202020204" pitchFamily="34" charset="0"/>
                <a:cs typeface="Arial" panose="020B0604020202020204" pitchFamily="34" charset="0"/>
              </a:rPr>
              <a:t> normal form. And we introduced the concepts of </a:t>
            </a:r>
            <a:r>
              <a:rPr lang="en-US" altLang="en-US" b="1" baseline="0" dirty="0">
                <a:latin typeface="Arial" panose="020B0604020202020204" pitchFamily="34" charset="0"/>
                <a:cs typeface="Arial" panose="020B0604020202020204" pitchFamily="34" charset="0"/>
              </a:rPr>
              <a:t>determinants</a:t>
            </a:r>
            <a:r>
              <a:rPr lang="en-US" altLang="en-US" baseline="0" dirty="0">
                <a:latin typeface="Arial" panose="020B0604020202020204" pitchFamily="34" charset="0"/>
                <a:cs typeface="Arial" panose="020B0604020202020204" pitchFamily="34" charset="0"/>
              </a:rPr>
              <a:t> and </a:t>
            </a:r>
            <a:r>
              <a:rPr lang="en-US" altLang="en-US" b="1" baseline="0" dirty="0">
                <a:latin typeface="Arial" panose="020B0604020202020204" pitchFamily="34" charset="0"/>
                <a:cs typeface="Arial" panose="020B0604020202020204" pitchFamily="34" charset="0"/>
              </a:rPr>
              <a:t>dependencies</a:t>
            </a:r>
            <a:r>
              <a:rPr lang="en-US" altLang="en-US" baseline="0" dirty="0">
                <a:latin typeface="Arial" panose="020B0604020202020204" pitchFamily="34" charset="0"/>
                <a:cs typeface="Arial" panose="020B0604020202020204" pitchFamily="34" charset="0"/>
              </a:rPr>
              <a:t>. This is complicated. Let’s look at a couple figures to illustrate these ideas.</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0977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a:t>
            </a:r>
            <a:r>
              <a:rPr lang="en-US" baseline="0" dirty="0"/>
              <a:t> figure 9-6 we see a relation (therefore 1</a:t>
            </a:r>
            <a:r>
              <a:rPr lang="en-US" baseline="30000" dirty="0"/>
              <a:t>st</a:t>
            </a:r>
            <a:r>
              <a:rPr lang="en-US" baseline="0" dirty="0"/>
              <a:t> normal form), but this relation includes </a:t>
            </a:r>
            <a:r>
              <a:rPr lang="en-US" b="1" baseline="0" dirty="0"/>
              <a:t>partial dependencies</a:t>
            </a:r>
            <a:r>
              <a:rPr lang="en-US" baseline="0" dirty="0"/>
              <a:t>. Why is that?</a:t>
            </a:r>
          </a:p>
          <a:p>
            <a:endParaRPr lang="en-US" baseline="0" dirty="0"/>
          </a:p>
          <a:p>
            <a:r>
              <a:rPr lang="en-US" baseline="0" dirty="0"/>
              <a:t>First, we can tell that it’s a relation. Each row is unique, and none of the attributes have multiple values.</a:t>
            </a:r>
          </a:p>
          <a:p>
            <a:endParaRPr lang="en-US" baseline="0" dirty="0"/>
          </a:p>
          <a:p>
            <a:r>
              <a:rPr lang="en-US" baseline="0" dirty="0"/>
              <a:t>Question: Can you discern what the primary key would be here? In other words, what is the smallest set of attribute or attributes that can uniquely identify an EMPLYOEE2 row?</a:t>
            </a:r>
          </a:p>
          <a:p>
            <a:r>
              <a:rPr lang="en-US" baseline="0" dirty="0"/>
              <a:t>Answer: It’s a </a:t>
            </a:r>
            <a:r>
              <a:rPr lang="en-US" u="sng" baseline="0" dirty="0"/>
              <a:t>combination of the employee ID and the course</a:t>
            </a:r>
            <a:r>
              <a:rPr lang="en-US" baseline="0" dirty="0"/>
              <a:t>. It’s not the employee ID by itself because we see duplicates of these. It’s also not the course by itself. But you can see there are no two rows with the same combination of employee ID and course.</a:t>
            </a:r>
          </a:p>
          <a:p>
            <a:endParaRPr lang="en-US" baseline="0" dirty="0"/>
          </a:p>
          <a:p>
            <a:r>
              <a:rPr lang="en-US" baseline="0" dirty="0"/>
              <a:t>But the problem is, there is a lot of duplicate data in this. For example, we see all the data about employee 100 (name, department, salary) being duplicated. What if the salary changes or the employee is transferred to another department. This would have to be changed in more than one record. We want to avoid that.</a:t>
            </a:r>
          </a:p>
          <a:p>
            <a:endParaRPr lang="en-US" baseline="0" dirty="0"/>
          </a:p>
          <a:p>
            <a:r>
              <a:rPr lang="en-US" baseline="0" dirty="0"/>
              <a:t>The problem is caused by partial dependencies. The name, department, and salary are dependent on only part of the primary key (the employee ID). Only the date completed is dependent on the full primary key.</a:t>
            </a:r>
          </a:p>
          <a:p>
            <a:endParaRPr lang="en-US" baseline="0" dirty="0"/>
          </a:p>
          <a:p>
            <a:r>
              <a:rPr lang="en-US" baseline="0" dirty="0"/>
              <a:t>The solution in this case is to separate into two tables. One would be an employee table and the other would be the Employee-Course table, as figure 9-7 shows.</a:t>
            </a:r>
          </a:p>
          <a:p>
            <a:endParaRPr lang="en-US" baseline="0" dirty="0"/>
          </a:p>
          <a:p>
            <a:r>
              <a:rPr lang="en-US" baseline="0" dirty="0"/>
              <a:t>The relations would look like this:</a:t>
            </a:r>
          </a:p>
          <a:p>
            <a:endParaRPr lang="en-US" baseline="0" dirty="0"/>
          </a:p>
          <a:p>
            <a:r>
              <a:rPr lang="en-US" baseline="0" dirty="0"/>
              <a:t>EMPLOYEE(</a:t>
            </a:r>
            <a:r>
              <a:rPr lang="en-US" u="sng" baseline="0" dirty="0" err="1"/>
              <a:t>Emp_ID</a:t>
            </a:r>
            <a:r>
              <a:rPr lang="en-US" baseline="0" dirty="0"/>
              <a:t>, Name, </a:t>
            </a:r>
            <a:r>
              <a:rPr lang="en-US" baseline="0" dirty="0" err="1"/>
              <a:t>Dept</a:t>
            </a:r>
            <a:r>
              <a:rPr lang="en-US" baseline="0" dirty="0"/>
              <a:t>, Salary)</a:t>
            </a:r>
          </a:p>
          <a:p>
            <a:r>
              <a:rPr lang="en-US" baseline="0" dirty="0"/>
              <a:t>EMPCOURSE(</a:t>
            </a:r>
            <a:r>
              <a:rPr lang="en-US" u="sng" baseline="0" dirty="0" err="1"/>
              <a:t>Emp_ID</a:t>
            </a:r>
            <a:r>
              <a:rPr lang="en-US" baseline="0" dirty="0"/>
              <a:t>, </a:t>
            </a:r>
            <a:r>
              <a:rPr lang="en-US" u="sng" baseline="0" dirty="0"/>
              <a:t>Course</a:t>
            </a:r>
            <a:r>
              <a:rPr lang="en-US" baseline="0" dirty="0"/>
              <a:t>, </a:t>
            </a:r>
            <a:r>
              <a:rPr lang="en-US" baseline="0" dirty="0" err="1"/>
              <a:t>Date_Completed</a:t>
            </a:r>
            <a:r>
              <a:rPr lang="en-US" baseline="0" dirty="0"/>
              <a:t>)</a:t>
            </a:r>
          </a:p>
          <a:p>
            <a:endParaRPr lang="en-US" baseline="0" dirty="0"/>
          </a:p>
          <a:p>
            <a:r>
              <a:rPr lang="en-US" baseline="0" dirty="0"/>
              <a:t>The second table has a composite primary key of </a:t>
            </a:r>
            <a:r>
              <a:rPr lang="en-US" baseline="0" dirty="0" err="1"/>
              <a:t>Emp_ID</a:t>
            </a:r>
            <a:r>
              <a:rPr lang="en-US" baseline="0" dirty="0"/>
              <a:t> and Course. EMPCOURSE’s </a:t>
            </a:r>
            <a:r>
              <a:rPr lang="en-US" baseline="0" dirty="0" err="1"/>
              <a:t>Emp_ID</a:t>
            </a:r>
            <a:r>
              <a:rPr lang="en-US" baseline="0" dirty="0"/>
              <a:t> is also a foreign key to EMPLOYEE’s primary key, which implements the one-to-many relationship between the two tables.</a:t>
            </a:r>
          </a:p>
          <a:p>
            <a:endParaRPr lang="en-US" baseline="0" dirty="0"/>
          </a:p>
          <a:p>
            <a:r>
              <a:rPr lang="en-US" baseline="0" dirty="0"/>
              <a:t>From a simpler perspective, we can see that the original relation in figure 9-6 was not about a single entity. It was about two entities, the employee and the course taken. A good rule of thumb is to ensure that each relation is about exactly one entity only.</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In this slide we see the notation of determinants and dependencies. Determinants are the attributes on the left side of the arrow. The attributes on the right side of the arrow are functionally dependent on the determinants. </a:t>
            </a:r>
          </a:p>
          <a:p>
            <a:r>
              <a:rPr lang="en-US" baseline="0" dirty="0"/>
              <a:t>  </a:t>
            </a:r>
            <a:endParaRPr lang="en-US" dirty="0"/>
          </a:p>
        </p:txBody>
      </p:sp>
      <p:sp>
        <p:nvSpPr>
          <p:cNvPr id="4" name="Slide Number Placeholder 3"/>
          <p:cNvSpPr>
            <a:spLocks noGrp="1"/>
          </p:cNvSpPr>
          <p:nvPr>
            <p:ph type="sldNum" sz="quarter" idx="10"/>
          </p:nvPr>
        </p:nvSpPr>
        <p:spPr/>
        <p:txBody>
          <a:bodyPr/>
          <a:lstStyle/>
          <a:p>
            <a:fld id="{F5F488AC-279B-4D8B-A679-FF80C5A02C55}" type="slidenum">
              <a:rPr lang="en-US" altLang="en-US" smtClean="0"/>
              <a:pPr/>
              <a:t>20</a:t>
            </a:fld>
            <a:endParaRPr lang="en-US" altLang="en-US"/>
          </a:p>
        </p:txBody>
      </p:sp>
    </p:spTree>
    <p:extLst>
      <p:ext uri="{BB962C8B-B14F-4D97-AF65-F5344CB8AC3E}">
        <p14:creationId xmlns:p14="http://schemas.microsoft.com/office/powerpoint/2010/main" val="182431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9CCCBA0-80C7-4846-AFF7-656C4588ACB0}" type="slidenum">
              <a:rPr lang="en-US" altLang="en-US">
                <a:latin typeface="Tahoma" panose="020B0604030504040204" pitchFamily="34" charset="0"/>
              </a:rPr>
              <a:pPr eaLnBrk="1" hangingPunct="1"/>
              <a:t>3</a:t>
            </a:fld>
            <a:endParaRPr lang="en-US" altLang="en-US">
              <a:latin typeface="Tahoma" panose="020B0604030504040204" pitchFamily="34" charset="0"/>
            </a:endParaRPr>
          </a:p>
        </p:txBody>
      </p:sp>
      <p:sp>
        <p:nvSpPr>
          <p:cNvPr id="66563" name="Rectangle 2"/>
          <p:cNvSpPr>
            <a:spLocks noGrp="1" noRot="1" noChangeAspect="1" noChangeArrowheads="1" noTextEdit="1"/>
          </p:cNvSpPr>
          <p:nvPr>
            <p:ph type="sldImg"/>
          </p:nvPr>
        </p:nvSpPr>
        <p:spPr>
          <a:xfrm>
            <a:off x="381000" y="685800"/>
            <a:ext cx="6096000" cy="3429000"/>
          </a:xfrm>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0511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 we have a situation that doesn’t have partial dependencies, but does have a</a:t>
            </a:r>
            <a:r>
              <a:rPr lang="en-US" baseline="0" dirty="0"/>
              <a:t> transitive dependency. The primary key is a single field, so partial dependencies are not a problem; hence figure 9-9(a) is in 2</a:t>
            </a:r>
            <a:r>
              <a:rPr lang="en-US" baseline="30000" dirty="0"/>
              <a:t>nd</a:t>
            </a:r>
            <a:r>
              <a:rPr lang="en-US" baseline="0" dirty="0"/>
              <a:t> normal form. But Customer ID determines Salesperson which in turn determines Regions. This is a </a:t>
            </a:r>
            <a:r>
              <a:rPr lang="en-US" b="1" baseline="0" dirty="0"/>
              <a:t>transitive dependency</a:t>
            </a:r>
            <a:r>
              <a:rPr lang="en-US" baseline="0" dirty="0"/>
              <a:t>.</a:t>
            </a:r>
          </a:p>
          <a:p>
            <a:endParaRPr lang="en-US" baseline="0" dirty="0"/>
          </a:p>
          <a:p>
            <a:r>
              <a:rPr lang="en-US" baseline="0" dirty="0"/>
              <a:t>The solution, as you see in part (b) is to split into two tables. In this case the Salesperson field of the SALES1 table now becomes a foreign key to the SPERSON table. This way, we remove the transitive dependency and create a well structured table, one that has minimized data redundancy and that has split the two entities (customer and sales person).</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5F488AC-279B-4D8B-A679-FF80C5A02C55}" type="slidenum">
              <a:rPr lang="en-US" altLang="en-US" smtClean="0"/>
              <a:pPr/>
              <a:t>21</a:t>
            </a:fld>
            <a:endParaRPr lang="en-US" altLang="en-US"/>
          </a:p>
        </p:txBody>
      </p:sp>
    </p:spTree>
    <p:extLst>
      <p:ext uri="{BB962C8B-B14F-4D97-AF65-F5344CB8AC3E}">
        <p14:creationId xmlns:p14="http://schemas.microsoft.com/office/powerpoint/2010/main" val="650381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AF13A83-7033-48FC-A79F-239B4D52E585}" type="slidenum">
              <a:rPr lang="en-US" altLang="en-US">
                <a:latin typeface="Tahoma" panose="020B0604030504040204" pitchFamily="34" charset="0"/>
              </a:rPr>
              <a:pPr eaLnBrk="1" hangingPunct="1"/>
              <a:t>22</a:t>
            </a:fld>
            <a:endParaRPr lang="en-US" altLang="en-US">
              <a:latin typeface="Tahoma" panose="020B0604030504040204" pitchFamily="34" charset="0"/>
            </a:endParaRPr>
          </a:p>
        </p:txBody>
      </p:sp>
      <p:sp>
        <p:nvSpPr>
          <p:cNvPr id="75779" name="Rectangle 2"/>
          <p:cNvSpPr>
            <a:spLocks noGrp="1" noRot="1" noChangeAspect="1" noChangeArrowheads="1" noTextEdit="1"/>
          </p:cNvSpPr>
          <p:nvPr>
            <p:ph type="sldImg"/>
          </p:nvPr>
        </p:nvSpPr>
        <p:spPr>
          <a:xfrm>
            <a:off x="381000" y="685800"/>
            <a:ext cx="6096000" cy="3429000"/>
          </a:xfrm>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The term referential integrity ensures</a:t>
            </a:r>
            <a:r>
              <a:rPr lang="en-US" altLang="en-US" baseline="0" dirty="0">
                <a:latin typeface="Arial" panose="020B0604020202020204" pitchFamily="34" charset="0"/>
                <a:cs typeface="Arial" panose="020B0604020202020204" pitchFamily="34" charset="0"/>
              </a:rPr>
              <a:t> that there can be no foreign key value in a dependent table (on the many side of a relationship) that does not have a corresponding identical value in the primary key in the dominant table (on the one side of the relationship). Foreign keys must ALWAYS match primary keys.</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2293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55BA1E8-53A4-4FA3-A478-702A9F20E201}" type="slidenum">
              <a:rPr lang="en-US" altLang="en-US" smtClean="0">
                <a:latin typeface="Calibri" panose="020F0502020204030204" pitchFamily="34" charset="0"/>
              </a:rPr>
              <a:pPr/>
              <a:t>29</a:t>
            </a:fld>
            <a:endParaRPr lang="en-US" altLang="en-US">
              <a:latin typeface="Calibri" panose="020F0502020204030204" pitchFamily="34" charset="0"/>
            </a:endParaRPr>
          </a:p>
        </p:txBody>
      </p:sp>
    </p:spTree>
    <p:extLst>
      <p:ext uri="{BB962C8B-B14F-4D97-AF65-F5344CB8AC3E}">
        <p14:creationId xmlns:p14="http://schemas.microsoft.com/office/powerpoint/2010/main" val="1181384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51E5B9C-1697-4317-93D5-152BE595154D}" type="slidenum">
              <a:rPr lang="en-US" altLang="en-US">
                <a:latin typeface="Tahoma" panose="020B0604030504040204" pitchFamily="34" charset="0"/>
              </a:rPr>
              <a:pPr eaLnBrk="1" hangingPunct="1"/>
              <a:t>30</a:t>
            </a:fld>
            <a:endParaRPr lang="en-US" altLang="en-US">
              <a:latin typeface="Tahoma" panose="020B0604030504040204" pitchFamily="34" charset="0"/>
            </a:endParaRPr>
          </a:p>
        </p:txBody>
      </p:sp>
      <p:sp>
        <p:nvSpPr>
          <p:cNvPr id="76803" name="Rectangle 2"/>
          <p:cNvSpPr>
            <a:spLocks noGrp="1" noRot="1" noChangeAspect="1" noChangeArrowheads="1" noTextEdit="1"/>
          </p:cNvSpPr>
          <p:nvPr>
            <p:ph type="sldImg"/>
          </p:nvPr>
        </p:nvSpPr>
        <p:spPr>
          <a:xfrm>
            <a:off x="381000" y="685800"/>
            <a:ext cx="6096000" cy="3429000"/>
          </a:xfrm>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If you want to</a:t>
            </a:r>
            <a:r>
              <a:rPr lang="en-US" altLang="en-US" baseline="0" dirty="0">
                <a:latin typeface="Arial" panose="020B0604020202020204" pitchFamily="34" charset="0"/>
                <a:cs typeface="Arial" panose="020B0604020202020204" pitchFamily="34" charset="0"/>
              </a:rPr>
              <a:t> design a database from the beginning in order to ensure 3</a:t>
            </a:r>
            <a:r>
              <a:rPr lang="en-US" altLang="en-US" baseline="30000" dirty="0">
                <a:latin typeface="Arial" panose="020B0604020202020204" pitchFamily="34" charset="0"/>
                <a:cs typeface="Arial" panose="020B0604020202020204" pitchFamily="34" charset="0"/>
              </a:rPr>
              <a:t>rd</a:t>
            </a:r>
            <a:r>
              <a:rPr lang="en-US" altLang="en-US" baseline="0" dirty="0">
                <a:latin typeface="Arial" panose="020B0604020202020204" pitchFamily="34" charset="0"/>
                <a:cs typeface="Arial" panose="020B0604020202020204" pitchFamily="34" charset="0"/>
              </a:rPr>
              <a:t> normal form, the best way to do this is through a systematic transformation from the E-R diagram. As I said before, sometimes companies may have a bunch of spreadsheets and it’s tempting to just take those spreadsheets and convert them to database tables. But doing so can cause non-normalized databases. It’s better to follow sound database design principles, as we’ll see in the next few slides.</a:t>
            </a:r>
          </a:p>
        </p:txBody>
      </p:sp>
    </p:spTree>
    <p:extLst>
      <p:ext uri="{BB962C8B-B14F-4D97-AF65-F5344CB8AC3E}">
        <p14:creationId xmlns:p14="http://schemas.microsoft.com/office/powerpoint/2010/main" val="1609570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2B78F80-64C8-417B-8EDF-8558FA961A05}" type="slidenum">
              <a:rPr lang="en-US" altLang="en-US">
                <a:latin typeface="Tahoma" panose="020B0604030504040204" pitchFamily="34" charset="0"/>
              </a:rPr>
              <a:pPr eaLnBrk="1" hangingPunct="1"/>
              <a:t>31</a:t>
            </a:fld>
            <a:endParaRPr lang="en-US" altLang="en-US">
              <a:latin typeface="Tahoma" panose="020B0604030504040204" pitchFamily="34" charset="0"/>
            </a:endParaRPr>
          </a:p>
        </p:txBody>
      </p:sp>
      <p:sp>
        <p:nvSpPr>
          <p:cNvPr id="77827" name="Rectangle 2"/>
          <p:cNvSpPr>
            <a:spLocks noGrp="1" noRot="1" noChangeAspect="1" noChangeArrowheads="1" noTextEdit="1"/>
          </p:cNvSpPr>
          <p:nvPr>
            <p:ph type="sldImg"/>
          </p:nvPr>
        </p:nvSpPr>
        <p:spPr>
          <a:xfrm>
            <a:off x="381000" y="685800"/>
            <a:ext cx="6096000" cy="342900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26853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EA09868-6512-415B-92D5-8C8ACBB749AC}" type="slidenum">
              <a:rPr lang="en-US" altLang="en-US">
                <a:latin typeface="Tahoma" panose="020B0604030504040204" pitchFamily="34" charset="0"/>
              </a:rPr>
              <a:pPr eaLnBrk="1" hangingPunct="1"/>
              <a:t>32</a:t>
            </a:fld>
            <a:endParaRPr lang="en-US" altLang="en-US">
              <a:latin typeface="Tahoma" panose="020B0604030504040204" pitchFamily="34" charset="0"/>
            </a:endParaRPr>
          </a:p>
        </p:txBody>
      </p:sp>
      <p:sp>
        <p:nvSpPr>
          <p:cNvPr id="78851" name="Rectangle 2"/>
          <p:cNvSpPr>
            <a:spLocks noGrp="1" noRot="1" noChangeAspect="1" noChangeArrowheads="1" noTextEdit="1"/>
          </p:cNvSpPr>
          <p:nvPr>
            <p:ph type="sldImg"/>
          </p:nvPr>
        </p:nvSpPr>
        <p:spPr>
          <a:xfrm>
            <a:off x="381000" y="685800"/>
            <a:ext cx="6096000" cy="3429000"/>
          </a:xfrm>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1289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7E427CE-ECE6-47D5-9A02-A44470BC68FE}" type="slidenum">
              <a:rPr lang="en-US" altLang="en-US">
                <a:latin typeface="Tahoma" panose="020B0604030504040204" pitchFamily="34" charset="0"/>
              </a:rPr>
              <a:pPr eaLnBrk="1" hangingPunct="1"/>
              <a:t>33</a:t>
            </a:fld>
            <a:endParaRPr lang="en-US" altLang="en-US">
              <a:latin typeface="Tahoma" panose="020B0604030504040204" pitchFamily="34" charset="0"/>
            </a:endParaRPr>
          </a:p>
        </p:txBody>
      </p:sp>
      <p:sp>
        <p:nvSpPr>
          <p:cNvPr id="79875" name="Rectangle 2"/>
          <p:cNvSpPr>
            <a:spLocks noGrp="1" noRot="1" noChangeAspect="1" noChangeArrowheads="1" noTextEdit="1"/>
          </p:cNvSpPr>
          <p:nvPr>
            <p:ph type="sldImg"/>
          </p:nvPr>
        </p:nvSpPr>
        <p:spPr>
          <a:xfrm>
            <a:off x="381000" y="685800"/>
            <a:ext cx="6096000" cy="3429000"/>
          </a:xfrm>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20075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7D8C278-2107-4E26-A055-ABF1F8693C6C}" type="slidenum">
              <a:rPr lang="en-US" altLang="en-US">
                <a:latin typeface="Tahoma" panose="020B0604030504040204" pitchFamily="34" charset="0"/>
              </a:rPr>
              <a:pPr eaLnBrk="1" hangingPunct="1"/>
              <a:t>34</a:t>
            </a:fld>
            <a:endParaRPr lang="en-US" altLang="en-US">
              <a:latin typeface="Tahoma" panose="020B0604030504040204" pitchFamily="34" charset="0"/>
            </a:endParaRPr>
          </a:p>
        </p:txBody>
      </p:sp>
      <p:sp>
        <p:nvSpPr>
          <p:cNvPr id="80899" name="Rectangle 2"/>
          <p:cNvSpPr>
            <a:spLocks noGrp="1" noRot="1" noChangeAspect="1" noChangeArrowheads="1" noTextEdit="1"/>
          </p:cNvSpPr>
          <p:nvPr>
            <p:ph type="sldImg"/>
          </p:nvPr>
        </p:nvSpPr>
        <p:spPr>
          <a:xfrm>
            <a:off x="381000" y="685800"/>
            <a:ext cx="6096000" cy="3429000"/>
          </a:xfrm>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35918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See</a:t>
            </a:r>
            <a:r>
              <a:rPr lang="en-US" baseline="0" dirty="0"/>
              <a:t> how simple it is to do this transformation? The relations come directly from the entities. Note the foreign key in the ORDER relation.</a:t>
            </a:r>
            <a:endParaRPr lang="en-US" dirty="0"/>
          </a:p>
        </p:txBody>
      </p:sp>
      <p:sp>
        <p:nvSpPr>
          <p:cNvPr id="4" name="Slide Number Placeholder 3"/>
          <p:cNvSpPr>
            <a:spLocks noGrp="1"/>
          </p:cNvSpPr>
          <p:nvPr>
            <p:ph type="sldNum" sz="quarter" idx="10"/>
          </p:nvPr>
        </p:nvSpPr>
        <p:spPr/>
        <p:txBody>
          <a:bodyPr/>
          <a:lstStyle/>
          <a:p>
            <a:fld id="{F5F488AC-279B-4D8B-A679-FF80C5A02C55}" type="slidenum">
              <a:rPr lang="en-US" altLang="en-US" smtClean="0"/>
              <a:pPr/>
              <a:t>35</a:t>
            </a:fld>
            <a:endParaRPr lang="en-US" altLang="en-US"/>
          </a:p>
        </p:txBody>
      </p:sp>
    </p:spTree>
    <p:extLst>
      <p:ext uri="{BB962C8B-B14F-4D97-AF65-F5344CB8AC3E}">
        <p14:creationId xmlns:p14="http://schemas.microsoft.com/office/powerpoint/2010/main" val="26348284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443199C-F4EB-40CA-A1E5-9E2A07CA62A4}" type="slidenum">
              <a:rPr lang="en-US" altLang="en-US">
                <a:latin typeface="Tahoma" panose="020B0604030504040204" pitchFamily="34" charset="0"/>
              </a:rPr>
              <a:pPr eaLnBrk="1" hangingPunct="1"/>
              <a:t>36</a:t>
            </a:fld>
            <a:endParaRPr lang="en-US" altLang="en-US">
              <a:latin typeface="Tahoma" panose="020B0604030504040204" pitchFamily="34" charset="0"/>
            </a:endParaRPr>
          </a:p>
        </p:txBody>
      </p:sp>
      <p:sp>
        <p:nvSpPr>
          <p:cNvPr id="81923" name="Rectangle 2"/>
          <p:cNvSpPr>
            <a:spLocks noGrp="1" noRot="1" noChangeAspect="1" noChangeArrowheads="1" noTextEdit="1"/>
          </p:cNvSpPr>
          <p:nvPr>
            <p:ph type="sldImg"/>
          </p:nvPr>
        </p:nvSpPr>
        <p:spPr>
          <a:xfrm>
            <a:off x="381000" y="685800"/>
            <a:ext cx="6096000" cy="3429000"/>
          </a:xfrm>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1233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At this</a:t>
            </a:r>
            <a:r>
              <a:rPr lang="en-US" baseline="0" dirty="0"/>
              <a:t> point of the SDLC, we’ve concluded the analysis phase and we’re beginning design. In this chapter we start with database design, and in the next few chapters we discuss user interface (forms, reports, dialogues, interfaces), finalizing design specs, and designing in an Internet environment.</a:t>
            </a:r>
            <a:endParaRPr lang="en-US" dirty="0"/>
          </a:p>
        </p:txBody>
      </p:sp>
      <p:sp>
        <p:nvSpPr>
          <p:cNvPr id="4" name="Slide Number Placeholder 3"/>
          <p:cNvSpPr>
            <a:spLocks noGrp="1"/>
          </p:cNvSpPr>
          <p:nvPr>
            <p:ph type="sldNum" sz="quarter" idx="10"/>
          </p:nvPr>
        </p:nvSpPr>
        <p:spPr/>
        <p:txBody>
          <a:bodyPr/>
          <a:lstStyle/>
          <a:p>
            <a:fld id="{F5F488AC-279B-4D8B-A679-FF80C5A02C55}" type="slidenum">
              <a:rPr lang="en-US" altLang="en-US" smtClean="0"/>
              <a:pPr/>
              <a:t>4</a:t>
            </a:fld>
            <a:endParaRPr lang="en-US" altLang="en-US"/>
          </a:p>
        </p:txBody>
      </p:sp>
    </p:spTree>
    <p:extLst>
      <p:ext uri="{BB962C8B-B14F-4D97-AF65-F5344CB8AC3E}">
        <p14:creationId xmlns:p14="http://schemas.microsoft.com/office/powerpoint/2010/main" val="41000916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this case we actually created an</a:t>
            </a:r>
            <a:r>
              <a:rPr lang="en-US" baseline="0" dirty="0"/>
              <a:t> additional relation. There are only two entities in the E-R diagram. But there are three relations. The ORDER LINE relation implements the many-to-many relationship. Any time you have a many-to-many relationship between entities, you need to add another table. Note that ORDER LINE has a composite primary key composed of two foreign keys, one to each of the other tables. Also, since the relationship itself has an attribute, you see this in the ORDER LINE relation.</a:t>
            </a:r>
          </a:p>
          <a:p>
            <a:endParaRPr lang="en-US" baseline="0" dirty="0"/>
          </a:p>
          <a:p>
            <a:r>
              <a:rPr lang="en-US" baseline="0" dirty="0"/>
              <a:t>Remember when we talked about associative entities in chapter 8? These are entities that also serve as relationships. Well, we could have represented the same thing in the E-R diagram instead of just a many-to-many relationship.</a:t>
            </a:r>
          </a:p>
          <a:p>
            <a:endParaRPr lang="en-US" baseline="0" dirty="0"/>
          </a:p>
          <a:p>
            <a:r>
              <a:rPr lang="en-US" i="1" baseline="0" dirty="0"/>
              <a:t>NOTE to instructor: it may be a good exercise to have students redraw the E-R diagram with an associative entity instead of the M:N relationship.</a:t>
            </a:r>
            <a:endParaRPr lang="en-US" i="1" dirty="0"/>
          </a:p>
        </p:txBody>
      </p:sp>
      <p:sp>
        <p:nvSpPr>
          <p:cNvPr id="4" name="Slide Number Placeholder 3"/>
          <p:cNvSpPr>
            <a:spLocks noGrp="1"/>
          </p:cNvSpPr>
          <p:nvPr>
            <p:ph type="sldNum" sz="quarter" idx="10"/>
          </p:nvPr>
        </p:nvSpPr>
        <p:spPr/>
        <p:txBody>
          <a:bodyPr/>
          <a:lstStyle/>
          <a:p>
            <a:fld id="{F5F488AC-279B-4D8B-A679-FF80C5A02C55}" type="slidenum">
              <a:rPr lang="en-US" altLang="en-US" smtClean="0"/>
              <a:pPr/>
              <a:t>37</a:t>
            </a:fld>
            <a:endParaRPr lang="en-US" altLang="en-US"/>
          </a:p>
        </p:txBody>
      </p:sp>
    </p:spTree>
    <p:extLst>
      <p:ext uri="{BB962C8B-B14F-4D97-AF65-F5344CB8AC3E}">
        <p14:creationId xmlns:p14="http://schemas.microsoft.com/office/powerpoint/2010/main" val="25253097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1A30863-3E16-4192-9E9D-92D936A5494B}" type="slidenum">
              <a:rPr lang="en-US" altLang="en-US">
                <a:latin typeface="Tahoma" panose="020B0604030504040204" pitchFamily="34" charset="0"/>
              </a:rPr>
              <a:pPr eaLnBrk="1" hangingPunct="1"/>
              <a:t>38</a:t>
            </a:fld>
            <a:endParaRPr lang="en-US" altLang="en-US">
              <a:latin typeface="Tahoma" panose="020B0604030504040204" pitchFamily="34" charset="0"/>
            </a:endParaRPr>
          </a:p>
        </p:txBody>
      </p:sp>
      <p:sp>
        <p:nvSpPr>
          <p:cNvPr id="82947" name="Rectangle 2"/>
          <p:cNvSpPr>
            <a:spLocks noGrp="1" noRot="1" noChangeAspect="1" noChangeArrowheads="1" noTextEdit="1"/>
          </p:cNvSpPr>
          <p:nvPr>
            <p:ph type="sldImg"/>
          </p:nvPr>
        </p:nvSpPr>
        <p:spPr>
          <a:xfrm>
            <a:off x="381000" y="685800"/>
            <a:ext cx="6096000" cy="3429000"/>
          </a:xfrm>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3790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74AD27D-0287-4CD3-A59A-35755BFE3A56}" type="slidenum">
              <a:rPr lang="en-US" altLang="en-US">
                <a:latin typeface="Tahoma" panose="020B0604030504040204" pitchFamily="34" charset="0"/>
              </a:rPr>
              <a:pPr eaLnBrk="1" hangingPunct="1"/>
              <a:t>39</a:t>
            </a:fld>
            <a:endParaRPr lang="en-US" altLang="en-US">
              <a:latin typeface="Tahoma" panose="020B0604030504040204" pitchFamily="34" charset="0"/>
            </a:endParaRPr>
          </a:p>
        </p:txBody>
      </p:sp>
      <p:sp>
        <p:nvSpPr>
          <p:cNvPr id="83971" name="Rectangle 2"/>
          <p:cNvSpPr>
            <a:spLocks noGrp="1" noRot="1" noChangeAspect="1" noChangeArrowheads="1" noTextEdit="1"/>
          </p:cNvSpPr>
          <p:nvPr>
            <p:ph type="sldImg"/>
          </p:nvPr>
        </p:nvSpPr>
        <p:spPr>
          <a:xfrm>
            <a:off x="381000" y="685800"/>
            <a:ext cx="6096000" cy="3429000"/>
          </a:xfrm>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86112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Note again the distinction between 1:N vs. M:N relationships, this time in a unary degree. With 1:N, the foreign key is in the same relation;</a:t>
            </a:r>
            <a:r>
              <a:rPr lang="en-US" baseline="0" dirty="0"/>
              <a:t> the manager ID just points to another employee ID record in the same table.</a:t>
            </a:r>
          </a:p>
          <a:p>
            <a:endParaRPr lang="en-US" baseline="0" dirty="0"/>
          </a:p>
          <a:p>
            <a:r>
              <a:rPr lang="en-US" baseline="0" dirty="0"/>
              <a:t>But in the M:N case, we needed a separate relation. In ITEM-BILL, both </a:t>
            </a:r>
            <a:r>
              <a:rPr lang="en-US" baseline="0" dirty="0" err="1"/>
              <a:t>Item_Number</a:t>
            </a:r>
            <a:r>
              <a:rPr lang="en-US" baseline="0" dirty="0"/>
              <a:t> and </a:t>
            </a:r>
            <a:r>
              <a:rPr lang="en-US" baseline="0" dirty="0" err="1"/>
              <a:t>Component_Number</a:t>
            </a:r>
            <a:r>
              <a:rPr lang="en-US" baseline="0" dirty="0"/>
              <a:t> are foreign keys to different records in the ITEM table.</a:t>
            </a:r>
            <a:endParaRPr lang="en-US" dirty="0"/>
          </a:p>
        </p:txBody>
      </p:sp>
      <p:sp>
        <p:nvSpPr>
          <p:cNvPr id="4" name="Slide Number Placeholder 3"/>
          <p:cNvSpPr>
            <a:spLocks noGrp="1"/>
          </p:cNvSpPr>
          <p:nvPr>
            <p:ph type="sldNum" sz="quarter" idx="10"/>
          </p:nvPr>
        </p:nvSpPr>
        <p:spPr/>
        <p:txBody>
          <a:bodyPr/>
          <a:lstStyle/>
          <a:p>
            <a:fld id="{F5F488AC-279B-4D8B-A679-FF80C5A02C55}" type="slidenum">
              <a:rPr lang="en-US" altLang="en-US" smtClean="0"/>
              <a:pPr/>
              <a:t>40</a:t>
            </a:fld>
            <a:endParaRPr lang="en-US" altLang="en-US"/>
          </a:p>
        </p:txBody>
      </p:sp>
    </p:spTree>
    <p:extLst>
      <p:ext uri="{BB962C8B-B14F-4D97-AF65-F5344CB8AC3E}">
        <p14:creationId xmlns:p14="http://schemas.microsoft.com/office/powerpoint/2010/main" val="9740574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E8621BF-CE3C-48A1-9CB4-12BCEDBB1225}" type="slidenum">
              <a:rPr lang="en-US" altLang="en-US">
                <a:latin typeface="Tahoma" panose="020B0604030504040204" pitchFamily="34" charset="0"/>
              </a:rPr>
              <a:pPr eaLnBrk="1" hangingPunct="1"/>
              <a:t>41</a:t>
            </a:fld>
            <a:endParaRPr lang="en-US" altLang="en-US">
              <a:latin typeface="Tahoma" panose="020B0604030504040204" pitchFamily="34" charset="0"/>
            </a:endParaRPr>
          </a:p>
        </p:txBody>
      </p:sp>
      <p:sp>
        <p:nvSpPr>
          <p:cNvPr id="84995" name="Rectangle 2"/>
          <p:cNvSpPr>
            <a:spLocks noGrp="1" noRot="1" noChangeAspect="1" noChangeArrowheads="1" noTextEdit="1"/>
          </p:cNvSpPr>
          <p:nvPr>
            <p:ph type="sldImg"/>
          </p:nvPr>
        </p:nvSpPr>
        <p:spPr>
          <a:xfrm>
            <a:off x="381000" y="685800"/>
            <a:ext cx="6096000" cy="3429000"/>
          </a:xfrm>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When analyzing</a:t>
            </a:r>
            <a:r>
              <a:rPr lang="en-US" altLang="en-US" baseline="0" dirty="0">
                <a:latin typeface="Arial" panose="020B0604020202020204" pitchFamily="34" charset="0"/>
                <a:cs typeface="Arial" panose="020B0604020202020204" pitchFamily="34" charset="0"/>
              </a:rPr>
              <a:t> data needs and designing a database, especially in large projects with multiple analysts, you could wind up with redundant relations. So, a final part of logical database design is to identify these redundancies and merge them together when possible.</a:t>
            </a:r>
          </a:p>
          <a:p>
            <a:pPr eaLnBrk="1" hangingPunct="1"/>
            <a:endParaRPr lang="en-US" altLang="en-US" baseline="0" dirty="0">
              <a:latin typeface="Arial" panose="020B0604020202020204" pitchFamily="34" charset="0"/>
              <a:cs typeface="Arial" panose="020B0604020202020204" pitchFamily="34" charset="0"/>
            </a:endParaRPr>
          </a:p>
          <a:p>
            <a:pPr eaLnBrk="1" hangingPunct="1"/>
            <a:r>
              <a:rPr lang="en-US" altLang="en-US" baseline="0" dirty="0">
                <a:latin typeface="Arial" panose="020B0604020202020204" pitchFamily="34" charset="0"/>
                <a:cs typeface="Arial" panose="020B0604020202020204" pitchFamily="34" charset="0"/>
              </a:rPr>
              <a:t>There are issues with this merging that need to be considered. These are often called “view integration problems”. We’ll discuss these in the next few slides.</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88915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488AC-279B-4D8B-A679-FF80C5A02C55}" type="slidenum">
              <a:rPr lang="en-US" altLang="en-US" smtClean="0"/>
              <a:pPr/>
              <a:t>42</a:t>
            </a:fld>
            <a:endParaRPr lang="en-US" altLang="en-US"/>
          </a:p>
        </p:txBody>
      </p:sp>
    </p:spTree>
    <p:extLst>
      <p:ext uri="{BB962C8B-B14F-4D97-AF65-F5344CB8AC3E}">
        <p14:creationId xmlns:p14="http://schemas.microsoft.com/office/powerpoint/2010/main" val="3594440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as you can</a:t>
            </a:r>
            <a:r>
              <a:rPr lang="en-US" baseline="0" dirty="0"/>
              <a:t>  see, after merging relations, you need again to consider issues of normalization.</a:t>
            </a:r>
          </a:p>
        </p:txBody>
      </p:sp>
      <p:sp>
        <p:nvSpPr>
          <p:cNvPr id="4" name="Slide Number Placeholder 3"/>
          <p:cNvSpPr>
            <a:spLocks noGrp="1"/>
          </p:cNvSpPr>
          <p:nvPr>
            <p:ph type="sldNum" sz="quarter" idx="10"/>
          </p:nvPr>
        </p:nvSpPr>
        <p:spPr/>
        <p:txBody>
          <a:bodyPr/>
          <a:lstStyle/>
          <a:p>
            <a:fld id="{F5F488AC-279B-4D8B-A679-FF80C5A02C55}" type="slidenum">
              <a:rPr lang="en-US" altLang="en-US" smtClean="0"/>
              <a:pPr/>
              <a:t>44</a:t>
            </a:fld>
            <a:endParaRPr lang="en-US" altLang="en-US"/>
          </a:p>
        </p:txBody>
      </p:sp>
    </p:spTree>
    <p:extLst>
      <p:ext uri="{BB962C8B-B14F-4D97-AF65-F5344CB8AC3E}">
        <p14:creationId xmlns:p14="http://schemas.microsoft.com/office/powerpoint/2010/main" val="36056211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 we see supertype/subtype relationships that may not have been apparent during conceptual modeling,</a:t>
            </a:r>
            <a:r>
              <a:rPr lang="en-US" baseline="0" dirty="0"/>
              <a:t> since different people were creating different E-R diagrams. </a:t>
            </a:r>
            <a:endParaRPr lang="en-US" dirty="0"/>
          </a:p>
        </p:txBody>
      </p:sp>
      <p:sp>
        <p:nvSpPr>
          <p:cNvPr id="4" name="Slide Number Placeholder 3"/>
          <p:cNvSpPr>
            <a:spLocks noGrp="1"/>
          </p:cNvSpPr>
          <p:nvPr>
            <p:ph type="sldNum" sz="quarter" idx="10"/>
          </p:nvPr>
        </p:nvSpPr>
        <p:spPr/>
        <p:txBody>
          <a:bodyPr/>
          <a:lstStyle/>
          <a:p>
            <a:fld id="{F5F488AC-279B-4D8B-A679-FF80C5A02C55}" type="slidenum">
              <a:rPr lang="en-US" altLang="en-US" smtClean="0"/>
              <a:pPr/>
              <a:t>45</a:t>
            </a:fld>
            <a:endParaRPr lang="en-US" altLang="en-US"/>
          </a:p>
        </p:txBody>
      </p:sp>
    </p:spTree>
    <p:extLst>
      <p:ext uri="{BB962C8B-B14F-4D97-AF65-F5344CB8AC3E}">
        <p14:creationId xmlns:p14="http://schemas.microsoft.com/office/powerpoint/2010/main" val="27343582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this slide we see the E-R diagram that</a:t>
            </a:r>
            <a:r>
              <a:rPr lang="en-US" baseline="0" dirty="0"/>
              <a:t> would have been generated during the requirements structuring analysis phase of the SDLC. </a:t>
            </a:r>
            <a:endParaRPr lang="en-US" dirty="0"/>
          </a:p>
        </p:txBody>
      </p:sp>
      <p:sp>
        <p:nvSpPr>
          <p:cNvPr id="4" name="Slide Number Placeholder 3"/>
          <p:cNvSpPr>
            <a:spLocks noGrp="1"/>
          </p:cNvSpPr>
          <p:nvPr>
            <p:ph type="sldNum" sz="quarter" idx="10"/>
          </p:nvPr>
        </p:nvSpPr>
        <p:spPr/>
        <p:txBody>
          <a:bodyPr/>
          <a:lstStyle/>
          <a:p>
            <a:fld id="{F5F488AC-279B-4D8B-A679-FF80C5A02C55}" type="slidenum">
              <a:rPr lang="en-US" altLang="en-US" smtClean="0"/>
              <a:pPr/>
              <a:t>46</a:t>
            </a:fld>
            <a:endParaRPr lang="en-US" altLang="en-US"/>
          </a:p>
        </p:txBody>
      </p:sp>
    </p:spTree>
    <p:extLst>
      <p:ext uri="{BB962C8B-B14F-4D97-AF65-F5344CB8AC3E}">
        <p14:creationId xmlns:p14="http://schemas.microsoft.com/office/powerpoint/2010/main" val="19169432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BD5F332-AAC2-42D8-B45A-646DDF189BB5}" type="slidenum">
              <a:rPr lang="en-US" altLang="en-US">
                <a:latin typeface="Tahoma" panose="020B0604030504040204" pitchFamily="34" charset="0"/>
              </a:rPr>
              <a:pPr eaLnBrk="1" hangingPunct="1"/>
              <a:t>47</a:t>
            </a:fld>
            <a:endParaRPr lang="en-US" altLang="en-US">
              <a:latin typeface="Tahoma" panose="020B0604030504040204" pitchFamily="34" charset="0"/>
            </a:endParaRPr>
          </a:p>
        </p:txBody>
      </p:sp>
      <p:sp>
        <p:nvSpPr>
          <p:cNvPr id="86019" name="Rectangle 2"/>
          <p:cNvSpPr>
            <a:spLocks noGrp="1" noRot="1" noChangeAspect="1" noChangeArrowheads="1" noTextEdit="1"/>
          </p:cNvSpPr>
          <p:nvPr>
            <p:ph type="sldImg"/>
          </p:nvPr>
        </p:nvSpPr>
        <p:spPr>
          <a:xfrm>
            <a:off x="381000" y="685800"/>
            <a:ext cx="6096000" cy="3429000"/>
          </a:xfrm>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Up until now, we’ve been talking about logical database design. This had to do with converting E-R diagrams (entities,</a:t>
            </a:r>
            <a:r>
              <a:rPr lang="en-US" altLang="en-US" baseline="0" dirty="0">
                <a:latin typeface="Arial" panose="020B0604020202020204" pitchFamily="34" charset="0"/>
                <a:cs typeface="Arial" panose="020B0604020202020204" pitchFamily="34" charset="0"/>
              </a:rPr>
              <a:t> attributes, relationships) </a:t>
            </a:r>
            <a:r>
              <a:rPr lang="en-US" altLang="en-US" dirty="0">
                <a:latin typeface="Arial" panose="020B0604020202020204" pitchFamily="34" charset="0"/>
                <a:cs typeface="Arial" panose="020B0604020202020204" pitchFamily="34" charset="0"/>
              </a:rPr>
              <a:t>into a relational</a:t>
            </a:r>
            <a:r>
              <a:rPr lang="en-US" altLang="en-US" baseline="0" dirty="0">
                <a:latin typeface="Arial" panose="020B0604020202020204" pitchFamily="34" charset="0"/>
                <a:cs typeface="Arial" panose="020B0604020202020204" pitchFamily="34" charset="0"/>
              </a:rPr>
              <a:t> database design (relations, columns, primary and foreign keys).</a:t>
            </a:r>
          </a:p>
          <a:p>
            <a:pPr eaLnBrk="1" hangingPunct="1"/>
            <a:endParaRPr lang="en-US" altLang="en-US" baseline="0" dirty="0">
              <a:latin typeface="Arial" panose="020B0604020202020204" pitchFamily="34" charset="0"/>
              <a:cs typeface="Arial" panose="020B0604020202020204" pitchFamily="34" charset="0"/>
            </a:endParaRPr>
          </a:p>
          <a:p>
            <a:pPr eaLnBrk="1" hangingPunct="1"/>
            <a:r>
              <a:rPr lang="en-US" altLang="en-US" baseline="0" dirty="0">
                <a:latin typeface="Arial" panose="020B0604020202020204" pitchFamily="34" charset="0"/>
                <a:cs typeface="Arial" panose="020B0604020202020204" pitchFamily="34" charset="0"/>
              </a:rPr>
              <a:t>Next we proceed to physical design. We discuss this in the next few slides.</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0360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kumimoji="1" lang="en-US" sz="1200" b="0" i="0" u="none" strike="noStrike" kern="1200" baseline="0" dirty="0">
                <a:solidFill>
                  <a:schemeClr val="tx1"/>
                </a:solidFill>
                <a:latin typeface="Arial" charset="0"/>
                <a:ea typeface="+mn-ea"/>
                <a:cs typeface="Arial" charset="0"/>
              </a:rPr>
              <a:t>You typically do logical and physical database design in parallel with other systems design steps. Collect the logical database design specifications while designing system inputs and outputs.</a:t>
            </a:r>
          </a:p>
          <a:p>
            <a:endParaRPr kumimoji="1" lang="en-US" sz="1200" b="0" i="0" u="none" strike="noStrike" kern="1200" baseline="0" dirty="0">
              <a:solidFill>
                <a:schemeClr val="tx1"/>
              </a:solidFill>
              <a:latin typeface="Arial" charset="0"/>
              <a:ea typeface="+mn-ea"/>
              <a:cs typeface="Arial" charset="0"/>
            </a:endParaRPr>
          </a:p>
          <a:p>
            <a:r>
              <a:rPr kumimoji="1" lang="en-US" sz="1200" b="0" i="0" u="none" strike="noStrike" kern="1200" baseline="0" dirty="0">
                <a:solidFill>
                  <a:schemeClr val="tx1"/>
                </a:solidFill>
                <a:latin typeface="Arial" charset="0"/>
                <a:ea typeface="+mn-ea"/>
                <a:cs typeface="Arial" charset="0"/>
              </a:rPr>
              <a:t>The logical relational database design is derived from the E-R model you created during the analysis phase. There is a systematic method for transforming E-R diagrams into relational database structures. We’ll see an example shortly.</a:t>
            </a:r>
            <a:endParaRPr lang="en-US" dirty="0"/>
          </a:p>
        </p:txBody>
      </p:sp>
      <p:sp>
        <p:nvSpPr>
          <p:cNvPr id="4" name="Slide Number Placeholder 3"/>
          <p:cNvSpPr>
            <a:spLocks noGrp="1"/>
          </p:cNvSpPr>
          <p:nvPr>
            <p:ph type="sldNum" sz="quarter" idx="10"/>
          </p:nvPr>
        </p:nvSpPr>
        <p:spPr/>
        <p:txBody>
          <a:bodyPr/>
          <a:lstStyle/>
          <a:p>
            <a:fld id="{F5F488AC-279B-4D8B-A679-FF80C5A02C55}" type="slidenum">
              <a:rPr lang="en-US" altLang="en-US" smtClean="0"/>
              <a:pPr/>
              <a:t>5</a:t>
            </a:fld>
            <a:endParaRPr lang="en-US" altLang="en-US"/>
          </a:p>
        </p:txBody>
      </p:sp>
    </p:spTree>
    <p:extLst>
      <p:ext uri="{BB962C8B-B14F-4D97-AF65-F5344CB8AC3E}">
        <p14:creationId xmlns:p14="http://schemas.microsoft.com/office/powerpoint/2010/main" val="18356303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0994436-7E43-46DD-906E-6D2115572488}" type="slidenum">
              <a:rPr lang="en-US" altLang="en-US">
                <a:latin typeface="Tahoma" panose="020B0604030504040204" pitchFamily="34" charset="0"/>
              </a:rPr>
              <a:pPr eaLnBrk="1" hangingPunct="1"/>
              <a:t>48</a:t>
            </a:fld>
            <a:endParaRPr lang="en-US" altLang="en-US">
              <a:latin typeface="Tahoma" panose="020B0604030504040204" pitchFamily="34" charset="0"/>
            </a:endParaRPr>
          </a:p>
        </p:txBody>
      </p:sp>
      <p:sp>
        <p:nvSpPr>
          <p:cNvPr id="87043" name="Rectangle 2"/>
          <p:cNvSpPr>
            <a:spLocks noGrp="1" noRot="1" noChangeAspect="1" noChangeArrowheads="1" noTextEdit="1"/>
          </p:cNvSpPr>
          <p:nvPr>
            <p:ph type="sldImg"/>
          </p:nvPr>
        </p:nvSpPr>
        <p:spPr>
          <a:xfrm>
            <a:off x="381000" y="685800"/>
            <a:ext cx="6096000" cy="3429000"/>
          </a:xfrm>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A field</a:t>
            </a:r>
            <a:r>
              <a:rPr lang="en-US" altLang="en-US" baseline="0" dirty="0">
                <a:latin typeface="Arial" panose="020B0604020202020204" pitchFamily="34" charset="0"/>
                <a:cs typeface="Arial" panose="020B0604020202020204" pitchFamily="34" charset="0"/>
              </a:rPr>
              <a:t> is a column is an attribute. Often we use these terms interchangeably.</a:t>
            </a:r>
          </a:p>
          <a:p>
            <a:pPr eaLnBrk="1" hangingPunct="1"/>
            <a:endParaRPr lang="en-US" altLang="en-US" baseline="0" dirty="0">
              <a:latin typeface="Arial" panose="020B0604020202020204" pitchFamily="34" charset="0"/>
              <a:cs typeface="Arial" panose="020B0604020202020204" pitchFamily="34" charset="0"/>
            </a:endParaRPr>
          </a:p>
          <a:p>
            <a:pPr eaLnBrk="1" hangingPunct="1"/>
            <a:r>
              <a:rPr lang="en-US" altLang="en-US" baseline="0" dirty="0">
                <a:latin typeface="Arial" panose="020B0604020202020204" pitchFamily="34" charset="0"/>
                <a:cs typeface="Arial" panose="020B0604020202020204" pitchFamily="34" charset="0"/>
              </a:rPr>
              <a:t>Of course, we discussed attributes in E-R models, and attributes/columns in logical design. But at that time, we weren’t so concerned with some details. For example, we didn’t concern ourselves with data types. Now we will consider these.</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8915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25D21BB-462B-44D9-B19D-8AA5DAD49401}" type="slidenum">
              <a:rPr lang="en-US" altLang="en-US">
                <a:latin typeface="Tahoma" panose="020B0604030504040204" pitchFamily="34" charset="0"/>
              </a:rPr>
              <a:pPr eaLnBrk="1" hangingPunct="1"/>
              <a:t>49</a:t>
            </a:fld>
            <a:endParaRPr lang="en-US" altLang="en-US">
              <a:latin typeface="Tahoma" panose="020B0604030504040204" pitchFamily="34" charset="0"/>
            </a:endParaRPr>
          </a:p>
        </p:txBody>
      </p:sp>
      <p:sp>
        <p:nvSpPr>
          <p:cNvPr id="88067" name="Rectangle 2"/>
          <p:cNvSpPr>
            <a:spLocks noGrp="1" noRot="1" noChangeAspect="1" noChangeArrowheads="1" noTextEdit="1"/>
          </p:cNvSpPr>
          <p:nvPr>
            <p:ph type="sldImg"/>
          </p:nvPr>
        </p:nvSpPr>
        <p:spPr>
          <a:xfrm>
            <a:off x="381000" y="685800"/>
            <a:ext cx="6096000" cy="3429000"/>
          </a:xfrm>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93574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Data types are textual, numeric, date, objects</a:t>
            </a:r>
            <a:r>
              <a:rPr lang="en-US" baseline="0" dirty="0"/>
              <a:t> such as images, audio files, video files, Word documents, or other possible data formats. We can see similar data types in other database products, such as Microsoft Access, Microsoft SQL Server, </a:t>
            </a:r>
            <a:r>
              <a:rPr lang="en-US" baseline="0" dirty="0" err="1"/>
              <a:t>MySql</a:t>
            </a:r>
            <a:r>
              <a:rPr lang="en-US" baseline="0" dirty="0"/>
              <a:t> (an open source product), or IBM’s DB2.</a:t>
            </a:r>
            <a:endParaRPr lang="en-US" dirty="0"/>
          </a:p>
        </p:txBody>
      </p:sp>
      <p:sp>
        <p:nvSpPr>
          <p:cNvPr id="4" name="Slide Number Placeholder 3"/>
          <p:cNvSpPr>
            <a:spLocks noGrp="1"/>
          </p:cNvSpPr>
          <p:nvPr>
            <p:ph type="sldNum" sz="quarter" idx="10"/>
          </p:nvPr>
        </p:nvSpPr>
        <p:spPr/>
        <p:txBody>
          <a:bodyPr/>
          <a:lstStyle/>
          <a:p>
            <a:fld id="{F5F488AC-279B-4D8B-A679-FF80C5A02C55}" type="slidenum">
              <a:rPr lang="en-US" altLang="en-US" smtClean="0"/>
              <a:pPr/>
              <a:t>50</a:t>
            </a:fld>
            <a:endParaRPr lang="en-US" altLang="en-US"/>
          </a:p>
        </p:txBody>
      </p:sp>
    </p:spTree>
    <p:extLst>
      <p:ext uri="{BB962C8B-B14F-4D97-AF65-F5344CB8AC3E}">
        <p14:creationId xmlns:p14="http://schemas.microsoft.com/office/powerpoint/2010/main" val="14992746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talked about calculated attributes in</a:t>
            </a:r>
            <a:r>
              <a:rPr lang="en-US" baseline="0" dirty="0"/>
              <a:t> chapter 7, so it is possible that the E-R model captures the fact that an attribute is calculated and not stored. But if it is calculated, we need to implement the calculation when doing physical design.</a:t>
            </a:r>
          </a:p>
          <a:p>
            <a:endParaRPr lang="en-US" baseline="0" dirty="0"/>
          </a:p>
          <a:p>
            <a:r>
              <a:rPr lang="en-US" baseline="0" dirty="0"/>
              <a:t>Age is a classic example of a calculated field. It shouldn’t be stored. After all, a person’s age changes every day. It’s better to calculate it based on birth date and current date. Birth date would be stored, and any system will have a function to give the current date.</a:t>
            </a:r>
          </a:p>
          <a:p>
            <a:endParaRPr lang="en-US" baseline="0" dirty="0"/>
          </a:p>
          <a:p>
            <a:r>
              <a:rPr lang="en-US" baseline="0" dirty="0"/>
              <a:t>Question: Can you think of another type of field in an Employee table that would be calculated?</a:t>
            </a:r>
          </a:p>
          <a:p>
            <a:r>
              <a:rPr lang="en-US" baseline="0" dirty="0"/>
              <a:t>Answer: “Years Employed” may be an example, based on “Hire Date”.</a:t>
            </a:r>
          </a:p>
          <a:p>
            <a:r>
              <a:rPr lang="en-US" baseline="0" dirty="0"/>
              <a:t>	Another example may be “Tax to withdraw” based on stored data such as “Salary”, “</a:t>
            </a:r>
            <a:r>
              <a:rPr lang="en-US" baseline="0" dirty="0" err="1"/>
              <a:t>Nbr</a:t>
            </a:r>
            <a:r>
              <a:rPr lang="en-US" baseline="0" dirty="0"/>
              <a:t> Exemptions”, etc.</a:t>
            </a:r>
            <a:endParaRPr lang="en-US" dirty="0"/>
          </a:p>
        </p:txBody>
      </p:sp>
      <p:sp>
        <p:nvSpPr>
          <p:cNvPr id="4" name="Slide Number Placeholder 3"/>
          <p:cNvSpPr>
            <a:spLocks noGrp="1"/>
          </p:cNvSpPr>
          <p:nvPr>
            <p:ph type="sldNum" sz="quarter" idx="10"/>
          </p:nvPr>
        </p:nvSpPr>
        <p:spPr/>
        <p:txBody>
          <a:bodyPr/>
          <a:lstStyle/>
          <a:p>
            <a:fld id="{F5F488AC-279B-4D8B-A679-FF80C5A02C55}" type="slidenum">
              <a:rPr lang="en-US" altLang="en-US" smtClean="0"/>
              <a:pPr/>
              <a:t>51</a:t>
            </a:fld>
            <a:endParaRPr lang="en-US" altLang="en-US"/>
          </a:p>
        </p:txBody>
      </p:sp>
    </p:spTree>
    <p:extLst>
      <p:ext uri="{BB962C8B-B14F-4D97-AF65-F5344CB8AC3E}">
        <p14:creationId xmlns:p14="http://schemas.microsoft.com/office/powerpoint/2010/main" val="12323975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9A298FB-5F4E-4E46-8A63-7445DCF692D5}" type="slidenum">
              <a:rPr lang="en-US" altLang="en-US">
                <a:latin typeface="Tahoma" panose="020B0604030504040204" pitchFamily="34" charset="0"/>
              </a:rPr>
              <a:pPr eaLnBrk="1" hangingPunct="1"/>
              <a:t>52</a:t>
            </a:fld>
            <a:endParaRPr lang="en-US" altLang="en-US">
              <a:latin typeface="Tahoma" panose="020B0604030504040204" pitchFamily="34" charset="0"/>
            </a:endParaRPr>
          </a:p>
        </p:txBody>
      </p:sp>
      <p:sp>
        <p:nvSpPr>
          <p:cNvPr id="89091" name="Rectangle 2"/>
          <p:cNvSpPr>
            <a:spLocks noGrp="1" noRot="1" noChangeAspect="1" noChangeArrowheads="1" noTextEdit="1"/>
          </p:cNvSpPr>
          <p:nvPr>
            <p:ph type="sldImg"/>
          </p:nvPr>
        </p:nvSpPr>
        <p:spPr>
          <a:xfrm>
            <a:off x="381000" y="685800"/>
            <a:ext cx="6096000" cy="3429000"/>
          </a:xfrm>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We talked about some of this in chapter 8. For</a:t>
            </a:r>
            <a:r>
              <a:rPr lang="en-US" altLang="en-US" baseline="0" dirty="0">
                <a:latin typeface="Arial" panose="020B0604020202020204" pitchFamily="34" charset="0"/>
                <a:cs typeface="Arial" panose="020B0604020202020204" pitchFamily="34" charset="0"/>
              </a:rPr>
              <a:t> example, default values and range control fall within the category of domain constraints. Referential integrity has to do with the consistency between primary and foreign keys. </a:t>
            </a:r>
          </a:p>
          <a:p>
            <a:pPr eaLnBrk="1" hangingPunct="1"/>
            <a:endParaRPr lang="en-US" altLang="en-US" baseline="0" dirty="0">
              <a:latin typeface="Arial" panose="020B0604020202020204" pitchFamily="34" charset="0"/>
              <a:cs typeface="Arial" panose="020B0604020202020204" pitchFamily="34" charset="0"/>
            </a:endParaRPr>
          </a:p>
          <a:p>
            <a:pPr eaLnBrk="1" hangingPunct="1"/>
            <a:r>
              <a:rPr lang="en-US" altLang="en-US" baseline="0" dirty="0">
                <a:latin typeface="Arial" panose="020B0604020202020204" pitchFamily="34" charset="0"/>
                <a:cs typeface="Arial" panose="020B0604020202020204" pitchFamily="34" charset="0"/>
              </a:rPr>
              <a:t>Some fields will allow null values and some will not. </a:t>
            </a:r>
          </a:p>
          <a:p>
            <a:pPr eaLnBrk="1" hangingPunct="1"/>
            <a:endParaRPr lang="en-US" altLang="en-US" baseline="0" dirty="0">
              <a:latin typeface="Arial" panose="020B0604020202020204" pitchFamily="34" charset="0"/>
              <a:cs typeface="Arial" panose="020B0604020202020204" pitchFamily="34" charset="0"/>
            </a:endParaRPr>
          </a:p>
          <a:p>
            <a:pPr eaLnBrk="1" hangingPunct="1"/>
            <a:r>
              <a:rPr lang="en-US" altLang="en-US" baseline="0" dirty="0">
                <a:latin typeface="Arial" panose="020B0604020202020204" pitchFamily="34" charset="0"/>
                <a:cs typeface="Arial" panose="020B0604020202020204" pitchFamily="34" charset="0"/>
              </a:rPr>
              <a:t>Question: What field of ANY relation can NEVER be null?</a:t>
            </a:r>
          </a:p>
          <a:p>
            <a:pPr eaLnBrk="1" hangingPunct="1"/>
            <a:r>
              <a:rPr lang="en-US" altLang="en-US" baseline="0" dirty="0">
                <a:latin typeface="Arial" panose="020B0604020202020204" pitchFamily="34" charset="0"/>
                <a:cs typeface="Arial" panose="020B0604020202020204" pitchFamily="34" charset="0"/>
              </a:rPr>
              <a:t>Answer: The primary key.</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83255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32584FE-0940-48F8-997C-DA2E683DB655}" type="slidenum">
              <a:rPr lang="en-US" altLang="en-US">
                <a:latin typeface="Tahoma" panose="020B0604030504040204" pitchFamily="34" charset="0"/>
              </a:rPr>
              <a:pPr eaLnBrk="1" hangingPunct="1"/>
              <a:t>53</a:t>
            </a:fld>
            <a:endParaRPr lang="en-US" altLang="en-US">
              <a:latin typeface="Tahoma" panose="020B0604030504040204" pitchFamily="34" charset="0"/>
            </a:endParaRPr>
          </a:p>
        </p:txBody>
      </p:sp>
      <p:sp>
        <p:nvSpPr>
          <p:cNvPr id="90115" name="Rectangle 2"/>
          <p:cNvSpPr>
            <a:spLocks noGrp="1" noRot="1" noChangeAspect="1" noChangeArrowheads="1" noTextEdit="1"/>
          </p:cNvSpPr>
          <p:nvPr>
            <p:ph type="sldImg"/>
          </p:nvPr>
        </p:nvSpPr>
        <p:spPr>
          <a:xfrm>
            <a:off x="381000" y="685800"/>
            <a:ext cx="6096000" cy="3429000"/>
          </a:xfrm>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Ironically, we</a:t>
            </a:r>
            <a:r>
              <a:rPr lang="en-US" altLang="en-US" baseline="0" dirty="0">
                <a:latin typeface="Arial" panose="020B0604020202020204" pitchFamily="34" charset="0"/>
                <a:cs typeface="Arial" panose="020B0604020202020204" pitchFamily="34" charset="0"/>
              </a:rPr>
              <a:t> may want to compromise on the data integrity that we gained through normalization. In other words, there may be a reason to allow some data duplication. Why? Because it is faster to query data that is in a single table than data that is spread in different tables. So, after normalizing the data, sometimes we denormalize a bit in order to improve system performance. </a:t>
            </a:r>
          </a:p>
          <a:p>
            <a:pPr eaLnBrk="1" hangingPunct="1"/>
            <a:endParaRPr lang="en-US" altLang="en-US" baseline="0" dirty="0">
              <a:latin typeface="Arial" panose="020B0604020202020204" pitchFamily="34" charset="0"/>
              <a:cs typeface="Arial" panose="020B0604020202020204" pitchFamily="34" charset="0"/>
            </a:endParaRPr>
          </a:p>
          <a:p>
            <a:pPr eaLnBrk="1" hangingPunct="1"/>
            <a:r>
              <a:rPr lang="en-US" altLang="en-US" baseline="0" dirty="0">
                <a:latin typeface="Arial" panose="020B0604020202020204" pitchFamily="34" charset="0"/>
                <a:cs typeface="Arial" panose="020B0604020202020204" pitchFamily="34" charset="0"/>
              </a:rPr>
              <a:t>As with everything in life, database design involves tradeoffs. Here, we have a tradeoff between data integrity and system performance.</a:t>
            </a:r>
          </a:p>
          <a:p>
            <a:pPr eaLnBrk="1" hangingPunct="1"/>
            <a:endParaRPr lang="en-US" altLang="en-US" baseline="0" dirty="0">
              <a:latin typeface="Arial" panose="020B0604020202020204" pitchFamily="34" charset="0"/>
              <a:cs typeface="Arial" panose="020B0604020202020204" pitchFamily="34" charset="0"/>
            </a:endParaRPr>
          </a:p>
          <a:p>
            <a:pPr eaLnBrk="1" hangingPunct="1"/>
            <a:r>
              <a:rPr lang="en-US" altLang="en-US" baseline="0" dirty="0">
                <a:latin typeface="Arial" panose="020B0604020202020204" pitchFamily="34" charset="0"/>
                <a:cs typeface="Arial" panose="020B0604020202020204" pitchFamily="34" charset="0"/>
              </a:rPr>
              <a:t>By the way, a table is essentially the same as a relation. We often use the word “relation” when doing logical design and “table” when doing physical design. </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28323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488AC-279B-4D8B-A679-FF80C5A02C55}" type="slidenum">
              <a:rPr lang="en-US" altLang="en-US" smtClean="0"/>
              <a:pPr/>
              <a:t>56</a:t>
            </a:fld>
            <a:endParaRPr lang="en-US" altLang="en-US"/>
          </a:p>
        </p:txBody>
      </p:sp>
    </p:spTree>
    <p:extLst>
      <p:ext uri="{BB962C8B-B14F-4D97-AF65-F5344CB8AC3E}">
        <p14:creationId xmlns:p14="http://schemas.microsoft.com/office/powerpoint/2010/main" val="14571307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36708FD-01F4-4C64-ACED-08BFB34C47DA}" type="slidenum">
              <a:rPr lang="en-US" altLang="en-US">
                <a:latin typeface="Tahoma" panose="020B0604030504040204" pitchFamily="34" charset="0"/>
              </a:rPr>
              <a:pPr eaLnBrk="1" hangingPunct="1"/>
              <a:t>57</a:t>
            </a:fld>
            <a:endParaRPr lang="en-US" altLang="en-US">
              <a:latin typeface="Tahoma" panose="020B0604030504040204" pitchFamily="34" charset="0"/>
            </a:endParaRPr>
          </a:p>
        </p:txBody>
      </p:sp>
      <p:sp>
        <p:nvSpPr>
          <p:cNvPr id="91139" name="Rectangle 2"/>
          <p:cNvSpPr>
            <a:spLocks noGrp="1" noRot="1" noChangeAspect="1" noChangeArrowheads="1" noTextEdit="1"/>
          </p:cNvSpPr>
          <p:nvPr>
            <p:ph type="sldImg"/>
          </p:nvPr>
        </p:nvSpPr>
        <p:spPr>
          <a:xfrm>
            <a:off x="381000" y="685800"/>
            <a:ext cx="6096000" cy="3429000"/>
          </a:xfrm>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69760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488AC-279B-4D8B-A679-FF80C5A02C55}" type="slidenum">
              <a:rPr lang="en-US" altLang="en-US" smtClean="0"/>
              <a:pPr/>
              <a:t>59</a:t>
            </a:fld>
            <a:endParaRPr lang="en-US" altLang="en-US"/>
          </a:p>
        </p:txBody>
      </p:sp>
    </p:spTree>
    <p:extLst>
      <p:ext uri="{BB962C8B-B14F-4D97-AF65-F5344CB8AC3E}">
        <p14:creationId xmlns:p14="http://schemas.microsoft.com/office/powerpoint/2010/main" val="29341487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As you can see, the</a:t>
            </a:r>
            <a:r>
              <a:rPr lang="en-US" baseline="0" dirty="0"/>
              <a:t> file organization to use depends on how you want to query and manipulate the data. There are always tradeoffs.</a:t>
            </a:r>
          </a:p>
          <a:p>
            <a:endParaRPr lang="en-US" baseline="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F5F488AC-279B-4D8B-A679-FF80C5A02C55}" type="slidenum">
              <a:rPr lang="en-US" altLang="en-US" smtClean="0"/>
              <a:pPr/>
              <a:t>60</a:t>
            </a:fld>
            <a:endParaRPr lang="en-US" altLang="en-US"/>
          </a:p>
        </p:txBody>
      </p:sp>
    </p:spTree>
    <p:extLst>
      <p:ext uri="{BB962C8B-B14F-4D97-AF65-F5344CB8AC3E}">
        <p14:creationId xmlns:p14="http://schemas.microsoft.com/office/powerpoint/2010/main" val="4290512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As you can see from</a:t>
            </a:r>
            <a:r>
              <a:rPr lang="en-US" baseline="0" dirty="0"/>
              <a:t> this figure, the SDLC cycle includes database-related activities in all phases. E-R modeling dominates the planning and analysis phase, and as we discussed earlier, this happens in conjunction with DFDs for the process elements of the analysis process. </a:t>
            </a:r>
          </a:p>
          <a:p>
            <a:endParaRPr lang="en-US" baseline="0" dirty="0"/>
          </a:p>
          <a:p>
            <a:r>
              <a:rPr lang="en-US" baseline="0" dirty="0"/>
              <a:t>These E-R models serve as inputs to the logical database design, in which we explore the relational database architecture. Although E-R models don’t necessarily need to be translated into a relational structure, this is the most common form of current database designs. There are other possible database architectures, but for transaction-processing intensive applications relational databases is the norm.</a:t>
            </a:r>
          </a:p>
          <a:p>
            <a:endParaRPr lang="en-US" baseline="0" dirty="0"/>
          </a:p>
          <a:p>
            <a:r>
              <a:rPr lang="en-US" baseline="0" dirty="0"/>
              <a:t>By the way, don’t confuse the word “relationship” (in the E-R model) with “relational” or “relation” (in the relational database model). These are different terms, as we will see. A “relationship” is a link between entities. A “relation” (in the relational model) is actually closer to an entity than it is to a “relationship”. In database parlance, a “relation” is a table. A “relationship” is implemented via primary and foreign keys in tables. “Primary keys” are “unique identifiers”.</a:t>
            </a:r>
          </a:p>
          <a:p>
            <a:endParaRPr lang="en-US" baseline="0" dirty="0"/>
          </a:p>
          <a:p>
            <a:r>
              <a:rPr lang="en-US" baseline="0" dirty="0"/>
              <a:t>We’ll see more of this shortly.</a:t>
            </a:r>
            <a:endParaRPr lang="en-US" dirty="0"/>
          </a:p>
        </p:txBody>
      </p:sp>
      <p:sp>
        <p:nvSpPr>
          <p:cNvPr id="4" name="Slide Number Placeholder 3"/>
          <p:cNvSpPr>
            <a:spLocks noGrp="1"/>
          </p:cNvSpPr>
          <p:nvPr>
            <p:ph type="sldNum" sz="quarter" idx="10"/>
          </p:nvPr>
        </p:nvSpPr>
        <p:spPr/>
        <p:txBody>
          <a:bodyPr/>
          <a:lstStyle/>
          <a:p>
            <a:fld id="{F5F488AC-279B-4D8B-A679-FF80C5A02C55}" type="slidenum">
              <a:rPr lang="en-US" altLang="en-US" smtClean="0"/>
              <a:pPr/>
              <a:t>6</a:t>
            </a:fld>
            <a:endParaRPr lang="en-US" altLang="en-US"/>
          </a:p>
        </p:txBody>
      </p:sp>
    </p:spTree>
    <p:extLst>
      <p:ext uri="{BB962C8B-B14F-4D97-AF65-F5344CB8AC3E}">
        <p14:creationId xmlns:p14="http://schemas.microsoft.com/office/powerpoint/2010/main" val="32860809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Part</a:t>
            </a:r>
            <a:r>
              <a:rPr lang="en-US" baseline="0" dirty="0"/>
              <a:t> of physical design is to decide which columns of a table should be indexed. The primary key is almost always indexed, but you may want to index other columns as well. </a:t>
            </a:r>
          </a:p>
          <a:p>
            <a:endParaRPr lang="en-US" baseline="0" dirty="0"/>
          </a:p>
          <a:p>
            <a:r>
              <a:rPr lang="en-US" baseline="0" dirty="0"/>
              <a:t>Columns that are going to be used to select rows in a lot of queries should be indexed. Primary keys are like this. </a:t>
            </a:r>
          </a:p>
          <a:p>
            <a:endParaRPr lang="en-US" baseline="0" dirty="0"/>
          </a:p>
          <a:p>
            <a:r>
              <a:rPr lang="en-US" baseline="0" dirty="0"/>
              <a:t>Another candidate would be a person’s name or a product’s name. Often we query based on name rather than primary key. </a:t>
            </a:r>
            <a:endParaRPr lang="en-US" dirty="0"/>
          </a:p>
        </p:txBody>
      </p:sp>
      <p:sp>
        <p:nvSpPr>
          <p:cNvPr id="4" name="Slide Number Placeholder 3"/>
          <p:cNvSpPr>
            <a:spLocks noGrp="1"/>
          </p:cNvSpPr>
          <p:nvPr>
            <p:ph type="sldNum" sz="quarter" idx="10"/>
          </p:nvPr>
        </p:nvSpPr>
        <p:spPr/>
        <p:txBody>
          <a:bodyPr/>
          <a:lstStyle/>
          <a:p>
            <a:fld id="{F5F488AC-279B-4D8B-A679-FF80C5A02C55}" type="slidenum">
              <a:rPr lang="en-US" altLang="en-US" smtClean="0"/>
              <a:pPr/>
              <a:t>62</a:t>
            </a:fld>
            <a:endParaRPr lang="en-US" altLang="en-US"/>
          </a:p>
        </p:txBody>
      </p:sp>
    </p:spTree>
    <p:extLst>
      <p:ext uri="{BB962C8B-B14F-4D97-AF65-F5344CB8AC3E}">
        <p14:creationId xmlns:p14="http://schemas.microsoft.com/office/powerpoint/2010/main" val="3560813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word “normalize“ will need some explanation. We’ll get to that shortly, but in brief this means ensuring that the database is “well-structured”,</a:t>
            </a:r>
            <a:r>
              <a:rPr lang="en-US" baseline="0" dirty="0"/>
              <a:t> guaranteeing minimal data redundancy and ensuring maximum data integrity. </a:t>
            </a:r>
            <a:endParaRPr lang="en-US" dirty="0"/>
          </a:p>
        </p:txBody>
      </p:sp>
      <p:sp>
        <p:nvSpPr>
          <p:cNvPr id="4" name="Slide Number Placeholder 3"/>
          <p:cNvSpPr>
            <a:spLocks noGrp="1"/>
          </p:cNvSpPr>
          <p:nvPr>
            <p:ph type="sldNum" sz="quarter" idx="10"/>
          </p:nvPr>
        </p:nvSpPr>
        <p:spPr/>
        <p:txBody>
          <a:bodyPr/>
          <a:lstStyle/>
          <a:p>
            <a:fld id="{F5F488AC-279B-4D8B-A679-FF80C5A02C55}" type="slidenum">
              <a:rPr lang="en-US" altLang="en-US" smtClean="0"/>
              <a:pPr/>
              <a:t>7</a:t>
            </a:fld>
            <a:endParaRPr lang="en-US" altLang="en-US"/>
          </a:p>
        </p:txBody>
      </p:sp>
    </p:spTree>
    <p:extLst>
      <p:ext uri="{BB962C8B-B14F-4D97-AF65-F5344CB8AC3E}">
        <p14:creationId xmlns:p14="http://schemas.microsoft.com/office/powerpoint/2010/main" val="4251196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Logical database design is still somewhat “conceptual”, like E-R modeling. The main emphasis with logical design is to ensure a well-structured database</a:t>
            </a:r>
          </a:p>
          <a:p>
            <a:endParaRPr lang="en-US" dirty="0"/>
          </a:p>
          <a:p>
            <a:r>
              <a:rPr lang="en-US" dirty="0"/>
              <a:t>With</a:t>
            </a:r>
            <a:r>
              <a:rPr lang="en-US" baseline="0" dirty="0"/>
              <a:t> physical database design, you actually begin to consider how this is actually going to be implemented on the computer. Whereas logical design is meant for ensuring data integrity, physical design is meant for ensuring the best system performance in terms of minimizing storage space and maximizing computational speed.</a:t>
            </a:r>
            <a:endParaRPr lang="en-US" dirty="0"/>
          </a:p>
        </p:txBody>
      </p:sp>
      <p:sp>
        <p:nvSpPr>
          <p:cNvPr id="4" name="Slide Number Placeholder 3"/>
          <p:cNvSpPr>
            <a:spLocks noGrp="1"/>
          </p:cNvSpPr>
          <p:nvPr>
            <p:ph type="sldNum" sz="quarter" idx="10"/>
          </p:nvPr>
        </p:nvSpPr>
        <p:spPr/>
        <p:txBody>
          <a:bodyPr/>
          <a:lstStyle/>
          <a:p>
            <a:fld id="{F5F488AC-279B-4D8B-A679-FF80C5A02C55}" type="slidenum">
              <a:rPr lang="en-US" altLang="en-US" smtClean="0"/>
              <a:pPr/>
              <a:t>8</a:t>
            </a:fld>
            <a:endParaRPr lang="en-US" altLang="en-US"/>
          </a:p>
        </p:txBody>
      </p:sp>
    </p:spTree>
    <p:extLst>
      <p:ext uri="{BB962C8B-B14F-4D97-AF65-F5344CB8AC3E}">
        <p14:creationId xmlns:p14="http://schemas.microsoft.com/office/powerpoint/2010/main" val="325669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7835208-715B-41EE-8664-CFCF797E9CEE}" type="slidenum">
              <a:rPr lang="en-US" altLang="en-US">
                <a:latin typeface="Tahoma" panose="020B0604030504040204" pitchFamily="34" charset="0"/>
              </a:rPr>
              <a:pPr eaLnBrk="1" hangingPunct="1"/>
              <a:t>9</a:t>
            </a:fld>
            <a:endParaRPr lang="en-US" altLang="en-US">
              <a:latin typeface="Tahoma" panose="020B0604030504040204" pitchFamily="34" charset="0"/>
            </a:endParaRPr>
          </a:p>
        </p:txBody>
      </p:sp>
      <p:sp>
        <p:nvSpPr>
          <p:cNvPr id="67587" name="Rectangle 2"/>
          <p:cNvSpPr>
            <a:spLocks noGrp="1" noRot="1" noChangeAspect="1" noChangeArrowheads="1" noTextEdit="1"/>
          </p:cNvSpPr>
          <p:nvPr>
            <p:ph type="sldImg"/>
          </p:nvPr>
        </p:nvSpPr>
        <p:spPr>
          <a:xfrm>
            <a:off x="381000" y="685800"/>
            <a:ext cx="6096000" cy="3429000"/>
          </a:xfrm>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Recall that the outputs of analysis (from a database perspective) was the set of E-R diagrams.</a:t>
            </a:r>
            <a:r>
              <a:rPr lang="en-US" altLang="en-US" baseline="0" dirty="0">
                <a:latin typeface="Arial" panose="020B0604020202020204" pitchFamily="34" charset="0"/>
                <a:cs typeface="Arial" panose="020B0604020202020204" pitchFamily="34" charset="0"/>
              </a:rPr>
              <a:t> These are inputs to the design phase.</a:t>
            </a:r>
          </a:p>
          <a:p>
            <a:pPr eaLnBrk="1" hangingPunct="1"/>
            <a:endParaRPr lang="en-US" altLang="en-US" baseline="0" dirty="0">
              <a:latin typeface="Arial" panose="020B0604020202020204" pitchFamily="34" charset="0"/>
              <a:cs typeface="Arial" panose="020B0604020202020204" pitchFamily="34" charset="0"/>
            </a:endParaRPr>
          </a:p>
          <a:p>
            <a:pPr eaLnBrk="1" hangingPunct="1"/>
            <a:r>
              <a:rPr lang="en-US" altLang="en-US" baseline="0" dirty="0">
                <a:latin typeface="Arial" panose="020B0604020202020204" pitchFamily="34" charset="0"/>
                <a:cs typeface="Arial" panose="020B0604020202020204" pitchFamily="34" charset="0"/>
              </a:rPr>
              <a:t>The outputs from the database design phase, which is broken into two parts (logical and physical) are shown here.</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7598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5D90B84-AA6D-4747-BABC-02451AAC8AED}" type="slidenum">
              <a:rPr lang="en-US" altLang="en-US">
                <a:latin typeface="Tahoma" panose="020B0604030504040204" pitchFamily="34" charset="0"/>
              </a:rPr>
              <a:pPr eaLnBrk="1" hangingPunct="1"/>
              <a:t>10</a:t>
            </a:fld>
            <a:endParaRPr lang="en-US" altLang="en-US">
              <a:latin typeface="Tahoma" panose="020B0604030504040204" pitchFamily="34" charset="0"/>
            </a:endParaRPr>
          </a:p>
        </p:txBody>
      </p:sp>
      <p:sp>
        <p:nvSpPr>
          <p:cNvPr id="68611" name="Rectangle 2"/>
          <p:cNvSpPr>
            <a:spLocks noGrp="1" noRot="1" noChangeAspect="1" noChangeArrowheads="1" noTextEdit="1"/>
          </p:cNvSpPr>
          <p:nvPr>
            <p:ph type="sldImg"/>
          </p:nvPr>
        </p:nvSpPr>
        <p:spPr>
          <a:xfrm>
            <a:off x="381000" y="685800"/>
            <a:ext cx="6096000" cy="3429000"/>
          </a:xfrm>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Again, note the difference</a:t>
            </a:r>
            <a:r>
              <a:rPr lang="en-US" altLang="en-US" baseline="0" dirty="0">
                <a:latin typeface="Arial" panose="020B0604020202020204" pitchFamily="34" charset="0"/>
                <a:cs typeface="Arial" panose="020B0604020202020204" pitchFamily="34" charset="0"/>
              </a:rPr>
              <a:t> between “relation” and “relationship.” Two completely different concepts.</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3130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3750" spc="15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350">
                <a:solidFill>
                  <a:schemeClr val="tx1">
                    <a:lumMod val="95000"/>
                    <a:lumOff val="5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9357729"/>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42861146"/>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2"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762065"/>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09369" y="44904"/>
            <a:ext cx="9720072" cy="1499616"/>
          </a:xfrm>
        </p:spPr>
        <p:txBody>
          <a:bodyPr/>
          <a:lstStyle>
            <a:lvl1pPr>
              <a:defRPr>
                <a:solidFill>
                  <a:srgbClr val="07294D"/>
                </a:solidFill>
              </a:defRPr>
            </a:lvl1pPr>
          </a:lstStyle>
          <a:p>
            <a:r>
              <a:rPr lang="en-US"/>
              <a:t>Click to edit Master title style</a:t>
            </a:r>
            <a:endParaRPr lang="en-US" dirty="0"/>
          </a:p>
        </p:txBody>
      </p:sp>
      <p:sp>
        <p:nvSpPr>
          <p:cNvPr id="3" name="Content Placeholder 2"/>
          <p:cNvSpPr>
            <a:spLocks noGrp="1"/>
          </p:cNvSpPr>
          <p:nvPr>
            <p:ph idx="1"/>
          </p:nvPr>
        </p:nvSpPr>
        <p:spPr>
          <a:xfrm>
            <a:off x="2306829" y="1544520"/>
            <a:ext cx="9720073" cy="5122980"/>
          </a:xfrm>
        </p:spPr>
        <p:txBody>
          <a:bodyPr/>
          <a:lstStyle>
            <a:lvl1pPr>
              <a:defRPr>
                <a:solidFill>
                  <a:srgbClr val="4D0729"/>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66709048"/>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3750" b="0" spc="15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9513609"/>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98913" y="509497"/>
            <a:ext cx="9632403" cy="1499616"/>
          </a:xfrm>
        </p:spPr>
        <p:txBody>
          <a:bodyPr/>
          <a:lstStyle>
            <a:lvl1pPr>
              <a:defRPr>
                <a:solidFill>
                  <a:srgbClr val="07294D"/>
                </a:solidFill>
              </a:defRPr>
            </a:lvl1pPr>
          </a:lstStyle>
          <a:p>
            <a:r>
              <a:rPr lang="en-US"/>
              <a:t>Click to edit Master title style</a:t>
            </a:r>
            <a:endParaRPr lang="en-US" dirty="0"/>
          </a:p>
        </p:txBody>
      </p:sp>
      <p:sp>
        <p:nvSpPr>
          <p:cNvPr id="3" name="Content Placeholder 2"/>
          <p:cNvSpPr>
            <a:spLocks noGrp="1"/>
          </p:cNvSpPr>
          <p:nvPr>
            <p:ph sz="half" idx="1"/>
          </p:nvPr>
        </p:nvSpPr>
        <p:spPr>
          <a:xfrm>
            <a:off x="2211243" y="2173705"/>
            <a:ext cx="4754880" cy="4023360"/>
          </a:xfrm>
        </p:spPr>
        <p:txBody>
          <a:bodyPr/>
          <a:lstStyle>
            <a:lvl1pPr>
              <a:defRPr>
                <a:solidFill>
                  <a:srgbClr val="4D0729"/>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76436" y="2173705"/>
            <a:ext cx="4754880" cy="4023360"/>
          </a:xfrm>
        </p:spPr>
        <p:txBody>
          <a:bodyPr/>
          <a:lstStyle>
            <a:lvl1pPr>
              <a:defRPr>
                <a:solidFill>
                  <a:srgbClr val="4D0729"/>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12833450"/>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solidFill>
                  <a:srgbClr val="07294D"/>
                </a:solidFill>
              </a:defRPr>
            </a:lvl1pPr>
          </a:lstStyle>
          <a:p>
            <a:r>
              <a:rPr lang="en-US"/>
              <a:t>Click to edit Master title style</a:t>
            </a:r>
            <a:endParaRPr lang="en-US" dirty="0"/>
          </a:p>
        </p:txBody>
      </p:sp>
      <p:sp>
        <p:nvSpPr>
          <p:cNvPr id="3" name="Text Placeholder 2"/>
          <p:cNvSpPr>
            <a:spLocks noGrp="1"/>
          </p:cNvSpPr>
          <p:nvPr>
            <p:ph type="body" idx="1"/>
          </p:nvPr>
        </p:nvSpPr>
        <p:spPr>
          <a:xfrm>
            <a:off x="2381460" y="1958556"/>
            <a:ext cx="4754880" cy="822960"/>
          </a:xfrm>
        </p:spPr>
        <p:txBody>
          <a:bodyPr lIns="137160" rIns="137160" anchor="ctr">
            <a:normAutofit/>
          </a:bodyPr>
          <a:lstStyle>
            <a:lvl1pPr marL="0" indent="0">
              <a:spcBef>
                <a:spcPts val="0"/>
              </a:spcBef>
              <a:spcAft>
                <a:spcPts val="0"/>
              </a:spcAft>
              <a:buNone/>
              <a:defRPr sz="1725" b="0" cap="none" baseline="0">
                <a:solidFill>
                  <a:schemeClr val="accent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2381460" y="2746708"/>
            <a:ext cx="4754880" cy="3341572"/>
          </a:xfrm>
        </p:spPr>
        <p:txBody>
          <a:bodyPr/>
          <a:lstStyle>
            <a:lvl1pPr>
              <a:defRPr>
                <a:solidFill>
                  <a:srgbClr val="4D0729"/>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348220" y="1958556"/>
            <a:ext cx="4754880" cy="822960"/>
          </a:xfrm>
        </p:spPr>
        <p:txBody>
          <a:bodyPr lIns="137160" rIns="137160" anchor="ctr">
            <a:normAutofit/>
          </a:bodyPr>
          <a:lstStyle>
            <a:lvl1pPr marL="0" indent="0">
              <a:spcBef>
                <a:spcPts val="0"/>
              </a:spcBef>
              <a:spcAft>
                <a:spcPts val="0"/>
              </a:spcAft>
              <a:buNone/>
              <a:defRPr lang="en-US" sz="1725" b="0" kern="1200" cap="none" baseline="0" dirty="0">
                <a:solidFill>
                  <a:schemeClr val="accent1"/>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en-US"/>
              <a:t>Edit Master text styles</a:t>
            </a:r>
          </a:p>
        </p:txBody>
      </p:sp>
      <p:sp>
        <p:nvSpPr>
          <p:cNvPr id="6" name="Content Placeholder 5"/>
          <p:cNvSpPr>
            <a:spLocks noGrp="1"/>
          </p:cNvSpPr>
          <p:nvPr>
            <p:ph sz="quarter" idx="4"/>
          </p:nvPr>
        </p:nvSpPr>
        <p:spPr>
          <a:xfrm>
            <a:off x="7348220" y="2746708"/>
            <a:ext cx="4754880" cy="3341572"/>
          </a:xfrm>
        </p:spPr>
        <p:txBody>
          <a:bodyPr/>
          <a:lstStyle>
            <a:lvl1pPr>
              <a:defRPr>
                <a:solidFill>
                  <a:srgbClr val="4D0729"/>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59830120"/>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7294D"/>
                </a:solidFill>
              </a:defRPr>
            </a:lvl1pPr>
          </a:lstStyle>
          <a:p>
            <a:r>
              <a:rPr lang="en-US"/>
              <a:t>Click to edit Master title style</a:t>
            </a:r>
            <a:endParaRPr lang="en-US" dirty="0"/>
          </a:p>
        </p:txBody>
      </p:sp>
    </p:spTree>
    <p:extLst>
      <p:ext uri="{BB962C8B-B14F-4D97-AF65-F5344CB8AC3E}">
        <p14:creationId xmlns:p14="http://schemas.microsoft.com/office/powerpoint/2010/main" val="1600359244"/>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9801253"/>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3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Tree>
    <p:extLst>
      <p:ext uri="{BB962C8B-B14F-4D97-AF65-F5344CB8AC3E}">
        <p14:creationId xmlns:p14="http://schemas.microsoft.com/office/powerpoint/2010/main" val="1089349067"/>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3750" spc="15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9424516"/>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83028" y="765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383029" y="1576132"/>
            <a:ext cx="9720073" cy="5180268"/>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p:nvCxnSpPr>
        <p:spPr>
          <a:xfrm flipV="1">
            <a:off x="2286000" y="3945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Rectangle 17">
            <a:extLst>
              <a:ext uri="{FF2B5EF4-FFF2-40B4-BE49-F238E27FC236}">
                <a16:creationId xmlns:a16="http://schemas.microsoft.com/office/drawing/2014/main" id="{F8C38E4B-ADB3-4104-8EA4-55DF6BBBE4CC}"/>
              </a:ext>
            </a:extLst>
          </p:cNvPr>
          <p:cNvSpPr>
            <a:spLocks noChangeArrowheads="1"/>
          </p:cNvSpPr>
          <p:nvPr userDrawn="1"/>
        </p:nvSpPr>
        <p:spPr bwMode="auto">
          <a:xfrm>
            <a:off x="4368800" y="6153150"/>
            <a:ext cx="3860800" cy="476250"/>
          </a:xfrm>
          <a:prstGeom prst="rect">
            <a:avLst/>
          </a:prstGeom>
          <a:noFill/>
          <a:ln w="9525">
            <a:noFill/>
            <a:miter lim="800000"/>
            <a:headEnd/>
            <a:tailEnd/>
          </a:ln>
          <a:effectLst/>
        </p:spPr>
        <p:txBody>
          <a:bodyPr anchor="b"/>
          <a:lstStyle/>
          <a:p>
            <a:pPr algn="ctr">
              <a:defRPr/>
            </a:pPr>
            <a:endParaRPr lang="en-US" sz="1400">
              <a:solidFill>
                <a:srgbClr val="000000"/>
              </a:solidFill>
              <a:effectLst>
                <a:outerShdw blurRad="38100" dist="38100" dir="2700000" algn="tl">
                  <a:srgbClr val="C0C0C0"/>
                </a:outerShdw>
              </a:effectLst>
              <a:latin typeface="Arial" charset="0"/>
              <a:cs typeface="Arial" charset="0"/>
            </a:endParaRPr>
          </a:p>
        </p:txBody>
      </p:sp>
    </p:spTree>
    <p:extLst>
      <p:ext uri="{BB962C8B-B14F-4D97-AF65-F5344CB8AC3E}">
        <p14:creationId xmlns:p14="http://schemas.microsoft.com/office/powerpoint/2010/main" val="107874084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zoom/>
  </p:transition>
  <p:hf hdr="0"/>
  <p:txStyles>
    <p:titleStyle>
      <a:lvl1pPr algn="l" defTabSz="685800" rtl="0"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sz="1650" kern="1200">
          <a:solidFill>
            <a:schemeClr val="tx1"/>
          </a:solidFill>
          <a:latin typeface="+mn-lt"/>
          <a:ea typeface="+mn-ea"/>
          <a:cs typeface="+mn-cs"/>
        </a:defRPr>
      </a:lvl1pPr>
      <a:lvl2pPr marL="19888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350" kern="1200">
          <a:solidFill>
            <a:schemeClr val="tx1"/>
          </a:solidFill>
          <a:latin typeface="+mn-lt"/>
          <a:ea typeface="+mn-ea"/>
          <a:cs typeface="+mn-cs"/>
        </a:defRPr>
      </a:lvl2pPr>
      <a:lvl3pPr marL="3360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3pPr>
      <a:lvl4pPr marL="44577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4pPr>
      <a:lvl5pPr marL="58293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4A797B-64E1-4F50-ABB4-5C87A1C17482}"/>
              </a:ext>
            </a:extLst>
          </p:cNvPr>
          <p:cNvSpPr>
            <a:spLocks noGrp="1"/>
          </p:cNvSpPr>
          <p:nvPr>
            <p:ph type="ctrTitle"/>
          </p:nvPr>
        </p:nvSpPr>
        <p:spPr/>
        <p:txBody>
          <a:bodyPr/>
          <a:lstStyle/>
          <a:p>
            <a:r>
              <a:rPr lang="en-US" altLang="en-US" sz="4000" b="1" dirty="0"/>
              <a:t>Designing Databases</a:t>
            </a:r>
            <a:endParaRPr lang="en-US" dirty="0"/>
          </a:p>
        </p:txBody>
      </p:sp>
      <p:sp>
        <p:nvSpPr>
          <p:cNvPr id="5" name="Subtitle 4">
            <a:extLst>
              <a:ext uri="{FF2B5EF4-FFF2-40B4-BE49-F238E27FC236}">
                <a16:creationId xmlns:a16="http://schemas.microsoft.com/office/drawing/2014/main" id="{E27AB2F7-AD06-4686-9435-AA3DD7DB4108}"/>
              </a:ext>
            </a:extLst>
          </p:cNvPr>
          <p:cNvSpPr>
            <a:spLocks noGrp="1"/>
          </p:cNvSpPr>
          <p:nvPr>
            <p:ph type="subTitle" idx="1"/>
          </p:nvPr>
        </p:nvSpPr>
        <p:spPr/>
        <p:txBody>
          <a:bodyPr/>
          <a:lstStyle/>
          <a:p>
            <a:r>
              <a:rPr lang="en-US" dirty="0"/>
              <a:t>System Analysis and Design</a:t>
            </a:r>
          </a:p>
        </p:txBody>
      </p:sp>
    </p:spTree>
    <p:extLst>
      <p:ext uri="{BB962C8B-B14F-4D97-AF65-F5344CB8AC3E}">
        <p14:creationId xmlns:p14="http://schemas.microsoft.com/office/powerpoint/2010/main" val="942499303"/>
      </p:ext>
    </p:extLst>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a:xfrm>
            <a:off x="2514600" y="342900"/>
            <a:ext cx="7772400" cy="1143000"/>
          </a:xfrm>
        </p:spPr>
        <p:txBody>
          <a:bodyPr/>
          <a:lstStyle/>
          <a:p>
            <a:pPr eaLnBrk="1" hangingPunct="1"/>
            <a:r>
              <a:rPr lang="en-US" altLang="en-US"/>
              <a:t>Relational Database Model</a:t>
            </a:r>
          </a:p>
        </p:txBody>
      </p:sp>
      <p:sp>
        <p:nvSpPr>
          <p:cNvPr id="12294" name="Rectangle 3"/>
          <p:cNvSpPr>
            <a:spLocks noGrp="1" noChangeArrowheads="1"/>
          </p:cNvSpPr>
          <p:nvPr>
            <p:ph idx="1"/>
          </p:nvPr>
        </p:nvSpPr>
        <p:spPr>
          <a:xfrm>
            <a:off x="2209800" y="1828800"/>
            <a:ext cx="7772400" cy="4114800"/>
          </a:xfrm>
        </p:spPr>
        <p:txBody>
          <a:bodyPr>
            <a:normAutofit/>
          </a:bodyPr>
          <a:lstStyle/>
          <a:p>
            <a:pPr eaLnBrk="1" hangingPunct="1"/>
            <a:r>
              <a:rPr lang="en-US" altLang="en-US" sz="2800" b="1" dirty="0"/>
              <a:t>Relational database model</a:t>
            </a:r>
            <a:r>
              <a:rPr lang="en-US" altLang="en-US" sz="2800" dirty="0"/>
              <a:t>: data represented as a set of related tables or relations</a:t>
            </a:r>
          </a:p>
          <a:p>
            <a:pPr eaLnBrk="1" hangingPunct="1"/>
            <a:r>
              <a:rPr lang="en-US" altLang="en-US" sz="2800" b="1" dirty="0"/>
              <a:t>Relation</a:t>
            </a:r>
            <a:r>
              <a:rPr lang="en-US" altLang="en-US" sz="2800" dirty="0"/>
              <a:t>: a named, two-dimensional table of data; each relation consists of a set of named columns and an arbitrary number of unnamed rows</a:t>
            </a:r>
          </a:p>
        </p:txBody>
      </p:sp>
      <p:graphicFrame>
        <p:nvGraphicFramePr>
          <p:cNvPr id="4" name="Table 3">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1981295448"/>
              </p:ext>
            </p:extLst>
          </p:nvPr>
        </p:nvGraphicFramePr>
        <p:xfrm>
          <a:off x="29183" y="187219"/>
          <a:ext cx="2286000" cy="566250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i="1" kern="1200" dirty="0">
                          <a:solidFill>
                            <a:schemeClr val="tx1"/>
                          </a:solidFill>
                          <a:latin typeface="+mn-lt"/>
                          <a:ea typeface="+mn-ea"/>
                          <a:cs typeface="+mn-cs"/>
                        </a:rPr>
                        <a:t>Introduction</a:t>
                      </a:r>
                    </a:p>
                  </a:txBody>
                  <a:tcPr/>
                </a:tc>
                <a:extLst>
                  <a:ext uri="{0D108BD9-81ED-4DB2-BD59-A6C34878D82A}">
                    <a16:rowId xmlns:a16="http://schemas.microsoft.com/office/drawing/2014/main" val="10000"/>
                  </a:ext>
                </a:extLst>
              </a:tr>
              <a:tr h="481904">
                <a:tc>
                  <a:txBody>
                    <a:bodyPr/>
                    <a:lstStyle/>
                    <a:p>
                      <a:r>
                        <a:rPr lang="en-US" sz="1800" b="1" kern="1200" dirty="0">
                          <a:solidFill>
                            <a:srgbClr val="BA2212"/>
                          </a:solidFill>
                          <a:latin typeface="+mn-lt"/>
                          <a:ea typeface="+mn-ea"/>
                          <a:cs typeface="+mn-cs"/>
                        </a:rPr>
                        <a:t>Database Design</a:t>
                      </a:r>
                    </a:p>
                  </a:txBody>
                  <a:tcPr/>
                </a:tc>
                <a:extLst>
                  <a:ext uri="{0D108BD9-81ED-4DB2-BD59-A6C34878D82A}">
                    <a16:rowId xmlns:a16="http://schemas.microsoft.com/office/drawing/2014/main" val="10001"/>
                  </a:ext>
                </a:extLst>
              </a:tr>
              <a:tr h="576525">
                <a:tc>
                  <a:txBody>
                    <a:bodyPr/>
                    <a:lstStyle/>
                    <a:p>
                      <a:r>
                        <a:rPr lang="en-US" sz="1800" dirty="0"/>
                        <a:t>Normalization</a:t>
                      </a:r>
                    </a:p>
                  </a:txBody>
                  <a:tcPr/>
                </a:tc>
                <a:extLst>
                  <a:ext uri="{0D108BD9-81ED-4DB2-BD59-A6C34878D82A}">
                    <a16:rowId xmlns:a16="http://schemas.microsoft.com/office/drawing/2014/main" val="10002"/>
                  </a:ext>
                </a:extLst>
              </a:tr>
              <a:tr h="481904">
                <a:tc>
                  <a:txBody>
                    <a:bodyPr/>
                    <a:lstStyle/>
                    <a:p>
                      <a:r>
                        <a:rPr lang="en-US" sz="1800" dirty="0"/>
                        <a:t>Transforming E-R Diagrams into Relations   </a:t>
                      </a:r>
                    </a:p>
                  </a:txBody>
                  <a:tcPr/>
                </a:tc>
                <a:extLst>
                  <a:ext uri="{0D108BD9-81ED-4DB2-BD59-A6C34878D82A}">
                    <a16:rowId xmlns:a16="http://schemas.microsoft.com/office/drawing/2014/main" val="10003"/>
                  </a:ext>
                </a:extLst>
              </a:tr>
              <a:tr h="481904">
                <a:tc>
                  <a:txBody>
                    <a:bodyPr/>
                    <a:lstStyle/>
                    <a:p>
                      <a:r>
                        <a:rPr lang="en-US" sz="1800" dirty="0"/>
                        <a:t>Merging Relations</a:t>
                      </a:r>
                    </a:p>
                  </a:txBody>
                  <a:tcPr/>
                </a:tc>
                <a:extLst>
                  <a:ext uri="{0D108BD9-81ED-4DB2-BD59-A6C34878D82A}">
                    <a16:rowId xmlns:a16="http://schemas.microsoft.com/office/drawing/2014/main" val="10004"/>
                  </a:ext>
                </a:extLst>
              </a:tr>
              <a:tr h="481904">
                <a:tc>
                  <a:txBody>
                    <a:bodyPr/>
                    <a:lstStyle/>
                    <a:p>
                      <a:r>
                        <a:rPr lang="en-US" sz="1800" dirty="0"/>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46700308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6" descr="Noname.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1" y="457200"/>
            <a:ext cx="673417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7"/>
          <p:cNvSpPr>
            <a:spLocks noChangeArrowheads="1"/>
          </p:cNvSpPr>
          <p:nvPr/>
        </p:nvSpPr>
        <p:spPr bwMode="auto">
          <a:xfrm>
            <a:off x="7772400" y="914400"/>
            <a:ext cx="2362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t>Conceptual data model and transformed relations</a:t>
            </a:r>
          </a:p>
        </p:txBody>
      </p:sp>
      <p:graphicFrame>
        <p:nvGraphicFramePr>
          <p:cNvPr id="4" name="Table 3">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1981295448"/>
              </p:ext>
            </p:extLst>
          </p:nvPr>
        </p:nvGraphicFramePr>
        <p:xfrm>
          <a:off x="29183" y="187219"/>
          <a:ext cx="2286000" cy="566250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i="1" kern="1200" dirty="0">
                          <a:solidFill>
                            <a:schemeClr val="tx1"/>
                          </a:solidFill>
                          <a:latin typeface="+mn-lt"/>
                          <a:ea typeface="+mn-ea"/>
                          <a:cs typeface="+mn-cs"/>
                        </a:rPr>
                        <a:t>Introduction</a:t>
                      </a:r>
                    </a:p>
                  </a:txBody>
                  <a:tcPr/>
                </a:tc>
                <a:extLst>
                  <a:ext uri="{0D108BD9-81ED-4DB2-BD59-A6C34878D82A}">
                    <a16:rowId xmlns:a16="http://schemas.microsoft.com/office/drawing/2014/main" val="10000"/>
                  </a:ext>
                </a:extLst>
              </a:tr>
              <a:tr h="481904">
                <a:tc>
                  <a:txBody>
                    <a:bodyPr/>
                    <a:lstStyle/>
                    <a:p>
                      <a:r>
                        <a:rPr lang="en-US" sz="1800" b="1" kern="1200" dirty="0">
                          <a:solidFill>
                            <a:srgbClr val="BA2212"/>
                          </a:solidFill>
                          <a:latin typeface="+mn-lt"/>
                          <a:ea typeface="+mn-ea"/>
                          <a:cs typeface="+mn-cs"/>
                        </a:rPr>
                        <a:t>Database Design</a:t>
                      </a:r>
                    </a:p>
                  </a:txBody>
                  <a:tcPr/>
                </a:tc>
                <a:extLst>
                  <a:ext uri="{0D108BD9-81ED-4DB2-BD59-A6C34878D82A}">
                    <a16:rowId xmlns:a16="http://schemas.microsoft.com/office/drawing/2014/main" val="10001"/>
                  </a:ext>
                </a:extLst>
              </a:tr>
              <a:tr h="576525">
                <a:tc>
                  <a:txBody>
                    <a:bodyPr/>
                    <a:lstStyle/>
                    <a:p>
                      <a:r>
                        <a:rPr lang="en-US" sz="1800" dirty="0"/>
                        <a:t>Normalization</a:t>
                      </a:r>
                    </a:p>
                  </a:txBody>
                  <a:tcPr/>
                </a:tc>
                <a:extLst>
                  <a:ext uri="{0D108BD9-81ED-4DB2-BD59-A6C34878D82A}">
                    <a16:rowId xmlns:a16="http://schemas.microsoft.com/office/drawing/2014/main" val="10002"/>
                  </a:ext>
                </a:extLst>
              </a:tr>
              <a:tr h="481904">
                <a:tc>
                  <a:txBody>
                    <a:bodyPr/>
                    <a:lstStyle/>
                    <a:p>
                      <a:r>
                        <a:rPr lang="en-US" sz="1800" dirty="0"/>
                        <a:t>Transforming E-R Diagrams into Relations   </a:t>
                      </a:r>
                    </a:p>
                  </a:txBody>
                  <a:tcPr/>
                </a:tc>
                <a:extLst>
                  <a:ext uri="{0D108BD9-81ED-4DB2-BD59-A6C34878D82A}">
                    <a16:rowId xmlns:a16="http://schemas.microsoft.com/office/drawing/2014/main" val="10003"/>
                  </a:ext>
                </a:extLst>
              </a:tr>
              <a:tr h="481904">
                <a:tc>
                  <a:txBody>
                    <a:bodyPr/>
                    <a:lstStyle/>
                    <a:p>
                      <a:r>
                        <a:rPr lang="en-US" sz="1800" dirty="0"/>
                        <a:t>Merging Relations</a:t>
                      </a:r>
                    </a:p>
                  </a:txBody>
                  <a:tcPr/>
                </a:tc>
                <a:extLst>
                  <a:ext uri="{0D108BD9-81ED-4DB2-BD59-A6C34878D82A}">
                    <a16:rowId xmlns:a16="http://schemas.microsoft.com/office/drawing/2014/main" val="10004"/>
                  </a:ext>
                </a:extLst>
              </a:tr>
              <a:tr h="481904">
                <a:tc>
                  <a:txBody>
                    <a:bodyPr/>
                    <a:lstStyle/>
                    <a:p>
                      <a:r>
                        <a:rPr lang="en-US" sz="1800" dirty="0"/>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280499682"/>
      </p:ext>
    </p:extLst>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xfrm>
            <a:off x="2895600" y="495300"/>
            <a:ext cx="7772400" cy="838200"/>
          </a:xfrm>
        </p:spPr>
        <p:txBody>
          <a:bodyPr/>
          <a:lstStyle/>
          <a:p>
            <a:pPr eaLnBrk="1" hangingPunct="1">
              <a:defRPr/>
            </a:pPr>
            <a:r>
              <a:rPr lang="en-US" altLang="en-US" sz="4200" spc="-150" dirty="0"/>
              <a:t>Relational Database Model (Cont.)</a:t>
            </a:r>
          </a:p>
        </p:txBody>
      </p:sp>
      <p:sp>
        <p:nvSpPr>
          <p:cNvPr id="13318" name="Rectangle 3"/>
          <p:cNvSpPr>
            <a:spLocks noGrp="1" noChangeArrowheads="1"/>
          </p:cNvSpPr>
          <p:nvPr>
            <p:ph idx="1"/>
          </p:nvPr>
        </p:nvSpPr>
        <p:spPr>
          <a:xfrm>
            <a:off x="2286000" y="1524000"/>
            <a:ext cx="7772400" cy="4419600"/>
          </a:xfrm>
        </p:spPr>
        <p:txBody>
          <a:bodyPr/>
          <a:lstStyle/>
          <a:p>
            <a:pPr eaLnBrk="1" hangingPunct="1"/>
            <a:r>
              <a:rPr lang="en-US" altLang="en-US" sz="2800" dirty="0"/>
              <a:t>Relations have several properties that distinguish them from nonrelational tables:</a:t>
            </a:r>
          </a:p>
          <a:p>
            <a:pPr lvl="1" eaLnBrk="1" hangingPunct="1"/>
            <a:r>
              <a:rPr lang="en-US" altLang="en-US" sz="2400" dirty="0"/>
              <a:t>Entries in cells are simple.</a:t>
            </a:r>
          </a:p>
          <a:p>
            <a:pPr lvl="1" eaLnBrk="1" hangingPunct="1"/>
            <a:r>
              <a:rPr lang="en-US" altLang="en-US" sz="2400" dirty="0"/>
              <a:t>Entries in columns are from the same set of values.</a:t>
            </a:r>
          </a:p>
          <a:p>
            <a:pPr lvl="1" eaLnBrk="1" hangingPunct="1"/>
            <a:r>
              <a:rPr lang="en-US" altLang="en-US" sz="2400" dirty="0"/>
              <a:t>Each row is unique.</a:t>
            </a:r>
          </a:p>
          <a:p>
            <a:pPr lvl="1" eaLnBrk="1" hangingPunct="1"/>
            <a:r>
              <a:rPr lang="en-US" altLang="en-US" sz="2400" dirty="0"/>
              <a:t>The sequence of columns can be interchanged without changing the meaning or use of the relation.</a:t>
            </a:r>
          </a:p>
          <a:p>
            <a:pPr lvl="1" eaLnBrk="1" hangingPunct="1"/>
            <a:r>
              <a:rPr lang="en-US" altLang="en-US" sz="2400" dirty="0"/>
              <a:t>The rows may be interchanged or stored in any sequence.</a:t>
            </a:r>
          </a:p>
        </p:txBody>
      </p:sp>
      <p:graphicFrame>
        <p:nvGraphicFramePr>
          <p:cNvPr id="4" name="Table 3">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1981295448"/>
              </p:ext>
            </p:extLst>
          </p:nvPr>
        </p:nvGraphicFramePr>
        <p:xfrm>
          <a:off x="29183" y="187219"/>
          <a:ext cx="2286000" cy="566250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i="1" kern="1200" dirty="0">
                          <a:solidFill>
                            <a:schemeClr val="tx1"/>
                          </a:solidFill>
                          <a:latin typeface="+mn-lt"/>
                          <a:ea typeface="+mn-ea"/>
                          <a:cs typeface="+mn-cs"/>
                        </a:rPr>
                        <a:t>Introduction</a:t>
                      </a:r>
                    </a:p>
                  </a:txBody>
                  <a:tcPr/>
                </a:tc>
                <a:extLst>
                  <a:ext uri="{0D108BD9-81ED-4DB2-BD59-A6C34878D82A}">
                    <a16:rowId xmlns:a16="http://schemas.microsoft.com/office/drawing/2014/main" val="10000"/>
                  </a:ext>
                </a:extLst>
              </a:tr>
              <a:tr h="481904">
                <a:tc>
                  <a:txBody>
                    <a:bodyPr/>
                    <a:lstStyle/>
                    <a:p>
                      <a:r>
                        <a:rPr lang="en-US" sz="1800" b="1" kern="1200" dirty="0">
                          <a:solidFill>
                            <a:srgbClr val="BA2212"/>
                          </a:solidFill>
                          <a:latin typeface="+mn-lt"/>
                          <a:ea typeface="+mn-ea"/>
                          <a:cs typeface="+mn-cs"/>
                        </a:rPr>
                        <a:t>Database Design</a:t>
                      </a:r>
                    </a:p>
                  </a:txBody>
                  <a:tcPr/>
                </a:tc>
                <a:extLst>
                  <a:ext uri="{0D108BD9-81ED-4DB2-BD59-A6C34878D82A}">
                    <a16:rowId xmlns:a16="http://schemas.microsoft.com/office/drawing/2014/main" val="10001"/>
                  </a:ext>
                </a:extLst>
              </a:tr>
              <a:tr h="576525">
                <a:tc>
                  <a:txBody>
                    <a:bodyPr/>
                    <a:lstStyle/>
                    <a:p>
                      <a:r>
                        <a:rPr lang="en-US" sz="1800" dirty="0"/>
                        <a:t>Normalization</a:t>
                      </a:r>
                    </a:p>
                  </a:txBody>
                  <a:tcPr/>
                </a:tc>
                <a:extLst>
                  <a:ext uri="{0D108BD9-81ED-4DB2-BD59-A6C34878D82A}">
                    <a16:rowId xmlns:a16="http://schemas.microsoft.com/office/drawing/2014/main" val="10002"/>
                  </a:ext>
                </a:extLst>
              </a:tr>
              <a:tr h="481904">
                <a:tc>
                  <a:txBody>
                    <a:bodyPr/>
                    <a:lstStyle/>
                    <a:p>
                      <a:r>
                        <a:rPr lang="en-US" sz="1800" dirty="0"/>
                        <a:t>Transforming E-R Diagrams into Relations   </a:t>
                      </a:r>
                    </a:p>
                  </a:txBody>
                  <a:tcPr/>
                </a:tc>
                <a:extLst>
                  <a:ext uri="{0D108BD9-81ED-4DB2-BD59-A6C34878D82A}">
                    <a16:rowId xmlns:a16="http://schemas.microsoft.com/office/drawing/2014/main" val="10003"/>
                  </a:ext>
                </a:extLst>
              </a:tr>
              <a:tr h="481904">
                <a:tc>
                  <a:txBody>
                    <a:bodyPr/>
                    <a:lstStyle/>
                    <a:p>
                      <a:r>
                        <a:rPr lang="en-US" sz="1800" dirty="0"/>
                        <a:t>Merging Relations</a:t>
                      </a:r>
                    </a:p>
                  </a:txBody>
                  <a:tcPr/>
                </a:tc>
                <a:extLst>
                  <a:ext uri="{0D108BD9-81ED-4DB2-BD59-A6C34878D82A}">
                    <a16:rowId xmlns:a16="http://schemas.microsoft.com/office/drawing/2014/main" val="10004"/>
                  </a:ext>
                </a:extLst>
              </a:tr>
              <a:tr h="481904">
                <a:tc>
                  <a:txBody>
                    <a:bodyPr/>
                    <a:lstStyle/>
                    <a:p>
                      <a:r>
                        <a:rPr lang="en-US" sz="1800" dirty="0"/>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20036025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3318">
                                            <p:txEl>
                                              <p:pRg st="1" end="1"/>
                                            </p:txEl>
                                          </p:spTgt>
                                        </p:tgtEl>
                                        <p:attrNameLst>
                                          <p:attrName>style.visibility</p:attrName>
                                        </p:attrNameLst>
                                      </p:cBhvr>
                                      <p:to>
                                        <p:strVal val="visible"/>
                                      </p:to>
                                    </p:set>
                                    <p:anim calcmode="lin" valueType="num">
                                      <p:cBhvr additive="base">
                                        <p:cTn id="11" dur="500" fill="hold"/>
                                        <p:tgtEl>
                                          <p:spTgt spid="1331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3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318">
                                            <p:txEl>
                                              <p:pRg st="2" end="2"/>
                                            </p:txEl>
                                          </p:spTgt>
                                        </p:tgtEl>
                                        <p:attrNameLst>
                                          <p:attrName>style.visibility</p:attrName>
                                        </p:attrNameLst>
                                      </p:cBhvr>
                                      <p:to>
                                        <p:strVal val="visible"/>
                                      </p:to>
                                    </p:set>
                                    <p:anim calcmode="lin" valueType="num">
                                      <p:cBhvr additive="base">
                                        <p:cTn id="17" dur="500" fill="hold"/>
                                        <p:tgtEl>
                                          <p:spTgt spid="1331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3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318">
                                            <p:txEl>
                                              <p:pRg st="3" end="3"/>
                                            </p:txEl>
                                          </p:spTgt>
                                        </p:tgtEl>
                                        <p:attrNameLst>
                                          <p:attrName>style.visibility</p:attrName>
                                        </p:attrNameLst>
                                      </p:cBhvr>
                                      <p:to>
                                        <p:strVal val="visible"/>
                                      </p:to>
                                    </p:set>
                                    <p:anim calcmode="lin" valueType="num">
                                      <p:cBhvr additive="base">
                                        <p:cTn id="23" dur="500" fill="hold"/>
                                        <p:tgtEl>
                                          <p:spTgt spid="13318">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31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3318">
                                            <p:txEl>
                                              <p:pRg st="4" end="4"/>
                                            </p:txEl>
                                          </p:spTgt>
                                        </p:tgtEl>
                                        <p:attrNameLst>
                                          <p:attrName>style.visibility</p:attrName>
                                        </p:attrNameLst>
                                      </p:cBhvr>
                                      <p:to>
                                        <p:strVal val="visible"/>
                                      </p:to>
                                    </p:set>
                                    <p:anim calcmode="lin" valueType="num">
                                      <p:cBhvr additive="base">
                                        <p:cTn id="29" dur="500" fill="hold"/>
                                        <p:tgtEl>
                                          <p:spTgt spid="13318">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31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3318">
                                            <p:txEl>
                                              <p:pRg st="5" end="5"/>
                                            </p:txEl>
                                          </p:spTgt>
                                        </p:tgtEl>
                                        <p:attrNameLst>
                                          <p:attrName>style.visibility</p:attrName>
                                        </p:attrNameLst>
                                      </p:cBhvr>
                                      <p:to>
                                        <p:strVal val="visible"/>
                                      </p:to>
                                    </p:set>
                                    <p:anim calcmode="lin" valueType="num">
                                      <p:cBhvr additive="base">
                                        <p:cTn id="35" dur="500" fill="hold"/>
                                        <p:tgtEl>
                                          <p:spTgt spid="13318">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31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p:txBody>
          <a:bodyPr/>
          <a:lstStyle/>
          <a:p>
            <a:pPr eaLnBrk="1" hangingPunct="1"/>
            <a:r>
              <a:rPr lang="en-US" altLang="en-US" sz="4000"/>
              <a:t>Well-Structured Relation and Primary Keys</a:t>
            </a:r>
          </a:p>
        </p:txBody>
      </p:sp>
      <p:sp>
        <p:nvSpPr>
          <p:cNvPr id="14342" name="Rectangle 3"/>
          <p:cNvSpPr>
            <a:spLocks noGrp="1" noChangeArrowheads="1"/>
          </p:cNvSpPr>
          <p:nvPr>
            <p:ph idx="1"/>
          </p:nvPr>
        </p:nvSpPr>
        <p:spPr>
          <a:xfrm>
            <a:off x="2667000" y="1752600"/>
            <a:ext cx="7772400" cy="4114800"/>
          </a:xfrm>
        </p:spPr>
        <p:txBody>
          <a:bodyPr/>
          <a:lstStyle/>
          <a:p>
            <a:pPr eaLnBrk="1" hangingPunct="1"/>
            <a:r>
              <a:rPr lang="en-US" altLang="en-US" sz="2400" b="1" dirty="0"/>
              <a:t>Well-Structured Relation (</a:t>
            </a:r>
            <a:r>
              <a:rPr lang="en-US" altLang="en-US" sz="2400" dirty="0"/>
              <a:t>or</a:t>
            </a:r>
            <a:r>
              <a:rPr lang="en-US" altLang="en-US" sz="2400" b="1" dirty="0"/>
              <a:t> table)</a:t>
            </a:r>
          </a:p>
          <a:p>
            <a:pPr lvl="1" eaLnBrk="1" hangingPunct="1"/>
            <a:r>
              <a:rPr lang="en-US" altLang="en-US" sz="2000" dirty="0"/>
              <a:t>A relation that contains a minimum amount of redundancy</a:t>
            </a:r>
          </a:p>
          <a:p>
            <a:pPr lvl="1" eaLnBrk="1" hangingPunct="1"/>
            <a:r>
              <a:rPr lang="en-US" altLang="en-US" sz="2000" dirty="0"/>
              <a:t>Allows users to insert, modify, and delete the rows without errors or inconsistencies</a:t>
            </a:r>
          </a:p>
          <a:p>
            <a:pPr eaLnBrk="1" hangingPunct="1"/>
            <a:r>
              <a:rPr lang="en-US" altLang="en-US" sz="2800" dirty="0"/>
              <a:t>Primary Key</a:t>
            </a:r>
          </a:p>
          <a:p>
            <a:pPr lvl="1" eaLnBrk="1" hangingPunct="1"/>
            <a:r>
              <a:rPr lang="en-US" altLang="en-US" sz="2000" dirty="0"/>
              <a:t>An attribute whose value is unique across all occurrences of a relation</a:t>
            </a:r>
          </a:p>
          <a:p>
            <a:pPr eaLnBrk="1" hangingPunct="1"/>
            <a:r>
              <a:rPr lang="en-US" altLang="en-US" sz="2800" dirty="0"/>
              <a:t>All relations have a primary key.</a:t>
            </a:r>
          </a:p>
          <a:p>
            <a:pPr lvl="1" eaLnBrk="1" hangingPunct="1"/>
            <a:r>
              <a:rPr lang="en-US" altLang="en-US" sz="2000" dirty="0"/>
              <a:t>This is how rows are ensured to be unique.</a:t>
            </a:r>
          </a:p>
          <a:p>
            <a:pPr lvl="1" eaLnBrk="1" hangingPunct="1"/>
            <a:r>
              <a:rPr lang="en-US" altLang="en-US" sz="2000" dirty="0"/>
              <a:t>A primary key may involve a single attribute or be composed of multiple attributes.</a:t>
            </a:r>
          </a:p>
        </p:txBody>
      </p:sp>
      <p:graphicFrame>
        <p:nvGraphicFramePr>
          <p:cNvPr id="4" name="Table 3">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1981295448"/>
              </p:ext>
            </p:extLst>
          </p:nvPr>
        </p:nvGraphicFramePr>
        <p:xfrm>
          <a:off x="29183" y="187219"/>
          <a:ext cx="2286000" cy="566250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i="1" kern="1200" dirty="0">
                          <a:solidFill>
                            <a:schemeClr val="tx1"/>
                          </a:solidFill>
                          <a:latin typeface="+mn-lt"/>
                          <a:ea typeface="+mn-ea"/>
                          <a:cs typeface="+mn-cs"/>
                        </a:rPr>
                        <a:t>Introduction</a:t>
                      </a:r>
                    </a:p>
                  </a:txBody>
                  <a:tcPr/>
                </a:tc>
                <a:extLst>
                  <a:ext uri="{0D108BD9-81ED-4DB2-BD59-A6C34878D82A}">
                    <a16:rowId xmlns:a16="http://schemas.microsoft.com/office/drawing/2014/main" val="10000"/>
                  </a:ext>
                </a:extLst>
              </a:tr>
              <a:tr h="481904">
                <a:tc>
                  <a:txBody>
                    <a:bodyPr/>
                    <a:lstStyle/>
                    <a:p>
                      <a:r>
                        <a:rPr lang="en-US" sz="1800" b="1" kern="1200" dirty="0">
                          <a:solidFill>
                            <a:srgbClr val="BA2212"/>
                          </a:solidFill>
                          <a:latin typeface="+mn-lt"/>
                          <a:ea typeface="+mn-ea"/>
                          <a:cs typeface="+mn-cs"/>
                        </a:rPr>
                        <a:t>Database Design</a:t>
                      </a:r>
                    </a:p>
                  </a:txBody>
                  <a:tcPr/>
                </a:tc>
                <a:extLst>
                  <a:ext uri="{0D108BD9-81ED-4DB2-BD59-A6C34878D82A}">
                    <a16:rowId xmlns:a16="http://schemas.microsoft.com/office/drawing/2014/main" val="10001"/>
                  </a:ext>
                </a:extLst>
              </a:tr>
              <a:tr h="576525">
                <a:tc>
                  <a:txBody>
                    <a:bodyPr/>
                    <a:lstStyle/>
                    <a:p>
                      <a:r>
                        <a:rPr lang="en-US" sz="1800" dirty="0"/>
                        <a:t>Normalization</a:t>
                      </a:r>
                    </a:p>
                  </a:txBody>
                  <a:tcPr/>
                </a:tc>
                <a:extLst>
                  <a:ext uri="{0D108BD9-81ED-4DB2-BD59-A6C34878D82A}">
                    <a16:rowId xmlns:a16="http://schemas.microsoft.com/office/drawing/2014/main" val="10002"/>
                  </a:ext>
                </a:extLst>
              </a:tr>
              <a:tr h="481904">
                <a:tc>
                  <a:txBody>
                    <a:bodyPr/>
                    <a:lstStyle/>
                    <a:p>
                      <a:r>
                        <a:rPr lang="en-US" sz="1800" dirty="0"/>
                        <a:t>Transforming E-R Diagrams into Relations   </a:t>
                      </a:r>
                    </a:p>
                  </a:txBody>
                  <a:tcPr/>
                </a:tc>
                <a:extLst>
                  <a:ext uri="{0D108BD9-81ED-4DB2-BD59-A6C34878D82A}">
                    <a16:rowId xmlns:a16="http://schemas.microsoft.com/office/drawing/2014/main" val="10003"/>
                  </a:ext>
                </a:extLst>
              </a:tr>
              <a:tr h="481904">
                <a:tc>
                  <a:txBody>
                    <a:bodyPr/>
                    <a:lstStyle/>
                    <a:p>
                      <a:r>
                        <a:rPr lang="en-US" sz="1800" dirty="0"/>
                        <a:t>Merging Relations</a:t>
                      </a:r>
                    </a:p>
                  </a:txBody>
                  <a:tcPr/>
                </a:tc>
                <a:extLst>
                  <a:ext uri="{0D108BD9-81ED-4DB2-BD59-A6C34878D82A}">
                    <a16:rowId xmlns:a16="http://schemas.microsoft.com/office/drawing/2014/main" val="10004"/>
                  </a:ext>
                </a:extLst>
              </a:tr>
              <a:tr h="481904">
                <a:tc>
                  <a:txBody>
                    <a:bodyPr/>
                    <a:lstStyle/>
                    <a:p>
                      <a:r>
                        <a:rPr lang="en-US" sz="1800" dirty="0"/>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13362934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4342">
                                            <p:txEl>
                                              <p:pRg st="1" end="1"/>
                                            </p:txEl>
                                          </p:spTgt>
                                        </p:tgtEl>
                                        <p:attrNameLst>
                                          <p:attrName>style.visibility</p:attrName>
                                        </p:attrNameLst>
                                      </p:cBhvr>
                                      <p:to>
                                        <p:strVal val="visible"/>
                                      </p:to>
                                    </p:set>
                                    <p:anim calcmode="lin" valueType="num">
                                      <p:cBhvr additive="base">
                                        <p:cTn id="11" dur="500" fill="hold"/>
                                        <p:tgtEl>
                                          <p:spTgt spid="1434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3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342">
                                            <p:txEl>
                                              <p:pRg st="2" end="2"/>
                                            </p:txEl>
                                          </p:spTgt>
                                        </p:tgtEl>
                                        <p:attrNameLst>
                                          <p:attrName>style.visibility</p:attrName>
                                        </p:attrNameLst>
                                      </p:cBhvr>
                                      <p:to>
                                        <p:strVal val="visible"/>
                                      </p:to>
                                    </p:set>
                                    <p:anim calcmode="lin" valueType="num">
                                      <p:cBhvr additive="base">
                                        <p:cTn id="17" dur="500" fill="hold"/>
                                        <p:tgtEl>
                                          <p:spTgt spid="1434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3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4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342">
                                            <p:txEl>
                                              <p:pRg st="4" end="4"/>
                                            </p:txEl>
                                          </p:spTgt>
                                        </p:tgtEl>
                                        <p:attrNameLst>
                                          <p:attrName>style.visibility</p:attrName>
                                        </p:attrNameLst>
                                      </p:cBhvr>
                                      <p:to>
                                        <p:strVal val="visible"/>
                                      </p:to>
                                    </p:set>
                                    <p:anim calcmode="lin" valueType="num">
                                      <p:cBhvr additive="base">
                                        <p:cTn id="27" dur="500" fill="hold"/>
                                        <p:tgtEl>
                                          <p:spTgt spid="1434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34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342">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342">
                                            <p:txEl>
                                              <p:pRg st="6" end="6"/>
                                            </p:txEl>
                                          </p:spTgt>
                                        </p:tgtEl>
                                        <p:attrNameLst>
                                          <p:attrName>style.visibility</p:attrName>
                                        </p:attrNameLst>
                                      </p:cBhvr>
                                      <p:to>
                                        <p:strVal val="visible"/>
                                      </p:to>
                                    </p:set>
                                    <p:anim calcmode="lin" valueType="num">
                                      <p:cBhvr additive="base">
                                        <p:cTn id="37" dur="500" fill="hold"/>
                                        <p:tgtEl>
                                          <p:spTgt spid="1434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4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342">
                                            <p:txEl>
                                              <p:pRg st="7" end="7"/>
                                            </p:txEl>
                                          </p:spTgt>
                                        </p:tgtEl>
                                        <p:attrNameLst>
                                          <p:attrName>style.visibility</p:attrName>
                                        </p:attrNameLst>
                                      </p:cBhvr>
                                      <p:to>
                                        <p:strVal val="visible"/>
                                      </p:to>
                                    </p:set>
                                    <p:anim calcmode="lin" valueType="num">
                                      <p:cBhvr additive="base">
                                        <p:cTn id="43" dur="500" fill="hold"/>
                                        <p:tgtEl>
                                          <p:spTgt spid="1434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34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p:txBody>
          <a:bodyPr/>
          <a:lstStyle/>
          <a:p>
            <a:pPr eaLnBrk="1" hangingPunct="1"/>
            <a:r>
              <a:rPr lang="en-US" altLang="en-US" sz="4000" dirty="0"/>
              <a:t>Normalization and Rules of Normalization</a:t>
            </a:r>
          </a:p>
        </p:txBody>
      </p:sp>
      <p:sp>
        <p:nvSpPr>
          <p:cNvPr id="15366" name="Rectangle 3"/>
          <p:cNvSpPr>
            <a:spLocks noGrp="1" noChangeArrowheads="1"/>
          </p:cNvSpPr>
          <p:nvPr>
            <p:ph idx="1"/>
          </p:nvPr>
        </p:nvSpPr>
        <p:spPr>
          <a:xfrm>
            <a:off x="2133600" y="1676400"/>
            <a:ext cx="8229600" cy="3505200"/>
          </a:xfrm>
        </p:spPr>
        <p:txBody>
          <a:bodyPr/>
          <a:lstStyle/>
          <a:p>
            <a:pPr marL="609600" indent="-609600"/>
            <a:r>
              <a:rPr lang="en-US" altLang="en-US" sz="3000" b="1" dirty="0"/>
              <a:t>Normalization</a:t>
            </a:r>
            <a:r>
              <a:rPr lang="en-US" altLang="en-US" sz="3000" dirty="0"/>
              <a:t>: the process of converting complex data structures into simple, stable data structures</a:t>
            </a:r>
          </a:p>
          <a:p>
            <a:pPr marL="609600" indent="-609600"/>
            <a:r>
              <a:rPr lang="en-US" altLang="en-US" sz="3000" dirty="0"/>
              <a:t>The result of normalization is that every nonprimary key attribute depends upon the whole primary key.</a:t>
            </a:r>
            <a:endParaRPr lang="en-US" altLang="en-US" sz="2400" dirty="0"/>
          </a:p>
        </p:txBody>
      </p:sp>
      <p:graphicFrame>
        <p:nvGraphicFramePr>
          <p:cNvPr id="4" name="Table 3">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561661553"/>
              </p:ext>
            </p:extLst>
          </p:nvPr>
        </p:nvGraphicFramePr>
        <p:xfrm>
          <a:off x="29183" y="187219"/>
          <a:ext cx="2286000" cy="566250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i="1" kern="1200" dirty="0">
                          <a:solidFill>
                            <a:schemeClr val="tx1"/>
                          </a:solidFill>
                          <a:latin typeface="+mn-lt"/>
                          <a:ea typeface="+mn-ea"/>
                          <a:cs typeface="+mn-cs"/>
                        </a:rPr>
                        <a:t>Introduction</a:t>
                      </a:r>
                    </a:p>
                  </a:txBody>
                  <a:tcPr/>
                </a:tc>
                <a:extLst>
                  <a:ext uri="{0D108BD9-81ED-4DB2-BD59-A6C34878D82A}">
                    <a16:rowId xmlns:a16="http://schemas.microsoft.com/office/drawing/2014/main" val="10000"/>
                  </a:ext>
                </a:extLst>
              </a:tr>
              <a:tr h="481904">
                <a:tc>
                  <a:txBody>
                    <a:bodyPr/>
                    <a:lstStyle/>
                    <a:p>
                      <a:r>
                        <a:rPr lang="en-US" sz="1800" i="1" kern="1200" dirty="0">
                          <a:solidFill>
                            <a:schemeClr val="tx1"/>
                          </a:solidFill>
                          <a:latin typeface="+mn-lt"/>
                          <a:ea typeface="+mn-ea"/>
                          <a:cs typeface="+mn-cs"/>
                        </a:rPr>
                        <a:t>Database Design</a:t>
                      </a:r>
                    </a:p>
                  </a:txBody>
                  <a:tcPr/>
                </a:tc>
                <a:extLst>
                  <a:ext uri="{0D108BD9-81ED-4DB2-BD59-A6C34878D82A}">
                    <a16:rowId xmlns:a16="http://schemas.microsoft.com/office/drawing/2014/main" val="10001"/>
                  </a:ext>
                </a:extLst>
              </a:tr>
              <a:tr h="576525">
                <a:tc>
                  <a:txBody>
                    <a:bodyPr/>
                    <a:lstStyle/>
                    <a:p>
                      <a:r>
                        <a:rPr lang="en-US" sz="1800" b="1" kern="1200" dirty="0">
                          <a:solidFill>
                            <a:srgbClr val="BA2212"/>
                          </a:solidFill>
                          <a:latin typeface="+mn-lt"/>
                          <a:ea typeface="+mn-ea"/>
                          <a:cs typeface="+mn-cs"/>
                        </a:rPr>
                        <a:t>Normalization</a:t>
                      </a:r>
                    </a:p>
                  </a:txBody>
                  <a:tcPr/>
                </a:tc>
                <a:extLst>
                  <a:ext uri="{0D108BD9-81ED-4DB2-BD59-A6C34878D82A}">
                    <a16:rowId xmlns:a16="http://schemas.microsoft.com/office/drawing/2014/main" val="10002"/>
                  </a:ext>
                </a:extLst>
              </a:tr>
              <a:tr h="481904">
                <a:tc>
                  <a:txBody>
                    <a:bodyPr/>
                    <a:lstStyle/>
                    <a:p>
                      <a:r>
                        <a:rPr lang="en-US" sz="1800" dirty="0"/>
                        <a:t>Transforming E-R Diagrams into Relations   </a:t>
                      </a:r>
                    </a:p>
                  </a:txBody>
                  <a:tcPr/>
                </a:tc>
                <a:extLst>
                  <a:ext uri="{0D108BD9-81ED-4DB2-BD59-A6C34878D82A}">
                    <a16:rowId xmlns:a16="http://schemas.microsoft.com/office/drawing/2014/main" val="10003"/>
                  </a:ext>
                </a:extLst>
              </a:tr>
              <a:tr h="481904">
                <a:tc>
                  <a:txBody>
                    <a:bodyPr/>
                    <a:lstStyle/>
                    <a:p>
                      <a:r>
                        <a:rPr lang="en-US" sz="1800" dirty="0"/>
                        <a:t>Merging Relations</a:t>
                      </a:r>
                    </a:p>
                  </a:txBody>
                  <a:tcPr/>
                </a:tc>
                <a:extLst>
                  <a:ext uri="{0D108BD9-81ED-4DB2-BD59-A6C34878D82A}">
                    <a16:rowId xmlns:a16="http://schemas.microsoft.com/office/drawing/2014/main" val="10004"/>
                  </a:ext>
                </a:extLst>
              </a:tr>
              <a:tr h="481904">
                <a:tc>
                  <a:txBody>
                    <a:bodyPr/>
                    <a:lstStyle/>
                    <a:p>
                      <a:r>
                        <a:rPr lang="en-US" sz="1800" dirty="0"/>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19176121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z="4000"/>
              <a:t>Normalization and Rules of Normalization (Cont.)</a:t>
            </a:r>
          </a:p>
        </p:txBody>
      </p:sp>
      <p:sp>
        <p:nvSpPr>
          <p:cNvPr id="16387" name="Content Placeholder 2"/>
          <p:cNvSpPr>
            <a:spLocks noGrp="1"/>
          </p:cNvSpPr>
          <p:nvPr>
            <p:ph idx="1"/>
          </p:nvPr>
        </p:nvSpPr>
        <p:spPr/>
        <p:txBody>
          <a:bodyPr/>
          <a:lstStyle/>
          <a:p>
            <a:pPr marL="609600" indent="-609600"/>
            <a:r>
              <a:rPr lang="en-US" altLang="en-US" sz="2600" dirty="0"/>
              <a:t>First Normal Form (1NF)</a:t>
            </a:r>
          </a:p>
          <a:p>
            <a:pPr marL="990600" lvl="1" indent="-533400"/>
            <a:r>
              <a:rPr lang="en-US" altLang="en-US" sz="2000" dirty="0"/>
              <a:t>Unique rows, no multivalued attributes</a:t>
            </a:r>
          </a:p>
          <a:p>
            <a:pPr marL="990600" lvl="1" indent="-533400"/>
            <a:r>
              <a:rPr lang="en-US" altLang="en-US" sz="2000" dirty="0"/>
              <a:t>All relations are in 1NF</a:t>
            </a:r>
          </a:p>
          <a:p>
            <a:pPr marL="609600" indent="-609600"/>
            <a:r>
              <a:rPr lang="en-US" altLang="en-US" sz="2600" dirty="0"/>
              <a:t>Second Normal Form (2NF)</a:t>
            </a:r>
          </a:p>
          <a:p>
            <a:pPr marL="990600" lvl="1" indent="-533400"/>
            <a:r>
              <a:rPr lang="en-US" altLang="en-US" sz="2000" dirty="0"/>
              <a:t>Each </a:t>
            </a:r>
            <a:r>
              <a:rPr lang="en-US" altLang="en-US" sz="2000" dirty="0" err="1"/>
              <a:t>nonprimary</a:t>
            </a:r>
            <a:r>
              <a:rPr lang="en-US" altLang="en-US" sz="2000" dirty="0"/>
              <a:t> key attribute is identified by the whole primary key (called full functional dependency)</a:t>
            </a:r>
          </a:p>
          <a:p>
            <a:pPr marL="609600" indent="-609600"/>
            <a:r>
              <a:rPr lang="en-US" altLang="en-US" sz="2600" dirty="0"/>
              <a:t>Third Normal Form (3NF)</a:t>
            </a:r>
          </a:p>
          <a:p>
            <a:pPr marL="990600" lvl="1" indent="-533400"/>
            <a:r>
              <a:rPr lang="en-US" altLang="en-US" sz="2000" dirty="0" err="1"/>
              <a:t>Nonprimary</a:t>
            </a:r>
            <a:r>
              <a:rPr lang="en-US" altLang="en-US" sz="2000" dirty="0"/>
              <a:t> key attributes do not depend on each other (i.e. no transitive dependencies)</a:t>
            </a:r>
          </a:p>
        </p:txBody>
      </p:sp>
      <p:sp>
        <p:nvSpPr>
          <p:cNvPr id="16389" name="Slide Number Placeholder 4"/>
          <p:cNvSpPr>
            <a:spLocks noGrp="1"/>
          </p:cNvSpPr>
          <p:nvPr>
            <p:ph type="sldNum" sz="quarter" idx="4294967295"/>
          </p:nvPr>
        </p:nvSpPr>
        <p:spPr>
          <a:xfrm>
            <a:off x="85344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0AD2ACC-412D-4EF5-8E56-12CAD3F05B23}" type="slidenum">
              <a:rPr lang="en-US" altLang="en-US">
                <a:latin typeface="Arial Black" panose="020B0A04020102020204" pitchFamily="34" charset="0"/>
              </a:rPr>
              <a:pPr eaLnBrk="1" hangingPunct="1"/>
              <a:t>15</a:t>
            </a:fld>
            <a:endParaRPr lang="en-US" altLang="en-US">
              <a:latin typeface="Arial Black" panose="020B0A04020102020204" pitchFamily="34" charset="0"/>
            </a:endParaRPr>
          </a:p>
        </p:txBody>
      </p:sp>
      <p:graphicFrame>
        <p:nvGraphicFramePr>
          <p:cNvPr id="5" name="Table 4">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506872183"/>
              </p:ext>
            </p:extLst>
          </p:nvPr>
        </p:nvGraphicFramePr>
        <p:xfrm>
          <a:off x="29183" y="187219"/>
          <a:ext cx="2286000" cy="566250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i="1" kern="1200" dirty="0">
                          <a:solidFill>
                            <a:schemeClr val="tx1"/>
                          </a:solidFill>
                          <a:latin typeface="+mn-lt"/>
                          <a:ea typeface="+mn-ea"/>
                          <a:cs typeface="+mn-cs"/>
                        </a:rPr>
                        <a:t>Introduction</a:t>
                      </a:r>
                    </a:p>
                  </a:txBody>
                  <a:tcPr/>
                </a:tc>
                <a:extLst>
                  <a:ext uri="{0D108BD9-81ED-4DB2-BD59-A6C34878D82A}">
                    <a16:rowId xmlns:a16="http://schemas.microsoft.com/office/drawing/2014/main" val="10000"/>
                  </a:ext>
                </a:extLst>
              </a:tr>
              <a:tr h="481904">
                <a:tc>
                  <a:txBody>
                    <a:bodyPr/>
                    <a:lstStyle/>
                    <a:p>
                      <a:r>
                        <a:rPr lang="en-US" sz="1800" i="1" kern="1200" dirty="0">
                          <a:solidFill>
                            <a:schemeClr val="tx1"/>
                          </a:solidFill>
                          <a:latin typeface="+mn-lt"/>
                          <a:ea typeface="+mn-ea"/>
                          <a:cs typeface="+mn-cs"/>
                        </a:rPr>
                        <a:t>Database Design</a:t>
                      </a:r>
                    </a:p>
                  </a:txBody>
                  <a:tcPr/>
                </a:tc>
                <a:extLst>
                  <a:ext uri="{0D108BD9-81ED-4DB2-BD59-A6C34878D82A}">
                    <a16:rowId xmlns:a16="http://schemas.microsoft.com/office/drawing/2014/main" val="10001"/>
                  </a:ext>
                </a:extLst>
              </a:tr>
              <a:tr h="576525">
                <a:tc>
                  <a:txBody>
                    <a:bodyPr/>
                    <a:lstStyle/>
                    <a:p>
                      <a:r>
                        <a:rPr lang="en-US" sz="1800" b="1" kern="1200" dirty="0">
                          <a:solidFill>
                            <a:srgbClr val="BA2212"/>
                          </a:solidFill>
                          <a:latin typeface="+mn-lt"/>
                          <a:ea typeface="+mn-ea"/>
                          <a:cs typeface="+mn-cs"/>
                        </a:rPr>
                        <a:t>Normalization</a:t>
                      </a:r>
                    </a:p>
                  </a:txBody>
                  <a:tcPr/>
                </a:tc>
                <a:extLst>
                  <a:ext uri="{0D108BD9-81ED-4DB2-BD59-A6C34878D82A}">
                    <a16:rowId xmlns:a16="http://schemas.microsoft.com/office/drawing/2014/main" val="10002"/>
                  </a:ext>
                </a:extLst>
              </a:tr>
              <a:tr h="481904">
                <a:tc>
                  <a:txBody>
                    <a:bodyPr/>
                    <a:lstStyle/>
                    <a:p>
                      <a:r>
                        <a:rPr lang="en-US" sz="1800" dirty="0"/>
                        <a:t>Transforming E-R Diagrams into Relations   </a:t>
                      </a:r>
                    </a:p>
                  </a:txBody>
                  <a:tcPr/>
                </a:tc>
                <a:extLst>
                  <a:ext uri="{0D108BD9-81ED-4DB2-BD59-A6C34878D82A}">
                    <a16:rowId xmlns:a16="http://schemas.microsoft.com/office/drawing/2014/main" val="10003"/>
                  </a:ext>
                </a:extLst>
              </a:tr>
              <a:tr h="481904">
                <a:tc>
                  <a:txBody>
                    <a:bodyPr/>
                    <a:lstStyle/>
                    <a:p>
                      <a:r>
                        <a:rPr lang="en-US" sz="1800" dirty="0"/>
                        <a:t>Merging Relations</a:t>
                      </a:r>
                    </a:p>
                  </a:txBody>
                  <a:tcPr/>
                </a:tc>
                <a:extLst>
                  <a:ext uri="{0D108BD9-81ED-4DB2-BD59-A6C34878D82A}">
                    <a16:rowId xmlns:a16="http://schemas.microsoft.com/office/drawing/2014/main" val="10004"/>
                  </a:ext>
                </a:extLst>
              </a:tr>
              <a:tr h="481904">
                <a:tc>
                  <a:txBody>
                    <a:bodyPr/>
                    <a:lstStyle/>
                    <a:p>
                      <a:r>
                        <a:rPr lang="en-US" sz="1800" dirty="0"/>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7263184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anim calcmode="lin" valueType="num">
                                      <p:cBhvr additive="base">
                                        <p:cTn id="11"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 calcmode="lin" valueType="num">
                                      <p:cBhvr additive="base">
                                        <p:cTn id="17"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 calcmode="lin" valueType="num">
                                      <p:cBhvr additive="base">
                                        <p:cTn id="27"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387">
                                            <p:txEl>
                                              <p:pRg st="6" end="6"/>
                                            </p:txEl>
                                          </p:spTgt>
                                        </p:tgtEl>
                                        <p:attrNameLst>
                                          <p:attrName>style.visibility</p:attrName>
                                        </p:attrNameLst>
                                      </p:cBhvr>
                                      <p:to>
                                        <p:strVal val="visible"/>
                                      </p:to>
                                    </p:set>
                                    <p:anim calcmode="lin" valueType="num">
                                      <p:cBhvr additive="base">
                                        <p:cTn id="37"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667000" y="304800"/>
            <a:ext cx="7772400" cy="1219200"/>
          </a:xfrm>
        </p:spPr>
        <p:txBody>
          <a:bodyPr/>
          <a:lstStyle/>
          <a:p>
            <a:pPr eaLnBrk="1" hangingPunct="1"/>
            <a:r>
              <a:rPr lang="en-US" altLang="en-US" sz="4000" dirty="0"/>
              <a:t>Functional Dependencies and Primary Keys</a:t>
            </a:r>
          </a:p>
        </p:txBody>
      </p:sp>
      <p:sp>
        <p:nvSpPr>
          <p:cNvPr id="17414" name="Rectangle 3"/>
          <p:cNvSpPr>
            <a:spLocks noGrp="1" noChangeArrowheads="1"/>
          </p:cNvSpPr>
          <p:nvPr>
            <p:ph idx="1"/>
          </p:nvPr>
        </p:nvSpPr>
        <p:spPr>
          <a:xfrm>
            <a:off x="2476500" y="1526058"/>
            <a:ext cx="8953500" cy="5103341"/>
          </a:xfrm>
        </p:spPr>
        <p:txBody>
          <a:bodyPr>
            <a:normAutofit/>
          </a:bodyPr>
          <a:lstStyle/>
          <a:p>
            <a:pPr eaLnBrk="1" hangingPunct="1"/>
            <a:r>
              <a:rPr lang="en-US" altLang="en-US" sz="3200" b="1" dirty="0"/>
              <a:t>Functional Dependency: </a:t>
            </a:r>
            <a:r>
              <a:rPr lang="en-US" altLang="en-US" sz="3200" dirty="0"/>
              <a:t>a particular relationship between two attributes </a:t>
            </a:r>
          </a:p>
          <a:p>
            <a:pPr lvl="1" eaLnBrk="1" hangingPunct="1"/>
            <a:r>
              <a:rPr lang="en-US" altLang="en-US" sz="2800" dirty="0"/>
              <a:t>For a given relation, attribute B is functionally dependent on attribute A if, for every valid value of A, that value of A uniquely determines the value of B.</a:t>
            </a:r>
          </a:p>
          <a:p>
            <a:pPr lvl="1" eaLnBrk="1" hangingPunct="1"/>
            <a:r>
              <a:rPr lang="en-US" altLang="en-US" sz="3200" dirty="0"/>
              <a:t>The functional dependence of B on A is represented by A→B.</a:t>
            </a:r>
          </a:p>
        </p:txBody>
      </p:sp>
      <p:graphicFrame>
        <p:nvGraphicFramePr>
          <p:cNvPr id="4" name="Table 3">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506872183"/>
              </p:ext>
            </p:extLst>
          </p:nvPr>
        </p:nvGraphicFramePr>
        <p:xfrm>
          <a:off x="29183" y="187219"/>
          <a:ext cx="2286000" cy="566250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i="1" kern="1200" dirty="0">
                          <a:solidFill>
                            <a:schemeClr val="tx1"/>
                          </a:solidFill>
                          <a:latin typeface="+mn-lt"/>
                          <a:ea typeface="+mn-ea"/>
                          <a:cs typeface="+mn-cs"/>
                        </a:rPr>
                        <a:t>Introduction</a:t>
                      </a:r>
                    </a:p>
                  </a:txBody>
                  <a:tcPr/>
                </a:tc>
                <a:extLst>
                  <a:ext uri="{0D108BD9-81ED-4DB2-BD59-A6C34878D82A}">
                    <a16:rowId xmlns:a16="http://schemas.microsoft.com/office/drawing/2014/main" val="10000"/>
                  </a:ext>
                </a:extLst>
              </a:tr>
              <a:tr h="481904">
                <a:tc>
                  <a:txBody>
                    <a:bodyPr/>
                    <a:lstStyle/>
                    <a:p>
                      <a:r>
                        <a:rPr lang="en-US" sz="1800" i="1" kern="1200" dirty="0">
                          <a:solidFill>
                            <a:schemeClr val="tx1"/>
                          </a:solidFill>
                          <a:latin typeface="+mn-lt"/>
                          <a:ea typeface="+mn-ea"/>
                          <a:cs typeface="+mn-cs"/>
                        </a:rPr>
                        <a:t>Database Design</a:t>
                      </a:r>
                    </a:p>
                  </a:txBody>
                  <a:tcPr/>
                </a:tc>
                <a:extLst>
                  <a:ext uri="{0D108BD9-81ED-4DB2-BD59-A6C34878D82A}">
                    <a16:rowId xmlns:a16="http://schemas.microsoft.com/office/drawing/2014/main" val="10001"/>
                  </a:ext>
                </a:extLst>
              </a:tr>
              <a:tr h="576525">
                <a:tc>
                  <a:txBody>
                    <a:bodyPr/>
                    <a:lstStyle/>
                    <a:p>
                      <a:r>
                        <a:rPr lang="en-US" sz="1800" b="1" kern="1200" dirty="0">
                          <a:solidFill>
                            <a:srgbClr val="BA2212"/>
                          </a:solidFill>
                          <a:latin typeface="+mn-lt"/>
                          <a:ea typeface="+mn-ea"/>
                          <a:cs typeface="+mn-cs"/>
                        </a:rPr>
                        <a:t>Normalization</a:t>
                      </a:r>
                    </a:p>
                  </a:txBody>
                  <a:tcPr/>
                </a:tc>
                <a:extLst>
                  <a:ext uri="{0D108BD9-81ED-4DB2-BD59-A6C34878D82A}">
                    <a16:rowId xmlns:a16="http://schemas.microsoft.com/office/drawing/2014/main" val="10002"/>
                  </a:ext>
                </a:extLst>
              </a:tr>
              <a:tr h="481904">
                <a:tc>
                  <a:txBody>
                    <a:bodyPr/>
                    <a:lstStyle/>
                    <a:p>
                      <a:r>
                        <a:rPr lang="en-US" sz="1800" dirty="0"/>
                        <a:t>Transforming E-R Diagrams into Relations   </a:t>
                      </a:r>
                    </a:p>
                  </a:txBody>
                  <a:tcPr/>
                </a:tc>
                <a:extLst>
                  <a:ext uri="{0D108BD9-81ED-4DB2-BD59-A6C34878D82A}">
                    <a16:rowId xmlns:a16="http://schemas.microsoft.com/office/drawing/2014/main" val="10003"/>
                  </a:ext>
                </a:extLst>
              </a:tr>
              <a:tr h="481904">
                <a:tc>
                  <a:txBody>
                    <a:bodyPr/>
                    <a:lstStyle/>
                    <a:p>
                      <a:r>
                        <a:rPr lang="en-US" sz="1800" dirty="0"/>
                        <a:t>Merging Relations</a:t>
                      </a:r>
                    </a:p>
                  </a:txBody>
                  <a:tcPr/>
                </a:tc>
                <a:extLst>
                  <a:ext uri="{0D108BD9-81ED-4DB2-BD59-A6C34878D82A}">
                    <a16:rowId xmlns:a16="http://schemas.microsoft.com/office/drawing/2014/main" val="10004"/>
                  </a:ext>
                </a:extLst>
              </a:tr>
              <a:tr h="481904">
                <a:tc>
                  <a:txBody>
                    <a:bodyPr/>
                    <a:lstStyle/>
                    <a:p>
                      <a:r>
                        <a:rPr lang="en-US" sz="1800" dirty="0"/>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07421527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7414">
                                            <p:txEl>
                                              <p:pRg st="1" end="1"/>
                                            </p:txEl>
                                          </p:spTgt>
                                        </p:tgtEl>
                                        <p:attrNameLst>
                                          <p:attrName>style.visibility</p:attrName>
                                        </p:attrNameLst>
                                      </p:cBhvr>
                                      <p:to>
                                        <p:strVal val="visible"/>
                                      </p:to>
                                    </p:set>
                                    <p:anim calcmode="lin" valueType="num">
                                      <p:cBhvr additive="base">
                                        <p:cTn id="11" dur="500" fill="hold"/>
                                        <p:tgtEl>
                                          <p:spTgt spid="1741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4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414">
                                            <p:txEl>
                                              <p:pRg st="2" end="2"/>
                                            </p:txEl>
                                          </p:spTgt>
                                        </p:tgtEl>
                                        <p:attrNameLst>
                                          <p:attrName>style.visibility</p:attrName>
                                        </p:attrNameLst>
                                      </p:cBhvr>
                                      <p:to>
                                        <p:strVal val="visible"/>
                                      </p:to>
                                    </p:set>
                                    <p:anim calcmode="lin" valueType="num">
                                      <p:cBhvr additive="base">
                                        <p:cTn id="17" dur="500" fill="hold"/>
                                        <p:tgtEl>
                                          <p:spTgt spid="1741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4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type="title"/>
          </p:nvPr>
        </p:nvSpPr>
        <p:spPr>
          <a:xfrm>
            <a:off x="2667000" y="381000"/>
            <a:ext cx="9067800" cy="1219200"/>
          </a:xfrm>
        </p:spPr>
        <p:txBody>
          <a:bodyPr/>
          <a:lstStyle/>
          <a:p>
            <a:pPr eaLnBrk="1" hangingPunct="1"/>
            <a:r>
              <a:rPr lang="en-US" altLang="en-US" sz="4000" dirty="0"/>
              <a:t>Functional Dependencies and Primary Keys (Cont.)</a:t>
            </a:r>
          </a:p>
        </p:txBody>
      </p:sp>
      <p:sp>
        <p:nvSpPr>
          <p:cNvPr id="18438" name="Rectangle 3"/>
          <p:cNvSpPr>
            <a:spLocks noGrp="1" noChangeArrowheads="1"/>
          </p:cNvSpPr>
          <p:nvPr>
            <p:ph idx="1"/>
          </p:nvPr>
        </p:nvSpPr>
        <p:spPr>
          <a:xfrm>
            <a:off x="2662136" y="1981200"/>
            <a:ext cx="8229600" cy="3598862"/>
          </a:xfrm>
        </p:spPr>
        <p:txBody>
          <a:bodyPr/>
          <a:lstStyle/>
          <a:p>
            <a:pPr eaLnBrk="1" hangingPunct="1"/>
            <a:r>
              <a:rPr lang="en-US" altLang="en-US" sz="3000" dirty="0"/>
              <a:t>Functional dependency is not a mathematical dependency.</a:t>
            </a:r>
          </a:p>
          <a:p>
            <a:pPr eaLnBrk="1" hangingPunct="1"/>
            <a:r>
              <a:rPr lang="en-US" altLang="en-US" sz="3000" dirty="0"/>
              <a:t>Instances (or sample data) in a relation do not prove the existence of a functional dependency.</a:t>
            </a:r>
          </a:p>
          <a:p>
            <a:pPr eaLnBrk="1" hangingPunct="1"/>
            <a:r>
              <a:rPr lang="en-US" altLang="en-US" sz="3000" dirty="0"/>
              <a:t>Knowledge of problem domain is most reliable method for identifying functional dependency.</a:t>
            </a:r>
          </a:p>
        </p:txBody>
      </p:sp>
      <p:graphicFrame>
        <p:nvGraphicFramePr>
          <p:cNvPr id="4" name="Table 3">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506872183"/>
              </p:ext>
            </p:extLst>
          </p:nvPr>
        </p:nvGraphicFramePr>
        <p:xfrm>
          <a:off x="29183" y="187219"/>
          <a:ext cx="2286000" cy="566250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i="1" kern="1200" dirty="0">
                          <a:solidFill>
                            <a:schemeClr val="tx1"/>
                          </a:solidFill>
                          <a:latin typeface="+mn-lt"/>
                          <a:ea typeface="+mn-ea"/>
                          <a:cs typeface="+mn-cs"/>
                        </a:rPr>
                        <a:t>Introduction</a:t>
                      </a:r>
                    </a:p>
                  </a:txBody>
                  <a:tcPr/>
                </a:tc>
                <a:extLst>
                  <a:ext uri="{0D108BD9-81ED-4DB2-BD59-A6C34878D82A}">
                    <a16:rowId xmlns:a16="http://schemas.microsoft.com/office/drawing/2014/main" val="10000"/>
                  </a:ext>
                </a:extLst>
              </a:tr>
              <a:tr h="481904">
                <a:tc>
                  <a:txBody>
                    <a:bodyPr/>
                    <a:lstStyle/>
                    <a:p>
                      <a:r>
                        <a:rPr lang="en-US" sz="1800" i="1" kern="1200" dirty="0">
                          <a:solidFill>
                            <a:schemeClr val="tx1"/>
                          </a:solidFill>
                          <a:latin typeface="+mn-lt"/>
                          <a:ea typeface="+mn-ea"/>
                          <a:cs typeface="+mn-cs"/>
                        </a:rPr>
                        <a:t>Database Design</a:t>
                      </a:r>
                    </a:p>
                  </a:txBody>
                  <a:tcPr/>
                </a:tc>
                <a:extLst>
                  <a:ext uri="{0D108BD9-81ED-4DB2-BD59-A6C34878D82A}">
                    <a16:rowId xmlns:a16="http://schemas.microsoft.com/office/drawing/2014/main" val="10001"/>
                  </a:ext>
                </a:extLst>
              </a:tr>
              <a:tr h="576525">
                <a:tc>
                  <a:txBody>
                    <a:bodyPr/>
                    <a:lstStyle/>
                    <a:p>
                      <a:r>
                        <a:rPr lang="en-US" sz="1800" b="1" kern="1200" dirty="0">
                          <a:solidFill>
                            <a:srgbClr val="BA2212"/>
                          </a:solidFill>
                          <a:latin typeface="+mn-lt"/>
                          <a:ea typeface="+mn-ea"/>
                          <a:cs typeface="+mn-cs"/>
                        </a:rPr>
                        <a:t>Normalization</a:t>
                      </a:r>
                    </a:p>
                  </a:txBody>
                  <a:tcPr/>
                </a:tc>
                <a:extLst>
                  <a:ext uri="{0D108BD9-81ED-4DB2-BD59-A6C34878D82A}">
                    <a16:rowId xmlns:a16="http://schemas.microsoft.com/office/drawing/2014/main" val="10002"/>
                  </a:ext>
                </a:extLst>
              </a:tr>
              <a:tr h="481904">
                <a:tc>
                  <a:txBody>
                    <a:bodyPr/>
                    <a:lstStyle/>
                    <a:p>
                      <a:r>
                        <a:rPr lang="en-US" sz="1800" dirty="0"/>
                        <a:t>Transforming E-R Diagrams into Relations   </a:t>
                      </a:r>
                    </a:p>
                  </a:txBody>
                  <a:tcPr/>
                </a:tc>
                <a:extLst>
                  <a:ext uri="{0D108BD9-81ED-4DB2-BD59-A6C34878D82A}">
                    <a16:rowId xmlns:a16="http://schemas.microsoft.com/office/drawing/2014/main" val="10003"/>
                  </a:ext>
                </a:extLst>
              </a:tr>
              <a:tr h="481904">
                <a:tc>
                  <a:txBody>
                    <a:bodyPr/>
                    <a:lstStyle/>
                    <a:p>
                      <a:r>
                        <a:rPr lang="en-US" sz="1800" dirty="0"/>
                        <a:t>Merging Relations</a:t>
                      </a:r>
                    </a:p>
                  </a:txBody>
                  <a:tcPr/>
                </a:tc>
                <a:extLst>
                  <a:ext uri="{0D108BD9-81ED-4DB2-BD59-A6C34878D82A}">
                    <a16:rowId xmlns:a16="http://schemas.microsoft.com/office/drawing/2014/main" val="10004"/>
                  </a:ext>
                </a:extLst>
              </a:tr>
              <a:tr h="481904">
                <a:tc>
                  <a:txBody>
                    <a:bodyPr/>
                    <a:lstStyle/>
                    <a:p>
                      <a:r>
                        <a:rPr lang="en-US" sz="1800" dirty="0"/>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18215219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2667000" y="533400"/>
            <a:ext cx="8229600" cy="990600"/>
          </a:xfrm>
        </p:spPr>
        <p:txBody>
          <a:bodyPr/>
          <a:lstStyle/>
          <a:p>
            <a:pPr eaLnBrk="1" hangingPunct="1"/>
            <a:r>
              <a:rPr lang="en-US" altLang="en-US" dirty="0"/>
              <a:t>Second Normal Form (2NF)</a:t>
            </a:r>
          </a:p>
        </p:txBody>
      </p:sp>
      <p:sp>
        <p:nvSpPr>
          <p:cNvPr id="19462" name="Rectangle 3"/>
          <p:cNvSpPr>
            <a:spLocks noGrp="1" noChangeArrowheads="1"/>
          </p:cNvSpPr>
          <p:nvPr>
            <p:ph idx="1"/>
          </p:nvPr>
        </p:nvSpPr>
        <p:spPr>
          <a:xfrm>
            <a:off x="2646404" y="1524000"/>
            <a:ext cx="8783595" cy="5029200"/>
          </a:xfrm>
        </p:spPr>
        <p:txBody>
          <a:bodyPr>
            <a:normAutofit/>
          </a:bodyPr>
          <a:lstStyle/>
          <a:p>
            <a:pPr eaLnBrk="1" hangingPunct="1"/>
            <a:r>
              <a:rPr lang="en-US" altLang="en-US" sz="3200" dirty="0"/>
              <a:t>A relation is in second normal form (2NF) if any of the following conditions apply:</a:t>
            </a:r>
          </a:p>
          <a:p>
            <a:pPr lvl="1" eaLnBrk="1" hangingPunct="1"/>
            <a:r>
              <a:rPr lang="en-US" altLang="en-US" sz="2400" dirty="0"/>
              <a:t>The primary key consists of only one attribute.</a:t>
            </a:r>
          </a:p>
          <a:p>
            <a:pPr lvl="1" eaLnBrk="1" hangingPunct="1"/>
            <a:r>
              <a:rPr lang="en-US" altLang="en-US" sz="2400" dirty="0"/>
              <a:t>No nonprimary key attributes exist in the relation.</a:t>
            </a:r>
          </a:p>
          <a:p>
            <a:pPr lvl="1" eaLnBrk="1" hangingPunct="1"/>
            <a:r>
              <a:rPr lang="en-US" altLang="en-US" sz="2400" dirty="0"/>
              <a:t>Every nonprimary key attribute is functionally dependent on the full set of primary key attributes.</a:t>
            </a:r>
          </a:p>
          <a:p>
            <a:pPr eaLnBrk="1" hangingPunct="1"/>
            <a:r>
              <a:rPr lang="en-US" altLang="en-US" sz="2800" dirty="0"/>
              <a:t>To convert a relation into 2NF, decompose the relation into new relations using the attributes, called </a:t>
            </a:r>
            <a:r>
              <a:rPr lang="en-US" altLang="en-US" sz="2800" i="1" dirty="0"/>
              <a:t>determinants</a:t>
            </a:r>
            <a:r>
              <a:rPr lang="en-US" altLang="en-US" sz="2800" dirty="0"/>
              <a:t>, that determine other attributes.</a:t>
            </a:r>
          </a:p>
          <a:p>
            <a:pPr eaLnBrk="1" hangingPunct="1"/>
            <a:r>
              <a:rPr lang="en-US" altLang="en-US" sz="2800" dirty="0"/>
              <a:t>The determinants are the primary keys of the new relations.</a:t>
            </a:r>
          </a:p>
        </p:txBody>
      </p:sp>
      <p:graphicFrame>
        <p:nvGraphicFramePr>
          <p:cNvPr id="4" name="Table 3">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506872183"/>
              </p:ext>
            </p:extLst>
          </p:nvPr>
        </p:nvGraphicFramePr>
        <p:xfrm>
          <a:off x="29183" y="187219"/>
          <a:ext cx="2286000" cy="566250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i="1" kern="1200" dirty="0">
                          <a:solidFill>
                            <a:schemeClr val="tx1"/>
                          </a:solidFill>
                          <a:latin typeface="+mn-lt"/>
                          <a:ea typeface="+mn-ea"/>
                          <a:cs typeface="+mn-cs"/>
                        </a:rPr>
                        <a:t>Introduction</a:t>
                      </a:r>
                    </a:p>
                  </a:txBody>
                  <a:tcPr/>
                </a:tc>
                <a:extLst>
                  <a:ext uri="{0D108BD9-81ED-4DB2-BD59-A6C34878D82A}">
                    <a16:rowId xmlns:a16="http://schemas.microsoft.com/office/drawing/2014/main" val="10000"/>
                  </a:ext>
                </a:extLst>
              </a:tr>
              <a:tr h="481904">
                <a:tc>
                  <a:txBody>
                    <a:bodyPr/>
                    <a:lstStyle/>
                    <a:p>
                      <a:r>
                        <a:rPr lang="en-US" sz="1800" i="1" kern="1200" dirty="0">
                          <a:solidFill>
                            <a:schemeClr val="tx1"/>
                          </a:solidFill>
                          <a:latin typeface="+mn-lt"/>
                          <a:ea typeface="+mn-ea"/>
                          <a:cs typeface="+mn-cs"/>
                        </a:rPr>
                        <a:t>Database Design</a:t>
                      </a:r>
                    </a:p>
                  </a:txBody>
                  <a:tcPr/>
                </a:tc>
                <a:extLst>
                  <a:ext uri="{0D108BD9-81ED-4DB2-BD59-A6C34878D82A}">
                    <a16:rowId xmlns:a16="http://schemas.microsoft.com/office/drawing/2014/main" val="10001"/>
                  </a:ext>
                </a:extLst>
              </a:tr>
              <a:tr h="576525">
                <a:tc>
                  <a:txBody>
                    <a:bodyPr/>
                    <a:lstStyle/>
                    <a:p>
                      <a:r>
                        <a:rPr lang="en-US" sz="1800" b="1" kern="1200" dirty="0">
                          <a:solidFill>
                            <a:srgbClr val="BA2212"/>
                          </a:solidFill>
                          <a:latin typeface="+mn-lt"/>
                          <a:ea typeface="+mn-ea"/>
                          <a:cs typeface="+mn-cs"/>
                        </a:rPr>
                        <a:t>Normalization</a:t>
                      </a:r>
                    </a:p>
                  </a:txBody>
                  <a:tcPr/>
                </a:tc>
                <a:extLst>
                  <a:ext uri="{0D108BD9-81ED-4DB2-BD59-A6C34878D82A}">
                    <a16:rowId xmlns:a16="http://schemas.microsoft.com/office/drawing/2014/main" val="10002"/>
                  </a:ext>
                </a:extLst>
              </a:tr>
              <a:tr h="481904">
                <a:tc>
                  <a:txBody>
                    <a:bodyPr/>
                    <a:lstStyle/>
                    <a:p>
                      <a:r>
                        <a:rPr lang="en-US" sz="1800" dirty="0"/>
                        <a:t>Transforming E-R Diagrams into Relations   </a:t>
                      </a:r>
                    </a:p>
                  </a:txBody>
                  <a:tcPr/>
                </a:tc>
                <a:extLst>
                  <a:ext uri="{0D108BD9-81ED-4DB2-BD59-A6C34878D82A}">
                    <a16:rowId xmlns:a16="http://schemas.microsoft.com/office/drawing/2014/main" val="10003"/>
                  </a:ext>
                </a:extLst>
              </a:tr>
              <a:tr h="481904">
                <a:tc>
                  <a:txBody>
                    <a:bodyPr/>
                    <a:lstStyle/>
                    <a:p>
                      <a:r>
                        <a:rPr lang="en-US" sz="1800" dirty="0"/>
                        <a:t>Merging Relations</a:t>
                      </a:r>
                    </a:p>
                  </a:txBody>
                  <a:tcPr/>
                </a:tc>
                <a:extLst>
                  <a:ext uri="{0D108BD9-81ED-4DB2-BD59-A6C34878D82A}">
                    <a16:rowId xmlns:a16="http://schemas.microsoft.com/office/drawing/2014/main" val="10004"/>
                  </a:ext>
                </a:extLst>
              </a:tr>
              <a:tr h="481904">
                <a:tc>
                  <a:txBody>
                    <a:bodyPr/>
                    <a:lstStyle/>
                    <a:p>
                      <a:r>
                        <a:rPr lang="en-US" sz="1800" dirty="0"/>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45097444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9462">
                                            <p:txEl>
                                              <p:pRg st="1" end="1"/>
                                            </p:txEl>
                                          </p:spTgt>
                                        </p:tgtEl>
                                        <p:attrNameLst>
                                          <p:attrName>style.visibility</p:attrName>
                                        </p:attrNameLst>
                                      </p:cBhvr>
                                      <p:to>
                                        <p:strVal val="visible"/>
                                      </p:to>
                                    </p:set>
                                    <p:anim calcmode="lin" valueType="num">
                                      <p:cBhvr additive="base">
                                        <p:cTn id="11" dur="500" fill="hold"/>
                                        <p:tgtEl>
                                          <p:spTgt spid="1946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46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462">
                                            <p:txEl>
                                              <p:pRg st="2" end="2"/>
                                            </p:txEl>
                                          </p:spTgt>
                                        </p:tgtEl>
                                        <p:attrNameLst>
                                          <p:attrName>style.visibility</p:attrName>
                                        </p:attrNameLst>
                                      </p:cBhvr>
                                      <p:to>
                                        <p:strVal val="visible"/>
                                      </p:to>
                                    </p:set>
                                    <p:anim calcmode="lin" valueType="num">
                                      <p:cBhvr additive="base">
                                        <p:cTn id="17" dur="500" fill="hold"/>
                                        <p:tgtEl>
                                          <p:spTgt spid="1946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46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9462">
                                            <p:txEl>
                                              <p:pRg st="3" end="3"/>
                                            </p:txEl>
                                          </p:spTgt>
                                        </p:tgtEl>
                                        <p:attrNameLst>
                                          <p:attrName>style.visibility</p:attrName>
                                        </p:attrNameLst>
                                      </p:cBhvr>
                                      <p:to>
                                        <p:strVal val="visible"/>
                                      </p:to>
                                    </p:set>
                                    <p:anim calcmode="lin" valueType="num">
                                      <p:cBhvr additive="base">
                                        <p:cTn id="23" dur="500" fill="hold"/>
                                        <p:tgtEl>
                                          <p:spTgt spid="1946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946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462">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46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xfrm>
            <a:off x="2819400" y="264995"/>
            <a:ext cx="8229600" cy="1279525"/>
          </a:xfrm>
        </p:spPr>
        <p:txBody>
          <a:bodyPr/>
          <a:lstStyle/>
          <a:p>
            <a:pPr eaLnBrk="1" hangingPunct="1"/>
            <a:r>
              <a:rPr lang="en-US" altLang="en-US" sz="4000" dirty="0"/>
              <a:t>Third Normal Form (3NF)</a:t>
            </a:r>
          </a:p>
        </p:txBody>
      </p:sp>
      <p:sp>
        <p:nvSpPr>
          <p:cNvPr id="20486" name="Rectangle 3"/>
          <p:cNvSpPr>
            <a:spLocks noGrp="1" noChangeArrowheads="1"/>
          </p:cNvSpPr>
          <p:nvPr>
            <p:ph idx="1"/>
          </p:nvPr>
        </p:nvSpPr>
        <p:spPr/>
        <p:txBody>
          <a:bodyPr>
            <a:normAutofit/>
          </a:bodyPr>
          <a:lstStyle/>
          <a:p>
            <a:pPr eaLnBrk="1" hangingPunct="1"/>
            <a:r>
              <a:rPr lang="en-US" altLang="en-US" sz="3200" dirty="0"/>
              <a:t>A relation is in third normal form (3NF) if it is in second normal form (2NF) and there are no functional (transitive) dependencies between two (or more) nonprimary key attributes.</a:t>
            </a:r>
          </a:p>
        </p:txBody>
      </p:sp>
      <p:graphicFrame>
        <p:nvGraphicFramePr>
          <p:cNvPr id="4" name="Table 3">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506872183"/>
              </p:ext>
            </p:extLst>
          </p:nvPr>
        </p:nvGraphicFramePr>
        <p:xfrm>
          <a:off x="29183" y="187219"/>
          <a:ext cx="2286000" cy="566250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i="1" kern="1200" dirty="0">
                          <a:solidFill>
                            <a:schemeClr val="tx1"/>
                          </a:solidFill>
                          <a:latin typeface="+mn-lt"/>
                          <a:ea typeface="+mn-ea"/>
                          <a:cs typeface="+mn-cs"/>
                        </a:rPr>
                        <a:t>Introduction</a:t>
                      </a:r>
                    </a:p>
                  </a:txBody>
                  <a:tcPr/>
                </a:tc>
                <a:extLst>
                  <a:ext uri="{0D108BD9-81ED-4DB2-BD59-A6C34878D82A}">
                    <a16:rowId xmlns:a16="http://schemas.microsoft.com/office/drawing/2014/main" val="10000"/>
                  </a:ext>
                </a:extLst>
              </a:tr>
              <a:tr h="481904">
                <a:tc>
                  <a:txBody>
                    <a:bodyPr/>
                    <a:lstStyle/>
                    <a:p>
                      <a:r>
                        <a:rPr lang="en-US" sz="1800" i="1" kern="1200" dirty="0">
                          <a:solidFill>
                            <a:schemeClr val="tx1"/>
                          </a:solidFill>
                          <a:latin typeface="+mn-lt"/>
                          <a:ea typeface="+mn-ea"/>
                          <a:cs typeface="+mn-cs"/>
                        </a:rPr>
                        <a:t>Database Design</a:t>
                      </a:r>
                    </a:p>
                  </a:txBody>
                  <a:tcPr/>
                </a:tc>
                <a:extLst>
                  <a:ext uri="{0D108BD9-81ED-4DB2-BD59-A6C34878D82A}">
                    <a16:rowId xmlns:a16="http://schemas.microsoft.com/office/drawing/2014/main" val="10001"/>
                  </a:ext>
                </a:extLst>
              </a:tr>
              <a:tr h="576525">
                <a:tc>
                  <a:txBody>
                    <a:bodyPr/>
                    <a:lstStyle/>
                    <a:p>
                      <a:r>
                        <a:rPr lang="en-US" sz="1800" b="1" kern="1200" dirty="0">
                          <a:solidFill>
                            <a:srgbClr val="BA2212"/>
                          </a:solidFill>
                          <a:latin typeface="+mn-lt"/>
                          <a:ea typeface="+mn-ea"/>
                          <a:cs typeface="+mn-cs"/>
                        </a:rPr>
                        <a:t>Normalization</a:t>
                      </a:r>
                    </a:p>
                  </a:txBody>
                  <a:tcPr/>
                </a:tc>
                <a:extLst>
                  <a:ext uri="{0D108BD9-81ED-4DB2-BD59-A6C34878D82A}">
                    <a16:rowId xmlns:a16="http://schemas.microsoft.com/office/drawing/2014/main" val="10002"/>
                  </a:ext>
                </a:extLst>
              </a:tr>
              <a:tr h="481904">
                <a:tc>
                  <a:txBody>
                    <a:bodyPr/>
                    <a:lstStyle/>
                    <a:p>
                      <a:r>
                        <a:rPr lang="en-US" sz="1800" dirty="0"/>
                        <a:t>Transforming E-R Diagrams into Relations   </a:t>
                      </a:r>
                    </a:p>
                  </a:txBody>
                  <a:tcPr/>
                </a:tc>
                <a:extLst>
                  <a:ext uri="{0D108BD9-81ED-4DB2-BD59-A6C34878D82A}">
                    <a16:rowId xmlns:a16="http://schemas.microsoft.com/office/drawing/2014/main" val="10003"/>
                  </a:ext>
                </a:extLst>
              </a:tr>
              <a:tr h="481904">
                <a:tc>
                  <a:txBody>
                    <a:bodyPr/>
                    <a:lstStyle/>
                    <a:p>
                      <a:r>
                        <a:rPr lang="en-US" sz="1800" dirty="0"/>
                        <a:t>Merging Relations</a:t>
                      </a:r>
                    </a:p>
                  </a:txBody>
                  <a:tcPr/>
                </a:tc>
                <a:extLst>
                  <a:ext uri="{0D108BD9-81ED-4DB2-BD59-A6C34878D82A}">
                    <a16:rowId xmlns:a16="http://schemas.microsoft.com/office/drawing/2014/main" val="10004"/>
                  </a:ext>
                </a:extLst>
              </a:tr>
              <a:tr h="481904">
                <a:tc>
                  <a:txBody>
                    <a:bodyPr/>
                    <a:lstStyle/>
                    <a:p>
                      <a:r>
                        <a:rPr lang="en-US" sz="1800" dirty="0"/>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17137567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p:txBody>
          <a:bodyPr/>
          <a:lstStyle/>
          <a:p>
            <a:pPr eaLnBrk="1" hangingPunct="1"/>
            <a:r>
              <a:rPr lang="en-US" altLang="en-US"/>
              <a:t>Learning Objectives</a:t>
            </a:r>
          </a:p>
        </p:txBody>
      </p:sp>
      <p:sp>
        <p:nvSpPr>
          <p:cNvPr id="3078" name="Rectangle 3"/>
          <p:cNvSpPr>
            <a:spLocks noGrp="1" noChangeArrowheads="1"/>
          </p:cNvSpPr>
          <p:nvPr>
            <p:ph idx="1"/>
          </p:nvPr>
        </p:nvSpPr>
        <p:spPr/>
        <p:txBody>
          <a:bodyPr/>
          <a:lstStyle/>
          <a:p>
            <a:pPr eaLnBrk="1" hangingPunct="1">
              <a:buClr>
                <a:srgbClr val="BA2212"/>
              </a:buClr>
              <a:buFont typeface="Wingdings" panose="05000000000000000000" pitchFamily="2" charset="2"/>
              <a:buChar char="ü"/>
            </a:pPr>
            <a:r>
              <a:rPr lang="en-US" altLang="en-US" sz="2400" dirty="0"/>
              <a:t>Describe the database design process, its outcomes, and the relational database model.</a:t>
            </a:r>
          </a:p>
          <a:p>
            <a:pPr eaLnBrk="1" hangingPunct="1">
              <a:buClr>
                <a:srgbClr val="BA2212"/>
              </a:buClr>
              <a:buFont typeface="Wingdings" panose="05000000000000000000" pitchFamily="2" charset="2"/>
              <a:buChar char="ü"/>
            </a:pPr>
            <a:r>
              <a:rPr lang="en-US" altLang="en-US" sz="2400" dirty="0"/>
              <a:t>Describe normalization and the rules for second and third normal form.</a:t>
            </a:r>
          </a:p>
          <a:p>
            <a:pPr eaLnBrk="1" hangingPunct="1">
              <a:buClr>
                <a:srgbClr val="BA2212"/>
              </a:buClr>
              <a:buFont typeface="Wingdings" panose="05000000000000000000" pitchFamily="2" charset="2"/>
              <a:buChar char="ü"/>
            </a:pPr>
            <a:r>
              <a:rPr lang="en-US" altLang="en-US" sz="2400" dirty="0"/>
              <a:t>Transform an entity-relationship (E-R) diagram into an equivalent set of well-structured (normalized) relations.</a:t>
            </a:r>
          </a:p>
          <a:p>
            <a:pPr eaLnBrk="1" hangingPunct="1">
              <a:buClr>
                <a:srgbClr val="BA2212"/>
              </a:buClr>
              <a:buFont typeface="Wingdings" panose="05000000000000000000" pitchFamily="2" charset="2"/>
              <a:buChar char="ü"/>
            </a:pPr>
            <a:r>
              <a:rPr lang="en-US" altLang="en-US" sz="2400" dirty="0"/>
              <a:t>Merge normalized relations from separate user views into a consolidated set of well-structured relations.</a:t>
            </a:r>
          </a:p>
          <a:p>
            <a:pPr eaLnBrk="1" hangingPunct="1">
              <a:buClr>
                <a:srgbClr val="BA2212"/>
              </a:buClr>
              <a:buFont typeface="Wingdings" panose="05000000000000000000" pitchFamily="2" charset="2"/>
              <a:buChar char="ü"/>
            </a:pPr>
            <a:endParaRPr lang="en-US" altLang="en-US" sz="2400" dirty="0"/>
          </a:p>
        </p:txBody>
      </p:sp>
      <p:graphicFrame>
        <p:nvGraphicFramePr>
          <p:cNvPr id="4" name="Table 3">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3234755523"/>
              </p:ext>
            </p:extLst>
          </p:nvPr>
        </p:nvGraphicFramePr>
        <p:xfrm>
          <a:off x="29183" y="187219"/>
          <a:ext cx="2286000" cy="566250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1" dirty="0">
                          <a:solidFill>
                            <a:srgbClr val="BA2212"/>
                          </a:solidFill>
                        </a:rPr>
                        <a:t>Introduction</a:t>
                      </a:r>
                    </a:p>
                  </a:txBody>
                  <a:tcPr/>
                </a:tc>
                <a:extLst>
                  <a:ext uri="{0D108BD9-81ED-4DB2-BD59-A6C34878D82A}">
                    <a16:rowId xmlns:a16="http://schemas.microsoft.com/office/drawing/2014/main" val="10000"/>
                  </a:ext>
                </a:extLst>
              </a:tr>
              <a:tr h="481904">
                <a:tc>
                  <a:txBody>
                    <a:bodyPr/>
                    <a:lstStyle/>
                    <a:p>
                      <a:r>
                        <a:rPr lang="en-US" sz="1800" dirty="0"/>
                        <a:t>Database Design</a:t>
                      </a:r>
                    </a:p>
                  </a:txBody>
                  <a:tcPr/>
                </a:tc>
                <a:extLst>
                  <a:ext uri="{0D108BD9-81ED-4DB2-BD59-A6C34878D82A}">
                    <a16:rowId xmlns:a16="http://schemas.microsoft.com/office/drawing/2014/main" val="10001"/>
                  </a:ext>
                </a:extLst>
              </a:tr>
              <a:tr h="576525">
                <a:tc>
                  <a:txBody>
                    <a:bodyPr/>
                    <a:lstStyle/>
                    <a:p>
                      <a:r>
                        <a:rPr lang="en-US" sz="1800" dirty="0"/>
                        <a:t>Normalization</a:t>
                      </a:r>
                    </a:p>
                  </a:txBody>
                  <a:tcPr/>
                </a:tc>
                <a:extLst>
                  <a:ext uri="{0D108BD9-81ED-4DB2-BD59-A6C34878D82A}">
                    <a16:rowId xmlns:a16="http://schemas.microsoft.com/office/drawing/2014/main" val="10002"/>
                  </a:ext>
                </a:extLst>
              </a:tr>
              <a:tr h="481904">
                <a:tc>
                  <a:txBody>
                    <a:bodyPr/>
                    <a:lstStyle/>
                    <a:p>
                      <a:r>
                        <a:rPr lang="en-US" sz="1800" dirty="0"/>
                        <a:t>Transforming E-R Diagrams into Relations   </a:t>
                      </a:r>
                    </a:p>
                  </a:txBody>
                  <a:tcPr/>
                </a:tc>
                <a:extLst>
                  <a:ext uri="{0D108BD9-81ED-4DB2-BD59-A6C34878D82A}">
                    <a16:rowId xmlns:a16="http://schemas.microsoft.com/office/drawing/2014/main" val="10003"/>
                  </a:ext>
                </a:extLst>
              </a:tr>
              <a:tr h="481904">
                <a:tc>
                  <a:txBody>
                    <a:bodyPr/>
                    <a:lstStyle/>
                    <a:p>
                      <a:r>
                        <a:rPr lang="en-US" sz="1800" dirty="0"/>
                        <a:t>Merging Relations</a:t>
                      </a:r>
                    </a:p>
                  </a:txBody>
                  <a:tcPr/>
                </a:tc>
                <a:extLst>
                  <a:ext uri="{0D108BD9-81ED-4DB2-BD59-A6C34878D82A}">
                    <a16:rowId xmlns:a16="http://schemas.microsoft.com/office/drawing/2014/main" val="10004"/>
                  </a:ext>
                </a:extLst>
              </a:tr>
              <a:tr h="481904">
                <a:tc>
                  <a:txBody>
                    <a:bodyPr/>
                    <a:lstStyle/>
                    <a:p>
                      <a:r>
                        <a:rPr lang="en-US" sz="1800" dirty="0"/>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3401774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46758" y="609600"/>
            <a:ext cx="8440242" cy="5638800"/>
          </a:xfrm>
          <a:prstGeom prst="rect">
            <a:avLst/>
          </a:prstGeom>
        </p:spPr>
      </p:pic>
      <p:sp>
        <p:nvSpPr>
          <p:cNvPr id="5" name="Rectangle 4"/>
          <p:cNvSpPr/>
          <p:nvPr/>
        </p:nvSpPr>
        <p:spPr>
          <a:xfrm>
            <a:off x="3581400" y="2895601"/>
            <a:ext cx="6705600" cy="646331"/>
          </a:xfrm>
          <a:prstGeom prst="rect">
            <a:avLst/>
          </a:prstGeom>
        </p:spPr>
        <p:txBody>
          <a:bodyPr wrap="square">
            <a:spAutoFit/>
          </a:bodyPr>
          <a:lstStyle/>
          <a:p>
            <a:r>
              <a:rPr lang="en-US" b="1" dirty="0" err="1">
                <a:latin typeface="NewBaskervilleITCPro-Roman"/>
              </a:rPr>
              <a:t>Emp_ID</a:t>
            </a:r>
            <a:r>
              <a:rPr lang="en-US" b="1" dirty="0">
                <a:latin typeface="NewBaskervilleITCPro-Roman"/>
              </a:rPr>
              <a:t> </a:t>
            </a:r>
            <a:r>
              <a:rPr lang="en-US" b="1" dirty="0">
                <a:latin typeface="NewBaskervilleITCPro-Roman"/>
                <a:sym typeface="Wingdings" panose="05000000000000000000" pitchFamily="2" charset="2"/>
              </a:rPr>
              <a:t> </a:t>
            </a:r>
            <a:r>
              <a:rPr lang="en-US" b="1" dirty="0" err="1">
                <a:latin typeface="NewBaskervilleITCPro-Roman"/>
              </a:rPr>
              <a:t>Name,Dept,Salary</a:t>
            </a:r>
            <a:r>
              <a:rPr lang="en-US" dirty="0">
                <a:latin typeface="NewBaskervilleITCPro-Roman"/>
              </a:rPr>
              <a:t>             (partial dependency)</a:t>
            </a:r>
          </a:p>
          <a:p>
            <a:r>
              <a:rPr lang="en-US" b="1" dirty="0" err="1">
                <a:latin typeface="NewBaskervilleITCPro-Roman"/>
              </a:rPr>
              <a:t>Emp_ID,Course</a:t>
            </a:r>
            <a:r>
              <a:rPr lang="en-US" b="1" dirty="0">
                <a:latin typeface="NewBaskervilleITCPro-Roman"/>
              </a:rPr>
              <a:t> </a:t>
            </a:r>
            <a:r>
              <a:rPr lang="en-US" b="1" dirty="0">
                <a:latin typeface="PearsonMATHPRO02"/>
                <a:sym typeface="Wingdings" panose="05000000000000000000" pitchFamily="2" charset="2"/>
              </a:rPr>
              <a:t> </a:t>
            </a:r>
            <a:r>
              <a:rPr lang="en-US" b="1" dirty="0">
                <a:latin typeface="PearsonMATHPRO02"/>
              </a:rPr>
              <a:t> </a:t>
            </a:r>
            <a:r>
              <a:rPr lang="en-US" b="1" dirty="0" err="1">
                <a:latin typeface="NewBaskervilleITCPro-Roman"/>
              </a:rPr>
              <a:t>Date_Completed</a:t>
            </a:r>
            <a:r>
              <a:rPr lang="en-US" dirty="0">
                <a:latin typeface="NewBaskervilleITCPro-Roman"/>
              </a:rPr>
              <a:t>  (complete </a:t>
            </a:r>
            <a:r>
              <a:rPr lang="en-US" dirty="0" err="1">
                <a:latin typeface="NewBaskervilleITCPro-Roman"/>
              </a:rPr>
              <a:t>depencency</a:t>
            </a:r>
            <a:r>
              <a:rPr lang="en-US" dirty="0">
                <a:latin typeface="NewBaskervilleITCPro-Roman"/>
              </a:rPr>
              <a:t>)</a:t>
            </a:r>
            <a:endParaRPr lang="en-US" dirty="0"/>
          </a:p>
        </p:txBody>
      </p:sp>
    </p:spTree>
    <p:extLst>
      <p:ext uri="{BB962C8B-B14F-4D97-AF65-F5344CB8AC3E}">
        <p14:creationId xmlns:p14="http://schemas.microsoft.com/office/powerpoint/2010/main" val="2609784761"/>
      </p:ext>
    </p:extLst>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28800" y="457200"/>
            <a:ext cx="8534400" cy="5943600"/>
          </a:xfrm>
          <a:prstGeom prst="rect">
            <a:avLst/>
          </a:prstGeom>
        </p:spPr>
      </p:pic>
      <p:sp>
        <p:nvSpPr>
          <p:cNvPr id="3" name="Rectangle 2"/>
          <p:cNvSpPr/>
          <p:nvPr/>
        </p:nvSpPr>
        <p:spPr>
          <a:xfrm>
            <a:off x="8050306" y="1524001"/>
            <a:ext cx="2590800" cy="1169551"/>
          </a:xfrm>
          <a:prstGeom prst="rect">
            <a:avLst/>
          </a:prstGeom>
        </p:spPr>
        <p:txBody>
          <a:bodyPr wrap="square">
            <a:spAutoFit/>
          </a:bodyPr>
          <a:lstStyle/>
          <a:p>
            <a:r>
              <a:rPr lang="en-US" sz="1400" dirty="0" err="1">
                <a:latin typeface="NewBaskervilleITCPro-Roman"/>
              </a:rPr>
              <a:t>Customer_ID</a:t>
            </a:r>
            <a:r>
              <a:rPr lang="en-US" sz="1400" dirty="0">
                <a:latin typeface="NewBaskervilleITCPro-Roman"/>
              </a:rPr>
              <a:t> </a:t>
            </a:r>
            <a:r>
              <a:rPr lang="en-US" sz="1400" dirty="0">
                <a:latin typeface="PearsonMATHPRO02"/>
                <a:sym typeface="Wingdings" panose="05000000000000000000" pitchFamily="2" charset="2"/>
              </a:rPr>
              <a:t> </a:t>
            </a:r>
            <a:r>
              <a:rPr lang="en-US" sz="1400" dirty="0" err="1">
                <a:latin typeface="NewBaskervilleITCPro-Roman"/>
              </a:rPr>
              <a:t>Customer_Name,Salesperson,Region</a:t>
            </a:r>
            <a:endParaRPr lang="en-US" sz="1400" dirty="0">
              <a:latin typeface="NewBaskervilleITCPro-Roman"/>
            </a:endParaRPr>
          </a:p>
          <a:p>
            <a:endParaRPr lang="en-US" sz="1400" dirty="0">
              <a:latin typeface="NewBaskervilleITCPro-Roman"/>
            </a:endParaRPr>
          </a:p>
          <a:p>
            <a:r>
              <a:rPr lang="en-US" sz="1400" dirty="0"/>
              <a:t>Salesperson </a:t>
            </a:r>
            <a:r>
              <a:rPr lang="en-US" sz="1400" dirty="0">
                <a:sym typeface="Wingdings" panose="05000000000000000000" pitchFamily="2" charset="2"/>
              </a:rPr>
              <a:t> </a:t>
            </a:r>
            <a:r>
              <a:rPr lang="en-US" sz="1400" dirty="0"/>
              <a:t>Region</a:t>
            </a:r>
          </a:p>
        </p:txBody>
      </p:sp>
    </p:spTree>
    <p:extLst>
      <p:ext uri="{BB962C8B-B14F-4D97-AF65-F5344CB8AC3E}">
        <p14:creationId xmlns:p14="http://schemas.microsoft.com/office/powerpoint/2010/main" val="906036022"/>
      </p:ext>
    </p:extLst>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2"/>
          <p:cNvSpPr>
            <a:spLocks noGrp="1" noChangeArrowheads="1"/>
          </p:cNvSpPr>
          <p:nvPr>
            <p:ph type="title"/>
          </p:nvPr>
        </p:nvSpPr>
        <p:spPr>
          <a:xfrm>
            <a:off x="2590800" y="264995"/>
            <a:ext cx="8229600" cy="1279525"/>
          </a:xfrm>
        </p:spPr>
        <p:txBody>
          <a:bodyPr/>
          <a:lstStyle/>
          <a:p>
            <a:pPr eaLnBrk="1" hangingPunct="1"/>
            <a:r>
              <a:rPr lang="en-US" altLang="en-US" sz="4000" dirty="0"/>
              <a:t>Third Normal Form (3NF) (Cont.)</a:t>
            </a:r>
          </a:p>
        </p:txBody>
      </p:sp>
      <p:sp>
        <p:nvSpPr>
          <p:cNvPr id="22534" name="Rectangle 3"/>
          <p:cNvSpPr>
            <a:spLocks noGrp="1" noChangeArrowheads="1"/>
          </p:cNvSpPr>
          <p:nvPr>
            <p:ph idx="1"/>
          </p:nvPr>
        </p:nvSpPr>
        <p:spPr/>
        <p:txBody>
          <a:bodyPr/>
          <a:lstStyle/>
          <a:p>
            <a:pPr eaLnBrk="1" hangingPunct="1"/>
            <a:r>
              <a:rPr lang="en-US" altLang="en-US" sz="2800" b="1" dirty="0"/>
              <a:t>Foreign Key: </a:t>
            </a:r>
            <a:r>
              <a:rPr lang="en-US" altLang="en-US" sz="2800" dirty="0"/>
              <a:t>an attribute that appears as a </a:t>
            </a:r>
            <a:r>
              <a:rPr lang="en-US" altLang="en-US" sz="2800" dirty="0" err="1"/>
              <a:t>nonprimary</a:t>
            </a:r>
            <a:r>
              <a:rPr lang="en-US" altLang="en-US" sz="2800" dirty="0"/>
              <a:t> key attribute (or part of a primary key) in one relation and as a primary key attribute in another relation</a:t>
            </a:r>
          </a:p>
          <a:p>
            <a:pPr eaLnBrk="1" hangingPunct="1"/>
            <a:r>
              <a:rPr lang="en-US" altLang="en-US" sz="2800" b="1" dirty="0"/>
              <a:t>Referential Integrity: </a:t>
            </a:r>
            <a:r>
              <a:rPr lang="en-US" altLang="en-US" sz="2800" dirty="0"/>
              <a:t>an integrity constraint specifying that the value (or existence) of an attribute in one relation depends on the value (or existence) of the same attribute in another relation</a:t>
            </a:r>
          </a:p>
        </p:txBody>
      </p:sp>
      <p:graphicFrame>
        <p:nvGraphicFramePr>
          <p:cNvPr id="4" name="Table 3">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506872183"/>
              </p:ext>
            </p:extLst>
          </p:nvPr>
        </p:nvGraphicFramePr>
        <p:xfrm>
          <a:off x="29183" y="187219"/>
          <a:ext cx="2286000" cy="566250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i="1" kern="1200" dirty="0">
                          <a:solidFill>
                            <a:schemeClr val="tx1"/>
                          </a:solidFill>
                          <a:latin typeface="+mn-lt"/>
                          <a:ea typeface="+mn-ea"/>
                          <a:cs typeface="+mn-cs"/>
                        </a:rPr>
                        <a:t>Introduction</a:t>
                      </a:r>
                    </a:p>
                  </a:txBody>
                  <a:tcPr/>
                </a:tc>
                <a:extLst>
                  <a:ext uri="{0D108BD9-81ED-4DB2-BD59-A6C34878D82A}">
                    <a16:rowId xmlns:a16="http://schemas.microsoft.com/office/drawing/2014/main" val="10000"/>
                  </a:ext>
                </a:extLst>
              </a:tr>
              <a:tr h="481904">
                <a:tc>
                  <a:txBody>
                    <a:bodyPr/>
                    <a:lstStyle/>
                    <a:p>
                      <a:r>
                        <a:rPr lang="en-US" sz="1800" i="1" kern="1200" dirty="0">
                          <a:solidFill>
                            <a:schemeClr val="tx1"/>
                          </a:solidFill>
                          <a:latin typeface="+mn-lt"/>
                          <a:ea typeface="+mn-ea"/>
                          <a:cs typeface="+mn-cs"/>
                        </a:rPr>
                        <a:t>Database Design</a:t>
                      </a:r>
                    </a:p>
                  </a:txBody>
                  <a:tcPr/>
                </a:tc>
                <a:extLst>
                  <a:ext uri="{0D108BD9-81ED-4DB2-BD59-A6C34878D82A}">
                    <a16:rowId xmlns:a16="http://schemas.microsoft.com/office/drawing/2014/main" val="10001"/>
                  </a:ext>
                </a:extLst>
              </a:tr>
              <a:tr h="576525">
                <a:tc>
                  <a:txBody>
                    <a:bodyPr/>
                    <a:lstStyle/>
                    <a:p>
                      <a:r>
                        <a:rPr lang="en-US" sz="1800" b="1" kern="1200" dirty="0">
                          <a:solidFill>
                            <a:srgbClr val="BA2212"/>
                          </a:solidFill>
                          <a:latin typeface="+mn-lt"/>
                          <a:ea typeface="+mn-ea"/>
                          <a:cs typeface="+mn-cs"/>
                        </a:rPr>
                        <a:t>Normalization</a:t>
                      </a:r>
                    </a:p>
                  </a:txBody>
                  <a:tcPr/>
                </a:tc>
                <a:extLst>
                  <a:ext uri="{0D108BD9-81ED-4DB2-BD59-A6C34878D82A}">
                    <a16:rowId xmlns:a16="http://schemas.microsoft.com/office/drawing/2014/main" val="10002"/>
                  </a:ext>
                </a:extLst>
              </a:tr>
              <a:tr h="481904">
                <a:tc>
                  <a:txBody>
                    <a:bodyPr/>
                    <a:lstStyle/>
                    <a:p>
                      <a:r>
                        <a:rPr lang="en-US" sz="1800" dirty="0"/>
                        <a:t>Transforming E-R Diagrams into Relations   </a:t>
                      </a:r>
                    </a:p>
                  </a:txBody>
                  <a:tcPr/>
                </a:tc>
                <a:extLst>
                  <a:ext uri="{0D108BD9-81ED-4DB2-BD59-A6C34878D82A}">
                    <a16:rowId xmlns:a16="http://schemas.microsoft.com/office/drawing/2014/main" val="10003"/>
                  </a:ext>
                </a:extLst>
              </a:tr>
              <a:tr h="481904">
                <a:tc>
                  <a:txBody>
                    <a:bodyPr/>
                    <a:lstStyle/>
                    <a:p>
                      <a:r>
                        <a:rPr lang="en-US" sz="1800" dirty="0"/>
                        <a:t>Merging Relations</a:t>
                      </a:r>
                    </a:p>
                  </a:txBody>
                  <a:tcPr/>
                </a:tc>
                <a:extLst>
                  <a:ext uri="{0D108BD9-81ED-4DB2-BD59-A6C34878D82A}">
                    <a16:rowId xmlns:a16="http://schemas.microsoft.com/office/drawing/2014/main" val="10004"/>
                  </a:ext>
                </a:extLst>
              </a:tr>
              <a:tr h="481904">
                <a:tc>
                  <a:txBody>
                    <a:bodyPr/>
                    <a:lstStyle/>
                    <a:p>
                      <a:r>
                        <a:rPr lang="en-US" sz="1800" dirty="0"/>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06031080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1NF to 3NF</a:t>
            </a:r>
          </a:p>
        </p:txBody>
      </p:sp>
      <p:sp>
        <p:nvSpPr>
          <p:cNvPr id="21507" name="Content Placeholder 2"/>
          <p:cNvSpPr>
            <a:spLocks noGrp="1"/>
          </p:cNvSpPr>
          <p:nvPr>
            <p:ph idx="1"/>
          </p:nvPr>
        </p:nvSpPr>
        <p:spPr>
          <a:xfrm>
            <a:off x="2292350" y="2084388"/>
            <a:ext cx="7289800" cy="4621212"/>
          </a:xfrm>
        </p:spPr>
        <p:txBody>
          <a:bodyPr/>
          <a:lstStyle/>
          <a:p>
            <a:pPr eaLnBrk="1" hangingPunct="1"/>
            <a:r>
              <a:rPr lang="en-US" altLang="en-US" sz="2800">
                <a:solidFill>
                  <a:schemeClr val="tx2"/>
                </a:solidFill>
              </a:rPr>
              <a:t>First Normal Form (1NF)</a:t>
            </a:r>
          </a:p>
          <a:p>
            <a:pPr lvl="1" eaLnBrk="1" hangingPunct="1"/>
            <a:r>
              <a:rPr lang="en-US" altLang="en-US" sz="2000"/>
              <a:t>Eliminate Repeating Groups</a:t>
            </a:r>
          </a:p>
          <a:p>
            <a:pPr lvl="2" eaLnBrk="1" hangingPunct="1"/>
            <a:r>
              <a:rPr lang="en-US" altLang="en-US" sz="1600" b="1"/>
              <a:t>List of values</a:t>
            </a:r>
          </a:p>
          <a:p>
            <a:pPr lvl="2" eaLnBrk="1" hangingPunct="1"/>
            <a:r>
              <a:rPr lang="en-US" altLang="en-US" sz="1600" b="1"/>
              <a:t>Enumerated Fields</a:t>
            </a:r>
          </a:p>
          <a:p>
            <a:pPr lvl="1" eaLnBrk="1" hangingPunct="1"/>
            <a:r>
              <a:rPr lang="en-US" altLang="en-US" sz="2000"/>
              <a:t>Each field should be a single datatype</a:t>
            </a:r>
          </a:p>
          <a:p>
            <a:pPr eaLnBrk="1" hangingPunct="1"/>
            <a:r>
              <a:rPr lang="en-US" altLang="en-US" sz="2800">
                <a:solidFill>
                  <a:schemeClr val="tx2"/>
                </a:solidFill>
              </a:rPr>
              <a:t>Second Normal Form (2NF)</a:t>
            </a:r>
          </a:p>
          <a:p>
            <a:pPr lvl="1" eaLnBrk="1" hangingPunct="1"/>
            <a:r>
              <a:rPr lang="en-US" altLang="en-US" sz="2000"/>
              <a:t>Remove </a:t>
            </a:r>
            <a:r>
              <a:rPr lang="en-US" altLang="en-US" sz="2000" b="1"/>
              <a:t>functional dependencies</a:t>
            </a:r>
          </a:p>
          <a:p>
            <a:pPr lvl="2" eaLnBrk="1" hangingPunct="1"/>
            <a:r>
              <a:rPr lang="en-US" altLang="en-US" sz="1600"/>
              <a:t>Groups of columns that depend on each other, rather than the key</a:t>
            </a:r>
          </a:p>
          <a:p>
            <a:pPr eaLnBrk="1" hangingPunct="1"/>
            <a:r>
              <a:rPr lang="en-US" altLang="en-US" sz="2800">
                <a:solidFill>
                  <a:schemeClr val="tx2"/>
                </a:solidFill>
              </a:rPr>
              <a:t>Third Normal Form (3NF)</a:t>
            </a:r>
          </a:p>
          <a:p>
            <a:pPr lvl="1" eaLnBrk="1" hangingPunct="1"/>
            <a:r>
              <a:rPr lang="en-US" altLang="en-US" sz="2000"/>
              <a:t>Remove </a:t>
            </a:r>
            <a:r>
              <a:rPr lang="en-US" altLang="en-US" sz="2000" b="1"/>
              <a:t>transient dependencies</a:t>
            </a:r>
          </a:p>
          <a:p>
            <a:pPr lvl="2" eaLnBrk="1" hangingPunct="1"/>
            <a:r>
              <a:rPr lang="en-US" altLang="en-US" sz="1600"/>
              <a:t>Where a field depends more on another column, rather than the primary key</a:t>
            </a:r>
          </a:p>
        </p:txBody>
      </p:sp>
      <p:graphicFrame>
        <p:nvGraphicFramePr>
          <p:cNvPr id="4" name="Table 3">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1205937825"/>
              </p:ext>
            </p:extLst>
          </p:nvPr>
        </p:nvGraphicFramePr>
        <p:xfrm>
          <a:off x="29183" y="187219"/>
          <a:ext cx="2286000" cy="566250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i="1" kern="1200" dirty="0">
                          <a:solidFill>
                            <a:schemeClr val="tx1"/>
                          </a:solidFill>
                          <a:latin typeface="+mn-lt"/>
                          <a:ea typeface="+mn-ea"/>
                          <a:cs typeface="+mn-cs"/>
                        </a:rPr>
                        <a:t>Introduction</a:t>
                      </a:r>
                    </a:p>
                  </a:txBody>
                  <a:tcPr/>
                </a:tc>
                <a:extLst>
                  <a:ext uri="{0D108BD9-81ED-4DB2-BD59-A6C34878D82A}">
                    <a16:rowId xmlns:a16="http://schemas.microsoft.com/office/drawing/2014/main" val="10000"/>
                  </a:ext>
                </a:extLst>
              </a:tr>
              <a:tr h="481904">
                <a:tc>
                  <a:txBody>
                    <a:bodyPr/>
                    <a:lstStyle/>
                    <a:p>
                      <a:r>
                        <a:rPr lang="en-US" sz="1800" i="1" kern="1200" dirty="0">
                          <a:solidFill>
                            <a:schemeClr val="tx1"/>
                          </a:solidFill>
                          <a:latin typeface="+mn-lt"/>
                          <a:ea typeface="+mn-ea"/>
                          <a:cs typeface="+mn-cs"/>
                        </a:rPr>
                        <a:t>Database Design</a:t>
                      </a:r>
                    </a:p>
                  </a:txBody>
                  <a:tcPr/>
                </a:tc>
                <a:extLst>
                  <a:ext uri="{0D108BD9-81ED-4DB2-BD59-A6C34878D82A}">
                    <a16:rowId xmlns:a16="http://schemas.microsoft.com/office/drawing/2014/main" val="10001"/>
                  </a:ext>
                </a:extLst>
              </a:tr>
              <a:tr h="576525">
                <a:tc>
                  <a:txBody>
                    <a:bodyPr/>
                    <a:lstStyle/>
                    <a:p>
                      <a:r>
                        <a:rPr lang="en-US" sz="1800" b="1" kern="1200" dirty="0">
                          <a:solidFill>
                            <a:srgbClr val="BA2212"/>
                          </a:solidFill>
                          <a:latin typeface="+mn-lt"/>
                          <a:ea typeface="+mn-ea"/>
                          <a:cs typeface="+mn-cs"/>
                        </a:rPr>
                        <a:t>Normalization</a:t>
                      </a:r>
                    </a:p>
                  </a:txBody>
                  <a:tcPr/>
                </a:tc>
                <a:extLst>
                  <a:ext uri="{0D108BD9-81ED-4DB2-BD59-A6C34878D82A}">
                    <a16:rowId xmlns:a16="http://schemas.microsoft.com/office/drawing/2014/main" val="10002"/>
                  </a:ext>
                </a:extLst>
              </a:tr>
              <a:tr h="481904">
                <a:tc>
                  <a:txBody>
                    <a:bodyPr/>
                    <a:lstStyle/>
                    <a:p>
                      <a:r>
                        <a:rPr lang="en-US" sz="1800" dirty="0"/>
                        <a:t>Transforming E-R Diagrams into Relations   </a:t>
                      </a:r>
                    </a:p>
                  </a:txBody>
                  <a:tcPr/>
                </a:tc>
                <a:extLst>
                  <a:ext uri="{0D108BD9-81ED-4DB2-BD59-A6C34878D82A}">
                    <a16:rowId xmlns:a16="http://schemas.microsoft.com/office/drawing/2014/main" val="10003"/>
                  </a:ext>
                </a:extLst>
              </a:tr>
              <a:tr h="481904">
                <a:tc>
                  <a:txBody>
                    <a:bodyPr/>
                    <a:lstStyle/>
                    <a:p>
                      <a:r>
                        <a:rPr lang="en-US" sz="1800" dirty="0"/>
                        <a:t>Merging Relations</a:t>
                      </a:r>
                    </a:p>
                  </a:txBody>
                  <a:tcPr/>
                </a:tc>
                <a:extLst>
                  <a:ext uri="{0D108BD9-81ED-4DB2-BD59-A6C34878D82A}">
                    <a16:rowId xmlns:a16="http://schemas.microsoft.com/office/drawing/2014/main" val="10004"/>
                  </a:ext>
                </a:extLst>
              </a:tr>
              <a:tr h="481904">
                <a:tc>
                  <a:txBody>
                    <a:bodyPr/>
                    <a:lstStyle/>
                    <a:p>
                      <a:r>
                        <a:rPr lang="en-US" sz="1800" dirty="0"/>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6423413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7">
                                            <p:txEl>
                                              <p:pRg st="8" end="8"/>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21507">
                                            <p:txEl>
                                              <p:pRg st="1" end="1"/>
                                            </p:txEl>
                                          </p:spTgt>
                                        </p:tgtEl>
                                        <p:attrNameLst>
                                          <p:attrName>style.visibility</p:attrName>
                                        </p:attrNameLst>
                                      </p:cBhvr>
                                      <p:to>
                                        <p:strVal val="visible"/>
                                      </p:to>
                                    </p:set>
                                    <p:anim calcmode="lin" valueType="num">
                                      <p:cBhvr additive="base">
                                        <p:cTn id="15"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21507">
                                            <p:txEl>
                                              <p:pRg st="2" end="2"/>
                                            </p:txEl>
                                          </p:spTgt>
                                        </p:tgtEl>
                                        <p:attrNameLst>
                                          <p:attrName>style.visibility</p:attrName>
                                        </p:attrNameLst>
                                      </p:cBhvr>
                                      <p:to>
                                        <p:strVal val="visible"/>
                                      </p:to>
                                    </p:set>
                                    <p:anim calcmode="lin" valueType="num">
                                      <p:cBhvr additive="base">
                                        <p:cTn id="21"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21507">
                                            <p:txEl>
                                              <p:pRg st="3" end="3"/>
                                            </p:txEl>
                                          </p:spTgt>
                                        </p:tgtEl>
                                        <p:attrNameLst>
                                          <p:attrName>style.visibility</p:attrName>
                                        </p:attrNameLst>
                                      </p:cBhvr>
                                      <p:to>
                                        <p:strVal val="visible"/>
                                      </p:to>
                                    </p:set>
                                    <p:anim calcmode="lin" valueType="num">
                                      <p:cBhvr additive="base">
                                        <p:cTn id="27"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21507">
                                            <p:txEl>
                                              <p:pRg st="4" end="4"/>
                                            </p:txEl>
                                          </p:spTgt>
                                        </p:tgtEl>
                                        <p:attrNameLst>
                                          <p:attrName>style.visibility</p:attrName>
                                        </p:attrNameLst>
                                      </p:cBhvr>
                                      <p:to>
                                        <p:strVal val="visible"/>
                                      </p:to>
                                    </p:set>
                                    <p:anim calcmode="lin" valueType="num">
                                      <p:cBhvr additive="base">
                                        <p:cTn id="33"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21507">
                                            <p:txEl>
                                              <p:pRg st="6" end="6"/>
                                            </p:txEl>
                                          </p:spTgt>
                                        </p:tgtEl>
                                        <p:attrNameLst>
                                          <p:attrName>style.visibility</p:attrName>
                                        </p:attrNameLst>
                                      </p:cBhvr>
                                      <p:to>
                                        <p:strVal val="visible"/>
                                      </p:to>
                                    </p:set>
                                    <p:anim calcmode="lin" valueType="num">
                                      <p:cBhvr additive="base">
                                        <p:cTn id="39" dur="5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150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21507">
                                            <p:txEl>
                                              <p:pRg st="7" end="7"/>
                                            </p:txEl>
                                          </p:spTgt>
                                        </p:tgtEl>
                                        <p:attrNameLst>
                                          <p:attrName>style.visibility</p:attrName>
                                        </p:attrNameLst>
                                      </p:cBhvr>
                                      <p:to>
                                        <p:strVal val="visible"/>
                                      </p:to>
                                    </p:set>
                                    <p:anim calcmode="lin" valueType="num">
                                      <p:cBhvr additive="base">
                                        <p:cTn id="45" dur="500" fill="hold"/>
                                        <p:tgtEl>
                                          <p:spTgt spid="21507">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150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21507">
                                            <p:txEl>
                                              <p:pRg st="9" end="9"/>
                                            </p:txEl>
                                          </p:spTgt>
                                        </p:tgtEl>
                                        <p:attrNameLst>
                                          <p:attrName>style.visibility</p:attrName>
                                        </p:attrNameLst>
                                      </p:cBhvr>
                                      <p:to>
                                        <p:strVal val="visible"/>
                                      </p:to>
                                    </p:set>
                                    <p:anim calcmode="lin" valueType="num">
                                      <p:cBhvr additive="base">
                                        <p:cTn id="51" dur="500" fill="hold"/>
                                        <p:tgtEl>
                                          <p:spTgt spid="21507">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150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21507">
                                            <p:txEl>
                                              <p:pRg st="10" end="10"/>
                                            </p:txEl>
                                          </p:spTgt>
                                        </p:tgtEl>
                                        <p:attrNameLst>
                                          <p:attrName>style.visibility</p:attrName>
                                        </p:attrNameLst>
                                      </p:cBhvr>
                                      <p:to>
                                        <p:strVal val="visible"/>
                                      </p:to>
                                    </p:set>
                                    <p:anim calcmode="lin" valueType="num">
                                      <p:cBhvr additive="base">
                                        <p:cTn id="57" dur="500" fill="hold"/>
                                        <p:tgtEl>
                                          <p:spTgt spid="21507">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150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745074319"/>
              </p:ext>
            </p:extLst>
          </p:nvPr>
        </p:nvGraphicFramePr>
        <p:xfrm>
          <a:off x="29183" y="187219"/>
          <a:ext cx="2286000" cy="566250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i="1" kern="1200" dirty="0">
                          <a:solidFill>
                            <a:schemeClr val="tx1"/>
                          </a:solidFill>
                          <a:latin typeface="+mn-lt"/>
                          <a:ea typeface="+mn-ea"/>
                          <a:cs typeface="+mn-cs"/>
                        </a:rPr>
                        <a:t>Introduction</a:t>
                      </a:r>
                    </a:p>
                  </a:txBody>
                  <a:tcPr/>
                </a:tc>
                <a:extLst>
                  <a:ext uri="{0D108BD9-81ED-4DB2-BD59-A6C34878D82A}">
                    <a16:rowId xmlns:a16="http://schemas.microsoft.com/office/drawing/2014/main" val="10000"/>
                  </a:ext>
                </a:extLst>
              </a:tr>
              <a:tr h="481904">
                <a:tc>
                  <a:txBody>
                    <a:bodyPr/>
                    <a:lstStyle/>
                    <a:p>
                      <a:r>
                        <a:rPr lang="en-US" sz="1800" i="1" kern="1200" dirty="0">
                          <a:solidFill>
                            <a:schemeClr val="tx1"/>
                          </a:solidFill>
                          <a:latin typeface="+mn-lt"/>
                          <a:ea typeface="+mn-ea"/>
                          <a:cs typeface="+mn-cs"/>
                        </a:rPr>
                        <a:t>Database Design</a:t>
                      </a:r>
                    </a:p>
                  </a:txBody>
                  <a:tcPr/>
                </a:tc>
                <a:extLst>
                  <a:ext uri="{0D108BD9-81ED-4DB2-BD59-A6C34878D82A}">
                    <a16:rowId xmlns:a16="http://schemas.microsoft.com/office/drawing/2014/main" val="10001"/>
                  </a:ext>
                </a:extLst>
              </a:tr>
              <a:tr h="576525">
                <a:tc>
                  <a:txBody>
                    <a:bodyPr/>
                    <a:lstStyle/>
                    <a:p>
                      <a:r>
                        <a:rPr lang="en-US" sz="1800" b="1" kern="1200" dirty="0">
                          <a:solidFill>
                            <a:srgbClr val="BA2212"/>
                          </a:solidFill>
                          <a:latin typeface="+mn-lt"/>
                          <a:ea typeface="+mn-ea"/>
                          <a:cs typeface="+mn-cs"/>
                        </a:rPr>
                        <a:t>Normalization</a:t>
                      </a:r>
                    </a:p>
                  </a:txBody>
                  <a:tcPr/>
                </a:tc>
                <a:extLst>
                  <a:ext uri="{0D108BD9-81ED-4DB2-BD59-A6C34878D82A}">
                    <a16:rowId xmlns:a16="http://schemas.microsoft.com/office/drawing/2014/main" val="10002"/>
                  </a:ext>
                </a:extLst>
              </a:tr>
              <a:tr h="481904">
                <a:tc>
                  <a:txBody>
                    <a:bodyPr/>
                    <a:lstStyle/>
                    <a:p>
                      <a:r>
                        <a:rPr lang="en-US" sz="1800" dirty="0"/>
                        <a:t>Transforming E-R Diagrams into Relations   </a:t>
                      </a:r>
                    </a:p>
                  </a:txBody>
                  <a:tcPr/>
                </a:tc>
                <a:extLst>
                  <a:ext uri="{0D108BD9-81ED-4DB2-BD59-A6C34878D82A}">
                    <a16:rowId xmlns:a16="http://schemas.microsoft.com/office/drawing/2014/main" val="10003"/>
                  </a:ext>
                </a:extLst>
              </a:tr>
              <a:tr h="481904">
                <a:tc>
                  <a:txBody>
                    <a:bodyPr/>
                    <a:lstStyle/>
                    <a:p>
                      <a:r>
                        <a:rPr lang="en-US" sz="1800" dirty="0"/>
                        <a:t>Merging Relations</a:t>
                      </a:r>
                    </a:p>
                  </a:txBody>
                  <a:tcPr/>
                </a:tc>
                <a:extLst>
                  <a:ext uri="{0D108BD9-81ED-4DB2-BD59-A6C34878D82A}">
                    <a16:rowId xmlns:a16="http://schemas.microsoft.com/office/drawing/2014/main" val="10004"/>
                  </a:ext>
                </a:extLst>
              </a:tr>
              <a:tr h="481904">
                <a:tc>
                  <a:txBody>
                    <a:bodyPr/>
                    <a:lstStyle/>
                    <a:p>
                      <a:r>
                        <a:rPr lang="en-US" sz="1800" dirty="0"/>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graphicFrame>
        <p:nvGraphicFramePr>
          <p:cNvPr id="5" name="Table 4"/>
          <p:cNvGraphicFramePr>
            <a:graphicFrameLocks noGrp="1"/>
          </p:cNvGraphicFramePr>
          <p:nvPr/>
        </p:nvGraphicFramePr>
        <p:xfrm>
          <a:off x="1905000" y="123825"/>
          <a:ext cx="8382000" cy="1484312"/>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tblGrid>
              <a:tr h="371078">
                <a:tc>
                  <a:txBody>
                    <a:bodyPr/>
                    <a:lstStyle/>
                    <a:p>
                      <a:r>
                        <a:rPr lang="en-US" sz="1600" dirty="0"/>
                        <a:t>Name</a:t>
                      </a:r>
                    </a:p>
                  </a:txBody>
                  <a:tcPr marT="45749" marB="45749"/>
                </a:tc>
                <a:tc>
                  <a:txBody>
                    <a:bodyPr/>
                    <a:lstStyle/>
                    <a:p>
                      <a:r>
                        <a:rPr lang="en-US" sz="1600" dirty="0"/>
                        <a:t>Phone1</a:t>
                      </a:r>
                    </a:p>
                  </a:txBody>
                  <a:tcPr marT="45749" marB="45749"/>
                </a:tc>
                <a:tc>
                  <a:txBody>
                    <a:bodyPr/>
                    <a:lstStyle/>
                    <a:p>
                      <a:r>
                        <a:rPr lang="en-US" sz="1600" dirty="0"/>
                        <a:t>Phone2</a:t>
                      </a:r>
                    </a:p>
                  </a:txBody>
                  <a:tcPr marT="45749" marB="45749"/>
                </a:tc>
                <a:tc>
                  <a:txBody>
                    <a:bodyPr/>
                    <a:lstStyle/>
                    <a:p>
                      <a:r>
                        <a:rPr lang="en-US" sz="1600" dirty="0"/>
                        <a:t>Address</a:t>
                      </a:r>
                    </a:p>
                  </a:txBody>
                  <a:tcPr marT="45749" marB="45749"/>
                </a:tc>
                <a:tc>
                  <a:txBody>
                    <a:bodyPr/>
                    <a:lstStyle/>
                    <a:p>
                      <a:r>
                        <a:rPr lang="en-US" sz="1600" dirty="0"/>
                        <a:t>City</a:t>
                      </a:r>
                    </a:p>
                  </a:txBody>
                  <a:tcPr marT="45749" marB="45749"/>
                </a:tc>
                <a:tc>
                  <a:txBody>
                    <a:bodyPr/>
                    <a:lstStyle/>
                    <a:p>
                      <a:r>
                        <a:rPr lang="en-US" sz="1600" dirty="0"/>
                        <a:t>State</a:t>
                      </a:r>
                    </a:p>
                  </a:txBody>
                  <a:tcPr marT="45749" marB="45749"/>
                </a:tc>
                <a:extLst>
                  <a:ext uri="{0D108BD9-81ED-4DB2-BD59-A6C34878D82A}">
                    <a16:rowId xmlns:a16="http://schemas.microsoft.com/office/drawing/2014/main" val="10000"/>
                  </a:ext>
                </a:extLst>
              </a:tr>
              <a:tr h="371078">
                <a:tc>
                  <a:txBody>
                    <a:bodyPr/>
                    <a:lstStyle/>
                    <a:p>
                      <a:r>
                        <a:rPr lang="en-US" sz="1600" dirty="0"/>
                        <a:t>Mortimer,</a:t>
                      </a:r>
                      <a:r>
                        <a:rPr lang="en-US" sz="1600" baseline="0" dirty="0"/>
                        <a:t> Dan</a:t>
                      </a:r>
                      <a:endParaRPr lang="en-US" sz="1600" dirty="0"/>
                    </a:p>
                  </a:txBody>
                  <a:tcPr marT="45749" marB="45749"/>
                </a:tc>
                <a:tc>
                  <a:txBody>
                    <a:bodyPr/>
                    <a:lstStyle/>
                    <a:p>
                      <a:r>
                        <a:rPr lang="en-US" sz="1600" dirty="0"/>
                        <a:t>856-555-0000</a:t>
                      </a:r>
                    </a:p>
                  </a:txBody>
                  <a:tcPr marT="45749" marB="45749"/>
                </a:tc>
                <a:tc>
                  <a:txBody>
                    <a:bodyPr/>
                    <a:lstStyle/>
                    <a:p>
                      <a:r>
                        <a:rPr lang="en-US" sz="1600" dirty="0"/>
                        <a:t>856-555-0001</a:t>
                      </a:r>
                    </a:p>
                  </a:txBody>
                  <a:tcPr marT="45749" marB="45749"/>
                </a:tc>
                <a:tc>
                  <a:txBody>
                    <a:bodyPr/>
                    <a:lstStyle/>
                    <a:p>
                      <a:r>
                        <a:rPr lang="en-US" sz="1600" dirty="0"/>
                        <a:t>1 Sassafras</a:t>
                      </a:r>
                    </a:p>
                  </a:txBody>
                  <a:tcPr marT="45749" marB="45749"/>
                </a:tc>
                <a:tc>
                  <a:txBody>
                    <a:bodyPr/>
                    <a:lstStyle/>
                    <a:p>
                      <a:r>
                        <a:rPr lang="en-US" sz="1600" dirty="0" err="1"/>
                        <a:t>Anytown</a:t>
                      </a:r>
                      <a:endParaRPr lang="en-US" sz="1600" dirty="0"/>
                    </a:p>
                  </a:txBody>
                  <a:tcPr marT="45749" marB="45749"/>
                </a:tc>
                <a:tc>
                  <a:txBody>
                    <a:bodyPr/>
                    <a:lstStyle/>
                    <a:p>
                      <a:r>
                        <a:rPr lang="en-US" sz="1600" dirty="0"/>
                        <a:t>NJ</a:t>
                      </a:r>
                    </a:p>
                  </a:txBody>
                  <a:tcPr marT="45749" marB="45749"/>
                </a:tc>
                <a:extLst>
                  <a:ext uri="{0D108BD9-81ED-4DB2-BD59-A6C34878D82A}">
                    <a16:rowId xmlns:a16="http://schemas.microsoft.com/office/drawing/2014/main" val="10001"/>
                  </a:ext>
                </a:extLst>
              </a:tr>
              <a:tr h="371078">
                <a:tc>
                  <a:txBody>
                    <a:bodyPr/>
                    <a:lstStyle/>
                    <a:p>
                      <a:r>
                        <a:rPr lang="en-US" sz="1600" dirty="0"/>
                        <a:t>Washington, Reggie</a:t>
                      </a:r>
                    </a:p>
                  </a:txBody>
                  <a:tcPr marT="45749" marB="45749"/>
                </a:tc>
                <a:tc>
                  <a:txBody>
                    <a:bodyPr/>
                    <a:lstStyle/>
                    <a:p>
                      <a:r>
                        <a:rPr lang="en-US" sz="1600" dirty="0"/>
                        <a:t>856-555-0010</a:t>
                      </a:r>
                    </a:p>
                  </a:txBody>
                  <a:tcPr marT="45749" marB="45749"/>
                </a:tc>
                <a:tc>
                  <a:txBody>
                    <a:bodyPr/>
                    <a:lstStyle/>
                    <a:p>
                      <a:r>
                        <a:rPr lang="en-US" sz="1600" dirty="0"/>
                        <a:t>856-555-0020</a:t>
                      </a:r>
                    </a:p>
                  </a:txBody>
                  <a:tcPr marT="45749" marB="45749"/>
                </a:tc>
                <a:tc>
                  <a:txBody>
                    <a:bodyPr/>
                    <a:lstStyle/>
                    <a:p>
                      <a:r>
                        <a:rPr lang="en-US" sz="1600" dirty="0"/>
                        <a:t>2 Oak</a:t>
                      </a:r>
                    </a:p>
                  </a:txBody>
                  <a:tcPr marT="45749" marB="45749"/>
                </a:tc>
                <a:tc>
                  <a:txBody>
                    <a:bodyPr/>
                    <a:lstStyle/>
                    <a:p>
                      <a:r>
                        <a:rPr lang="en-US" sz="1600" dirty="0"/>
                        <a:t>Somewhere</a:t>
                      </a:r>
                    </a:p>
                  </a:txBody>
                  <a:tcPr marT="45749" marB="45749"/>
                </a:tc>
                <a:tc>
                  <a:txBody>
                    <a:bodyPr/>
                    <a:lstStyle/>
                    <a:p>
                      <a:r>
                        <a:rPr lang="en-US" sz="1600" dirty="0"/>
                        <a:t>NJ</a:t>
                      </a:r>
                    </a:p>
                  </a:txBody>
                  <a:tcPr marT="45749" marB="45749"/>
                </a:tc>
                <a:extLst>
                  <a:ext uri="{0D108BD9-81ED-4DB2-BD59-A6C34878D82A}">
                    <a16:rowId xmlns:a16="http://schemas.microsoft.com/office/drawing/2014/main" val="10002"/>
                  </a:ext>
                </a:extLst>
              </a:tr>
              <a:tr h="371078">
                <a:tc>
                  <a:txBody>
                    <a:bodyPr/>
                    <a:lstStyle/>
                    <a:p>
                      <a:r>
                        <a:rPr lang="en-US" sz="1600" dirty="0"/>
                        <a:t>Young, Luke</a:t>
                      </a:r>
                    </a:p>
                  </a:txBody>
                  <a:tcPr marT="45749" marB="45749"/>
                </a:tc>
                <a:tc>
                  <a:txBody>
                    <a:bodyPr/>
                    <a:lstStyle/>
                    <a:p>
                      <a:r>
                        <a:rPr lang="en-US" sz="1600" dirty="0"/>
                        <a:t>215-555-1000</a:t>
                      </a:r>
                    </a:p>
                  </a:txBody>
                  <a:tcPr marT="45749" marB="45749"/>
                </a:tc>
                <a:tc>
                  <a:txBody>
                    <a:bodyPr/>
                    <a:lstStyle/>
                    <a:p>
                      <a:r>
                        <a:rPr lang="en-US" sz="1600" dirty="0"/>
                        <a:t>215-555-2000</a:t>
                      </a:r>
                    </a:p>
                  </a:txBody>
                  <a:tcPr marT="45749" marB="45749"/>
                </a:tc>
                <a:tc>
                  <a:txBody>
                    <a:bodyPr/>
                    <a:lstStyle/>
                    <a:p>
                      <a:r>
                        <a:rPr lang="en-US" sz="1600" dirty="0"/>
                        <a:t>3 Pine</a:t>
                      </a:r>
                    </a:p>
                  </a:txBody>
                  <a:tcPr marT="45749" marB="45749"/>
                </a:tc>
                <a:tc>
                  <a:txBody>
                    <a:bodyPr/>
                    <a:lstStyle/>
                    <a:p>
                      <a:r>
                        <a:rPr lang="en-US" sz="1600" dirty="0"/>
                        <a:t>Elsewhere</a:t>
                      </a:r>
                    </a:p>
                  </a:txBody>
                  <a:tcPr marT="45749" marB="45749"/>
                </a:tc>
                <a:tc>
                  <a:txBody>
                    <a:bodyPr/>
                    <a:lstStyle/>
                    <a:p>
                      <a:r>
                        <a:rPr lang="en-US" sz="1600" dirty="0"/>
                        <a:t>PA</a:t>
                      </a:r>
                    </a:p>
                  </a:txBody>
                  <a:tcPr marT="45749" marB="45749"/>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nvGraphicFramePr>
        <p:xfrm>
          <a:off x="1943100" y="3873501"/>
          <a:ext cx="7886700" cy="2595565"/>
        </p:xfrm>
        <a:graphic>
          <a:graphicData uri="http://schemas.openxmlformats.org/drawingml/2006/table">
            <a:tbl>
              <a:tblPr firstRow="1" bandRow="1">
                <a:tableStyleId>{5C22544A-7EE6-4342-B048-85BDC9FD1C3A}</a:tableStyleId>
              </a:tblPr>
              <a:tblGrid>
                <a:gridCol w="1333806">
                  <a:extLst>
                    <a:ext uri="{9D8B030D-6E8A-4147-A177-3AD203B41FA5}">
                      <a16:colId xmlns:a16="http://schemas.microsoft.com/office/drawing/2014/main" val="20000"/>
                    </a:ext>
                  </a:extLst>
                </a:gridCol>
                <a:gridCol w="832869">
                  <a:extLst>
                    <a:ext uri="{9D8B030D-6E8A-4147-A177-3AD203B41FA5}">
                      <a16:colId xmlns:a16="http://schemas.microsoft.com/office/drawing/2014/main" val="20001"/>
                    </a:ext>
                  </a:extLst>
                </a:gridCol>
                <a:gridCol w="1733340">
                  <a:extLst>
                    <a:ext uri="{9D8B030D-6E8A-4147-A177-3AD203B41FA5}">
                      <a16:colId xmlns:a16="http://schemas.microsoft.com/office/drawing/2014/main" val="20002"/>
                    </a:ext>
                  </a:extLst>
                </a:gridCol>
                <a:gridCol w="1560007">
                  <a:extLst>
                    <a:ext uri="{9D8B030D-6E8A-4147-A177-3AD203B41FA5}">
                      <a16:colId xmlns:a16="http://schemas.microsoft.com/office/drawing/2014/main" val="20003"/>
                    </a:ext>
                  </a:extLst>
                </a:gridCol>
                <a:gridCol w="1560007">
                  <a:extLst>
                    <a:ext uri="{9D8B030D-6E8A-4147-A177-3AD203B41FA5}">
                      <a16:colId xmlns:a16="http://schemas.microsoft.com/office/drawing/2014/main" val="20004"/>
                    </a:ext>
                  </a:extLst>
                </a:gridCol>
                <a:gridCol w="866671">
                  <a:extLst>
                    <a:ext uri="{9D8B030D-6E8A-4147-A177-3AD203B41FA5}">
                      <a16:colId xmlns:a16="http://schemas.microsoft.com/office/drawing/2014/main" val="20005"/>
                    </a:ext>
                  </a:extLst>
                </a:gridCol>
              </a:tblGrid>
              <a:tr h="370795">
                <a:tc>
                  <a:txBody>
                    <a:bodyPr/>
                    <a:lstStyle/>
                    <a:p>
                      <a:r>
                        <a:rPr lang="en-US" sz="1600" dirty="0"/>
                        <a:t>Last</a:t>
                      </a:r>
                    </a:p>
                  </a:txBody>
                  <a:tcPr marL="91436" marR="91436" marT="45714" marB="45714"/>
                </a:tc>
                <a:tc>
                  <a:txBody>
                    <a:bodyPr/>
                    <a:lstStyle/>
                    <a:p>
                      <a:r>
                        <a:rPr lang="en-US" sz="1600" dirty="0"/>
                        <a:t>First</a:t>
                      </a:r>
                    </a:p>
                  </a:txBody>
                  <a:tcPr marL="91436" marR="91436" marT="45714" marB="45714"/>
                </a:tc>
                <a:tc>
                  <a:txBody>
                    <a:bodyPr/>
                    <a:lstStyle/>
                    <a:p>
                      <a:r>
                        <a:rPr lang="en-US" sz="1600" dirty="0"/>
                        <a:t>Phone</a:t>
                      </a:r>
                    </a:p>
                  </a:txBody>
                  <a:tcPr marL="91436" marR="91436" marT="45714" marB="45714"/>
                </a:tc>
                <a:tc>
                  <a:txBody>
                    <a:bodyPr/>
                    <a:lstStyle/>
                    <a:p>
                      <a:r>
                        <a:rPr lang="en-US" sz="1600" dirty="0"/>
                        <a:t>Address</a:t>
                      </a:r>
                    </a:p>
                  </a:txBody>
                  <a:tcPr marL="91436" marR="91436" marT="45714" marB="45714"/>
                </a:tc>
                <a:tc>
                  <a:txBody>
                    <a:bodyPr/>
                    <a:lstStyle/>
                    <a:p>
                      <a:r>
                        <a:rPr lang="en-US" sz="1600" dirty="0"/>
                        <a:t>City</a:t>
                      </a:r>
                    </a:p>
                  </a:txBody>
                  <a:tcPr marL="91436" marR="91436" marT="45714" marB="45714"/>
                </a:tc>
                <a:tc>
                  <a:txBody>
                    <a:bodyPr/>
                    <a:lstStyle/>
                    <a:p>
                      <a:r>
                        <a:rPr lang="en-US" sz="1600" dirty="0"/>
                        <a:t>State</a:t>
                      </a:r>
                    </a:p>
                  </a:txBody>
                  <a:tcPr marL="91436" marR="91436" marT="45714" marB="45714"/>
                </a:tc>
                <a:extLst>
                  <a:ext uri="{0D108BD9-81ED-4DB2-BD59-A6C34878D82A}">
                    <a16:rowId xmlns:a16="http://schemas.microsoft.com/office/drawing/2014/main" val="10000"/>
                  </a:ext>
                </a:extLst>
              </a:tr>
              <a:tr h="370795">
                <a:tc>
                  <a:txBody>
                    <a:bodyPr/>
                    <a:lstStyle/>
                    <a:p>
                      <a:r>
                        <a:rPr lang="en-US" sz="1600" dirty="0"/>
                        <a:t>Mortimer</a:t>
                      </a:r>
                      <a:r>
                        <a:rPr lang="en-US" sz="1600" baseline="0" dirty="0"/>
                        <a:t> </a:t>
                      </a:r>
                      <a:endParaRPr lang="en-US" sz="1600" dirty="0"/>
                    </a:p>
                  </a:txBody>
                  <a:tcPr marL="91436" marR="91436"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t>Dan</a:t>
                      </a:r>
                      <a:endParaRPr lang="en-US" sz="1600" dirty="0"/>
                    </a:p>
                  </a:txBody>
                  <a:tcPr marL="91436" marR="91436" marT="45714" marB="45714"/>
                </a:tc>
                <a:tc>
                  <a:txBody>
                    <a:bodyPr/>
                    <a:lstStyle/>
                    <a:p>
                      <a:r>
                        <a:rPr lang="en-US" sz="1600" dirty="0"/>
                        <a:t>856-555-0000</a:t>
                      </a:r>
                    </a:p>
                  </a:txBody>
                  <a:tcPr marL="91436" marR="91436" marT="45714" marB="45714"/>
                </a:tc>
                <a:tc>
                  <a:txBody>
                    <a:bodyPr/>
                    <a:lstStyle/>
                    <a:p>
                      <a:r>
                        <a:rPr lang="en-US" sz="1600" dirty="0"/>
                        <a:t>1 Sassafras</a:t>
                      </a:r>
                    </a:p>
                  </a:txBody>
                  <a:tcPr marL="91436" marR="91436" marT="45714" marB="45714"/>
                </a:tc>
                <a:tc>
                  <a:txBody>
                    <a:bodyPr/>
                    <a:lstStyle/>
                    <a:p>
                      <a:r>
                        <a:rPr lang="en-US" sz="1600" dirty="0" err="1"/>
                        <a:t>Anytown</a:t>
                      </a:r>
                      <a:endParaRPr lang="en-US" sz="1600" dirty="0"/>
                    </a:p>
                  </a:txBody>
                  <a:tcPr marL="91436" marR="91436" marT="45714" marB="45714"/>
                </a:tc>
                <a:tc>
                  <a:txBody>
                    <a:bodyPr/>
                    <a:lstStyle/>
                    <a:p>
                      <a:r>
                        <a:rPr lang="en-US" sz="1600" dirty="0"/>
                        <a:t>NJ</a:t>
                      </a:r>
                    </a:p>
                  </a:txBody>
                  <a:tcPr marL="91436" marR="91436" marT="45714" marB="45714"/>
                </a:tc>
                <a:extLst>
                  <a:ext uri="{0D108BD9-81ED-4DB2-BD59-A6C34878D82A}">
                    <a16:rowId xmlns:a16="http://schemas.microsoft.com/office/drawing/2014/main" val="10001"/>
                  </a:ext>
                </a:extLst>
              </a:tr>
              <a:tr h="370795">
                <a:tc>
                  <a:txBody>
                    <a:bodyPr/>
                    <a:lstStyle/>
                    <a:p>
                      <a:r>
                        <a:rPr lang="en-US" sz="1600" dirty="0"/>
                        <a:t>Mortimer</a:t>
                      </a:r>
                      <a:r>
                        <a:rPr lang="en-US" sz="1600" baseline="0" dirty="0"/>
                        <a:t> </a:t>
                      </a:r>
                      <a:endParaRPr lang="en-US" sz="1600" dirty="0"/>
                    </a:p>
                  </a:txBody>
                  <a:tcPr marL="91436" marR="91436"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t>Dan</a:t>
                      </a:r>
                      <a:endParaRPr lang="en-US" sz="1600" dirty="0"/>
                    </a:p>
                  </a:txBody>
                  <a:tcPr marL="91436" marR="91436" marT="45714" marB="45714"/>
                </a:tc>
                <a:tc>
                  <a:txBody>
                    <a:bodyPr/>
                    <a:lstStyle/>
                    <a:p>
                      <a:r>
                        <a:rPr lang="en-US" sz="1600" dirty="0"/>
                        <a:t>856-555-0001</a:t>
                      </a:r>
                    </a:p>
                  </a:txBody>
                  <a:tcPr marL="91436" marR="91436" marT="45714" marB="45714"/>
                </a:tc>
                <a:tc>
                  <a:txBody>
                    <a:bodyPr/>
                    <a:lstStyle/>
                    <a:p>
                      <a:r>
                        <a:rPr lang="en-US" sz="1600" dirty="0"/>
                        <a:t>1 Sassafras</a:t>
                      </a:r>
                    </a:p>
                  </a:txBody>
                  <a:tcPr marL="91436" marR="91436" marT="45714" marB="45714"/>
                </a:tc>
                <a:tc>
                  <a:txBody>
                    <a:bodyPr/>
                    <a:lstStyle/>
                    <a:p>
                      <a:r>
                        <a:rPr lang="en-US" sz="1600" dirty="0" err="1"/>
                        <a:t>Anytown</a:t>
                      </a:r>
                      <a:endParaRPr lang="en-US" sz="1600" dirty="0"/>
                    </a:p>
                  </a:txBody>
                  <a:tcPr marL="91436" marR="91436" marT="45714" marB="45714"/>
                </a:tc>
                <a:tc>
                  <a:txBody>
                    <a:bodyPr/>
                    <a:lstStyle/>
                    <a:p>
                      <a:r>
                        <a:rPr lang="en-US" sz="1600" dirty="0"/>
                        <a:t>NJ</a:t>
                      </a:r>
                    </a:p>
                  </a:txBody>
                  <a:tcPr marL="91436" marR="91436" marT="45714" marB="45714"/>
                </a:tc>
                <a:extLst>
                  <a:ext uri="{0D108BD9-81ED-4DB2-BD59-A6C34878D82A}">
                    <a16:rowId xmlns:a16="http://schemas.microsoft.com/office/drawing/2014/main" val="10002"/>
                  </a:ext>
                </a:extLst>
              </a:tr>
              <a:tr h="370795">
                <a:tc>
                  <a:txBody>
                    <a:bodyPr/>
                    <a:lstStyle/>
                    <a:p>
                      <a:r>
                        <a:rPr lang="en-US" sz="1600" dirty="0"/>
                        <a:t>Washington</a:t>
                      </a:r>
                    </a:p>
                  </a:txBody>
                  <a:tcPr marL="91436" marR="91436"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Reggie</a:t>
                      </a:r>
                    </a:p>
                  </a:txBody>
                  <a:tcPr marL="91436" marR="91436" marT="45714" marB="45714"/>
                </a:tc>
                <a:tc>
                  <a:txBody>
                    <a:bodyPr/>
                    <a:lstStyle/>
                    <a:p>
                      <a:r>
                        <a:rPr lang="en-US" sz="1600" dirty="0"/>
                        <a:t>856-555-0020</a:t>
                      </a:r>
                    </a:p>
                  </a:txBody>
                  <a:tcPr marL="91436" marR="91436" marT="45714" marB="45714"/>
                </a:tc>
                <a:tc>
                  <a:txBody>
                    <a:bodyPr/>
                    <a:lstStyle/>
                    <a:p>
                      <a:r>
                        <a:rPr lang="en-US" sz="1600" dirty="0"/>
                        <a:t>2 Oak</a:t>
                      </a:r>
                    </a:p>
                  </a:txBody>
                  <a:tcPr marL="91436" marR="91436" marT="45714" marB="45714"/>
                </a:tc>
                <a:tc>
                  <a:txBody>
                    <a:bodyPr/>
                    <a:lstStyle/>
                    <a:p>
                      <a:r>
                        <a:rPr lang="en-US" sz="1600" dirty="0"/>
                        <a:t>Somewhere</a:t>
                      </a:r>
                    </a:p>
                  </a:txBody>
                  <a:tcPr marL="91436" marR="91436" marT="45714" marB="45714"/>
                </a:tc>
                <a:tc>
                  <a:txBody>
                    <a:bodyPr/>
                    <a:lstStyle/>
                    <a:p>
                      <a:r>
                        <a:rPr lang="en-US" sz="1600" dirty="0"/>
                        <a:t>NJ</a:t>
                      </a:r>
                    </a:p>
                  </a:txBody>
                  <a:tcPr marL="91436" marR="91436" marT="45714" marB="45714"/>
                </a:tc>
                <a:extLst>
                  <a:ext uri="{0D108BD9-81ED-4DB2-BD59-A6C34878D82A}">
                    <a16:rowId xmlns:a16="http://schemas.microsoft.com/office/drawing/2014/main" val="10003"/>
                  </a:ext>
                </a:extLst>
              </a:tr>
              <a:tr h="370795">
                <a:tc>
                  <a:txBody>
                    <a:bodyPr/>
                    <a:lstStyle/>
                    <a:p>
                      <a:r>
                        <a:rPr lang="en-US" sz="1600" dirty="0"/>
                        <a:t>Washington</a:t>
                      </a:r>
                    </a:p>
                  </a:txBody>
                  <a:tcPr marL="91436" marR="91436"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Reggie</a:t>
                      </a:r>
                    </a:p>
                  </a:txBody>
                  <a:tcPr marL="91436" marR="91436" marT="45714" marB="45714"/>
                </a:tc>
                <a:tc>
                  <a:txBody>
                    <a:bodyPr/>
                    <a:lstStyle/>
                    <a:p>
                      <a:r>
                        <a:rPr lang="en-US" sz="1600" dirty="0"/>
                        <a:t>856-555-0010</a:t>
                      </a:r>
                    </a:p>
                  </a:txBody>
                  <a:tcPr marL="91436" marR="91436" marT="45714" marB="45714"/>
                </a:tc>
                <a:tc>
                  <a:txBody>
                    <a:bodyPr/>
                    <a:lstStyle/>
                    <a:p>
                      <a:r>
                        <a:rPr lang="en-US" sz="1600" dirty="0"/>
                        <a:t>2 Oak</a:t>
                      </a:r>
                    </a:p>
                  </a:txBody>
                  <a:tcPr marL="91436" marR="91436" marT="45714" marB="45714"/>
                </a:tc>
                <a:tc>
                  <a:txBody>
                    <a:bodyPr/>
                    <a:lstStyle/>
                    <a:p>
                      <a:r>
                        <a:rPr lang="en-US" sz="1600" dirty="0"/>
                        <a:t>Somewhere</a:t>
                      </a:r>
                    </a:p>
                  </a:txBody>
                  <a:tcPr marL="91436" marR="91436" marT="45714" marB="45714"/>
                </a:tc>
                <a:tc>
                  <a:txBody>
                    <a:bodyPr/>
                    <a:lstStyle/>
                    <a:p>
                      <a:r>
                        <a:rPr lang="en-US" sz="1600" dirty="0"/>
                        <a:t>NJ</a:t>
                      </a:r>
                    </a:p>
                  </a:txBody>
                  <a:tcPr marL="91436" marR="91436" marT="45714" marB="45714"/>
                </a:tc>
                <a:extLst>
                  <a:ext uri="{0D108BD9-81ED-4DB2-BD59-A6C34878D82A}">
                    <a16:rowId xmlns:a16="http://schemas.microsoft.com/office/drawing/2014/main" val="10004"/>
                  </a:ext>
                </a:extLst>
              </a:tr>
              <a:tr h="370795">
                <a:tc>
                  <a:txBody>
                    <a:bodyPr/>
                    <a:lstStyle/>
                    <a:p>
                      <a:r>
                        <a:rPr lang="en-US" sz="1600" dirty="0"/>
                        <a:t>Young</a:t>
                      </a:r>
                    </a:p>
                  </a:txBody>
                  <a:tcPr marL="91436" marR="91436"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Luke</a:t>
                      </a:r>
                    </a:p>
                  </a:txBody>
                  <a:tcPr marL="91436" marR="91436" marT="45714" marB="45714"/>
                </a:tc>
                <a:tc>
                  <a:txBody>
                    <a:bodyPr/>
                    <a:lstStyle/>
                    <a:p>
                      <a:r>
                        <a:rPr lang="en-US" sz="1600" dirty="0"/>
                        <a:t>215-555-1000</a:t>
                      </a:r>
                    </a:p>
                  </a:txBody>
                  <a:tcPr marL="91436" marR="91436" marT="45714" marB="45714"/>
                </a:tc>
                <a:tc>
                  <a:txBody>
                    <a:bodyPr/>
                    <a:lstStyle/>
                    <a:p>
                      <a:r>
                        <a:rPr lang="en-US" sz="1600" dirty="0"/>
                        <a:t>3 Pine</a:t>
                      </a:r>
                    </a:p>
                  </a:txBody>
                  <a:tcPr marL="91436" marR="91436" marT="45714" marB="45714"/>
                </a:tc>
                <a:tc>
                  <a:txBody>
                    <a:bodyPr/>
                    <a:lstStyle/>
                    <a:p>
                      <a:r>
                        <a:rPr lang="en-US" sz="1600" dirty="0"/>
                        <a:t>Elsewhere</a:t>
                      </a:r>
                    </a:p>
                  </a:txBody>
                  <a:tcPr marL="91436" marR="91436" marT="45714" marB="45714"/>
                </a:tc>
                <a:tc>
                  <a:txBody>
                    <a:bodyPr/>
                    <a:lstStyle/>
                    <a:p>
                      <a:r>
                        <a:rPr lang="en-US" sz="1600" dirty="0"/>
                        <a:t>PA</a:t>
                      </a:r>
                    </a:p>
                  </a:txBody>
                  <a:tcPr marL="91436" marR="91436" marT="45714" marB="45714"/>
                </a:tc>
                <a:extLst>
                  <a:ext uri="{0D108BD9-81ED-4DB2-BD59-A6C34878D82A}">
                    <a16:rowId xmlns:a16="http://schemas.microsoft.com/office/drawing/2014/main" val="10005"/>
                  </a:ext>
                </a:extLst>
              </a:tr>
              <a:tr h="370795">
                <a:tc>
                  <a:txBody>
                    <a:bodyPr/>
                    <a:lstStyle/>
                    <a:p>
                      <a:r>
                        <a:rPr lang="en-US" sz="1600" dirty="0"/>
                        <a:t>Young</a:t>
                      </a:r>
                    </a:p>
                  </a:txBody>
                  <a:tcPr marL="91436" marR="91436"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Luke</a:t>
                      </a:r>
                    </a:p>
                  </a:txBody>
                  <a:tcPr marL="91436" marR="91436" marT="45714" marB="45714"/>
                </a:tc>
                <a:tc>
                  <a:txBody>
                    <a:bodyPr/>
                    <a:lstStyle/>
                    <a:p>
                      <a:r>
                        <a:rPr lang="en-US" sz="1600" dirty="0"/>
                        <a:t>215-555-2000</a:t>
                      </a:r>
                    </a:p>
                  </a:txBody>
                  <a:tcPr marL="91436" marR="91436" marT="45714" marB="45714"/>
                </a:tc>
                <a:tc>
                  <a:txBody>
                    <a:bodyPr/>
                    <a:lstStyle/>
                    <a:p>
                      <a:r>
                        <a:rPr lang="en-US" sz="1600" dirty="0"/>
                        <a:t>3 Pine</a:t>
                      </a:r>
                    </a:p>
                  </a:txBody>
                  <a:tcPr marL="91436" marR="91436" marT="45714" marB="45714"/>
                </a:tc>
                <a:tc>
                  <a:txBody>
                    <a:bodyPr/>
                    <a:lstStyle/>
                    <a:p>
                      <a:r>
                        <a:rPr lang="en-US" sz="1600" dirty="0"/>
                        <a:t>Elsewhere</a:t>
                      </a:r>
                    </a:p>
                  </a:txBody>
                  <a:tcPr marL="91436" marR="91436" marT="45714" marB="45714"/>
                </a:tc>
                <a:tc>
                  <a:txBody>
                    <a:bodyPr/>
                    <a:lstStyle/>
                    <a:p>
                      <a:r>
                        <a:rPr lang="en-US" sz="1600" dirty="0"/>
                        <a:t>PA</a:t>
                      </a:r>
                    </a:p>
                  </a:txBody>
                  <a:tcPr marL="91436" marR="91436" marT="45714" marB="45714"/>
                </a:tc>
                <a:extLst>
                  <a:ext uri="{0D108BD9-81ED-4DB2-BD59-A6C34878D82A}">
                    <a16:rowId xmlns:a16="http://schemas.microsoft.com/office/drawing/2014/main" val="10006"/>
                  </a:ext>
                </a:extLst>
              </a:tr>
            </a:tbl>
          </a:graphicData>
        </a:graphic>
      </p:graphicFrame>
      <p:sp>
        <p:nvSpPr>
          <p:cNvPr id="7" name="TextBox 6"/>
          <p:cNvSpPr txBox="1">
            <a:spLocks noChangeArrowheads="1"/>
          </p:cNvSpPr>
          <p:nvPr/>
        </p:nvSpPr>
        <p:spPr bwMode="auto">
          <a:xfrm>
            <a:off x="9829801" y="4940301"/>
            <a:ext cx="766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a:solidFill>
                  <a:srgbClr val="FF0000"/>
                </a:solidFill>
              </a:rPr>
              <a:t>1NF</a:t>
            </a:r>
          </a:p>
        </p:txBody>
      </p:sp>
      <p:sp>
        <p:nvSpPr>
          <p:cNvPr id="11" name="TextBox 10"/>
          <p:cNvSpPr txBox="1">
            <a:spLocks noChangeArrowheads="1"/>
          </p:cNvSpPr>
          <p:nvPr/>
        </p:nvSpPr>
        <p:spPr bwMode="auto">
          <a:xfrm>
            <a:off x="4387851" y="3740151"/>
            <a:ext cx="1673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a:solidFill>
                  <a:srgbClr val="FF0000"/>
                </a:solidFill>
              </a:rPr>
              <a:t>Repeating</a:t>
            </a:r>
          </a:p>
        </p:txBody>
      </p:sp>
      <p:cxnSp>
        <p:nvCxnSpPr>
          <p:cNvPr id="12" name="Straight Arrow Connector 11"/>
          <p:cNvCxnSpPr/>
          <p:nvPr/>
        </p:nvCxnSpPr>
        <p:spPr>
          <a:xfrm>
            <a:off x="5224463" y="4202113"/>
            <a:ext cx="0" cy="226695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1752601" y="1509713"/>
            <a:ext cx="28114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a:solidFill>
                  <a:srgbClr val="FF0000"/>
                </a:solidFill>
              </a:rPr>
              <a:t>Single Data Types</a:t>
            </a:r>
          </a:p>
        </p:txBody>
      </p:sp>
      <p:graphicFrame>
        <p:nvGraphicFramePr>
          <p:cNvPr id="16" name="Table 15"/>
          <p:cNvGraphicFramePr>
            <a:graphicFrameLocks noGrp="1"/>
          </p:cNvGraphicFramePr>
          <p:nvPr/>
        </p:nvGraphicFramePr>
        <p:xfrm>
          <a:off x="1943100" y="1963739"/>
          <a:ext cx="8305800" cy="1690961"/>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tblGrid>
              <a:tr h="370631">
                <a:tc>
                  <a:txBody>
                    <a:bodyPr/>
                    <a:lstStyle/>
                    <a:p>
                      <a:r>
                        <a:rPr lang="en-US" sz="1600" dirty="0"/>
                        <a:t>Last</a:t>
                      </a:r>
                    </a:p>
                  </a:txBody>
                  <a:tcPr marT="45694" marB="45694"/>
                </a:tc>
                <a:tc>
                  <a:txBody>
                    <a:bodyPr/>
                    <a:lstStyle/>
                    <a:p>
                      <a:r>
                        <a:rPr lang="en-US" sz="1600" dirty="0"/>
                        <a:t>First</a:t>
                      </a:r>
                    </a:p>
                  </a:txBody>
                  <a:tcPr marT="45694" marB="45694"/>
                </a:tc>
                <a:tc>
                  <a:txBody>
                    <a:bodyPr/>
                    <a:lstStyle/>
                    <a:p>
                      <a:r>
                        <a:rPr lang="en-US" sz="1600" dirty="0"/>
                        <a:t>Phone1</a:t>
                      </a:r>
                    </a:p>
                  </a:txBody>
                  <a:tcPr marT="45694" marB="45694"/>
                </a:tc>
                <a:tc>
                  <a:txBody>
                    <a:bodyPr/>
                    <a:lstStyle/>
                    <a:p>
                      <a:r>
                        <a:rPr lang="en-US" sz="1600" dirty="0"/>
                        <a:t>Phone2</a:t>
                      </a:r>
                    </a:p>
                  </a:txBody>
                  <a:tcPr marT="45694" marB="45694"/>
                </a:tc>
                <a:tc>
                  <a:txBody>
                    <a:bodyPr/>
                    <a:lstStyle/>
                    <a:p>
                      <a:r>
                        <a:rPr lang="en-US" sz="1600" dirty="0"/>
                        <a:t>Address</a:t>
                      </a:r>
                    </a:p>
                  </a:txBody>
                  <a:tcPr marT="45694" marB="45694"/>
                </a:tc>
                <a:tc>
                  <a:txBody>
                    <a:bodyPr/>
                    <a:lstStyle/>
                    <a:p>
                      <a:r>
                        <a:rPr lang="en-US" sz="1600" dirty="0"/>
                        <a:t>City</a:t>
                      </a:r>
                    </a:p>
                  </a:txBody>
                  <a:tcPr marT="45694" marB="45694"/>
                </a:tc>
                <a:tc>
                  <a:txBody>
                    <a:bodyPr/>
                    <a:lstStyle/>
                    <a:p>
                      <a:r>
                        <a:rPr lang="en-US" sz="1600" dirty="0"/>
                        <a:t>State</a:t>
                      </a:r>
                    </a:p>
                  </a:txBody>
                  <a:tcPr marT="45694" marB="45694"/>
                </a:tc>
                <a:extLst>
                  <a:ext uri="{0D108BD9-81ED-4DB2-BD59-A6C34878D82A}">
                    <a16:rowId xmlns:a16="http://schemas.microsoft.com/office/drawing/2014/main" val="10000"/>
                  </a:ext>
                </a:extLst>
              </a:tr>
              <a:tr h="370631">
                <a:tc>
                  <a:txBody>
                    <a:bodyPr/>
                    <a:lstStyle/>
                    <a:p>
                      <a:r>
                        <a:rPr lang="en-US" sz="1600" dirty="0"/>
                        <a:t>Mortimer</a:t>
                      </a:r>
                      <a:r>
                        <a:rPr lang="en-US" sz="1600" baseline="0" dirty="0"/>
                        <a:t> </a:t>
                      </a:r>
                      <a:endParaRPr lang="en-US" sz="1600" dirty="0"/>
                    </a:p>
                  </a:txBody>
                  <a:tcPr marT="45694" marB="4569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t>Dan</a:t>
                      </a:r>
                      <a:endParaRPr lang="en-US" sz="1600" dirty="0"/>
                    </a:p>
                  </a:txBody>
                  <a:tcPr marT="45694" marB="45694"/>
                </a:tc>
                <a:tc>
                  <a:txBody>
                    <a:bodyPr/>
                    <a:lstStyle/>
                    <a:p>
                      <a:r>
                        <a:rPr lang="en-US" sz="1600" dirty="0"/>
                        <a:t>856-555-0000</a:t>
                      </a:r>
                    </a:p>
                  </a:txBody>
                  <a:tcPr marT="45694" marB="45694"/>
                </a:tc>
                <a:tc>
                  <a:txBody>
                    <a:bodyPr/>
                    <a:lstStyle/>
                    <a:p>
                      <a:r>
                        <a:rPr lang="en-US" sz="1600" dirty="0"/>
                        <a:t>856-555-0001</a:t>
                      </a:r>
                    </a:p>
                  </a:txBody>
                  <a:tcPr marT="45694" marB="45694"/>
                </a:tc>
                <a:tc>
                  <a:txBody>
                    <a:bodyPr/>
                    <a:lstStyle/>
                    <a:p>
                      <a:r>
                        <a:rPr lang="en-US" sz="1600" dirty="0"/>
                        <a:t>1 Sassafras</a:t>
                      </a:r>
                    </a:p>
                  </a:txBody>
                  <a:tcPr marT="45694" marB="45694"/>
                </a:tc>
                <a:tc>
                  <a:txBody>
                    <a:bodyPr/>
                    <a:lstStyle/>
                    <a:p>
                      <a:r>
                        <a:rPr lang="en-US" sz="1600" dirty="0" err="1"/>
                        <a:t>Anytown</a:t>
                      </a:r>
                      <a:endParaRPr lang="en-US" sz="1600" dirty="0"/>
                    </a:p>
                  </a:txBody>
                  <a:tcPr marT="45694" marB="45694"/>
                </a:tc>
                <a:tc>
                  <a:txBody>
                    <a:bodyPr/>
                    <a:lstStyle/>
                    <a:p>
                      <a:r>
                        <a:rPr lang="en-US" sz="1600" dirty="0"/>
                        <a:t>NJ</a:t>
                      </a:r>
                    </a:p>
                  </a:txBody>
                  <a:tcPr marT="45694" marB="45694"/>
                </a:tc>
                <a:extLst>
                  <a:ext uri="{0D108BD9-81ED-4DB2-BD59-A6C34878D82A}">
                    <a16:rowId xmlns:a16="http://schemas.microsoft.com/office/drawing/2014/main" val="10001"/>
                  </a:ext>
                </a:extLst>
              </a:tr>
              <a:tr h="578794">
                <a:tc>
                  <a:txBody>
                    <a:bodyPr/>
                    <a:lstStyle/>
                    <a:p>
                      <a:r>
                        <a:rPr lang="en-US" sz="1600" dirty="0"/>
                        <a:t>Washington</a:t>
                      </a:r>
                    </a:p>
                  </a:txBody>
                  <a:tcPr marT="45694" marB="4569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Reggie</a:t>
                      </a:r>
                    </a:p>
                    <a:p>
                      <a:endParaRPr lang="en-US" sz="1600" dirty="0"/>
                    </a:p>
                  </a:txBody>
                  <a:tcPr marT="45694" marB="45694"/>
                </a:tc>
                <a:tc>
                  <a:txBody>
                    <a:bodyPr/>
                    <a:lstStyle/>
                    <a:p>
                      <a:r>
                        <a:rPr lang="en-US" sz="1600" dirty="0"/>
                        <a:t>856-555-0010</a:t>
                      </a:r>
                    </a:p>
                  </a:txBody>
                  <a:tcPr marT="45694" marB="45694"/>
                </a:tc>
                <a:tc>
                  <a:txBody>
                    <a:bodyPr/>
                    <a:lstStyle/>
                    <a:p>
                      <a:r>
                        <a:rPr lang="en-US" sz="1600" dirty="0"/>
                        <a:t>856-555-0020</a:t>
                      </a:r>
                    </a:p>
                  </a:txBody>
                  <a:tcPr marT="45694" marB="45694"/>
                </a:tc>
                <a:tc>
                  <a:txBody>
                    <a:bodyPr/>
                    <a:lstStyle/>
                    <a:p>
                      <a:r>
                        <a:rPr lang="en-US" sz="1600" dirty="0"/>
                        <a:t>2 Oak</a:t>
                      </a:r>
                    </a:p>
                  </a:txBody>
                  <a:tcPr marT="45694" marB="45694"/>
                </a:tc>
                <a:tc>
                  <a:txBody>
                    <a:bodyPr/>
                    <a:lstStyle/>
                    <a:p>
                      <a:r>
                        <a:rPr lang="en-US" sz="1600" dirty="0"/>
                        <a:t>Somewhere</a:t>
                      </a:r>
                    </a:p>
                  </a:txBody>
                  <a:tcPr marT="45694" marB="45694"/>
                </a:tc>
                <a:tc>
                  <a:txBody>
                    <a:bodyPr/>
                    <a:lstStyle/>
                    <a:p>
                      <a:r>
                        <a:rPr lang="en-US" sz="1600" dirty="0"/>
                        <a:t>NJ</a:t>
                      </a:r>
                    </a:p>
                  </a:txBody>
                  <a:tcPr marT="45694" marB="45694"/>
                </a:tc>
                <a:extLst>
                  <a:ext uri="{0D108BD9-81ED-4DB2-BD59-A6C34878D82A}">
                    <a16:rowId xmlns:a16="http://schemas.microsoft.com/office/drawing/2014/main" val="10002"/>
                  </a:ext>
                </a:extLst>
              </a:tr>
              <a:tr h="370631">
                <a:tc>
                  <a:txBody>
                    <a:bodyPr/>
                    <a:lstStyle/>
                    <a:p>
                      <a:r>
                        <a:rPr lang="en-US" sz="1600" dirty="0"/>
                        <a:t>Young</a:t>
                      </a:r>
                    </a:p>
                  </a:txBody>
                  <a:tcPr marT="45694" marB="4569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Luke</a:t>
                      </a:r>
                    </a:p>
                  </a:txBody>
                  <a:tcPr marT="45694" marB="45694"/>
                </a:tc>
                <a:tc>
                  <a:txBody>
                    <a:bodyPr/>
                    <a:lstStyle/>
                    <a:p>
                      <a:r>
                        <a:rPr lang="en-US" sz="1600" dirty="0"/>
                        <a:t>215-555-1000</a:t>
                      </a:r>
                    </a:p>
                  </a:txBody>
                  <a:tcPr marT="45694" marB="45694"/>
                </a:tc>
                <a:tc>
                  <a:txBody>
                    <a:bodyPr/>
                    <a:lstStyle/>
                    <a:p>
                      <a:r>
                        <a:rPr lang="en-US" sz="1600" dirty="0"/>
                        <a:t>215-555-2000</a:t>
                      </a:r>
                    </a:p>
                  </a:txBody>
                  <a:tcPr marT="45694" marB="45694"/>
                </a:tc>
                <a:tc>
                  <a:txBody>
                    <a:bodyPr/>
                    <a:lstStyle/>
                    <a:p>
                      <a:r>
                        <a:rPr lang="en-US" sz="1600" dirty="0"/>
                        <a:t>3 Pine</a:t>
                      </a:r>
                    </a:p>
                  </a:txBody>
                  <a:tcPr marT="45694" marB="45694"/>
                </a:tc>
                <a:tc>
                  <a:txBody>
                    <a:bodyPr/>
                    <a:lstStyle/>
                    <a:p>
                      <a:r>
                        <a:rPr lang="en-US" sz="1600" dirty="0"/>
                        <a:t>Elsewhere</a:t>
                      </a:r>
                    </a:p>
                  </a:txBody>
                  <a:tcPr marT="45694" marB="45694"/>
                </a:tc>
                <a:tc>
                  <a:txBody>
                    <a:bodyPr/>
                    <a:lstStyle/>
                    <a:p>
                      <a:r>
                        <a:rPr lang="en-US" sz="1600" dirty="0"/>
                        <a:t>PA</a:t>
                      </a:r>
                    </a:p>
                  </a:txBody>
                  <a:tcPr marT="45694" marB="45694"/>
                </a:tc>
                <a:extLst>
                  <a:ext uri="{0D108BD9-81ED-4DB2-BD59-A6C34878D82A}">
                    <a16:rowId xmlns:a16="http://schemas.microsoft.com/office/drawing/2014/main" val="10003"/>
                  </a:ext>
                </a:extLst>
              </a:tr>
            </a:tbl>
          </a:graphicData>
        </a:graphic>
      </p:graphicFrame>
      <p:sp>
        <p:nvSpPr>
          <p:cNvPr id="8" name="TextBox 7"/>
          <p:cNvSpPr txBox="1">
            <a:spLocks noChangeArrowheads="1"/>
          </p:cNvSpPr>
          <p:nvPr/>
        </p:nvSpPr>
        <p:spPr bwMode="auto">
          <a:xfrm>
            <a:off x="4267200" y="1838326"/>
            <a:ext cx="1671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a:solidFill>
                  <a:srgbClr val="FF0000"/>
                </a:solidFill>
              </a:rPr>
              <a:t>Repeating</a:t>
            </a:r>
          </a:p>
        </p:txBody>
      </p:sp>
      <p:cxnSp>
        <p:nvCxnSpPr>
          <p:cNvPr id="10" name="Straight Arrow Connector 9"/>
          <p:cNvCxnSpPr/>
          <p:nvPr/>
        </p:nvCxnSpPr>
        <p:spPr>
          <a:xfrm flipV="1">
            <a:off x="5903914" y="2057401"/>
            <a:ext cx="1335087" cy="1111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3176199"/>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4"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3097455044"/>
              </p:ext>
            </p:extLst>
          </p:nvPr>
        </p:nvGraphicFramePr>
        <p:xfrm>
          <a:off x="29183" y="187219"/>
          <a:ext cx="2286000" cy="566250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i="1" kern="1200" dirty="0">
                          <a:solidFill>
                            <a:schemeClr val="tx1"/>
                          </a:solidFill>
                          <a:latin typeface="+mn-lt"/>
                          <a:ea typeface="+mn-ea"/>
                          <a:cs typeface="+mn-cs"/>
                        </a:rPr>
                        <a:t>Introduction</a:t>
                      </a:r>
                    </a:p>
                  </a:txBody>
                  <a:tcPr/>
                </a:tc>
                <a:extLst>
                  <a:ext uri="{0D108BD9-81ED-4DB2-BD59-A6C34878D82A}">
                    <a16:rowId xmlns:a16="http://schemas.microsoft.com/office/drawing/2014/main" val="10000"/>
                  </a:ext>
                </a:extLst>
              </a:tr>
              <a:tr h="481904">
                <a:tc>
                  <a:txBody>
                    <a:bodyPr/>
                    <a:lstStyle/>
                    <a:p>
                      <a:r>
                        <a:rPr lang="en-US" sz="1800" i="1" kern="1200" dirty="0">
                          <a:solidFill>
                            <a:schemeClr val="tx1"/>
                          </a:solidFill>
                          <a:latin typeface="+mn-lt"/>
                          <a:ea typeface="+mn-ea"/>
                          <a:cs typeface="+mn-cs"/>
                        </a:rPr>
                        <a:t>Database Design</a:t>
                      </a:r>
                    </a:p>
                  </a:txBody>
                  <a:tcPr/>
                </a:tc>
                <a:extLst>
                  <a:ext uri="{0D108BD9-81ED-4DB2-BD59-A6C34878D82A}">
                    <a16:rowId xmlns:a16="http://schemas.microsoft.com/office/drawing/2014/main" val="10001"/>
                  </a:ext>
                </a:extLst>
              </a:tr>
              <a:tr h="576525">
                <a:tc>
                  <a:txBody>
                    <a:bodyPr/>
                    <a:lstStyle/>
                    <a:p>
                      <a:r>
                        <a:rPr lang="en-US" sz="1800" b="1" kern="1200" dirty="0">
                          <a:solidFill>
                            <a:srgbClr val="BA2212"/>
                          </a:solidFill>
                          <a:latin typeface="+mn-lt"/>
                          <a:ea typeface="+mn-ea"/>
                          <a:cs typeface="+mn-cs"/>
                        </a:rPr>
                        <a:t>Normalization</a:t>
                      </a:r>
                    </a:p>
                  </a:txBody>
                  <a:tcPr/>
                </a:tc>
                <a:extLst>
                  <a:ext uri="{0D108BD9-81ED-4DB2-BD59-A6C34878D82A}">
                    <a16:rowId xmlns:a16="http://schemas.microsoft.com/office/drawing/2014/main" val="10002"/>
                  </a:ext>
                </a:extLst>
              </a:tr>
              <a:tr h="481904">
                <a:tc>
                  <a:txBody>
                    <a:bodyPr/>
                    <a:lstStyle/>
                    <a:p>
                      <a:r>
                        <a:rPr lang="en-US" sz="1800" dirty="0"/>
                        <a:t>Transforming E-R Diagrams into Relations   </a:t>
                      </a:r>
                    </a:p>
                  </a:txBody>
                  <a:tcPr/>
                </a:tc>
                <a:extLst>
                  <a:ext uri="{0D108BD9-81ED-4DB2-BD59-A6C34878D82A}">
                    <a16:rowId xmlns:a16="http://schemas.microsoft.com/office/drawing/2014/main" val="10003"/>
                  </a:ext>
                </a:extLst>
              </a:tr>
              <a:tr h="481904">
                <a:tc>
                  <a:txBody>
                    <a:bodyPr/>
                    <a:lstStyle/>
                    <a:p>
                      <a:r>
                        <a:rPr lang="en-US" sz="1800" dirty="0"/>
                        <a:t>Merging Relations</a:t>
                      </a:r>
                    </a:p>
                  </a:txBody>
                  <a:tcPr/>
                </a:tc>
                <a:extLst>
                  <a:ext uri="{0D108BD9-81ED-4DB2-BD59-A6C34878D82A}">
                    <a16:rowId xmlns:a16="http://schemas.microsoft.com/office/drawing/2014/main" val="10004"/>
                  </a:ext>
                </a:extLst>
              </a:tr>
              <a:tr h="481904">
                <a:tc>
                  <a:txBody>
                    <a:bodyPr/>
                    <a:lstStyle/>
                    <a:p>
                      <a:r>
                        <a:rPr lang="en-US" sz="1800" dirty="0"/>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graphicFrame>
        <p:nvGraphicFramePr>
          <p:cNvPr id="8" name="Table 7"/>
          <p:cNvGraphicFramePr>
            <a:graphicFrameLocks noGrp="1"/>
          </p:cNvGraphicFramePr>
          <p:nvPr/>
        </p:nvGraphicFramePr>
        <p:xfrm>
          <a:off x="1752600" y="115888"/>
          <a:ext cx="7886700" cy="2597147"/>
        </p:xfrm>
        <a:graphic>
          <a:graphicData uri="http://schemas.openxmlformats.org/drawingml/2006/table">
            <a:tbl>
              <a:tblPr firstRow="1" bandRow="1">
                <a:tableStyleId>{5C22544A-7EE6-4342-B048-85BDC9FD1C3A}</a:tableStyleId>
              </a:tblPr>
              <a:tblGrid>
                <a:gridCol w="1333806">
                  <a:extLst>
                    <a:ext uri="{9D8B030D-6E8A-4147-A177-3AD203B41FA5}">
                      <a16:colId xmlns:a16="http://schemas.microsoft.com/office/drawing/2014/main" val="20000"/>
                    </a:ext>
                  </a:extLst>
                </a:gridCol>
                <a:gridCol w="832869">
                  <a:extLst>
                    <a:ext uri="{9D8B030D-6E8A-4147-A177-3AD203B41FA5}">
                      <a16:colId xmlns:a16="http://schemas.microsoft.com/office/drawing/2014/main" val="20001"/>
                    </a:ext>
                  </a:extLst>
                </a:gridCol>
                <a:gridCol w="1733340">
                  <a:extLst>
                    <a:ext uri="{9D8B030D-6E8A-4147-A177-3AD203B41FA5}">
                      <a16:colId xmlns:a16="http://schemas.microsoft.com/office/drawing/2014/main" val="20002"/>
                    </a:ext>
                  </a:extLst>
                </a:gridCol>
                <a:gridCol w="1560007">
                  <a:extLst>
                    <a:ext uri="{9D8B030D-6E8A-4147-A177-3AD203B41FA5}">
                      <a16:colId xmlns:a16="http://schemas.microsoft.com/office/drawing/2014/main" val="20003"/>
                    </a:ext>
                  </a:extLst>
                </a:gridCol>
                <a:gridCol w="1560007">
                  <a:extLst>
                    <a:ext uri="{9D8B030D-6E8A-4147-A177-3AD203B41FA5}">
                      <a16:colId xmlns:a16="http://schemas.microsoft.com/office/drawing/2014/main" val="20004"/>
                    </a:ext>
                  </a:extLst>
                </a:gridCol>
                <a:gridCol w="866671">
                  <a:extLst>
                    <a:ext uri="{9D8B030D-6E8A-4147-A177-3AD203B41FA5}">
                      <a16:colId xmlns:a16="http://schemas.microsoft.com/office/drawing/2014/main" val="20005"/>
                    </a:ext>
                  </a:extLst>
                </a:gridCol>
              </a:tblGrid>
              <a:tr h="371021">
                <a:tc>
                  <a:txBody>
                    <a:bodyPr/>
                    <a:lstStyle/>
                    <a:p>
                      <a:r>
                        <a:rPr lang="en-US" sz="1600" dirty="0"/>
                        <a:t>Last</a:t>
                      </a:r>
                    </a:p>
                  </a:txBody>
                  <a:tcPr marL="91436" marR="91436" marT="45742" marB="45742"/>
                </a:tc>
                <a:tc>
                  <a:txBody>
                    <a:bodyPr/>
                    <a:lstStyle/>
                    <a:p>
                      <a:r>
                        <a:rPr lang="en-US" sz="1600" dirty="0"/>
                        <a:t>First</a:t>
                      </a:r>
                    </a:p>
                  </a:txBody>
                  <a:tcPr marL="91436" marR="91436" marT="45742" marB="45742"/>
                </a:tc>
                <a:tc>
                  <a:txBody>
                    <a:bodyPr/>
                    <a:lstStyle/>
                    <a:p>
                      <a:r>
                        <a:rPr lang="en-US" sz="1600" dirty="0"/>
                        <a:t>Phone</a:t>
                      </a:r>
                    </a:p>
                  </a:txBody>
                  <a:tcPr marL="91436" marR="91436" marT="45742" marB="45742"/>
                </a:tc>
                <a:tc>
                  <a:txBody>
                    <a:bodyPr/>
                    <a:lstStyle/>
                    <a:p>
                      <a:r>
                        <a:rPr lang="en-US" sz="1600" dirty="0"/>
                        <a:t>Address</a:t>
                      </a:r>
                    </a:p>
                  </a:txBody>
                  <a:tcPr marL="91436" marR="91436" marT="45742" marB="45742"/>
                </a:tc>
                <a:tc>
                  <a:txBody>
                    <a:bodyPr/>
                    <a:lstStyle/>
                    <a:p>
                      <a:r>
                        <a:rPr lang="en-US" sz="1600" dirty="0"/>
                        <a:t>City</a:t>
                      </a:r>
                    </a:p>
                  </a:txBody>
                  <a:tcPr marL="91436" marR="91436" marT="45742" marB="45742"/>
                </a:tc>
                <a:tc>
                  <a:txBody>
                    <a:bodyPr/>
                    <a:lstStyle/>
                    <a:p>
                      <a:r>
                        <a:rPr lang="en-US" sz="1600" dirty="0"/>
                        <a:t>State</a:t>
                      </a:r>
                    </a:p>
                  </a:txBody>
                  <a:tcPr marL="91436" marR="91436" marT="45742" marB="45742"/>
                </a:tc>
                <a:extLst>
                  <a:ext uri="{0D108BD9-81ED-4DB2-BD59-A6C34878D82A}">
                    <a16:rowId xmlns:a16="http://schemas.microsoft.com/office/drawing/2014/main" val="10000"/>
                  </a:ext>
                </a:extLst>
              </a:tr>
              <a:tr h="371021">
                <a:tc>
                  <a:txBody>
                    <a:bodyPr/>
                    <a:lstStyle/>
                    <a:p>
                      <a:r>
                        <a:rPr lang="en-US" sz="1600" dirty="0"/>
                        <a:t>Mortimer</a:t>
                      </a:r>
                      <a:r>
                        <a:rPr lang="en-US" sz="1600" baseline="0" dirty="0"/>
                        <a:t> </a:t>
                      </a:r>
                      <a:endParaRPr lang="en-US" sz="1600" dirty="0"/>
                    </a:p>
                  </a:txBody>
                  <a:tcPr marL="91436" marR="91436" marT="45742" marB="4574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t>Dan</a:t>
                      </a:r>
                      <a:endParaRPr lang="en-US" sz="1600" dirty="0"/>
                    </a:p>
                  </a:txBody>
                  <a:tcPr marL="91436" marR="91436" marT="45742" marB="45742"/>
                </a:tc>
                <a:tc>
                  <a:txBody>
                    <a:bodyPr/>
                    <a:lstStyle/>
                    <a:p>
                      <a:r>
                        <a:rPr lang="en-US" sz="1600" dirty="0"/>
                        <a:t>856-555-0000</a:t>
                      </a:r>
                    </a:p>
                  </a:txBody>
                  <a:tcPr marL="91436" marR="91436" marT="45742" marB="45742"/>
                </a:tc>
                <a:tc>
                  <a:txBody>
                    <a:bodyPr/>
                    <a:lstStyle/>
                    <a:p>
                      <a:r>
                        <a:rPr lang="en-US" sz="1600" dirty="0"/>
                        <a:t>1 Sassafras</a:t>
                      </a:r>
                    </a:p>
                  </a:txBody>
                  <a:tcPr marL="91436" marR="91436" marT="45742" marB="45742"/>
                </a:tc>
                <a:tc>
                  <a:txBody>
                    <a:bodyPr/>
                    <a:lstStyle/>
                    <a:p>
                      <a:r>
                        <a:rPr lang="en-US" sz="1600" dirty="0" err="1"/>
                        <a:t>Anytown</a:t>
                      </a:r>
                      <a:endParaRPr lang="en-US" sz="1600" dirty="0"/>
                    </a:p>
                  </a:txBody>
                  <a:tcPr marL="91436" marR="91436" marT="45742" marB="45742"/>
                </a:tc>
                <a:tc>
                  <a:txBody>
                    <a:bodyPr/>
                    <a:lstStyle/>
                    <a:p>
                      <a:r>
                        <a:rPr lang="en-US" sz="1600" dirty="0"/>
                        <a:t>NJ</a:t>
                      </a:r>
                    </a:p>
                  </a:txBody>
                  <a:tcPr marL="91436" marR="91436" marT="45742" marB="45742"/>
                </a:tc>
                <a:extLst>
                  <a:ext uri="{0D108BD9-81ED-4DB2-BD59-A6C34878D82A}">
                    <a16:rowId xmlns:a16="http://schemas.microsoft.com/office/drawing/2014/main" val="10001"/>
                  </a:ext>
                </a:extLst>
              </a:tr>
              <a:tr h="371021">
                <a:tc>
                  <a:txBody>
                    <a:bodyPr/>
                    <a:lstStyle/>
                    <a:p>
                      <a:r>
                        <a:rPr lang="en-US" sz="1600" dirty="0"/>
                        <a:t>Mortimer</a:t>
                      </a:r>
                      <a:r>
                        <a:rPr lang="en-US" sz="1600" baseline="0" dirty="0"/>
                        <a:t> </a:t>
                      </a:r>
                      <a:endParaRPr lang="en-US" sz="1600" dirty="0"/>
                    </a:p>
                  </a:txBody>
                  <a:tcPr marL="91436" marR="91436" marT="45742" marB="4574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t>Dan</a:t>
                      </a:r>
                      <a:endParaRPr lang="en-US" sz="1600" dirty="0"/>
                    </a:p>
                  </a:txBody>
                  <a:tcPr marL="91436" marR="91436" marT="45742" marB="45742"/>
                </a:tc>
                <a:tc>
                  <a:txBody>
                    <a:bodyPr/>
                    <a:lstStyle/>
                    <a:p>
                      <a:r>
                        <a:rPr lang="en-US" sz="1600" dirty="0"/>
                        <a:t>856-555-0001</a:t>
                      </a:r>
                    </a:p>
                  </a:txBody>
                  <a:tcPr marL="91436" marR="91436" marT="45742" marB="45742"/>
                </a:tc>
                <a:tc>
                  <a:txBody>
                    <a:bodyPr/>
                    <a:lstStyle/>
                    <a:p>
                      <a:r>
                        <a:rPr lang="en-US" sz="1600" dirty="0"/>
                        <a:t>1 Sassafras</a:t>
                      </a:r>
                    </a:p>
                  </a:txBody>
                  <a:tcPr marL="91436" marR="91436" marT="45742" marB="45742"/>
                </a:tc>
                <a:tc>
                  <a:txBody>
                    <a:bodyPr/>
                    <a:lstStyle/>
                    <a:p>
                      <a:r>
                        <a:rPr lang="en-US" sz="1600" dirty="0" err="1"/>
                        <a:t>Anytown</a:t>
                      </a:r>
                      <a:endParaRPr lang="en-US" sz="1600" dirty="0"/>
                    </a:p>
                  </a:txBody>
                  <a:tcPr marL="91436" marR="91436" marT="45742" marB="45742"/>
                </a:tc>
                <a:tc>
                  <a:txBody>
                    <a:bodyPr/>
                    <a:lstStyle/>
                    <a:p>
                      <a:r>
                        <a:rPr lang="en-US" sz="1600" dirty="0"/>
                        <a:t>NJ</a:t>
                      </a:r>
                    </a:p>
                  </a:txBody>
                  <a:tcPr marL="91436" marR="91436" marT="45742" marB="45742"/>
                </a:tc>
                <a:extLst>
                  <a:ext uri="{0D108BD9-81ED-4DB2-BD59-A6C34878D82A}">
                    <a16:rowId xmlns:a16="http://schemas.microsoft.com/office/drawing/2014/main" val="10002"/>
                  </a:ext>
                </a:extLst>
              </a:tr>
              <a:tr h="371021">
                <a:tc>
                  <a:txBody>
                    <a:bodyPr/>
                    <a:lstStyle/>
                    <a:p>
                      <a:r>
                        <a:rPr lang="en-US" sz="1600" dirty="0"/>
                        <a:t>Washington</a:t>
                      </a:r>
                    </a:p>
                  </a:txBody>
                  <a:tcPr marL="91436" marR="91436" marT="45742" marB="4574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Reggie</a:t>
                      </a:r>
                    </a:p>
                  </a:txBody>
                  <a:tcPr marL="91436" marR="91436" marT="45742" marB="45742"/>
                </a:tc>
                <a:tc>
                  <a:txBody>
                    <a:bodyPr/>
                    <a:lstStyle/>
                    <a:p>
                      <a:r>
                        <a:rPr lang="en-US" sz="1600" dirty="0"/>
                        <a:t>856-555-0020</a:t>
                      </a:r>
                    </a:p>
                  </a:txBody>
                  <a:tcPr marL="91436" marR="91436" marT="45742" marB="45742"/>
                </a:tc>
                <a:tc>
                  <a:txBody>
                    <a:bodyPr/>
                    <a:lstStyle/>
                    <a:p>
                      <a:r>
                        <a:rPr lang="en-US" sz="1600" dirty="0"/>
                        <a:t>2 Oak</a:t>
                      </a:r>
                    </a:p>
                  </a:txBody>
                  <a:tcPr marL="91436" marR="91436" marT="45742" marB="45742"/>
                </a:tc>
                <a:tc>
                  <a:txBody>
                    <a:bodyPr/>
                    <a:lstStyle/>
                    <a:p>
                      <a:r>
                        <a:rPr lang="en-US" sz="1600" dirty="0"/>
                        <a:t>Somewhere</a:t>
                      </a:r>
                    </a:p>
                  </a:txBody>
                  <a:tcPr marL="91436" marR="91436" marT="45742" marB="45742"/>
                </a:tc>
                <a:tc>
                  <a:txBody>
                    <a:bodyPr/>
                    <a:lstStyle/>
                    <a:p>
                      <a:r>
                        <a:rPr lang="en-US" sz="1600" dirty="0"/>
                        <a:t>NJ</a:t>
                      </a:r>
                    </a:p>
                  </a:txBody>
                  <a:tcPr marL="91436" marR="91436" marT="45742" marB="45742"/>
                </a:tc>
                <a:extLst>
                  <a:ext uri="{0D108BD9-81ED-4DB2-BD59-A6C34878D82A}">
                    <a16:rowId xmlns:a16="http://schemas.microsoft.com/office/drawing/2014/main" val="10003"/>
                  </a:ext>
                </a:extLst>
              </a:tr>
              <a:tr h="371021">
                <a:tc>
                  <a:txBody>
                    <a:bodyPr/>
                    <a:lstStyle/>
                    <a:p>
                      <a:r>
                        <a:rPr lang="en-US" sz="1600" dirty="0"/>
                        <a:t>Washington</a:t>
                      </a:r>
                    </a:p>
                  </a:txBody>
                  <a:tcPr marL="91436" marR="91436" marT="45742" marB="4574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Reggie</a:t>
                      </a:r>
                    </a:p>
                  </a:txBody>
                  <a:tcPr marL="91436" marR="91436" marT="45742" marB="45742"/>
                </a:tc>
                <a:tc>
                  <a:txBody>
                    <a:bodyPr/>
                    <a:lstStyle/>
                    <a:p>
                      <a:r>
                        <a:rPr lang="en-US" sz="1600" dirty="0"/>
                        <a:t>856-555-0010</a:t>
                      </a:r>
                    </a:p>
                  </a:txBody>
                  <a:tcPr marL="91436" marR="91436" marT="45742" marB="45742"/>
                </a:tc>
                <a:tc>
                  <a:txBody>
                    <a:bodyPr/>
                    <a:lstStyle/>
                    <a:p>
                      <a:r>
                        <a:rPr lang="en-US" sz="1600" dirty="0"/>
                        <a:t>2 Oak</a:t>
                      </a:r>
                    </a:p>
                  </a:txBody>
                  <a:tcPr marL="91436" marR="91436" marT="45742" marB="45742"/>
                </a:tc>
                <a:tc>
                  <a:txBody>
                    <a:bodyPr/>
                    <a:lstStyle/>
                    <a:p>
                      <a:r>
                        <a:rPr lang="en-US" sz="1600" dirty="0"/>
                        <a:t>Somewhere</a:t>
                      </a:r>
                    </a:p>
                  </a:txBody>
                  <a:tcPr marL="91436" marR="91436" marT="45742" marB="45742"/>
                </a:tc>
                <a:tc>
                  <a:txBody>
                    <a:bodyPr/>
                    <a:lstStyle/>
                    <a:p>
                      <a:r>
                        <a:rPr lang="en-US" sz="1600" dirty="0"/>
                        <a:t>NJ</a:t>
                      </a:r>
                    </a:p>
                  </a:txBody>
                  <a:tcPr marL="91436" marR="91436" marT="45742" marB="45742"/>
                </a:tc>
                <a:extLst>
                  <a:ext uri="{0D108BD9-81ED-4DB2-BD59-A6C34878D82A}">
                    <a16:rowId xmlns:a16="http://schemas.microsoft.com/office/drawing/2014/main" val="10004"/>
                  </a:ext>
                </a:extLst>
              </a:tr>
              <a:tr h="371021">
                <a:tc>
                  <a:txBody>
                    <a:bodyPr/>
                    <a:lstStyle/>
                    <a:p>
                      <a:r>
                        <a:rPr lang="en-US" sz="1600" dirty="0"/>
                        <a:t>Young</a:t>
                      </a:r>
                    </a:p>
                  </a:txBody>
                  <a:tcPr marL="91436" marR="91436" marT="45742" marB="4574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Luke</a:t>
                      </a:r>
                    </a:p>
                  </a:txBody>
                  <a:tcPr marL="91436" marR="91436" marT="45742" marB="45742"/>
                </a:tc>
                <a:tc>
                  <a:txBody>
                    <a:bodyPr/>
                    <a:lstStyle/>
                    <a:p>
                      <a:r>
                        <a:rPr lang="en-US" sz="1600" dirty="0"/>
                        <a:t>215-555-1000</a:t>
                      </a:r>
                    </a:p>
                  </a:txBody>
                  <a:tcPr marL="91436" marR="91436" marT="45742" marB="45742"/>
                </a:tc>
                <a:tc>
                  <a:txBody>
                    <a:bodyPr/>
                    <a:lstStyle/>
                    <a:p>
                      <a:r>
                        <a:rPr lang="en-US" sz="1600" dirty="0"/>
                        <a:t>3 Pine</a:t>
                      </a:r>
                    </a:p>
                  </a:txBody>
                  <a:tcPr marL="91436" marR="91436" marT="45742" marB="45742"/>
                </a:tc>
                <a:tc>
                  <a:txBody>
                    <a:bodyPr/>
                    <a:lstStyle/>
                    <a:p>
                      <a:r>
                        <a:rPr lang="en-US" sz="1600" dirty="0"/>
                        <a:t>Elsewhere</a:t>
                      </a:r>
                    </a:p>
                  </a:txBody>
                  <a:tcPr marL="91436" marR="91436" marT="45742" marB="45742"/>
                </a:tc>
                <a:tc>
                  <a:txBody>
                    <a:bodyPr/>
                    <a:lstStyle/>
                    <a:p>
                      <a:r>
                        <a:rPr lang="en-US" sz="1600" dirty="0"/>
                        <a:t>PA</a:t>
                      </a:r>
                    </a:p>
                  </a:txBody>
                  <a:tcPr marL="91436" marR="91436" marT="45742" marB="45742"/>
                </a:tc>
                <a:extLst>
                  <a:ext uri="{0D108BD9-81ED-4DB2-BD59-A6C34878D82A}">
                    <a16:rowId xmlns:a16="http://schemas.microsoft.com/office/drawing/2014/main" val="10005"/>
                  </a:ext>
                </a:extLst>
              </a:tr>
              <a:tr h="371021">
                <a:tc>
                  <a:txBody>
                    <a:bodyPr/>
                    <a:lstStyle/>
                    <a:p>
                      <a:r>
                        <a:rPr lang="en-US" sz="1600" dirty="0"/>
                        <a:t>Young</a:t>
                      </a:r>
                    </a:p>
                  </a:txBody>
                  <a:tcPr marL="91436" marR="91436" marT="45742" marB="4574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Luke</a:t>
                      </a:r>
                    </a:p>
                  </a:txBody>
                  <a:tcPr marL="91436" marR="91436" marT="45742" marB="45742"/>
                </a:tc>
                <a:tc>
                  <a:txBody>
                    <a:bodyPr/>
                    <a:lstStyle/>
                    <a:p>
                      <a:r>
                        <a:rPr lang="en-US" sz="1600" dirty="0"/>
                        <a:t>215-555-2000</a:t>
                      </a:r>
                    </a:p>
                  </a:txBody>
                  <a:tcPr marL="91436" marR="91436" marT="45742" marB="45742"/>
                </a:tc>
                <a:tc>
                  <a:txBody>
                    <a:bodyPr/>
                    <a:lstStyle/>
                    <a:p>
                      <a:r>
                        <a:rPr lang="en-US" sz="1600" dirty="0"/>
                        <a:t>3 Pine</a:t>
                      </a:r>
                    </a:p>
                  </a:txBody>
                  <a:tcPr marL="91436" marR="91436" marT="45742" marB="45742"/>
                </a:tc>
                <a:tc>
                  <a:txBody>
                    <a:bodyPr/>
                    <a:lstStyle/>
                    <a:p>
                      <a:r>
                        <a:rPr lang="en-US" sz="1600" dirty="0"/>
                        <a:t>Elsewhere</a:t>
                      </a:r>
                    </a:p>
                  </a:txBody>
                  <a:tcPr marL="91436" marR="91436" marT="45742" marB="45742"/>
                </a:tc>
                <a:tc>
                  <a:txBody>
                    <a:bodyPr/>
                    <a:lstStyle/>
                    <a:p>
                      <a:r>
                        <a:rPr lang="en-US" sz="1600" dirty="0"/>
                        <a:t>PA</a:t>
                      </a:r>
                    </a:p>
                  </a:txBody>
                  <a:tcPr marL="91436" marR="91436" marT="45742" marB="45742"/>
                </a:tc>
                <a:extLst>
                  <a:ext uri="{0D108BD9-81ED-4DB2-BD59-A6C34878D82A}">
                    <a16:rowId xmlns:a16="http://schemas.microsoft.com/office/drawing/2014/main" val="10006"/>
                  </a:ext>
                </a:extLst>
              </a:tr>
            </a:tbl>
          </a:graphicData>
        </a:graphic>
      </p:graphicFrame>
      <p:sp>
        <p:nvSpPr>
          <p:cNvPr id="35900" name="TextBox 4"/>
          <p:cNvSpPr txBox="1">
            <a:spLocks noChangeArrowheads="1"/>
          </p:cNvSpPr>
          <p:nvPr/>
        </p:nvSpPr>
        <p:spPr bwMode="auto">
          <a:xfrm>
            <a:off x="3886200" y="-15875"/>
            <a:ext cx="1671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a:solidFill>
                  <a:srgbClr val="FF0000"/>
                </a:solidFill>
              </a:rPr>
              <a:t>Repeating</a:t>
            </a:r>
          </a:p>
        </p:txBody>
      </p:sp>
      <p:cxnSp>
        <p:nvCxnSpPr>
          <p:cNvPr id="6" name="Straight Arrow Connector 5"/>
          <p:cNvCxnSpPr/>
          <p:nvPr/>
        </p:nvCxnSpPr>
        <p:spPr>
          <a:xfrm>
            <a:off x="4722813" y="446088"/>
            <a:ext cx="0" cy="226695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nvGraphicFramePr>
        <p:xfrm>
          <a:off x="1905000" y="446088"/>
          <a:ext cx="7886700" cy="2595565"/>
        </p:xfrm>
        <a:graphic>
          <a:graphicData uri="http://schemas.openxmlformats.org/drawingml/2006/table">
            <a:tbl>
              <a:tblPr firstRow="1" bandRow="1">
                <a:tableStyleId>{5C22544A-7EE6-4342-B048-85BDC9FD1C3A}</a:tableStyleId>
              </a:tblPr>
              <a:tblGrid>
                <a:gridCol w="609572">
                  <a:extLst>
                    <a:ext uri="{9D8B030D-6E8A-4147-A177-3AD203B41FA5}">
                      <a16:colId xmlns:a16="http://schemas.microsoft.com/office/drawing/2014/main" val="20000"/>
                    </a:ext>
                  </a:extLst>
                </a:gridCol>
                <a:gridCol w="1289651">
                  <a:extLst>
                    <a:ext uri="{9D8B030D-6E8A-4147-A177-3AD203B41FA5}">
                      <a16:colId xmlns:a16="http://schemas.microsoft.com/office/drawing/2014/main" val="20001"/>
                    </a:ext>
                  </a:extLst>
                </a:gridCol>
                <a:gridCol w="1094890">
                  <a:extLst>
                    <a:ext uri="{9D8B030D-6E8A-4147-A177-3AD203B41FA5}">
                      <a16:colId xmlns:a16="http://schemas.microsoft.com/office/drawing/2014/main" val="20002"/>
                    </a:ext>
                  </a:extLst>
                </a:gridCol>
                <a:gridCol w="1482601">
                  <a:extLst>
                    <a:ext uri="{9D8B030D-6E8A-4147-A177-3AD203B41FA5}">
                      <a16:colId xmlns:a16="http://schemas.microsoft.com/office/drawing/2014/main" val="20003"/>
                    </a:ext>
                  </a:extLst>
                </a:gridCol>
                <a:gridCol w="1334342">
                  <a:extLst>
                    <a:ext uri="{9D8B030D-6E8A-4147-A177-3AD203B41FA5}">
                      <a16:colId xmlns:a16="http://schemas.microsoft.com/office/drawing/2014/main" val="20004"/>
                    </a:ext>
                  </a:extLst>
                </a:gridCol>
                <a:gridCol w="1334342">
                  <a:extLst>
                    <a:ext uri="{9D8B030D-6E8A-4147-A177-3AD203B41FA5}">
                      <a16:colId xmlns:a16="http://schemas.microsoft.com/office/drawing/2014/main" val="20005"/>
                    </a:ext>
                  </a:extLst>
                </a:gridCol>
                <a:gridCol w="741302">
                  <a:extLst>
                    <a:ext uri="{9D8B030D-6E8A-4147-A177-3AD203B41FA5}">
                      <a16:colId xmlns:a16="http://schemas.microsoft.com/office/drawing/2014/main" val="20006"/>
                    </a:ext>
                  </a:extLst>
                </a:gridCol>
              </a:tblGrid>
              <a:tr h="370795">
                <a:tc>
                  <a:txBody>
                    <a:bodyPr/>
                    <a:lstStyle/>
                    <a:p>
                      <a:r>
                        <a:rPr lang="en-US" sz="1600" dirty="0">
                          <a:solidFill>
                            <a:srgbClr val="FF0000"/>
                          </a:solidFill>
                        </a:rPr>
                        <a:t>ID</a:t>
                      </a:r>
                    </a:p>
                  </a:txBody>
                  <a:tcPr marL="91436" marR="91436" marT="45714" marB="45714"/>
                </a:tc>
                <a:tc>
                  <a:txBody>
                    <a:bodyPr/>
                    <a:lstStyle/>
                    <a:p>
                      <a:r>
                        <a:rPr lang="en-US" sz="1600" dirty="0"/>
                        <a:t>Last</a:t>
                      </a:r>
                    </a:p>
                  </a:txBody>
                  <a:tcPr marL="91436" marR="91436" marT="45714" marB="45714"/>
                </a:tc>
                <a:tc>
                  <a:txBody>
                    <a:bodyPr/>
                    <a:lstStyle/>
                    <a:p>
                      <a:r>
                        <a:rPr lang="en-US" sz="1600" dirty="0"/>
                        <a:t>First</a:t>
                      </a:r>
                    </a:p>
                  </a:txBody>
                  <a:tcPr marL="91436" marR="91436" marT="45714" marB="45714"/>
                </a:tc>
                <a:tc>
                  <a:txBody>
                    <a:bodyPr/>
                    <a:lstStyle/>
                    <a:p>
                      <a:r>
                        <a:rPr lang="en-US" sz="1600" dirty="0"/>
                        <a:t>Phone</a:t>
                      </a:r>
                    </a:p>
                  </a:txBody>
                  <a:tcPr marL="91436" marR="91436" marT="45714" marB="45714"/>
                </a:tc>
                <a:tc>
                  <a:txBody>
                    <a:bodyPr/>
                    <a:lstStyle/>
                    <a:p>
                      <a:r>
                        <a:rPr lang="en-US" sz="1600" dirty="0"/>
                        <a:t>Address</a:t>
                      </a:r>
                    </a:p>
                  </a:txBody>
                  <a:tcPr marL="91436" marR="91436" marT="45714" marB="45714"/>
                </a:tc>
                <a:tc>
                  <a:txBody>
                    <a:bodyPr/>
                    <a:lstStyle/>
                    <a:p>
                      <a:r>
                        <a:rPr lang="en-US" sz="1600" dirty="0"/>
                        <a:t>City</a:t>
                      </a:r>
                    </a:p>
                  </a:txBody>
                  <a:tcPr marL="91436" marR="91436" marT="45714" marB="45714"/>
                </a:tc>
                <a:tc>
                  <a:txBody>
                    <a:bodyPr/>
                    <a:lstStyle/>
                    <a:p>
                      <a:r>
                        <a:rPr lang="en-US" sz="1600" dirty="0"/>
                        <a:t>State</a:t>
                      </a:r>
                    </a:p>
                  </a:txBody>
                  <a:tcPr marL="91436" marR="91436" marT="45714" marB="45714"/>
                </a:tc>
                <a:extLst>
                  <a:ext uri="{0D108BD9-81ED-4DB2-BD59-A6C34878D82A}">
                    <a16:rowId xmlns:a16="http://schemas.microsoft.com/office/drawing/2014/main" val="10000"/>
                  </a:ext>
                </a:extLst>
              </a:tr>
              <a:tr h="370795">
                <a:tc>
                  <a:txBody>
                    <a:bodyPr/>
                    <a:lstStyle/>
                    <a:p>
                      <a:r>
                        <a:rPr lang="en-US" sz="1600" dirty="0">
                          <a:solidFill>
                            <a:srgbClr val="FF0000"/>
                          </a:solidFill>
                        </a:rPr>
                        <a:t>1</a:t>
                      </a:r>
                    </a:p>
                  </a:txBody>
                  <a:tcPr marL="91436" marR="91436" marT="45714" marB="45714"/>
                </a:tc>
                <a:tc>
                  <a:txBody>
                    <a:bodyPr/>
                    <a:lstStyle/>
                    <a:p>
                      <a:r>
                        <a:rPr lang="en-US" sz="1600" dirty="0"/>
                        <a:t>Mortimer</a:t>
                      </a:r>
                      <a:r>
                        <a:rPr lang="en-US" sz="1600" baseline="0" dirty="0"/>
                        <a:t> </a:t>
                      </a:r>
                      <a:endParaRPr lang="en-US" sz="1600" dirty="0"/>
                    </a:p>
                  </a:txBody>
                  <a:tcPr marL="91436" marR="91436"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t>Dan</a:t>
                      </a:r>
                      <a:endParaRPr lang="en-US" sz="1600" dirty="0"/>
                    </a:p>
                  </a:txBody>
                  <a:tcPr marL="91436" marR="91436" marT="45714" marB="45714"/>
                </a:tc>
                <a:tc>
                  <a:txBody>
                    <a:bodyPr/>
                    <a:lstStyle/>
                    <a:p>
                      <a:r>
                        <a:rPr lang="en-US" sz="1600" dirty="0"/>
                        <a:t>856-555-0000</a:t>
                      </a:r>
                    </a:p>
                  </a:txBody>
                  <a:tcPr marL="91436" marR="91436" marT="45714" marB="45714"/>
                </a:tc>
                <a:tc>
                  <a:txBody>
                    <a:bodyPr/>
                    <a:lstStyle/>
                    <a:p>
                      <a:r>
                        <a:rPr lang="en-US" sz="1600" dirty="0"/>
                        <a:t>1 Sassafras</a:t>
                      </a:r>
                    </a:p>
                  </a:txBody>
                  <a:tcPr marL="91436" marR="91436" marT="45714" marB="45714"/>
                </a:tc>
                <a:tc>
                  <a:txBody>
                    <a:bodyPr/>
                    <a:lstStyle/>
                    <a:p>
                      <a:r>
                        <a:rPr lang="en-US" sz="1600" dirty="0" err="1"/>
                        <a:t>Anytown</a:t>
                      </a:r>
                      <a:endParaRPr lang="en-US" sz="1600" dirty="0"/>
                    </a:p>
                  </a:txBody>
                  <a:tcPr marL="91436" marR="91436" marT="45714" marB="45714"/>
                </a:tc>
                <a:tc>
                  <a:txBody>
                    <a:bodyPr/>
                    <a:lstStyle/>
                    <a:p>
                      <a:r>
                        <a:rPr lang="en-US" sz="1600" dirty="0"/>
                        <a:t>NJ</a:t>
                      </a:r>
                    </a:p>
                  </a:txBody>
                  <a:tcPr marL="91436" marR="91436" marT="45714" marB="45714"/>
                </a:tc>
                <a:extLst>
                  <a:ext uri="{0D108BD9-81ED-4DB2-BD59-A6C34878D82A}">
                    <a16:rowId xmlns:a16="http://schemas.microsoft.com/office/drawing/2014/main" val="10001"/>
                  </a:ext>
                </a:extLst>
              </a:tr>
              <a:tr h="370795">
                <a:tc>
                  <a:txBody>
                    <a:bodyPr/>
                    <a:lstStyle/>
                    <a:p>
                      <a:r>
                        <a:rPr lang="en-US" sz="1600" dirty="0">
                          <a:solidFill>
                            <a:srgbClr val="FF0000"/>
                          </a:solidFill>
                        </a:rPr>
                        <a:t>1</a:t>
                      </a:r>
                    </a:p>
                  </a:txBody>
                  <a:tcPr marL="91436" marR="91436" marT="45714" marB="45714"/>
                </a:tc>
                <a:tc>
                  <a:txBody>
                    <a:bodyPr/>
                    <a:lstStyle/>
                    <a:p>
                      <a:r>
                        <a:rPr lang="en-US" sz="1600" dirty="0"/>
                        <a:t>Mortimer</a:t>
                      </a:r>
                      <a:r>
                        <a:rPr lang="en-US" sz="1600" baseline="0" dirty="0"/>
                        <a:t> </a:t>
                      </a:r>
                      <a:endParaRPr lang="en-US" sz="1600" dirty="0"/>
                    </a:p>
                  </a:txBody>
                  <a:tcPr marL="91436" marR="91436"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t>Dan</a:t>
                      </a:r>
                      <a:endParaRPr lang="en-US" sz="1600" dirty="0"/>
                    </a:p>
                  </a:txBody>
                  <a:tcPr marL="91436" marR="91436" marT="45714" marB="45714"/>
                </a:tc>
                <a:tc>
                  <a:txBody>
                    <a:bodyPr/>
                    <a:lstStyle/>
                    <a:p>
                      <a:r>
                        <a:rPr lang="en-US" sz="1600" dirty="0"/>
                        <a:t>856-555-0001</a:t>
                      </a:r>
                    </a:p>
                  </a:txBody>
                  <a:tcPr marL="91436" marR="91436" marT="45714" marB="45714"/>
                </a:tc>
                <a:tc>
                  <a:txBody>
                    <a:bodyPr/>
                    <a:lstStyle/>
                    <a:p>
                      <a:r>
                        <a:rPr lang="en-US" sz="1600" dirty="0"/>
                        <a:t>1 Sassafras</a:t>
                      </a:r>
                    </a:p>
                  </a:txBody>
                  <a:tcPr marL="91436" marR="91436" marT="45714" marB="45714"/>
                </a:tc>
                <a:tc>
                  <a:txBody>
                    <a:bodyPr/>
                    <a:lstStyle/>
                    <a:p>
                      <a:r>
                        <a:rPr lang="en-US" sz="1600" dirty="0" err="1"/>
                        <a:t>Anytown</a:t>
                      </a:r>
                      <a:endParaRPr lang="en-US" sz="1600" dirty="0"/>
                    </a:p>
                  </a:txBody>
                  <a:tcPr marL="91436" marR="91436" marT="45714" marB="45714"/>
                </a:tc>
                <a:tc>
                  <a:txBody>
                    <a:bodyPr/>
                    <a:lstStyle/>
                    <a:p>
                      <a:r>
                        <a:rPr lang="en-US" sz="1600" dirty="0"/>
                        <a:t>NJ</a:t>
                      </a:r>
                    </a:p>
                  </a:txBody>
                  <a:tcPr marL="91436" marR="91436" marT="45714" marB="45714"/>
                </a:tc>
                <a:extLst>
                  <a:ext uri="{0D108BD9-81ED-4DB2-BD59-A6C34878D82A}">
                    <a16:rowId xmlns:a16="http://schemas.microsoft.com/office/drawing/2014/main" val="10002"/>
                  </a:ext>
                </a:extLst>
              </a:tr>
              <a:tr h="370795">
                <a:tc>
                  <a:txBody>
                    <a:bodyPr/>
                    <a:lstStyle/>
                    <a:p>
                      <a:r>
                        <a:rPr lang="en-US" sz="1600" dirty="0">
                          <a:solidFill>
                            <a:srgbClr val="FF0000"/>
                          </a:solidFill>
                        </a:rPr>
                        <a:t>2</a:t>
                      </a:r>
                    </a:p>
                  </a:txBody>
                  <a:tcPr marL="91436" marR="91436" marT="45714" marB="45714"/>
                </a:tc>
                <a:tc>
                  <a:txBody>
                    <a:bodyPr/>
                    <a:lstStyle/>
                    <a:p>
                      <a:r>
                        <a:rPr lang="en-US" sz="1600" dirty="0"/>
                        <a:t>Washington</a:t>
                      </a:r>
                    </a:p>
                  </a:txBody>
                  <a:tcPr marL="91436" marR="91436"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Reggie</a:t>
                      </a:r>
                    </a:p>
                  </a:txBody>
                  <a:tcPr marL="91436" marR="91436" marT="45714" marB="45714"/>
                </a:tc>
                <a:tc>
                  <a:txBody>
                    <a:bodyPr/>
                    <a:lstStyle/>
                    <a:p>
                      <a:r>
                        <a:rPr lang="en-US" sz="1600" dirty="0"/>
                        <a:t>856-555-0020</a:t>
                      </a:r>
                    </a:p>
                  </a:txBody>
                  <a:tcPr marL="91436" marR="91436" marT="45714" marB="45714"/>
                </a:tc>
                <a:tc>
                  <a:txBody>
                    <a:bodyPr/>
                    <a:lstStyle/>
                    <a:p>
                      <a:r>
                        <a:rPr lang="en-US" sz="1600" dirty="0"/>
                        <a:t>2 Oak</a:t>
                      </a:r>
                    </a:p>
                  </a:txBody>
                  <a:tcPr marL="91436" marR="91436" marT="45714" marB="45714"/>
                </a:tc>
                <a:tc>
                  <a:txBody>
                    <a:bodyPr/>
                    <a:lstStyle/>
                    <a:p>
                      <a:r>
                        <a:rPr lang="en-US" sz="1600" dirty="0"/>
                        <a:t>Somewhere</a:t>
                      </a:r>
                    </a:p>
                  </a:txBody>
                  <a:tcPr marL="91436" marR="91436" marT="45714" marB="45714"/>
                </a:tc>
                <a:tc>
                  <a:txBody>
                    <a:bodyPr/>
                    <a:lstStyle/>
                    <a:p>
                      <a:r>
                        <a:rPr lang="en-US" sz="1600" dirty="0"/>
                        <a:t>NJ</a:t>
                      </a:r>
                    </a:p>
                  </a:txBody>
                  <a:tcPr marL="91436" marR="91436" marT="45714" marB="45714"/>
                </a:tc>
                <a:extLst>
                  <a:ext uri="{0D108BD9-81ED-4DB2-BD59-A6C34878D82A}">
                    <a16:rowId xmlns:a16="http://schemas.microsoft.com/office/drawing/2014/main" val="10003"/>
                  </a:ext>
                </a:extLst>
              </a:tr>
              <a:tr h="370795">
                <a:tc>
                  <a:txBody>
                    <a:bodyPr/>
                    <a:lstStyle/>
                    <a:p>
                      <a:r>
                        <a:rPr lang="en-US" sz="1600" dirty="0">
                          <a:solidFill>
                            <a:srgbClr val="FF0000"/>
                          </a:solidFill>
                        </a:rPr>
                        <a:t>2</a:t>
                      </a:r>
                    </a:p>
                  </a:txBody>
                  <a:tcPr marL="91436" marR="91436" marT="45714" marB="45714"/>
                </a:tc>
                <a:tc>
                  <a:txBody>
                    <a:bodyPr/>
                    <a:lstStyle/>
                    <a:p>
                      <a:r>
                        <a:rPr lang="en-US" sz="1600" dirty="0"/>
                        <a:t>Washington</a:t>
                      </a:r>
                    </a:p>
                  </a:txBody>
                  <a:tcPr marL="91436" marR="91436"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Reggie</a:t>
                      </a:r>
                    </a:p>
                  </a:txBody>
                  <a:tcPr marL="91436" marR="91436" marT="45714" marB="45714"/>
                </a:tc>
                <a:tc>
                  <a:txBody>
                    <a:bodyPr/>
                    <a:lstStyle/>
                    <a:p>
                      <a:r>
                        <a:rPr lang="en-US" sz="1600" dirty="0"/>
                        <a:t>856-555-0010</a:t>
                      </a:r>
                    </a:p>
                  </a:txBody>
                  <a:tcPr marL="91436" marR="91436" marT="45714" marB="45714"/>
                </a:tc>
                <a:tc>
                  <a:txBody>
                    <a:bodyPr/>
                    <a:lstStyle/>
                    <a:p>
                      <a:r>
                        <a:rPr lang="en-US" sz="1600" dirty="0"/>
                        <a:t>2 Oak</a:t>
                      </a:r>
                    </a:p>
                  </a:txBody>
                  <a:tcPr marL="91436" marR="91436" marT="45714" marB="45714"/>
                </a:tc>
                <a:tc>
                  <a:txBody>
                    <a:bodyPr/>
                    <a:lstStyle/>
                    <a:p>
                      <a:r>
                        <a:rPr lang="en-US" sz="1600" dirty="0"/>
                        <a:t>Somewhere</a:t>
                      </a:r>
                    </a:p>
                  </a:txBody>
                  <a:tcPr marL="91436" marR="91436" marT="45714" marB="45714"/>
                </a:tc>
                <a:tc>
                  <a:txBody>
                    <a:bodyPr/>
                    <a:lstStyle/>
                    <a:p>
                      <a:r>
                        <a:rPr lang="en-US" sz="1600" dirty="0"/>
                        <a:t>NJ</a:t>
                      </a:r>
                    </a:p>
                  </a:txBody>
                  <a:tcPr marL="91436" marR="91436" marT="45714" marB="45714"/>
                </a:tc>
                <a:extLst>
                  <a:ext uri="{0D108BD9-81ED-4DB2-BD59-A6C34878D82A}">
                    <a16:rowId xmlns:a16="http://schemas.microsoft.com/office/drawing/2014/main" val="10004"/>
                  </a:ext>
                </a:extLst>
              </a:tr>
              <a:tr h="370795">
                <a:tc>
                  <a:txBody>
                    <a:bodyPr/>
                    <a:lstStyle/>
                    <a:p>
                      <a:r>
                        <a:rPr lang="en-US" sz="1600" dirty="0">
                          <a:solidFill>
                            <a:srgbClr val="FF0000"/>
                          </a:solidFill>
                        </a:rPr>
                        <a:t>3</a:t>
                      </a:r>
                    </a:p>
                  </a:txBody>
                  <a:tcPr marL="91436" marR="91436" marT="45714" marB="45714"/>
                </a:tc>
                <a:tc>
                  <a:txBody>
                    <a:bodyPr/>
                    <a:lstStyle/>
                    <a:p>
                      <a:r>
                        <a:rPr lang="en-US" sz="1600" dirty="0"/>
                        <a:t>Young</a:t>
                      </a:r>
                    </a:p>
                  </a:txBody>
                  <a:tcPr marL="91436" marR="91436"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Luke</a:t>
                      </a:r>
                    </a:p>
                  </a:txBody>
                  <a:tcPr marL="91436" marR="91436" marT="45714" marB="45714"/>
                </a:tc>
                <a:tc>
                  <a:txBody>
                    <a:bodyPr/>
                    <a:lstStyle/>
                    <a:p>
                      <a:r>
                        <a:rPr lang="en-US" sz="1600" dirty="0"/>
                        <a:t>215-555-1000</a:t>
                      </a:r>
                    </a:p>
                  </a:txBody>
                  <a:tcPr marL="91436" marR="91436" marT="45714" marB="45714"/>
                </a:tc>
                <a:tc>
                  <a:txBody>
                    <a:bodyPr/>
                    <a:lstStyle/>
                    <a:p>
                      <a:r>
                        <a:rPr lang="en-US" sz="1600" dirty="0"/>
                        <a:t>3 Pine</a:t>
                      </a:r>
                    </a:p>
                  </a:txBody>
                  <a:tcPr marL="91436" marR="91436" marT="45714" marB="45714"/>
                </a:tc>
                <a:tc>
                  <a:txBody>
                    <a:bodyPr/>
                    <a:lstStyle/>
                    <a:p>
                      <a:r>
                        <a:rPr lang="en-US" sz="1600" dirty="0"/>
                        <a:t>Elsewhere</a:t>
                      </a:r>
                    </a:p>
                  </a:txBody>
                  <a:tcPr marL="91436" marR="91436" marT="45714" marB="45714"/>
                </a:tc>
                <a:tc>
                  <a:txBody>
                    <a:bodyPr/>
                    <a:lstStyle/>
                    <a:p>
                      <a:r>
                        <a:rPr lang="en-US" sz="1600" dirty="0"/>
                        <a:t>PA</a:t>
                      </a:r>
                    </a:p>
                  </a:txBody>
                  <a:tcPr marL="91436" marR="91436" marT="45714" marB="45714"/>
                </a:tc>
                <a:extLst>
                  <a:ext uri="{0D108BD9-81ED-4DB2-BD59-A6C34878D82A}">
                    <a16:rowId xmlns:a16="http://schemas.microsoft.com/office/drawing/2014/main" val="10005"/>
                  </a:ext>
                </a:extLst>
              </a:tr>
              <a:tr h="370795">
                <a:tc>
                  <a:txBody>
                    <a:bodyPr/>
                    <a:lstStyle/>
                    <a:p>
                      <a:r>
                        <a:rPr lang="en-US" sz="1600" dirty="0">
                          <a:solidFill>
                            <a:srgbClr val="FF0000"/>
                          </a:solidFill>
                        </a:rPr>
                        <a:t>3</a:t>
                      </a:r>
                    </a:p>
                  </a:txBody>
                  <a:tcPr marL="91436" marR="91436" marT="45714" marB="45714"/>
                </a:tc>
                <a:tc>
                  <a:txBody>
                    <a:bodyPr/>
                    <a:lstStyle/>
                    <a:p>
                      <a:r>
                        <a:rPr lang="en-US" sz="1600" dirty="0"/>
                        <a:t>Young</a:t>
                      </a:r>
                    </a:p>
                  </a:txBody>
                  <a:tcPr marL="91436" marR="91436"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Luke</a:t>
                      </a:r>
                    </a:p>
                  </a:txBody>
                  <a:tcPr marL="91436" marR="91436" marT="45714" marB="45714"/>
                </a:tc>
                <a:tc>
                  <a:txBody>
                    <a:bodyPr/>
                    <a:lstStyle/>
                    <a:p>
                      <a:r>
                        <a:rPr lang="en-US" sz="1600" dirty="0"/>
                        <a:t>215-555-2000</a:t>
                      </a:r>
                    </a:p>
                  </a:txBody>
                  <a:tcPr marL="91436" marR="91436" marT="45714" marB="45714"/>
                </a:tc>
                <a:tc>
                  <a:txBody>
                    <a:bodyPr/>
                    <a:lstStyle/>
                    <a:p>
                      <a:r>
                        <a:rPr lang="en-US" sz="1600" dirty="0"/>
                        <a:t>3 Pine</a:t>
                      </a:r>
                    </a:p>
                  </a:txBody>
                  <a:tcPr marL="91436" marR="91436" marT="45714" marB="45714"/>
                </a:tc>
                <a:tc>
                  <a:txBody>
                    <a:bodyPr/>
                    <a:lstStyle/>
                    <a:p>
                      <a:r>
                        <a:rPr lang="en-US" sz="1600" dirty="0"/>
                        <a:t>Elsewhere</a:t>
                      </a:r>
                    </a:p>
                  </a:txBody>
                  <a:tcPr marL="91436" marR="91436" marT="45714" marB="45714"/>
                </a:tc>
                <a:tc>
                  <a:txBody>
                    <a:bodyPr/>
                    <a:lstStyle/>
                    <a:p>
                      <a:r>
                        <a:rPr lang="en-US" sz="1600" dirty="0"/>
                        <a:t>PA</a:t>
                      </a:r>
                    </a:p>
                  </a:txBody>
                  <a:tcPr marL="91436" marR="91436" marT="45714" marB="45714"/>
                </a:tc>
                <a:extLst>
                  <a:ext uri="{0D108BD9-81ED-4DB2-BD59-A6C34878D82A}">
                    <a16:rowId xmlns:a16="http://schemas.microsoft.com/office/drawing/2014/main" val="10006"/>
                  </a:ext>
                </a:extLst>
              </a:tr>
            </a:tbl>
          </a:graphicData>
        </a:graphic>
      </p:graphicFrame>
      <p:graphicFrame>
        <p:nvGraphicFramePr>
          <p:cNvPr id="10" name="Table 9"/>
          <p:cNvGraphicFramePr>
            <a:graphicFrameLocks noGrp="1"/>
          </p:cNvGraphicFramePr>
          <p:nvPr/>
        </p:nvGraphicFramePr>
        <p:xfrm>
          <a:off x="2209800" y="774701"/>
          <a:ext cx="7886700" cy="2595565"/>
        </p:xfrm>
        <a:graphic>
          <a:graphicData uri="http://schemas.openxmlformats.org/drawingml/2006/table">
            <a:tbl>
              <a:tblPr firstRow="1" bandRow="1">
                <a:tableStyleId>{5C22544A-7EE6-4342-B048-85BDC9FD1C3A}</a:tableStyleId>
              </a:tblPr>
              <a:tblGrid>
                <a:gridCol w="609572">
                  <a:extLst>
                    <a:ext uri="{9D8B030D-6E8A-4147-A177-3AD203B41FA5}">
                      <a16:colId xmlns:a16="http://schemas.microsoft.com/office/drawing/2014/main" val="20000"/>
                    </a:ext>
                  </a:extLst>
                </a:gridCol>
                <a:gridCol w="1289651">
                  <a:extLst>
                    <a:ext uri="{9D8B030D-6E8A-4147-A177-3AD203B41FA5}">
                      <a16:colId xmlns:a16="http://schemas.microsoft.com/office/drawing/2014/main" val="20001"/>
                    </a:ext>
                  </a:extLst>
                </a:gridCol>
                <a:gridCol w="1094890">
                  <a:extLst>
                    <a:ext uri="{9D8B030D-6E8A-4147-A177-3AD203B41FA5}">
                      <a16:colId xmlns:a16="http://schemas.microsoft.com/office/drawing/2014/main" val="20002"/>
                    </a:ext>
                  </a:extLst>
                </a:gridCol>
                <a:gridCol w="1482601">
                  <a:extLst>
                    <a:ext uri="{9D8B030D-6E8A-4147-A177-3AD203B41FA5}">
                      <a16:colId xmlns:a16="http://schemas.microsoft.com/office/drawing/2014/main" val="20003"/>
                    </a:ext>
                  </a:extLst>
                </a:gridCol>
                <a:gridCol w="1334342">
                  <a:extLst>
                    <a:ext uri="{9D8B030D-6E8A-4147-A177-3AD203B41FA5}">
                      <a16:colId xmlns:a16="http://schemas.microsoft.com/office/drawing/2014/main" val="20004"/>
                    </a:ext>
                  </a:extLst>
                </a:gridCol>
                <a:gridCol w="1334342">
                  <a:extLst>
                    <a:ext uri="{9D8B030D-6E8A-4147-A177-3AD203B41FA5}">
                      <a16:colId xmlns:a16="http://schemas.microsoft.com/office/drawing/2014/main" val="20005"/>
                    </a:ext>
                  </a:extLst>
                </a:gridCol>
                <a:gridCol w="741302">
                  <a:extLst>
                    <a:ext uri="{9D8B030D-6E8A-4147-A177-3AD203B41FA5}">
                      <a16:colId xmlns:a16="http://schemas.microsoft.com/office/drawing/2014/main" val="20006"/>
                    </a:ext>
                  </a:extLst>
                </a:gridCol>
              </a:tblGrid>
              <a:tr h="370795">
                <a:tc>
                  <a:txBody>
                    <a:bodyPr/>
                    <a:lstStyle/>
                    <a:p>
                      <a:r>
                        <a:rPr lang="en-US" sz="1600" dirty="0"/>
                        <a:t>ID</a:t>
                      </a:r>
                    </a:p>
                  </a:txBody>
                  <a:tcPr marL="91436" marR="91436" marT="45714" marB="45714"/>
                </a:tc>
                <a:tc>
                  <a:txBody>
                    <a:bodyPr/>
                    <a:lstStyle/>
                    <a:p>
                      <a:r>
                        <a:rPr lang="en-US" sz="1600" dirty="0"/>
                        <a:t>Last</a:t>
                      </a:r>
                    </a:p>
                  </a:txBody>
                  <a:tcPr marL="91436" marR="91436" marT="45714" marB="45714"/>
                </a:tc>
                <a:tc>
                  <a:txBody>
                    <a:bodyPr/>
                    <a:lstStyle/>
                    <a:p>
                      <a:r>
                        <a:rPr lang="en-US" sz="1600" dirty="0"/>
                        <a:t>First</a:t>
                      </a:r>
                    </a:p>
                  </a:txBody>
                  <a:tcPr marL="91436" marR="91436" marT="45714" marB="45714"/>
                </a:tc>
                <a:tc>
                  <a:txBody>
                    <a:bodyPr/>
                    <a:lstStyle/>
                    <a:p>
                      <a:endParaRPr lang="en-US" sz="1600" dirty="0"/>
                    </a:p>
                  </a:txBody>
                  <a:tcPr marL="91436" marR="91436" marT="45714" marB="45714"/>
                </a:tc>
                <a:tc>
                  <a:txBody>
                    <a:bodyPr/>
                    <a:lstStyle/>
                    <a:p>
                      <a:r>
                        <a:rPr lang="en-US" sz="1600" dirty="0"/>
                        <a:t>Address</a:t>
                      </a:r>
                    </a:p>
                  </a:txBody>
                  <a:tcPr marL="91436" marR="91436" marT="45714" marB="45714"/>
                </a:tc>
                <a:tc>
                  <a:txBody>
                    <a:bodyPr/>
                    <a:lstStyle/>
                    <a:p>
                      <a:r>
                        <a:rPr lang="en-US" sz="1600" dirty="0"/>
                        <a:t>City</a:t>
                      </a:r>
                    </a:p>
                  </a:txBody>
                  <a:tcPr marL="91436" marR="91436" marT="45714" marB="45714"/>
                </a:tc>
                <a:tc>
                  <a:txBody>
                    <a:bodyPr/>
                    <a:lstStyle/>
                    <a:p>
                      <a:r>
                        <a:rPr lang="en-US" sz="1600" dirty="0"/>
                        <a:t>State</a:t>
                      </a:r>
                    </a:p>
                  </a:txBody>
                  <a:tcPr marL="91436" marR="91436" marT="45714" marB="45714"/>
                </a:tc>
                <a:extLst>
                  <a:ext uri="{0D108BD9-81ED-4DB2-BD59-A6C34878D82A}">
                    <a16:rowId xmlns:a16="http://schemas.microsoft.com/office/drawing/2014/main" val="10000"/>
                  </a:ext>
                </a:extLst>
              </a:tr>
              <a:tr h="370795">
                <a:tc>
                  <a:txBody>
                    <a:bodyPr/>
                    <a:lstStyle/>
                    <a:p>
                      <a:r>
                        <a:rPr lang="en-US" sz="1600" dirty="0"/>
                        <a:t>1</a:t>
                      </a:r>
                    </a:p>
                  </a:txBody>
                  <a:tcPr marL="91436" marR="91436" marT="45714" marB="45714"/>
                </a:tc>
                <a:tc>
                  <a:txBody>
                    <a:bodyPr/>
                    <a:lstStyle/>
                    <a:p>
                      <a:r>
                        <a:rPr lang="en-US" sz="1600" dirty="0"/>
                        <a:t>Mortimer</a:t>
                      </a:r>
                      <a:r>
                        <a:rPr lang="en-US" sz="1600" baseline="0" dirty="0"/>
                        <a:t> </a:t>
                      </a:r>
                      <a:endParaRPr lang="en-US" sz="1600" dirty="0"/>
                    </a:p>
                  </a:txBody>
                  <a:tcPr marL="91436" marR="91436"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t>Dan</a:t>
                      </a:r>
                      <a:endParaRPr lang="en-US" sz="1600" dirty="0"/>
                    </a:p>
                  </a:txBody>
                  <a:tcPr marL="91436" marR="91436" marT="45714" marB="45714"/>
                </a:tc>
                <a:tc>
                  <a:txBody>
                    <a:bodyPr/>
                    <a:lstStyle/>
                    <a:p>
                      <a:endParaRPr lang="en-US" sz="1600" dirty="0"/>
                    </a:p>
                  </a:txBody>
                  <a:tcPr marL="91436" marR="91436" marT="45714" marB="45714"/>
                </a:tc>
                <a:tc>
                  <a:txBody>
                    <a:bodyPr/>
                    <a:lstStyle/>
                    <a:p>
                      <a:r>
                        <a:rPr lang="en-US" sz="1600" dirty="0"/>
                        <a:t>1 Sassafras</a:t>
                      </a:r>
                    </a:p>
                  </a:txBody>
                  <a:tcPr marL="91436" marR="91436" marT="45714" marB="45714"/>
                </a:tc>
                <a:tc>
                  <a:txBody>
                    <a:bodyPr/>
                    <a:lstStyle/>
                    <a:p>
                      <a:r>
                        <a:rPr lang="en-US" sz="1600" dirty="0" err="1"/>
                        <a:t>Anytown</a:t>
                      </a:r>
                      <a:endParaRPr lang="en-US" sz="1600" dirty="0"/>
                    </a:p>
                  </a:txBody>
                  <a:tcPr marL="91436" marR="91436" marT="45714" marB="45714"/>
                </a:tc>
                <a:tc>
                  <a:txBody>
                    <a:bodyPr/>
                    <a:lstStyle/>
                    <a:p>
                      <a:r>
                        <a:rPr lang="en-US" sz="1600" dirty="0"/>
                        <a:t>NJ</a:t>
                      </a:r>
                    </a:p>
                  </a:txBody>
                  <a:tcPr marL="91436" marR="91436" marT="45714" marB="45714"/>
                </a:tc>
                <a:extLst>
                  <a:ext uri="{0D108BD9-81ED-4DB2-BD59-A6C34878D82A}">
                    <a16:rowId xmlns:a16="http://schemas.microsoft.com/office/drawing/2014/main" val="10001"/>
                  </a:ext>
                </a:extLst>
              </a:tr>
              <a:tr h="370795">
                <a:tc>
                  <a:txBody>
                    <a:bodyPr/>
                    <a:lstStyle/>
                    <a:p>
                      <a:r>
                        <a:rPr lang="en-US" sz="1600" dirty="0"/>
                        <a:t>1</a:t>
                      </a:r>
                    </a:p>
                  </a:txBody>
                  <a:tcPr marL="91436" marR="91436" marT="45714" marB="45714"/>
                </a:tc>
                <a:tc>
                  <a:txBody>
                    <a:bodyPr/>
                    <a:lstStyle/>
                    <a:p>
                      <a:r>
                        <a:rPr lang="en-US" sz="1600" dirty="0"/>
                        <a:t>Mortimer</a:t>
                      </a:r>
                      <a:r>
                        <a:rPr lang="en-US" sz="1600" baseline="0" dirty="0"/>
                        <a:t> </a:t>
                      </a:r>
                      <a:endParaRPr lang="en-US" sz="1600" dirty="0"/>
                    </a:p>
                  </a:txBody>
                  <a:tcPr marL="91436" marR="91436"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t>Dan</a:t>
                      </a:r>
                      <a:endParaRPr lang="en-US" sz="1600" dirty="0"/>
                    </a:p>
                  </a:txBody>
                  <a:tcPr marL="91436" marR="91436" marT="45714" marB="45714"/>
                </a:tc>
                <a:tc>
                  <a:txBody>
                    <a:bodyPr/>
                    <a:lstStyle/>
                    <a:p>
                      <a:endParaRPr lang="en-US" sz="1600" dirty="0"/>
                    </a:p>
                  </a:txBody>
                  <a:tcPr marL="91436" marR="91436" marT="45714" marB="45714"/>
                </a:tc>
                <a:tc>
                  <a:txBody>
                    <a:bodyPr/>
                    <a:lstStyle/>
                    <a:p>
                      <a:r>
                        <a:rPr lang="en-US" sz="1600" dirty="0"/>
                        <a:t>1 Sassafras</a:t>
                      </a:r>
                    </a:p>
                  </a:txBody>
                  <a:tcPr marL="91436" marR="91436" marT="45714" marB="45714"/>
                </a:tc>
                <a:tc>
                  <a:txBody>
                    <a:bodyPr/>
                    <a:lstStyle/>
                    <a:p>
                      <a:r>
                        <a:rPr lang="en-US" sz="1600" dirty="0" err="1"/>
                        <a:t>Anytown</a:t>
                      </a:r>
                      <a:endParaRPr lang="en-US" sz="1600" dirty="0"/>
                    </a:p>
                  </a:txBody>
                  <a:tcPr marL="91436" marR="91436" marT="45714" marB="45714"/>
                </a:tc>
                <a:tc>
                  <a:txBody>
                    <a:bodyPr/>
                    <a:lstStyle/>
                    <a:p>
                      <a:r>
                        <a:rPr lang="en-US" sz="1600" dirty="0"/>
                        <a:t>NJ</a:t>
                      </a:r>
                    </a:p>
                  </a:txBody>
                  <a:tcPr marL="91436" marR="91436" marT="45714" marB="45714"/>
                </a:tc>
                <a:extLst>
                  <a:ext uri="{0D108BD9-81ED-4DB2-BD59-A6C34878D82A}">
                    <a16:rowId xmlns:a16="http://schemas.microsoft.com/office/drawing/2014/main" val="10002"/>
                  </a:ext>
                </a:extLst>
              </a:tr>
              <a:tr h="370795">
                <a:tc>
                  <a:txBody>
                    <a:bodyPr/>
                    <a:lstStyle/>
                    <a:p>
                      <a:r>
                        <a:rPr lang="en-US" sz="1600" dirty="0"/>
                        <a:t>2</a:t>
                      </a:r>
                    </a:p>
                  </a:txBody>
                  <a:tcPr marL="91436" marR="91436" marT="45714" marB="45714"/>
                </a:tc>
                <a:tc>
                  <a:txBody>
                    <a:bodyPr/>
                    <a:lstStyle/>
                    <a:p>
                      <a:r>
                        <a:rPr lang="en-US" sz="1600" dirty="0"/>
                        <a:t>Washington</a:t>
                      </a:r>
                    </a:p>
                  </a:txBody>
                  <a:tcPr marL="91436" marR="91436"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Reggie</a:t>
                      </a:r>
                    </a:p>
                  </a:txBody>
                  <a:tcPr marL="91436" marR="91436" marT="45714" marB="45714"/>
                </a:tc>
                <a:tc>
                  <a:txBody>
                    <a:bodyPr/>
                    <a:lstStyle/>
                    <a:p>
                      <a:endParaRPr lang="en-US" sz="1600" dirty="0"/>
                    </a:p>
                  </a:txBody>
                  <a:tcPr marL="91436" marR="91436" marT="45714" marB="45714"/>
                </a:tc>
                <a:tc>
                  <a:txBody>
                    <a:bodyPr/>
                    <a:lstStyle/>
                    <a:p>
                      <a:r>
                        <a:rPr lang="en-US" sz="1600" dirty="0"/>
                        <a:t>2 Oak</a:t>
                      </a:r>
                    </a:p>
                  </a:txBody>
                  <a:tcPr marL="91436" marR="91436" marT="45714" marB="45714"/>
                </a:tc>
                <a:tc>
                  <a:txBody>
                    <a:bodyPr/>
                    <a:lstStyle/>
                    <a:p>
                      <a:r>
                        <a:rPr lang="en-US" sz="1600" dirty="0"/>
                        <a:t>Somewhere</a:t>
                      </a:r>
                    </a:p>
                  </a:txBody>
                  <a:tcPr marL="91436" marR="91436" marT="45714" marB="45714"/>
                </a:tc>
                <a:tc>
                  <a:txBody>
                    <a:bodyPr/>
                    <a:lstStyle/>
                    <a:p>
                      <a:r>
                        <a:rPr lang="en-US" sz="1600" dirty="0"/>
                        <a:t>NJ</a:t>
                      </a:r>
                    </a:p>
                  </a:txBody>
                  <a:tcPr marL="91436" marR="91436" marT="45714" marB="45714"/>
                </a:tc>
                <a:extLst>
                  <a:ext uri="{0D108BD9-81ED-4DB2-BD59-A6C34878D82A}">
                    <a16:rowId xmlns:a16="http://schemas.microsoft.com/office/drawing/2014/main" val="10003"/>
                  </a:ext>
                </a:extLst>
              </a:tr>
              <a:tr h="370795">
                <a:tc>
                  <a:txBody>
                    <a:bodyPr/>
                    <a:lstStyle/>
                    <a:p>
                      <a:r>
                        <a:rPr lang="en-US" sz="1600" dirty="0"/>
                        <a:t>2</a:t>
                      </a:r>
                    </a:p>
                  </a:txBody>
                  <a:tcPr marL="91436" marR="91436" marT="45714" marB="45714"/>
                </a:tc>
                <a:tc>
                  <a:txBody>
                    <a:bodyPr/>
                    <a:lstStyle/>
                    <a:p>
                      <a:r>
                        <a:rPr lang="en-US" sz="1600" dirty="0"/>
                        <a:t>Washington</a:t>
                      </a:r>
                    </a:p>
                  </a:txBody>
                  <a:tcPr marL="91436" marR="91436"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Reggie</a:t>
                      </a:r>
                    </a:p>
                  </a:txBody>
                  <a:tcPr marL="91436" marR="91436" marT="45714" marB="45714"/>
                </a:tc>
                <a:tc>
                  <a:txBody>
                    <a:bodyPr/>
                    <a:lstStyle/>
                    <a:p>
                      <a:endParaRPr lang="en-US" sz="1600" dirty="0"/>
                    </a:p>
                  </a:txBody>
                  <a:tcPr marL="91436" marR="91436" marT="45714" marB="45714"/>
                </a:tc>
                <a:tc>
                  <a:txBody>
                    <a:bodyPr/>
                    <a:lstStyle/>
                    <a:p>
                      <a:r>
                        <a:rPr lang="en-US" sz="1600" dirty="0"/>
                        <a:t>2 Oak</a:t>
                      </a:r>
                    </a:p>
                  </a:txBody>
                  <a:tcPr marL="91436" marR="91436" marT="45714" marB="45714"/>
                </a:tc>
                <a:tc>
                  <a:txBody>
                    <a:bodyPr/>
                    <a:lstStyle/>
                    <a:p>
                      <a:r>
                        <a:rPr lang="en-US" sz="1600" dirty="0"/>
                        <a:t>Somewhere</a:t>
                      </a:r>
                    </a:p>
                  </a:txBody>
                  <a:tcPr marL="91436" marR="91436" marT="45714" marB="45714"/>
                </a:tc>
                <a:tc>
                  <a:txBody>
                    <a:bodyPr/>
                    <a:lstStyle/>
                    <a:p>
                      <a:r>
                        <a:rPr lang="en-US" sz="1600" dirty="0"/>
                        <a:t>NJ</a:t>
                      </a:r>
                    </a:p>
                  </a:txBody>
                  <a:tcPr marL="91436" marR="91436" marT="45714" marB="45714"/>
                </a:tc>
                <a:extLst>
                  <a:ext uri="{0D108BD9-81ED-4DB2-BD59-A6C34878D82A}">
                    <a16:rowId xmlns:a16="http://schemas.microsoft.com/office/drawing/2014/main" val="10004"/>
                  </a:ext>
                </a:extLst>
              </a:tr>
              <a:tr h="370795">
                <a:tc>
                  <a:txBody>
                    <a:bodyPr/>
                    <a:lstStyle/>
                    <a:p>
                      <a:r>
                        <a:rPr lang="en-US" sz="1600" dirty="0"/>
                        <a:t>3</a:t>
                      </a:r>
                    </a:p>
                  </a:txBody>
                  <a:tcPr marL="91436" marR="91436" marT="45714" marB="45714"/>
                </a:tc>
                <a:tc>
                  <a:txBody>
                    <a:bodyPr/>
                    <a:lstStyle/>
                    <a:p>
                      <a:r>
                        <a:rPr lang="en-US" sz="1600" dirty="0"/>
                        <a:t>Young</a:t>
                      </a:r>
                    </a:p>
                  </a:txBody>
                  <a:tcPr marL="91436" marR="91436"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Luke</a:t>
                      </a:r>
                    </a:p>
                  </a:txBody>
                  <a:tcPr marL="91436" marR="91436" marT="45714" marB="45714"/>
                </a:tc>
                <a:tc>
                  <a:txBody>
                    <a:bodyPr/>
                    <a:lstStyle/>
                    <a:p>
                      <a:endParaRPr lang="en-US" sz="1600" dirty="0"/>
                    </a:p>
                  </a:txBody>
                  <a:tcPr marL="91436" marR="91436" marT="45714" marB="45714"/>
                </a:tc>
                <a:tc>
                  <a:txBody>
                    <a:bodyPr/>
                    <a:lstStyle/>
                    <a:p>
                      <a:r>
                        <a:rPr lang="en-US" sz="1600" dirty="0"/>
                        <a:t>3 Pine</a:t>
                      </a:r>
                    </a:p>
                  </a:txBody>
                  <a:tcPr marL="91436" marR="91436" marT="45714" marB="45714"/>
                </a:tc>
                <a:tc>
                  <a:txBody>
                    <a:bodyPr/>
                    <a:lstStyle/>
                    <a:p>
                      <a:r>
                        <a:rPr lang="en-US" sz="1600" dirty="0"/>
                        <a:t>Elsewhere</a:t>
                      </a:r>
                    </a:p>
                  </a:txBody>
                  <a:tcPr marL="91436" marR="91436" marT="45714" marB="45714"/>
                </a:tc>
                <a:tc>
                  <a:txBody>
                    <a:bodyPr/>
                    <a:lstStyle/>
                    <a:p>
                      <a:r>
                        <a:rPr lang="en-US" sz="1600" dirty="0"/>
                        <a:t>PA</a:t>
                      </a:r>
                    </a:p>
                  </a:txBody>
                  <a:tcPr marL="91436" marR="91436" marT="45714" marB="45714"/>
                </a:tc>
                <a:extLst>
                  <a:ext uri="{0D108BD9-81ED-4DB2-BD59-A6C34878D82A}">
                    <a16:rowId xmlns:a16="http://schemas.microsoft.com/office/drawing/2014/main" val="10005"/>
                  </a:ext>
                </a:extLst>
              </a:tr>
              <a:tr h="370795">
                <a:tc>
                  <a:txBody>
                    <a:bodyPr/>
                    <a:lstStyle/>
                    <a:p>
                      <a:r>
                        <a:rPr lang="en-US" sz="1600" dirty="0"/>
                        <a:t>3</a:t>
                      </a:r>
                    </a:p>
                  </a:txBody>
                  <a:tcPr marL="91436" marR="91436" marT="45714" marB="45714"/>
                </a:tc>
                <a:tc>
                  <a:txBody>
                    <a:bodyPr/>
                    <a:lstStyle/>
                    <a:p>
                      <a:r>
                        <a:rPr lang="en-US" sz="1600" dirty="0"/>
                        <a:t>Young</a:t>
                      </a:r>
                    </a:p>
                  </a:txBody>
                  <a:tcPr marL="91436" marR="91436"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Luke</a:t>
                      </a:r>
                    </a:p>
                  </a:txBody>
                  <a:tcPr marL="91436" marR="91436" marT="45714" marB="45714"/>
                </a:tc>
                <a:tc>
                  <a:txBody>
                    <a:bodyPr/>
                    <a:lstStyle/>
                    <a:p>
                      <a:endParaRPr lang="en-US" sz="1600" dirty="0"/>
                    </a:p>
                  </a:txBody>
                  <a:tcPr marL="91436" marR="91436" marT="45714" marB="45714"/>
                </a:tc>
                <a:tc>
                  <a:txBody>
                    <a:bodyPr/>
                    <a:lstStyle/>
                    <a:p>
                      <a:r>
                        <a:rPr lang="en-US" sz="1600" dirty="0"/>
                        <a:t>3 Pine</a:t>
                      </a:r>
                    </a:p>
                  </a:txBody>
                  <a:tcPr marL="91436" marR="91436" marT="45714" marB="45714"/>
                </a:tc>
                <a:tc>
                  <a:txBody>
                    <a:bodyPr/>
                    <a:lstStyle/>
                    <a:p>
                      <a:r>
                        <a:rPr lang="en-US" sz="1600" dirty="0"/>
                        <a:t>Elsewhere</a:t>
                      </a:r>
                    </a:p>
                  </a:txBody>
                  <a:tcPr marL="91436" marR="91436" marT="45714" marB="45714"/>
                </a:tc>
                <a:tc>
                  <a:txBody>
                    <a:bodyPr/>
                    <a:lstStyle/>
                    <a:p>
                      <a:r>
                        <a:rPr lang="en-US" sz="1600" dirty="0"/>
                        <a:t>PA</a:t>
                      </a:r>
                    </a:p>
                  </a:txBody>
                  <a:tcPr marL="91436" marR="91436" marT="45714" marB="45714"/>
                </a:tc>
                <a:extLst>
                  <a:ext uri="{0D108BD9-81ED-4DB2-BD59-A6C34878D82A}">
                    <a16:rowId xmlns:a16="http://schemas.microsoft.com/office/drawing/2014/main" val="10006"/>
                  </a:ext>
                </a:extLst>
              </a:tr>
            </a:tbl>
          </a:graphicData>
        </a:graphic>
      </p:graphicFrame>
      <p:graphicFrame>
        <p:nvGraphicFramePr>
          <p:cNvPr id="11" name="Table 10"/>
          <p:cNvGraphicFramePr>
            <a:graphicFrameLocks noGrp="1"/>
          </p:cNvGraphicFramePr>
          <p:nvPr/>
        </p:nvGraphicFramePr>
        <p:xfrm>
          <a:off x="1616075" y="4038601"/>
          <a:ext cx="3143250" cy="2595565"/>
        </p:xfrm>
        <a:graphic>
          <a:graphicData uri="http://schemas.openxmlformats.org/drawingml/2006/table">
            <a:tbl>
              <a:tblPr firstRow="1" bandRow="1">
                <a:tableStyleId>{5C22544A-7EE6-4342-B048-85BDC9FD1C3A}</a:tableStyleId>
              </a:tblPr>
              <a:tblGrid>
                <a:gridCol w="552299">
                  <a:extLst>
                    <a:ext uri="{9D8B030D-6E8A-4147-A177-3AD203B41FA5}">
                      <a16:colId xmlns:a16="http://schemas.microsoft.com/office/drawing/2014/main" val="20000"/>
                    </a:ext>
                  </a:extLst>
                </a:gridCol>
                <a:gridCol w="914453">
                  <a:extLst>
                    <a:ext uri="{9D8B030D-6E8A-4147-A177-3AD203B41FA5}">
                      <a16:colId xmlns:a16="http://schemas.microsoft.com/office/drawing/2014/main" val="20001"/>
                    </a:ext>
                  </a:extLst>
                </a:gridCol>
                <a:gridCol w="1676498">
                  <a:extLst>
                    <a:ext uri="{9D8B030D-6E8A-4147-A177-3AD203B41FA5}">
                      <a16:colId xmlns:a16="http://schemas.microsoft.com/office/drawing/2014/main" val="20002"/>
                    </a:ext>
                  </a:extLst>
                </a:gridCol>
              </a:tblGrid>
              <a:tr h="370795">
                <a:tc>
                  <a:txBody>
                    <a:bodyPr/>
                    <a:lstStyle/>
                    <a:p>
                      <a:r>
                        <a:rPr lang="en-US" sz="1800" dirty="0"/>
                        <a:t>ID</a:t>
                      </a:r>
                    </a:p>
                  </a:txBody>
                  <a:tcPr marL="91445" marR="91445" marT="45714" marB="45714"/>
                </a:tc>
                <a:tc>
                  <a:txBody>
                    <a:bodyPr/>
                    <a:lstStyle/>
                    <a:p>
                      <a:r>
                        <a:rPr lang="en-US" sz="1800" dirty="0"/>
                        <a:t>FK_ID</a:t>
                      </a:r>
                    </a:p>
                  </a:txBody>
                  <a:tcPr marL="91445" marR="91445" marT="45714" marB="45714"/>
                </a:tc>
                <a:tc>
                  <a:txBody>
                    <a:bodyPr/>
                    <a:lstStyle/>
                    <a:p>
                      <a:r>
                        <a:rPr lang="en-US" sz="1600" dirty="0"/>
                        <a:t>Phone</a:t>
                      </a:r>
                    </a:p>
                  </a:txBody>
                  <a:tcPr marL="91445" marR="91445" marT="45714" marB="45714"/>
                </a:tc>
                <a:extLst>
                  <a:ext uri="{0D108BD9-81ED-4DB2-BD59-A6C34878D82A}">
                    <a16:rowId xmlns:a16="http://schemas.microsoft.com/office/drawing/2014/main" val="10000"/>
                  </a:ext>
                </a:extLst>
              </a:tr>
              <a:tr h="370795">
                <a:tc>
                  <a:txBody>
                    <a:bodyPr/>
                    <a:lstStyle/>
                    <a:p>
                      <a:r>
                        <a:rPr lang="en-US" sz="1800" dirty="0"/>
                        <a:t>10</a:t>
                      </a:r>
                    </a:p>
                  </a:txBody>
                  <a:tcPr marL="91445" marR="91445" marT="45714" marB="45714"/>
                </a:tc>
                <a:tc>
                  <a:txBody>
                    <a:bodyPr/>
                    <a:lstStyle/>
                    <a:p>
                      <a:r>
                        <a:rPr lang="en-US" sz="1600" dirty="0"/>
                        <a:t>1</a:t>
                      </a:r>
                    </a:p>
                  </a:txBody>
                  <a:tcPr marL="91445" marR="91445" marT="45714" marB="45714"/>
                </a:tc>
                <a:tc>
                  <a:txBody>
                    <a:bodyPr/>
                    <a:lstStyle/>
                    <a:p>
                      <a:r>
                        <a:rPr lang="en-US" sz="1600" dirty="0"/>
                        <a:t>856-555-0000</a:t>
                      </a:r>
                    </a:p>
                  </a:txBody>
                  <a:tcPr marL="91445" marR="91445" marT="45714" marB="45714"/>
                </a:tc>
                <a:extLst>
                  <a:ext uri="{0D108BD9-81ED-4DB2-BD59-A6C34878D82A}">
                    <a16:rowId xmlns:a16="http://schemas.microsoft.com/office/drawing/2014/main" val="10001"/>
                  </a:ext>
                </a:extLst>
              </a:tr>
              <a:tr h="370795">
                <a:tc>
                  <a:txBody>
                    <a:bodyPr/>
                    <a:lstStyle/>
                    <a:p>
                      <a:r>
                        <a:rPr lang="en-US" sz="1800" dirty="0"/>
                        <a:t>11</a:t>
                      </a:r>
                    </a:p>
                  </a:txBody>
                  <a:tcPr marL="91445" marR="91445" marT="45714" marB="45714"/>
                </a:tc>
                <a:tc>
                  <a:txBody>
                    <a:bodyPr/>
                    <a:lstStyle/>
                    <a:p>
                      <a:r>
                        <a:rPr lang="en-US" sz="1600" dirty="0"/>
                        <a:t>1</a:t>
                      </a:r>
                    </a:p>
                  </a:txBody>
                  <a:tcPr marL="91445" marR="91445" marT="45714" marB="45714"/>
                </a:tc>
                <a:tc>
                  <a:txBody>
                    <a:bodyPr/>
                    <a:lstStyle/>
                    <a:p>
                      <a:r>
                        <a:rPr lang="en-US" sz="1600" dirty="0"/>
                        <a:t>856-555-0001</a:t>
                      </a:r>
                    </a:p>
                  </a:txBody>
                  <a:tcPr marL="91445" marR="91445" marT="45714" marB="45714"/>
                </a:tc>
                <a:extLst>
                  <a:ext uri="{0D108BD9-81ED-4DB2-BD59-A6C34878D82A}">
                    <a16:rowId xmlns:a16="http://schemas.microsoft.com/office/drawing/2014/main" val="10002"/>
                  </a:ext>
                </a:extLst>
              </a:tr>
              <a:tr h="370795">
                <a:tc>
                  <a:txBody>
                    <a:bodyPr/>
                    <a:lstStyle/>
                    <a:p>
                      <a:r>
                        <a:rPr lang="en-US" sz="1800" dirty="0"/>
                        <a:t>12</a:t>
                      </a:r>
                    </a:p>
                  </a:txBody>
                  <a:tcPr marL="91445" marR="91445" marT="45714" marB="45714"/>
                </a:tc>
                <a:tc>
                  <a:txBody>
                    <a:bodyPr/>
                    <a:lstStyle/>
                    <a:p>
                      <a:r>
                        <a:rPr lang="en-US" sz="1600" dirty="0"/>
                        <a:t>2</a:t>
                      </a:r>
                    </a:p>
                  </a:txBody>
                  <a:tcPr marL="91445" marR="91445" marT="45714" marB="45714"/>
                </a:tc>
                <a:tc>
                  <a:txBody>
                    <a:bodyPr/>
                    <a:lstStyle/>
                    <a:p>
                      <a:r>
                        <a:rPr lang="en-US" sz="1600" dirty="0"/>
                        <a:t>856-555-0020</a:t>
                      </a:r>
                    </a:p>
                  </a:txBody>
                  <a:tcPr marL="91445" marR="91445" marT="45714" marB="45714"/>
                </a:tc>
                <a:extLst>
                  <a:ext uri="{0D108BD9-81ED-4DB2-BD59-A6C34878D82A}">
                    <a16:rowId xmlns:a16="http://schemas.microsoft.com/office/drawing/2014/main" val="10003"/>
                  </a:ext>
                </a:extLst>
              </a:tr>
              <a:tr h="370795">
                <a:tc>
                  <a:txBody>
                    <a:bodyPr/>
                    <a:lstStyle/>
                    <a:p>
                      <a:r>
                        <a:rPr lang="en-US" sz="1800" dirty="0"/>
                        <a:t>13</a:t>
                      </a:r>
                    </a:p>
                  </a:txBody>
                  <a:tcPr marL="91445" marR="91445" marT="45714" marB="45714"/>
                </a:tc>
                <a:tc>
                  <a:txBody>
                    <a:bodyPr/>
                    <a:lstStyle/>
                    <a:p>
                      <a:r>
                        <a:rPr lang="en-US" sz="1600" dirty="0"/>
                        <a:t>2</a:t>
                      </a:r>
                    </a:p>
                  </a:txBody>
                  <a:tcPr marL="91445" marR="91445" marT="45714" marB="45714"/>
                </a:tc>
                <a:tc>
                  <a:txBody>
                    <a:bodyPr/>
                    <a:lstStyle/>
                    <a:p>
                      <a:r>
                        <a:rPr lang="en-US" sz="1600" dirty="0"/>
                        <a:t>856-555-0010</a:t>
                      </a:r>
                    </a:p>
                  </a:txBody>
                  <a:tcPr marL="91445" marR="91445" marT="45714" marB="45714"/>
                </a:tc>
                <a:extLst>
                  <a:ext uri="{0D108BD9-81ED-4DB2-BD59-A6C34878D82A}">
                    <a16:rowId xmlns:a16="http://schemas.microsoft.com/office/drawing/2014/main" val="10004"/>
                  </a:ext>
                </a:extLst>
              </a:tr>
              <a:tr h="370795">
                <a:tc>
                  <a:txBody>
                    <a:bodyPr/>
                    <a:lstStyle/>
                    <a:p>
                      <a:r>
                        <a:rPr lang="en-US" sz="1800" dirty="0"/>
                        <a:t>14</a:t>
                      </a:r>
                    </a:p>
                  </a:txBody>
                  <a:tcPr marL="91445" marR="91445" marT="45714" marB="45714"/>
                </a:tc>
                <a:tc>
                  <a:txBody>
                    <a:bodyPr/>
                    <a:lstStyle/>
                    <a:p>
                      <a:r>
                        <a:rPr lang="en-US" sz="1600" dirty="0"/>
                        <a:t>3</a:t>
                      </a:r>
                    </a:p>
                  </a:txBody>
                  <a:tcPr marL="91445" marR="91445" marT="45714" marB="45714"/>
                </a:tc>
                <a:tc>
                  <a:txBody>
                    <a:bodyPr/>
                    <a:lstStyle/>
                    <a:p>
                      <a:r>
                        <a:rPr lang="en-US" sz="1600" dirty="0"/>
                        <a:t>215-555-1000</a:t>
                      </a:r>
                    </a:p>
                  </a:txBody>
                  <a:tcPr marL="91445" marR="91445" marT="45714" marB="45714"/>
                </a:tc>
                <a:extLst>
                  <a:ext uri="{0D108BD9-81ED-4DB2-BD59-A6C34878D82A}">
                    <a16:rowId xmlns:a16="http://schemas.microsoft.com/office/drawing/2014/main" val="10005"/>
                  </a:ext>
                </a:extLst>
              </a:tr>
              <a:tr h="370795">
                <a:tc>
                  <a:txBody>
                    <a:bodyPr/>
                    <a:lstStyle/>
                    <a:p>
                      <a:r>
                        <a:rPr lang="en-US" sz="1800" dirty="0"/>
                        <a:t>15</a:t>
                      </a:r>
                    </a:p>
                  </a:txBody>
                  <a:tcPr marL="91445" marR="91445" marT="45714" marB="45714"/>
                </a:tc>
                <a:tc>
                  <a:txBody>
                    <a:bodyPr/>
                    <a:lstStyle/>
                    <a:p>
                      <a:r>
                        <a:rPr lang="en-US" sz="1600" dirty="0"/>
                        <a:t>3</a:t>
                      </a:r>
                    </a:p>
                  </a:txBody>
                  <a:tcPr marL="91445" marR="91445" marT="45714" marB="45714"/>
                </a:tc>
                <a:tc>
                  <a:txBody>
                    <a:bodyPr/>
                    <a:lstStyle/>
                    <a:p>
                      <a:r>
                        <a:rPr lang="en-US" sz="1600" dirty="0"/>
                        <a:t>215-555-2000</a:t>
                      </a:r>
                    </a:p>
                  </a:txBody>
                  <a:tcPr marL="91445" marR="91445" marT="45714" marB="45714"/>
                </a:tc>
                <a:extLst>
                  <a:ext uri="{0D108BD9-81ED-4DB2-BD59-A6C34878D82A}">
                    <a16:rowId xmlns:a16="http://schemas.microsoft.com/office/drawing/2014/main" val="10006"/>
                  </a:ext>
                </a:extLst>
              </a:tr>
            </a:tbl>
          </a:graphicData>
        </a:graphic>
      </p:graphicFrame>
      <p:sp>
        <p:nvSpPr>
          <p:cNvPr id="12" name="Rectangle 11"/>
          <p:cNvSpPr/>
          <p:nvPr/>
        </p:nvSpPr>
        <p:spPr>
          <a:xfrm>
            <a:off x="2209800" y="1143000"/>
            <a:ext cx="7886700" cy="76200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3" name="Rectangle 12"/>
          <p:cNvSpPr/>
          <p:nvPr/>
        </p:nvSpPr>
        <p:spPr>
          <a:xfrm>
            <a:off x="2209800" y="1906588"/>
            <a:ext cx="7886700" cy="684212"/>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4" name="Rectangle 13"/>
          <p:cNvSpPr/>
          <p:nvPr/>
        </p:nvSpPr>
        <p:spPr>
          <a:xfrm>
            <a:off x="2209800" y="2616201"/>
            <a:ext cx="7886700" cy="682625"/>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cxnSp>
        <p:nvCxnSpPr>
          <p:cNvPr id="16" name="Straight Arrow Connector 15"/>
          <p:cNvCxnSpPr/>
          <p:nvPr/>
        </p:nvCxnSpPr>
        <p:spPr>
          <a:xfrm>
            <a:off x="2514600" y="3370264"/>
            <a:ext cx="0" cy="6683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7" name="Table 16"/>
          <p:cNvGraphicFramePr>
            <a:graphicFrameLocks noGrp="1"/>
          </p:cNvGraphicFramePr>
          <p:nvPr/>
        </p:nvGraphicFramePr>
        <p:xfrm>
          <a:off x="2355850" y="1014413"/>
          <a:ext cx="7931151" cy="2436812"/>
        </p:xfrm>
        <a:graphic>
          <a:graphicData uri="http://schemas.openxmlformats.org/drawingml/2006/table">
            <a:tbl>
              <a:tblPr firstRow="1" bandRow="1">
                <a:tableStyleId>{5C22544A-7EE6-4342-B048-85BDC9FD1C3A}</a:tableStyleId>
              </a:tblPr>
              <a:tblGrid>
                <a:gridCol w="754924">
                  <a:extLst>
                    <a:ext uri="{9D8B030D-6E8A-4147-A177-3AD203B41FA5}">
                      <a16:colId xmlns:a16="http://schemas.microsoft.com/office/drawing/2014/main" val="20000"/>
                    </a:ext>
                  </a:extLst>
                </a:gridCol>
                <a:gridCol w="1597168">
                  <a:extLst>
                    <a:ext uri="{9D8B030D-6E8A-4147-A177-3AD203B41FA5}">
                      <a16:colId xmlns:a16="http://schemas.microsoft.com/office/drawing/2014/main" val="20001"/>
                    </a:ext>
                  </a:extLst>
                </a:gridCol>
                <a:gridCol w="1355965">
                  <a:extLst>
                    <a:ext uri="{9D8B030D-6E8A-4147-A177-3AD203B41FA5}">
                      <a16:colId xmlns:a16="http://schemas.microsoft.com/office/drawing/2014/main" val="20002"/>
                    </a:ext>
                  </a:extLst>
                </a:gridCol>
                <a:gridCol w="1652515">
                  <a:extLst>
                    <a:ext uri="{9D8B030D-6E8A-4147-A177-3AD203B41FA5}">
                      <a16:colId xmlns:a16="http://schemas.microsoft.com/office/drawing/2014/main" val="20003"/>
                    </a:ext>
                  </a:extLst>
                </a:gridCol>
                <a:gridCol w="1652515">
                  <a:extLst>
                    <a:ext uri="{9D8B030D-6E8A-4147-A177-3AD203B41FA5}">
                      <a16:colId xmlns:a16="http://schemas.microsoft.com/office/drawing/2014/main" val="20004"/>
                    </a:ext>
                  </a:extLst>
                </a:gridCol>
                <a:gridCol w="918064">
                  <a:extLst>
                    <a:ext uri="{9D8B030D-6E8A-4147-A177-3AD203B41FA5}">
                      <a16:colId xmlns:a16="http://schemas.microsoft.com/office/drawing/2014/main" val="20005"/>
                    </a:ext>
                  </a:extLst>
                </a:gridCol>
              </a:tblGrid>
              <a:tr h="609203">
                <a:tc>
                  <a:txBody>
                    <a:bodyPr/>
                    <a:lstStyle/>
                    <a:p>
                      <a:r>
                        <a:rPr lang="en-US" sz="1600" dirty="0"/>
                        <a:t>ID</a:t>
                      </a:r>
                    </a:p>
                  </a:txBody>
                  <a:tcPr marL="91445" marR="91445" marT="45708" marB="45708"/>
                </a:tc>
                <a:tc>
                  <a:txBody>
                    <a:bodyPr/>
                    <a:lstStyle/>
                    <a:p>
                      <a:r>
                        <a:rPr lang="en-US" sz="1600" dirty="0"/>
                        <a:t>Last</a:t>
                      </a:r>
                    </a:p>
                  </a:txBody>
                  <a:tcPr marL="91445" marR="91445" marT="45708" marB="45708"/>
                </a:tc>
                <a:tc>
                  <a:txBody>
                    <a:bodyPr/>
                    <a:lstStyle/>
                    <a:p>
                      <a:r>
                        <a:rPr lang="en-US" sz="1600" dirty="0"/>
                        <a:t>First</a:t>
                      </a:r>
                    </a:p>
                  </a:txBody>
                  <a:tcPr marL="91445" marR="91445" marT="45708" marB="45708"/>
                </a:tc>
                <a:tc>
                  <a:txBody>
                    <a:bodyPr/>
                    <a:lstStyle/>
                    <a:p>
                      <a:r>
                        <a:rPr lang="en-US" sz="1600" dirty="0"/>
                        <a:t>Address</a:t>
                      </a:r>
                    </a:p>
                  </a:txBody>
                  <a:tcPr marL="91445" marR="91445" marT="45708" marB="45708"/>
                </a:tc>
                <a:tc>
                  <a:txBody>
                    <a:bodyPr/>
                    <a:lstStyle/>
                    <a:p>
                      <a:r>
                        <a:rPr lang="en-US" sz="1600" dirty="0"/>
                        <a:t>City</a:t>
                      </a:r>
                    </a:p>
                  </a:txBody>
                  <a:tcPr marL="91445" marR="91445" marT="45708" marB="45708"/>
                </a:tc>
                <a:tc>
                  <a:txBody>
                    <a:bodyPr/>
                    <a:lstStyle/>
                    <a:p>
                      <a:r>
                        <a:rPr lang="en-US" sz="1600" dirty="0"/>
                        <a:t>State</a:t>
                      </a:r>
                    </a:p>
                  </a:txBody>
                  <a:tcPr marL="91445" marR="91445" marT="45708" marB="45708"/>
                </a:tc>
                <a:extLst>
                  <a:ext uri="{0D108BD9-81ED-4DB2-BD59-A6C34878D82A}">
                    <a16:rowId xmlns:a16="http://schemas.microsoft.com/office/drawing/2014/main" val="10000"/>
                  </a:ext>
                </a:extLst>
              </a:tr>
              <a:tr h="609203">
                <a:tc>
                  <a:txBody>
                    <a:bodyPr/>
                    <a:lstStyle/>
                    <a:p>
                      <a:r>
                        <a:rPr lang="en-US" sz="1600" dirty="0"/>
                        <a:t>1</a:t>
                      </a:r>
                    </a:p>
                  </a:txBody>
                  <a:tcPr marL="91445" marR="91445" marT="45708" marB="45708"/>
                </a:tc>
                <a:tc>
                  <a:txBody>
                    <a:bodyPr/>
                    <a:lstStyle/>
                    <a:p>
                      <a:r>
                        <a:rPr lang="en-US" sz="1600" dirty="0"/>
                        <a:t>Mortimer</a:t>
                      </a:r>
                      <a:r>
                        <a:rPr lang="en-US" sz="1600" baseline="0" dirty="0"/>
                        <a:t> </a:t>
                      </a:r>
                      <a:endParaRPr lang="en-US" sz="1600" dirty="0"/>
                    </a:p>
                  </a:txBody>
                  <a:tcPr marL="91445" marR="91445" marT="45708" marB="4570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t>Dan</a:t>
                      </a:r>
                      <a:endParaRPr lang="en-US" sz="1600" dirty="0"/>
                    </a:p>
                  </a:txBody>
                  <a:tcPr marL="91445" marR="91445" marT="45708" marB="45708"/>
                </a:tc>
                <a:tc>
                  <a:txBody>
                    <a:bodyPr/>
                    <a:lstStyle/>
                    <a:p>
                      <a:r>
                        <a:rPr lang="en-US" sz="1600" dirty="0"/>
                        <a:t>1 Sassafras</a:t>
                      </a:r>
                    </a:p>
                  </a:txBody>
                  <a:tcPr marL="91445" marR="91445" marT="45708" marB="45708"/>
                </a:tc>
                <a:tc>
                  <a:txBody>
                    <a:bodyPr/>
                    <a:lstStyle/>
                    <a:p>
                      <a:r>
                        <a:rPr lang="en-US" sz="1600" dirty="0" err="1"/>
                        <a:t>Anytown</a:t>
                      </a:r>
                      <a:endParaRPr lang="en-US" sz="1600" dirty="0"/>
                    </a:p>
                  </a:txBody>
                  <a:tcPr marL="91445" marR="91445" marT="45708" marB="45708"/>
                </a:tc>
                <a:tc>
                  <a:txBody>
                    <a:bodyPr/>
                    <a:lstStyle/>
                    <a:p>
                      <a:r>
                        <a:rPr lang="en-US" sz="1600" dirty="0"/>
                        <a:t>NJ</a:t>
                      </a:r>
                    </a:p>
                  </a:txBody>
                  <a:tcPr marL="91445" marR="91445" marT="45708" marB="45708"/>
                </a:tc>
                <a:extLst>
                  <a:ext uri="{0D108BD9-81ED-4DB2-BD59-A6C34878D82A}">
                    <a16:rowId xmlns:a16="http://schemas.microsoft.com/office/drawing/2014/main" val="10001"/>
                  </a:ext>
                </a:extLst>
              </a:tr>
              <a:tr h="609203">
                <a:tc>
                  <a:txBody>
                    <a:bodyPr/>
                    <a:lstStyle/>
                    <a:p>
                      <a:r>
                        <a:rPr lang="en-US" sz="1600" dirty="0"/>
                        <a:t>2</a:t>
                      </a:r>
                    </a:p>
                  </a:txBody>
                  <a:tcPr marL="91445" marR="91445" marT="45708" marB="45708"/>
                </a:tc>
                <a:tc>
                  <a:txBody>
                    <a:bodyPr/>
                    <a:lstStyle/>
                    <a:p>
                      <a:r>
                        <a:rPr lang="en-US" sz="1600" dirty="0"/>
                        <a:t>Washington</a:t>
                      </a:r>
                    </a:p>
                  </a:txBody>
                  <a:tcPr marL="91445" marR="91445" marT="45708" marB="4570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Reggie</a:t>
                      </a:r>
                    </a:p>
                  </a:txBody>
                  <a:tcPr marL="91445" marR="91445" marT="45708" marB="45708"/>
                </a:tc>
                <a:tc>
                  <a:txBody>
                    <a:bodyPr/>
                    <a:lstStyle/>
                    <a:p>
                      <a:r>
                        <a:rPr lang="en-US" sz="1600" dirty="0"/>
                        <a:t>2 Oak</a:t>
                      </a:r>
                    </a:p>
                  </a:txBody>
                  <a:tcPr marL="91445" marR="91445" marT="45708" marB="45708"/>
                </a:tc>
                <a:tc>
                  <a:txBody>
                    <a:bodyPr/>
                    <a:lstStyle/>
                    <a:p>
                      <a:r>
                        <a:rPr lang="en-US" sz="1600" dirty="0"/>
                        <a:t>Somewhere</a:t>
                      </a:r>
                    </a:p>
                  </a:txBody>
                  <a:tcPr marL="91445" marR="91445" marT="45708" marB="45708"/>
                </a:tc>
                <a:tc>
                  <a:txBody>
                    <a:bodyPr/>
                    <a:lstStyle/>
                    <a:p>
                      <a:r>
                        <a:rPr lang="en-US" sz="1600" dirty="0"/>
                        <a:t>NJ</a:t>
                      </a:r>
                    </a:p>
                  </a:txBody>
                  <a:tcPr marL="91445" marR="91445" marT="45708" marB="45708"/>
                </a:tc>
                <a:extLst>
                  <a:ext uri="{0D108BD9-81ED-4DB2-BD59-A6C34878D82A}">
                    <a16:rowId xmlns:a16="http://schemas.microsoft.com/office/drawing/2014/main" val="10002"/>
                  </a:ext>
                </a:extLst>
              </a:tr>
              <a:tr h="609203">
                <a:tc>
                  <a:txBody>
                    <a:bodyPr/>
                    <a:lstStyle/>
                    <a:p>
                      <a:r>
                        <a:rPr lang="en-US" sz="1600" dirty="0"/>
                        <a:t>3</a:t>
                      </a:r>
                    </a:p>
                  </a:txBody>
                  <a:tcPr marL="91445" marR="91445" marT="45708" marB="45708"/>
                </a:tc>
                <a:tc>
                  <a:txBody>
                    <a:bodyPr/>
                    <a:lstStyle/>
                    <a:p>
                      <a:r>
                        <a:rPr lang="en-US" sz="1600" dirty="0"/>
                        <a:t>Young</a:t>
                      </a:r>
                    </a:p>
                  </a:txBody>
                  <a:tcPr marL="91445" marR="91445" marT="45708" marB="4570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Luke</a:t>
                      </a:r>
                    </a:p>
                  </a:txBody>
                  <a:tcPr marL="91445" marR="91445" marT="45708" marB="45708"/>
                </a:tc>
                <a:tc>
                  <a:txBody>
                    <a:bodyPr/>
                    <a:lstStyle/>
                    <a:p>
                      <a:r>
                        <a:rPr lang="en-US" sz="1600" dirty="0"/>
                        <a:t>3 Pine</a:t>
                      </a:r>
                    </a:p>
                  </a:txBody>
                  <a:tcPr marL="91445" marR="91445" marT="45708" marB="45708"/>
                </a:tc>
                <a:tc>
                  <a:txBody>
                    <a:bodyPr/>
                    <a:lstStyle/>
                    <a:p>
                      <a:r>
                        <a:rPr lang="en-US" sz="1600" dirty="0"/>
                        <a:t>Elsewhere</a:t>
                      </a:r>
                    </a:p>
                  </a:txBody>
                  <a:tcPr marL="91445" marR="91445" marT="45708" marB="45708"/>
                </a:tc>
                <a:tc>
                  <a:txBody>
                    <a:bodyPr/>
                    <a:lstStyle/>
                    <a:p>
                      <a:r>
                        <a:rPr lang="en-US" sz="1600" dirty="0"/>
                        <a:t>PA</a:t>
                      </a:r>
                    </a:p>
                  </a:txBody>
                  <a:tcPr marL="91445" marR="91445" marT="45708" marB="45708"/>
                </a:tc>
                <a:extLst>
                  <a:ext uri="{0D108BD9-81ED-4DB2-BD59-A6C34878D82A}">
                    <a16:rowId xmlns:a16="http://schemas.microsoft.com/office/drawing/2014/main" val="10003"/>
                  </a:ext>
                </a:extLst>
              </a:tr>
            </a:tbl>
          </a:graphicData>
        </a:graphic>
      </p:graphicFrame>
      <p:sp>
        <p:nvSpPr>
          <p:cNvPr id="18" name="TextBox 17"/>
          <p:cNvSpPr txBox="1">
            <a:spLocks noChangeArrowheads="1"/>
          </p:cNvSpPr>
          <p:nvPr/>
        </p:nvSpPr>
        <p:spPr bwMode="auto">
          <a:xfrm>
            <a:off x="9904414" y="2192339"/>
            <a:ext cx="7651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a:solidFill>
                  <a:srgbClr val="FF0000"/>
                </a:solidFill>
              </a:rPr>
              <a:t>2NF</a:t>
            </a:r>
          </a:p>
        </p:txBody>
      </p:sp>
    </p:spTree>
    <p:extLst>
      <p:ext uri="{BB962C8B-B14F-4D97-AF65-F5344CB8AC3E}">
        <p14:creationId xmlns:p14="http://schemas.microsoft.com/office/powerpoint/2010/main" val="760798220"/>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2831518640"/>
              </p:ext>
            </p:extLst>
          </p:nvPr>
        </p:nvGraphicFramePr>
        <p:xfrm>
          <a:off x="29183" y="187219"/>
          <a:ext cx="2286000" cy="566250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i="1" kern="1200" dirty="0">
                          <a:solidFill>
                            <a:schemeClr val="tx1"/>
                          </a:solidFill>
                          <a:latin typeface="+mn-lt"/>
                          <a:ea typeface="+mn-ea"/>
                          <a:cs typeface="+mn-cs"/>
                        </a:rPr>
                        <a:t>Introduction</a:t>
                      </a:r>
                    </a:p>
                  </a:txBody>
                  <a:tcPr/>
                </a:tc>
                <a:extLst>
                  <a:ext uri="{0D108BD9-81ED-4DB2-BD59-A6C34878D82A}">
                    <a16:rowId xmlns:a16="http://schemas.microsoft.com/office/drawing/2014/main" val="10000"/>
                  </a:ext>
                </a:extLst>
              </a:tr>
              <a:tr h="481904">
                <a:tc>
                  <a:txBody>
                    <a:bodyPr/>
                    <a:lstStyle/>
                    <a:p>
                      <a:r>
                        <a:rPr lang="en-US" sz="1800" i="1" kern="1200" dirty="0">
                          <a:solidFill>
                            <a:schemeClr val="tx1"/>
                          </a:solidFill>
                          <a:latin typeface="+mn-lt"/>
                          <a:ea typeface="+mn-ea"/>
                          <a:cs typeface="+mn-cs"/>
                        </a:rPr>
                        <a:t>Database Design</a:t>
                      </a:r>
                    </a:p>
                  </a:txBody>
                  <a:tcPr/>
                </a:tc>
                <a:extLst>
                  <a:ext uri="{0D108BD9-81ED-4DB2-BD59-A6C34878D82A}">
                    <a16:rowId xmlns:a16="http://schemas.microsoft.com/office/drawing/2014/main" val="10001"/>
                  </a:ext>
                </a:extLst>
              </a:tr>
              <a:tr h="576525">
                <a:tc>
                  <a:txBody>
                    <a:bodyPr/>
                    <a:lstStyle/>
                    <a:p>
                      <a:r>
                        <a:rPr lang="en-US" sz="1800" b="1" kern="1200" dirty="0">
                          <a:solidFill>
                            <a:srgbClr val="BA2212"/>
                          </a:solidFill>
                          <a:latin typeface="+mn-lt"/>
                          <a:ea typeface="+mn-ea"/>
                          <a:cs typeface="+mn-cs"/>
                        </a:rPr>
                        <a:t>Normalization</a:t>
                      </a:r>
                    </a:p>
                  </a:txBody>
                  <a:tcPr/>
                </a:tc>
                <a:extLst>
                  <a:ext uri="{0D108BD9-81ED-4DB2-BD59-A6C34878D82A}">
                    <a16:rowId xmlns:a16="http://schemas.microsoft.com/office/drawing/2014/main" val="10002"/>
                  </a:ext>
                </a:extLst>
              </a:tr>
              <a:tr h="481904">
                <a:tc>
                  <a:txBody>
                    <a:bodyPr/>
                    <a:lstStyle/>
                    <a:p>
                      <a:r>
                        <a:rPr lang="en-US" sz="1800" dirty="0"/>
                        <a:t>Transforming E-R Diagrams into Relations   </a:t>
                      </a:r>
                    </a:p>
                  </a:txBody>
                  <a:tcPr/>
                </a:tc>
                <a:extLst>
                  <a:ext uri="{0D108BD9-81ED-4DB2-BD59-A6C34878D82A}">
                    <a16:rowId xmlns:a16="http://schemas.microsoft.com/office/drawing/2014/main" val="10003"/>
                  </a:ext>
                </a:extLst>
              </a:tr>
              <a:tr h="481904">
                <a:tc>
                  <a:txBody>
                    <a:bodyPr/>
                    <a:lstStyle/>
                    <a:p>
                      <a:r>
                        <a:rPr lang="en-US" sz="1800" dirty="0"/>
                        <a:t>Merging Relations</a:t>
                      </a:r>
                    </a:p>
                  </a:txBody>
                  <a:tcPr/>
                </a:tc>
                <a:extLst>
                  <a:ext uri="{0D108BD9-81ED-4DB2-BD59-A6C34878D82A}">
                    <a16:rowId xmlns:a16="http://schemas.microsoft.com/office/drawing/2014/main" val="10004"/>
                  </a:ext>
                </a:extLst>
              </a:tr>
              <a:tr h="481904">
                <a:tc>
                  <a:txBody>
                    <a:bodyPr/>
                    <a:lstStyle/>
                    <a:p>
                      <a:r>
                        <a:rPr lang="en-US" sz="1800" dirty="0"/>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graphicFrame>
        <p:nvGraphicFramePr>
          <p:cNvPr id="5" name="Table 4"/>
          <p:cNvGraphicFramePr>
            <a:graphicFrameLocks noGrp="1"/>
          </p:cNvGraphicFramePr>
          <p:nvPr/>
        </p:nvGraphicFramePr>
        <p:xfrm>
          <a:off x="1755775" y="152400"/>
          <a:ext cx="5715000" cy="1676400"/>
        </p:xfrm>
        <a:graphic>
          <a:graphicData uri="http://schemas.openxmlformats.org/drawingml/2006/table">
            <a:tbl>
              <a:tblPr firstRow="1" bandRow="1">
                <a:tableStyleId>{5C22544A-7EE6-4342-B048-85BDC9FD1C3A}</a:tableStyleId>
              </a:tblPr>
              <a:tblGrid>
                <a:gridCol w="543980">
                  <a:extLst>
                    <a:ext uri="{9D8B030D-6E8A-4147-A177-3AD203B41FA5}">
                      <a16:colId xmlns:a16="http://schemas.microsoft.com/office/drawing/2014/main" val="20000"/>
                    </a:ext>
                  </a:extLst>
                </a:gridCol>
                <a:gridCol w="1150881">
                  <a:extLst>
                    <a:ext uri="{9D8B030D-6E8A-4147-A177-3AD203B41FA5}">
                      <a16:colId xmlns:a16="http://schemas.microsoft.com/office/drawing/2014/main" val="20001"/>
                    </a:ext>
                  </a:extLst>
                </a:gridCol>
                <a:gridCol w="977077">
                  <a:extLst>
                    <a:ext uri="{9D8B030D-6E8A-4147-A177-3AD203B41FA5}">
                      <a16:colId xmlns:a16="http://schemas.microsoft.com/office/drawing/2014/main" val="20002"/>
                    </a:ext>
                  </a:extLst>
                </a:gridCol>
                <a:gridCol w="1190763">
                  <a:extLst>
                    <a:ext uri="{9D8B030D-6E8A-4147-A177-3AD203B41FA5}">
                      <a16:colId xmlns:a16="http://schemas.microsoft.com/office/drawing/2014/main" val="20003"/>
                    </a:ext>
                  </a:extLst>
                </a:gridCol>
                <a:gridCol w="1190763">
                  <a:extLst>
                    <a:ext uri="{9D8B030D-6E8A-4147-A177-3AD203B41FA5}">
                      <a16:colId xmlns:a16="http://schemas.microsoft.com/office/drawing/2014/main" val="20004"/>
                    </a:ext>
                  </a:extLst>
                </a:gridCol>
                <a:gridCol w="661536">
                  <a:extLst>
                    <a:ext uri="{9D8B030D-6E8A-4147-A177-3AD203B41FA5}">
                      <a16:colId xmlns:a16="http://schemas.microsoft.com/office/drawing/2014/main" val="20005"/>
                    </a:ext>
                  </a:extLst>
                </a:gridCol>
              </a:tblGrid>
              <a:tr h="419100">
                <a:tc>
                  <a:txBody>
                    <a:bodyPr/>
                    <a:lstStyle/>
                    <a:p>
                      <a:r>
                        <a:rPr lang="en-US" sz="1600" dirty="0"/>
                        <a:t>ID</a:t>
                      </a:r>
                    </a:p>
                  </a:txBody>
                  <a:tcPr/>
                </a:tc>
                <a:tc>
                  <a:txBody>
                    <a:bodyPr/>
                    <a:lstStyle/>
                    <a:p>
                      <a:r>
                        <a:rPr lang="en-US" sz="1600" dirty="0"/>
                        <a:t>Last</a:t>
                      </a:r>
                    </a:p>
                  </a:txBody>
                  <a:tcPr/>
                </a:tc>
                <a:tc>
                  <a:txBody>
                    <a:bodyPr/>
                    <a:lstStyle/>
                    <a:p>
                      <a:r>
                        <a:rPr lang="en-US" sz="1600" dirty="0"/>
                        <a:t>First</a:t>
                      </a:r>
                    </a:p>
                  </a:txBody>
                  <a:tcPr/>
                </a:tc>
                <a:tc>
                  <a:txBody>
                    <a:bodyPr/>
                    <a:lstStyle/>
                    <a:p>
                      <a:r>
                        <a:rPr lang="en-US" sz="1600" dirty="0"/>
                        <a:t>Address</a:t>
                      </a:r>
                    </a:p>
                  </a:txBody>
                  <a:tcPr/>
                </a:tc>
                <a:tc>
                  <a:txBody>
                    <a:bodyPr/>
                    <a:lstStyle/>
                    <a:p>
                      <a:r>
                        <a:rPr lang="en-US" sz="1600" dirty="0"/>
                        <a:t>City</a:t>
                      </a:r>
                    </a:p>
                  </a:txBody>
                  <a:tcPr/>
                </a:tc>
                <a:tc>
                  <a:txBody>
                    <a:bodyPr/>
                    <a:lstStyle/>
                    <a:p>
                      <a:r>
                        <a:rPr lang="en-US" sz="1600" dirty="0"/>
                        <a:t>State</a:t>
                      </a:r>
                    </a:p>
                  </a:txBody>
                  <a:tcPr/>
                </a:tc>
                <a:extLst>
                  <a:ext uri="{0D108BD9-81ED-4DB2-BD59-A6C34878D82A}">
                    <a16:rowId xmlns:a16="http://schemas.microsoft.com/office/drawing/2014/main" val="10000"/>
                  </a:ext>
                </a:extLst>
              </a:tr>
              <a:tr h="419100">
                <a:tc>
                  <a:txBody>
                    <a:bodyPr/>
                    <a:lstStyle/>
                    <a:p>
                      <a:r>
                        <a:rPr lang="en-US" sz="1600" dirty="0"/>
                        <a:t>1</a:t>
                      </a:r>
                    </a:p>
                  </a:txBody>
                  <a:tcPr/>
                </a:tc>
                <a:tc>
                  <a:txBody>
                    <a:bodyPr/>
                    <a:lstStyle/>
                    <a:p>
                      <a:r>
                        <a:rPr lang="en-US" sz="1600" dirty="0"/>
                        <a:t>Mortimer</a:t>
                      </a:r>
                      <a:r>
                        <a:rPr lang="en-US" sz="1600" baseline="0" dirty="0"/>
                        <a:t> </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t>Dan</a:t>
                      </a:r>
                      <a:endParaRPr lang="en-US" sz="1600" dirty="0"/>
                    </a:p>
                  </a:txBody>
                  <a:tcPr/>
                </a:tc>
                <a:tc>
                  <a:txBody>
                    <a:bodyPr/>
                    <a:lstStyle/>
                    <a:p>
                      <a:r>
                        <a:rPr lang="en-US" sz="1600" dirty="0"/>
                        <a:t>1 Sassafras</a:t>
                      </a:r>
                    </a:p>
                  </a:txBody>
                  <a:tcPr/>
                </a:tc>
                <a:tc>
                  <a:txBody>
                    <a:bodyPr/>
                    <a:lstStyle/>
                    <a:p>
                      <a:r>
                        <a:rPr lang="en-US" sz="1600" dirty="0" err="1"/>
                        <a:t>Anytown</a:t>
                      </a:r>
                      <a:endParaRPr lang="en-US" sz="1600" dirty="0"/>
                    </a:p>
                  </a:txBody>
                  <a:tcPr/>
                </a:tc>
                <a:tc>
                  <a:txBody>
                    <a:bodyPr/>
                    <a:lstStyle/>
                    <a:p>
                      <a:r>
                        <a:rPr lang="en-US" sz="1600" dirty="0"/>
                        <a:t>NJ</a:t>
                      </a:r>
                    </a:p>
                  </a:txBody>
                  <a:tcPr/>
                </a:tc>
                <a:extLst>
                  <a:ext uri="{0D108BD9-81ED-4DB2-BD59-A6C34878D82A}">
                    <a16:rowId xmlns:a16="http://schemas.microsoft.com/office/drawing/2014/main" val="10001"/>
                  </a:ext>
                </a:extLst>
              </a:tr>
              <a:tr h="419100">
                <a:tc>
                  <a:txBody>
                    <a:bodyPr/>
                    <a:lstStyle/>
                    <a:p>
                      <a:r>
                        <a:rPr lang="en-US" sz="1600" dirty="0"/>
                        <a:t>2</a:t>
                      </a:r>
                    </a:p>
                  </a:txBody>
                  <a:tcPr/>
                </a:tc>
                <a:tc>
                  <a:txBody>
                    <a:bodyPr/>
                    <a:lstStyle/>
                    <a:p>
                      <a:r>
                        <a:rPr lang="en-US" sz="1600" dirty="0"/>
                        <a:t>Washington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Reggie</a:t>
                      </a:r>
                    </a:p>
                  </a:txBody>
                  <a:tcPr/>
                </a:tc>
                <a:tc>
                  <a:txBody>
                    <a:bodyPr/>
                    <a:lstStyle/>
                    <a:p>
                      <a:r>
                        <a:rPr lang="en-US" sz="1600" dirty="0"/>
                        <a:t>2 Oak</a:t>
                      </a:r>
                    </a:p>
                  </a:txBody>
                  <a:tcPr/>
                </a:tc>
                <a:tc>
                  <a:txBody>
                    <a:bodyPr/>
                    <a:lstStyle/>
                    <a:p>
                      <a:r>
                        <a:rPr lang="en-US" sz="1600" dirty="0"/>
                        <a:t>Somewhere</a:t>
                      </a:r>
                    </a:p>
                  </a:txBody>
                  <a:tcPr/>
                </a:tc>
                <a:tc>
                  <a:txBody>
                    <a:bodyPr/>
                    <a:lstStyle/>
                    <a:p>
                      <a:r>
                        <a:rPr lang="en-US" sz="1600" dirty="0"/>
                        <a:t>NJ</a:t>
                      </a:r>
                    </a:p>
                  </a:txBody>
                  <a:tcPr/>
                </a:tc>
                <a:extLst>
                  <a:ext uri="{0D108BD9-81ED-4DB2-BD59-A6C34878D82A}">
                    <a16:rowId xmlns:a16="http://schemas.microsoft.com/office/drawing/2014/main" val="10002"/>
                  </a:ext>
                </a:extLst>
              </a:tr>
              <a:tr h="419100">
                <a:tc>
                  <a:txBody>
                    <a:bodyPr/>
                    <a:lstStyle/>
                    <a:p>
                      <a:r>
                        <a:rPr lang="en-US" sz="1600" dirty="0"/>
                        <a:t>3</a:t>
                      </a:r>
                    </a:p>
                  </a:txBody>
                  <a:tcPr/>
                </a:tc>
                <a:tc>
                  <a:txBody>
                    <a:bodyPr/>
                    <a:lstStyle/>
                    <a:p>
                      <a:r>
                        <a:rPr lang="en-US" sz="1600" dirty="0"/>
                        <a:t>Young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Luke</a:t>
                      </a:r>
                    </a:p>
                  </a:txBody>
                  <a:tcPr/>
                </a:tc>
                <a:tc>
                  <a:txBody>
                    <a:bodyPr/>
                    <a:lstStyle/>
                    <a:p>
                      <a:r>
                        <a:rPr lang="en-US" sz="1600" dirty="0"/>
                        <a:t>3 Pine</a:t>
                      </a:r>
                    </a:p>
                  </a:txBody>
                  <a:tcPr/>
                </a:tc>
                <a:tc>
                  <a:txBody>
                    <a:bodyPr/>
                    <a:lstStyle/>
                    <a:p>
                      <a:r>
                        <a:rPr lang="en-US" sz="1600" dirty="0"/>
                        <a:t>Elsewhere</a:t>
                      </a:r>
                    </a:p>
                  </a:txBody>
                  <a:tcPr/>
                </a:tc>
                <a:tc>
                  <a:txBody>
                    <a:bodyPr/>
                    <a:lstStyle/>
                    <a:p>
                      <a:r>
                        <a:rPr lang="en-US" sz="1600" dirty="0"/>
                        <a:t>PA</a:t>
                      </a:r>
                    </a:p>
                  </a:txBody>
                  <a:tcPr/>
                </a:tc>
                <a:extLst>
                  <a:ext uri="{0D108BD9-81ED-4DB2-BD59-A6C34878D82A}">
                    <a16:rowId xmlns:a16="http://schemas.microsoft.com/office/drawing/2014/main" val="10003"/>
                  </a:ext>
                </a:extLst>
              </a:tr>
            </a:tbl>
          </a:graphicData>
        </a:graphic>
      </p:graphicFrame>
      <p:sp>
        <p:nvSpPr>
          <p:cNvPr id="6" name="Rectangle 5"/>
          <p:cNvSpPr/>
          <p:nvPr/>
        </p:nvSpPr>
        <p:spPr>
          <a:xfrm>
            <a:off x="4419601" y="533400"/>
            <a:ext cx="3051175"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4419601" y="990600"/>
            <a:ext cx="3051175"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4419601" y="1447800"/>
            <a:ext cx="3051175" cy="3762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9" name="Table 8"/>
          <p:cNvGraphicFramePr>
            <a:graphicFrameLocks noGrp="1"/>
          </p:cNvGraphicFramePr>
          <p:nvPr/>
        </p:nvGraphicFramePr>
        <p:xfrm>
          <a:off x="1981200" y="381000"/>
          <a:ext cx="5715000" cy="1676400"/>
        </p:xfrm>
        <a:graphic>
          <a:graphicData uri="http://schemas.openxmlformats.org/drawingml/2006/table">
            <a:tbl>
              <a:tblPr firstRow="1" bandRow="1">
                <a:tableStyleId>{5C22544A-7EE6-4342-B048-85BDC9FD1C3A}</a:tableStyleId>
              </a:tblPr>
              <a:tblGrid>
                <a:gridCol w="543980">
                  <a:extLst>
                    <a:ext uri="{9D8B030D-6E8A-4147-A177-3AD203B41FA5}">
                      <a16:colId xmlns:a16="http://schemas.microsoft.com/office/drawing/2014/main" val="20000"/>
                    </a:ext>
                  </a:extLst>
                </a:gridCol>
                <a:gridCol w="1150881">
                  <a:extLst>
                    <a:ext uri="{9D8B030D-6E8A-4147-A177-3AD203B41FA5}">
                      <a16:colId xmlns:a16="http://schemas.microsoft.com/office/drawing/2014/main" val="20001"/>
                    </a:ext>
                  </a:extLst>
                </a:gridCol>
                <a:gridCol w="977077">
                  <a:extLst>
                    <a:ext uri="{9D8B030D-6E8A-4147-A177-3AD203B41FA5}">
                      <a16:colId xmlns:a16="http://schemas.microsoft.com/office/drawing/2014/main" val="20002"/>
                    </a:ext>
                  </a:extLst>
                </a:gridCol>
                <a:gridCol w="1190763">
                  <a:extLst>
                    <a:ext uri="{9D8B030D-6E8A-4147-A177-3AD203B41FA5}">
                      <a16:colId xmlns:a16="http://schemas.microsoft.com/office/drawing/2014/main" val="20003"/>
                    </a:ext>
                  </a:extLst>
                </a:gridCol>
                <a:gridCol w="1190763">
                  <a:extLst>
                    <a:ext uri="{9D8B030D-6E8A-4147-A177-3AD203B41FA5}">
                      <a16:colId xmlns:a16="http://schemas.microsoft.com/office/drawing/2014/main" val="20004"/>
                    </a:ext>
                  </a:extLst>
                </a:gridCol>
                <a:gridCol w="661536">
                  <a:extLst>
                    <a:ext uri="{9D8B030D-6E8A-4147-A177-3AD203B41FA5}">
                      <a16:colId xmlns:a16="http://schemas.microsoft.com/office/drawing/2014/main" val="20005"/>
                    </a:ext>
                  </a:extLst>
                </a:gridCol>
              </a:tblGrid>
              <a:tr h="419100">
                <a:tc>
                  <a:txBody>
                    <a:bodyPr/>
                    <a:lstStyle/>
                    <a:p>
                      <a:r>
                        <a:rPr lang="en-US" sz="1600" dirty="0"/>
                        <a:t>ID</a:t>
                      </a:r>
                    </a:p>
                  </a:txBody>
                  <a:tcPr/>
                </a:tc>
                <a:tc>
                  <a:txBody>
                    <a:bodyPr/>
                    <a:lstStyle/>
                    <a:p>
                      <a:r>
                        <a:rPr lang="en-US" sz="1600" dirty="0"/>
                        <a:t>Last</a:t>
                      </a:r>
                    </a:p>
                  </a:txBody>
                  <a:tcPr/>
                </a:tc>
                <a:tc>
                  <a:txBody>
                    <a:bodyPr/>
                    <a:lstStyle/>
                    <a:p>
                      <a:r>
                        <a:rPr lang="en-US" sz="1600" dirty="0"/>
                        <a:t>First</a:t>
                      </a:r>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0000"/>
                  </a:ext>
                </a:extLst>
              </a:tr>
              <a:tr h="419100">
                <a:tc>
                  <a:txBody>
                    <a:bodyPr/>
                    <a:lstStyle/>
                    <a:p>
                      <a:r>
                        <a:rPr lang="en-US" sz="1600" dirty="0"/>
                        <a:t>1</a:t>
                      </a:r>
                    </a:p>
                  </a:txBody>
                  <a:tcPr/>
                </a:tc>
                <a:tc>
                  <a:txBody>
                    <a:bodyPr/>
                    <a:lstStyle/>
                    <a:p>
                      <a:r>
                        <a:rPr lang="en-US" sz="1600" dirty="0"/>
                        <a:t>Mortimer</a:t>
                      </a:r>
                      <a:r>
                        <a:rPr lang="en-US" sz="1600" baseline="0" dirty="0"/>
                        <a:t> </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t>Dan</a:t>
                      </a:r>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0001"/>
                  </a:ext>
                </a:extLst>
              </a:tr>
              <a:tr h="419100">
                <a:tc>
                  <a:txBody>
                    <a:bodyPr/>
                    <a:lstStyle/>
                    <a:p>
                      <a:r>
                        <a:rPr lang="en-US" sz="1600" dirty="0"/>
                        <a:t>2</a:t>
                      </a:r>
                    </a:p>
                  </a:txBody>
                  <a:tcPr/>
                </a:tc>
                <a:tc>
                  <a:txBody>
                    <a:bodyPr/>
                    <a:lstStyle/>
                    <a:p>
                      <a:r>
                        <a:rPr lang="en-US" sz="1600" dirty="0"/>
                        <a:t>Washington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Reggie</a:t>
                      </a:r>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0002"/>
                  </a:ext>
                </a:extLst>
              </a:tr>
              <a:tr h="419100">
                <a:tc>
                  <a:txBody>
                    <a:bodyPr/>
                    <a:lstStyle/>
                    <a:p>
                      <a:r>
                        <a:rPr lang="en-US" sz="1600" dirty="0"/>
                        <a:t>3</a:t>
                      </a:r>
                    </a:p>
                  </a:txBody>
                  <a:tcPr/>
                </a:tc>
                <a:tc>
                  <a:txBody>
                    <a:bodyPr/>
                    <a:lstStyle/>
                    <a:p>
                      <a:r>
                        <a:rPr lang="en-US" sz="1600" dirty="0"/>
                        <a:t>Young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Luke</a:t>
                      </a:r>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0003"/>
                  </a:ext>
                </a:extLst>
              </a:tr>
            </a:tbl>
          </a:graphicData>
        </a:graphic>
      </p:graphicFrame>
      <p:graphicFrame>
        <p:nvGraphicFramePr>
          <p:cNvPr id="13" name="Table 12"/>
          <p:cNvGraphicFramePr>
            <a:graphicFrameLocks noGrp="1"/>
          </p:cNvGraphicFramePr>
          <p:nvPr/>
        </p:nvGraphicFramePr>
        <p:xfrm>
          <a:off x="4652964" y="2671763"/>
          <a:ext cx="3043236" cy="1676400"/>
        </p:xfrm>
        <a:graphic>
          <a:graphicData uri="http://schemas.openxmlformats.org/drawingml/2006/table">
            <a:tbl>
              <a:tblPr firstRow="1" bandRow="1">
                <a:tableStyleId>{5C22544A-7EE6-4342-B048-85BDC9FD1C3A}</a:tableStyleId>
              </a:tblPr>
              <a:tblGrid>
                <a:gridCol w="1190831">
                  <a:extLst>
                    <a:ext uri="{9D8B030D-6E8A-4147-A177-3AD203B41FA5}">
                      <a16:colId xmlns:a16="http://schemas.microsoft.com/office/drawing/2014/main" val="20000"/>
                    </a:ext>
                  </a:extLst>
                </a:gridCol>
                <a:gridCol w="1190831">
                  <a:extLst>
                    <a:ext uri="{9D8B030D-6E8A-4147-A177-3AD203B41FA5}">
                      <a16:colId xmlns:a16="http://schemas.microsoft.com/office/drawing/2014/main" val="20001"/>
                    </a:ext>
                  </a:extLst>
                </a:gridCol>
                <a:gridCol w="661574">
                  <a:extLst>
                    <a:ext uri="{9D8B030D-6E8A-4147-A177-3AD203B41FA5}">
                      <a16:colId xmlns:a16="http://schemas.microsoft.com/office/drawing/2014/main" val="20002"/>
                    </a:ext>
                  </a:extLst>
                </a:gridCol>
              </a:tblGrid>
              <a:tr h="419100">
                <a:tc>
                  <a:txBody>
                    <a:bodyPr/>
                    <a:lstStyle/>
                    <a:p>
                      <a:r>
                        <a:rPr lang="en-US" sz="1600" dirty="0"/>
                        <a:t>Address</a:t>
                      </a:r>
                    </a:p>
                  </a:txBody>
                  <a:tcPr marL="91445" marR="91445"/>
                </a:tc>
                <a:tc>
                  <a:txBody>
                    <a:bodyPr/>
                    <a:lstStyle/>
                    <a:p>
                      <a:r>
                        <a:rPr lang="en-US" sz="1600" dirty="0"/>
                        <a:t>City</a:t>
                      </a:r>
                    </a:p>
                  </a:txBody>
                  <a:tcPr marL="91445" marR="91445"/>
                </a:tc>
                <a:tc>
                  <a:txBody>
                    <a:bodyPr/>
                    <a:lstStyle/>
                    <a:p>
                      <a:r>
                        <a:rPr lang="en-US" sz="1600" dirty="0"/>
                        <a:t>State</a:t>
                      </a:r>
                    </a:p>
                  </a:txBody>
                  <a:tcPr marL="91445" marR="91445"/>
                </a:tc>
                <a:extLst>
                  <a:ext uri="{0D108BD9-81ED-4DB2-BD59-A6C34878D82A}">
                    <a16:rowId xmlns:a16="http://schemas.microsoft.com/office/drawing/2014/main" val="10000"/>
                  </a:ext>
                </a:extLst>
              </a:tr>
              <a:tr h="419100">
                <a:tc>
                  <a:txBody>
                    <a:bodyPr/>
                    <a:lstStyle/>
                    <a:p>
                      <a:r>
                        <a:rPr lang="en-US" sz="1600" dirty="0"/>
                        <a:t>1 Sassafras</a:t>
                      </a:r>
                    </a:p>
                  </a:txBody>
                  <a:tcPr marL="91445" marR="91445"/>
                </a:tc>
                <a:tc>
                  <a:txBody>
                    <a:bodyPr/>
                    <a:lstStyle/>
                    <a:p>
                      <a:r>
                        <a:rPr lang="en-US" sz="1600" dirty="0" err="1"/>
                        <a:t>Anytown</a:t>
                      </a:r>
                      <a:endParaRPr lang="en-US" sz="1600" dirty="0"/>
                    </a:p>
                  </a:txBody>
                  <a:tcPr marL="91445" marR="91445"/>
                </a:tc>
                <a:tc>
                  <a:txBody>
                    <a:bodyPr/>
                    <a:lstStyle/>
                    <a:p>
                      <a:r>
                        <a:rPr lang="en-US" sz="1600" dirty="0"/>
                        <a:t>NJ</a:t>
                      </a:r>
                    </a:p>
                  </a:txBody>
                  <a:tcPr marL="91445" marR="91445"/>
                </a:tc>
                <a:extLst>
                  <a:ext uri="{0D108BD9-81ED-4DB2-BD59-A6C34878D82A}">
                    <a16:rowId xmlns:a16="http://schemas.microsoft.com/office/drawing/2014/main" val="10001"/>
                  </a:ext>
                </a:extLst>
              </a:tr>
              <a:tr h="419100">
                <a:tc>
                  <a:txBody>
                    <a:bodyPr/>
                    <a:lstStyle/>
                    <a:p>
                      <a:r>
                        <a:rPr lang="en-US" sz="1600" dirty="0"/>
                        <a:t>2 Oak</a:t>
                      </a:r>
                    </a:p>
                  </a:txBody>
                  <a:tcPr marL="91445" marR="91445"/>
                </a:tc>
                <a:tc>
                  <a:txBody>
                    <a:bodyPr/>
                    <a:lstStyle/>
                    <a:p>
                      <a:r>
                        <a:rPr lang="en-US" sz="1600" dirty="0"/>
                        <a:t>Somewhere</a:t>
                      </a:r>
                    </a:p>
                  </a:txBody>
                  <a:tcPr marL="91445" marR="91445"/>
                </a:tc>
                <a:tc>
                  <a:txBody>
                    <a:bodyPr/>
                    <a:lstStyle/>
                    <a:p>
                      <a:r>
                        <a:rPr lang="en-US" sz="1600" dirty="0"/>
                        <a:t>NJ</a:t>
                      </a:r>
                    </a:p>
                  </a:txBody>
                  <a:tcPr marL="91445" marR="91445"/>
                </a:tc>
                <a:extLst>
                  <a:ext uri="{0D108BD9-81ED-4DB2-BD59-A6C34878D82A}">
                    <a16:rowId xmlns:a16="http://schemas.microsoft.com/office/drawing/2014/main" val="10002"/>
                  </a:ext>
                </a:extLst>
              </a:tr>
              <a:tr h="419100">
                <a:tc>
                  <a:txBody>
                    <a:bodyPr/>
                    <a:lstStyle/>
                    <a:p>
                      <a:r>
                        <a:rPr lang="en-US" sz="1600" dirty="0"/>
                        <a:t>3 Pine</a:t>
                      </a:r>
                    </a:p>
                  </a:txBody>
                  <a:tcPr marL="91445" marR="91445"/>
                </a:tc>
                <a:tc>
                  <a:txBody>
                    <a:bodyPr/>
                    <a:lstStyle/>
                    <a:p>
                      <a:r>
                        <a:rPr lang="en-US" sz="1600" dirty="0"/>
                        <a:t>Elsewhere</a:t>
                      </a:r>
                    </a:p>
                  </a:txBody>
                  <a:tcPr marL="91445" marR="91445"/>
                </a:tc>
                <a:tc>
                  <a:txBody>
                    <a:bodyPr/>
                    <a:lstStyle/>
                    <a:p>
                      <a:r>
                        <a:rPr lang="en-US" sz="1600" dirty="0"/>
                        <a:t>PA</a:t>
                      </a:r>
                    </a:p>
                  </a:txBody>
                  <a:tcPr marL="91445" marR="91445"/>
                </a:tc>
                <a:extLst>
                  <a:ext uri="{0D108BD9-81ED-4DB2-BD59-A6C34878D82A}">
                    <a16:rowId xmlns:a16="http://schemas.microsoft.com/office/drawing/2014/main" val="10003"/>
                  </a:ext>
                </a:extLst>
              </a:tr>
            </a:tbl>
          </a:graphicData>
        </a:graphic>
      </p:graphicFrame>
      <p:graphicFrame>
        <p:nvGraphicFramePr>
          <p:cNvPr id="14" name="Table 13"/>
          <p:cNvGraphicFramePr>
            <a:graphicFrameLocks noGrp="1"/>
          </p:cNvGraphicFramePr>
          <p:nvPr/>
        </p:nvGraphicFramePr>
        <p:xfrm>
          <a:off x="4805364" y="2824163"/>
          <a:ext cx="4338636" cy="1676400"/>
        </p:xfrm>
        <a:graphic>
          <a:graphicData uri="http://schemas.openxmlformats.org/drawingml/2006/table">
            <a:tbl>
              <a:tblPr firstRow="1" bandRow="1">
                <a:tableStyleId>{5C22544A-7EE6-4342-B048-85BDC9FD1C3A}</a:tableStyleId>
              </a:tblPr>
              <a:tblGrid>
                <a:gridCol w="1220241">
                  <a:extLst>
                    <a:ext uri="{9D8B030D-6E8A-4147-A177-3AD203B41FA5}">
                      <a16:colId xmlns:a16="http://schemas.microsoft.com/office/drawing/2014/main" val="20000"/>
                    </a:ext>
                  </a:extLst>
                </a:gridCol>
                <a:gridCol w="1220241">
                  <a:extLst>
                    <a:ext uri="{9D8B030D-6E8A-4147-A177-3AD203B41FA5}">
                      <a16:colId xmlns:a16="http://schemas.microsoft.com/office/drawing/2014/main" val="20001"/>
                    </a:ext>
                  </a:extLst>
                </a:gridCol>
                <a:gridCol w="1220241">
                  <a:extLst>
                    <a:ext uri="{9D8B030D-6E8A-4147-A177-3AD203B41FA5}">
                      <a16:colId xmlns:a16="http://schemas.microsoft.com/office/drawing/2014/main" val="20002"/>
                    </a:ext>
                  </a:extLst>
                </a:gridCol>
                <a:gridCol w="677913">
                  <a:extLst>
                    <a:ext uri="{9D8B030D-6E8A-4147-A177-3AD203B41FA5}">
                      <a16:colId xmlns:a16="http://schemas.microsoft.com/office/drawing/2014/main" val="20003"/>
                    </a:ext>
                  </a:extLst>
                </a:gridCol>
              </a:tblGrid>
              <a:tr h="419100">
                <a:tc>
                  <a:txBody>
                    <a:bodyPr/>
                    <a:lstStyle/>
                    <a:p>
                      <a:r>
                        <a:rPr lang="en-US" sz="1600" dirty="0"/>
                        <a:t>ID</a:t>
                      </a:r>
                    </a:p>
                  </a:txBody>
                  <a:tcPr marL="91444" marR="91444"/>
                </a:tc>
                <a:tc>
                  <a:txBody>
                    <a:bodyPr/>
                    <a:lstStyle/>
                    <a:p>
                      <a:r>
                        <a:rPr lang="en-US" sz="1600" dirty="0"/>
                        <a:t>Address</a:t>
                      </a:r>
                    </a:p>
                  </a:txBody>
                  <a:tcPr marL="91444" marR="91444"/>
                </a:tc>
                <a:tc>
                  <a:txBody>
                    <a:bodyPr/>
                    <a:lstStyle/>
                    <a:p>
                      <a:r>
                        <a:rPr lang="en-US" sz="1600" dirty="0"/>
                        <a:t>City</a:t>
                      </a:r>
                    </a:p>
                  </a:txBody>
                  <a:tcPr marL="91444" marR="91444"/>
                </a:tc>
                <a:tc>
                  <a:txBody>
                    <a:bodyPr/>
                    <a:lstStyle/>
                    <a:p>
                      <a:r>
                        <a:rPr lang="en-US" sz="1600" dirty="0"/>
                        <a:t>State</a:t>
                      </a:r>
                    </a:p>
                  </a:txBody>
                  <a:tcPr marL="91444" marR="91444"/>
                </a:tc>
                <a:extLst>
                  <a:ext uri="{0D108BD9-81ED-4DB2-BD59-A6C34878D82A}">
                    <a16:rowId xmlns:a16="http://schemas.microsoft.com/office/drawing/2014/main" val="10000"/>
                  </a:ext>
                </a:extLst>
              </a:tr>
              <a:tr h="419100">
                <a:tc>
                  <a:txBody>
                    <a:bodyPr/>
                    <a:lstStyle/>
                    <a:p>
                      <a:r>
                        <a:rPr lang="en-US" sz="1600" dirty="0"/>
                        <a:t>100</a:t>
                      </a:r>
                    </a:p>
                  </a:txBody>
                  <a:tcPr marL="91444" marR="91444"/>
                </a:tc>
                <a:tc>
                  <a:txBody>
                    <a:bodyPr/>
                    <a:lstStyle/>
                    <a:p>
                      <a:r>
                        <a:rPr lang="en-US" sz="1600" dirty="0"/>
                        <a:t>1 Sassafras</a:t>
                      </a:r>
                    </a:p>
                  </a:txBody>
                  <a:tcPr marL="91444" marR="91444"/>
                </a:tc>
                <a:tc>
                  <a:txBody>
                    <a:bodyPr/>
                    <a:lstStyle/>
                    <a:p>
                      <a:r>
                        <a:rPr lang="en-US" sz="1600" dirty="0" err="1"/>
                        <a:t>Anytown</a:t>
                      </a:r>
                      <a:endParaRPr lang="en-US" sz="1600" dirty="0"/>
                    </a:p>
                  </a:txBody>
                  <a:tcPr marL="91444" marR="91444"/>
                </a:tc>
                <a:tc>
                  <a:txBody>
                    <a:bodyPr/>
                    <a:lstStyle/>
                    <a:p>
                      <a:r>
                        <a:rPr lang="en-US" sz="1600" dirty="0"/>
                        <a:t>NJ</a:t>
                      </a:r>
                    </a:p>
                  </a:txBody>
                  <a:tcPr marL="91444" marR="91444"/>
                </a:tc>
                <a:extLst>
                  <a:ext uri="{0D108BD9-81ED-4DB2-BD59-A6C34878D82A}">
                    <a16:rowId xmlns:a16="http://schemas.microsoft.com/office/drawing/2014/main" val="10001"/>
                  </a:ext>
                </a:extLst>
              </a:tr>
              <a:tr h="419100">
                <a:tc>
                  <a:txBody>
                    <a:bodyPr/>
                    <a:lstStyle/>
                    <a:p>
                      <a:r>
                        <a:rPr lang="en-US" sz="1600" dirty="0"/>
                        <a:t>101</a:t>
                      </a:r>
                    </a:p>
                  </a:txBody>
                  <a:tcPr marL="91444" marR="91444"/>
                </a:tc>
                <a:tc>
                  <a:txBody>
                    <a:bodyPr/>
                    <a:lstStyle/>
                    <a:p>
                      <a:r>
                        <a:rPr lang="en-US" sz="1600" dirty="0"/>
                        <a:t>2 Oak</a:t>
                      </a:r>
                    </a:p>
                  </a:txBody>
                  <a:tcPr marL="91444" marR="91444"/>
                </a:tc>
                <a:tc>
                  <a:txBody>
                    <a:bodyPr/>
                    <a:lstStyle/>
                    <a:p>
                      <a:r>
                        <a:rPr lang="en-US" sz="1600" dirty="0"/>
                        <a:t>Somewhere</a:t>
                      </a:r>
                    </a:p>
                  </a:txBody>
                  <a:tcPr marL="91444" marR="91444"/>
                </a:tc>
                <a:tc>
                  <a:txBody>
                    <a:bodyPr/>
                    <a:lstStyle/>
                    <a:p>
                      <a:r>
                        <a:rPr lang="en-US" sz="1600" dirty="0"/>
                        <a:t>NJ</a:t>
                      </a:r>
                    </a:p>
                  </a:txBody>
                  <a:tcPr marL="91444" marR="91444"/>
                </a:tc>
                <a:extLst>
                  <a:ext uri="{0D108BD9-81ED-4DB2-BD59-A6C34878D82A}">
                    <a16:rowId xmlns:a16="http://schemas.microsoft.com/office/drawing/2014/main" val="10002"/>
                  </a:ext>
                </a:extLst>
              </a:tr>
              <a:tr h="419100">
                <a:tc>
                  <a:txBody>
                    <a:bodyPr/>
                    <a:lstStyle/>
                    <a:p>
                      <a:r>
                        <a:rPr lang="en-US" sz="1600" dirty="0"/>
                        <a:t>102</a:t>
                      </a:r>
                    </a:p>
                  </a:txBody>
                  <a:tcPr marL="91444" marR="91444"/>
                </a:tc>
                <a:tc>
                  <a:txBody>
                    <a:bodyPr/>
                    <a:lstStyle/>
                    <a:p>
                      <a:r>
                        <a:rPr lang="en-US" sz="1600" dirty="0"/>
                        <a:t>3 Pine</a:t>
                      </a:r>
                    </a:p>
                  </a:txBody>
                  <a:tcPr marL="91444" marR="91444"/>
                </a:tc>
                <a:tc>
                  <a:txBody>
                    <a:bodyPr/>
                    <a:lstStyle/>
                    <a:p>
                      <a:r>
                        <a:rPr lang="en-US" sz="1600" dirty="0"/>
                        <a:t>Elsewhere</a:t>
                      </a:r>
                    </a:p>
                  </a:txBody>
                  <a:tcPr marL="91444" marR="91444"/>
                </a:tc>
                <a:tc>
                  <a:txBody>
                    <a:bodyPr/>
                    <a:lstStyle/>
                    <a:p>
                      <a:r>
                        <a:rPr lang="en-US" sz="1600" dirty="0"/>
                        <a:t>PA</a:t>
                      </a:r>
                    </a:p>
                  </a:txBody>
                  <a:tcPr marL="91444" marR="91444"/>
                </a:tc>
                <a:extLst>
                  <a:ext uri="{0D108BD9-81ED-4DB2-BD59-A6C34878D82A}">
                    <a16:rowId xmlns:a16="http://schemas.microsoft.com/office/drawing/2014/main" val="10003"/>
                  </a:ext>
                </a:extLst>
              </a:tr>
            </a:tbl>
          </a:graphicData>
        </a:graphic>
      </p:graphicFrame>
      <p:graphicFrame>
        <p:nvGraphicFramePr>
          <p:cNvPr id="15" name="Table 14"/>
          <p:cNvGraphicFramePr>
            <a:graphicFrameLocks noGrp="1"/>
          </p:cNvGraphicFramePr>
          <p:nvPr/>
        </p:nvGraphicFramePr>
        <p:xfrm>
          <a:off x="2133600" y="533400"/>
          <a:ext cx="3862389" cy="1676400"/>
        </p:xfrm>
        <a:graphic>
          <a:graphicData uri="http://schemas.openxmlformats.org/drawingml/2006/table">
            <a:tbl>
              <a:tblPr firstRow="1" bandRow="1">
                <a:tableStyleId>{5C22544A-7EE6-4342-B048-85BDC9FD1C3A}</a:tableStyleId>
              </a:tblPr>
              <a:tblGrid>
                <a:gridCol w="543936">
                  <a:extLst>
                    <a:ext uri="{9D8B030D-6E8A-4147-A177-3AD203B41FA5}">
                      <a16:colId xmlns:a16="http://schemas.microsoft.com/office/drawing/2014/main" val="20000"/>
                    </a:ext>
                  </a:extLst>
                </a:gridCol>
                <a:gridCol w="1150788">
                  <a:extLst>
                    <a:ext uri="{9D8B030D-6E8A-4147-A177-3AD203B41FA5}">
                      <a16:colId xmlns:a16="http://schemas.microsoft.com/office/drawing/2014/main" val="20001"/>
                    </a:ext>
                  </a:extLst>
                </a:gridCol>
                <a:gridCol w="976998">
                  <a:extLst>
                    <a:ext uri="{9D8B030D-6E8A-4147-A177-3AD203B41FA5}">
                      <a16:colId xmlns:a16="http://schemas.microsoft.com/office/drawing/2014/main" val="20002"/>
                    </a:ext>
                  </a:extLst>
                </a:gridCol>
                <a:gridCol w="1190667">
                  <a:extLst>
                    <a:ext uri="{9D8B030D-6E8A-4147-A177-3AD203B41FA5}">
                      <a16:colId xmlns:a16="http://schemas.microsoft.com/office/drawing/2014/main" val="20003"/>
                    </a:ext>
                  </a:extLst>
                </a:gridCol>
              </a:tblGrid>
              <a:tr h="419100">
                <a:tc>
                  <a:txBody>
                    <a:bodyPr/>
                    <a:lstStyle/>
                    <a:p>
                      <a:r>
                        <a:rPr lang="en-US" sz="1600" dirty="0"/>
                        <a:t>ID</a:t>
                      </a:r>
                    </a:p>
                  </a:txBody>
                  <a:tcPr marL="91433" marR="91433"/>
                </a:tc>
                <a:tc>
                  <a:txBody>
                    <a:bodyPr/>
                    <a:lstStyle/>
                    <a:p>
                      <a:r>
                        <a:rPr lang="en-US" sz="1600" dirty="0"/>
                        <a:t>Last</a:t>
                      </a:r>
                    </a:p>
                  </a:txBody>
                  <a:tcPr marL="91433" marR="91433"/>
                </a:tc>
                <a:tc>
                  <a:txBody>
                    <a:bodyPr/>
                    <a:lstStyle/>
                    <a:p>
                      <a:r>
                        <a:rPr lang="en-US" sz="1600" dirty="0"/>
                        <a:t>First</a:t>
                      </a:r>
                    </a:p>
                  </a:txBody>
                  <a:tcPr marL="91433" marR="91433"/>
                </a:tc>
                <a:tc>
                  <a:txBody>
                    <a:bodyPr/>
                    <a:lstStyle/>
                    <a:p>
                      <a:r>
                        <a:rPr lang="en-US" sz="1600" dirty="0"/>
                        <a:t>FK_ID</a:t>
                      </a:r>
                    </a:p>
                  </a:txBody>
                  <a:tcPr marL="91433" marR="91433"/>
                </a:tc>
                <a:extLst>
                  <a:ext uri="{0D108BD9-81ED-4DB2-BD59-A6C34878D82A}">
                    <a16:rowId xmlns:a16="http://schemas.microsoft.com/office/drawing/2014/main" val="10000"/>
                  </a:ext>
                </a:extLst>
              </a:tr>
              <a:tr h="419100">
                <a:tc>
                  <a:txBody>
                    <a:bodyPr/>
                    <a:lstStyle/>
                    <a:p>
                      <a:r>
                        <a:rPr lang="en-US" sz="1600" dirty="0"/>
                        <a:t>1</a:t>
                      </a:r>
                    </a:p>
                  </a:txBody>
                  <a:tcPr marL="91433" marR="91433"/>
                </a:tc>
                <a:tc>
                  <a:txBody>
                    <a:bodyPr/>
                    <a:lstStyle/>
                    <a:p>
                      <a:r>
                        <a:rPr lang="en-US" sz="1600" dirty="0"/>
                        <a:t>Mortimer</a:t>
                      </a:r>
                      <a:r>
                        <a:rPr lang="en-US" sz="1600" baseline="0" dirty="0"/>
                        <a:t> </a:t>
                      </a:r>
                      <a:endParaRPr lang="en-US" sz="1600" dirty="0"/>
                    </a:p>
                  </a:txBody>
                  <a:tcPr marL="91433" marR="9143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t>Dan</a:t>
                      </a:r>
                      <a:endParaRPr lang="en-US" sz="1600" dirty="0"/>
                    </a:p>
                  </a:txBody>
                  <a:tcPr marL="91433" marR="91433"/>
                </a:tc>
                <a:tc>
                  <a:txBody>
                    <a:bodyPr/>
                    <a:lstStyle/>
                    <a:p>
                      <a:r>
                        <a:rPr lang="en-US" sz="1600" dirty="0"/>
                        <a:t>100</a:t>
                      </a:r>
                    </a:p>
                  </a:txBody>
                  <a:tcPr marL="91433" marR="91433"/>
                </a:tc>
                <a:extLst>
                  <a:ext uri="{0D108BD9-81ED-4DB2-BD59-A6C34878D82A}">
                    <a16:rowId xmlns:a16="http://schemas.microsoft.com/office/drawing/2014/main" val="10001"/>
                  </a:ext>
                </a:extLst>
              </a:tr>
              <a:tr h="419100">
                <a:tc>
                  <a:txBody>
                    <a:bodyPr/>
                    <a:lstStyle/>
                    <a:p>
                      <a:r>
                        <a:rPr lang="en-US" sz="1600" dirty="0"/>
                        <a:t>2</a:t>
                      </a:r>
                    </a:p>
                  </a:txBody>
                  <a:tcPr marL="91433" marR="91433"/>
                </a:tc>
                <a:tc>
                  <a:txBody>
                    <a:bodyPr/>
                    <a:lstStyle/>
                    <a:p>
                      <a:r>
                        <a:rPr lang="en-US" sz="1600" dirty="0"/>
                        <a:t>Washington</a:t>
                      </a:r>
                    </a:p>
                  </a:txBody>
                  <a:tcPr marL="91433" marR="9143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Reggie</a:t>
                      </a:r>
                    </a:p>
                  </a:txBody>
                  <a:tcPr marL="91433" marR="91433"/>
                </a:tc>
                <a:tc>
                  <a:txBody>
                    <a:bodyPr/>
                    <a:lstStyle/>
                    <a:p>
                      <a:r>
                        <a:rPr lang="en-US" sz="1600" dirty="0"/>
                        <a:t>101</a:t>
                      </a:r>
                    </a:p>
                  </a:txBody>
                  <a:tcPr marL="91433" marR="91433"/>
                </a:tc>
                <a:extLst>
                  <a:ext uri="{0D108BD9-81ED-4DB2-BD59-A6C34878D82A}">
                    <a16:rowId xmlns:a16="http://schemas.microsoft.com/office/drawing/2014/main" val="10002"/>
                  </a:ext>
                </a:extLst>
              </a:tr>
              <a:tr h="419100">
                <a:tc>
                  <a:txBody>
                    <a:bodyPr/>
                    <a:lstStyle/>
                    <a:p>
                      <a:r>
                        <a:rPr lang="en-US" sz="1600" dirty="0"/>
                        <a:t>3</a:t>
                      </a:r>
                    </a:p>
                  </a:txBody>
                  <a:tcPr marL="91433" marR="91433"/>
                </a:tc>
                <a:tc>
                  <a:txBody>
                    <a:bodyPr/>
                    <a:lstStyle/>
                    <a:p>
                      <a:r>
                        <a:rPr lang="en-US" sz="1600" dirty="0"/>
                        <a:t>Young</a:t>
                      </a:r>
                    </a:p>
                  </a:txBody>
                  <a:tcPr marL="91433" marR="9143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Luke</a:t>
                      </a:r>
                    </a:p>
                  </a:txBody>
                  <a:tcPr marL="91433" marR="91433"/>
                </a:tc>
                <a:tc>
                  <a:txBody>
                    <a:bodyPr/>
                    <a:lstStyle/>
                    <a:p>
                      <a:r>
                        <a:rPr lang="en-US" sz="1600" dirty="0"/>
                        <a:t>102</a:t>
                      </a:r>
                    </a:p>
                  </a:txBody>
                  <a:tcPr marL="91433" marR="91433"/>
                </a:tc>
                <a:extLst>
                  <a:ext uri="{0D108BD9-81ED-4DB2-BD59-A6C34878D82A}">
                    <a16:rowId xmlns:a16="http://schemas.microsoft.com/office/drawing/2014/main" val="10003"/>
                  </a:ext>
                </a:extLst>
              </a:tr>
            </a:tbl>
          </a:graphicData>
        </a:graphic>
      </p:graphicFrame>
      <p:sp>
        <p:nvSpPr>
          <p:cNvPr id="16" name="TextBox 15"/>
          <p:cNvSpPr txBox="1">
            <a:spLocks noChangeArrowheads="1"/>
          </p:cNvSpPr>
          <p:nvPr/>
        </p:nvSpPr>
        <p:spPr bwMode="auto">
          <a:xfrm>
            <a:off x="8162926" y="990601"/>
            <a:ext cx="766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a:solidFill>
                  <a:srgbClr val="FF0000"/>
                </a:solidFill>
              </a:rPr>
              <a:t>3NF</a:t>
            </a:r>
          </a:p>
        </p:txBody>
      </p:sp>
    </p:spTree>
    <p:extLst>
      <p:ext uri="{BB962C8B-B14F-4D97-AF65-F5344CB8AC3E}">
        <p14:creationId xmlns:p14="http://schemas.microsoft.com/office/powerpoint/2010/main" val="2464033329"/>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nvGraphicFramePr>
        <p:xfrm>
          <a:off x="4805364" y="2824164"/>
          <a:ext cx="4338636" cy="1671636"/>
        </p:xfrm>
        <a:graphic>
          <a:graphicData uri="http://schemas.openxmlformats.org/drawingml/2006/table">
            <a:tbl>
              <a:tblPr firstRow="1" bandRow="1">
                <a:tableStyleId>{5C22544A-7EE6-4342-B048-85BDC9FD1C3A}</a:tableStyleId>
              </a:tblPr>
              <a:tblGrid>
                <a:gridCol w="1220241">
                  <a:extLst>
                    <a:ext uri="{9D8B030D-6E8A-4147-A177-3AD203B41FA5}">
                      <a16:colId xmlns:a16="http://schemas.microsoft.com/office/drawing/2014/main" val="20000"/>
                    </a:ext>
                  </a:extLst>
                </a:gridCol>
                <a:gridCol w="1220241">
                  <a:extLst>
                    <a:ext uri="{9D8B030D-6E8A-4147-A177-3AD203B41FA5}">
                      <a16:colId xmlns:a16="http://schemas.microsoft.com/office/drawing/2014/main" val="20001"/>
                    </a:ext>
                  </a:extLst>
                </a:gridCol>
                <a:gridCol w="1220241">
                  <a:extLst>
                    <a:ext uri="{9D8B030D-6E8A-4147-A177-3AD203B41FA5}">
                      <a16:colId xmlns:a16="http://schemas.microsoft.com/office/drawing/2014/main" val="20002"/>
                    </a:ext>
                  </a:extLst>
                </a:gridCol>
                <a:gridCol w="677913">
                  <a:extLst>
                    <a:ext uri="{9D8B030D-6E8A-4147-A177-3AD203B41FA5}">
                      <a16:colId xmlns:a16="http://schemas.microsoft.com/office/drawing/2014/main" val="20003"/>
                    </a:ext>
                  </a:extLst>
                </a:gridCol>
              </a:tblGrid>
              <a:tr h="419046">
                <a:tc>
                  <a:txBody>
                    <a:bodyPr/>
                    <a:lstStyle/>
                    <a:p>
                      <a:r>
                        <a:rPr lang="en-US" sz="1600" dirty="0"/>
                        <a:t>ID</a:t>
                      </a:r>
                    </a:p>
                  </a:txBody>
                  <a:tcPr marL="91444" marR="91444" marT="45714" marB="45714"/>
                </a:tc>
                <a:tc>
                  <a:txBody>
                    <a:bodyPr/>
                    <a:lstStyle/>
                    <a:p>
                      <a:r>
                        <a:rPr lang="en-US" sz="1600" dirty="0"/>
                        <a:t>Address</a:t>
                      </a:r>
                    </a:p>
                  </a:txBody>
                  <a:tcPr marL="91444" marR="91444" marT="45714" marB="45714"/>
                </a:tc>
                <a:tc>
                  <a:txBody>
                    <a:bodyPr/>
                    <a:lstStyle/>
                    <a:p>
                      <a:r>
                        <a:rPr lang="en-US" sz="1600" dirty="0"/>
                        <a:t>City</a:t>
                      </a:r>
                    </a:p>
                  </a:txBody>
                  <a:tcPr marL="91444" marR="91444" marT="45714" marB="45714"/>
                </a:tc>
                <a:tc>
                  <a:txBody>
                    <a:bodyPr/>
                    <a:lstStyle/>
                    <a:p>
                      <a:r>
                        <a:rPr lang="en-US" sz="1600" dirty="0"/>
                        <a:t>State</a:t>
                      </a:r>
                    </a:p>
                  </a:txBody>
                  <a:tcPr marL="91444" marR="91444" marT="45714" marB="45714"/>
                </a:tc>
                <a:extLst>
                  <a:ext uri="{0D108BD9-81ED-4DB2-BD59-A6C34878D82A}">
                    <a16:rowId xmlns:a16="http://schemas.microsoft.com/office/drawing/2014/main" val="10000"/>
                  </a:ext>
                </a:extLst>
              </a:tr>
              <a:tr h="419046">
                <a:tc>
                  <a:txBody>
                    <a:bodyPr/>
                    <a:lstStyle/>
                    <a:p>
                      <a:r>
                        <a:rPr lang="en-US" sz="1600" dirty="0"/>
                        <a:t>100</a:t>
                      </a:r>
                    </a:p>
                  </a:txBody>
                  <a:tcPr marL="91444" marR="91444" marT="45714" marB="45714"/>
                </a:tc>
                <a:tc>
                  <a:txBody>
                    <a:bodyPr/>
                    <a:lstStyle/>
                    <a:p>
                      <a:r>
                        <a:rPr lang="en-US" sz="1600" dirty="0"/>
                        <a:t>1 Sassafras</a:t>
                      </a:r>
                    </a:p>
                  </a:txBody>
                  <a:tcPr marL="91444" marR="91444" marT="45714" marB="45714"/>
                </a:tc>
                <a:tc>
                  <a:txBody>
                    <a:bodyPr/>
                    <a:lstStyle/>
                    <a:p>
                      <a:r>
                        <a:rPr lang="en-US" sz="1600" dirty="0" err="1"/>
                        <a:t>Anytown</a:t>
                      </a:r>
                      <a:endParaRPr lang="en-US" sz="1600" dirty="0"/>
                    </a:p>
                  </a:txBody>
                  <a:tcPr marL="91444" marR="91444" marT="45714" marB="45714"/>
                </a:tc>
                <a:tc>
                  <a:txBody>
                    <a:bodyPr/>
                    <a:lstStyle/>
                    <a:p>
                      <a:r>
                        <a:rPr lang="en-US" sz="1600" dirty="0"/>
                        <a:t>NJ</a:t>
                      </a:r>
                    </a:p>
                  </a:txBody>
                  <a:tcPr marL="91444" marR="91444" marT="45714" marB="45714"/>
                </a:tc>
                <a:extLst>
                  <a:ext uri="{0D108BD9-81ED-4DB2-BD59-A6C34878D82A}">
                    <a16:rowId xmlns:a16="http://schemas.microsoft.com/office/drawing/2014/main" val="10001"/>
                  </a:ext>
                </a:extLst>
              </a:tr>
              <a:tr h="419046">
                <a:tc>
                  <a:txBody>
                    <a:bodyPr/>
                    <a:lstStyle/>
                    <a:p>
                      <a:r>
                        <a:rPr lang="en-US" sz="1600" dirty="0"/>
                        <a:t>101</a:t>
                      </a:r>
                    </a:p>
                  </a:txBody>
                  <a:tcPr marL="91444" marR="91444" marT="45714" marB="45714"/>
                </a:tc>
                <a:tc>
                  <a:txBody>
                    <a:bodyPr/>
                    <a:lstStyle/>
                    <a:p>
                      <a:r>
                        <a:rPr lang="en-US" sz="1600" dirty="0"/>
                        <a:t>2 Oak</a:t>
                      </a:r>
                    </a:p>
                  </a:txBody>
                  <a:tcPr marL="91444" marR="91444" marT="45714" marB="45714"/>
                </a:tc>
                <a:tc>
                  <a:txBody>
                    <a:bodyPr/>
                    <a:lstStyle/>
                    <a:p>
                      <a:r>
                        <a:rPr lang="en-US" sz="1600" dirty="0"/>
                        <a:t>Somewhere</a:t>
                      </a:r>
                    </a:p>
                  </a:txBody>
                  <a:tcPr marL="91444" marR="91444" marT="45714" marB="45714"/>
                </a:tc>
                <a:tc>
                  <a:txBody>
                    <a:bodyPr/>
                    <a:lstStyle/>
                    <a:p>
                      <a:r>
                        <a:rPr lang="en-US" sz="1600" dirty="0"/>
                        <a:t>NJ</a:t>
                      </a:r>
                    </a:p>
                  </a:txBody>
                  <a:tcPr marL="91444" marR="91444" marT="45714" marB="45714"/>
                </a:tc>
                <a:extLst>
                  <a:ext uri="{0D108BD9-81ED-4DB2-BD59-A6C34878D82A}">
                    <a16:rowId xmlns:a16="http://schemas.microsoft.com/office/drawing/2014/main" val="10002"/>
                  </a:ext>
                </a:extLst>
              </a:tr>
              <a:tr h="414498">
                <a:tc>
                  <a:txBody>
                    <a:bodyPr/>
                    <a:lstStyle/>
                    <a:p>
                      <a:r>
                        <a:rPr lang="en-US" sz="1600" dirty="0"/>
                        <a:t>102</a:t>
                      </a:r>
                    </a:p>
                  </a:txBody>
                  <a:tcPr marL="91444" marR="91444" marT="45714" marB="45714"/>
                </a:tc>
                <a:tc>
                  <a:txBody>
                    <a:bodyPr/>
                    <a:lstStyle/>
                    <a:p>
                      <a:r>
                        <a:rPr lang="en-US" sz="1600" dirty="0"/>
                        <a:t>3 Pine</a:t>
                      </a:r>
                    </a:p>
                  </a:txBody>
                  <a:tcPr marL="91444" marR="91444" marT="45714" marB="45714"/>
                </a:tc>
                <a:tc>
                  <a:txBody>
                    <a:bodyPr/>
                    <a:lstStyle/>
                    <a:p>
                      <a:r>
                        <a:rPr lang="en-US" sz="1600" dirty="0"/>
                        <a:t>Elsewhere</a:t>
                      </a:r>
                    </a:p>
                  </a:txBody>
                  <a:tcPr marL="91444" marR="91444" marT="45714" marB="45714"/>
                </a:tc>
                <a:tc>
                  <a:txBody>
                    <a:bodyPr/>
                    <a:lstStyle/>
                    <a:p>
                      <a:r>
                        <a:rPr lang="en-US" sz="1600" dirty="0"/>
                        <a:t>PA</a:t>
                      </a:r>
                    </a:p>
                  </a:txBody>
                  <a:tcPr marL="91444" marR="91444" marT="45714" marB="45714"/>
                </a:tc>
                <a:extLst>
                  <a:ext uri="{0D108BD9-81ED-4DB2-BD59-A6C34878D82A}">
                    <a16:rowId xmlns:a16="http://schemas.microsoft.com/office/drawing/2014/main" val="10003"/>
                  </a:ext>
                </a:extLst>
              </a:tr>
            </a:tbl>
          </a:graphicData>
        </a:graphic>
      </p:graphicFrame>
      <p:graphicFrame>
        <p:nvGraphicFramePr>
          <p:cNvPr id="15" name="Table 14"/>
          <p:cNvGraphicFramePr>
            <a:graphicFrameLocks noGrp="1"/>
          </p:cNvGraphicFramePr>
          <p:nvPr/>
        </p:nvGraphicFramePr>
        <p:xfrm>
          <a:off x="2133600" y="533400"/>
          <a:ext cx="3862389" cy="1676400"/>
        </p:xfrm>
        <a:graphic>
          <a:graphicData uri="http://schemas.openxmlformats.org/drawingml/2006/table">
            <a:tbl>
              <a:tblPr firstRow="1" bandRow="1">
                <a:tableStyleId>{5C22544A-7EE6-4342-B048-85BDC9FD1C3A}</a:tableStyleId>
              </a:tblPr>
              <a:tblGrid>
                <a:gridCol w="543936">
                  <a:extLst>
                    <a:ext uri="{9D8B030D-6E8A-4147-A177-3AD203B41FA5}">
                      <a16:colId xmlns:a16="http://schemas.microsoft.com/office/drawing/2014/main" val="20000"/>
                    </a:ext>
                  </a:extLst>
                </a:gridCol>
                <a:gridCol w="1150788">
                  <a:extLst>
                    <a:ext uri="{9D8B030D-6E8A-4147-A177-3AD203B41FA5}">
                      <a16:colId xmlns:a16="http://schemas.microsoft.com/office/drawing/2014/main" val="20001"/>
                    </a:ext>
                  </a:extLst>
                </a:gridCol>
                <a:gridCol w="976998">
                  <a:extLst>
                    <a:ext uri="{9D8B030D-6E8A-4147-A177-3AD203B41FA5}">
                      <a16:colId xmlns:a16="http://schemas.microsoft.com/office/drawing/2014/main" val="20002"/>
                    </a:ext>
                  </a:extLst>
                </a:gridCol>
                <a:gridCol w="1190667">
                  <a:extLst>
                    <a:ext uri="{9D8B030D-6E8A-4147-A177-3AD203B41FA5}">
                      <a16:colId xmlns:a16="http://schemas.microsoft.com/office/drawing/2014/main" val="20003"/>
                    </a:ext>
                  </a:extLst>
                </a:gridCol>
              </a:tblGrid>
              <a:tr h="419100">
                <a:tc>
                  <a:txBody>
                    <a:bodyPr/>
                    <a:lstStyle/>
                    <a:p>
                      <a:r>
                        <a:rPr lang="en-US" sz="1600" dirty="0"/>
                        <a:t>ID</a:t>
                      </a:r>
                    </a:p>
                  </a:txBody>
                  <a:tcPr marL="91433" marR="91433"/>
                </a:tc>
                <a:tc>
                  <a:txBody>
                    <a:bodyPr/>
                    <a:lstStyle/>
                    <a:p>
                      <a:r>
                        <a:rPr lang="en-US" sz="1600" dirty="0"/>
                        <a:t>Last</a:t>
                      </a:r>
                    </a:p>
                  </a:txBody>
                  <a:tcPr marL="91433" marR="91433"/>
                </a:tc>
                <a:tc>
                  <a:txBody>
                    <a:bodyPr/>
                    <a:lstStyle/>
                    <a:p>
                      <a:r>
                        <a:rPr lang="en-US" sz="1600" dirty="0"/>
                        <a:t>First</a:t>
                      </a:r>
                    </a:p>
                  </a:txBody>
                  <a:tcPr marL="91433" marR="91433"/>
                </a:tc>
                <a:tc>
                  <a:txBody>
                    <a:bodyPr/>
                    <a:lstStyle/>
                    <a:p>
                      <a:r>
                        <a:rPr lang="en-US" sz="1600" dirty="0"/>
                        <a:t>FK_ID</a:t>
                      </a:r>
                    </a:p>
                  </a:txBody>
                  <a:tcPr marL="91433" marR="91433"/>
                </a:tc>
                <a:extLst>
                  <a:ext uri="{0D108BD9-81ED-4DB2-BD59-A6C34878D82A}">
                    <a16:rowId xmlns:a16="http://schemas.microsoft.com/office/drawing/2014/main" val="10000"/>
                  </a:ext>
                </a:extLst>
              </a:tr>
              <a:tr h="419100">
                <a:tc>
                  <a:txBody>
                    <a:bodyPr/>
                    <a:lstStyle/>
                    <a:p>
                      <a:r>
                        <a:rPr lang="en-US" sz="1600" dirty="0"/>
                        <a:t>1</a:t>
                      </a:r>
                    </a:p>
                  </a:txBody>
                  <a:tcPr marL="91433" marR="91433"/>
                </a:tc>
                <a:tc>
                  <a:txBody>
                    <a:bodyPr/>
                    <a:lstStyle/>
                    <a:p>
                      <a:r>
                        <a:rPr lang="en-US" sz="1600" dirty="0"/>
                        <a:t>Mortimer</a:t>
                      </a:r>
                      <a:r>
                        <a:rPr lang="en-US" sz="1600" baseline="0" dirty="0"/>
                        <a:t> </a:t>
                      </a:r>
                      <a:endParaRPr lang="en-US" sz="1600" dirty="0"/>
                    </a:p>
                  </a:txBody>
                  <a:tcPr marL="91433" marR="9143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t>Dan</a:t>
                      </a:r>
                      <a:endParaRPr lang="en-US" sz="1600" dirty="0"/>
                    </a:p>
                  </a:txBody>
                  <a:tcPr marL="91433" marR="91433"/>
                </a:tc>
                <a:tc>
                  <a:txBody>
                    <a:bodyPr/>
                    <a:lstStyle/>
                    <a:p>
                      <a:r>
                        <a:rPr lang="en-US" sz="1600" dirty="0"/>
                        <a:t>100</a:t>
                      </a:r>
                    </a:p>
                  </a:txBody>
                  <a:tcPr marL="91433" marR="91433"/>
                </a:tc>
                <a:extLst>
                  <a:ext uri="{0D108BD9-81ED-4DB2-BD59-A6C34878D82A}">
                    <a16:rowId xmlns:a16="http://schemas.microsoft.com/office/drawing/2014/main" val="10001"/>
                  </a:ext>
                </a:extLst>
              </a:tr>
              <a:tr h="419100">
                <a:tc>
                  <a:txBody>
                    <a:bodyPr/>
                    <a:lstStyle/>
                    <a:p>
                      <a:r>
                        <a:rPr lang="en-US" sz="1600" dirty="0"/>
                        <a:t>2</a:t>
                      </a:r>
                    </a:p>
                  </a:txBody>
                  <a:tcPr marL="91433" marR="91433"/>
                </a:tc>
                <a:tc>
                  <a:txBody>
                    <a:bodyPr/>
                    <a:lstStyle/>
                    <a:p>
                      <a:r>
                        <a:rPr lang="en-US" sz="1600" dirty="0"/>
                        <a:t>Washington</a:t>
                      </a:r>
                    </a:p>
                  </a:txBody>
                  <a:tcPr marL="91433" marR="9143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Reggie</a:t>
                      </a:r>
                    </a:p>
                  </a:txBody>
                  <a:tcPr marL="91433" marR="91433"/>
                </a:tc>
                <a:tc>
                  <a:txBody>
                    <a:bodyPr/>
                    <a:lstStyle/>
                    <a:p>
                      <a:r>
                        <a:rPr lang="en-US" sz="1600" dirty="0"/>
                        <a:t>101</a:t>
                      </a:r>
                    </a:p>
                  </a:txBody>
                  <a:tcPr marL="91433" marR="91433"/>
                </a:tc>
                <a:extLst>
                  <a:ext uri="{0D108BD9-81ED-4DB2-BD59-A6C34878D82A}">
                    <a16:rowId xmlns:a16="http://schemas.microsoft.com/office/drawing/2014/main" val="10002"/>
                  </a:ext>
                </a:extLst>
              </a:tr>
              <a:tr h="419100">
                <a:tc>
                  <a:txBody>
                    <a:bodyPr/>
                    <a:lstStyle/>
                    <a:p>
                      <a:r>
                        <a:rPr lang="en-US" sz="1600" dirty="0"/>
                        <a:t>3</a:t>
                      </a:r>
                    </a:p>
                  </a:txBody>
                  <a:tcPr marL="91433" marR="91433"/>
                </a:tc>
                <a:tc>
                  <a:txBody>
                    <a:bodyPr/>
                    <a:lstStyle/>
                    <a:p>
                      <a:r>
                        <a:rPr lang="en-US" sz="1600" dirty="0"/>
                        <a:t>Young</a:t>
                      </a:r>
                    </a:p>
                  </a:txBody>
                  <a:tcPr marL="91433" marR="9143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Luke</a:t>
                      </a:r>
                    </a:p>
                  </a:txBody>
                  <a:tcPr marL="91433" marR="91433"/>
                </a:tc>
                <a:tc>
                  <a:txBody>
                    <a:bodyPr/>
                    <a:lstStyle/>
                    <a:p>
                      <a:r>
                        <a:rPr lang="en-US" sz="1600" dirty="0"/>
                        <a:t>102</a:t>
                      </a:r>
                    </a:p>
                  </a:txBody>
                  <a:tcPr marL="91433" marR="91433"/>
                </a:tc>
                <a:extLst>
                  <a:ext uri="{0D108BD9-81ED-4DB2-BD59-A6C34878D82A}">
                    <a16:rowId xmlns:a16="http://schemas.microsoft.com/office/drawing/2014/main" val="10003"/>
                  </a:ext>
                </a:extLst>
              </a:tr>
            </a:tbl>
          </a:graphicData>
        </a:graphic>
      </p:graphicFrame>
      <p:sp>
        <p:nvSpPr>
          <p:cNvPr id="18" name="Rectangle 17"/>
          <p:cNvSpPr/>
          <p:nvPr/>
        </p:nvSpPr>
        <p:spPr>
          <a:xfrm>
            <a:off x="8458200" y="3276600"/>
            <a:ext cx="685800" cy="838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19" name="Table 18"/>
          <p:cNvGraphicFramePr>
            <a:graphicFrameLocks noGrp="1"/>
          </p:cNvGraphicFramePr>
          <p:nvPr/>
        </p:nvGraphicFramePr>
        <p:xfrm>
          <a:off x="8077200" y="5110164"/>
          <a:ext cx="1898650" cy="1252536"/>
        </p:xfrm>
        <a:graphic>
          <a:graphicData uri="http://schemas.openxmlformats.org/drawingml/2006/table">
            <a:tbl>
              <a:tblPr firstRow="1" bandRow="1">
                <a:tableStyleId>{5C22544A-7EE6-4342-B048-85BDC9FD1C3A}</a:tableStyleId>
              </a:tblPr>
              <a:tblGrid>
                <a:gridCol w="1220560">
                  <a:extLst>
                    <a:ext uri="{9D8B030D-6E8A-4147-A177-3AD203B41FA5}">
                      <a16:colId xmlns:a16="http://schemas.microsoft.com/office/drawing/2014/main" val="20000"/>
                    </a:ext>
                  </a:extLst>
                </a:gridCol>
                <a:gridCol w="678090">
                  <a:extLst>
                    <a:ext uri="{9D8B030D-6E8A-4147-A177-3AD203B41FA5}">
                      <a16:colId xmlns:a16="http://schemas.microsoft.com/office/drawing/2014/main" val="20001"/>
                    </a:ext>
                  </a:extLst>
                </a:gridCol>
              </a:tblGrid>
              <a:tr h="419028">
                <a:tc>
                  <a:txBody>
                    <a:bodyPr/>
                    <a:lstStyle/>
                    <a:p>
                      <a:r>
                        <a:rPr lang="en-US" sz="1600" dirty="0"/>
                        <a:t>ID</a:t>
                      </a:r>
                    </a:p>
                  </a:txBody>
                  <a:tcPr marL="91468" marR="91468" marT="45712" marB="45712"/>
                </a:tc>
                <a:tc>
                  <a:txBody>
                    <a:bodyPr/>
                    <a:lstStyle/>
                    <a:p>
                      <a:r>
                        <a:rPr lang="en-US" sz="1600" dirty="0"/>
                        <a:t>State</a:t>
                      </a:r>
                    </a:p>
                  </a:txBody>
                  <a:tcPr marL="91468" marR="91468" marT="45712" marB="45712"/>
                </a:tc>
                <a:extLst>
                  <a:ext uri="{0D108BD9-81ED-4DB2-BD59-A6C34878D82A}">
                    <a16:rowId xmlns:a16="http://schemas.microsoft.com/office/drawing/2014/main" val="10000"/>
                  </a:ext>
                </a:extLst>
              </a:tr>
              <a:tr h="419028">
                <a:tc>
                  <a:txBody>
                    <a:bodyPr/>
                    <a:lstStyle/>
                    <a:p>
                      <a:r>
                        <a:rPr lang="en-US" sz="1600" dirty="0"/>
                        <a:t>2000</a:t>
                      </a:r>
                    </a:p>
                  </a:txBody>
                  <a:tcPr marL="91468" marR="91468" marT="45712" marB="45712"/>
                </a:tc>
                <a:tc>
                  <a:txBody>
                    <a:bodyPr/>
                    <a:lstStyle/>
                    <a:p>
                      <a:r>
                        <a:rPr lang="en-US" sz="1600" dirty="0"/>
                        <a:t>NJ</a:t>
                      </a:r>
                    </a:p>
                  </a:txBody>
                  <a:tcPr marL="91468" marR="91468" marT="45712" marB="45712"/>
                </a:tc>
                <a:extLst>
                  <a:ext uri="{0D108BD9-81ED-4DB2-BD59-A6C34878D82A}">
                    <a16:rowId xmlns:a16="http://schemas.microsoft.com/office/drawing/2014/main" val="10001"/>
                  </a:ext>
                </a:extLst>
              </a:tr>
              <a:tr h="414480">
                <a:tc>
                  <a:txBody>
                    <a:bodyPr/>
                    <a:lstStyle/>
                    <a:p>
                      <a:r>
                        <a:rPr lang="en-US" sz="1600" dirty="0"/>
                        <a:t>2002</a:t>
                      </a:r>
                    </a:p>
                  </a:txBody>
                  <a:tcPr marL="91468" marR="91468" marT="45712" marB="45712"/>
                </a:tc>
                <a:tc>
                  <a:txBody>
                    <a:bodyPr/>
                    <a:lstStyle/>
                    <a:p>
                      <a:r>
                        <a:rPr lang="en-US" sz="1600" dirty="0"/>
                        <a:t>PA</a:t>
                      </a:r>
                    </a:p>
                  </a:txBody>
                  <a:tcPr marL="91468" marR="91468" marT="45712" marB="45712"/>
                </a:tc>
                <a:extLst>
                  <a:ext uri="{0D108BD9-81ED-4DB2-BD59-A6C34878D82A}">
                    <a16:rowId xmlns:a16="http://schemas.microsoft.com/office/drawing/2014/main" val="10002"/>
                  </a:ext>
                </a:extLst>
              </a:tr>
            </a:tbl>
          </a:graphicData>
        </a:graphic>
      </p:graphicFrame>
      <p:graphicFrame>
        <p:nvGraphicFramePr>
          <p:cNvPr id="20" name="Table 19"/>
          <p:cNvGraphicFramePr>
            <a:graphicFrameLocks noGrp="1"/>
          </p:cNvGraphicFramePr>
          <p:nvPr/>
        </p:nvGraphicFramePr>
        <p:xfrm>
          <a:off x="4953000" y="2970214"/>
          <a:ext cx="4491037" cy="1671636"/>
        </p:xfrm>
        <a:graphic>
          <a:graphicData uri="http://schemas.openxmlformats.org/drawingml/2006/table">
            <a:tbl>
              <a:tblPr firstRow="1" bandRow="1">
                <a:tableStyleId>{5C22544A-7EE6-4342-B048-85BDC9FD1C3A}</a:tableStyleId>
              </a:tblPr>
              <a:tblGrid>
                <a:gridCol w="1263104">
                  <a:extLst>
                    <a:ext uri="{9D8B030D-6E8A-4147-A177-3AD203B41FA5}">
                      <a16:colId xmlns:a16="http://schemas.microsoft.com/office/drawing/2014/main" val="20000"/>
                    </a:ext>
                  </a:extLst>
                </a:gridCol>
                <a:gridCol w="1263104">
                  <a:extLst>
                    <a:ext uri="{9D8B030D-6E8A-4147-A177-3AD203B41FA5}">
                      <a16:colId xmlns:a16="http://schemas.microsoft.com/office/drawing/2014/main" val="20001"/>
                    </a:ext>
                  </a:extLst>
                </a:gridCol>
                <a:gridCol w="1263104">
                  <a:extLst>
                    <a:ext uri="{9D8B030D-6E8A-4147-A177-3AD203B41FA5}">
                      <a16:colId xmlns:a16="http://schemas.microsoft.com/office/drawing/2014/main" val="20002"/>
                    </a:ext>
                  </a:extLst>
                </a:gridCol>
                <a:gridCol w="701725">
                  <a:extLst>
                    <a:ext uri="{9D8B030D-6E8A-4147-A177-3AD203B41FA5}">
                      <a16:colId xmlns:a16="http://schemas.microsoft.com/office/drawing/2014/main" val="20003"/>
                    </a:ext>
                  </a:extLst>
                </a:gridCol>
              </a:tblGrid>
              <a:tr h="419046">
                <a:tc>
                  <a:txBody>
                    <a:bodyPr/>
                    <a:lstStyle/>
                    <a:p>
                      <a:r>
                        <a:rPr lang="en-US" sz="1600" dirty="0"/>
                        <a:t>ID</a:t>
                      </a:r>
                    </a:p>
                  </a:txBody>
                  <a:tcPr marL="91444" marR="91444" marT="45714" marB="45714"/>
                </a:tc>
                <a:tc>
                  <a:txBody>
                    <a:bodyPr/>
                    <a:lstStyle/>
                    <a:p>
                      <a:r>
                        <a:rPr lang="en-US" sz="1600" dirty="0"/>
                        <a:t>Address</a:t>
                      </a:r>
                    </a:p>
                  </a:txBody>
                  <a:tcPr marL="91444" marR="91444" marT="45714" marB="45714"/>
                </a:tc>
                <a:tc>
                  <a:txBody>
                    <a:bodyPr/>
                    <a:lstStyle/>
                    <a:p>
                      <a:r>
                        <a:rPr lang="en-US" sz="1600" dirty="0"/>
                        <a:t>City</a:t>
                      </a:r>
                    </a:p>
                  </a:txBody>
                  <a:tcPr marL="91444" marR="91444" marT="45714" marB="45714"/>
                </a:tc>
                <a:tc>
                  <a:txBody>
                    <a:bodyPr/>
                    <a:lstStyle/>
                    <a:p>
                      <a:r>
                        <a:rPr lang="en-US" sz="1600" dirty="0"/>
                        <a:t>FK_ID</a:t>
                      </a:r>
                    </a:p>
                  </a:txBody>
                  <a:tcPr marL="91444" marR="91444" marT="45714" marB="45714"/>
                </a:tc>
                <a:extLst>
                  <a:ext uri="{0D108BD9-81ED-4DB2-BD59-A6C34878D82A}">
                    <a16:rowId xmlns:a16="http://schemas.microsoft.com/office/drawing/2014/main" val="10000"/>
                  </a:ext>
                </a:extLst>
              </a:tr>
              <a:tr h="419046">
                <a:tc>
                  <a:txBody>
                    <a:bodyPr/>
                    <a:lstStyle/>
                    <a:p>
                      <a:r>
                        <a:rPr lang="en-US" sz="1600" dirty="0"/>
                        <a:t>100</a:t>
                      </a:r>
                    </a:p>
                  </a:txBody>
                  <a:tcPr marL="91444" marR="91444" marT="45714" marB="45714"/>
                </a:tc>
                <a:tc>
                  <a:txBody>
                    <a:bodyPr/>
                    <a:lstStyle/>
                    <a:p>
                      <a:r>
                        <a:rPr lang="en-US" sz="1600" dirty="0"/>
                        <a:t>1 Sassafras</a:t>
                      </a:r>
                    </a:p>
                  </a:txBody>
                  <a:tcPr marL="91444" marR="91444" marT="45714" marB="45714"/>
                </a:tc>
                <a:tc>
                  <a:txBody>
                    <a:bodyPr/>
                    <a:lstStyle/>
                    <a:p>
                      <a:r>
                        <a:rPr lang="en-US" sz="1600" dirty="0" err="1"/>
                        <a:t>Anytown</a:t>
                      </a:r>
                      <a:endParaRPr lang="en-US" sz="1600" dirty="0"/>
                    </a:p>
                  </a:txBody>
                  <a:tcPr marL="91444" marR="91444" marT="45714" marB="45714"/>
                </a:tc>
                <a:tc>
                  <a:txBody>
                    <a:bodyPr/>
                    <a:lstStyle/>
                    <a:p>
                      <a:r>
                        <a:rPr lang="en-US" sz="1600" dirty="0"/>
                        <a:t>2000</a:t>
                      </a:r>
                    </a:p>
                  </a:txBody>
                  <a:tcPr marL="91444" marR="91444" marT="45714" marB="45714"/>
                </a:tc>
                <a:extLst>
                  <a:ext uri="{0D108BD9-81ED-4DB2-BD59-A6C34878D82A}">
                    <a16:rowId xmlns:a16="http://schemas.microsoft.com/office/drawing/2014/main" val="10001"/>
                  </a:ext>
                </a:extLst>
              </a:tr>
              <a:tr h="419046">
                <a:tc>
                  <a:txBody>
                    <a:bodyPr/>
                    <a:lstStyle/>
                    <a:p>
                      <a:r>
                        <a:rPr lang="en-US" sz="1600" dirty="0"/>
                        <a:t>101</a:t>
                      </a:r>
                    </a:p>
                  </a:txBody>
                  <a:tcPr marL="91444" marR="91444" marT="45714" marB="45714"/>
                </a:tc>
                <a:tc>
                  <a:txBody>
                    <a:bodyPr/>
                    <a:lstStyle/>
                    <a:p>
                      <a:r>
                        <a:rPr lang="en-US" sz="1600" dirty="0"/>
                        <a:t>2 Oak</a:t>
                      </a:r>
                    </a:p>
                  </a:txBody>
                  <a:tcPr marL="91444" marR="91444" marT="45714" marB="45714"/>
                </a:tc>
                <a:tc>
                  <a:txBody>
                    <a:bodyPr/>
                    <a:lstStyle/>
                    <a:p>
                      <a:r>
                        <a:rPr lang="en-US" sz="1600" dirty="0"/>
                        <a:t>Somewhere</a:t>
                      </a:r>
                    </a:p>
                  </a:txBody>
                  <a:tcPr marL="91444" marR="91444" marT="45714" marB="45714"/>
                </a:tc>
                <a:tc>
                  <a:txBody>
                    <a:bodyPr/>
                    <a:lstStyle/>
                    <a:p>
                      <a:r>
                        <a:rPr lang="en-US" sz="1600" dirty="0"/>
                        <a:t>2000</a:t>
                      </a:r>
                    </a:p>
                  </a:txBody>
                  <a:tcPr marL="91444" marR="91444" marT="45714" marB="45714"/>
                </a:tc>
                <a:extLst>
                  <a:ext uri="{0D108BD9-81ED-4DB2-BD59-A6C34878D82A}">
                    <a16:rowId xmlns:a16="http://schemas.microsoft.com/office/drawing/2014/main" val="10002"/>
                  </a:ext>
                </a:extLst>
              </a:tr>
              <a:tr h="414498">
                <a:tc>
                  <a:txBody>
                    <a:bodyPr/>
                    <a:lstStyle/>
                    <a:p>
                      <a:r>
                        <a:rPr lang="en-US" sz="1600" dirty="0"/>
                        <a:t>102</a:t>
                      </a:r>
                    </a:p>
                  </a:txBody>
                  <a:tcPr marL="91444" marR="91444" marT="45714" marB="45714"/>
                </a:tc>
                <a:tc>
                  <a:txBody>
                    <a:bodyPr/>
                    <a:lstStyle/>
                    <a:p>
                      <a:r>
                        <a:rPr lang="en-US" sz="1600" dirty="0"/>
                        <a:t>3 Pine</a:t>
                      </a:r>
                    </a:p>
                  </a:txBody>
                  <a:tcPr marL="91444" marR="91444" marT="45714" marB="45714"/>
                </a:tc>
                <a:tc>
                  <a:txBody>
                    <a:bodyPr/>
                    <a:lstStyle/>
                    <a:p>
                      <a:r>
                        <a:rPr lang="en-US" sz="1600" dirty="0"/>
                        <a:t>Elsewhere</a:t>
                      </a:r>
                    </a:p>
                  </a:txBody>
                  <a:tcPr marL="91444" marR="91444" marT="45714" marB="45714"/>
                </a:tc>
                <a:tc>
                  <a:txBody>
                    <a:bodyPr/>
                    <a:lstStyle/>
                    <a:p>
                      <a:r>
                        <a:rPr lang="en-US" sz="1600" dirty="0"/>
                        <a:t>2002</a:t>
                      </a:r>
                    </a:p>
                  </a:txBody>
                  <a:tcPr marL="91444" marR="91444" marT="45714" marB="45714"/>
                </a:tc>
                <a:extLst>
                  <a:ext uri="{0D108BD9-81ED-4DB2-BD59-A6C34878D82A}">
                    <a16:rowId xmlns:a16="http://schemas.microsoft.com/office/drawing/2014/main" val="10003"/>
                  </a:ext>
                </a:extLst>
              </a:tr>
            </a:tbl>
          </a:graphicData>
        </a:graphic>
      </p:graphicFrame>
      <p:sp>
        <p:nvSpPr>
          <p:cNvPr id="21" name="Rectangle 20"/>
          <p:cNvSpPr/>
          <p:nvPr/>
        </p:nvSpPr>
        <p:spPr>
          <a:xfrm>
            <a:off x="7467600" y="3352800"/>
            <a:ext cx="1295400" cy="1295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22" name="Table 21"/>
          <p:cNvGraphicFramePr>
            <a:graphicFrameLocks noGrp="1"/>
          </p:cNvGraphicFramePr>
          <p:nvPr/>
        </p:nvGraphicFramePr>
        <p:xfrm>
          <a:off x="5257800" y="5110164"/>
          <a:ext cx="2001838" cy="1671636"/>
        </p:xfrm>
        <a:graphic>
          <a:graphicData uri="http://schemas.openxmlformats.org/drawingml/2006/table">
            <a:tbl>
              <a:tblPr firstRow="1" bandRow="1">
                <a:tableStyleId>{5C22544A-7EE6-4342-B048-85BDC9FD1C3A}</a:tableStyleId>
              </a:tblPr>
              <a:tblGrid>
                <a:gridCol w="533476">
                  <a:extLst>
                    <a:ext uri="{9D8B030D-6E8A-4147-A177-3AD203B41FA5}">
                      <a16:colId xmlns:a16="http://schemas.microsoft.com/office/drawing/2014/main" val="20000"/>
                    </a:ext>
                  </a:extLst>
                </a:gridCol>
                <a:gridCol w="1468362">
                  <a:extLst>
                    <a:ext uri="{9D8B030D-6E8A-4147-A177-3AD203B41FA5}">
                      <a16:colId xmlns:a16="http://schemas.microsoft.com/office/drawing/2014/main" val="20001"/>
                    </a:ext>
                  </a:extLst>
                </a:gridCol>
              </a:tblGrid>
              <a:tr h="419046">
                <a:tc>
                  <a:txBody>
                    <a:bodyPr/>
                    <a:lstStyle/>
                    <a:p>
                      <a:r>
                        <a:rPr lang="en-US" sz="1600" dirty="0"/>
                        <a:t>ID</a:t>
                      </a:r>
                    </a:p>
                  </a:txBody>
                  <a:tcPr marL="91453" marR="91453" marT="45714" marB="45714"/>
                </a:tc>
                <a:tc>
                  <a:txBody>
                    <a:bodyPr/>
                    <a:lstStyle/>
                    <a:p>
                      <a:r>
                        <a:rPr lang="en-US" sz="1600" dirty="0"/>
                        <a:t>City</a:t>
                      </a:r>
                    </a:p>
                  </a:txBody>
                  <a:tcPr marL="91453" marR="91453" marT="45714" marB="45714"/>
                </a:tc>
                <a:extLst>
                  <a:ext uri="{0D108BD9-81ED-4DB2-BD59-A6C34878D82A}">
                    <a16:rowId xmlns:a16="http://schemas.microsoft.com/office/drawing/2014/main" val="10000"/>
                  </a:ext>
                </a:extLst>
              </a:tr>
              <a:tr h="419046">
                <a:tc>
                  <a:txBody>
                    <a:bodyPr/>
                    <a:lstStyle/>
                    <a:p>
                      <a:r>
                        <a:rPr lang="en-US" sz="1600" dirty="0"/>
                        <a:t>30</a:t>
                      </a:r>
                    </a:p>
                  </a:txBody>
                  <a:tcPr marL="91453" marR="91453" marT="45714" marB="45714"/>
                </a:tc>
                <a:tc>
                  <a:txBody>
                    <a:bodyPr/>
                    <a:lstStyle/>
                    <a:p>
                      <a:r>
                        <a:rPr lang="en-US" sz="1600" dirty="0" err="1"/>
                        <a:t>Anytown</a:t>
                      </a:r>
                      <a:endParaRPr lang="en-US" sz="1600" dirty="0"/>
                    </a:p>
                  </a:txBody>
                  <a:tcPr marL="91453" marR="91453" marT="45714" marB="45714"/>
                </a:tc>
                <a:extLst>
                  <a:ext uri="{0D108BD9-81ED-4DB2-BD59-A6C34878D82A}">
                    <a16:rowId xmlns:a16="http://schemas.microsoft.com/office/drawing/2014/main" val="10001"/>
                  </a:ext>
                </a:extLst>
              </a:tr>
              <a:tr h="419046">
                <a:tc>
                  <a:txBody>
                    <a:bodyPr/>
                    <a:lstStyle/>
                    <a:p>
                      <a:r>
                        <a:rPr lang="en-US" sz="1600" dirty="0"/>
                        <a:t>31</a:t>
                      </a:r>
                    </a:p>
                  </a:txBody>
                  <a:tcPr marL="91453" marR="91453" marT="45714" marB="45714"/>
                </a:tc>
                <a:tc>
                  <a:txBody>
                    <a:bodyPr/>
                    <a:lstStyle/>
                    <a:p>
                      <a:r>
                        <a:rPr lang="en-US" sz="1600" dirty="0"/>
                        <a:t>Somewhere</a:t>
                      </a:r>
                    </a:p>
                  </a:txBody>
                  <a:tcPr marL="91453" marR="91453" marT="45714" marB="45714"/>
                </a:tc>
                <a:extLst>
                  <a:ext uri="{0D108BD9-81ED-4DB2-BD59-A6C34878D82A}">
                    <a16:rowId xmlns:a16="http://schemas.microsoft.com/office/drawing/2014/main" val="10002"/>
                  </a:ext>
                </a:extLst>
              </a:tr>
              <a:tr h="414498">
                <a:tc>
                  <a:txBody>
                    <a:bodyPr/>
                    <a:lstStyle/>
                    <a:p>
                      <a:r>
                        <a:rPr lang="en-US" sz="1600" dirty="0"/>
                        <a:t>33</a:t>
                      </a:r>
                    </a:p>
                  </a:txBody>
                  <a:tcPr marL="91453" marR="91453" marT="45714" marB="45714"/>
                </a:tc>
                <a:tc>
                  <a:txBody>
                    <a:bodyPr/>
                    <a:lstStyle/>
                    <a:p>
                      <a:r>
                        <a:rPr lang="en-US" sz="1600" dirty="0"/>
                        <a:t>Elsewhere</a:t>
                      </a:r>
                    </a:p>
                  </a:txBody>
                  <a:tcPr marL="91453" marR="91453" marT="45714" marB="45714"/>
                </a:tc>
                <a:extLst>
                  <a:ext uri="{0D108BD9-81ED-4DB2-BD59-A6C34878D82A}">
                    <a16:rowId xmlns:a16="http://schemas.microsoft.com/office/drawing/2014/main" val="10003"/>
                  </a:ext>
                </a:extLst>
              </a:tr>
            </a:tbl>
          </a:graphicData>
        </a:graphic>
      </p:graphicFrame>
      <p:graphicFrame>
        <p:nvGraphicFramePr>
          <p:cNvPr id="23" name="Table 22"/>
          <p:cNvGraphicFramePr>
            <a:graphicFrameLocks noGrp="1"/>
          </p:cNvGraphicFramePr>
          <p:nvPr/>
        </p:nvGraphicFramePr>
        <p:xfrm>
          <a:off x="5105400" y="3122614"/>
          <a:ext cx="4491037" cy="1671636"/>
        </p:xfrm>
        <a:graphic>
          <a:graphicData uri="http://schemas.openxmlformats.org/drawingml/2006/table">
            <a:tbl>
              <a:tblPr firstRow="1" bandRow="1">
                <a:tableStyleId>{5C22544A-7EE6-4342-B048-85BDC9FD1C3A}</a:tableStyleId>
              </a:tblPr>
              <a:tblGrid>
                <a:gridCol w="1263104">
                  <a:extLst>
                    <a:ext uri="{9D8B030D-6E8A-4147-A177-3AD203B41FA5}">
                      <a16:colId xmlns:a16="http://schemas.microsoft.com/office/drawing/2014/main" val="20000"/>
                    </a:ext>
                  </a:extLst>
                </a:gridCol>
                <a:gridCol w="1263104">
                  <a:extLst>
                    <a:ext uri="{9D8B030D-6E8A-4147-A177-3AD203B41FA5}">
                      <a16:colId xmlns:a16="http://schemas.microsoft.com/office/drawing/2014/main" val="20001"/>
                    </a:ext>
                  </a:extLst>
                </a:gridCol>
                <a:gridCol w="1263104">
                  <a:extLst>
                    <a:ext uri="{9D8B030D-6E8A-4147-A177-3AD203B41FA5}">
                      <a16:colId xmlns:a16="http://schemas.microsoft.com/office/drawing/2014/main" val="20002"/>
                    </a:ext>
                  </a:extLst>
                </a:gridCol>
                <a:gridCol w="701725">
                  <a:extLst>
                    <a:ext uri="{9D8B030D-6E8A-4147-A177-3AD203B41FA5}">
                      <a16:colId xmlns:a16="http://schemas.microsoft.com/office/drawing/2014/main" val="20003"/>
                    </a:ext>
                  </a:extLst>
                </a:gridCol>
              </a:tblGrid>
              <a:tr h="419046">
                <a:tc>
                  <a:txBody>
                    <a:bodyPr/>
                    <a:lstStyle/>
                    <a:p>
                      <a:r>
                        <a:rPr lang="en-US" sz="1600" dirty="0"/>
                        <a:t>ID</a:t>
                      </a:r>
                    </a:p>
                  </a:txBody>
                  <a:tcPr marL="91444" marR="91444" marT="45714" marB="45714"/>
                </a:tc>
                <a:tc>
                  <a:txBody>
                    <a:bodyPr/>
                    <a:lstStyle/>
                    <a:p>
                      <a:r>
                        <a:rPr lang="en-US" sz="1600" dirty="0"/>
                        <a:t>Address</a:t>
                      </a:r>
                    </a:p>
                  </a:txBody>
                  <a:tcPr marL="91444" marR="91444" marT="45714" marB="45714"/>
                </a:tc>
                <a:tc>
                  <a:txBody>
                    <a:bodyPr/>
                    <a:lstStyle/>
                    <a:p>
                      <a:r>
                        <a:rPr lang="en-US" sz="1600" dirty="0" err="1"/>
                        <a:t>City_ID</a:t>
                      </a:r>
                      <a:endParaRPr lang="en-US" sz="1600" dirty="0"/>
                    </a:p>
                  </a:txBody>
                  <a:tcPr marL="91444" marR="91444" marT="45714" marB="45714"/>
                </a:tc>
                <a:tc>
                  <a:txBody>
                    <a:bodyPr/>
                    <a:lstStyle/>
                    <a:p>
                      <a:r>
                        <a:rPr lang="en-US" sz="1600" dirty="0"/>
                        <a:t>FK_ID</a:t>
                      </a:r>
                    </a:p>
                  </a:txBody>
                  <a:tcPr marL="91444" marR="91444" marT="45714" marB="45714"/>
                </a:tc>
                <a:extLst>
                  <a:ext uri="{0D108BD9-81ED-4DB2-BD59-A6C34878D82A}">
                    <a16:rowId xmlns:a16="http://schemas.microsoft.com/office/drawing/2014/main" val="10000"/>
                  </a:ext>
                </a:extLst>
              </a:tr>
              <a:tr h="419046">
                <a:tc>
                  <a:txBody>
                    <a:bodyPr/>
                    <a:lstStyle/>
                    <a:p>
                      <a:r>
                        <a:rPr lang="en-US" sz="1600" dirty="0"/>
                        <a:t>100</a:t>
                      </a:r>
                    </a:p>
                  </a:txBody>
                  <a:tcPr marL="91444" marR="91444" marT="45714" marB="45714"/>
                </a:tc>
                <a:tc>
                  <a:txBody>
                    <a:bodyPr/>
                    <a:lstStyle/>
                    <a:p>
                      <a:r>
                        <a:rPr lang="en-US" sz="1600" dirty="0"/>
                        <a:t>1 Sassafras</a:t>
                      </a:r>
                    </a:p>
                  </a:txBody>
                  <a:tcPr marL="91444" marR="91444" marT="45714" marB="45714"/>
                </a:tc>
                <a:tc>
                  <a:txBody>
                    <a:bodyPr/>
                    <a:lstStyle/>
                    <a:p>
                      <a:r>
                        <a:rPr lang="en-US" sz="1600" dirty="0"/>
                        <a:t>30</a:t>
                      </a:r>
                    </a:p>
                  </a:txBody>
                  <a:tcPr marL="91444" marR="91444" marT="45714" marB="45714"/>
                </a:tc>
                <a:tc>
                  <a:txBody>
                    <a:bodyPr/>
                    <a:lstStyle/>
                    <a:p>
                      <a:r>
                        <a:rPr lang="en-US" sz="1600" dirty="0"/>
                        <a:t>2000</a:t>
                      </a:r>
                    </a:p>
                  </a:txBody>
                  <a:tcPr marL="91444" marR="91444" marT="45714" marB="45714"/>
                </a:tc>
                <a:extLst>
                  <a:ext uri="{0D108BD9-81ED-4DB2-BD59-A6C34878D82A}">
                    <a16:rowId xmlns:a16="http://schemas.microsoft.com/office/drawing/2014/main" val="10001"/>
                  </a:ext>
                </a:extLst>
              </a:tr>
              <a:tr h="419046">
                <a:tc>
                  <a:txBody>
                    <a:bodyPr/>
                    <a:lstStyle/>
                    <a:p>
                      <a:r>
                        <a:rPr lang="en-US" sz="1600" dirty="0"/>
                        <a:t>101</a:t>
                      </a:r>
                    </a:p>
                  </a:txBody>
                  <a:tcPr marL="91444" marR="91444" marT="45714" marB="45714"/>
                </a:tc>
                <a:tc>
                  <a:txBody>
                    <a:bodyPr/>
                    <a:lstStyle/>
                    <a:p>
                      <a:r>
                        <a:rPr lang="en-US" sz="1600" dirty="0"/>
                        <a:t>2 Oak</a:t>
                      </a:r>
                    </a:p>
                  </a:txBody>
                  <a:tcPr marL="91444" marR="91444" marT="45714" marB="45714"/>
                </a:tc>
                <a:tc>
                  <a:txBody>
                    <a:bodyPr/>
                    <a:lstStyle/>
                    <a:p>
                      <a:r>
                        <a:rPr lang="en-US" sz="1600" dirty="0"/>
                        <a:t>31</a:t>
                      </a:r>
                    </a:p>
                  </a:txBody>
                  <a:tcPr marL="91444" marR="91444" marT="45714" marB="45714"/>
                </a:tc>
                <a:tc>
                  <a:txBody>
                    <a:bodyPr/>
                    <a:lstStyle/>
                    <a:p>
                      <a:r>
                        <a:rPr lang="en-US" sz="1600" dirty="0"/>
                        <a:t>2000</a:t>
                      </a:r>
                    </a:p>
                  </a:txBody>
                  <a:tcPr marL="91444" marR="91444" marT="45714" marB="45714"/>
                </a:tc>
                <a:extLst>
                  <a:ext uri="{0D108BD9-81ED-4DB2-BD59-A6C34878D82A}">
                    <a16:rowId xmlns:a16="http://schemas.microsoft.com/office/drawing/2014/main" val="10002"/>
                  </a:ext>
                </a:extLst>
              </a:tr>
              <a:tr h="414498">
                <a:tc>
                  <a:txBody>
                    <a:bodyPr/>
                    <a:lstStyle/>
                    <a:p>
                      <a:r>
                        <a:rPr lang="en-US" sz="1600" dirty="0"/>
                        <a:t>102</a:t>
                      </a:r>
                    </a:p>
                  </a:txBody>
                  <a:tcPr marL="91444" marR="91444" marT="45714" marB="45714"/>
                </a:tc>
                <a:tc>
                  <a:txBody>
                    <a:bodyPr/>
                    <a:lstStyle/>
                    <a:p>
                      <a:r>
                        <a:rPr lang="en-US" sz="1600" dirty="0"/>
                        <a:t>3 Pine</a:t>
                      </a:r>
                    </a:p>
                  </a:txBody>
                  <a:tcPr marL="91444" marR="91444" marT="45714" marB="45714"/>
                </a:tc>
                <a:tc>
                  <a:txBody>
                    <a:bodyPr/>
                    <a:lstStyle/>
                    <a:p>
                      <a:r>
                        <a:rPr lang="en-US" sz="1600" dirty="0"/>
                        <a:t>33</a:t>
                      </a:r>
                    </a:p>
                  </a:txBody>
                  <a:tcPr marL="91444" marR="91444" marT="45714" marB="45714"/>
                </a:tc>
                <a:tc>
                  <a:txBody>
                    <a:bodyPr/>
                    <a:lstStyle/>
                    <a:p>
                      <a:r>
                        <a:rPr lang="en-US" sz="1600" dirty="0"/>
                        <a:t>2002</a:t>
                      </a:r>
                    </a:p>
                  </a:txBody>
                  <a:tcPr marL="91444" marR="91444" marT="45714" marB="45714"/>
                </a:tc>
                <a:extLst>
                  <a:ext uri="{0D108BD9-81ED-4DB2-BD59-A6C34878D82A}">
                    <a16:rowId xmlns:a16="http://schemas.microsoft.com/office/drawing/2014/main" val="10003"/>
                  </a:ext>
                </a:extLst>
              </a:tr>
            </a:tbl>
          </a:graphicData>
        </a:graphic>
      </p:graphicFrame>
      <p:graphicFrame>
        <p:nvGraphicFramePr>
          <p:cNvPr id="10" name="Table 9">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1205937825"/>
              </p:ext>
            </p:extLst>
          </p:nvPr>
        </p:nvGraphicFramePr>
        <p:xfrm>
          <a:off x="29183" y="187219"/>
          <a:ext cx="2286000" cy="566250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i="1" kern="1200" dirty="0">
                          <a:solidFill>
                            <a:schemeClr val="tx1"/>
                          </a:solidFill>
                          <a:latin typeface="+mn-lt"/>
                          <a:ea typeface="+mn-ea"/>
                          <a:cs typeface="+mn-cs"/>
                        </a:rPr>
                        <a:t>Introduction</a:t>
                      </a:r>
                    </a:p>
                  </a:txBody>
                  <a:tcPr/>
                </a:tc>
                <a:extLst>
                  <a:ext uri="{0D108BD9-81ED-4DB2-BD59-A6C34878D82A}">
                    <a16:rowId xmlns:a16="http://schemas.microsoft.com/office/drawing/2014/main" val="10000"/>
                  </a:ext>
                </a:extLst>
              </a:tr>
              <a:tr h="481904">
                <a:tc>
                  <a:txBody>
                    <a:bodyPr/>
                    <a:lstStyle/>
                    <a:p>
                      <a:r>
                        <a:rPr lang="en-US" sz="1800" i="1" kern="1200" dirty="0">
                          <a:solidFill>
                            <a:schemeClr val="tx1"/>
                          </a:solidFill>
                          <a:latin typeface="+mn-lt"/>
                          <a:ea typeface="+mn-ea"/>
                          <a:cs typeface="+mn-cs"/>
                        </a:rPr>
                        <a:t>Database Design</a:t>
                      </a:r>
                    </a:p>
                  </a:txBody>
                  <a:tcPr/>
                </a:tc>
                <a:extLst>
                  <a:ext uri="{0D108BD9-81ED-4DB2-BD59-A6C34878D82A}">
                    <a16:rowId xmlns:a16="http://schemas.microsoft.com/office/drawing/2014/main" val="10001"/>
                  </a:ext>
                </a:extLst>
              </a:tr>
              <a:tr h="576525">
                <a:tc>
                  <a:txBody>
                    <a:bodyPr/>
                    <a:lstStyle/>
                    <a:p>
                      <a:r>
                        <a:rPr lang="en-US" sz="1800" b="1" kern="1200" dirty="0">
                          <a:solidFill>
                            <a:srgbClr val="BA2212"/>
                          </a:solidFill>
                          <a:latin typeface="+mn-lt"/>
                          <a:ea typeface="+mn-ea"/>
                          <a:cs typeface="+mn-cs"/>
                        </a:rPr>
                        <a:t>Normalization</a:t>
                      </a:r>
                    </a:p>
                  </a:txBody>
                  <a:tcPr/>
                </a:tc>
                <a:extLst>
                  <a:ext uri="{0D108BD9-81ED-4DB2-BD59-A6C34878D82A}">
                    <a16:rowId xmlns:a16="http://schemas.microsoft.com/office/drawing/2014/main" val="10002"/>
                  </a:ext>
                </a:extLst>
              </a:tr>
              <a:tr h="481904">
                <a:tc>
                  <a:txBody>
                    <a:bodyPr/>
                    <a:lstStyle/>
                    <a:p>
                      <a:r>
                        <a:rPr lang="en-US" sz="1800" dirty="0"/>
                        <a:t>Transforming E-R Diagrams into Relations   </a:t>
                      </a:r>
                    </a:p>
                  </a:txBody>
                  <a:tcPr/>
                </a:tc>
                <a:extLst>
                  <a:ext uri="{0D108BD9-81ED-4DB2-BD59-A6C34878D82A}">
                    <a16:rowId xmlns:a16="http://schemas.microsoft.com/office/drawing/2014/main" val="10003"/>
                  </a:ext>
                </a:extLst>
              </a:tr>
              <a:tr h="481904">
                <a:tc>
                  <a:txBody>
                    <a:bodyPr/>
                    <a:lstStyle/>
                    <a:p>
                      <a:r>
                        <a:rPr lang="en-US" sz="1800" dirty="0"/>
                        <a:t>Merging Relations</a:t>
                      </a:r>
                    </a:p>
                  </a:txBody>
                  <a:tcPr/>
                </a:tc>
                <a:extLst>
                  <a:ext uri="{0D108BD9-81ED-4DB2-BD59-A6C34878D82A}">
                    <a16:rowId xmlns:a16="http://schemas.microsoft.com/office/drawing/2014/main" val="10004"/>
                  </a:ext>
                </a:extLst>
              </a:tr>
              <a:tr h="481904">
                <a:tc>
                  <a:txBody>
                    <a:bodyPr/>
                    <a:lstStyle/>
                    <a:p>
                      <a:r>
                        <a:rPr lang="en-US" sz="1800" dirty="0"/>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719152260"/>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a:t>Denormalization</a:t>
            </a:r>
            <a:endParaRPr lang="en-US" dirty="0"/>
          </a:p>
        </p:txBody>
      </p:sp>
      <p:sp>
        <p:nvSpPr>
          <p:cNvPr id="3" name="Content Placeholder 2"/>
          <p:cNvSpPr>
            <a:spLocks noGrp="1"/>
          </p:cNvSpPr>
          <p:nvPr>
            <p:ph idx="1"/>
          </p:nvPr>
        </p:nvSpPr>
        <p:spPr/>
        <p:txBody>
          <a:bodyPr/>
          <a:lstStyle/>
          <a:p>
            <a:pPr>
              <a:spcAft>
                <a:spcPts val="0"/>
              </a:spcAft>
              <a:defRPr/>
            </a:pPr>
            <a:r>
              <a:rPr lang="en-US" sz="2800" dirty="0"/>
              <a:t>Sometimes it is necessary to </a:t>
            </a:r>
            <a:r>
              <a:rPr lang="en-US" sz="2800" dirty="0" err="1">
                <a:solidFill>
                  <a:schemeClr val="accent1">
                    <a:lumMod val="75000"/>
                  </a:schemeClr>
                </a:solidFill>
              </a:rPr>
              <a:t>denormalize</a:t>
            </a:r>
            <a:r>
              <a:rPr lang="en-US" sz="2800" dirty="0">
                <a:solidFill>
                  <a:schemeClr val="accent1">
                    <a:lumMod val="75000"/>
                  </a:schemeClr>
                </a:solidFill>
              </a:rPr>
              <a:t> </a:t>
            </a:r>
            <a:r>
              <a:rPr lang="en-US" sz="2800" dirty="0"/>
              <a:t>a table for performance reasons.</a:t>
            </a:r>
          </a:p>
          <a:p>
            <a:pPr>
              <a:spcAft>
                <a:spcPts val="0"/>
              </a:spcAft>
              <a:defRPr/>
            </a:pPr>
            <a:r>
              <a:rPr lang="en-US" sz="2800" dirty="0" err="1">
                <a:solidFill>
                  <a:schemeClr val="accent1">
                    <a:lumMod val="75000"/>
                  </a:schemeClr>
                </a:solidFill>
              </a:rPr>
              <a:t>Denormalization</a:t>
            </a:r>
            <a:r>
              <a:rPr lang="en-US" sz="2800" dirty="0"/>
              <a:t> is where you recombine tables that were split apart to conform to the rules of the various normal forms.</a:t>
            </a:r>
          </a:p>
          <a:p>
            <a:pPr>
              <a:spcAft>
                <a:spcPts val="0"/>
              </a:spcAft>
              <a:defRPr/>
            </a:pPr>
            <a:r>
              <a:rPr lang="en-US" sz="2800" dirty="0" err="1">
                <a:solidFill>
                  <a:schemeClr val="accent1">
                    <a:lumMod val="75000"/>
                  </a:schemeClr>
                </a:solidFill>
              </a:rPr>
              <a:t>Denormalization</a:t>
            </a:r>
            <a:r>
              <a:rPr lang="en-US" sz="2800" dirty="0"/>
              <a:t> should never be done lightly, because it opens up your database to the anomalies and errors normalization was designed to eliminate.</a:t>
            </a:r>
          </a:p>
          <a:p>
            <a:pPr>
              <a:defRPr/>
            </a:pPr>
            <a:endParaRPr lang="en-US" sz="2800" dirty="0"/>
          </a:p>
        </p:txBody>
      </p:sp>
      <p:graphicFrame>
        <p:nvGraphicFramePr>
          <p:cNvPr id="4" name="Table 3">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1205937825"/>
              </p:ext>
            </p:extLst>
          </p:nvPr>
        </p:nvGraphicFramePr>
        <p:xfrm>
          <a:off x="29183" y="187219"/>
          <a:ext cx="2286000" cy="566250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i="1" kern="1200" dirty="0">
                          <a:solidFill>
                            <a:schemeClr val="tx1"/>
                          </a:solidFill>
                          <a:latin typeface="+mn-lt"/>
                          <a:ea typeface="+mn-ea"/>
                          <a:cs typeface="+mn-cs"/>
                        </a:rPr>
                        <a:t>Introduction</a:t>
                      </a:r>
                    </a:p>
                  </a:txBody>
                  <a:tcPr/>
                </a:tc>
                <a:extLst>
                  <a:ext uri="{0D108BD9-81ED-4DB2-BD59-A6C34878D82A}">
                    <a16:rowId xmlns:a16="http://schemas.microsoft.com/office/drawing/2014/main" val="10000"/>
                  </a:ext>
                </a:extLst>
              </a:tr>
              <a:tr h="481904">
                <a:tc>
                  <a:txBody>
                    <a:bodyPr/>
                    <a:lstStyle/>
                    <a:p>
                      <a:r>
                        <a:rPr lang="en-US" sz="1800" i="1" kern="1200" dirty="0">
                          <a:solidFill>
                            <a:schemeClr val="tx1"/>
                          </a:solidFill>
                          <a:latin typeface="+mn-lt"/>
                          <a:ea typeface="+mn-ea"/>
                          <a:cs typeface="+mn-cs"/>
                        </a:rPr>
                        <a:t>Database Design</a:t>
                      </a:r>
                    </a:p>
                  </a:txBody>
                  <a:tcPr/>
                </a:tc>
                <a:extLst>
                  <a:ext uri="{0D108BD9-81ED-4DB2-BD59-A6C34878D82A}">
                    <a16:rowId xmlns:a16="http://schemas.microsoft.com/office/drawing/2014/main" val="10001"/>
                  </a:ext>
                </a:extLst>
              </a:tr>
              <a:tr h="576525">
                <a:tc>
                  <a:txBody>
                    <a:bodyPr/>
                    <a:lstStyle/>
                    <a:p>
                      <a:r>
                        <a:rPr lang="en-US" sz="1800" b="1" kern="1200" dirty="0">
                          <a:solidFill>
                            <a:srgbClr val="BA2212"/>
                          </a:solidFill>
                          <a:latin typeface="+mn-lt"/>
                          <a:ea typeface="+mn-ea"/>
                          <a:cs typeface="+mn-cs"/>
                        </a:rPr>
                        <a:t>Normalization</a:t>
                      </a:r>
                    </a:p>
                  </a:txBody>
                  <a:tcPr/>
                </a:tc>
                <a:extLst>
                  <a:ext uri="{0D108BD9-81ED-4DB2-BD59-A6C34878D82A}">
                    <a16:rowId xmlns:a16="http://schemas.microsoft.com/office/drawing/2014/main" val="10002"/>
                  </a:ext>
                </a:extLst>
              </a:tr>
              <a:tr h="481904">
                <a:tc>
                  <a:txBody>
                    <a:bodyPr/>
                    <a:lstStyle/>
                    <a:p>
                      <a:r>
                        <a:rPr lang="en-US" sz="1800" dirty="0"/>
                        <a:t>Transforming E-R Diagrams into Relations   </a:t>
                      </a:r>
                    </a:p>
                  </a:txBody>
                  <a:tcPr/>
                </a:tc>
                <a:extLst>
                  <a:ext uri="{0D108BD9-81ED-4DB2-BD59-A6C34878D82A}">
                    <a16:rowId xmlns:a16="http://schemas.microsoft.com/office/drawing/2014/main" val="10003"/>
                  </a:ext>
                </a:extLst>
              </a:tr>
              <a:tr h="481904">
                <a:tc>
                  <a:txBody>
                    <a:bodyPr/>
                    <a:lstStyle/>
                    <a:p>
                      <a:r>
                        <a:rPr lang="en-US" sz="1800" dirty="0"/>
                        <a:t>Merging Relations</a:t>
                      </a:r>
                    </a:p>
                  </a:txBody>
                  <a:tcPr/>
                </a:tc>
                <a:extLst>
                  <a:ext uri="{0D108BD9-81ED-4DB2-BD59-A6C34878D82A}">
                    <a16:rowId xmlns:a16="http://schemas.microsoft.com/office/drawing/2014/main" val="10004"/>
                  </a:ext>
                </a:extLst>
              </a:tr>
              <a:tr h="481904">
                <a:tc>
                  <a:txBody>
                    <a:bodyPr/>
                    <a:lstStyle/>
                    <a:p>
                      <a:r>
                        <a:rPr lang="en-US" sz="1800" dirty="0"/>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428953702"/>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nvGraphicFramePr>
        <p:xfrm>
          <a:off x="5791200" y="3124201"/>
          <a:ext cx="3733800" cy="1671639"/>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tblGrid>
              <a:tr h="419047">
                <a:tc>
                  <a:txBody>
                    <a:bodyPr/>
                    <a:lstStyle/>
                    <a:p>
                      <a:r>
                        <a:rPr lang="en-US" sz="1600" dirty="0"/>
                        <a:t>ID</a:t>
                      </a:r>
                    </a:p>
                  </a:txBody>
                  <a:tcPr marT="45714" marB="45714"/>
                </a:tc>
                <a:tc>
                  <a:txBody>
                    <a:bodyPr/>
                    <a:lstStyle/>
                    <a:p>
                      <a:r>
                        <a:rPr lang="en-US" sz="1600" dirty="0"/>
                        <a:t>Address</a:t>
                      </a:r>
                    </a:p>
                  </a:txBody>
                  <a:tcPr marT="45714" marB="45714"/>
                </a:tc>
                <a:tc>
                  <a:txBody>
                    <a:bodyPr/>
                    <a:lstStyle/>
                    <a:p>
                      <a:r>
                        <a:rPr lang="en-US" sz="1600" dirty="0"/>
                        <a:t>City</a:t>
                      </a:r>
                    </a:p>
                  </a:txBody>
                  <a:tcPr marT="45714" marB="45714"/>
                </a:tc>
                <a:tc>
                  <a:txBody>
                    <a:bodyPr/>
                    <a:lstStyle/>
                    <a:p>
                      <a:r>
                        <a:rPr lang="en-US" sz="1600" dirty="0"/>
                        <a:t>State</a:t>
                      </a:r>
                    </a:p>
                  </a:txBody>
                  <a:tcPr marT="45714" marB="45714"/>
                </a:tc>
                <a:extLst>
                  <a:ext uri="{0D108BD9-81ED-4DB2-BD59-A6C34878D82A}">
                    <a16:rowId xmlns:a16="http://schemas.microsoft.com/office/drawing/2014/main" val="10000"/>
                  </a:ext>
                </a:extLst>
              </a:tr>
              <a:tr h="419047">
                <a:tc>
                  <a:txBody>
                    <a:bodyPr/>
                    <a:lstStyle/>
                    <a:p>
                      <a:r>
                        <a:rPr lang="en-US" sz="1600" dirty="0"/>
                        <a:t>100</a:t>
                      </a:r>
                    </a:p>
                  </a:txBody>
                  <a:tcPr marT="45714" marB="45714"/>
                </a:tc>
                <a:tc>
                  <a:txBody>
                    <a:bodyPr/>
                    <a:lstStyle/>
                    <a:p>
                      <a:r>
                        <a:rPr lang="en-US" sz="1600" dirty="0"/>
                        <a:t>1 Sassafras</a:t>
                      </a:r>
                    </a:p>
                  </a:txBody>
                  <a:tcPr marT="45714" marB="45714"/>
                </a:tc>
                <a:tc>
                  <a:txBody>
                    <a:bodyPr/>
                    <a:lstStyle/>
                    <a:p>
                      <a:r>
                        <a:rPr lang="en-US" sz="1600" dirty="0" err="1"/>
                        <a:t>Anytown</a:t>
                      </a:r>
                      <a:endParaRPr lang="en-US" sz="1600" dirty="0"/>
                    </a:p>
                  </a:txBody>
                  <a:tcPr marT="45714" marB="45714"/>
                </a:tc>
                <a:tc>
                  <a:txBody>
                    <a:bodyPr/>
                    <a:lstStyle/>
                    <a:p>
                      <a:r>
                        <a:rPr lang="en-US" sz="1600" dirty="0"/>
                        <a:t>NJ</a:t>
                      </a:r>
                    </a:p>
                  </a:txBody>
                  <a:tcPr marT="45714" marB="45714"/>
                </a:tc>
                <a:extLst>
                  <a:ext uri="{0D108BD9-81ED-4DB2-BD59-A6C34878D82A}">
                    <a16:rowId xmlns:a16="http://schemas.microsoft.com/office/drawing/2014/main" val="10001"/>
                  </a:ext>
                </a:extLst>
              </a:tr>
              <a:tr h="419047">
                <a:tc>
                  <a:txBody>
                    <a:bodyPr/>
                    <a:lstStyle/>
                    <a:p>
                      <a:r>
                        <a:rPr lang="en-US" sz="1600" dirty="0"/>
                        <a:t>101</a:t>
                      </a:r>
                    </a:p>
                  </a:txBody>
                  <a:tcPr marT="45714" marB="45714"/>
                </a:tc>
                <a:tc>
                  <a:txBody>
                    <a:bodyPr/>
                    <a:lstStyle/>
                    <a:p>
                      <a:r>
                        <a:rPr lang="en-US" sz="1600" dirty="0"/>
                        <a:t>2 Oak</a:t>
                      </a:r>
                    </a:p>
                  </a:txBody>
                  <a:tcPr marT="45714" marB="45714"/>
                </a:tc>
                <a:tc>
                  <a:txBody>
                    <a:bodyPr/>
                    <a:lstStyle/>
                    <a:p>
                      <a:r>
                        <a:rPr lang="en-US" sz="1600" dirty="0"/>
                        <a:t>Somewhere</a:t>
                      </a:r>
                    </a:p>
                  </a:txBody>
                  <a:tcPr marT="45714" marB="45714"/>
                </a:tc>
                <a:tc>
                  <a:txBody>
                    <a:bodyPr/>
                    <a:lstStyle/>
                    <a:p>
                      <a:r>
                        <a:rPr lang="en-US" sz="1600" dirty="0"/>
                        <a:t>NJ</a:t>
                      </a:r>
                    </a:p>
                  </a:txBody>
                  <a:tcPr marT="45714" marB="45714"/>
                </a:tc>
                <a:extLst>
                  <a:ext uri="{0D108BD9-81ED-4DB2-BD59-A6C34878D82A}">
                    <a16:rowId xmlns:a16="http://schemas.microsoft.com/office/drawing/2014/main" val="10002"/>
                  </a:ext>
                </a:extLst>
              </a:tr>
              <a:tr h="414498">
                <a:tc>
                  <a:txBody>
                    <a:bodyPr/>
                    <a:lstStyle/>
                    <a:p>
                      <a:r>
                        <a:rPr lang="en-US" sz="1600" dirty="0"/>
                        <a:t>102</a:t>
                      </a:r>
                    </a:p>
                  </a:txBody>
                  <a:tcPr marT="45714" marB="45714"/>
                </a:tc>
                <a:tc>
                  <a:txBody>
                    <a:bodyPr/>
                    <a:lstStyle/>
                    <a:p>
                      <a:r>
                        <a:rPr lang="en-US" sz="1600" dirty="0"/>
                        <a:t>3 Pine</a:t>
                      </a:r>
                    </a:p>
                  </a:txBody>
                  <a:tcPr marT="45714" marB="45714"/>
                </a:tc>
                <a:tc>
                  <a:txBody>
                    <a:bodyPr/>
                    <a:lstStyle/>
                    <a:p>
                      <a:r>
                        <a:rPr lang="en-US" sz="1600" dirty="0"/>
                        <a:t>Elsewhere</a:t>
                      </a:r>
                    </a:p>
                  </a:txBody>
                  <a:tcPr marT="45714" marB="45714"/>
                </a:tc>
                <a:tc>
                  <a:txBody>
                    <a:bodyPr/>
                    <a:lstStyle/>
                    <a:p>
                      <a:r>
                        <a:rPr lang="en-US" sz="1600" dirty="0"/>
                        <a:t>PA</a:t>
                      </a:r>
                    </a:p>
                  </a:txBody>
                  <a:tcPr marT="45714" marB="45714"/>
                </a:tc>
                <a:extLst>
                  <a:ext uri="{0D108BD9-81ED-4DB2-BD59-A6C34878D82A}">
                    <a16:rowId xmlns:a16="http://schemas.microsoft.com/office/drawing/2014/main" val="10003"/>
                  </a:ext>
                </a:extLst>
              </a:tr>
            </a:tbl>
          </a:graphicData>
        </a:graphic>
      </p:graphicFrame>
      <p:graphicFrame>
        <p:nvGraphicFramePr>
          <p:cNvPr id="15" name="Table 14"/>
          <p:cNvGraphicFramePr>
            <a:graphicFrameLocks noGrp="1"/>
          </p:cNvGraphicFramePr>
          <p:nvPr/>
        </p:nvGraphicFramePr>
        <p:xfrm>
          <a:off x="3268664" y="304800"/>
          <a:ext cx="3862387" cy="1676400"/>
        </p:xfrm>
        <a:graphic>
          <a:graphicData uri="http://schemas.openxmlformats.org/drawingml/2006/table">
            <a:tbl>
              <a:tblPr firstRow="1" bandRow="1">
                <a:tableStyleId>{5C22544A-7EE6-4342-B048-85BDC9FD1C3A}</a:tableStyleId>
              </a:tblPr>
              <a:tblGrid>
                <a:gridCol w="543936">
                  <a:extLst>
                    <a:ext uri="{9D8B030D-6E8A-4147-A177-3AD203B41FA5}">
                      <a16:colId xmlns:a16="http://schemas.microsoft.com/office/drawing/2014/main" val="20000"/>
                    </a:ext>
                  </a:extLst>
                </a:gridCol>
                <a:gridCol w="1150787">
                  <a:extLst>
                    <a:ext uri="{9D8B030D-6E8A-4147-A177-3AD203B41FA5}">
                      <a16:colId xmlns:a16="http://schemas.microsoft.com/office/drawing/2014/main" val="20001"/>
                    </a:ext>
                  </a:extLst>
                </a:gridCol>
                <a:gridCol w="976998">
                  <a:extLst>
                    <a:ext uri="{9D8B030D-6E8A-4147-A177-3AD203B41FA5}">
                      <a16:colId xmlns:a16="http://schemas.microsoft.com/office/drawing/2014/main" val="20002"/>
                    </a:ext>
                  </a:extLst>
                </a:gridCol>
                <a:gridCol w="1190666">
                  <a:extLst>
                    <a:ext uri="{9D8B030D-6E8A-4147-A177-3AD203B41FA5}">
                      <a16:colId xmlns:a16="http://schemas.microsoft.com/office/drawing/2014/main" val="20003"/>
                    </a:ext>
                  </a:extLst>
                </a:gridCol>
              </a:tblGrid>
              <a:tr h="419100">
                <a:tc>
                  <a:txBody>
                    <a:bodyPr/>
                    <a:lstStyle/>
                    <a:p>
                      <a:r>
                        <a:rPr lang="en-US" sz="1600" dirty="0"/>
                        <a:t>ID</a:t>
                      </a:r>
                    </a:p>
                  </a:txBody>
                  <a:tcPr marL="91433" marR="91433"/>
                </a:tc>
                <a:tc>
                  <a:txBody>
                    <a:bodyPr/>
                    <a:lstStyle/>
                    <a:p>
                      <a:r>
                        <a:rPr lang="en-US" sz="1600" dirty="0"/>
                        <a:t>Last</a:t>
                      </a:r>
                    </a:p>
                  </a:txBody>
                  <a:tcPr marL="91433" marR="91433"/>
                </a:tc>
                <a:tc>
                  <a:txBody>
                    <a:bodyPr/>
                    <a:lstStyle/>
                    <a:p>
                      <a:r>
                        <a:rPr lang="en-US" sz="1600" dirty="0"/>
                        <a:t>First</a:t>
                      </a:r>
                    </a:p>
                  </a:txBody>
                  <a:tcPr marL="91433" marR="91433"/>
                </a:tc>
                <a:tc>
                  <a:txBody>
                    <a:bodyPr/>
                    <a:lstStyle/>
                    <a:p>
                      <a:r>
                        <a:rPr lang="en-US" sz="1600" dirty="0">
                          <a:solidFill>
                            <a:srgbClr val="FF0000"/>
                          </a:solidFill>
                        </a:rPr>
                        <a:t>FK_ID</a:t>
                      </a:r>
                    </a:p>
                  </a:txBody>
                  <a:tcPr marL="91433" marR="91433"/>
                </a:tc>
                <a:extLst>
                  <a:ext uri="{0D108BD9-81ED-4DB2-BD59-A6C34878D82A}">
                    <a16:rowId xmlns:a16="http://schemas.microsoft.com/office/drawing/2014/main" val="10000"/>
                  </a:ext>
                </a:extLst>
              </a:tr>
              <a:tr h="419100">
                <a:tc>
                  <a:txBody>
                    <a:bodyPr/>
                    <a:lstStyle/>
                    <a:p>
                      <a:r>
                        <a:rPr lang="en-US" sz="1600" dirty="0"/>
                        <a:t>1</a:t>
                      </a:r>
                    </a:p>
                  </a:txBody>
                  <a:tcPr marL="91433" marR="91433"/>
                </a:tc>
                <a:tc>
                  <a:txBody>
                    <a:bodyPr/>
                    <a:lstStyle/>
                    <a:p>
                      <a:r>
                        <a:rPr lang="en-US" sz="1600" dirty="0"/>
                        <a:t>Mortimer</a:t>
                      </a:r>
                      <a:r>
                        <a:rPr lang="en-US" sz="1600" baseline="0" dirty="0"/>
                        <a:t> </a:t>
                      </a:r>
                      <a:endParaRPr lang="en-US" sz="1600" dirty="0"/>
                    </a:p>
                  </a:txBody>
                  <a:tcPr marL="91433" marR="9143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t>Dan</a:t>
                      </a:r>
                      <a:endParaRPr lang="en-US" sz="1600" dirty="0"/>
                    </a:p>
                  </a:txBody>
                  <a:tcPr marL="91433" marR="91433"/>
                </a:tc>
                <a:tc>
                  <a:txBody>
                    <a:bodyPr/>
                    <a:lstStyle/>
                    <a:p>
                      <a:r>
                        <a:rPr lang="en-US" sz="1600" dirty="0"/>
                        <a:t>100</a:t>
                      </a:r>
                    </a:p>
                  </a:txBody>
                  <a:tcPr marL="91433" marR="91433"/>
                </a:tc>
                <a:extLst>
                  <a:ext uri="{0D108BD9-81ED-4DB2-BD59-A6C34878D82A}">
                    <a16:rowId xmlns:a16="http://schemas.microsoft.com/office/drawing/2014/main" val="10001"/>
                  </a:ext>
                </a:extLst>
              </a:tr>
              <a:tr h="419100">
                <a:tc>
                  <a:txBody>
                    <a:bodyPr/>
                    <a:lstStyle/>
                    <a:p>
                      <a:r>
                        <a:rPr lang="en-US" sz="1600" dirty="0"/>
                        <a:t>2</a:t>
                      </a:r>
                    </a:p>
                  </a:txBody>
                  <a:tcPr marL="91433" marR="91433"/>
                </a:tc>
                <a:tc>
                  <a:txBody>
                    <a:bodyPr/>
                    <a:lstStyle/>
                    <a:p>
                      <a:r>
                        <a:rPr lang="en-US" sz="1600" dirty="0"/>
                        <a:t>Washington</a:t>
                      </a:r>
                    </a:p>
                  </a:txBody>
                  <a:tcPr marL="91433" marR="9143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Reggie</a:t>
                      </a:r>
                    </a:p>
                  </a:txBody>
                  <a:tcPr marL="91433" marR="91433"/>
                </a:tc>
                <a:tc>
                  <a:txBody>
                    <a:bodyPr/>
                    <a:lstStyle/>
                    <a:p>
                      <a:r>
                        <a:rPr lang="en-US" sz="1600" dirty="0"/>
                        <a:t>101</a:t>
                      </a:r>
                    </a:p>
                  </a:txBody>
                  <a:tcPr marL="91433" marR="91433"/>
                </a:tc>
                <a:extLst>
                  <a:ext uri="{0D108BD9-81ED-4DB2-BD59-A6C34878D82A}">
                    <a16:rowId xmlns:a16="http://schemas.microsoft.com/office/drawing/2014/main" val="10002"/>
                  </a:ext>
                </a:extLst>
              </a:tr>
              <a:tr h="419100">
                <a:tc>
                  <a:txBody>
                    <a:bodyPr/>
                    <a:lstStyle/>
                    <a:p>
                      <a:r>
                        <a:rPr lang="en-US" sz="1600" dirty="0"/>
                        <a:t>3</a:t>
                      </a:r>
                    </a:p>
                  </a:txBody>
                  <a:tcPr marL="91433" marR="91433"/>
                </a:tc>
                <a:tc>
                  <a:txBody>
                    <a:bodyPr/>
                    <a:lstStyle/>
                    <a:p>
                      <a:r>
                        <a:rPr lang="en-US" sz="1600" dirty="0"/>
                        <a:t>Young</a:t>
                      </a:r>
                    </a:p>
                  </a:txBody>
                  <a:tcPr marL="91433" marR="9143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Luke</a:t>
                      </a:r>
                    </a:p>
                  </a:txBody>
                  <a:tcPr marL="91433" marR="91433"/>
                </a:tc>
                <a:tc>
                  <a:txBody>
                    <a:bodyPr/>
                    <a:lstStyle/>
                    <a:p>
                      <a:r>
                        <a:rPr lang="en-US" sz="1600" dirty="0"/>
                        <a:t>102</a:t>
                      </a:r>
                    </a:p>
                  </a:txBody>
                  <a:tcPr marL="91433" marR="91433"/>
                </a:tc>
                <a:extLst>
                  <a:ext uri="{0D108BD9-81ED-4DB2-BD59-A6C34878D82A}">
                    <a16:rowId xmlns:a16="http://schemas.microsoft.com/office/drawing/2014/main" val="10003"/>
                  </a:ext>
                </a:extLst>
              </a:tr>
            </a:tbl>
          </a:graphicData>
        </a:graphic>
      </p:graphicFrame>
      <p:graphicFrame>
        <p:nvGraphicFramePr>
          <p:cNvPr id="10" name="Table 9"/>
          <p:cNvGraphicFramePr>
            <a:graphicFrameLocks noGrp="1"/>
          </p:cNvGraphicFramePr>
          <p:nvPr/>
        </p:nvGraphicFramePr>
        <p:xfrm>
          <a:off x="2057400" y="3124201"/>
          <a:ext cx="3143250" cy="2595565"/>
        </p:xfrm>
        <a:graphic>
          <a:graphicData uri="http://schemas.openxmlformats.org/drawingml/2006/table">
            <a:tbl>
              <a:tblPr firstRow="1" bandRow="1">
                <a:tableStyleId>{5C22544A-7EE6-4342-B048-85BDC9FD1C3A}</a:tableStyleId>
              </a:tblPr>
              <a:tblGrid>
                <a:gridCol w="552299">
                  <a:extLst>
                    <a:ext uri="{9D8B030D-6E8A-4147-A177-3AD203B41FA5}">
                      <a16:colId xmlns:a16="http://schemas.microsoft.com/office/drawing/2014/main" val="20000"/>
                    </a:ext>
                  </a:extLst>
                </a:gridCol>
                <a:gridCol w="914453">
                  <a:extLst>
                    <a:ext uri="{9D8B030D-6E8A-4147-A177-3AD203B41FA5}">
                      <a16:colId xmlns:a16="http://schemas.microsoft.com/office/drawing/2014/main" val="20001"/>
                    </a:ext>
                  </a:extLst>
                </a:gridCol>
                <a:gridCol w="1676498">
                  <a:extLst>
                    <a:ext uri="{9D8B030D-6E8A-4147-A177-3AD203B41FA5}">
                      <a16:colId xmlns:a16="http://schemas.microsoft.com/office/drawing/2014/main" val="20002"/>
                    </a:ext>
                  </a:extLst>
                </a:gridCol>
              </a:tblGrid>
              <a:tr h="370795">
                <a:tc>
                  <a:txBody>
                    <a:bodyPr/>
                    <a:lstStyle/>
                    <a:p>
                      <a:r>
                        <a:rPr lang="en-US" sz="1800" dirty="0"/>
                        <a:t>ID</a:t>
                      </a:r>
                    </a:p>
                  </a:txBody>
                  <a:tcPr marL="91445" marR="91445" marT="45714" marB="45714"/>
                </a:tc>
                <a:tc>
                  <a:txBody>
                    <a:bodyPr/>
                    <a:lstStyle/>
                    <a:p>
                      <a:r>
                        <a:rPr lang="en-US" sz="1800" dirty="0">
                          <a:solidFill>
                            <a:srgbClr val="FF0000"/>
                          </a:solidFill>
                        </a:rPr>
                        <a:t>FK_ID</a:t>
                      </a:r>
                    </a:p>
                  </a:txBody>
                  <a:tcPr marL="91445" marR="91445" marT="45714" marB="45714"/>
                </a:tc>
                <a:tc>
                  <a:txBody>
                    <a:bodyPr/>
                    <a:lstStyle/>
                    <a:p>
                      <a:r>
                        <a:rPr lang="en-US" sz="1600" dirty="0"/>
                        <a:t>Phone</a:t>
                      </a:r>
                    </a:p>
                  </a:txBody>
                  <a:tcPr marL="91445" marR="91445" marT="45714" marB="45714"/>
                </a:tc>
                <a:extLst>
                  <a:ext uri="{0D108BD9-81ED-4DB2-BD59-A6C34878D82A}">
                    <a16:rowId xmlns:a16="http://schemas.microsoft.com/office/drawing/2014/main" val="10000"/>
                  </a:ext>
                </a:extLst>
              </a:tr>
              <a:tr h="370795">
                <a:tc>
                  <a:txBody>
                    <a:bodyPr/>
                    <a:lstStyle/>
                    <a:p>
                      <a:r>
                        <a:rPr lang="en-US" sz="1800" dirty="0"/>
                        <a:t>10</a:t>
                      </a:r>
                    </a:p>
                  </a:txBody>
                  <a:tcPr marL="91445" marR="91445" marT="45714" marB="45714"/>
                </a:tc>
                <a:tc>
                  <a:txBody>
                    <a:bodyPr/>
                    <a:lstStyle/>
                    <a:p>
                      <a:r>
                        <a:rPr lang="en-US" sz="1600" dirty="0"/>
                        <a:t>1</a:t>
                      </a:r>
                    </a:p>
                  </a:txBody>
                  <a:tcPr marL="91445" marR="91445" marT="45714" marB="45714"/>
                </a:tc>
                <a:tc>
                  <a:txBody>
                    <a:bodyPr/>
                    <a:lstStyle/>
                    <a:p>
                      <a:r>
                        <a:rPr lang="en-US" sz="1600" dirty="0"/>
                        <a:t>856-555-0000</a:t>
                      </a:r>
                    </a:p>
                  </a:txBody>
                  <a:tcPr marL="91445" marR="91445" marT="45714" marB="45714"/>
                </a:tc>
                <a:extLst>
                  <a:ext uri="{0D108BD9-81ED-4DB2-BD59-A6C34878D82A}">
                    <a16:rowId xmlns:a16="http://schemas.microsoft.com/office/drawing/2014/main" val="10001"/>
                  </a:ext>
                </a:extLst>
              </a:tr>
              <a:tr h="370795">
                <a:tc>
                  <a:txBody>
                    <a:bodyPr/>
                    <a:lstStyle/>
                    <a:p>
                      <a:r>
                        <a:rPr lang="en-US" sz="1800" dirty="0"/>
                        <a:t>11</a:t>
                      </a:r>
                    </a:p>
                  </a:txBody>
                  <a:tcPr marL="91445" marR="91445" marT="45714" marB="45714"/>
                </a:tc>
                <a:tc>
                  <a:txBody>
                    <a:bodyPr/>
                    <a:lstStyle/>
                    <a:p>
                      <a:r>
                        <a:rPr lang="en-US" sz="1600" dirty="0"/>
                        <a:t>1</a:t>
                      </a:r>
                    </a:p>
                  </a:txBody>
                  <a:tcPr marL="91445" marR="91445" marT="45714" marB="45714"/>
                </a:tc>
                <a:tc>
                  <a:txBody>
                    <a:bodyPr/>
                    <a:lstStyle/>
                    <a:p>
                      <a:r>
                        <a:rPr lang="en-US" sz="1600" dirty="0"/>
                        <a:t>856-555-0001</a:t>
                      </a:r>
                    </a:p>
                  </a:txBody>
                  <a:tcPr marL="91445" marR="91445" marT="45714" marB="45714"/>
                </a:tc>
                <a:extLst>
                  <a:ext uri="{0D108BD9-81ED-4DB2-BD59-A6C34878D82A}">
                    <a16:rowId xmlns:a16="http://schemas.microsoft.com/office/drawing/2014/main" val="10002"/>
                  </a:ext>
                </a:extLst>
              </a:tr>
              <a:tr h="370795">
                <a:tc>
                  <a:txBody>
                    <a:bodyPr/>
                    <a:lstStyle/>
                    <a:p>
                      <a:r>
                        <a:rPr lang="en-US" sz="1800" dirty="0"/>
                        <a:t>12</a:t>
                      </a:r>
                    </a:p>
                  </a:txBody>
                  <a:tcPr marL="91445" marR="91445" marT="45714" marB="45714"/>
                </a:tc>
                <a:tc>
                  <a:txBody>
                    <a:bodyPr/>
                    <a:lstStyle/>
                    <a:p>
                      <a:r>
                        <a:rPr lang="en-US" sz="1600" dirty="0"/>
                        <a:t>2</a:t>
                      </a:r>
                    </a:p>
                  </a:txBody>
                  <a:tcPr marL="91445" marR="91445" marT="45714" marB="45714"/>
                </a:tc>
                <a:tc>
                  <a:txBody>
                    <a:bodyPr/>
                    <a:lstStyle/>
                    <a:p>
                      <a:r>
                        <a:rPr lang="en-US" sz="1600" dirty="0"/>
                        <a:t>856-555-0020</a:t>
                      </a:r>
                    </a:p>
                  </a:txBody>
                  <a:tcPr marL="91445" marR="91445" marT="45714" marB="45714"/>
                </a:tc>
                <a:extLst>
                  <a:ext uri="{0D108BD9-81ED-4DB2-BD59-A6C34878D82A}">
                    <a16:rowId xmlns:a16="http://schemas.microsoft.com/office/drawing/2014/main" val="10003"/>
                  </a:ext>
                </a:extLst>
              </a:tr>
              <a:tr h="370795">
                <a:tc>
                  <a:txBody>
                    <a:bodyPr/>
                    <a:lstStyle/>
                    <a:p>
                      <a:r>
                        <a:rPr lang="en-US" sz="1800" dirty="0"/>
                        <a:t>13</a:t>
                      </a:r>
                    </a:p>
                  </a:txBody>
                  <a:tcPr marL="91445" marR="91445" marT="45714" marB="45714"/>
                </a:tc>
                <a:tc>
                  <a:txBody>
                    <a:bodyPr/>
                    <a:lstStyle/>
                    <a:p>
                      <a:r>
                        <a:rPr lang="en-US" sz="1600" dirty="0"/>
                        <a:t>2</a:t>
                      </a:r>
                    </a:p>
                  </a:txBody>
                  <a:tcPr marL="91445" marR="91445" marT="45714" marB="45714"/>
                </a:tc>
                <a:tc>
                  <a:txBody>
                    <a:bodyPr/>
                    <a:lstStyle/>
                    <a:p>
                      <a:r>
                        <a:rPr lang="en-US" sz="1600" dirty="0"/>
                        <a:t>856-555-0010</a:t>
                      </a:r>
                    </a:p>
                  </a:txBody>
                  <a:tcPr marL="91445" marR="91445" marT="45714" marB="45714"/>
                </a:tc>
                <a:extLst>
                  <a:ext uri="{0D108BD9-81ED-4DB2-BD59-A6C34878D82A}">
                    <a16:rowId xmlns:a16="http://schemas.microsoft.com/office/drawing/2014/main" val="10004"/>
                  </a:ext>
                </a:extLst>
              </a:tr>
              <a:tr h="370795">
                <a:tc>
                  <a:txBody>
                    <a:bodyPr/>
                    <a:lstStyle/>
                    <a:p>
                      <a:r>
                        <a:rPr lang="en-US" sz="1800" dirty="0"/>
                        <a:t>14</a:t>
                      </a:r>
                    </a:p>
                  </a:txBody>
                  <a:tcPr marL="91445" marR="91445" marT="45714" marB="45714"/>
                </a:tc>
                <a:tc>
                  <a:txBody>
                    <a:bodyPr/>
                    <a:lstStyle/>
                    <a:p>
                      <a:r>
                        <a:rPr lang="en-US" sz="1600" dirty="0"/>
                        <a:t>3</a:t>
                      </a:r>
                    </a:p>
                  </a:txBody>
                  <a:tcPr marL="91445" marR="91445" marT="45714" marB="45714"/>
                </a:tc>
                <a:tc>
                  <a:txBody>
                    <a:bodyPr/>
                    <a:lstStyle/>
                    <a:p>
                      <a:r>
                        <a:rPr lang="en-US" sz="1600" dirty="0"/>
                        <a:t>215-555-1000</a:t>
                      </a:r>
                    </a:p>
                  </a:txBody>
                  <a:tcPr marL="91445" marR="91445" marT="45714" marB="45714"/>
                </a:tc>
                <a:extLst>
                  <a:ext uri="{0D108BD9-81ED-4DB2-BD59-A6C34878D82A}">
                    <a16:rowId xmlns:a16="http://schemas.microsoft.com/office/drawing/2014/main" val="10005"/>
                  </a:ext>
                </a:extLst>
              </a:tr>
              <a:tr h="370795">
                <a:tc>
                  <a:txBody>
                    <a:bodyPr/>
                    <a:lstStyle/>
                    <a:p>
                      <a:r>
                        <a:rPr lang="en-US" sz="1800" dirty="0"/>
                        <a:t>15</a:t>
                      </a:r>
                    </a:p>
                  </a:txBody>
                  <a:tcPr marL="91445" marR="91445" marT="45714" marB="45714"/>
                </a:tc>
                <a:tc>
                  <a:txBody>
                    <a:bodyPr/>
                    <a:lstStyle/>
                    <a:p>
                      <a:r>
                        <a:rPr lang="en-US" sz="1600" dirty="0"/>
                        <a:t>3</a:t>
                      </a:r>
                    </a:p>
                  </a:txBody>
                  <a:tcPr marL="91445" marR="91445" marT="45714" marB="45714"/>
                </a:tc>
                <a:tc>
                  <a:txBody>
                    <a:bodyPr/>
                    <a:lstStyle/>
                    <a:p>
                      <a:r>
                        <a:rPr lang="en-US" sz="1600" dirty="0"/>
                        <a:t>215-555-2000</a:t>
                      </a:r>
                    </a:p>
                  </a:txBody>
                  <a:tcPr marL="91445" marR="91445" marT="45714" marB="45714"/>
                </a:tc>
                <a:extLst>
                  <a:ext uri="{0D108BD9-81ED-4DB2-BD59-A6C34878D82A}">
                    <a16:rowId xmlns:a16="http://schemas.microsoft.com/office/drawing/2014/main" val="10006"/>
                  </a:ext>
                </a:extLst>
              </a:tr>
            </a:tbl>
          </a:graphicData>
        </a:graphic>
      </p:graphicFrame>
      <p:cxnSp>
        <p:nvCxnSpPr>
          <p:cNvPr id="3" name="Elbow Connector 2"/>
          <p:cNvCxnSpPr/>
          <p:nvPr/>
        </p:nvCxnSpPr>
        <p:spPr>
          <a:xfrm rot="5400000">
            <a:off x="2767013" y="2262188"/>
            <a:ext cx="1143000" cy="581025"/>
          </a:xfrm>
          <a:prstGeom prst="bentConnector3">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rot="5400000">
            <a:off x="5610225" y="2362200"/>
            <a:ext cx="1143000" cy="381000"/>
          </a:xfrm>
          <a:prstGeom prst="bentConnector3">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3048000" y="2782888"/>
            <a:ext cx="922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0..</a:t>
            </a:r>
            <a:r>
              <a:rPr lang="en-US" altLang="en-US" b="1">
                <a:solidFill>
                  <a:srgbClr val="FF0000"/>
                </a:solidFill>
              </a:rPr>
              <a:t>M</a:t>
            </a:r>
          </a:p>
        </p:txBody>
      </p:sp>
      <p:sp>
        <p:nvSpPr>
          <p:cNvPr id="16" name="TextBox 15"/>
          <p:cNvSpPr txBox="1">
            <a:spLocks noChangeArrowheads="1"/>
          </p:cNvSpPr>
          <p:nvPr/>
        </p:nvSpPr>
        <p:spPr bwMode="auto">
          <a:xfrm>
            <a:off x="3646489" y="1954213"/>
            <a:ext cx="922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1..1</a:t>
            </a:r>
          </a:p>
        </p:txBody>
      </p:sp>
      <p:sp>
        <p:nvSpPr>
          <p:cNvPr id="17" name="TextBox 16"/>
          <p:cNvSpPr txBox="1">
            <a:spLocks noChangeArrowheads="1"/>
          </p:cNvSpPr>
          <p:nvPr/>
        </p:nvSpPr>
        <p:spPr bwMode="auto">
          <a:xfrm>
            <a:off x="5921375" y="2782888"/>
            <a:ext cx="920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1..1</a:t>
            </a:r>
          </a:p>
        </p:txBody>
      </p:sp>
      <p:sp>
        <p:nvSpPr>
          <p:cNvPr id="24" name="TextBox 23"/>
          <p:cNvSpPr txBox="1">
            <a:spLocks noChangeArrowheads="1"/>
          </p:cNvSpPr>
          <p:nvPr/>
        </p:nvSpPr>
        <p:spPr bwMode="auto">
          <a:xfrm>
            <a:off x="6381750" y="1954213"/>
            <a:ext cx="922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1..</a:t>
            </a:r>
            <a:r>
              <a:rPr lang="en-US" altLang="en-US" b="1">
                <a:solidFill>
                  <a:srgbClr val="FF0000"/>
                </a:solidFill>
              </a:rPr>
              <a:t>M</a:t>
            </a:r>
          </a:p>
        </p:txBody>
      </p:sp>
      <p:graphicFrame>
        <p:nvGraphicFramePr>
          <p:cNvPr id="11" name="Table 10">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1205937825"/>
              </p:ext>
            </p:extLst>
          </p:nvPr>
        </p:nvGraphicFramePr>
        <p:xfrm>
          <a:off x="29183" y="187219"/>
          <a:ext cx="2286000" cy="566250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i="1" kern="1200" dirty="0">
                          <a:solidFill>
                            <a:schemeClr val="tx1"/>
                          </a:solidFill>
                          <a:latin typeface="+mn-lt"/>
                          <a:ea typeface="+mn-ea"/>
                          <a:cs typeface="+mn-cs"/>
                        </a:rPr>
                        <a:t>Introduction</a:t>
                      </a:r>
                    </a:p>
                  </a:txBody>
                  <a:tcPr/>
                </a:tc>
                <a:extLst>
                  <a:ext uri="{0D108BD9-81ED-4DB2-BD59-A6C34878D82A}">
                    <a16:rowId xmlns:a16="http://schemas.microsoft.com/office/drawing/2014/main" val="10000"/>
                  </a:ext>
                </a:extLst>
              </a:tr>
              <a:tr h="481904">
                <a:tc>
                  <a:txBody>
                    <a:bodyPr/>
                    <a:lstStyle/>
                    <a:p>
                      <a:r>
                        <a:rPr lang="en-US" sz="1800" i="1" kern="1200" dirty="0">
                          <a:solidFill>
                            <a:schemeClr val="tx1"/>
                          </a:solidFill>
                          <a:latin typeface="+mn-lt"/>
                          <a:ea typeface="+mn-ea"/>
                          <a:cs typeface="+mn-cs"/>
                        </a:rPr>
                        <a:t>Database Design</a:t>
                      </a:r>
                    </a:p>
                  </a:txBody>
                  <a:tcPr/>
                </a:tc>
                <a:extLst>
                  <a:ext uri="{0D108BD9-81ED-4DB2-BD59-A6C34878D82A}">
                    <a16:rowId xmlns:a16="http://schemas.microsoft.com/office/drawing/2014/main" val="10001"/>
                  </a:ext>
                </a:extLst>
              </a:tr>
              <a:tr h="576525">
                <a:tc>
                  <a:txBody>
                    <a:bodyPr/>
                    <a:lstStyle/>
                    <a:p>
                      <a:r>
                        <a:rPr lang="en-US" sz="1800" b="1" kern="1200" dirty="0">
                          <a:solidFill>
                            <a:srgbClr val="BA2212"/>
                          </a:solidFill>
                          <a:latin typeface="+mn-lt"/>
                          <a:ea typeface="+mn-ea"/>
                          <a:cs typeface="+mn-cs"/>
                        </a:rPr>
                        <a:t>Normalization</a:t>
                      </a:r>
                    </a:p>
                  </a:txBody>
                  <a:tcPr/>
                </a:tc>
                <a:extLst>
                  <a:ext uri="{0D108BD9-81ED-4DB2-BD59-A6C34878D82A}">
                    <a16:rowId xmlns:a16="http://schemas.microsoft.com/office/drawing/2014/main" val="10002"/>
                  </a:ext>
                </a:extLst>
              </a:tr>
              <a:tr h="481904">
                <a:tc>
                  <a:txBody>
                    <a:bodyPr/>
                    <a:lstStyle/>
                    <a:p>
                      <a:r>
                        <a:rPr lang="en-US" sz="1800" dirty="0"/>
                        <a:t>Transforming E-R Diagrams into Relations   </a:t>
                      </a:r>
                    </a:p>
                  </a:txBody>
                  <a:tcPr/>
                </a:tc>
                <a:extLst>
                  <a:ext uri="{0D108BD9-81ED-4DB2-BD59-A6C34878D82A}">
                    <a16:rowId xmlns:a16="http://schemas.microsoft.com/office/drawing/2014/main" val="10003"/>
                  </a:ext>
                </a:extLst>
              </a:tr>
              <a:tr h="481904">
                <a:tc>
                  <a:txBody>
                    <a:bodyPr/>
                    <a:lstStyle/>
                    <a:p>
                      <a:r>
                        <a:rPr lang="en-US" sz="1800" dirty="0"/>
                        <a:t>Merging Relations</a:t>
                      </a:r>
                    </a:p>
                  </a:txBody>
                  <a:tcPr/>
                </a:tc>
                <a:extLst>
                  <a:ext uri="{0D108BD9-81ED-4DB2-BD59-A6C34878D82A}">
                    <a16:rowId xmlns:a16="http://schemas.microsoft.com/office/drawing/2014/main" val="10004"/>
                  </a:ext>
                </a:extLst>
              </a:tr>
              <a:tr h="481904">
                <a:tc>
                  <a:txBody>
                    <a:bodyPr/>
                    <a:lstStyle/>
                    <a:p>
                      <a:r>
                        <a:rPr lang="en-US" sz="1800" dirty="0"/>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33340981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17"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pPr eaLnBrk="1" hangingPunct="1"/>
            <a:r>
              <a:rPr lang="en-US" altLang="en-US"/>
              <a:t>Learning Objectives (Cont.)</a:t>
            </a:r>
          </a:p>
        </p:txBody>
      </p:sp>
      <p:sp>
        <p:nvSpPr>
          <p:cNvPr id="4102" name="Rectangle 3"/>
          <p:cNvSpPr>
            <a:spLocks noGrp="1" noChangeArrowheads="1"/>
          </p:cNvSpPr>
          <p:nvPr>
            <p:ph idx="1"/>
          </p:nvPr>
        </p:nvSpPr>
        <p:spPr/>
        <p:txBody>
          <a:bodyPr/>
          <a:lstStyle/>
          <a:p>
            <a:pPr eaLnBrk="1" hangingPunct="1">
              <a:buClr>
                <a:srgbClr val="BA2212"/>
              </a:buClr>
              <a:buFont typeface="Wingdings" panose="05000000000000000000" pitchFamily="2" charset="2"/>
              <a:buChar char="ü"/>
            </a:pPr>
            <a:r>
              <a:rPr lang="en-US" altLang="en-US" sz="2400" dirty="0"/>
              <a:t>Describe physical database design concepts:</a:t>
            </a:r>
          </a:p>
          <a:p>
            <a:pPr lvl="1" eaLnBrk="1" hangingPunct="1">
              <a:buClr>
                <a:srgbClr val="BA2212"/>
              </a:buClr>
              <a:buFont typeface="Wingdings" panose="05000000000000000000" pitchFamily="2" charset="2"/>
              <a:buChar char="ü"/>
            </a:pPr>
            <a:r>
              <a:rPr lang="en-US" altLang="en-US" sz="2400" dirty="0"/>
              <a:t>Choose storage formats for fields in database tables.</a:t>
            </a:r>
          </a:p>
          <a:p>
            <a:pPr lvl="1" eaLnBrk="1" hangingPunct="1">
              <a:buClr>
                <a:srgbClr val="BA2212"/>
              </a:buClr>
              <a:buFont typeface="Wingdings" panose="05000000000000000000" pitchFamily="2" charset="2"/>
              <a:buChar char="ü"/>
            </a:pPr>
            <a:r>
              <a:rPr lang="en-US" altLang="en-US" sz="2400" dirty="0"/>
              <a:t>Translate well-structured relations into efficient database tables.</a:t>
            </a:r>
          </a:p>
          <a:p>
            <a:pPr lvl="1" eaLnBrk="1" hangingPunct="1">
              <a:buClr>
                <a:srgbClr val="BA2212"/>
              </a:buClr>
              <a:buFont typeface="Wingdings" panose="05000000000000000000" pitchFamily="2" charset="2"/>
              <a:buChar char="ü"/>
            </a:pPr>
            <a:r>
              <a:rPr lang="en-US" altLang="en-US" sz="2400" dirty="0"/>
              <a:t>Explain when to use different types of file organizations to store computer files.</a:t>
            </a:r>
          </a:p>
          <a:p>
            <a:pPr lvl="1" eaLnBrk="1" hangingPunct="1">
              <a:buClr>
                <a:srgbClr val="BA2212"/>
              </a:buClr>
              <a:buFont typeface="Wingdings" panose="05000000000000000000" pitchFamily="2" charset="2"/>
              <a:buChar char="ü"/>
            </a:pPr>
            <a:r>
              <a:rPr lang="en-US" altLang="en-US" sz="2400" dirty="0"/>
              <a:t>Describe the purpose of indexes and the important considerations in selecting attributes to be indexed.</a:t>
            </a:r>
          </a:p>
        </p:txBody>
      </p:sp>
      <p:graphicFrame>
        <p:nvGraphicFramePr>
          <p:cNvPr id="4" name="Table 3">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3802578222"/>
              </p:ext>
            </p:extLst>
          </p:nvPr>
        </p:nvGraphicFramePr>
        <p:xfrm>
          <a:off x="29183" y="187219"/>
          <a:ext cx="2286000" cy="566250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1" dirty="0">
                          <a:solidFill>
                            <a:srgbClr val="BA2212"/>
                          </a:solidFill>
                        </a:rPr>
                        <a:t>Introduction</a:t>
                      </a:r>
                    </a:p>
                  </a:txBody>
                  <a:tcPr/>
                </a:tc>
                <a:extLst>
                  <a:ext uri="{0D108BD9-81ED-4DB2-BD59-A6C34878D82A}">
                    <a16:rowId xmlns:a16="http://schemas.microsoft.com/office/drawing/2014/main" val="10000"/>
                  </a:ext>
                </a:extLst>
              </a:tr>
              <a:tr h="481904">
                <a:tc>
                  <a:txBody>
                    <a:bodyPr/>
                    <a:lstStyle/>
                    <a:p>
                      <a:r>
                        <a:rPr lang="en-US" sz="1800" dirty="0"/>
                        <a:t>Database Design</a:t>
                      </a:r>
                    </a:p>
                  </a:txBody>
                  <a:tcPr/>
                </a:tc>
                <a:extLst>
                  <a:ext uri="{0D108BD9-81ED-4DB2-BD59-A6C34878D82A}">
                    <a16:rowId xmlns:a16="http://schemas.microsoft.com/office/drawing/2014/main" val="10001"/>
                  </a:ext>
                </a:extLst>
              </a:tr>
              <a:tr h="576525">
                <a:tc>
                  <a:txBody>
                    <a:bodyPr/>
                    <a:lstStyle/>
                    <a:p>
                      <a:r>
                        <a:rPr lang="en-US" sz="1800" dirty="0"/>
                        <a:t>Normalization</a:t>
                      </a:r>
                    </a:p>
                  </a:txBody>
                  <a:tcPr/>
                </a:tc>
                <a:extLst>
                  <a:ext uri="{0D108BD9-81ED-4DB2-BD59-A6C34878D82A}">
                    <a16:rowId xmlns:a16="http://schemas.microsoft.com/office/drawing/2014/main" val="10002"/>
                  </a:ext>
                </a:extLst>
              </a:tr>
              <a:tr h="481904">
                <a:tc>
                  <a:txBody>
                    <a:bodyPr/>
                    <a:lstStyle/>
                    <a:p>
                      <a:r>
                        <a:rPr lang="en-US" sz="1800" dirty="0"/>
                        <a:t>Transforming E-R Diagrams into Relations   </a:t>
                      </a:r>
                    </a:p>
                  </a:txBody>
                  <a:tcPr/>
                </a:tc>
                <a:extLst>
                  <a:ext uri="{0D108BD9-81ED-4DB2-BD59-A6C34878D82A}">
                    <a16:rowId xmlns:a16="http://schemas.microsoft.com/office/drawing/2014/main" val="10003"/>
                  </a:ext>
                </a:extLst>
              </a:tr>
              <a:tr h="481904">
                <a:tc>
                  <a:txBody>
                    <a:bodyPr/>
                    <a:lstStyle/>
                    <a:p>
                      <a:r>
                        <a:rPr lang="en-US" sz="1800" dirty="0"/>
                        <a:t>Merging Relations</a:t>
                      </a:r>
                    </a:p>
                  </a:txBody>
                  <a:tcPr/>
                </a:tc>
                <a:extLst>
                  <a:ext uri="{0D108BD9-81ED-4DB2-BD59-A6C34878D82A}">
                    <a16:rowId xmlns:a16="http://schemas.microsoft.com/office/drawing/2014/main" val="10004"/>
                  </a:ext>
                </a:extLst>
              </a:tr>
              <a:tr h="481904">
                <a:tc>
                  <a:txBody>
                    <a:bodyPr/>
                    <a:lstStyle/>
                    <a:p>
                      <a:r>
                        <a:rPr lang="en-US" sz="1800" dirty="0"/>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13045377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102">
                                            <p:txEl>
                                              <p:pRg st="1" end="1"/>
                                            </p:txEl>
                                          </p:spTgt>
                                        </p:tgtEl>
                                        <p:attrNameLst>
                                          <p:attrName>style.visibility</p:attrName>
                                        </p:attrNameLst>
                                      </p:cBhvr>
                                      <p:to>
                                        <p:strVal val="visible"/>
                                      </p:to>
                                    </p:set>
                                    <p:anim calcmode="lin" valueType="num">
                                      <p:cBhvr additive="base">
                                        <p:cTn id="11" dur="500" fill="hold"/>
                                        <p:tgtEl>
                                          <p:spTgt spid="410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10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102">
                                            <p:txEl>
                                              <p:pRg st="2" end="2"/>
                                            </p:txEl>
                                          </p:spTgt>
                                        </p:tgtEl>
                                        <p:attrNameLst>
                                          <p:attrName>style.visibility</p:attrName>
                                        </p:attrNameLst>
                                      </p:cBhvr>
                                      <p:to>
                                        <p:strVal val="visible"/>
                                      </p:to>
                                    </p:set>
                                    <p:anim calcmode="lin" valueType="num">
                                      <p:cBhvr additive="base">
                                        <p:cTn id="17" dur="500" fill="hold"/>
                                        <p:tgtEl>
                                          <p:spTgt spid="410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10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102">
                                            <p:txEl>
                                              <p:pRg st="3" end="3"/>
                                            </p:txEl>
                                          </p:spTgt>
                                        </p:tgtEl>
                                        <p:attrNameLst>
                                          <p:attrName>style.visibility</p:attrName>
                                        </p:attrNameLst>
                                      </p:cBhvr>
                                      <p:to>
                                        <p:strVal val="visible"/>
                                      </p:to>
                                    </p:set>
                                    <p:anim calcmode="lin" valueType="num">
                                      <p:cBhvr additive="base">
                                        <p:cTn id="23" dur="500" fill="hold"/>
                                        <p:tgtEl>
                                          <p:spTgt spid="410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10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102">
                                            <p:txEl>
                                              <p:pRg st="4" end="4"/>
                                            </p:txEl>
                                          </p:spTgt>
                                        </p:tgtEl>
                                        <p:attrNameLst>
                                          <p:attrName>style.visibility</p:attrName>
                                        </p:attrNameLst>
                                      </p:cBhvr>
                                      <p:to>
                                        <p:strVal val="visible"/>
                                      </p:to>
                                    </p:set>
                                    <p:anim calcmode="lin" valueType="num">
                                      <p:cBhvr additive="base">
                                        <p:cTn id="29" dur="500" fill="hold"/>
                                        <p:tgtEl>
                                          <p:spTgt spid="410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10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US" altLang="en-US"/>
              <a:t>Transforming E-R Diagrams into Relations</a:t>
            </a:r>
          </a:p>
        </p:txBody>
      </p:sp>
      <p:sp>
        <p:nvSpPr>
          <p:cNvPr id="23558" name="Rectangle 3"/>
          <p:cNvSpPr>
            <a:spLocks noGrp="1" noChangeArrowheads="1"/>
          </p:cNvSpPr>
          <p:nvPr>
            <p:ph idx="1"/>
          </p:nvPr>
        </p:nvSpPr>
        <p:spPr/>
        <p:txBody>
          <a:bodyPr>
            <a:normAutofit/>
          </a:bodyPr>
          <a:lstStyle/>
          <a:p>
            <a:pPr eaLnBrk="1" hangingPunct="1">
              <a:lnSpc>
                <a:spcPct val="90000"/>
              </a:lnSpc>
            </a:pPr>
            <a:r>
              <a:rPr lang="en-US" altLang="en-US" sz="3200" dirty="0"/>
              <a:t>It is useful to transform the conceptual data model into a set of normalized relations.</a:t>
            </a:r>
          </a:p>
          <a:p>
            <a:pPr eaLnBrk="1" hangingPunct="1">
              <a:lnSpc>
                <a:spcPct val="90000"/>
              </a:lnSpc>
            </a:pPr>
            <a:r>
              <a:rPr lang="en-US" altLang="en-US" sz="3200" dirty="0"/>
              <a:t>Steps</a:t>
            </a:r>
          </a:p>
          <a:p>
            <a:pPr lvl="1" eaLnBrk="1" hangingPunct="1">
              <a:lnSpc>
                <a:spcPct val="90000"/>
              </a:lnSpc>
            </a:pPr>
            <a:r>
              <a:rPr lang="en-US" altLang="en-US" sz="3200" i="1" dirty="0"/>
              <a:t>Represent entities.</a:t>
            </a:r>
          </a:p>
          <a:p>
            <a:pPr lvl="1" eaLnBrk="1" hangingPunct="1">
              <a:lnSpc>
                <a:spcPct val="90000"/>
              </a:lnSpc>
            </a:pPr>
            <a:r>
              <a:rPr lang="en-US" altLang="en-US" sz="3200" i="1" dirty="0"/>
              <a:t>Represent relationships.</a:t>
            </a:r>
          </a:p>
          <a:p>
            <a:pPr lvl="1" eaLnBrk="1" hangingPunct="1">
              <a:lnSpc>
                <a:spcPct val="90000"/>
              </a:lnSpc>
            </a:pPr>
            <a:r>
              <a:rPr lang="en-US" altLang="en-US" sz="3200" i="1" dirty="0"/>
              <a:t>Normalize the relations.</a:t>
            </a:r>
          </a:p>
          <a:p>
            <a:pPr lvl="1" eaLnBrk="1" hangingPunct="1">
              <a:lnSpc>
                <a:spcPct val="90000"/>
              </a:lnSpc>
            </a:pPr>
            <a:r>
              <a:rPr lang="en-US" altLang="en-US" sz="3200" i="1" dirty="0"/>
              <a:t>Merge the relations.</a:t>
            </a:r>
          </a:p>
          <a:p>
            <a:pPr lvl="1" eaLnBrk="1" hangingPunct="1">
              <a:lnSpc>
                <a:spcPct val="90000"/>
              </a:lnSpc>
            </a:pPr>
            <a:endParaRPr lang="en-US" altLang="en-US" sz="2400" dirty="0"/>
          </a:p>
        </p:txBody>
      </p:sp>
      <p:graphicFrame>
        <p:nvGraphicFramePr>
          <p:cNvPr id="4" name="Table 3">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1063238897"/>
              </p:ext>
            </p:extLst>
          </p:nvPr>
        </p:nvGraphicFramePr>
        <p:xfrm>
          <a:off x="29183" y="187219"/>
          <a:ext cx="2286000" cy="566250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i="1" kern="1200" dirty="0">
                          <a:solidFill>
                            <a:schemeClr val="tx1"/>
                          </a:solidFill>
                          <a:latin typeface="+mn-lt"/>
                          <a:ea typeface="+mn-ea"/>
                          <a:cs typeface="+mn-cs"/>
                        </a:rPr>
                        <a:t>Introduction</a:t>
                      </a:r>
                    </a:p>
                  </a:txBody>
                  <a:tcPr/>
                </a:tc>
                <a:extLst>
                  <a:ext uri="{0D108BD9-81ED-4DB2-BD59-A6C34878D82A}">
                    <a16:rowId xmlns:a16="http://schemas.microsoft.com/office/drawing/2014/main" val="10000"/>
                  </a:ext>
                </a:extLst>
              </a:tr>
              <a:tr h="481904">
                <a:tc>
                  <a:txBody>
                    <a:bodyPr/>
                    <a:lstStyle/>
                    <a:p>
                      <a:r>
                        <a:rPr lang="en-US" sz="1800" i="1" kern="1200" dirty="0">
                          <a:solidFill>
                            <a:schemeClr val="tx1"/>
                          </a:solidFill>
                          <a:latin typeface="+mn-lt"/>
                          <a:ea typeface="+mn-ea"/>
                          <a:cs typeface="+mn-cs"/>
                        </a:rPr>
                        <a:t>Database Design</a:t>
                      </a:r>
                    </a:p>
                  </a:txBody>
                  <a:tcPr/>
                </a:tc>
                <a:extLst>
                  <a:ext uri="{0D108BD9-81ED-4DB2-BD59-A6C34878D82A}">
                    <a16:rowId xmlns:a16="http://schemas.microsoft.com/office/drawing/2014/main" val="10001"/>
                  </a:ext>
                </a:extLst>
              </a:tr>
              <a:tr h="576525">
                <a:tc>
                  <a:txBody>
                    <a:bodyPr/>
                    <a:lstStyle/>
                    <a:p>
                      <a:r>
                        <a:rPr lang="en-US" sz="1800" i="1" kern="1200" dirty="0">
                          <a:solidFill>
                            <a:schemeClr val="tx1"/>
                          </a:solidFill>
                          <a:latin typeface="+mn-lt"/>
                          <a:ea typeface="+mn-ea"/>
                          <a:cs typeface="+mn-cs"/>
                        </a:rPr>
                        <a:t>Normalization</a:t>
                      </a:r>
                    </a:p>
                  </a:txBody>
                  <a:tcPr/>
                </a:tc>
                <a:extLst>
                  <a:ext uri="{0D108BD9-81ED-4DB2-BD59-A6C34878D82A}">
                    <a16:rowId xmlns:a16="http://schemas.microsoft.com/office/drawing/2014/main" val="10002"/>
                  </a:ext>
                </a:extLst>
              </a:tr>
              <a:tr h="481904">
                <a:tc>
                  <a:txBody>
                    <a:bodyPr/>
                    <a:lstStyle/>
                    <a:p>
                      <a:r>
                        <a:rPr lang="en-US" sz="1800" b="1" kern="1200" dirty="0">
                          <a:solidFill>
                            <a:srgbClr val="BA2212"/>
                          </a:solidFill>
                          <a:latin typeface="+mn-lt"/>
                          <a:ea typeface="+mn-ea"/>
                          <a:cs typeface="+mn-cs"/>
                        </a:rPr>
                        <a:t>Transforming E-R Diagrams into Relations   </a:t>
                      </a:r>
                    </a:p>
                  </a:txBody>
                  <a:tcPr/>
                </a:tc>
                <a:extLst>
                  <a:ext uri="{0D108BD9-81ED-4DB2-BD59-A6C34878D82A}">
                    <a16:rowId xmlns:a16="http://schemas.microsoft.com/office/drawing/2014/main" val="10003"/>
                  </a:ext>
                </a:extLst>
              </a:tr>
              <a:tr h="481904">
                <a:tc>
                  <a:txBody>
                    <a:bodyPr/>
                    <a:lstStyle/>
                    <a:p>
                      <a:r>
                        <a:rPr lang="en-US" sz="1800" dirty="0"/>
                        <a:t>Merging Relations</a:t>
                      </a:r>
                    </a:p>
                  </a:txBody>
                  <a:tcPr/>
                </a:tc>
                <a:extLst>
                  <a:ext uri="{0D108BD9-81ED-4DB2-BD59-A6C34878D82A}">
                    <a16:rowId xmlns:a16="http://schemas.microsoft.com/office/drawing/2014/main" val="10004"/>
                  </a:ext>
                </a:extLst>
              </a:tr>
              <a:tr h="481904">
                <a:tc>
                  <a:txBody>
                    <a:bodyPr/>
                    <a:lstStyle/>
                    <a:p>
                      <a:r>
                        <a:rPr lang="en-US" sz="1800" dirty="0"/>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31638429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3558">
                                            <p:txEl>
                                              <p:pRg st="2" end="2"/>
                                            </p:txEl>
                                          </p:spTgt>
                                        </p:tgtEl>
                                        <p:attrNameLst>
                                          <p:attrName>style.visibility</p:attrName>
                                        </p:attrNameLst>
                                      </p:cBhvr>
                                      <p:to>
                                        <p:strVal val="visible"/>
                                      </p:to>
                                    </p:set>
                                    <p:anim calcmode="lin" valueType="num">
                                      <p:cBhvr additive="base">
                                        <p:cTn id="15" dur="500" fill="hold"/>
                                        <p:tgtEl>
                                          <p:spTgt spid="2355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355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3558">
                                            <p:txEl>
                                              <p:pRg st="3" end="3"/>
                                            </p:txEl>
                                          </p:spTgt>
                                        </p:tgtEl>
                                        <p:attrNameLst>
                                          <p:attrName>style.visibility</p:attrName>
                                        </p:attrNameLst>
                                      </p:cBhvr>
                                      <p:to>
                                        <p:strVal val="visible"/>
                                      </p:to>
                                    </p:set>
                                    <p:anim calcmode="lin" valueType="num">
                                      <p:cBhvr additive="base">
                                        <p:cTn id="21" dur="500" fill="hold"/>
                                        <p:tgtEl>
                                          <p:spTgt spid="23558">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355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3558">
                                            <p:txEl>
                                              <p:pRg st="4" end="4"/>
                                            </p:txEl>
                                          </p:spTgt>
                                        </p:tgtEl>
                                        <p:attrNameLst>
                                          <p:attrName>style.visibility</p:attrName>
                                        </p:attrNameLst>
                                      </p:cBhvr>
                                      <p:to>
                                        <p:strVal val="visible"/>
                                      </p:to>
                                    </p:set>
                                    <p:anim calcmode="lin" valueType="num">
                                      <p:cBhvr additive="base">
                                        <p:cTn id="27" dur="500" fill="hold"/>
                                        <p:tgtEl>
                                          <p:spTgt spid="23558">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355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3558">
                                            <p:txEl>
                                              <p:pRg st="5" end="5"/>
                                            </p:txEl>
                                          </p:spTgt>
                                        </p:tgtEl>
                                        <p:attrNameLst>
                                          <p:attrName>style.visibility</p:attrName>
                                        </p:attrNameLst>
                                      </p:cBhvr>
                                      <p:to>
                                        <p:strVal val="visible"/>
                                      </p:to>
                                    </p:set>
                                    <p:anim calcmode="lin" valueType="num">
                                      <p:cBhvr additive="base">
                                        <p:cTn id="33" dur="500" fill="hold"/>
                                        <p:tgtEl>
                                          <p:spTgt spid="23558">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355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p:txBody>
          <a:bodyPr/>
          <a:lstStyle/>
          <a:p>
            <a:pPr eaLnBrk="1" hangingPunct="1"/>
            <a:r>
              <a:rPr lang="en-US" altLang="en-US"/>
              <a:t>Representing Entities</a:t>
            </a:r>
          </a:p>
        </p:txBody>
      </p:sp>
      <p:sp>
        <p:nvSpPr>
          <p:cNvPr id="24582" name="Rectangle 3"/>
          <p:cNvSpPr>
            <a:spLocks noGrp="1" noChangeArrowheads="1"/>
          </p:cNvSpPr>
          <p:nvPr>
            <p:ph idx="1"/>
          </p:nvPr>
        </p:nvSpPr>
        <p:spPr/>
        <p:txBody>
          <a:bodyPr>
            <a:normAutofit/>
          </a:bodyPr>
          <a:lstStyle/>
          <a:p>
            <a:pPr marL="609600" indent="-609600"/>
            <a:r>
              <a:rPr lang="en-US" altLang="en-US" sz="2800" dirty="0"/>
              <a:t>Each regular entity is transformed into a relation.</a:t>
            </a:r>
          </a:p>
          <a:p>
            <a:pPr marL="609600" indent="-609600"/>
            <a:r>
              <a:rPr lang="en-US" altLang="en-US" sz="2800" dirty="0"/>
              <a:t>The identifier of the entity type becomes the primary key of the corresponding relation.</a:t>
            </a:r>
          </a:p>
        </p:txBody>
      </p:sp>
      <p:graphicFrame>
        <p:nvGraphicFramePr>
          <p:cNvPr id="5" name="Table 4">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902788201"/>
              </p:ext>
            </p:extLst>
          </p:nvPr>
        </p:nvGraphicFramePr>
        <p:xfrm>
          <a:off x="29183" y="187219"/>
          <a:ext cx="2286000" cy="566250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i="1" kern="1200" dirty="0">
                          <a:solidFill>
                            <a:schemeClr val="tx1"/>
                          </a:solidFill>
                          <a:latin typeface="+mn-lt"/>
                          <a:ea typeface="+mn-ea"/>
                          <a:cs typeface="+mn-cs"/>
                        </a:rPr>
                        <a:t>Introduction</a:t>
                      </a:r>
                    </a:p>
                  </a:txBody>
                  <a:tcPr/>
                </a:tc>
                <a:extLst>
                  <a:ext uri="{0D108BD9-81ED-4DB2-BD59-A6C34878D82A}">
                    <a16:rowId xmlns:a16="http://schemas.microsoft.com/office/drawing/2014/main" val="10000"/>
                  </a:ext>
                </a:extLst>
              </a:tr>
              <a:tr h="481904">
                <a:tc>
                  <a:txBody>
                    <a:bodyPr/>
                    <a:lstStyle/>
                    <a:p>
                      <a:r>
                        <a:rPr lang="en-US" sz="1800" i="1" kern="1200" dirty="0">
                          <a:solidFill>
                            <a:schemeClr val="tx1"/>
                          </a:solidFill>
                          <a:latin typeface="+mn-lt"/>
                          <a:ea typeface="+mn-ea"/>
                          <a:cs typeface="+mn-cs"/>
                        </a:rPr>
                        <a:t>Database Design</a:t>
                      </a:r>
                    </a:p>
                  </a:txBody>
                  <a:tcPr/>
                </a:tc>
                <a:extLst>
                  <a:ext uri="{0D108BD9-81ED-4DB2-BD59-A6C34878D82A}">
                    <a16:rowId xmlns:a16="http://schemas.microsoft.com/office/drawing/2014/main" val="10001"/>
                  </a:ext>
                </a:extLst>
              </a:tr>
              <a:tr h="576525">
                <a:tc>
                  <a:txBody>
                    <a:bodyPr/>
                    <a:lstStyle/>
                    <a:p>
                      <a:r>
                        <a:rPr lang="en-US" sz="1800" i="1" kern="1200" dirty="0">
                          <a:solidFill>
                            <a:schemeClr val="tx1"/>
                          </a:solidFill>
                          <a:latin typeface="+mn-lt"/>
                          <a:ea typeface="+mn-ea"/>
                          <a:cs typeface="+mn-cs"/>
                        </a:rPr>
                        <a:t>Normalization</a:t>
                      </a:r>
                    </a:p>
                  </a:txBody>
                  <a:tcPr/>
                </a:tc>
                <a:extLst>
                  <a:ext uri="{0D108BD9-81ED-4DB2-BD59-A6C34878D82A}">
                    <a16:rowId xmlns:a16="http://schemas.microsoft.com/office/drawing/2014/main" val="10002"/>
                  </a:ext>
                </a:extLst>
              </a:tr>
              <a:tr h="481904">
                <a:tc>
                  <a:txBody>
                    <a:bodyPr/>
                    <a:lstStyle/>
                    <a:p>
                      <a:r>
                        <a:rPr lang="en-US" sz="1800" b="1" kern="1200" dirty="0">
                          <a:solidFill>
                            <a:srgbClr val="BA2212"/>
                          </a:solidFill>
                          <a:latin typeface="+mn-lt"/>
                          <a:ea typeface="+mn-ea"/>
                          <a:cs typeface="+mn-cs"/>
                        </a:rPr>
                        <a:t>Transforming E-R Diagrams into Relations   </a:t>
                      </a:r>
                    </a:p>
                  </a:txBody>
                  <a:tcPr/>
                </a:tc>
                <a:extLst>
                  <a:ext uri="{0D108BD9-81ED-4DB2-BD59-A6C34878D82A}">
                    <a16:rowId xmlns:a16="http://schemas.microsoft.com/office/drawing/2014/main" val="10003"/>
                  </a:ext>
                </a:extLst>
              </a:tr>
              <a:tr h="481904">
                <a:tc>
                  <a:txBody>
                    <a:bodyPr/>
                    <a:lstStyle/>
                    <a:p>
                      <a:r>
                        <a:rPr lang="en-US" sz="1800" dirty="0"/>
                        <a:t>Merging Relations</a:t>
                      </a:r>
                    </a:p>
                  </a:txBody>
                  <a:tcPr/>
                </a:tc>
                <a:extLst>
                  <a:ext uri="{0D108BD9-81ED-4DB2-BD59-A6C34878D82A}">
                    <a16:rowId xmlns:a16="http://schemas.microsoft.com/office/drawing/2014/main" val="10004"/>
                  </a:ext>
                </a:extLst>
              </a:tr>
              <a:tr h="481904">
                <a:tc>
                  <a:txBody>
                    <a:bodyPr/>
                    <a:lstStyle/>
                    <a:p>
                      <a:r>
                        <a:rPr lang="en-US" sz="1800" dirty="0"/>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14100653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2"/>
          <p:cNvSpPr>
            <a:spLocks noGrp="1" noChangeArrowheads="1"/>
          </p:cNvSpPr>
          <p:nvPr>
            <p:ph type="title"/>
          </p:nvPr>
        </p:nvSpPr>
        <p:spPr/>
        <p:txBody>
          <a:bodyPr/>
          <a:lstStyle/>
          <a:p>
            <a:pPr eaLnBrk="1" hangingPunct="1"/>
            <a:r>
              <a:rPr lang="en-US" altLang="en-US"/>
              <a:t>Representing Entities</a:t>
            </a:r>
          </a:p>
        </p:txBody>
      </p:sp>
      <p:sp>
        <p:nvSpPr>
          <p:cNvPr id="25606" name="Rectangle 3"/>
          <p:cNvSpPr>
            <a:spLocks noGrp="1" noChangeArrowheads="1"/>
          </p:cNvSpPr>
          <p:nvPr>
            <p:ph idx="1"/>
          </p:nvPr>
        </p:nvSpPr>
        <p:spPr>
          <a:xfrm>
            <a:off x="2343416" y="1371600"/>
            <a:ext cx="9720073" cy="5122980"/>
          </a:xfrm>
        </p:spPr>
        <p:txBody>
          <a:bodyPr>
            <a:normAutofit/>
          </a:bodyPr>
          <a:lstStyle/>
          <a:p>
            <a:pPr marL="609600" indent="-609600"/>
            <a:r>
              <a:rPr lang="en-US" altLang="en-US" sz="3600" dirty="0"/>
              <a:t>The primary key must satisfy the following two conditions.</a:t>
            </a:r>
          </a:p>
          <a:p>
            <a:pPr marL="1009650" lvl="1" indent="-609600"/>
            <a:r>
              <a:rPr lang="en-US" altLang="en-US" sz="2800" dirty="0"/>
              <a:t>The value of the key must uniquely identify every row in the relation.</a:t>
            </a:r>
          </a:p>
          <a:p>
            <a:pPr marL="1009650" lvl="1" indent="-609600"/>
            <a:r>
              <a:rPr lang="en-US" altLang="en-US" sz="2800" dirty="0"/>
              <a:t>The key should be nonredundant.</a:t>
            </a:r>
          </a:p>
          <a:p>
            <a:pPr marL="609600" indent="-609600"/>
            <a:r>
              <a:rPr lang="en-US" altLang="en-US" sz="3600" dirty="0"/>
              <a:t>The entity type label is translated into a relation name.</a:t>
            </a:r>
          </a:p>
        </p:txBody>
      </p:sp>
      <p:graphicFrame>
        <p:nvGraphicFramePr>
          <p:cNvPr id="5" name="Table 4">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902788201"/>
              </p:ext>
            </p:extLst>
          </p:nvPr>
        </p:nvGraphicFramePr>
        <p:xfrm>
          <a:off x="29183" y="187219"/>
          <a:ext cx="2286000" cy="566250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i="1" kern="1200" dirty="0">
                          <a:solidFill>
                            <a:schemeClr val="tx1"/>
                          </a:solidFill>
                          <a:latin typeface="+mn-lt"/>
                          <a:ea typeface="+mn-ea"/>
                          <a:cs typeface="+mn-cs"/>
                        </a:rPr>
                        <a:t>Introduction</a:t>
                      </a:r>
                    </a:p>
                  </a:txBody>
                  <a:tcPr/>
                </a:tc>
                <a:extLst>
                  <a:ext uri="{0D108BD9-81ED-4DB2-BD59-A6C34878D82A}">
                    <a16:rowId xmlns:a16="http://schemas.microsoft.com/office/drawing/2014/main" val="10000"/>
                  </a:ext>
                </a:extLst>
              </a:tr>
              <a:tr h="481904">
                <a:tc>
                  <a:txBody>
                    <a:bodyPr/>
                    <a:lstStyle/>
                    <a:p>
                      <a:r>
                        <a:rPr lang="en-US" sz="1800" i="1" kern="1200" dirty="0">
                          <a:solidFill>
                            <a:schemeClr val="tx1"/>
                          </a:solidFill>
                          <a:latin typeface="+mn-lt"/>
                          <a:ea typeface="+mn-ea"/>
                          <a:cs typeface="+mn-cs"/>
                        </a:rPr>
                        <a:t>Database Design</a:t>
                      </a:r>
                    </a:p>
                  </a:txBody>
                  <a:tcPr/>
                </a:tc>
                <a:extLst>
                  <a:ext uri="{0D108BD9-81ED-4DB2-BD59-A6C34878D82A}">
                    <a16:rowId xmlns:a16="http://schemas.microsoft.com/office/drawing/2014/main" val="10001"/>
                  </a:ext>
                </a:extLst>
              </a:tr>
              <a:tr h="576525">
                <a:tc>
                  <a:txBody>
                    <a:bodyPr/>
                    <a:lstStyle/>
                    <a:p>
                      <a:r>
                        <a:rPr lang="en-US" sz="1800" i="1" kern="1200" dirty="0">
                          <a:solidFill>
                            <a:schemeClr val="tx1"/>
                          </a:solidFill>
                          <a:latin typeface="+mn-lt"/>
                          <a:ea typeface="+mn-ea"/>
                          <a:cs typeface="+mn-cs"/>
                        </a:rPr>
                        <a:t>Normalization</a:t>
                      </a:r>
                    </a:p>
                  </a:txBody>
                  <a:tcPr/>
                </a:tc>
                <a:extLst>
                  <a:ext uri="{0D108BD9-81ED-4DB2-BD59-A6C34878D82A}">
                    <a16:rowId xmlns:a16="http://schemas.microsoft.com/office/drawing/2014/main" val="10002"/>
                  </a:ext>
                </a:extLst>
              </a:tr>
              <a:tr h="481904">
                <a:tc>
                  <a:txBody>
                    <a:bodyPr/>
                    <a:lstStyle/>
                    <a:p>
                      <a:r>
                        <a:rPr lang="en-US" sz="1800" b="1" kern="1200" dirty="0">
                          <a:solidFill>
                            <a:srgbClr val="BA2212"/>
                          </a:solidFill>
                          <a:latin typeface="+mn-lt"/>
                          <a:ea typeface="+mn-ea"/>
                          <a:cs typeface="+mn-cs"/>
                        </a:rPr>
                        <a:t>Transforming E-R Diagrams into Relations   </a:t>
                      </a:r>
                    </a:p>
                  </a:txBody>
                  <a:tcPr/>
                </a:tc>
                <a:extLst>
                  <a:ext uri="{0D108BD9-81ED-4DB2-BD59-A6C34878D82A}">
                    <a16:rowId xmlns:a16="http://schemas.microsoft.com/office/drawing/2014/main" val="10003"/>
                  </a:ext>
                </a:extLst>
              </a:tr>
              <a:tr h="481904">
                <a:tc>
                  <a:txBody>
                    <a:bodyPr/>
                    <a:lstStyle/>
                    <a:p>
                      <a:r>
                        <a:rPr lang="en-US" sz="1800" dirty="0"/>
                        <a:t>Merging Relations</a:t>
                      </a:r>
                    </a:p>
                  </a:txBody>
                  <a:tcPr/>
                </a:tc>
                <a:extLst>
                  <a:ext uri="{0D108BD9-81ED-4DB2-BD59-A6C34878D82A}">
                    <a16:rowId xmlns:a16="http://schemas.microsoft.com/office/drawing/2014/main" val="10004"/>
                  </a:ext>
                </a:extLst>
              </a:tr>
              <a:tr h="481904">
                <a:tc>
                  <a:txBody>
                    <a:bodyPr/>
                    <a:lstStyle/>
                    <a:p>
                      <a:r>
                        <a:rPr lang="en-US" sz="1800" dirty="0"/>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96143377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5606">
                                            <p:txEl>
                                              <p:pRg st="1" end="1"/>
                                            </p:txEl>
                                          </p:spTgt>
                                        </p:tgtEl>
                                        <p:attrNameLst>
                                          <p:attrName>style.visibility</p:attrName>
                                        </p:attrNameLst>
                                      </p:cBhvr>
                                      <p:to>
                                        <p:strVal val="visible"/>
                                      </p:to>
                                    </p:set>
                                    <p:anim calcmode="lin" valueType="num">
                                      <p:cBhvr additive="base">
                                        <p:cTn id="11" dur="500" fill="hold"/>
                                        <p:tgtEl>
                                          <p:spTgt spid="2560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60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606">
                                            <p:txEl>
                                              <p:pRg st="2" end="2"/>
                                            </p:txEl>
                                          </p:spTgt>
                                        </p:tgtEl>
                                        <p:attrNameLst>
                                          <p:attrName>style.visibility</p:attrName>
                                        </p:attrNameLst>
                                      </p:cBhvr>
                                      <p:to>
                                        <p:strVal val="visible"/>
                                      </p:to>
                                    </p:set>
                                    <p:anim calcmode="lin" valueType="num">
                                      <p:cBhvr additive="base">
                                        <p:cTn id="17" dur="500" fill="hold"/>
                                        <p:tgtEl>
                                          <p:spTgt spid="2560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560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0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2"/>
          <p:cNvSpPr>
            <a:spLocks noGrp="1" noChangeArrowheads="1"/>
          </p:cNvSpPr>
          <p:nvPr>
            <p:ph type="title"/>
          </p:nvPr>
        </p:nvSpPr>
        <p:spPr>
          <a:xfrm>
            <a:off x="2667000" y="372894"/>
            <a:ext cx="8229600" cy="1143000"/>
          </a:xfrm>
        </p:spPr>
        <p:txBody>
          <a:bodyPr/>
          <a:lstStyle/>
          <a:p>
            <a:pPr eaLnBrk="1" hangingPunct="1"/>
            <a:r>
              <a:rPr lang="en-US" altLang="en-US"/>
              <a:t>Binary 1:N and 1:1Relationships</a:t>
            </a:r>
          </a:p>
        </p:txBody>
      </p:sp>
      <p:sp>
        <p:nvSpPr>
          <p:cNvPr id="26630" name="Rectangle 3"/>
          <p:cNvSpPr>
            <a:spLocks noGrp="1" noChangeArrowheads="1"/>
          </p:cNvSpPr>
          <p:nvPr>
            <p:ph idx="1"/>
          </p:nvPr>
        </p:nvSpPr>
        <p:spPr>
          <a:xfrm>
            <a:off x="2438400" y="1752600"/>
            <a:ext cx="8229600" cy="4572000"/>
          </a:xfrm>
        </p:spPr>
        <p:txBody>
          <a:bodyPr/>
          <a:lstStyle/>
          <a:p>
            <a:pPr eaLnBrk="1" hangingPunct="1"/>
            <a:r>
              <a:rPr lang="en-US" altLang="en-US" sz="3000" dirty="0"/>
              <a:t>The procedure for representing relationships depends on both the degree of the relationship—unary, binary, ternary—and the cardinalities of the relationship.</a:t>
            </a:r>
          </a:p>
          <a:p>
            <a:pPr eaLnBrk="1" hangingPunct="1"/>
            <a:r>
              <a:rPr lang="en-US" altLang="en-US" sz="3000" dirty="0"/>
              <a:t> </a:t>
            </a:r>
            <a:r>
              <a:rPr lang="en-US" altLang="en-US" sz="3000" b="1" dirty="0"/>
              <a:t>Binary 1:N Relationship</a:t>
            </a:r>
            <a:r>
              <a:rPr lang="en-US" altLang="en-US" sz="3000" dirty="0"/>
              <a:t> is represented by adding the primary key attribute (or attributes) of the entity on the one side of the relationship as a foreign key in the relation that is on the many side of the relationship.</a:t>
            </a:r>
          </a:p>
        </p:txBody>
      </p:sp>
      <p:graphicFrame>
        <p:nvGraphicFramePr>
          <p:cNvPr id="4" name="Table 3">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3756194834"/>
              </p:ext>
            </p:extLst>
          </p:nvPr>
        </p:nvGraphicFramePr>
        <p:xfrm>
          <a:off x="29183" y="187219"/>
          <a:ext cx="2286000" cy="566250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i="1" kern="1200" dirty="0">
                          <a:solidFill>
                            <a:schemeClr val="tx1"/>
                          </a:solidFill>
                          <a:latin typeface="+mn-lt"/>
                          <a:ea typeface="+mn-ea"/>
                          <a:cs typeface="+mn-cs"/>
                        </a:rPr>
                        <a:t>Introduction</a:t>
                      </a:r>
                    </a:p>
                  </a:txBody>
                  <a:tcPr/>
                </a:tc>
                <a:extLst>
                  <a:ext uri="{0D108BD9-81ED-4DB2-BD59-A6C34878D82A}">
                    <a16:rowId xmlns:a16="http://schemas.microsoft.com/office/drawing/2014/main" val="10000"/>
                  </a:ext>
                </a:extLst>
              </a:tr>
              <a:tr h="481904">
                <a:tc>
                  <a:txBody>
                    <a:bodyPr/>
                    <a:lstStyle/>
                    <a:p>
                      <a:r>
                        <a:rPr lang="en-US" sz="1800" i="1" kern="1200" dirty="0">
                          <a:solidFill>
                            <a:schemeClr val="tx1"/>
                          </a:solidFill>
                          <a:latin typeface="+mn-lt"/>
                          <a:ea typeface="+mn-ea"/>
                          <a:cs typeface="+mn-cs"/>
                        </a:rPr>
                        <a:t>Database Design</a:t>
                      </a:r>
                    </a:p>
                  </a:txBody>
                  <a:tcPr/>
                </a:tc>
                <a:extLst>
                  <a:ext uri="{0D108BD9-81ED-4DB2-BD59-A6C34878D82A}">
                    <a16:rowId xmlns:a16="http://schemas.microsoft.com/office/drawing/2014/main" val="10001"/>
                  </a:ext>
                </a:extLst>
              </a:tr>
              <a:tr h="576525">
                <a:tc>
                  <a:txBody>
                    <a:bodyPr/>
                    <a:lstStyle/>
                    <a:p>
                      <a:r>
                        <a:rPr lang="en-US" sz="1800" i="1" kern="1200" dirty="0">
                          <a:solidFill>
                            <a:schemeClr val="tx1"/>
                          </a:solidFill>
                          <a:latin typeface="+mn-lt"/>
                          <a:ea typeface="+mn-ea"/>
                          <a:cs typeface="+mn-cs"/>
                        </a:rPr>
                        <a:t>Normalization</a:t>
                      </a:r>
                    </a:p>
                  </a:txBody>
                  <a:tcPr/>
                </a:tc>
                <a:extLst>
                  <a:ext uri="{0D108BD9-81ED-4DB2-BD59-A6C34878D82A}">
                    <a16:rowId xmlns:a16="http://schemas.microsoft.com/office/drawing/2014/main" val="10002"/>
                  </a:ext>
                </a:extLst>
              </a:tr>
              <a:tr h="481904">
                <a:tc>
                  <a:txBody>
                    <a:bodyPr/>
                    <a:lstStyle/>
                    <a:p>
                      <a:r>
                        <a:rPr lang="en-US" sz="1800" b="1" kern="1200" dirty="0">
                          <a:solidFill>
                            <a:srgbClr val="BA2212"/>
                          </a:solidFill>
                          <a:latin typeface="+mn-lt"/>
                          <a:ea typeface="+mn-ea"/>
                          <a:cs typeface="+mn-cs"/>
                        </a:rPr>
                        <a:t>Transforming E-R Diagrams into Relations   </a:t>
                      </a:r>
                    </a:p>
                  </a:txBody>
                  <a:tcPr/>
                </a:tc>
                <a:extLst>
                  <a:ext uri="{0D108BD9-81ED-4DB2-BD59-A6C34878D82A}">
                    <a16:rowId xmlns:a16="http://schemas.microsoft.com/office/drawing/2014/main" val="10003"/>
                  </a:ext>
                </a:extLst>
              </a:tr>
              <a:tr h="481904">
                <a:tc>
                  <a:txBody>
                    <a:bodyPr/>
                    <a:lstStyle/>
                    <a:p>
                      <a:r>
                        <a:rPr lang="en-US" sz="1800" dirty="0"/>
                        <a:t>Merging Relations</a:t>
                      </a:r>
                    </a:p>
                  </a:txBody>
                  <a:tcPr/>
                </a:tc>
                <a:extLst>
                  <a:ext uri="{0D108BD9-81ED-4DB2-BD59-A6C34878D82A}">
                    <a16:rowId xmlns:a16="http://schemas.microsoft.com/office/drawing/2014/main" val="10004"/>
                  </a:ext>
                </a:extLst>
              </a:tr>
              <a:tr h="481904">
                <a:tc>
                  <a:txBody>
                    <a:bodyPr/>
                    <a:lstStyle/>
                    <a:p>
                      <a:r>
                        <a:rPr lang="en-US" sz="1800" dirty="0"/>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9925138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3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2"/>
          <p:cNvSpPr>
            <a:spLocks noGrp="1" noChangeArrowheads="1"/>
          </p:cNvSpPr>
          <p:nvPr>
            <p:ph type="title"/>
          </p:nvPr>
        </p:nvSpPr>
        <p:spPr/>
        <p:txBody>
          <a:bodyPr/>
          <a:lstStyle/>
          <a:p>
            <a:pPr eaLnBrk="1" hangingPunct="1"/>
            <a:r>
              <a:rPr lang="en-US" altLang="en-US"/>
              <a:t>Binary 1:N and 1:1Relationships (Cont.)</a:t>
            </a:r>
          </a:p>
        </p:txBody>
      </p:sp>
      <p:sp>
        <p:nvSpPr>
          <p:cNvPr id="27654" name="Rectangle 3"/>
          <p:cNvSpPr>
            <a:spLocks noGrp="1" noChangeArrowheads="1"/>
          </p:cNvSpPr>
          <p:nvPr>
            <p:ph idx="1"/>
          </p:nvPr>
        </p:nvSpPr>
        <p:spPr>
          <a:xfrm>
            <a:off x="2514600" y="1981200"/>
            <a:ext cx="8382000" cy="3886200"/>
          </a:xfrm>
        </p:spPr>
        <p:txBody>
          <a:bodyPr>
            <a:normAutofit/>
          </a:bodyPr>
          <a:lstStyle/>
          <a:p>
            <a:pPr eaLnBrk="1" hangingPunct="1"/>
            <a:r>
              <a:rPr lang="en-US" altLang="en-US" sz="2800" b="1" dirty="0"/>
              <a:t>Binary or Unary 1:1 Relationship is </a:t>
            </a:r>
            <a:r>
              <a:rPr lang="en-US" altLang="en-US" sz="2800" dirty="0"/>
              <a:t>represented by any of the following choices:</a:t>
            </a:r>
          </a:p>
          <a:p>
            <a:pPr lvl="1" eaLnBrk="1" hangingPunct="1"/>
            <a:r>
              <a:rPr lang="en-US" altLang="en-US" sz="2000" dirty="0"/>
              <a:t>Add the primary key of A as a foreign key of B.</a:t>
            </a:r>
          </a:p>
          <a:p>
            <a:pPr lvl="1" eaLnBrk="1" hangingPunct="1"/>
            <a:r>
              <a:rPr lang="en-US" altLang="en-US" sz="2000" dirty="0"/>
              <a:t>Add the primary key of B as a foreign key of A.</a:t>
            </a:r>
          </a:p>
          <a:p>
            <a:pPr lvl="1" eaLnBrk="1" hangingPunct="1"/>
            <a:r>
              <a:rPr lang="en-US" altLang="en-US" sz="2000" dirty="0"/>
              <a:t>Both of the above</a:t>
            </a:r>
          </a:p>
        </p:txBody>
      </p:sp>
      <p:graphicFrame>
        <p:nvGraphicFramePr>
          <p:cNvPr id="4" name="Table 3">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3756194834"/>
              </p:ext>
            </p:extLst>
          </p:nvPr>
        </p:nvGraphicFramePr>
        <p:xfrm>
          <a:off x="29183" y="187219"/>
          <a:ext cx="2286000" cy="566250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i="1" kern="1200" dirty="0">
                          <a:solidFill>
                            <a:schemeClr val="tx1"/>
                          </a:solidFill>
                          <a:latin typeface="+mn-lt"/>
                          <a:ea typeface="+mn-ea"/>
                          <a:cs typeface="+mn-cs"/>
                        </a:rPr>
                        <a:t>Introduction</a:t>
                      </a:r>
                    </a:p>
                  </a:txBody>
                  <a:tcPr/>
                </a:tc>
                <a:extLst>
                  <a:ext uri="{0D108BD9-81ED-4DB2-BD59-A6C34878D82A}">
                    <a16:rowId xmlns:a16="http://schemas.microsoft.com/office/drawing/2014/main" val="10000"/>
                  </a:ext>
                </a:extLst>
              </a:tr>
              <a:tr h="481904">
                <a:tc>
                  <a:txBody>
                    <a:bodyPr/>
                    <a:lstStyle/>
                    <a:p>
                      <a:r>
                        <a:rPr lang="en-US" sz="1800" i="1" kern="1200" dirty="0">
                          <a:solidFill>
                            <a:schemeClr val="tx1"/>
                          </a:solidFill>
                          <a:latin typeface="+mn-lt"/>
                          <a:ea typeface="+mn-ea"/>
                          <a:cs typeface="+mn-cs"/>
                        </a:rPr>
                        <a:t>Database Design</a:t>
                      </a:r>
                    </a:p>
                  </a:txBody>
                  <a:tcPr/>
                </a:tc>
                <a:extLst>
                  <a:ext uri="{0D108BD9-81ED-4DB2-BD59-A6C34878D82A}">
                    <a16:rowId xmlns:a16="http://schemas.microsoft.com/office/drawing/2014/main" val="10001"/>
                  </a:ext>
                </a:extLst>
              </a:tr>
              <a:tr h="576525">
                <a:tc>
                  <a:txBody>
                    <a:bodyPr/>
                    <a:lstStyle/>
                    <a:p>
                      <a:r>
                        <a:rPr lang="en-US" sz="1800" i="1" kern="1200" dirty="0">
                          <a:solidFill>
                            <a:schemeClr val="tx1"/>
                          </a:solidFill>
                          <a:latin typeface="+mn-lt"/>
                          <a:ea typeface="+mn-ea"/>
                          <a:cs typeface="+mn-cs"/>
                        </a:rPr>
                        <a:t>Normalization</a:t>
                      </a:r>
                    </a:p>
                  </a:txBody>
                  <a:tcPr/>
                </a:tc>
                <a:extLst>
                  <a:ext uri="{0D108BD9-81ED-4DB2-BD59-A6C34878D82A}">
                    <a16:rowId xmlns:a16="http://schemas.microsoft.com/office/drawing/2014/main" val="10002"/>
                  </a:ext>
                </a:extLst>
              </a:tr>
              <a:tr h="481904">
                <a:tc>
                  <a:txBody>
                    <a:bodyPr/>
                    <a:lstStyle/>
                    <a:p>
                      <a:r>
                        <a:rPr lang="en-US" sz="1800" b="1" kern="1200" dirty="0">
                          <a:solidFill>
                            <a:srgbClr val="BA2212"/>
                          </a:solidFill>
                          <a:latin typeface="+mn-lt"/>
                          <a:ea typeface="+mn-ea"/>
                          <a:cs typeface="+mn-cs"/>
                        </a:rPr>
                        <a:t>Transforming E-R Diagrams into Relations   </a:t>
                      </a:r>
                    </a:p>
                  </a:txBody>
                  <a:tcPr/>
                </a:tc>
                <a:extLst>
                  <a:ext uri="{0D108BD9-81ED-4DB2-BD59-A6C34878D82A}">
                    <a16:rowId xmlns:a16="http://schemas.microsoft.com/office/drawing/2014/main" val="10003"/>
                  </a:ext>
                </a:extLst>
              </a:tr>
              <a:tr h="481904">
                <a:tc>
                  <a:txBody>
                    <a:bodyPr/>
                    <a:lstStyle/>
                    <a:p>
                      <a:r>
                        <a:rPr lang="en-US" sz="1800" dirty="0"/>
                        <a:t>Merging Relations</a:t>
                      </a:r>
                    </a:p>
                  </a:txBody>
                  <a:tcPr/>
                </a:tc>
                <a:extLst>
                  <a:ext uri="{0D108BD9-81ED-4DB2-BD59-A6C34878D82A}">
                    <a16:rowId xmlns:a16="http://schemas.microsoft.com/office/drawing/2014/main" val="10004"/>
                  </a:ext>
                </a:extLst>
              </a:tr>
              <a:tr h="481904">
                <a:tc>
                  <a:txBody>
                    <a:bodyPr/>
                    <a:lstStyle/>
                    <a:p>
                      <a:r>
                        <a:rPr lang="en-US" sz="1800" dirty="0"/>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65392807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7654">
                                            <p:txEl>
                                              <p:pRg st="1" end="1"/>
                                            </p:txEl>
                                          </p:spTgt>
                                        </p:tgtEl>
                                        <p:attrNameLst>
                                          <p:attrName>style.visibility</p:attrName>
                                        </p:attrNameLst>
                                      </p:cBhvr>
                                      <p:to>
                                        <p:strVal val="visible"/>
                                      </p:to>
                                    </p:set>
                                    <p:anim calcmode="lin" valueType="num">
                                      <p:cBhvr additive="base">
                                        <p:cTn id="11" dur="500" fill="hold"/>
                                        <p:tgtEl>
                                          <p:spTgt spid="2765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765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7654">
                                            <p:txEl>
                                              <p:pRg st="2" end="2"/>
                                            </p:txEl>
                                          </p:spTgt>
                                        </p:tgtEl>
                                        <p:attrNameLst>
                                          <p:attrName>style.visibility</p:attrName>
                                        </p:attrNameLst>
                                      </p:cBhvr>
                                      <p:to>
                                        <p:strVal val="visible"/>
                                      </p:to>
                                    </p:set>
                                    <p:anim calcmode="lin" valueType="num">
                                      <p:cBhvr additive="base">
                                        <p:cTn id="17" dur="500" fill="hold"/>
                                        <p:tgtEl>
                                          <p:spTgt spid="2765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765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7654">
                                            <p:txEl>
                                              <p:pRg st="3" end="3"/>
                                            </p:txEl>
                                          </p:spTgt>
                                        </p:tgtEl>
                                        <p:attrNameLst>
                                          <p:attrName>style.visibility</p:attrName>
                                        </p:attrNameLst>
                                      </p:cBhvr>
                                      <p:to>
                                        <p:strVal val="visible"/>
                                      </p:to>
                                    </p:set>
                                    <p:anim calcmode="lin" valueType="num">
                                      <p:cBhvr additive="base">
                                        <p:cTn id="23" dur="500" fill="hold"/>
                                        <p:tgtEl>
                                          <p:spTgt spid="2765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765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95476" y="990600"/>
            <a:ext cx="8391525" cy="4953000"/>
          </a:xfrm>
          <a:prstGeom prst="rect">
            <a:avLst/>
          </a:prstGeom>
        </p:spPr>
      </p:pic>
    </p:spTree>
    <p:extLst>
      <p:ext uri="{BB962C8B-B14F-4D97-AF65-F5344CB8AC3E}">
        <p14:creationId xmlns:p14="http://schemas.microsoft.com/office/powerpoint/2010/main" val="277642263"/>
      </p:ext>
    </p:extLst>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2"/>
          <p:cNvSpPr>
            <a:spLocks noGrp="1" noChangeArrowheads="1"/>
          </p:cNvSpPr>
          <p:nvPr>
            <p:ph type="title"/>
          </p:nvPr>
        </p:nvSpPr>
        <p:spPr>
          <a:xfrm>
            <a:off x="2667000" y="304800"/>
            <a:ext cx="8229600" cy="1279525"/>
          </a:xfrm>
        </p:spPr>
        <p:txBody>
          <a:bodyPr/>
          <a:lstStyle/>
          <a:p>
            <a:pPr eaLnBrk="1" hangingPunct="1"/>
            <a:r>
              <a:rPr lang="en-US" altLang="en-US" sz="4000" dirty="0"/>
              <a:t>Binary and Higher-Degree M:N Relationships </a:t>
            </a:r>
          </a:p>
        </p:txBody>
      </p:sp>
      <p:sp>
        <p:nvSpPr>
          <p:cNvPr id="29702" name="Rectangle 3"/>
          <p:cNvSpPr>
            <a:spLocks noGrp="1" noChangeArrowheads="1"/>
          </p:cNvSpPr>
          <p:nvPr>
            <p:ph idx="1"/>
          </p:nvPr>
        </p:nvSpPr>
        <p:spPr>
          <a:xfrm>
            <a:off x="2133600" y="1905000"/>
            <a:ext cx="8305800" cy="2209800"/>
          </a:xfrm>
          <a:noFill/>
        </p:spPr>
        <p:txBody>
          <a:bodyPr>
            <a:normAutofit/>
          </a:bodyPr>
          <a:lstStyle/>
          <a:p>
            <a:pPr marL="590550" indent="-533400"/>
            <a:r>
              <a:rPr lang="en-US" altLang="en-US" sz="2800" dirty="0"/>
              <a:t>Create another relation and include primary keys of all relations as primary key of new relation</a:t>
            </a:r>
          </a:p>
        </p:txBody>
      </p:sp>
      <p:graphicFrame>
        <p:nvGraphicFramePr>
          <p:cNvPr id="4" name="Table 3">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3756194834"/>
              </p:ext>
            </p:extLst>
          </p:nvPr>
        </p:nvGraphicFramePr>
        <p:xfrm>
          <a:off x="29183" y="187219"/>
          <a:ext cx="2286000" cy="566250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i="1" kern="1200" dirty="0">
                          <a:solidFill>
                            <a:schemeClr val="tx1"/>
                          </a:solidFill>
                          <a:latin typeface="+mn-lt"/>
                          <a:ea typeface="+mn-ea"/>
                          <a:cs typeface="+mn-cs"/>
                        </a:rPr>
                        <a:t>Introduction</a:t>
                      </a:r>
                    </a:p>
                  </a:txBody>
                  <a:tcPr/>
                </a:tc>
                <a:extLst>
                  <a:ext uri="{0D108BD9-81ED-4DB2-BD59-A6C34878D82A}">
                    <a16:rowId xmlns:a16="http://schemas.microsoft.com/office/drawing/2014/main" val="10000"/>
                  </a:ext>
                </a:extLst>
              </a:tr>
              <a:tr h="481904">
                <a:tc>
                  <a:txBody>
                    <a:bodyPr/>
                    <a:lstStyle/>
                    <a:p>
                      <a:r>
                        <a:rPr lang="en-US" sz="1800" i="1" kern="1200" dirty="0">
                          <a:solidFill>
                            <a:schemeClr val="tx1"/>
                          </a:solidFill>
                          <a:latin typeface="+mn-lt"/>
                          <a:ea typeface="+mn-ea"/>
                          <a:cs typeface="+mn-cs"/>
                        </a:rPr>
                        <a:t>Database Design</a:t>
                      </a:r>
                    </a:p>
                  </a:txBody>
                  <a:tcPr/>
                </a:tc>
                <a:extLst>
                  <a:ext uri="{0D108BD9-81ED-4DB2-BD59-A6C34878D82A}">
                    <a16:rowId xmlns:a16="http://schemas.microsoft.com/office/drawing/2014/main" val="10001"/>
                  </a:ext>
                </a:extLst>
              </a:tr>
              <a:tr h="576525">
                <a:tc>
                  <a:txBody>
                    <a:bodyPr/>
                    <a:lstStyle/>
                    <a:p>
                      <a:r>
                        <a:rPr lang="en-US" sz="1800" i="1" kern="1200" dirty="0">
                          <a:solidFill>
                            <a:schemeClr val="tx1"/>
                          </a:solidFill>
                          <a:latin typeface="+mn-lt"/>
                          <a:ea typeface="+mn-ea"/>
                          <a:cs typeface="+mn-cs"/>
                        </a:rPr>
                        <a:t>Normalization</a:t>
                      </a:r>
                    </a:p>
                  </a:txBody>
                  <a:tcPr/>
                </a:tc>
                <a:extLst>
                  <a:ext uri="{0D108BD9-81ED-4DB2-BD59-A6C34878D82A}">
                    <a16:rowId xmlns:a16="http://schemas.microsoft.com/office/drawing/2014/main" val="10002"/>
                  </a:ext>
                </a:extLst>
              </a:tr>
              <a:tr h="481904">
                <a:tc>
                  <a:txBody>
                    <a:bodyPr/>
                    <a:lstStyle/>
                    <a:p>
                      <a:r>
                        <a:rPr lang="en-US" sz="1800" b="1" kern="1200" dirty="0">
                          <a:solidFill>
                            <a:srgbClr val="BA2212"/>
                          </a:solidFill>
                          <a:latin typeface="+mn-lt"/>
                          <a:ea typeface="+mn-ea"/>
                          <a:cs typeface="+mn-cs"/>
                        </a:rPr>
                        <a:t>Transforming E-R Diagrams into Relations   </a:t>
                      </a:r>
                    </a:p>
                  </a:txBody>
                  <a:tcPr/>
                </a:tc>
                <a:extLst>
                  <a:ext uri="{0D108BD9-81ED-4DB2-BD59-A6C34878D82A}">
                    <a16:rowId xmlns:a16="http://schemas.microsoft.com/office/drawing/2014/main" val="10003"/>
                  </a:ext>
                </a:extLst>
              </a:tr>
              <a:tr h="481904">
                <a:tc>
                  <a:txBody>
                    <a:bodyPr/>
                    <a:lstStyle/>
                    <a:p>
                      <a:r>
                        <a:rPr lang="en-US" sz="1800" dirty="0"/>
                        <a:t>Merging Relations</a:t>
                      </a:r>
                    </a:p>
                  </a:txBody>
                  <a:tcPr/>
                </a:tc>
                <a:extLst>
                  <a:ext uri="{0D108BD9-81ED-4DB2-BD59-A6C34878D82A}">
                    <a16:rowId xmlns:a16="http://schemas.microsoft.com/office/drawing/2014/main" val="10004"/>
                  </a:ext>
                </a:extLst>
              </a:tr>
              <a:tr h="481904">
                <a:tc>
                  <a:txBody>
                    <a:bodyPr/>
                    <a:lstStyle/>
                    <a:p>
                      <a:r>
                        <a:rPr lang="en-US" sz="1800" dirty="0"/>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5084186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0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05000" y="685800"/>
            <a:ext cx="8077200" cy="5386374"/>
          </a:xfrm>
          <a:prstGeom prst="rect">
            <a:avLst/>
          </a:prstGeom>
        </p:spPr>
      </p:pic>
      <p:graphicFrame>
        <p:nvGraphicFramePr>
          <p:cNvPr id="3" name="Table 2">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3756194834"/>
              </p:ext>
            </p:extLst>
          </p:nvPr>
        </p:nvGraphicFramePr>
        <p:xfrm>
          <a:off x="29183" y="187219"/>
          <a:ext cx="2286000" cy="566250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i="1" kern="1200" dirty="0">
                          <a:solidFill>
                            <a:schemeClr val="tx1"/>
                          </a:solidFill>
                          <a:latin typeface="+mn-lt"/>
                          <a:ea typeface="+mn-ea"/>
                          <a:cs typeface="+mn-cs"/>
                        </a:rPr>
                        <a:t>Introduction</a:t>
                      </a:r>
                    </a:p>
                  </a:txBody>
                  <a:tcPr/>
                </a:tc>
                <a:extLst>
                  <a:ext uri="{0D108BD9-81ED-4DB2-BD59-A6C34878D82A}">
                    <a16:rowId xmlns:a16="http://schemas.microsoft.com/office/drawing/2014/main" val="10000"/>
                  </a:ext>
                </a:extLst>
              </a:tr>
              <a:tr h="481904">
                <a:tc>
                  <a:txBody>
                    <a:bodyPr/>
                    <a:lstStyle/>
                    <a:p>
                      <a:r>
                        <a:rPr lang="en-US" sz="1800" i="1" kern="1200" dirty="0">
                          <a:solidFill>
                            <a:schemeClr val="tx1"/>
                          </a:solidFill>
                          <a:latin typeface="+mn-lt"/>
                          <a:ea typeface="+mn-ea"/>
                          <a:cs typeface="+mn-cs"/>
                        </a:rPr>
                        <a:t>Database Design</a:t>
                      </a:r>
                    </a:p>
                  </a:txBody>
                  <a:tcPr/>
                </a:tc>
                <a:extLst>
                  <a:ext uri="{0D108BD9-81ED-4DB2-BD59-A6C34878D82A}">
                    <a16:rowId xmlns:a16="http://schemas.microsoft.com/office/drawing/2014/main" val="10001"/>
                  </a:ext>
                </a:extLst>
              </a:tr>
              <a:tr h="576525">
                <a:tc>
                  <a:txBody>
                    <a:bodyPr/>
                    <a:lstStyle/>
                    <a:p>
                      <a:r>
                        <a:rPr lang="en-US" sz="1800" i="1" kern="1200" dirty="0">
                          <a:solidFill>
                            <a:schemeClr val="tx1"/>
                          </a:solidFill>
                          <a:latin typeface="+mn-lt"/>
                          <a:ea typeface="+mn-ea"/>
                          <a:cs typeface="+mn-cs"/>
                        </a:rPr>
                        <a:t>Normalization</a:t>
                      </a:r>
                    </a:p>
                  </a:txBody>
                  <a:tcPr/>
                </a:tc>
                <a:extLst>
                  <a:ext uri="{0D108BD9-81ED-4DB2-BD59-A6C34878D82A}">
                    <a16:rowId xmlns:a16="http://schemas.microsoft.com/office/drawing/2014/main" val="10002"/>
                  </a:ext>
                </a:extLst>
              </a:tr>
              <a:tr h="481904">
                <a:tc>
                  <a:txBody>
                    <a:bodyPr/>
                    <a:lstStyle/>
                    <a:p>
                      <a:r>
                        <a:rPr lang="en-US" sz="1800" b="1" kern="1200" dirty="0">
                          <a:solidFill>
                            <a:srgbClr val="BA2212"/>
                          </a:solidFill>
                          <a:latin typeface="+mn-lt"/>
                          <a:ea typeface="+mn-ea"/>
                          <a:cs typeface="+mn-cs"/>
                        </a:rPr>
                        <a:t>Transforming E-R Diagrams into Relations   </a:t>
                      </a:r>
                    </a:p>
                  </a:txBody>
                  <a:tcPr/>
                </a:tc>
                <a:extLst>
                  <a:ext uri="{0D108BD9-81ED-4DB2-BD59-A6C34878D82A}">
                    <a16:rowId xmlns:a16="http://schemas.microsoft.com/office/drawing/2014/main" val="10003"/>
                  </a:ext>
                </a:extLst>
              </a:tr>
              <a:tr h="481904">
                <a:tc>
                  <a:txBody>
                    <a:bodyPr/>
                    <a:lstStyle/>
                    <a:p>
                      <a:r>
                        <a:rPr lang="en-US" sz="1800" dirty="0"/>
                        <a:t>Merging Relations</a:t>
                      </a:r>
                    </a:p>
                  </a:txBody>
                  <a:tcPr/>
                </a:tc>
                <a:extLst>
                  <a:ext uri="{0D108BD9-81ED-4DB2-BD59-A6C34878D82A}">
                    <a16:rowId xmlns:a16="http://schemas.microsoft.com/office/drawing/2014/main" val="10004"/>
                  </a:ext>
                </a:extLst>
              </a:tr>
              <a:tr h="481904">
                <a:tc>
                  <a:txBody>
                    <a:bodyPr/>
                    <a:lstStyle/>
                    <a:p>
                      <a:r>
                        <a:rPr lang="en-US" sz="1800" dirty="0"/>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873503981"/>
      </p:ext>
    </p:extLst>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2"/>
          <p:cNvSpPr>
            <a:spLocks noGrp="1" noChangeArrowheads="1"/>
          </p:cNvSpPr>
          <p:nvPr>
            <p:ph type="title"/>
          </p:nvPr>
        </p:nvSpPr>
        <p:spPr>
          <a:xfrm>
            <a:off x="2667000" y="304800"/>
            <a:ext cx="8229600" cy="1279525"/>
          </a:xfrm>
        </p:spPr>
        <p:txBody>
          <a:bodyPr/>
          <a:lstStyle/>
          <a:p>
            <a:pPr eaLnBrk="1" hangingPunct="1"/>
            <a:r>
              <a:rPr lang="en-US" altLang="en-US" dirty="0"/>
              <a:t>Unary Relationships</a:t>
            </a:r>
          </a:p>
        </p:txBody>
      </p:sp>
      <p:sp>
        <p:nvSpPr>
          <p:cNvPr id="31750" name="Rectangle 3"/>
          <p:cNvSpPr>
            <a:spLocks noGrp="1" noChangeArrowheads="1"/>
          </p:cNvSpPr>
          <p:nvPr>
            <p:ph idx="1"/>
          </p:nvPr>
        </p:nvSpPr>
        <p:spPr>
          <a:xfrm>
            <a:off x="2133600" y="1752600"/>
            <a:ext cx="8305800" cy="4419600"/>
          </a:xfrm>
        </p:spPr>
        <p:txBody>
          <a:bodyPr>
            <a:normAutofit/>
          </a:bodyPr>
          <a:lstStyle/>
          <a:p>
            <a:pPr marL="609600" indent="-609600"/>
            <a:r>
              <a:rPr lang="en-US" altLang="en-US" sz="2800" b="1" dirty="0"/>
              <a:t>Unary 1:N Relationship</a:t>
            </a:r>
          </a:p>
          <a:p>
            <a:pPr marL="1009650" lvl="1" indent="-609600"/>
            <a:r>
              <a:rPr lang="en-US" altLang="en-US" sz="2000" dirty="0"/>
              <a:t>Is modeled as a relation</a:t>
            </a:r>
          </a:p>
          <a:p>
            <a:pPr marL="1009650" lvl="1" indent="-609600"/>
            <a:r>
              <a:rPr lang="en-US" altLang="en-US" sz="2000" dirty="0"/>
              <a:t>Primary key of that relation is the same as for the entity type</a:t>
            </a:r>
          </a:p>
          <a:p>
            <a:pPr marL="1009650" lvl="1" indent="-609600"/>
            <a:r>
              <a:rPr lang="en-US" altLang="en-US" sz="2000" dirty="0"/>
              <a:t>Foreign key is added to the relation that references the primary key values</a:t>
            </a:r>
          </a:p>
          <a:p>
            <a:pPr marL="609600" indent="-609600"/>
            <a:r>
              <a:rPr lang="en-US" altLang="en-US" sz="2800" b="1" dirty="0"/>
              <a:t>Recursive foreign key</a:t>
            </a:r>
            <a:r>
              <a:rPr lang="en-US" altLang="en-US" sz="2800" dirty="0"/>
              <a:t>: a foreign key in a relation that references the primary key values of that same relation</a:t>
            </a:r>
          </a:p>
        </p:txBody>
      </p:sp>
      <p:graphicFrame>
        <p:nvGraphicFramePr>
          <p:cNvPr id="4" name="Table 3">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3756194834"/>
              </p:ext>
            </p:extLst>
          </p:nvPr>
        </p:nvGraphicFramePr>
        <p:xfrm>
          <a:off x="29183" y="187219"/>
          <a:ext cx="2286000" cy="566250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i="1" kern="1200" dirty="0">
                          <a:solidFill>
                            <a:schemeClr val="tx1"/>
                          </a:solidFill>
                          <a:latin typeface="+mn-lt"/>
                          <a:ea typeface="+mn-ea"/>
                          <a:cs typeface="+mn-cs"/>
                        </a:rPr>
                        <a:t>Introduction</a:t>
                      </a:r>
                    </a:p>
                  </a:txBody>
                  <a:tcPr/>
                </a:tc>
                <a:extLst>
                  <a:ext uri="{0D108BD9-81ED-4DB2-BD59-A6C34878D82A}">
                    <a16:rowId xmlns:a16="http://schemas.microsoft.com/office/drawing/2014/main" val="10000"/>
                  </a:ext>
                </a:extLst>
              </a:tr>
              <a:tr h="481904">
                <a:tc>
                  <a:txBody>
                    <a:bodyPr/>
                    <a:lstStyle/>
                    <a:p>
                      <a:r>
                        <a:rPr lang="en-US" sz="1800" i="1" kern="1200" dirty="0">
                          <a:solidFill>
                            <a:schemeClr val="tx1"/>
                          </a:solidFill>
                          <a:latin typeface="+mn-lt"/>
                          <a:ea typeface="+mn-ea"/>
                          <a:cs typeface="+mn-cs"/>
                        </a:rPr>
                        <a:t>Database Design</a:t>
                      </a:r>
                    </a:p>
                  </a:txBody>
                  <a:tcPr/>
                </a:tc>
                <a:extLst>
                  <a:ext uri="{0D108BD9-81ED-4DB2-BD59-A6C34878D82A}">
                    <a16:rowId xmlns:a16="http://schemas.microsoft.com/office/drawing/2014/main" val="10001"/>
                  </a:ext>
                </a:extLst>
              </a:tr>
              <a:tr h="576525">
                <a:tc>
                  <a:txBody>
                    <a:bodyPr/>
                    <a:lstStyle/>
                    <a:p>
                      <a:r>
                        <a:rPr lang="en-US" sz="1800" i="1" kern="1200" dirty="0">
                          <a:solidFill>
                            <a:schemeClr val="tx1"/>
                          </a:solidFill>
                          <a:latin typeface="+mn-lt"/>
                          <a:ea typeface="+mn-ea"/>
                          <a:cs typeface="+mn-cs"/>
                        </a:rPr>
                        <a:t>Normalization</a:t>
                      </a:r>
                    </a:p>
                  </a:txBody>
                  <a:tcPr/>
                </a:tc>
                <a:extLst>
                  <a:ext uri="{0D108BD9-81ED-4DB2-BD59-A6C34878D82A}">
                    <a16:rowId xmlns:a16="http://schemas.microsoft.com/office/drawing/2014/main" val="10002"/>
                  </a:ext>
                </a:extLst>
              </a:tr>
              <a:tr h="481904">
                <a:tc>
                  <a:txBody>
                    <a:bodyPr/>
                    <a:lstStyle/>
                    <a:p>
                      <a:r>
                        <a:rPr lang="en-US" sz="1800" b="1" kern="1200" dirty="0">
                          <a:solidFill>
                            <a:srgbClr val="BA2212"/>
                          </a:solidFill>
                          <a:latin typeface="+mn-lt"/>
                          <a:ea typeface="+mn-ea"/>
                          <a:cs typeface="+mn-cs"/>
                        </a:rPr>
                        <a:t>Transforming E-R Diagrams into Relations   </a:t>
                      </a:r>
                    </a:p>
                  </a:txBody>
                  <a:tcPr/>
                </a:tc>
                <a:extLst>
                  <a:ext uri="{0D108BD9-81ED-4DB2-BD59-A6C34878D82A}">
                    <a16:rowId xmlns:a16="http://schemas.microsoft.com/office/drawing/2014/main" val="10003"/>
                  </a:ext>
                </a:extLst>
              </a:tr>
              <a:tr h="481904">
                <a:tc>
                  <a:txBody>
                    <a:bodyPr/>
                    <a:lstStyle/>
                    <a:p>
                      <a:r>
                        <a:rPr lang="en-US" sz="1800" dirty="0"/>
                        <a:t>Merging Relations</a:t>
                      </a:r>
                    </a:p>
                  </a:txBody>
                  <a:tcPr/>
                </a:tc>
                <a:extLst>
                  <a:ext uri="{0D108BD9-81ED-4DB2-BD59-A6C34878D82A}">
                    <a16:rowId xmlns:a16="http://schemas.microsoft.com/office/drawing/2014/main" val="10004"/>
                  </a:ext>
                </a:extLst>
              </a:tr>
              <a:tr h="481904">
                <a:tc>
                  <a:txBody>
                    <a:bodyPr/>
                    <a:lstStyle/>
                    <a:p>
                      <a:r>
                        <a:rPr lang="en-US" sz="1800" dirty="0"/>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62269720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1750">
                                            <p:txEl>
                                              <p:pRg st="1" end="1"/>
                                            </p:txEl>
                                          </p:spTgt>
                                        </p:tgtEl>
                                        <p:attrNameLst>
                                          <p:attrName>style.visibility</p:attrName>
                                        </p:attrNameLst>
                                      </p:cBhvr>
                                      <p:to>
                                        <p:strVal val="visible"/>
                                      </p:to>
                                    </p:set>
                                    <p:anim calcmode="lin" valueType="num">
                                      <p:cBhvr additive="base">
                                        <p:cTn id="11" dur="500" fill="hold"/>
                                        <p:tgtEl>
                                          <p:spTgt spid="3175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175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1750">
                                            <p:txEl>
                                              <p:pRg st="2" end="2"/>
                                            </p:txEl>
                                          </p:spTgt>
                                        </p:tgtEl>
                                        <p:attrNameLst>
                                          <p:attrName>style.visibility</p:attrName>
                                        </p:attrNameLst>
                                      </p:cBhvr>
                                      <p:to>
                                        <p:strVal val="visible"/>
                                      </p:to>
                                    </p:set>
                                    <p:anim calcmode="lin" valueType="num">
                                      <p:cBhvr additive="base">
                                        <p:cTn id="17" dur="500" fill="hold"/>
                                        <p:tgtEl>
                                          <p:spTgt spid="31750">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175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1750">
                                            <p:txEl>
                                              <p:pRg st="3" end="3"/>
                                            </p:txEl>
                                          </p:spTgt>
                                        </p:tgtEl>
                                        <p:attrNameLst>
                                          <p:attrName>style.visibility</p:attrName>
                                        </p:attrNameLst>
                                      </p:cBhvr>
                                      <p:to>
                                        <p:strVal val="visible"/>
                                      </p:to>
                                    </p:set>
                                    <p:anim calcmode="lin" valueType="num">
                                      <p:cBhvr additive="base">
                                        <p:cTn id="23" dur="500" fill="hold"/>
                                        <p:tgtEl>
                                          <p:spTgt spid="31750">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175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75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2"/>
          <p:cNvSpPr>
            <a:spLocks noGrp="1" noChangeArrowheads="1"/>
          </p:cNvSpPr>
          <p:nvPr>
            <p:ph type="title"/>
          </p:nvPr>
        </p:nvSpPr>
        <p:spPr>
          <a:xfrm>
            <a:off x="2667000" y="228600"/>
            <a:ext cx="8229600" cy="1279525"/>
          </a:xfrm>
        </p:spPr>
        <p:txBody>
          <a:bodyPr/>
          <a:lstStyle/>
          <a:p>
            <a:pPr eaLnBrk="1" hangingPunct="1"/>
            <a:r>
              <a:rPr lang="en-US" altLang="en-US" dirty="0"/>
              <a:t>Unary Relationships</a:t>
            </a:r>
          </a:p>
        </p:txBody>
      </p:sp>
      <p:sp>
        <p:nvSpPr>
          <p:cNvPr id="32774" name="Rectangle 3"/>
          <p:cNvSpPr>
            <a:spLocks noGrp="1" noChangeArrowheads="1"/>
          </p:cNvSpPr>
          <p:nvPr>
            <p:ph idx="1"/>
          </p:nvPr>
        </p:nvSpPr>
        <p:spPr>
          <a:xfrm>
            <a:off x="2133600" y="1752600"/>
            <a:ext cx="8305800" cy="4419600"/>
          </a:xfrm>
        </p:spPr>
        <p:txBody>
          <a:bodyPr>
            <a:normAutofit/>
          </a:bodyPr>
          <a:lstStyle/>
          <a:p>
            <a:pPr marL="609600" indent="-609600">
              <a:defRPr/>
            </a:pPr>
            <a:r>
              <a:rPr lang="en-US" altLang="en-US" sz="3200" b="1" dirty="0"/>
              <a:t>Unary M:N Relationship</a:t>
            </a:r>
          </a:p>
          <a:p>
            <a:pPr marL="1009650" lvl="1" indent="-609600">
              <a:defRPr/>
            </a:pPr>
            <a:r>
              <a:rPr lang="en-US" altLang="en-US" sz="2400" dirty="0"/>
              <a:t>Model as one relation, then</a:t>
            </a:r>
          </a:p>
          <a:p>
            <a:pPr marL="1009650" lvl="1" indent="-609600">
              <a:defRPr/>
            </a:pPr>
            <a:r>
              <a:rPr lang="en-US" altLang="en-US" sz="2400" dirty="0"/>
              <a:t>Create a separate relation to represent the M:N relationship.</a:t>
            </a:r>
          </a:p>
          <a:p>
            <a:pPr marL="1009650" lvl="1" indent="-609600">
              <a:defRPr/>
            </a:pPr>
            <a:r>
              <a:rPr lang="en-US" altLang="en-US" sz="2400" dirty="0"/>
              <a:t>The primary key of the new relation is a composite key of two attributes that both take their values from the same primary key.</a:t>
            </a:r>
          </a:p>
          <a:p>
            <a:pPr marL="1009650" lvl="1" indent="-609600">
              <a:defRPr/>
            </a:pPr>
            <a:r>
              <a:rPr lang="en-US" altLang="en-US" sz="2400" dirty="0"/>
              <a:t>Any attribute associated with the relationship is included as a nonkey attribute in this new relation.</a:t>
            </a:r>
          </a:p>
          <a:p>
            <a:pPr marL="990600" lvl="1" indent="-533400">
              <a:buNone/>
              <a:defRPr/>
            </a:pPr>
            <a:endParaRPr lang="en-US" altLang="en-US" sz="2400" dirty="0"/>
          </a:p>
        </p:txBody>
      </p:sp>
      <p:graphicFrame>
        <p:nvGraphicFramePr>
          <p:cNvPr id="4" name="Table 3">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3756194834"/>
              </p:ext>
            </p:extLst>
          </p:nvPr>
        </p:nvGraphicFramePr>
        <p:xfrm>
          <a:off x="29183" y="187219"/>
          <a:ext cx="2286000" cy="566250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i="1" kern="1200" dirty="0">
                          <a:solidFill>
                            <a:schemeClr val="tx1"/>
                          </a:solidFill>
                          <a:latin typeface="+mn-lt"/>
                          <a:ea typeface="+mn-ea"/>
                          <a:cs typeface="+mn-cs"/>
                        </a:rPr>
                        <a:t>Introduction</a:t>
                      </a:r>
                    </a:p>
                  </a:txBody>
                  <a:tcPr/>
                </a:tc>
                <a:extLst>
                  <a:ext uri="{0D108BD9-81ED-4DB2-BD59-A6C34878D82A}">
                    <a16:rowId xmlns:a16="http://schemas.microsoft.com/office/drawing/2014/main" val="10000"/>
                  </a:ext>
                </a:extLst>
              </a:tr>
              <a:tr h="481904">
                <a:tc>
                  <a:txBody>
                    <a:bodyPr/>
                    <a:lstStyle/>
                    <a:p>
                      <a:r>
                        <a:rPr lang="en-US" sz="1800" i="1" kern="1200" dirty="0">
                          <a:solidFill>
                            <a:schemeClr val="tx1"/>
                          </a:solidFill>
                          <a:latin typeface="+mn-lt"/>
                          <a:ea typeface="+mn-ea"/>
                          <a:cs typeface="+mn-cs"/>
                        </a:rPr>
                        <a:t>Database Design</a:t>
                      </a:r>
                    </a:p>
                  </a:txBody>
                  <a:tcPr/>
                </a:tc>
                <a:extLst>
                  <a:ext uri="{0D108BD9-81ED-4DB2-BD59-A6C34878D82A}">
                    <a16:rowId xmlns:a16="http://schemas.microsoft.com/office/drawing/2014/main" val="10001"/>
                  </a:ext>
                </a:extLst>
              </a:tr>
              <a:tr h="576525">
                <a:tc>
                  <a:txBody>
                    <a:bodyPr/>
                    <a:lstStyle/>
                    <a:p>
                      <a:r>
                        <a:rPr lang="en-US" sz="1800" i="1" kern="1200" dirty="0">
                          <a:solidFill>
                            <a:schemeClr val="tx1"/>
                          </a:solidFill>
                          <a:latin typeface="+mn-lt"/>
                          <a:ea typeface="+mn-ea"/>
                          <a:cs typeface="+mn-cs"/>
                        </a:rPr>
                        <a:t>Normalization</a:t>
                      </a:r>
                    </a:p>
                  </a:txBody>
                  <a:tcPr/>
                </a:tc>
                <a:extLst>
                  <a:ext uri="{0D108BD9-81ED-4DB2-BD59-A6C34878D82A}">
                    <a16:rowId xmlns:a16="http://schemas.microsoft.com/office/drawing/2014/main" val="10002"/>
                  </a:ext>
                </a:extLst>
              </a:tr>
              <a:tr h="481904">
                <a:tc>
                  <a:txBody>
                    <a:bodyPr/>
                    <a:lstStyle/>
                    <a:p>
                      <a:r>
                        <a:rPr lang="en-US" sz="1800" b="1" kern="1200" dirty="0">
                          <a:solidFill>
                            <a:srgbClr val="BA2212"/>
                          </a:solidFill>
                          <a:latin typeface="+mn-lt"/>
                          <a:ea typeface="+mn-ea"/>
                          <a:cs typeface="+mn-cs"/>
                        </a:rPr>
                        <a:t>Transforming E-R Diagrams into Relations   </a:t>
                      </a:r>
                    </a:p>
                  </a:txBody>
                  <a:tcPr/>
                </a:tc>
                <a:extLst>
                  <a:ext uri="{0D108BD9-81ED-4DB2-BD59-A6C34878D82A}">
                    <a16:rowId xmlns:a16="http://schemas.microsoft.com/office/drawing/2014/main" val="10003"/>
                  </a:ext>
                </a:extLst>
              </a:tr>
              <a:tr h="481904">
                <a:tc>
                  <a:txBody>
                    <a:bodyPr/>
                    <a:lstStyle/>
                    <a:p>
                      <a:r>
                        <a:rPr lang="en-US" sz="1800" dirty="0"/>
                        <a:t>Merging Relations</a:t>
                      </a:r>
                    </a:p>
                  </a:txBody>
                  <a:tcPr/>
                </a:tc>
                <a:extLst>
                  <a:ext uri="{0D108BD9-81ED-4DB2-BD59-A6C34878D82A}">
                    <a16:rowId xmlns:a16="http://schemas.microsoft.com/office/drawing/2014/main" val="10004"/>
                  </a:ext>
                </a:extLst>
              </a:tr>
              <a:tr h="481904">
                <a:tc>
                  <a:txBody>
                    <a:bodyPr/>
                    <a:lstStyle/>
                    <a:p>
                      <a:r>
                        <a:rPr lang="en-US" sz="1800" dirty="0"/>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82945184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2774">
                                            <p:txEl>
                                              <p:pRg st="1" end="1"/>
                                            </p:txEl>
                                          </p:spTgt>
                                        </p:tgtEl>
                                        <p:attrNameLst>
                                          <p:attrName>style.visibility</p:attrName>
                                        </p:attrNameLst>
                                      </p:cBhvr>
                                      <p:to>
                                        <p:strVal val="visible"/>
                                      </p:to>
                                    </p:set>
                                    <p:anim calcmode="lin" valueType="num">
                                      <p:cBhvr additive="base">
                                        <p:cTn id="11" dur="500" fill="hold"/>
                                        <p:tgtEl>
                                          <p:spTgt spid="3277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277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2774">
                                            <p:txEl>
                                              <p:pRg st="2" end="2"/>
                                            </p:txEl>
                                          </p:spTgt>
                                        </p:tgtEl>
                                        <p:attrNameLst>
                                          <p:attrName>style.visibility</p:attrName>
                                        </p:attrNameLst>
                                      </p:cBhvr>
                                      <p:to>
                                        <p:strVal val="visible"/>
                                      </p:to>
                                    </p:set>
                                    <p:anim calcmode="lin" valueType="num">
                                      <p:cBhvr additive="base">
                                        <p:cTn id="17" dur="500" fill="hold"/>
                                        <p:tgtEl>
                                          <p:spTgt spid="3277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277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2774">
                                            <p:txEl>
                                              <p:pRg st="3" end="3"/>
                                            </p:txEl>
                                          </p:spTgt>
                                        </p:tgtEl>
                                        <p:attrNameLst>
                                          <p:attrName>style.visibility</p:attrName>
                                        </p:attrNameLst>
                                      </p:cBhvr>
                                      <p:to>
                                        <p:strVal val="visible"/>
                                      </p:to>
                                    </p:set>
                                    <p:anim calcmode="lin" valueType="num">
                                      <p:cBhvr additive="base">
                                        <p:cTn id="23" dur="500" fill="hold"/>
                                        <p:tgtEl>
                                          <p:spTgt spid="3277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277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2774">
                                            <p:txEl>
                                              <p:pRg st="4" end="4"/>
                                            </p:txEl>
                                          </p:spTgt>
                                        </p:tgtEl>
                                        <p:attrNameLst>
                                          <p:attrName>style.visibility</p:attrName>
                                        </p:attrNameLst>
                                      </p:cBhvr>
                                      <p:to>
                                        <p:strVal val="visible"/>
                                      </p:to>
                                    </p:set>
                                    <p:anim calcmode="lin" valueType="num">
                                      <p:cBhvr additive="base">
                                        <p:cTn id="29" dur="500" fill="hold"/>
                                        <p:tgtEl>
                                          <p:spTgt spid="3277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277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1" y="857250"/>
            <a:ext cx="5800725" cy="542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itle 1"/>
          <p:cNvSpPr>
            <a:spLocks noGrp="1"/>
          </p:cNvSpPr>
          <p:nvPr>
            <p:ph type="title"/>
          </p:nvPr>
        </p:nvSpPr>
        <p:spPr/>
        <p:txBody>
          <a:bodyPr/>
          <a:lstStyle/>
          <a:p>
            <a:pPr eaLnBrk="1" hangingPunct="1"/>
            <a:r>
              <a:rPr lang="en-US" altLang="en-US"/>
              <a:t>Introduction</a:t>
            </a:r>
          </a:p>
        </p:txBody>
      </p:sp>
      <p:sp>
        <p:nvSpPr>
          <p:cNvPr id="5127" name="Rectangle 8"/>
          <p:cNvSpPr>
            <a:spLocks noChangeArrowheads="1"/>
          </p:cNvSpPr>
          <p:nvPr/>
        </p:nvSpPr>
        <p:spPr bwMode="auto">
          <a:xfrm>
            <a:off x="2133600" y="2590800"/>
            <a:ext cx="2667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t>Systems development life cycle with design phase highlighted</a:t>
            </a:r>
          </a:p>
        </p:txBody>
      </p:sp>
      <p:graphicFrame>
        <p:nvGraphicFramePr>
          <p:cNvPr id="5" name="Table 4">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3802578222"/>
              </p:ext>
            </p:extLst>
          </p:nvPr>
        </p:nvGraphicFramePr>
        <p:xfrm>
          <a:off x="29183" y="187219"/>
          <a:ext cx="2286000" cy="566250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1" dirty="0">
                          <a:solidFill>
                            <a:srgbClr val="BA2212"/>
                          </a:solidFill>
                        </a:rPr>
                        <a:t>Introduction</a:t>
                      </a:r>
                    </a:p>
                  </a:txBody>
                  <a:tcPr/>
                </a:tc>
                <a:extLst>
                  <a:ext uri="{0D108BD9-81ED-4DB2-BD59-A6C34878D82A}">
                    <a16:rowId xmlns:a16="http://schemas.microsoft.com/office/drawing/2014/main" val="10000"/>
                  </a:ext>
                </a:extLst>
              </a:tr>
              <a:tr h="481904">
                <a:tc>
                  <a:txBody>
                    <a:bodyPr/>
                    <a:lstStyle/>
                    <a:p>
                      <a:r>
                        <a:rPr lang="en-US" sz="1800" dirty="0"/>
                        <a:t>Database Design</a:t>
                      </a:r>
                    </a:p>
                  </a:txBody>
                  <a:tcPr/>
                </a:tc>
                <a:extLst>
                  <a:ext uri="{0D108BD9-81ED-4DB2-BD59-A6C34878D82A}">
                    <a16:rowId xmlns:a16="http://schemas.microsoft.com/office/drawing/2014/main" val="10001"/>
                  </a:ext>
                </a:extLst>
              </a:tr>
              <a:tr h="576525">
                <a:tc>
                  <a:txBody>
                    <a:bodyPr/>
                    <a:lstStyle/>
                    <a:p>
                      <a:r>
                        <a:rPr lang="en-US" sz="1800" dirty="0"/>
                        <a:t>Normalization</a:t>
                      </a:r>
                    </a:p>
                  </a:txBody>
                  <a:tcPr/>
                </a:tc>
                <a:extLst>
                  <a:ext uri="{0D108BD9-81ED-4DB2-BD59-A6C34878D82A}">
                    <a16:rowId xmlns:a16="http://schemas.microsoft.com/office/drawing/2014/main" val="10002"/>
                  </a:ext>
                </a:extLst>
              </a:tr>
              <a:tr h="481904">
                <a:tc>
                  <a:txBody>
                    <a:bodyPr/>
                    <a:lstStyle/>
                    <a:p>
                      <a:r>
                        <a:rPr lang="en-US" sz="1800" dirty="0"/>
                        <a:t>Transforming E-R Diagrams into Relations   </a:t>
                      </a:r>
                    </a:p>
                  </a:txBody>
                  <a:tcPr/>
                </a:tc>
                <a:extLst>
                  <a:ext uri="{0D108BD9-81ED-4DB2-BD59-A6C34878D82A}">
                    <a16:rowId xmlns:a16="http://schemas.microsoft.com/office/drawing/2014/main" val="10003"/>
                  </a:ext>
                </a:extLst>
              </a:tr>
              <a:tr h="481904">
                <a:tc>
                  <a:txBody>
                    <a:bodyPr/>
                    <a:lstStyle/>
                    <a:p>
                      <a:r>
                        <a:rPr lang="en-US" sz="1800" dirty="0"/>
                        <a:t>Merging Relations</a:t>
                      </a:r>
                    </a:p>
                  </a:txBody>
                  <a:tcPr/>
                </a:tc>
                <a:extLst>
                  <a:ext uri="{0D108BD9-81ED-4DB2-BD59-A6C34878D82A}">
                    <a16:rowId xmlns:a16="http://schemas.microsoft.com/office/drawing/2014/main" val="10004"/>
                  </a:ext>
                </a:extLst>
              </a:tr>
              <a:tr h="481904">
                <a:tc>
                  <a:txBody>
                    <a:bodyPr/>
                    <a:lstStyle/>
                    <a:p>
                      <a:r>
                        <a:rPr lang="en-US" sz="1800" dirty="0"/>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169499108"/>
      </p:ext>
    </p:extLst>
  </p:cSld>
  <p:clrMapOvr>
    <a:masterClrMapping/>
  </p:clrMapOvr>
  <p:transition>
    <p:zo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6000" y="1028700"/>
            <a:ext cx="5181600" cy="4343400"/>
          </a:xfrm>
          <a:prstGeom prst="rect">
            <a:avLst/>
          </a:prstGeom>
        </p:spPr>
      </p:pic>
      <p:sp>
        <p:nvSpPr>
          <p:cNvPr id="33797" name="Rectangle 7"/>
          <p:cNvSpPr>
            <a:spLocks noChangeArrowheads="1"/>
          </p:cNvSpPr>
          <p:nvPr/>
        </p:nvSpPr>
        <p:spPr bwMode="auto">
          <a:xfrm>
            <a:off x="7620000" y="1143000"/>
            <a:ext cx="27432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t>Two unary relationships</a:t>
            </a:r>
          </a:p>
          <a:p>
            <a:pPr eaLnBrk="1" hangingPunct="1"/>
            <a:endParaRPr lang="en-US" altLang="en-US" dirty="0"/>
          </a:p>
          <a:p>
            <a:pPr eaLnBrk="1" hangingPunct="1"/>
            <a:r>
              <a:rPr lang="en-US" altLang="en-US" dirty="0"/>
              <a:t>(a) EMPLOYEE with Manages</a:t>
            </a:r>
          </a:p>
          <a:p>
            <a:pPr eaLnBrk="1" hangingPunct="1"/>
            <a:r>
              <a:rPr lang="en-US" altLang="en-US" dirty="0"/>
              <a:t>relationship (1:N)</a:t>
            </a:r>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r>
              <a:rPr lang="en-US" altLang="en-US" dirty="0"/>
              <a:t>(b) Bill-of-materials </a:t>
            </a:r>
          </a:p>
          <a:p>
            <a:pPr eaLnBrk="1" hangingPunct="1"/>
            <a:r>
              <a:rPr lang="en-US" altLang="en-US" dirty="0"/>
              <a:t>structure (M:N)</a:t>
            </a:r>
          </a:p>
        </p:txBody>
      </p:sp>
      <p:pic>
        <p:nvPicPr>
          <p:cNvPr id="33798" name="Picture 10" descr="Noname.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67001" y="5486400"/>
            <a:ext cx="51530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1" descr="Noname.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19401" y="2819400"/>
            <a:ext cx="44291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1078265"/>
      </p:ext>
    </p:extLst>
  </p:cSld>
  <p:clrMapOvr>
    <a:masterClrMapping/>
  </p:clrMapOvr>
  <p:transition>
    <p:zo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2"/>
          <p:cNvSpPr>
            <a:spLocks noGrp="1" noChangeArrowheads="1"/>
          </p:cNvSpPr>
          <p:nvPr>
            <p:ph type="title"/>
          </p:nvPr>
        </p:nvSpPr>
        <p:spPr>
          <a:xfrm>
            <a:off x="2438400" y="381000"/>
            <a:ext cx="8229600" cy="1066800"/>
          </a:xfrm>
        </p:spPr>
        <p:txBody>
          <a:bodyPr/>
          <a:lstStyle/>
          <a:p>
            <a:pPr eaLnBrk="1" hangingPunct="1"/>
            <a:r>
              <a:rPr lang="en-US" altLang="en-US" dirty="0"/>
              <a:t>Merging Relations</a:t>
            </a:r>
          </a:p>
        </p:txBody>
      </p:sp>
      <p:sp>
        <p:nvSpPr>
          <p:cNvPr id="34822" name="Rectangle 3"/>
          <p:cNvSpPr>
            <a:spLocks noGrp="1" noChangeArrowheads="1"/>
          </p:cNvSpPr>
          <p:nvPr>
            <p:ph idx="1"/>
          </p:nvPr>
        </p:nvSpPr>
        <p:spPr>
          <a:xfrm>
            <a:off x="2438400" y="1676400"/>
            <a:ext cx="8991600" cy="4419600"/>
          </a:xfrm>
        </p:spPr>
        <p:txBody>
          <a:bodyPr>
            <a:normAutofit lnSpcReduction="10000"/>
          </a:bodyPr>
          <a:lstStyle/>
          <a:p>
            <a:pPr eaLnBrk="1" hangingPunct="1">
              <a:lnSpc>
                <a:spcPct val="90000"/>
              </a:lnSpc>
            </a:pPr>
            <a:r>
              <a:rPr lang="en-US" altLang="en-US" sz="2800" dirty="0"/>
              <a:t>Purpose is to remove redundant relations</a:t>
            </a:r>
          </a:p>
          <a:p>
            <a:pPr eaLnBrk="1" hangingPunct="1">
              <a:lnSpc>
                <a:spcPct val="90000"/>
              </a:lnSpc>
            </a:pPr>
            <a:r>
              <a:rPr lang="en-US" altLang="en-US" sz="2800" dirty="0"/>
              <a:t>The last step in logical database design</a:t>
            </a:r>
          </a:p>
          <a:p>
            <a:pPr eaLnBrk="1" hangingPunct="1">
              <a:lnSpc>
                <a:spcPct val="90000"/>
              </a:lnSpc>
            </a:pPr>
            <a:r>
              <a:rPr lang="en-US" altLang="en-US" sz="2800" dirty="0"/>
              <a:t>Redundant relations could come about due to multiple E-R diagrams and/or user interfaces</a:t>
            </a:r>
          </a:p>
          <a:p>
            <a:pPr eaLnBrk="1" hangingPunct="1">
              <a:lnSpc>
                <a:spcPct val="90000"/>
              </a:lnSpc>
            </a:pPr>
            <a:r>
              <a:rPr lang="en-US" altLang="en-US" sz="2800" dirty="0"/>
              <a:t>Prior to physical file and database design</a:t>
            </a:r>
          </a:p>
          <a:p>
            <a:pPr eaLnBrk="1" hangingPunct="1">
              <a:lnSpc>
                <a:spcPct val="90000"/>
              </a:lnSpc>
            </a:pPr>
            <a:r>
              <a:rPr lang="en-US" altLang="en-US" sz="2800" dirty="0"/>
              <a:t>Example: given two relations:</a:t>
            </a:r>
          </a:p>
          <a:p>
            <a:pPr lvl="1" eaLnBrk="1" hangingPunct="1">
              <a:lnSpc>
                <a:spcPct val="90000"/>
              </a:lnSpc>
            </a:pPr>
            <a:r>
              <a:rPr lang="en-US" sz="2000" dirty="0"/>
              <a:t>EMPLOYEE1(</a:t>
            </a:r>
            <a:r>
              <a:rPr lang="en-US" sz="2000" dirty="0" err="1"/>
              <a:t>Emp_ID,Name,Address,Phone</a:t>
            </a:r>
            <a:r>
              <a:rPr lang="en-US" sz="2000" dirty="0"/>
              <a:t>)</a:t>
            </a:r>
          </a:p>
          <a:p>
            <a:pPr lvl="1" eaLnBrk="1" hangingPunct="1">
              <a:lnSpc>
                <a:spcPct val="90000"/>
              </a:lnSpc>
            </a:pPr>
            <a:r>
              <a:rPr lang="en-US" sz="2000" dirty="0"/>
              <a:t>EMPLOYEE2(</a:t>
            </a:r>
            <a:r>
              <a:rPr lang="en-US" sz="2000" dirty="0" err="1"/>
              <a:t>Emp_ID,Name,Address,Jobcode,Number_of_Years</a:t>
            </a:r>
            <a:r>
              <a:rPr lang="en-US" sz="2000" dirty="0"/>
              <a:t>)</a:t>
            </a:r>
          </a:p>
          <a:p>
            <a:pPr eaLnBrk="1" hangingPunct="1">
              <a:lnSpc>
                <a:spcPct val="90000"/>
              </a:lnSpc>
            </a:pPr>
            <a:r>
              <a:rPr lang="en-US" altLang="en-US" sz="2800" dirty="0"/>
              <a:t>You can merge them together:</a:t>
            </a:r>
          </a:p>
          <a:p>
            <a:pPr lvl="1" eaLnBrk="1" hangingPunct="1">
              <a:lnSpc>
                <a:spcPct val="90000"/>
              </a:lnSpc>
            </a:pPr>
            <a:r>
              <a:rPr lang="en-US" sz="1900" dirty="0"/>
              <a:t>EMPLOYEE(</a:t>
            </a:r>
            <a:r>
              <a:rPr lang="en-US" sz="1900" dirty="0" err="1"/>
              <a:t>Emp_ID,Name,Address,Phone,Jobcode,Number_of_Years</a:t>
            </a:r>
            <a:r>
              <a:rPr lang="en-US" sz="1900" dirty="0"/>
              <a:t>)</a:t>
            </a:r>
            <a:endParaRPr lang="en-US" altLang="en-US" sz="1900" dirty="0"/>
          </a:p>
          <a:p>
            <a:pPr lvl="1" eaLnBrk="1" hangingPunct="1">
              <a:lnSpc>
                <a:spcPct val="90000"/>
              </a:lnSpc>
            </a:pPr>
            <a:endParaRPr lang="en-US" altLang="en-US" sz="2400" dirty="0"/>
          </a:p>
        </p:txBody>
      </p:sp>
      <p:graphicFrame>
        <p:nvGraphicFramePr>
          <p:cNvPr id="4" name="Table 3">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1111685746"/>
              </p:ext>
            </p:extLst>
          </p:nvPr>
        </p:nvGraphicFramePr>
        <p:xfrm>
          <a:off x="29183" y="187219"/>
          <a:ext cx="2286000" cy="538818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i="1" kern="1200" dirty="0">
                          <a:solidFill>
                            <a:schemeClr val="tx1"/>
                          </a:solidFill>
                          <a:latin typeface="+mn-lt"/>
                          <a:ea typeface="+mn-ea"/>
                          <a:cs typeface="+mn-cs"/>
                        </a:rPr>
                        <a:t>Introduction</a:t>
                      </a:r>
                    </a:p>
                  </a:txBody>
                  <a:tcPr/>
                </a:tc>
                <a:extLst>
                  <a:ext uri="{0D108BD9-81ED-4DB2-BD59-A6C34878D82A}">
                    <a16:rowId xmlns:a16="http://schemas.microsoft.com/office/drawing/2014/main" val="10000"/>
                  </a:ext>
                </a:extLst>
              </a:tr>
              <a:tr h="481904">
                <a:tc>
                  <a:txBody>
                    <a:bodyPr/>
                    <a:lstStyle/>
                    <a:p>
                      <a:r>
                        <a:rPr lang="en-US" sz="1800" i="1" kern="1200" dirty="0">
                          <a:solidFill>
                            <a:schemeClr val="tx1"/>
                          </a:solidFill>
                          <a:latin typeface="+mn-lt"/>
                          <a:ea typeface="+mn-ea"/>
                          <a:cs typeface="+mn-cs"/>
                        </a:rPr>
                        <a:t>Database Design</a:t>
                      </a:r>
                    </a:p>
                  </a:txBody>
                  <a:tcPr/>
                </a:tc>
                <a:extLst>
                  <a:ext uri="{0D108BD9-81ED-4DB2-BD59-A6C34878D82A}">
                    <a16:rowId xmlns:a16="http://schemas.microsoft.com/office/drawing/2014/main" val="10001"/>
                  </a:ext>
                </a:extLst>
              </a:tr>
              <a:tr h="576525">
                <a:tc>
                  <a:txBody>
                    <a:bodyPr/>
                    <a:lstStyle/>
                    <a:p>
                      <a:r>
                        <a:rPr lang="en-US" sz="1800" i="1" kern="1200" dirty="0">
                          <a:solidFill>
                            <a:schemeClr val="tx1"/>
                          </a:solidFill>
                          <a:latin typeface="+mn-lt"/>
                          <a:ea typeface="+mn-ea"/>
                          <a:cs typeface="+mn-cs"/>
                        </a:rPr>
                        <a:t>Normalization</a:t>
                      </a:r>
                    </a:p>
                  </a:txBody>
                  <a:tcPr/>
                </a:tc>
                <a:extLst>
                  <a:ext uri="{0D108BD9-81ED-4DB2-BD59-A6C34878D82A}">
                    <a16:rowId xmlns:a16="http://schemas.microsoft.com/office/drawing/2014/main" val="10002"/>
                  </a:ext>
                </a:extLst>
              </a:tr>
              <a:tr h="481904">
                <a:tc>
                  <a:txBody>
                    <a:bodyPr/>
                    <a:lstStyle/>
                    <a:p>
                      <a:r>
                        <a:rPr lang="en-US" sz="1800" i="1" kern="1200" dirty="0">
                          <a:solidFill>
                            <a:schemeClr val="tx1"/>
                          </a:solidFill>
                          <a:latin typeface="+mn-lt"/>
                          <a:ea typeface="+mn-ea"/>
                          <a:cs typeface="+mn-cs"/>
                        </a:rPr>
                        <a:t>Transforming E-R Diagrams into Relations   </a:t>
                      </a:r>
                    </a:p>
                  </a:txBody>
                  <a:tcPr/>
                </a:tc>
                <a:extLst>
                  <a:ext uri="{0D108BD9-81ED-4DB2-BD59-A6C34878D82A}">
                    <a16:rowId xmlns:a16="http://schemas.microsoft.com/office/drawing/2014/main" val="10003"/>
                  </a:ext>
                </a:extLst>
              </a:tr>
              <a:tr h="481904">
                <a:tc>
                  <a:txBody>
                    <a:bodyPr/>
                    <a:lstStyle/>
                    <a:p>
                      <a:r>
                        <a:rPr lang="en-US" sz="1800" b="1" kern="1200" dirty="0">
                          <a:solidFill>
                            <a:srgbClr val="BA2212"/>
                          </a:solidFill>
                          <a:latin typeface="+mn-lt"/>
                          <a:ea typeface="+mn-ea"/>
                          <a:cs typeface="+mn-cs"/>
                        </a:rPr>
                        <a:t>Merging Relations</a:t>
                      </a:r>
                    </a:p>
                  </a:txBody>
                  <a:tcPr/>
                </a:tc>
                <a:extLst>
                  <a:ext uri="{0D108BD9-81ED-4DB2-BD59-A6C34878D82A}">
                    <a16:rowId xmlns:a16="http://schemas.microsoft.com/office/drawing/2014/main" val="10004"/>
                  </a:ext>
                </a:extLst>
              </a:tr>
              <a:tr h="481904">
                <a:tc>
                  <a:txBody>
                    <a:bodyPr/>
                    <a:lstStyle/>
                    <a:p>
                      <a:r>
                        <a:rPr lang="en-US" sz="1800" dirty="0"/>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59796636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2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4822">
                                            <p:txEl>
                                              <p:pRg st="5" end="5"/>
                                            </p:txEl>
                                          </p:spTgt>
                                        </p:tgtEl>
                                        <p:attrNameLst>
                                          <p:attrName>style.visibility</p:attrName>
                                        </p:attrNameLst>
                                      </p:cBhvr>
                                      <p:to>
                                        <p:strVal val="visible"/>
                                      </p:to>
                                    </p:set>
                                    <p:anim calcmode="lin" valueType="num">
                                      <p:cBhvr additive="base">
                                        <p:cTn id="27" dur="500" fill="hold"/>
                                        <p:tgtEl>
                                          <p:spTgt spid="3482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482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4822">
                                            <p:txEl>
                                              <p:pRg st="6" end="6"/>
                                            </p:txEl>
                                          </p:spTgt>
                                        </p:tgtEl>
                                        <p:attrNameLst>
                                          <p:attrName>style.visibility</p:attrName>
                                        </p:attrNameLst>
                                      </p:cBhvr>
                                      <p:to>
                                        <p:strVal val="visible"/>
                                      </p:to>
                                    </p:set>
                                    <p:anim calcmode="lin" valueType="num">
                                      <p:cBhvr additive="base">
                                        <p:cTn id="33" dur="500" fill="hold"/>
                                        <p:tgtEl>
                                          <p:spTgt spid="34822">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482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82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4822">
                                            <p:txEl>
                                              <p:pRg st="8" end="8"/>
                                            </p:txEl>
                                          </p:spTgt>
                                        </p:tgtEl>
                                        <p:attrNameLst>
                                          <p:attrName>style.visibility</p:attrName>
                                        </p:attrNameLst>
                                      </p:cBhvr>
                                      <p:to>
                                        <p:strVal val="visible"/>
                                      </p:to>
                                    </p:set>
                                    <p:anim calcmode="lin" valueType="num">
                                      <p:cBhvr additive="base">
                                        <p:cTn id="43" dur="500" fill="hold"/>
                                        <p:tgtEl>
                                          <p:spTgt spid="3482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482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1"/>
          <p:cNvSpPr>
            <a:spLocks noGrp="1"/>
          </p:cNvSpPr>
          <p:nvPr>
            <p:ph type="title"/>
          </p:nvPr>
        </p:nvSpPr>
        <p:spPr>
          <a:xfrm>
            <a:off x="2590800" y="228600"/>
            <a:ext cx="8229600" cy="1371600"/>
          </a:xfrm>
        </p:spPr>
        <p:txBody>
          <a:bodyPr/>
          <a:lstStyle/>
          <a:p>
            <a:pPr eaLnBrk="1" hangingPunct="1"/>
            <a:r>
              <a:rPr lang="en-US" altLang="en-US" dirty="0"/>
              <a:t>View Integration Problems</a:t>
            </a:r>
          </a:p>
        </p:txBody>
      </p:sp>
      <p:sp>
        <p:nvSpPr>
          <p:cNvPr id="35844" name="Content Placeholder 2"/>
          <p:cNvSpPr>
            <a:spLocks noGrp="1"/>
          </p:cNvSpPr>
          <p:nvPr>
            <p:ph idx="1"/>
          </p:nvPr>
        </p:nvSpPr>
        <p:spPr>
          <a:xfrm>
            <a:off x="2590800" y="1619655"/>
            <a:ext cx="8229600" cy="3886200"/>
          </a:xfrm>
        </p:spPr>
        <p:txBody>
          <a:bodyPr>
            <a:normAutofit fontScale="92500"/>
          </a:bodyPr>
          <a:lstStyle/>
          <a:p>
            <a:pPr eaLnBrk="1" hangingPunct="1"/>
            <a:r>
              <a:rPr lang="en-US" altLang="en-US" sz="2800" dirty="0"/>
              <a:t>Must understand the meaning of the data and be prepared to resolve any problems that arise in the process</a:t>
            </a:r>
          </a:p>
          <a:p>
            <a:pPr eaLnBrk="1" hangingPunct="1"/>
            <a:r>
              <a:rPr lang="en-US" altLang="en-US" sz="2800" b="1" dirty="0"/>
              <a:t>Synonyms</a:t>
            </a:r>
            <a:r>
              <a:rPr lang="en-US" altLang="en-US" sz="2800" dirty="0"/>
              <a:t>: two different names used for the same attribute</a:t>
            </a:r>
          </a:p>
          <a:p>
            <a:pPr lvl="1" eaLnBrk="1" hangingPunct="1"/>
            <a:r>
              <a:rPr lang="en-US" altLang="en-US" sz="2400" dirty="0"/>
              <a:t>When merging, get agreement from users on a single, standard name.</a:t>
            </a:r>
          </a:p>
          <a:p>
            <a:pPr eaLnBrk="1" hangingPunct="1"/>
            <a:r>
              <a:rPr lang="en-US" altLang="en-US" sz="2800" dirty="0"/>
              <a:t>Example of two relations with synonym primary keys of different names:</a:t>
            </a:r>
          </a:p>
          <a:p>
            <a:pPr lvl="1"/>
            <a:r>
              <a:rPr lang="en-US" sz="2400" dirty="0"/>
              <a:t>STUDENT1(</a:t>
            </a:r>
            <a:r>
              <a:rPr lang="en-US" sz="2400" dirty="0" err="1"/>
              <a:t>Student_ID,Name</a:t>
            </a:r>
            <a:r>
              <a:rPr lang="en-US" sz="2400" dirty="0"/>
              <a:t>)</a:t>
            </a:r>
          </a:p>
          <a:p>
            <a:pPr lvl="1"/>
            <a:r>
              <a:rPr lang="en-US" sz="2400" dirty="0"/>
              <a:t>STUDENT2(</a:t>
            </a:r>
            <a:r>
              <a:rPr lang="en-US" sz="2400" dirty="0" err="1"/>
              <a:t>Matriculation_Number,Name,Address</a:t>
            </a:r>
            <a:r>
              <a:rPr lang="en-US" sz="2400" dirty="0"/>
              <a:t>)</a:t>
            </a:r>
            <a:endParaRPr lang="en-US" altLang="en-US" sz="6000" dirty="0"/>
          </a:p>
        </p:txBody>
      </p:sp>
      <p:graphicFrame>
        <p:nvGraphicFramePr>
          <p:cNvPr id="4" name="Table 3">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3029759309"/>
              </p:ext>
            </p:extLst>
          </p:nvPr>
        </p:nvGraphicFramePr>
        <p:xfrm>
          <a:off x="29183" y="187219"/>
          <a:ext cx="2286000" cy="538818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i="1" kern="1200" dirty="0">
                          <a:solidFill>
                            <a:schemeClr val="tx1"/>
                          </a:solidFill>
                          <a:latin typeface="+mn-lt"/>
                          <a:ea typeface="+mn-ea"/>
                          <a:cs typeface="+mn-cs"/>
                        </a:rPr>
                        <a:t>Introduction</a:t>
                      </a:r>
                    </a:p>
                  </a:txBody>
                  <a:tcPr/>
                </a:tc>
                <a:extLst>
                  <a:ext uri="{0D108BD9-81ED-4DB2-BD59-A6C34878D82A}">
                    <a16:rowId xmlns:a16="http://schemas.microsoft.com/office/drawing/2014/main" val="10000"/>
                  </a:ext>
                </a:extLst>
              </a:tr>
              <a:tr h="481904">
                <a:tc>
                  <a:txBody>
                    <a:bodyPr/>
                    <a:lstStyle/>
                    <a:p>
                      <a:r>
                        <a:rPr lang="en-US" sz="1800" i="1" kern="1200" dirty="0">
                          <a:solidFill>
                            <a:schemeClr val="tx1"/>
                          </a:solidFill>
                          <a:latin typeface="+mn-lt"/>
                          <a:ea typeface="+mn-ea"/>
                          <a:cs typeface="+mn-cs"/>
                        </a:rPr>
                        <a:t>Database Design</a:t>
                      </a:r>
                    </a:p>
                  </a:txBody>
                  <a:tcPr/>
                </a:tc>
                <a:extLst>
                  <a:ext uri="{0D108BD9-81ED-4DB2-BD59-A6C34878D82A}">
                    <a16:rowId xmlns:a16="http://schemas.microsoft.com/office/drawing/2014/main" val="10001"/>
                  </a:ext>
                </a:extLst>
              </a:tr>
              <a:tr h="576525">
                <a:tc>
                  <a:txBody>
                    <a:bodyPr/>
                    <a:lstStyle/>
                    <a:p>
                      <a:r>
                        <a:rPr lang="en-US" sz="1800" i="1" kern="1200" dirty="0">
                          <a:solidFill>
                            <a:schemeClr val="tx1"/>
                          </a:solidFill>
                          <a:latin typeface="+mn-lt"/>
                          <a:ea typeface="+mn-ea"/>
                          <a:cs typeface="+mn-cs"/>
                        </a:rPr>
                        <a:t>Normalization</a:t>
                      </a:r>
                    </a:p>
                  </a:txBody>
                  <a:tcPr/>
                </a:tc>
                <a:extLst>
                  <a:ext uri="{0D108BD9-81ED-4DB2-BD59-A6C34878D82A}">
                    <a16:rowId xmlns:a16="http://schemas.microsoft.com/office/drawing/2014/main" val="10002"/>
                  </a:ext>
                </a:extLst>
              </a:tr>
              <a:tr h="481904">
                <a:tc>
                  <a:txBody>
                    <a:bodyPr/>
                    <a:lstStyle/>
                    <a:p>
                      <a:r>
                        <a:rPr lang="en-US" sz="1800" i="1" kern="1200" dirty="0">
                          <a:solidFill>
                            <a:schemeClr val="tx1"/>
                          </a:solidFill>
                          <a:latin typeface="+mn-lt"/>
                          <a:ea typeface="+mn-ea"/>
                          <a:cs typeface="+mn-cs"/>
                        </a:rPr>
                        <a:t>Transforming E-R Diagrams into Relations   </a:t>
                      </a:r>
                    </a:p>
                  </a:txBody>
                  <a:tcPr/>
                </a:tc>
                <a:extLst>
                  <a:ext uri="{0D108BD9-81ED-4DB2-BD59-A6C34878D82A}">
                    <a16:rowId xmlns:a16="http://schemas.microsoft.com/office/drawing/2014/main" val="10003"/>
                  </a:ext>
                </a:extLst>
              </a:tr>
              <a:tr h="481904">
                <a:tc>
                  <a:txBody>
                    <a:bodyPr/>
                    <a:lstStyle/>
                    <a:p>
                      <a:r>
                        <a:rPr lang="en-US" sz="1800" b="1" kern="1200" dirty="0">
                          <a:solidFill>
                            <a:srgbClr val="BA2212"/>
                          </a:solidFill>
                          <a:latin typeface="+mn-lt"/>
                          <a:ea typeface="+mn-ea"/>
                          <a:cs typeface="+mn-cs"/>
                        </a:rPr>
                        <a:t>Merging Relations</a:t>
                      </a:r>
                    </a:p>
                  </a:txBody>
                  <a:tcPr/>
                </a:tc>
                <a:extLst>
                  <a:ext uri="{0D108BD9-81ED-4DB2-BD59-A6C34878D82A}">
                    <a16:rowId xmlns:a16="http://schemas.microsoft.com/office/drawing/2014/main" val="10004"/>
                  </a:ext>
                </a:extLst>
              </a:tr>
              <a:tr h="481904">
                <a:tc>
                  <a:txBody>
                    <a:bodyPr/>
                    <a:lstStyle/>
                    <a:p>
                      <a:r>
                        <a:rPr lang="en-US" sz="1800" dirty="0"/>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15666403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5844">
                                            <p:txEl>
                                              <p:pRg st="2" end="2"/>
                                            </p:txEl>
                                          </p:spTgt>
                                        </p:tgtEl>
                                        <p:attrNameLst>
                                          <p:attrName>style.visibility</p:attrName>
                                        </p:attrNameLst>
                                      </p:cBhvr>
                                      <p:to>
                                        <p:strVal val="visible"/>
                                      </p:to>
                                    </p:set>
                                    <p:anim calcmode="lin" valueType="num">
                                      <p:cBhvr additive="base">
                                        <p:cTn id="15" dur="500" fill="hold"/>
                                        <p:tgtEl>
                                          <p:spTgt spid="3584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584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84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5844">
                                            <p:txEl>
                                              <p:pRg st="4" end="4"/>
                                            </p:txEl>
                                          </p:spTgt>
                                        </p:tgtEl>
                                        <p:attrNameLst>
                                          <p:attrName>style.visibility</p:attrName>
                                        </p:attrNameLst>
                                      </p:cBhvr>
                                      <p:to>
                                        <p:strVal val="visible"/>
                                      </p:to>
                                    </p:set>
                                    <p:anim calcmode="lin" valueType="num">
                                      <p:cBhvr additive="base">
                                        <p:cTn id="25" dur="500" fill="hold"/>
                                        <p:tgtEl>
                                          <p:spTgt spid="3584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4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5844">
                                            <p:txEl>
                                              <p:pRg st="5" end="5"/>
                                            </p:txEl>
                                          </p:spTgt>
                                        </p:tgtEl>
                                        <p:attrNameLst>
                                          <p:attrName>style.visibility</p:attrName>
                                        </p:attrNameLst>
                                      </p:cBhvr>
                                      <p:to>
                                        <p:strVal val="visible"/>
                                      </p:to>
                                    </p:set>
                                    <p:anim calcmode="lin" valueType="num">
                                      <p:cBhvr additive="base">
                                        <p:cTn id="31" dur="500" fill="hold"/>
                                        <p:tgtEl>
                                          <p:spTgt spid="3584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84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tle 1"/>
          <p:cNvSpPr>
            <a:spLocks noGrp="1"/>
          </p:cNvSpPr>
          <p:nvPr>
            <p:ph type="title"/>
          </p:nvPr>
        </p:nvSpPr>
        <p:spPr>
          <a:xfrm>
            <a:off x="2590800" y="152400"/>
            <a:ext cx="8610600" cy="1371600"/>
          </a:xfrm>
        </p:spPr>
        <p:txBody>
          <a:bodyPr/>
          <a:lstStyle/>
          <a:p>
            <a:pPr eaLnBrk="1" hangingPunct="1"/>
            <a:r>
              <a:rPr lang="en-US" altLang="en-US" dirty="0"/>
              <a:t>View Integration Problems (Cont.)</a:t>
            </a:r>
          </a:p>
        </p:txBody>
      </p:sp>
      <p:sp>
        <p:nvSpPr>
          <p:cNvPr id="36868" name="Content Placeholder 2"/>
          <p:cNvSpPr>
            <a:spLocks noGrp="1"/>
          </p:cNvSpPr>
          <p:nvPr>
            <p:ph idx="1"/>
          </p:nvPr>
        </p:nvSpPr>
        <p:spPr>
          <a:xfrm>
            <a:off x="2819400" y="1536808"/>
            <a:ext cx="8991600" cy="4038600"/>
          </a:xfrm>
        </p:spPr>
        <p:txBody>
          <a:bodyPr/>
          <a:lstStyle/>
          <a:p>
            <a:pPr eaLnBrk="1" hangingPunct="1"/>
            <a:r>
              <a:rPr lang="en-US" altLang="en-US" sz="3600" b="1" dirty="0"/>
              <a:t>Homonyms</a:t>
            </a:r>
            <a:r>
              <a:rPr lang="en-US" altLang="en-US" sz="3600" dirty="0"/>
              <a:t>: a single attribute name that is used for two or more different attributes.</a:t>
            </a:r>
          </a:p>
          <a:p>
            <a:pPr lvl="1" eaLnBrk="1" hangingPunct="1"/>
            <a:r>
              <a:rPr lang="en-US" altLang="en-US" sz="3200" dirty="0"/>
              <a:t>Resolved by creating a new name</a:t>
            </a:r>
          </a:p>
          <a:p>
            <a:pPr lvl="1" eaLnBrk="1" hangingPunct="1"/>
            <a:r>
              <a:rPr lang="en-US" altLang="en-US" sz="3200" dirty="0"/>
              <a:t>Example: home address vs. local address?</a:t>
            </a:r>
          </a:p>
          <a:p>
            <a:pPr lvl="2"/>
            <a:r>
              <a:rPr lang="en-US" sz="2400" dirty="0"/>
              <a:t>STUDENT1(</a:t>
            </a:r>
            <a:r>
              <a:rPr lang="en-US" sz="2400" dirty="0" err="1"/>
              <a:t>Student_ID,Name,Address</a:t>
            </a:r>
            <a:r>
              <a:rPr lang="en-US" sz="2400" dirty="0"/>
              <a:t>)</a:t>
            </a:r>
          </a:p>
          <a:p>
            <a:pPr lvl="2"/>
            <a:r>
              <a:rPr lang="en-US" sz="2400" dirty="0"/>
              <a:t>STUDENT2(</a:t>
            </a:r>
            <a:r>
              <a:rPr lang="en-US" sz="2400" dirty="0" err="1"/>
              <a:t>Student_ID,Name,Phone_Number,Address</a:t>
            </a:r>
            <a:r>
              <a:rPr lang="en-US" sz="2400" dirty="0"/>
              <a:t>)</a:t>
            </a:r>
            <a:endParaRPr lang="en-US" altLang="en-US" sz="2400" dirty="0"/>
          </a:p>
        </p:txBody>
      </p:sp>
      <p:graphicFrame>
        <p:nvGraphicFramePr>
          <p:cNvPr id="4" name="Table 3">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3029759309"/>
              </p:ext>
            </p:extLst>
          </p:nvPr>
        </p:nvGraphicFramePr>
        <p:xfrm>
          <a:off x="29183" y="187219"/>
          <a:ext cx="2286000" cy="538818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i="1" kern="1200" dirty="0">
                          <a:solidFill>
                            <a:schemeClr val="tx1"/>
                          </a:solidFill>
                          <a:latin typeface="+mn-lt"/>
                          <a:ea typeface="+mn-ea"/>
                          <a:cs typeface="+mn-cs"/>
                        </a:rPr>
                        <a:t>Introduction</a:t>
                      </a:r>
                    </a:p>
                  </a:txBody>
                  <a:tcPr/>
                </a:tc>
                <a:extLst>
                  <a:ext uri="{0D108BD9-81ED-4DB2-BD59-A6C34878D82A}">
                    <a16:rowId xmlns:a16="http://schemas.microsoft.com/office/drawing/2014/main" val="10000"/>
                  </a:ext>
                </a:extLst>
              </a:tr>
              <a:tr h="481904">
                <a:tc>
                  <a:txBody>
                    <a:bodyPr/>
                    <a:lstStyle/>
                    <a:p>
                      <a:r>
                        <a:rPr lang="en-US" sz="1800" i="1" kern="1200" dirty="0">
                          <a:solidFill>
                            <a:schemeClr val="tx1"/>
                          </a:solidFill>
                          <a:latin typeface="+mn-lt"/>
                          <a:ea typeface="+mn-ea"/>
                          <a:cs typeface="+mn-cs"/>
                        </a:rPr>
                        <a:t>Database Design</a:t>
                      </a:r>
                    </a:p>
                  </a:txBody>
                  <a:tcPr/>
                </a:tc>
                <a:extLst>
                  <a:ext uri="{0D108BD9-81ED-4DB2-BD59-A6C34878D82A}">
                    <a16:rowId xmlns:a16="http://schemas.microsoft.com/office/drawing/2014/main" val="10001"/>
                  </a:ext>
                </a:extLst>
              </a:tr>
              <a:tr h="576525">
                <a:tc>
                  <a:txBody>
                    <a:bodyPr/>
                    <a:lstStyle/>
                    <a:p>
                      <a:r>
                        <a:rPr lang="en-US" sz="1800" i="1" kern="1200" dirty="0">
                          <a:solidFill>
                            <a:schemeClr val="tx1"/>
                          </a:solidFill>
                          <a:latin typeface="+mn-lt"/>
                          <a:ea typeface="+mn-ea"/>
                          <a:cs typeface="+mn-cs"/>
                        </a:rPr>
                        <a:t>Normalization</a:t>
                      </a:r>
                    </a:p>
                  </a:txBody>
                  <a:tcPr/>
                </a:tc>
                <a:extLst>
                  <a:ext uri="{0D108BD9-81ED-4DB2-BD59-A6C34878D82A}">
                    <a16:rowId xmlns:a16="http://schemas.microsoft.com/office/drawing/2014/main" val="10002"/>
                  </a:ext>
                </a:extLst>
              </a:tr>
              <a:tr h="481904">
                <a:tc>
                  <a:txBody>
                    <a:bodyPr/>
                    <a:lstStyle/>
                    <a:p>
                      <a:r>
                        <a:rPr lang="en-US" sz="1800" i="1" kern="1200" dirty="0">
                          <a:solidFill>
                            <a:schemeClr val="tx1"/>
                          </a:solidFill>
                          <a:latin typeface="+mn-lt"/>
                          <a:ea typeface="+mn-ea"/>
                          <a:cs typeface="+mn-cs"/>
                        </a:rPr>
                        <a:t>Transforming E-R Diagrams into Relations   </a:t>
                      </a:r>
                    </a:p>
                  </a:txBody>
                  <a:tcPr/>
                </a:tc>
                <a:extLst>
                  <a:ext uri="{0D108BD9-81ED-4DB2-BD59-A6C34878D82A}">
                    <a16:rowId xmlns:a16="http://schemas.microsoft.com/office/drawing/2014/main" val="10003"/>
                  </a:ext>
                </a:extLst>
              </a:tr>
              <a:tr h="481904">
                <a:tc>
                  <a:txBody>
                    <a:bodyPr/>
                    <a:lstStyle/>
                    <a:p>
                      <a:r>
                        <a:rPr lang="en-US" sz="1800" b="1" kern="1200" dirty="0">
                          <a:solidFill>
                            <a:srgbClr val="BA2212"/>
                          </a:solidFill>
                          <a:latin typeface="+mn-lt"/>
                          <a:ea typeface="+mn-ea"/>
                          <a:cs typeface="+mn-cs"/>
                        </a:rPr>
                        <a:t>Merging Relations</a:t>
                      </a:r>
                    </a:p>
                  </a:txBody>
                  <a:tcPr/>
                </a:tc>
                <a:extLst>
                  <a:ext uri="{0D108BD9-81ED-4DB2-BD59-A6C34878D82A}">
                    <a16:rowId xmlns:a16="http://schemas.microsoft.com/office/drawing/2014/main" val="10004"/>
                  </a:ext>
                </a:extLst>
              </a:tr>
              <a:tr h="481904">
                <a:tc>
                  <a:txBody>
                    <a:bodyPr/>
                    <a:lstStyle/>
                    <a:p>
                      <a:r>
                        <a:rPr lang="en-US" sz="1800" dirty="0"/>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48661485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6868">
                                            <p:txEl>
                                              <p:pRg st="1" end="1"/>
                                            </p:txEl>
                                          </p:spTgt>
                                        </p:tgtEl>
                                        <p:attrNameLst>
                                          <p:attrName>style.visibility</p:attrName>
                                        </p:attrNameLst>
                                      </p:cBhvr>
                                      <p:to>
                                        <p:strVal val="visible"/>
                                      </p:to>
                                    </p:set>
                                    <p:anim calcmode="lin" valueType="num">
                                      <p:cBhvr additive="base">
                                        <p:cTn id="11" dur="500" fill="hold"/>
                                        <p:tgtEl>
                                          <p:spTgt spid="3686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686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6868">
                                            <p:txEl>
                                              <p:pRg st="2" end="2"/>
                                            </p:txEl>
                                          </p:spTgt>
                                        </p:tgtEl>
                                        <p:attrNameLst>
                                          <p:attrName>style.visibility</p:attrName>
                                        </p:attrNameLst>
                                      </p:cBhvr>
                                      <p:to>
                                        <p:strVal val="visible"/>
                                      </p:to>
                                    </p:set>
                                    <p:anim calcmode="lin" valueType="num">
                                      <p:cBhvr additive="base">
                                        <p:cTn id="17" dur="500" fill="hold"/>
                                        <p:tgtEl>
                                          <p:spTgt spid="3686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686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6868">
                                            <p:txEl>
                                              <p:pRg st="3" end="3"/>
                                            </p:txEl>
                                          </p:spTgt>
                                        </p:tgtEl>
                                        <p:attrNameLst>
                                          <p:attrName>style.visibility</p:attrName>
                                        </p:attrNameLst>
                                      </p:cBhvr>
                                      <p:to>
                                        <p:strVal val="visible"/>
                                      </p:to>
                                    </p:set>
                                    <p:animEffect transition="in" filter="fade">
                                      <p:cBhvr>
                                        <p:cTn id="23" dur="1000"/>
                                        <p:tgtEl>
                                          <p:spTgt spid="36868">
                                            <p:txEl>
                                              <p:pRg st="3" end="3"/>
                                            </p:txEl>
                                          </p:spTgt>
                                        </p:tgtEl>
                                      </p:cBhvr>
                                    </p:animEffect>
                                    <p:anim calcmode="lin" valueType="num">
                                      <p:cBhvr>
                                        <p:cTn id="24" dur="1000" fill="hold"/>
                                        <p:tgtEl>
                                          <p:spTgt spid="3686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3686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6868">
                                            <p:txEl>
                                              <p:pRg st="4" end="4"/>
                                            </p:txEl>
                                          </p:spTgt>
                                        </p:tgtEl>
                                        <p:attrNameLst>
                                          <p:attrName>style.visibility</p:attrName>
                                        </p:attrNameLst>
                                      </p:cBhvr>
                                      <p:to>
                                        <p:strVal val="visible"/>
                                      </p:to>
                                    </p:set>
                                    <p:animEffect transition="in" filter="fade">
                                      <p:cBhvr>
                                        <p:cTn id="30" dur="1000"/>
                                        <p:tgtEl>
                                          <p:spTgt spid="36868">
                                            <p:txEl>
                                              <p:pRg st="4" end="4"/>
                                            </p:txEl>
                                          </p:spTgt>
                                        </p:tgtEl>
                                      </p:cBhvr>
                                    </p:animEffect>
                                    <p:anim calcmode="lin" valueType="num">
                                      <p:cBhvr>
                                        <p:cTn id="31" dur="1000" fill="hold"/>
                                        <p:tgtEl>
                                          <p:spTgt spid="36868">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686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tle 1"/>
          <p:cNvSpPr>
            <a:spLocks noGrp="1"/>
          </p:cNvSpPr>
          <p:nvPr>
            <p:ph type="title"/>
          </p:nvPr>
        </p:nvSpPr>
        <p:spPr>
          <a:xfrm>
            <a:off x="2286000" y="228600"/>
            <a:ext cx="8763000" cy="1371600"/>
          </a:xfrm>
        </p:spPr>
        <p:txBody>
          <a:bodyPr/>
          <a:lstStyle/>
          <a:p>
            <a:pPr eaLnBrk="1" hangingPunct="1"/>
            <a:r>
              <a:rPr lang="en-US" altLang="en-US" dirty="0"/>
              <a:t>View Integration Problems (Cont.)</a:t>
            </a:r>
          </a:p>
        </p:txBody>
      </p:sp>
      <p:sp>
        <p:nvSpPr>
          <p:cNvPr id="36868" name="Content Placeholder 2"/>
          <p:cNvSpPr>
            <a:spLocks noGrp="1"/>
          </p:cNvSpPr>
          <p:nvPr>
            <p:ph idx="1"/>
          </p:nvPr>
        </p:nvSpPr>
        <p:spPr>
          <a:xfrm>
            <a:off x="2514600" y="1608438"/>
            <a:ext cx="8305800" cy="4038600"/>
          </a:xfrm>
        </p:spPr>
        <p:txBody>
          <a:bodyPr>
            <a:normAutofit fontScale="92500" lnSpcReduction="20000"/>
          </a:bodyPr>
          <a:lstStyle/>
          <a:p>
            <a:pPr eaLnBrk="1" hangingPunct="1"/>
            <a:r>
              <a:rPr lang="en-US" altLang="en-US" sz="2400" b="1" dirty="0"/>
              <a:t>Dependencies between </a:t>
            </a:r>
            <a:r>
              <a:rPr lang="en-US" altLang="en-US" sz="2400" b="1" dirty="0" err="1"/>
              <a:t>nonkeys</a:t>
            </a:r>
            <a:r>
              <a:rPr lang="en-US" altLang="en-US" sz="2400" dirty="0"/>
              <a:t>— dependencies may be created as a result of view integration</a:t>
            </a:r>
          </a:p>
          <a:p>
            <a:pPr eaLnBrk="1" hangingPunct="1"/>
            <a:r>
              <a:rPr lang="en-US" altLang="en-US" sz="2400" dirty="0"/>
              <a:t>Example: suppose we have these two relations:</a:t>
            </a:r>
          </a:p>
          <a:p>
            <a:pPr lvl="1"/>
            <a:r>
              <a:rPr lang="en-US" sz="2000" dirty="0"/>
              <a:t>STUDENT1(</a:t>
            </a:r>
            <a:r>
              <a:rPr lang="en-US" sz="2000" dirty="0" err="1"/>
              <a:t>Student_ID,Major</a:t>
            </a:r>
            <a:r>
              <a:rPr lang="en-US" sz="2000" dirty="0"/>
              <a:t>)</a:t>
            </a:r>
          </a:p>
          <a:p>
            <a:pPr lvl="1"/>
            <a:r>
              <a:rPr lang="en-US" sz="2000" dirty="0"/>
              <a:t>STUDENT2(</a:t>
            </a:r>
            <a:r>
              <a:rPr lang="en-US" sz="2000" dirty="0" err="1"/>
              <a:t>Student_ID,Adviser</a:t>
            </a:r>
            <a:r>
              <a:rPr lang="en-US" sz="2000" dirty="0"/>
              <a:t>)</a:t>
            </a:r>
          </a:p>
          <a:p>
            <a:r>
              <a:rPr lang="en-US" sz="2400" dirty="0"/>
              <a:t>You’d merge into this:</a:t>
            </a:r>
          </a:p>
          <a:p>
            <a:pPr lvl="1"/>
            <a:r>
              <a:rPr lang="en-US" sz="2000" dirty="0"/>
              <a:t>STUDENT(</a:t>
            </a:r>
            <a:r>
              <a:rPr lang="en-US" sz="2000" dirty="0" err="1"/>
              <a:t>Student_ID,Major,Adviser</a:t>
            </a:r>
            <a:r>
              <a:rPr lang="en-US" sz="2000" dirty="0"/>
              <a:t>)</a:t>
            </a:r>
          </a:p>
          <a:p>
            <a:r>
              <a:rPr lang="en-US" sz="2400" dirty="0"/>
              <a:t>But if we have a transitive dependency like this:</a:t>
            </a:r>
          </a:p>
          <a:p>
            <a:pPr lvl="1"/>
            <a:r>
              <a:rPr lang="en-US" sz="2000" dirty="0"/>
              <a:t>Major </a:t>
            </a:r>
            <a:r>
              <a:rPr lang="en-US" sz="2000" dirty="0">
                <a:sym typeface="Wingdings" panose="05000000000000000000" pitchFamily="2" charset="2"/>
              </a:rPr>
              <a:t> Advisor</a:t>
            </a:r>
          </a:p>
          <a:p>
            <a:r>
              <a:rPr lang="en-US" sz="2400" dirty="0">
                <a:sym typeface="Wingdings" panose="05000000000000000000" pitchFamily="2" charset="2"/>
              </a:rPr>
              <a:t>You need to </a:t>
            </a:r>
            <a:r>
              <a:rPr lang="en-US" sz="2400" b="1" dirty="0">
                <a:sym typeface="Wingdings" panose="05000000000000000000" pitchFamily="2" charset="2"/>
              </a:rPr>
              <a:t>normalize</a:t>
            </a:r>
            <a:r>
              <a:rPr lang="en-US" sz="2400" dirty="0">
                <a:sym typeface="Wingdings" panose="05000000000000000000" pitchFamily="2" charset="2"/>
              </a:rPr>
              <a:t> to remove the transitive dependency</a:t>
            </a:r>
          </a:p>
          <a:p>
            <a:pPr lvl="1"/>
            <a:r>
              <a:rPr kumimoji="1" lang="en-US" sz="2000" dirty="0">
                <a:latin typeface="Arial" charset="0"/>
                <a:cs typeface="Arial" charset="0"/>
              </a:rPr>
              <a:t>STUDENT(</a:t>
            </a:r>
            <a:r>
              <a:rPr kumimoji="1" lang="en-US" sz="2000" dirty="0" err="1">
                <a:latin typeface="Arial" charset="0"/>
                <a:cs typeface="Arial" charset="0"/>
              </a:rPr>
              <a:t>Student_ID,Major</a:t>
            </a:r>
            <a:r>
              <a:rPr kumimoji="1" lang="en-US" sz="2000" dirty="0">
                <a:latin typeface="Arial" charset="0"/>
                <a:cs typeface="Arial" charset="0"/>
              </a:rPr>
              <a:t>)</a:t>
            </a:r>
          </a:p>
          <a:p>
            <a:pPr lvl="1"/>
            <a:r>
              <a:rPr kumimoji="1" lang="en-US" sz="2000" dirty="0">
                <a:latin typeface="Arial" charset="0"/>
                <a:cs typeface="Arial" charset="0"/>
              </a:rPr>
              <a:t>MAJOR ADVISER(</a:t>
            </a:r>
            <a:r>
              <a:rPr kumimoji="1" lang="en-US" sz="2000" dirty="0" err="1">
                <a:latin typeface="Arial" charset="0"/>
                <a:cs typeface="Arial" charset="0"/>
              </a:rPr>
              <a:t>Major,Adviser</a:t>
            </a:r>
            <a:r>
              <a:rPr kumimoji="1" lang="en-US" sz="2000" dirty="0">
                <a:latin typeface="Arial" charset="0"/>
                <a:cs typeface="Arial" charset="0"/>
              </a:rPr>
              <a:t>)</a:t>
            </a:r>
            <a:endParaRPr lang="en-US" sz="2000" dirty="0"/>
          </a:p>
          <a:p>
            <a:pPr marL="457200" lvl="1" indent="0">
              <a:buNone/>
            </a:pPr>
            <a:endParaRPr kumimoji="1" lang="en-US" sz="2000" dirty="0">
              <a:latin typeface="Arial" charset="0"/>
              <a:cs typeface="Arial" charset="0"/>
            </a:endParaRPr>
          </a:p>
          <a:p>
            <a:pPr lvl="1"/>
            <a:endParaRPr lang="en-US" sz="2000" dirty="0"/>
          </a:p>
          <a:p>
            <a:endParaRPr lang="en-US" sz="2800" dirty="0"/>
          </a:p>
          <a:p>
            <a:pPr lvl="1"/>
            <a:endParaRPr lang="en-US" altLang="en-US" sz="6000" dirty="0"/>
          </a:p>
        </p:txBody>
      </p:sp>
      <p:graphicFrame>
        <p:nvGraphicFramePr>
          <p:cNvPr id="4" name="Table 3">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3029759309"/>
              </p:ext>
            </p:extLst>
          </p:nvPr>
        </p:nvGraphicFramePr>
        <p:xfrm>
          <a:off x="29183" y="187219"/>
          <a:ext cx="2286000" cy="538818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i="1" kern="1200" dirty="0">
                          <a:solidFill>
                            <a:schemeClr val="tx1"/>
                          </a:solidFill>
                          <a:latin typeface="+mn-lt"/>
                          <a:ea typeface="+mn-ea"/>
                          <a:cs typeface="+mn-cs"/>
                        </a:rPr>
                        <a:t>Introduction</a:t>
                      </a:r>
                    </a:p>
                  </a:txBody>
                  <a:tcPr/>
                </a:tc>
                <a:extLst>
                  <a:ext uri="{0D108BD9-81ED-4DB2-BD59-A6C34878D82A}">
                    <a16:rowId xmlns:a16="http://schemas.microsoft.com/office/drawing/2014/main" val="10000"/>
                  </a:ext>
                </a:extLst>
              </a:tr>
              <a:tr h="481904">
                <a:tc>
                  <a:txBody>
                    <a:bodyPr/>
                    <a:lstStyle/>
                    <a:p>
                      <a:r>
                        <a:rPr lang="en-US" sz="1800" i="1" kern="1200" dirty="0">
                          <a:solidFill>
                            <a:schemeClr val="tx1"/>
                          </a:solidFill>
                          <a:latin typeface="+mn-lt"/>
                          <a:ea typeface="+mn-ea"/>
                          <a:cs typeface="+mn-cs"/>
                        </a:rPr>
                        <a:t>Database Design</a:t>
                      </a:r>
                    </a:p>
                  </a:txBody>
                  <a:tcPr/>
                </a:tc>
                <a:extLst>
                  <a:ext uri="{0D108BD9-81ED-4DB2-BD59-A6C34878D82A}">
                    <a16:rowId xmlns:a16="http://schemas.microsoft.com/office/drawing/2014/main" val="10001"/>
                  </a:ext>
                </a:extLst>
              </a:tr>
              <a:tr h="576525">
                <a:tc>
                  <a:txBody>
                    <a:bodyPr/>
                    <a:lstStyle/>
                    <a:p>
                      <a:r>
                        <a:rPr lang="en-US" sz="1800" i="1" kern="1200" dirty="0">
                          <a:solidFill>
                            <a:schemeClr val="tx1"/>
                          </a:solidFill>
                          <a:latin typeface="+mn-lt"/>
                          <a:ea typeface="+mn-ea"/>
                          <a:cs typeface="+mn-cs"/>
                        </a:rPr>
                        <a:t>Normalization</a:t>
                      </a:r>
                    </a:p>
                  </a:txBody>
                  <a:tcPr/>
                </a:tc>
                <a:extLst>
                  <a:ext uri="{0D108BD9-81ED-4DB2-BD59-A6C34878D82A}">
                    <a16:rowId xmlns:a16="http://schemas.microsoft.com/office/drawing/2014/main" val="10002"/>
                  </a:ext>
                </a:extLst>
              </a:tr>
              <a:tr h="481904">
                <a:tc>
                  <a:txBody>
                    <a:bodyPr/>
                    <a:lstStyle/>
                    <a:p>
                      <a:r>
                        <a:rPr lang="en-US" sz="1800" i="1" kern="1200" dirty="0">
                          <a:solidFill>
                            <a:schemeClr val="tx1"/>
                          </a:solidFill>
                          <a:latin typeface="+mn-lt"/>
                          <a:ea typeface="+mn-ea"/>
                          <a:cs typeface="+mn-cs"/>
                        </a:rPr>
                        <a:t>Transforming E-R Diagrams into Relations   </a:t>
                      </a:r>
                    </a:p>
                  </a:txBody>
                  <a:tcPr/>
                </a:tc>
                <a:extLst>
                  <a:ext uri="{0D108BD9-81ED-4DB2-BD59-A6C34878D82A}">
                    <a16:rowId xmlns:a16="http://schemas.microsoft.com/office/drawing/2014/main" val="10003"/>
                  </a:ext>
                </a:extLst>
              </a:tr>
              <a:tr h="481904">
                <a:tc>
                  <a:txBody>
                    <a:bodyPr/>
                    <a:lstStyle/>
                    <a:p>
                      <a:r>
                        <a:rPr lang="en-US" sz="1800" b="1" kern="1200" dirty="0">
                          <a:solidFill>
                            <a:srgbClr val="BA2212"/>
                          </a:solidFill>
                          <a:latin typeface="+mn-lt"/>
                          <a:ea typeface="+mn-ea"/>
                          <a:cs typeface="+mn-cs"/>
                        </a:rPr>
                        <a:t>Merging Relations</a:t>
                      </a:r>
                    </a:p>
                  </a:txBody>
                  <a:tcPr/>
                </a:tc>
                <a:extLst>
                  <a:ext uri="{0D108BD9-81ED-4DB2-BD59-A6C34878D82A}">
                    <a16:rowId xmlns:a16="http://schemas.microsoft.com/office/drawing/2014/main" val="10004"/>
                  </a:ext>
                </a:extLst>
              </a:tr>
              <a:tr h="481904">
                <a:tc>
                  <a:txBody>
                    <a:bodyPr/>
                    <a:lstStyle/>
                    <a:p>
                      <a:r>
                        <a:rPr lang="en-US" sz="1800" dirty="0"/>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119906807"/>
      </p:ext>
    </p:extLst>
  </p:cSld>
  <p:clrMapOvr>
    <a:masterClrMapping/>
  </p:clrMapOvr>
  <p:transition>
    <p:zo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1"/>
          <p:cNvSpPr>
            <a:spLocks noGrp="1"/>
          </p:cNvSpPr>
          <p:nvPr>
            <p:ph type="title"/>
          </p:nvPr>
        </p:nvSpPr>
        <p:spPr>
          <a:xfrm>
            <a:off x="2667000" y="228600"/>
            <a:ext cx="9720072" cy="1499616"/>
          </a:xfrm>
        </p:spPr>
        <p:txBody>
          <a:bodyPr/>
          <a:lstStyle/>
          <a:p>
            <a:pPr eaLnBrk="1" hangingPunct="1"/>
            <a:r>
              <a:rPr lang="en-US" altLang="en-US" dirty="0"/>
              <a:t>View Integration Problems (Cont.)</a:t>
            </a:r>
          </a:p>
        </p:txBody>
      </p:sp>
      <p:sp>
        <p:nvSpPr>
          <p:cNvPr id="37892" name="Content Placeholder 2"/>
          <p:cNvSpPr>
            <a:spLocks noGrp="1"/>
          </p:cNvSpPr>
          <p:nvPr>
            <p:ph idx="1"/>
          </p:nvPr>
        </p:nvSpPr>
        <p:spPr>
          <a:xfrm>
            <a:off x="2438400" y="1757399"/>
            <a:ext cx="8991600" cy="4038600"/>
          </a:xfrm>
        </p:spPr>
        <p:txBody>
          <a:bodyPr/>
          <a:lstStyle/>
          <a:p>
            <a:pPr eaLnBrk="1" hangingPunct="1">
              <a:lnSpc>
                <a:spcPct val="90000"/>
              </a:lnSpc>
            </a:pPr>
            <a:r>
              <a:rPr lang="en-US" altLang="en-US" sz="2800" b="1" dirty="0"/>
              <a:t>Class/Subclass</a:t>
            </a:r>
            <a:r>
              <a:rPr lang="en-US" altLang="en-US" sz="2800" dirty="0"/>
              <a:t> — relationships may be hidden in user views or relations</a:t>
            </a:r>
          </a:p>
          <a:p>
            <a:pPr eaLnBrk="1" hangingPunct="1">
              <a:lnSpc>
                <a:spcPct val="90000"/>
              </a:lnSpc>
            </a:pPr>
            <a:r>
              <a:rPr lang="en-US" altLang="en-US" sz="2800" dirty="0"/>
              <a:t>Example: two relations</a:t>
            </a:r>
          </a:p>
          <a:p>
            <a:pPr lvl="1"/>
            <a:r>
              <a:rPr lang="en-US" sz="2000" dirty="0"/>
              <a:t>PATIENT1(</a:t>
            </a:r>
            <a:r>
              <a:rPr lang="en-US" sz="2000" dirty="0" err="1"/>
              <a:t>Patient_ID,Name,Address,Date_Treated</a:t>
            </a:r>
            <a:r>
              <a:rPr lang="en-US" sz="2000" dirty="0"/>
              <a:t>)</a:t>
            </a:r>
          </a:p>
          <a:p>
            <a:pPr lvl="1"/>
            <a:r>
              <a:rPr lang="en-US" sz="2000" dirty="0"/>
              <a:t>PATIENT2(</a:t>
            </a:r>
            <a:r>
              <a:rPr lang="en-US" sz="2000" dirty="0" err="1"/>
              <a:t>Patient_ID,Room_Number</a:t>
            </a:r>
            <a:r>
              <a:rPr lang="en-US" sz="2000" dirty="0"/>
              <a:t>)</a:t>
            </a:r>
          </a:p>
          <a:p>
            <a:r>
              <a:rPr lang="en-US" altLang="en-US" sz="2800" dirty="0"/>
              <a:t>In-patient vs. Out patient?</a:t>
            </a:r>
            <a:r>
              <a:rPr lang="en-US" altLang="en-US" sz="2400" dirty="0"/>
              <a:t> </a:t>
            </a:r>
            <a:r>
              <a:rPr lang="en-US" altLang="en-US" sz="2800" dirty="0"/>
              <a:t>Implies supertype/subtype</a:t>
            </a:r>
          </a:p>
          <a:p>
            <a:pPr lvl="1"/>
            <a:r>
              <a:rPr lang="en-US" sz="2000" dirty="0"/>
              <a:t>PATIENT(</a:t>
            </a:r>
            <a:r>
              <a:rPr lang="en-US" sz="2000" dirty="0" err="1"/>
              <a:t>Patient_ID,Name,Address</a:t>
            </a:r>
            <a:r>
              <a:rPr lang="en-US" sz="2000" dirty="0"/>
              <a:t>)</a:t>
            </a:r>
          </a:p>
          <a:p>
            <a:pPr lvl="1"/>
            <a:r>
              <a:rPr lang="en-US" sz="2000" dirty="0"/>
              <a:t>INPATIENT(</a:t>
            </a:r>
            <a:r>
              <a:rPr lang="en-US" sz="2000" dirty="0" err="1"/>
              <a:t>Patient_ID,Room_Number</a:t>
            </a:r>
            <a:r>
              <a:rPr lang="en-US" sz="2000" dirty="0"/>
              <a:t>)</a:t>
            </a:r>
          </a:p>
          <a:p>
            <a:pPr lvl="1"/>
            <a:r>
              <a:rPr lang="en-US" sz="2000" dirty="0"/>
              <a:t>OUTPATIENT(</a:t>
            </a:r>
            <a:r>
              <a:rPr lang="en-US" sz="2000" dirty="0" err="1"/>
              <a:t>Patient_ID,Date_Treated</a:t>
            </a:r>
            <a:r>
              <a:rPr lang="en-US" sz="2000" dirty="0"/>
              <a:t>)</a:t>
            </a:r>
            <a:endParaRPr lang="en-US" altLang="en-US" sz="2000" dirty="0"/>
          </a:p>
        </p:txBody>
      </p:sp>
      <p:graphicFrame>
        <p:nvGraphicFramePr>
          <p:cNvPr id="4" name="Table 3">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3029759309"/>
              </p:ext>
            </p:extLst>
          </p:nvPr>
        </p:nvGraphicFramePr>
        <p:xfrm>
          <a:off x="29183" y="187219"/>
          <a:ext cx="2286000" cy="538818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i="1" kern="1200" dirty="0">
                          <a:solidFill>
                            <a:schemeClr val="tx1"/>
                          </a:solidFill>
                          <a:latin typeface="+mn-lt"/>
                          <a:ea typeface="+mn-ea"/>
                          <a:cs typeface="+mn-cs"/>
                        </a:rPr>
                        <a:t>Introduction</a:t>
                      </a:r>
                    </a:p>
                  </a:txBody>
                  <a:tcPr/>
                </a:tc>
                <a:extLst>
                  <a:ext uri="{0D108BD9-81ED-4DB2-BD59-A6C34878D82A}">
                    <a16:rowId xmlns:a16="http://schemas.microsoft.com/office/drawing/2014/main" val="10000"/>
                  </a:ext>
                </a:extLst>
              </a:tr>
              <a:tr h="481904">
                <a:tc>
                  <a:txBody>
                    <a:bodyPr/>
                    <a:lstStyle/>
                    <a:p>
                      <a:r>
                        <a:rPr lang="en-US" sz="1800" i="1" kern="1200" dirty="0">
                          <a:solidFill>
                            <a:schemeClr val="tx1"/>
                          </a:solidFill>
                          <a:latin typeface="+mn-lt"/>
                          <a:ea typeface="+mn-ea"/>
                          <a:cs typeface="+mn-cs"/>
                        </a:rPr>
                        <a:t>Database Design</a:t>
                      </a:r>
                    </a:p>
                  </a:txBody>
                  <a:tcPr/>
                </a:tc>
                <a:extLst>
                  <a:ext uri="{0D108BD9-81ED-4DB2-BD59-A6C34878D82A}">
                    <a16:rowId xmlns:a16="http://schemas.microsoft.com/office/drawing/2014/main" val="10001"/>
                  </a:ext>
                </a:extLst>
              </a:tr>
              <a:tr h="576525">
                <a:tc>
                  <a:txBody>
                    <a:bodyPr/>
                    <a:lstStyle/>
                    <a:p>
                      <a:r>
                        <a:rPr lang="en-US" sz="1800" i="1" kern="1200" dirty="0">
                          <a:solidFill>
                            <a:schemeClr val="tx1"/>
                          </a:solidFill>
                          <a:latin typeface="+mn-lt"/>
                          <a:ea typeface="+mn-ea"/>
                          <a:cs typeface="+mn-cs"/>
                        </a:rPr>
                        <a:t>Normalization</a:t>
                      </a:r>
                    </a:p>
                  </a:txBody>
                  <a:tcPr/>
                </a:tc>
                <a:extLst>
                  <a:ext uri="{0D108BD9-81ED-4DB2-BD59-A6C34878D82A}">
                    <a16:rowId xmlns:a16="http://schemas.microsoft.com/office/drawing/2014/main" val="10002"/>
                  </a:ext>
                </a:extLst>
              </a:tr>
              <a:tr h="481904">
                <a:tc>
                  <a:txBody>
                    <a:bodyPr/>
                    <a:lstStyle/>
                    <a:p>
                      <a:r>
                        <a:rPr lang="en-US" sz="1800" i="1" kern="1200" dirty="0">
                          <a:solidFill>
                            <a:schemeClr val="tx1"/>
                          </a:solidFill>
                          <a:latin typeface="+mn-lt"/>
                          <a:ea typeface="+mn-ea"/>
                          <a:cs typeface="+mn-cs"/>
                        </a:rPr>
                        <a:t>Transforming E-R Diagrams into Relations   </a:t>
                      </a:r>
                    </a:p>
                  </a:txBody>
                  <a:tcPr/>
                </a:tc>
                <a:extLst>
                  <a:ext uri="{0D108BD9-81ED-4DB2-BD59-A6C34878D82A}">
                    <a16:rowId xmlns:a16="http://schemas.microsoft.com/office/drawing/2014/main" val="10003"/>
                  </a:ext>
                </a:extLst>
              </a:tr>
              <a:tr h="481904">
                <a:tc>
                  <a:txBody>
                    <a:bodyPr/>
                    <a:lstStyle/>
                    <a:p>
                      <a:r>
                        <a:rPr lang="en-US" sz="1800" b="1" kern="1200" dirty="0">
                          <a:solidFill>
                            <a:srgbClr val="BA2212"/>
                          </a:solidFill>
                          <a:latin typeface="+mn-lt"/>
                          <a:ea typeface="+mn-ea"/>
                          <a:cs typeface="+mn-cs"/>
                        </a:rPr>
                        <a:t>Merging Relations</a:t>
                      </a:r>
                    </a:p>
                  </a:txBody>
                  <a:tcPr/>
                </a:tc>
                <a:extLst>
                  <a:ext uri="{0D108BD9-81ED-4DB2-BD59-A6C34878D82A}">
                    <a16:rowId xmlns:a16="http://schemas.microsoft.com/office/drawing/2014/main" val="10004"/>
                  </a:ext>
                </a:extLst>
              </a:tr>
              <a:tr h="481904">
                <a:tc>
                  <a:txBody>
                    <a:bodyPr/>
                    <a:lstStyle/>
                    <a:p>
                      <a:r>
                        <a:rPr lang="en-US" sz="1800" dirty="0"/>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94507208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7892">
                                            <p:txEl>
                                              <p:pRg st="2" end="2"/>
                                            </p:txEl>
                                          </p:spTgt>
                                        </p:tgtEl>
                                        <p:attrNameLst>
                                          <p:attrName>style.visibility</p:attrName>
                                        </p:attrNameLst>
                                      </p:cBhvr>
                                      <p:to>
                                        <p:strVal val="visible"/>
                                      </p:to>
                                    </p:set>
                                    <p:anim calcmode="lin" valueType="num">
                                      <p:cBhvr additive="base">
                                        <p:cTn id="15" dur="500" fill="hold"/>
                                        <p:tgtEl>
                                          <p:spTgt spid="3789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789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7892">
                                            <p:txEl>
                                              <p:pRg st="3" end="3"/>
                                            </p:txEl>
                                          </p:spTgt>
                                        </p:tgtEl>
                                        <p:attrNameLst>
                                          <p:attrName>style.visibility</p:attrName>
                                        </p:attrNameLst>
                                      </p:cBhvr>
                                      <p:to>
                                        <p:strVal val="visible"/>
                                      </p:to>
                                    </p:set>
                                    <p:anim calcmode="lin" valueType="num">
                                      <p:cBhvr additive="base">
                                        <p:cTn id="21" dur="500" fill="hold"/>
                                        <p:tgtEl>
                                          <p:spTgt spid="3789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789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89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7892">
                                            <p:txEl>
                                              <p:pRg st="5" end="5"/>
                                            </p:txEl>
                                          </p:spTgt>
                                        </p:tgtEl>
                                        <p:attrNameLst>
                                          <p:attrName>style.visibility</p:attrName>
                                        </p:attrNameLst>
                                      </p:cBhvr>
                                      <p:to>
                                        <p:strVal val="visible"/>
                                      </p:to>
                                    </p:set>
                                    <p:anim calcmode="lin" valueType="num">
                                      <p:cBhvr additive="base">
                                        <p:cTn id="31" dur="500" fill="hold"/>
                                        <p:tgtEl>
                                          <p:spTgt spid="3789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789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7892">
                                            <p:txEl>
                                              <p:pRg st="6" end="6"/>
                                            </p:txEl>
                                          </p:spTgt>
                                        </p:tgtEl>
                                        <p:attrNameLst>
                                          <p:attrName>style.visibility</p:attrName>
                                        </p:attrNameLst>
                                      </p:cBhvr>
                                      <p:to>
                                        <p:strVal val="visible"/>
                                      </p:to>
                                    </p:set>
                                    <p:anim calcmode="lin" valueType="num">
                                      <p:cBhvr additive="base">
                                        <p:cTn id="37" dur="500" fill="hold"/>
                                        <p:tgtEl>
                                          <p:spTgt spid="3789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789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7892">
                                            <p:txEl>
                                              <p:pRg st="7" end="7"/>
                                            </p:txEl>
                                          </p:spTgt>
                                        </p:tgtEl>
                                        <p:attrNameLst>
                                          <p:attrName>style.visibility</p:attrName>
                                        </p:attrNameLst>
                                      </p:cBhvr>
                                      <p:to>
                                        <p:strVal val="visible"/>
                                      </p:to>
                                    </p:set>
                                    <p:anim calcmode="lin" valueType="num">
                                      <p:cBhvr additive="base">
                                        <p:cTn id="43" dur="500" fill="hold"/>
                                        <p:tgtEl>
                                          <p:spTgt spid="3789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789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7" name="Picture 6" descr="Nonam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4625" y="523875"/>
            <a:ext cx="6762750"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7"/>
          <p:cNvSpPr>
            <a:spLocks noChangeArrowheads="1"/>
          </p:cNvSpPr>
          <p:nvPr/>
        </p:nvSpPr>
        <p:spPr bwMode="auto">
          <a:xfrm>
            <a:off x="4724400" y="2971800"/>
            <a:ext cx="2895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t>FIGURE 9-16</a:t>
            </a:r>
          </a:p>
          <a:p>
            <a:pPr eaLnBrk="1" hangingPunct="1"/>
            <a:r>
              <a:rPr lang="en-US" dirty="0"/>
              <a:t>E-R diagram</a:t>
            </a:r>
            <a:r>
              <a:rPr lang="en-US" altLang="en-US" dirty="0"/>
              <a:t> diagram corresponding to normalized relations of Hoosier Burger‘s inventory control system</a:t>
            </a:r>
          </a:p>
        </p:txBody>
      </p:sp>
      <p:graphicFrame>
        <p:nvGraphicFramePr>
          <p:cNvPr id="4" name="Table 3">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3029759309"/>
              </p:ext>
            </p:extLst>
          </p:nvPr>
        </p:nvGraphicFramePr>
        <p:xfrm>
          <a:off x="29183" y="187219"/>
          <a:ext cx="2286000" cy="538818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i="1" kern="1200" dirty="0">
                          <a:solidFill>
                            <a:schemeClr val="tx1"/>
                          </a:solidFill>
                          <a:latin typeface="+mn-lt"/>
                          <a:ea typeface="+mn-ea"/>
                          <a:cs typeface="+mn-cs"/>
                        </a:rPr>
                        <a:t>Introduction</a:t>
                      </a:r>
                    </a:p>
                  </a:txBody>
                  <a:tcPr/>
                </a:tc>
                <a:extLst>
                  <a:ext uri="{0D108BD9-81ED-4DB2-BD59-A6C34878D82A}">
                    <a16:rowId xmlns:a16="http://schemas.microsoft.com/office/drawing/2014/main" val="10000"/>
                  </a:ext>
                </a:extLst>
              </a:tr>
              <a:tr h="481904">
                <a:tc>
                  <a:txBody>
                    <a:bodyPr/>
                    <a:lstStyle/>
                    <a:p>
                      <a:r>
                        <a:rPr lang="en-US" sz="1800" i="1" kern="1200" dirty="0">
                          <a:solidFill>
                            <a:schemeClr val="tx1"/>
                          </a:solidFill>
                          <a:latin typeface="+mn-lt"/>
                          <a:ea typeface="+mn-ea"/>
                          <a:cs typeface="+mn-cs"/>
                        </a:rPr>
                        <a:t>Database Design</a:t>
                      </a:r>
                    </a:p>
                  </a:txBody>
                  <a:tcPr/>
                </a:tc>
                <a:extLst>
                  <a:ext uri="{0D108BD9-81ED-4DB2-BD59-A6C34878D82A}">
                    <a16:rowId xmlns:a16="http://schemas.microsoft.com/office/drawing/2014/main" val="10001"/>
                  </a:ext>
                </a:extLst>
              </a:tr>
              <a:tr h="576525">
                <a:tc>
                  <a:txBody>
                    <a:bodyPr/>
                    <a:lstStyle/>
                    <a:p>
                      <a:r>
                        <a:rPr lang="en-US" sz="1800" i="1" kern="1200" dirty="0">
                          <a:solidFill>
                            <a:schemeClr val="tx1"/>
                          </a:solidFill>
                          <a:latin typeface="+mn-lt"/>
                          <a:ea typeface="+mn-ea"/>
                          <a:cs typeface="+mn-cs"/>
                        </a:rPr>
                        <a:t>Normalization</a:t>
                      </a:r>
                    </a:p>
                  </a:txBody>
                  <a:tcPr/>
                </a:tc>
                <a:extLst>
                  <a:ext uri="{0D108BD9-81ED-4DB2-BD59-A6C34878D82A}">
                    <a16:rowId xmlns:a16="http://schemas.microsoft.com/office/drawing/2014/main" val="10002"/>
                  </a:ext>
                </a:extLst>
              </a:tr>
              <a:tr h="481904">
                <a:tc>
                  <a:txBody>
                    <a:bodyPr/>
                    <a:lstStyle/>
                    <a:p>
                      <a:r>
                        <a:rPr lang="en-US" sz="1800" i="1" kern="1200" dirty="0">
                          <a:solidFill>
                            <a:schemeClr val="tx1"/>
                          </a:solidFill>
                          <a:latin typeface="+mn-lt"/>
                          <a:ea typeface="+mn-ea"/>
                          <a:cs typeface="+mn-cs"/>
                        </a:rPr>
                        <a:t>Transforming E-R Diagrams into Relations   </a:t>
                      </a:r>
                    </a:p>
                  </a:txBody>
                  <a:tcPr/>
                </a:tc>
                <a:extLst>
                  <a:ext uri="{0D108BD9-81ED-4DB2-BD59-A6C34878D82A}">
                    <a16:rowId xmlns:a16="http://schemas.microsoft.com/office/drawing/2014/main" val="10003"/>
                  </a:ext>
                </a:extLst>
              </a:tr>
              <a:tr h="481904">
                <a:tc>
                  <a:txBody>
                    <a:bodyPr/>
                    <a:lstStyle/>
                    <a:p>
                      <a:r>
                        <a:rPr lang="en-US" sz="1800" b="1" kern="1200" dirty="0">
                          <a:solidFill>
                            <a:srgbClr val="BA2212"/>
                          </a:solidFill>
                          <a:latin typeface="+mn-lt"/>
                          <a:ea typeface="+mn-ea"/>
                          <a:cs typeface="+mn-cs"/>
                        </a:rPr>
                        <a:t>Merging Relations</a:t>
                      </a:r>
                    </a:p>
                  </a:txBody>
                  <a:tcPr/>
                </a:tc>
                <a:extLst>
                  <a:ext uri="{0D108BD9-81ED-4DB2-BD59-A6C34878D82A}">
                    <a16:rowId xmlns:a16="http://schemas.microsoft.com/office/drawing/2014/main" val="10004"/>
                  </a:ext>
                </a:extLst>
              </a:tr>
              <a:tr h="481904">
                <a:tc>
                  <a:txBody>
                    <a:bodyPr/>
                    <a:lstStyle/>
                    <a:p>
                      <a:r>
                        <a:rPr lang="en-US" sz="1800" dirty="0"/>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882196852"/>
      </p:ext>
    </p:extLst>
  </p:cSld>
  <p:clrMapOvr>
    <a:masterClrMapping/>
  </p:clrMapOvr>
  <p:transition>
    <p:zo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2"/>
          <p:cNvSpPr>
            <a:spLocks noGrp="1" noChangeArrowheads="1"/>
          </p:cNvSpPr>
          <p:nvPr>
            <p:ph type="title"/>
          </p:nvPr>
        </p:nvSpPr>
        <p:spPr>
          <a:xfrm>
            <a:off x="2351903" y="228600"/>
            <a:ext cx="7772400" cy="1066800"/>
          </a:xfrm>
        </p:spPr>
        <p:txBody>
          <a:bodyPr/>
          <a:lstStyle/>
          <a:p>
            <a:pPr eaLnBrk="1" hangingPunct="1">
              <a:defRPr/>
            </a:pPr>
            <a:r>
              <a:rPr lang="en-US" altLang="en-US" sz="4000" spc="-100" dirty="0"/>
              <a:t>Physical File and Database Design</a:t>
            </a:r>
          </a:p>
        </p:txBody>
      </p:sp>
      <p:sp>
        <p:nvSpPr>
          <p:cNvPr id="40966" name="Rectangle 3"/>
          <p:cNvSpPr>
            <a:spLocks noGrp="1" noChangeArrowheads="1"/>
          </p:cNvSpPr>
          <p:nvPr>
            <p:ph idx="1"/>
          </p:nvPr>
        </p:nvSpPr>
        <p:spPr>
          <a:xfrm>
            <a:off x="2362200" y="1524000"/>
            <a:ext cx="7772400" cy="4724400"/>
          </a:xfrm>
        </p:spPr>
        <p:txBody>
          <a:bodyPr/>
          <a:lstStyle/>
          <a:p>
            <a:pPr marL="533400" indent="-533400"/>
            <a:r>
              <a:rPr lang="en-US" altLang="en-US" sz="2800"/>
              <a:t>The following information is required:</a:t>
            </a:r>
          </a:p>
          <a:p>
            <a:pPr marL="914400" lvl="1" indent="-457200"/>
            <a:r>
              <a:rPr lang="en-US" altLang="en-US" sz="2400"/>
              <a:t>Normalized relations, including volume estimates</a:t>
            </a:r>
          </a:p>
          <a:p>
            <a:pPr marL="914400" lvl="1" indent="-457200"/>
            <a:r>
              <a:rPr lang="en-US" altLang="en-US" sz="2400"/>
              <a:t>Definitions of each attribute</a:t>
            </a:r>
          </a:p>
          <a:p>
            <a:pPr marL="914400" lvl="1" indent="-457200"/>
            <a:r>
              <a:rPr lang="en-US" altLang="en-US" sz="2400"/>
              <a:t>Descriptions of where and when data are used, entered, retrieved, deleted, and updated (including frequencies)</a:t>
            </a:r>
          </a:p>
          <a:p>
            <a:pPr marL="914400" lvl="1" indent="-457200"/>
            <a:r>
              <a:rPr lang="en-US" altLang="en-US" sz="2400"/>
              <a:t>Expectations or requirements for response time and data integrity</a:t>
            </a:r>
          </a:p>
          <a:p>
            <a:pPr marL="914400" lvl="1" indent="-457200"/>
            <a:r>
              <a:rPr lang="en-US" altLang="en-US" sz="2400"/>
              <a:t>Descriptions of the technologies used for implementing the files and database</a:t>
            </a:r>
          </a:p>
          <a:p>
            <a:pPr marL="914400" lvl="1" indent="-457200"/>
            <a:endParaRPr lang="en-US" altLang="en-US"/>
          </a:p>
        </p:txBody>
      </p:sp>
      <p:graphicFrame>
        <p:nvGraphicFramePr>
          <p:cNvPr id="4" name="Table 3">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1103618994"/>
              </p:ext>
            </p:extLst>
          </p:nvPr>
        </p:nvGraphicFramePr>
        <p:xfrm>
          <a:off x="29183" y="187219"/>
          <a:ext cx="2286000" cy="538818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i="1" kern="1200" dirty="0">
                          <a:solidFill>
                            <a:schemeClr val="tx1"/>
                          </a:solidFill>
                          <a:latin typeface="+mn-lt"/>
                          <a:ea typeface="+mn-ea"/>
                          <a:cs typeface="+mn-cs"/>
                        </a:rPr>
                        <a:t>Introduction</a:t>
                      </a:r>
                    </a:p>
                  </a:txBody>
                  <a:tcPr/>
                </a:tc>
                <a:extLst>
                  <a:ext uri="{0D108BD9-81ED-4DB2-BD59-A6C34878D82A}">
                    <a16:rowId xmlns:a16="http://schemas.microsoft.com/office/drawing/2014/main" val="10000"/>
                  </a:ext>
                </a:extLst>
              </a:tr>
              <a:tr h="481904">
                <a:tc>
                  <a:txBody>
                    <a:bodyPr/>
                    <a:lstStyle/>
                    <a:p>
                      <a:r>
                        <a:rPr lang="en-US" sz="1800" i="1" kern="1200" dirty="0">
                          <a:solidFill>
                            <a:schemeClr val="tx1"/>
                          </a:solidFill>
                          <a:latin typeface="+mn-lt"/>
                          <a:ea typeface="+mn-ea"/>
                          <a:cs typeface="+mn-cs"/>
                        </a:rPr>
                        <a:t>Database Design</a:t>
                      </a:r>
                    </a:p>
                  </a:txBody>
                  <a:tcPr/>
                </a:tc>
                <a:extLst>
                  <a:ext uri="{0D108BD9-81ED-4DB2-BD59-A6C34878D82A}">
                    <a16:rowId xmlns:a16="http://schemas.microsoft.com/office/drawing/2014/main" val="10001"/>
                  </a:ext>
                </a:extLst>
              </a:tr>
              <a:tr h="576525">
                <a:tc>
                  <a:txBody>
                    <a:bodyPr/>
                    <a:lstStyle/>
                    <a:p>
                      <a:r>
                        <a:rPr lang="en-US" sz="1800" i="1" kern="1200" dirty="0">
                          <a:solidFill>
                            <a:schemeClr val="tx1"/>
                          </a:solidFill>
                          <a:latin typeface="+mn-lt"/>
                          <a:ea typeface="+mn-ea"/>
                          <a:cs typeface="+mn-cs"/>
                        </a:rPr>
                        <a:t>Normalization</a:t>
                      </a:r>
                    </a:p>
                  </a:txBody>
                  <a:tcPr/>
                </a:tc>
                <a:extLst>
                  <a:ext uri="{0D108BD9-81ED-4DB2-BD59-A6C34878D82A}">
                    <a16:rowId xmlns:a16="http://schemas.microsoft.com/office/drawing/2014/main" val="10002"/>
                  </a:ext>
                </a:extLst>
              </a:tr>
              <a:tr h="481904">
                <a:tc>
                  <a:txBody>
                    <a:bodyPr/>
                    <a:lstStyle/>
                    <a:p>
                      <a:r>
                        <a:rPr lang="en-US" sz="1800" i="1" kern="1200" dirty="0">
                          <a:solidFill>
                            <a:schemeClr val="tx1"/>
                          </a:solidFill>
                          <a:latin typeface="+mn-lt"/>
                          <a:ea typeface="+mn-ea"/>
                          <a:cs typeface="+mn-cs"/>
                        </a:rPr>
                        <a:t>Transforming E-R Diagrams into Relations   </a:t>
                      </a:r>
                    </a:p>
                  </a:txBody>
                  <a:tcPr/>
                </a:tc>
                <a:extLst>
                  <a:ext uri="{0D108BD9-81ED-4DB2-BD59-A6C34878D82A}">
                    <a16:rowId xmlns:a16="http://schemas.microsoft.com/office/drawing/2014/main" val="10003"/>
                  </a:ext>
                </a:extLst>
              </a:tr>
              <a:tr h="481904">
                <a:tc>
                  <a:txBody>
                    <a:bodyPr/>
                    <a:lstStyle/>
                    <a:p>
                      <a:r>
                        <a:rPr lang="en-US" sz="1800" i="1" kern="1200" dirty="0">
                          <a:solidFill>
                            <a:schemeClr val="tx1"/>
                          </a:solidFill>
                          <a:latin typeface="+mn-lt"/>
                          <a:ea typeface="+mn-ea"/>
                          <a:cs typeface="+mn-cs"/>
                        </a:rPr>
                        <a:t>Merging Relations</a:t>
                      </a:r>
                    </a:p>
                  </a:txBody>
                  <a:tcPr/>
                </a:tc>
                <a:extLst>
                  <a:ext uri="{0D108BD9-81ED-4DB2-BD59-A6C34878D82A}">
                    <a16:rowId xmlns:a16="http://schemas.microsoft.com/office/drawing/2014/main" val="10004"/>
                  </a:ext>
                </a:extLst>
              </a:tr>
              <a:tr h="481904">
                <a:tc>
                  <a:txBody>
                    <a:bodyPr/>
                    <a:lstStyle/>
                    <a:p>
                      <a:r>
                        <a:rPr lang="en-US" sz="1800" b="1" kern="1200" dirty="0">
                          <a:solidFill>
                            <a:srgbClr val="BA2212"/>
                          </a:solidFill>
                          <a:latin typeface="+mn-lt"/>
                          <a:ea typeface="+mn-ea"/>
                          <a:cs typeface="+mn-cs"/>
                        </a:rPr>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00399565"/>
      </p:ext>
    </p:extLst>
  </p:cSld>
  <p:clrMapOvr>
    <a:masterClrMapping/>
  </p:clrMapOvr>
  <p:transition>
    <p:zo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2"/>
          <p:cNvSpPr>
            <a:spLocks noGrp="1" noChangeArrowheads="1"/>
          </p:cNvSpPr>
          <p:nvPr>
            <p:ph type="title"/>
          </p:nvPr>
        </p:nvSpPr>
        <p:spPr>
          <a:xfrm>
            <a:off x="2317242" y="187219"/>
            <a:ext cx="8229600" cy="1219200"/>
          </a:xfrm>
        </p:spPr>
        <p:txBody>
          <a:bodyPr/>
          <a:lstStyle/>
          <a:p>
            <a:pPr eaLnBrk="1" hangingPunct="1"/>
            <a:r>
              <a:rPr lang="en-US" altLang="en-US" dirty="0"/>
              <a:t>Designing Fields</a:t>
            </a:r>
          </a:p>
        </p:txBody>
      </p:sp>
      <p:sp>
        <p:nvSpPr>
          <p:cNvPr id="41990" name="Rectangle 3"/>
          <p:cNvSpPr>
            <a:spLocks noGrp="1" noChangeArrowheads="1"/>
          </p:cNvSpPr>
          <p:nvPr>
            <p:ph idx="1"/>
          </p:nvPr>
        </p:nvSpPr>
        <p:spPr>
          <a:xfrm>
            <a:off x="2667000" y="1752600"/>
            <a:ext cx="8305800" cy="4343400"/>
          </a:xfrm>
        </p:spPr>
        <p:txBody>
          <a:bodyPr>
            <a:normAutofit/>
          </a:bodyPr>
          <a:lstStyle/>
          <a:p>
            <a:pPr eaLnBrk="1" hangingPunct="1"/>
            <a:r>
              <a:rPr lang="en-US" altLang="en-US" sz="2800" b="1" dirty="0"/>
              <a:t>Field</a:t>
            </a:r>
            <a:r>
              <a:rPr lang="en-US" altLang="en-US" sz="2800" dirty="0"/>
              <a:t>: the smallest unit of named application data recognized by system software</a:t>
            </a:r>
          </a:p>
          <a:p>
            <a:pPr lvl="1" eaLnBrk="1" hangingPunct="1"/>
            <a:r>
              <a:rPr lang="en-US" altLang="en-US" sz="2000" dirty="0"/>
              <a:t>Attributes from relations will be represented as fields</a:t>
            </a:r>
          </a:p>
          <a:p>
            <a:pPr eaLnBrk="1" hangingPunct="1"/>
            <a:r>
              <a:rPr lang="en-US" altLang="en-US" sz="2800" b="1" dirty="0"/>
              <a:t>Data Type</a:t>
            </a:r>
            <a:r>
              <a:rPr lang="en-US" altLang="en-US" sz="2800" dirty="0"/>
              <a:t>: a coding scheme recognized by system software for representing organizational data</a:t>
            </a:r>
          </a:p>
        </p:txBody>
      </p:sp>
      <p:graphicFrame>
        <p:nvGraphicFramePr>
          <p:cNvPr id="4" name="Table 3">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1601115885"/>
              </p:ext>
            </p:extLst>
          </p:nvPr>
        </p:nvGraphicFramePr>
        <p:xfrm>
          <a:off x="29183" y="187219"/>
          <a:ext cx="2286000" cy="538818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i="1" kern="1200" dirty="0">
                          <a:solidFill>
                            <a:schemeClr val="tx1"/>
                          </a:solidFill>
                          <a:latin typeface="+mn-lt"/>
                          <a:ea typeface="+mn-ea"/>
                          <a:cs typeface="+mn-cs"/>
                        </a:rPr>
                        <a:t>Introduction</a:t>
                      </a:r>
                    </a:p>
                  </a:txBody>
                  <a:tcPr/>
                </a:tc>
                <a:extLst>
                  <a:ext uri="{0D108BD9-81ED-4DB2-BD59-A6C34878D82A}">
                    <a16:rowId xmlns:a16="http://schemas.microsoft.com/office/drawing/2014/main" val="10000"/>
                  </a:ext>
                </a:extLst>
              </a:tr>
              <a:tr h="481904">
                <a:tc>
                  <a:txBody>
                    <a:bodyPr/>
                    <a:lstStyle/>
                    <a:p>
                      <a:r>
                        <a:rPr lang="en-US" sz="1800" i="1" kern="1200" dirty="0">
                          <a:solidFill>
                            <a:schemeClr val="tx1"/>
                          </a:solidFill>
                          <a:latin typeface="+mn-lt"/>
                          <a:ea typeface="+mn-ea"/>
                          <a:cs typeface="+mn-cs"/>
                        </a:rPr>
                        <a:t>Database Design</a:t>
                      </a:r>
                    </a:p>
                  </a:txBody>
                  <a:tcPr/>
                </a:tc>
                <a:extLst>
                  <a:ext uri="{0D108BD9-81ED-4DB2-BD59-A6C34878D82A}">
                    <a16:rowId xmlns:a16="http://schemas.microsoft.com/office/drawing/2014/main" val="10001"/>
                  </a:ext>
                </a:extLst>
              </a:tr>
              <a:tr h="576525">
                <a:tc>
                  <a:txBody>
                    <a:bodyPr/>
                    <a:lstStyle/>
                    <a:p>
                      <a:r>
                        <a:rPr lang="en-US" sz="1800" i="1" kern="1200" dirty="0">
                          <a:solidFill>
                            <a:schemeClr val="tx1"/>
                          </a:solidFill>
                          <a:latin typeface="+mn-lt"/>
                          <a:ea typeface="+mn-ea"/>
                          <a:cs typeface="+mn-cs"/>
                        </a:rPr>
                        <a:t>Normalization</a:t>
                      </a:r>
                    </a:p>
                  </a:txBody>
                  <a:tcPr/>
                </a:tc>
                <a:extLst>
                  <a:ext uri="{0D108BD9-81ED-4DB2-BD59-A6C34878D82A}">
                    <a16:rowId xmlns:a16="http://schemas.microsoft.com/office/drawing/2014/main" val="10002"/>
                  </a:ext>
                </a:extLst>
              </a:tr>
              <a:tr h="481904">
                <a:tc>
                  <a:txBody>
                    <a:bodyPr/>
                    <a:lstStyle/>
                    <a:p>
                      <a:r>
                        <a:rPr lang="en-US" sz="1800" i="1" kern="1200" dirty="0">
                          <a:solidFill>
                            <a:schemeClr val="tx1"/>
                          </a:solidFill>
                          <a:latin typeface="+mn-lt"/>
                          <a:ea typeface="+mn-ea"/>
                          <a:cs typeface="+mn-cs"/>
                        </a:rPr>
                        <a:t>Transforming E-R Diagrams into Relations   </a:t>
                      </a:r>
                    </a:p>
                  </a:txBody>
                  <a:tcPr/>
                </a:tc>
                <a:extLst>
                  <a:ext uri="{0D108BD9-81ED-4DB2-BD59-A6C34878D82A}">
                    <a16:rowId xmlns:a16="http://schemas.microsoft.com/office/drawing/2014/main" val="10003"/>
                  </a:ext>
                </a:extLst>
              </a:tr>
              <a:tr h="481904">
                <a:tc>
                  <a:txBody>
                    <a:bodyPr/>
                    <a:lstStyle/>
                    <a:p>
                      <a:r>
                        <a:rPr lang="en-US" sz="1800" i="1" kern="1200" dirty="0">
                          <a:solidFill>
                            <a:schemeClr val="tx1"/>
                          </a:solidFill>
                          <a:latin typeface="+mn-lt"/>
                          <a:ea typeface="+mn-ea"/>
                          <a:cs typeface="+mn-cs"/>
                        </a:rPr>
                        <a:t>Merging Relations</a:t>
                      </a:r>
                    </a:p>
                  </a:txBody>
                  <a:tcPr/>
                </a:tc>
                <a:extLst>
                  <a:ext uri="{0D108BD9-81ED-4DB2-BD59-A6C34878D82A}">
                    <a16:rowId xmlns:a16="http://schemas.microsoft.com/office/drawing/2014/main" val="10004"/>
                  </a:ext>
                </a:extLst>
              </a:tr>
              <a:tr h="481904">
                <a:tc>
                  <a:txBody>
                    <a:bodyPr/>
                    <a:lstStyle/>
                    <a:p>
                      <a:r>
                        <a:rPr lang="en-US" sz="1800" b="1" kern="1200" dirty="0">
                          <a:solidFill>
                            <a:srgbClr val="BA2212"/>
                          </a:solidFill>
                          <a:latin typeface="+mn-lt"/>
                          <a:ea typeface="+mn-ea"/>
                          <a:cs typeface="+mn-cs"/>
                        </a:rPr>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9791119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1990">
                                            <p:txEl>
                                              <p:pRg st="1" end="1"/>
                                            </p:txEl>
                                          </p:spTgt>
                                        </p:tgtEl>
                                        <p:attrNameLst>
                                          <p:attrName>style.visibility</p:attrName>
                                        </p:attrNameLst>
                                      </p:cBhvr>
                                      <p:to>
                                        <p:strVal val="visible"/>
                                      </p:to>
                                    </p:set>
                                    <p:anim calcmode="lin" valueType="num">
                                      <p:cBhvr additive="base">
                                        <p:cTn id="11" dur="500" fill="hold"/>
                                        <p:tgtEl>
                                          <p:spTgt spid="4199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199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99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2"/>
          <p:cNvSpPr>
            <a:spLocks noGrp="1" noChangeArrowheads="1"/>
          </p:cNvSpPr>
          <p:nvPr>
            <p:ph type="title"/>
          </p:nvPr>
        </p:nvSpPr>
        <p:spPr>
          <a:xfrm>
            <a:off x="2743200" y="381000"/>
            <a:ext cx="8229600" cy="1143000"/>
          </a:xfrm>
        </p:spPr>
        <p:txBody>
          <a:bodyPr/>
          <a:lstStyle/>
          <a:p>
            <a:pPr eaLnBrk="1" hangingPunct="1"/>
            <a:r>
              <a:rPr lang="en-US" altLang="en-US" dirty="0"/>
              <a:t>Choosing Data Types</a:t>
            </a:r>
          </a:p>
        </p:txBody>
      </p:sp>
      <p:sp>
        <p:nvSpPr>
          <p:cNvPr id="43014" name="Rectangle 3"/>
          <p:cNvSpPr>
            <a:spLocks noGrp="1" noChangeArrowheads="1"/>
          </p:cNvSpPr>
          <p:nvPr>
            <p:ph idx="1"/>
          </p:nvPr>
        </p:nvSpPr>
        <p:spPr>
          <a:xfrm>
            <a:off x="2743200" y="1752600"/>
            <a:ext cx="8305800" cy="3810000"/>
          </a:xfrm>
        </p:spPr>
        <p:txBody>
          <a:bodyPr>
            <a:normAutofit/>
          </a:bodyPr>
          <a:lstStyle/>
          <a:p>
            <a:pPr eaLnBrk="1" hangingPunct="1"/>
            <a:r>
              <a:rPr lang="en-US" altLang="en-US" sz="2800" dirty="0"/>
              <a:t>Selecting a data type balances four objectives:</a:t>
            </a:r>
          </a:p>
          <a:p>
            <a:pPr lvl="1" eaLnBrk="1" hangingPunct="1"/>
            <a:r>
              <a:rPr lang="en-US" altLang="en-US" sz="2000" dirty="0"/>
              <a:t>Minimize storage space.</a:t>
            </a:r>
          </a:p>
          <a:p>
            <a:pPr lvl="1" eaLnBrk="1" hangingPunct="1"/>
            <a:r>
              <a:rPr lang="en-US" altLang="en-US" sz="2000" dirty="0"/>
              <a:t>Represent all possible values of the field.</a:t>
            </a:r>
          </a:p>
          <a:p>
            <a:pPr lvl="1" eaLnBrk="1" hangingPunct="1"/>
            <a:r>
              <a:rPr lang="en-US" altLang="en-US" sz="2000" dirty="0"/>
              <a:t>Improve data integrity of the field.</a:t>
            </a:r>
          </a:p>
          <a:p>
            <a:pPr lvl="1" eaLnBrk="1" hangingPunct="1"/>
            <a:r>
              <a:rPr lang="en-US" altLang="en-US" sz="2000" dirty="0"/>
              <a:t>Support all data manipulations desired on the field.</a:t>
            </a:r>
          </a:p>
        </p:txBody>
      </p:sp>
      <p:graphicFrame>
        <p:nvGraphicFramePr>
          <p:cNvPr id="4" name="Table 3">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1601115885"/>
              </p:ext>
            </p:extLst>
          </p:nvPr>
        </p:nvGraphicFramePr>
        <p:xfrm>
          <a:off x="29183" y="187219"/>
          <a:ext cx="2286000" cy="538818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i="1" kern="1200" dirty="0">
                          <a:solidFill>
                            <a:schemeClr val="tx1"/>
                          </a:solidFill>
                          <a:latin typeface="+mn-lt"/>
                          <a:ea typeface="+mn-ea"/>
                          <a:cs typeface="+mn-cs"/>
                        </a:rPr>
                        <a:t>Introduction</a:t>
                      </a:r>
                    </a:p>
                  </a:txBody>
                  <a:tcPr/>
                </a:tc>
                <a:extLst>
                  <a:ext uri="{0D108BD9-81ED-4DB2-BD59-A6C34878D82A}">
                    <a16:rowId xmlns:a16="http://schemas.microsoft.com/office/drawing/2014/main" val="10000"/>
                  </a:ext>
                </a:extLst>
              </a:tr>
              <a:tr h="481904">
                <a:tc>
                  <a:txBody>
                    <a:bodyPr/>
                    <a:lstStyle/>
                    <a:p>
                      <a:r>
                        <a:rPr lang="en-US" sz="1800" i="1" kern="1200" dirty="0">
                          <a:solidFill>
                            <a:schemeClr val="tx1"/>
                          </a:solidFill>
                          <a:latin typeface="+mn-lt"/>
                          <a:ea typeface="+mn-ea"/>
                          <a:cs typeface="+mn-cs"/>
                        </a:rPr>
                        <a:t>Database Design</a:t>
                      </a:r>
                    </a:p>
                  </a:txBody>
                  <a:tcPr/>
                </a:tc>
                <a:extLst>
                  <a:ext uri="{0D108BD9-81ED-4DB2-BD59-A6C34878D82A}">
                    <a16:rowId xmlns:a16="http://schemas.microsoft.com/office/drawing/2014/main" val="10001"/>
                  </a:ext>
                </a:extLst>
              </a:tr>
              <a:tr h="576525">
                <a:tc>
                  <a:txBody>
                    <a:bodyPr/>
                    <a:lstStyle/>
                    <a:p>
                      <a:r>
                        <a:rPr lang="en-US" sz="1800" i="1" kern="1200" dirty="0">
                          <a:solidFill>
                            <a:schemeClr val="tx1"/>
                          </a:solidFill>
                          <a:latin typeface="+mn-lt"/>
                          <a:ea typeface="+mn-ea"/>
                          <a:cs typeface="+mn-cs"/>
                        </a:rPr>
                        <a:t>Normalization</a:t>
                      </a:r>
                    </a:p>
                  </a:txBody>
                  <a:tcPr/>
                </a:tc>
                <a:extLst>
                  <a:ext uri="{0D108BD9-81ED-4DB2-BD59-A6C34878D82A}">
                    <a16:rowId xmlns:a16="http://schemas.microsoft.com/office/drawing/2014/main" val="10002"/>
                  </a:ext>
                </a:extLst>
              </a:tr>
              <a:tr h="481904">
                <a:tc>
                  <a:txBody>
                    <a:bodyPr/>
                    <a:lstStyle/>
                    <a:p>
                      <a:r>
                        <a:rPr lang="en-US" sz="1800" i="1" kern="1200" dirty="0">
                          <a:solidFill>
                            <a:schemeClr val="tx1"/>
                          </a:solidFill>
                          <a:latin typeface="+mn-lt"/>
                          <a:ea typeface="+mn-ea"/>
                          <a:cs typeface="+mn-cs"/>
                        </a:rPr>
                        <a:t>Transforming E-R Diagrams into Relations   </a:t>
                      </a:r>
                    </a:p>
                  </a:txBody>
                  <a:tcPr/>
                </a:tc>
                <a:extLst>
                  <a:ext uri="{0D108BD9-81ED-4DB2-BD59-A6C34878D82A}">
                    <a16:rowId xmlns:a16="http://schemas.microsoft.com/office/drawing/2014/main" val="10003"/>
                  </a:ext>
                </a:extLst>
              </a:tr>
              <a:tr h="481904">
                <a:tc>
                  <a:txBody>
                    <a:bodyPr/>
                    <a:lstStyle/>
                    <a:p>
                      <a:r>
                        <a:rPr lang="en-US" sz="1800" i="1" kern="1200" dirty="0">
                          <a:solidFill>
                            <a:schemeClr val="tx1"/>
                          </a:solidFill>
                          <a:latin typeface="+mn-lt"/>
                          <a:ea typeface="+mn-ea"/>
                          <a:cs typeface="+mn-cs"/>
                        </a:rPr>
                        <a:t>Merging Relations</a:t>
                      </a:r>
                    </a:p>
                  </a:txBody>
                  <a:tcPr/>
                </a:tc>
                <a:extLst>
                  <a:ext uri="{0D108BD9-81ED-4DB2-BD59-A6C34878D82A}">
                    <a16:rowId xmlns:a16="http://schemas.microsoft.com/office/drawing/2014/main" val="10004"/>
                  </a:ext>
                </a:extLst>
              </a:tr>
              <a:tr h="481904">
                <a:tc>
                  <a:txBody>
                    <a:bodyPr/>
                    <a:lstStyle/>
                    <a:p>
                      <a:r>
                        <a:rPr lang="en-US" sz="1800" b="1" kern="1200" dirty="0">
                          <a:solidFill>
                            <a:srgbClr val="BA2212"/>
                          </a:solidFill>
                          <a:latin typeface="+mn-lt"/>
                          <a:ea typeface="+mn-ea"/>
                          <a:cs typeface="+mn-cs"/>
                        </a:rPr>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25324751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3014">
                                            <p:txEl>
                                              <p:pRg st="1" end="1"/>
                                            </p:txEl>
                                          </p:spTgt>
                                        </p:tgtEl>
                                        <p:attrNameLst>
                                          <p:attrName>style.visibility</p:attrName>
                                        </p:attrNameLst>
                                      </p:cBhvr>
                                      <p:to>
                                        <p:strVal val="visible"/>
                                      </p:to>
                                    </p:set>
                                    <p:anim calcmode="lin" valueType="num">
                                      <p:cBhvr additive="base">
                                        <p:cTn id="11" dur="500" fill="hold"/>
                                        <p:tgtEl>
                                          <p:spTgt spid="4301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30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3014">
                                            <p:txEl>
                                              <p:pRg st="2" end="2"/>
                                            </p:txEl>
                                          </p:spTgt>
                                        </p:tgtEl>
                                        <p:attrNameLst>
                                          <p:attrName>style.visibility</p:attrName>
                                        </p:attrNameLst>
                                      </p:cBhvr>
                                      <p:to>
                                        <p:strVal val="visible"/>
                                      </p:to>
                                    </p:set>
                                    <p:anim calcmode="lin" valueType="num">
                                      <p:cBhvr additive="base">
                                        <p:cTn id="17" dur="500" fill="hold"/>
                                        <p:tgtEl>
                                          <p:spTgt spid="4301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30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3014">
                                            <p:txEl>
                                              <p:pRg st="3" end="3"/>
                                            </p:txEl>
                                          </p:spTgt>
                                        </p:tgtEl>
                                        <p:attrNameLst>
                                          <p:attrName>style.visibility</p:attrName>
                                        </p:attrNameLst>
                                      </p:cBhvr>
                                      <p:to>
                                        <p:strVal val="visible"/>
                                      </p:to>
                                    </p:set>
                                    <p:anim calcmode="lin" valueType="num">
                                      <p:cBhvr additive="base">
                                        <p:cTn id="23" dur="500" fill="hold"/>
                                        <p:tgtEl>
                                          <p:spTgt spid="4301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30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3014">
                                            <p:txEl>
                                              <p:pRg st="4" end="4"/>
                                            </p:txEl>
                                          </p:spTgt>
                                        </p:tgtEl>
                                        <p:attrNameLst>
                                          <p:attrName>style.visibility</p:attrName>
                                        </p:attrNameLst>
                                      </p:cBhvr>
                                      <p:to>
                                        <p:strVal val="visible"/>
                                      </p:to>
                                    </p:set>
                                    <p:anim calcmode="lin" valueType="num">
                                      <p:cBhvr additive="base">
                                        <p:cTn id="29" dur="500" fill="hold"/>
                                        <p:tgtEl>
                                          <p:spTgt spid="4301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30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p:txBody>
          <a:bodyPr/>
          <a:lstStyle/>
          <a:p>
            <a:pPr eaLnBrk="1" hangingPunct="1"/>
            <a:r>
              <a:rPr lang="en-US" altLang="en-US"/>
              <a:t>Database Design</a:t>
            </a:r>
          </a:p>
        </p:txBody>
      </p:sp>
      <p:sp>
        <p:nvSpPr>
          <p:cNvPr id="6150" name="Rectangle 3"/>
          <p:cNvSpPr>
            <a:spLocks noGrp="1" noChangeArrowheads="1"/>
          </p:cNvSpPr>
          <p:nvPr>
            <p:ph idx="1"/>
          </p:nvPr>
        </p:nvSpPr>
        <p:spPr>
          <a:xfrm>
            <a:off x="1828800" y="1600200"/>
            <a:ext cx="8229600" cy="3886200"/>
          </a:xfrm>
        </p:spPr>
        <p:txBody>
          <a:bodyPr/>
          <a:lstStyle/>
          <a:p>
            <a:pPr marL="457200" indent="-457200"/>
            <a:r>
              <a:rPr lang="en-US" altLang="en-US" sz="2800" dirty="0"/>
              <a:t>File and database design occurs in two steps.</a:t>
            </a:r>
          </a:p>
          <a:p>
            <a:pPr marL="857250" lvl="1" indent="-457200">
              <a:buFont typeface="Arial" panose="020B0604020202020204" pitchFamily="34" charset="0"/>
              <a:buAutoNum type="arabicPeriod"/>
            </a:pPr>
            <a:r>
              <a:rPr lang="en-US" altLang="en-US" sz="2400" dirty="0"/>
              <a:t>Develop a logical database model, which describes data using notation that corresponds to a data organization used by a database management system.</a:t>
            </a:r>
          </a:p>
          <a:p>
            <a:pPr marL="1257300" lvl="2" indent="-457200"/>
            <a:r>
              <a:rPr lang="en-US" altLang="en-US" sz="2000" dirty="0"/>
              <a:t>Relational database model</a:t>
            </a:r>
          </a:p>
          <a:p>
            <a:pPr marL="857250" lvl="1" indent="-457200">
              <a:buFont typeface="Arial" panose="020B0604020202020204" pitchFamily="34" charset="0"/>
              <a:buAutoNum type="arabicPeriod"/>
            </a:pPr>
            <a:r>
              <a:rPr lang="en-US" altLang="en-US" sz="2400" dirty="0"/>
              <a:t>Prescribe the technical specifications for computer files and databases in which to store the data.</a:t>
            </a:r>
          </a:p>
          <a:p>
            <a:pPr marL="1257300" lvl="2" indent="-457200"/>
            <a:r>
              <a:rPr lang="en-US" altLang="en-US" sz="2000" dirty="0"/>
              <a:t>Physical database design provides specifications</a:t>
            </a:r>
          </a:p>
          <a:p>
            <a:pPr marL="457200" indent="-457200"/>
            <a:r>
              <a:rPr lang="en-US" altLang="en-US" sz="2800" dirty="0"/>
              <a:t>Logical and physical database design in parallel with other system design steps</a:t>
            </a:r>
          </a:p>
        </p:txBody>
      </p:sp>
      <p:graphicFrame>
        <p:nvGraphicFramePr>
          <p:cNvPr id="4" name="Table 3">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1951132634"/>
              </p:ext>
            </p:extLst>
          </p:nvPr>
        </p:nvGraphicFramePr>
        <p:xfrm>
          <a:off x="29183" y="187219"/>
          <a:ext cx="2286000" cy="566250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i="1" kern="1200" dirty="0">
                          <a:solidFill>
                            <a:schemeClr val="tx1"/>
                          </a:solidFill>
                          <a:latin typeface="+mn-lt"/>
                          <a:ea typeface="+mn-ea"/>
                          <a:cs typeface="+mn-cs"/>
                        </a:rPr>
                        <a:t>Introduction</a:t>
                      </a:r>
                    </a:p>
                  </a:txBody>
                  <a:tcPr/>
                </a:tc>
                <a:extLst>
                  <a:ext uri="{0D108BD9-81ED-4DB2-BD59-A6C34878D82A}">
                    <a16:rowId xmlns:a16="http://schemas.microsoft.com/office/drawing/2014/main" val="10000"/>
                  </a:ext>
                </a:extLst>
              </a:tr>
              <a:tr h="481904">
                <a:tc>
                  <a:txBody>
                    <a:bodyPr/>
                    <a:lstStyle/>
                    <a:p>
                      <a:r>
                        <a:rPr lang="en-US" sz="1800" b="1" kern="1200" dirty="0">
                          <a:solidFill>
                            <a:srgbClr val="BA2212"/>
                          </a:solidFill>
                          <a:latin typeface="+mn-lt"/>
                          <a:ea typeface="+mn-ea"/>
                          <a:cs typeface="+mn-cs"/>
                        </a:rPr>
                        <a:t>Database Design</a:t>
                      </a:r>
                    </a:p>
                  </a:txBody>
                  <a:tcPr/>
                </a:tc>
                <a:extLst>
                  <a:ext uri="{0D108BD9-81ED-4DB2-BD59-A6C34878D82A}">
                    <a16:rowId xmlns:a16="http://schemas.microsoft.com/office/drawing/2014/main" val="10001"/>
                  </a:ext>
                </a:extLst>
              </a:tr>
              <a:tr h="576525">
                <a:tc>
                  <a:txBody>
                    <a:bodyPr/>
                    <a:lstStyle/>
                    <a:p>
                      <a:r>
                        <a:rPr lang="en-US" sz="1800" dirty="0"/>
                        <a:t>Normalization</a:t>
                      </a:r>
                    </a:p>
                  </a:txBody>
                  <a:tcPr/>
                </a:tc>
                <a:extLst>
                  <a:ext uri="{0D108BD9-81ED-4DB2-BD59-A6C34878D82A}">
                    <a16:rowId xmlns:a16="http://schemas.microsoft.com/office/drawing/2014/main" val="10002"/>
                  </a:ext>
                </a:extLst>
              </a:tr>
              <a:tr h="481904">
                <a:tc>
                  <a:txBody>
                    <a:bodyPr/>
                    <a:lstStyle/>
                    <a:p>
                      <a:r>
                        <a:rPr lang="en-US" sz="1800" dirty="0"/>
                        <a:t>Transforming E-R Diagrams into Relations   </a:t>
                      </a:r>
                    </a:p>
                  </a:txBody>
                  <a:tcPr/>
                </a:tc>
                <a:extLst>
                  <a:ext uri="{0D108BD9-81ED-4DB2-BD59-A6C34878D82A}">
                    <a16:rowId xmlns:a16="http://schemas.microsoft.com/office/drawing/2014/main" val="10003"/>
                  </a:ext>
                </a:extLst>
              </a:tr>
              <a:tr h="481904">
                <a:tc>
                  <a:txBody>
                    <a:bodyPr/>
                    <a:lstStyle/>
                    <a:p>
                      <a:r>
                        <a:rPr lang="en-US" sz="1800" dirty="0"/>
                        <a:t>Merging Relations</a:t>
                      </a:r>
                    </a:p>
                  </a:txBody>
                  <a:tcPr/>
                </a:tc>
                <a:extLst>
                  <a:ext uri="{0D108BD9-81ED-4DB2-BD59-A6C34878D82A}">
                    <a16:rowId xmlns:a16="http://schemas.microsoft.com/office/drawing/2014/main" val="10004"/>
                  </a:ext>
                </a:extLst>
              </a:tr>
              <a:tr h="481904">
                <a:tc>
                  <a:txBody>
                    <a:bodyPr/>
                    <a:lstStyle/>
                    <a:p>
                      <a:r>
                        <a:rPr lang="en-US" sz="1800" dirty="0"/>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2864518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 calcmode="lin" valueType="num">
                                      <p:cBhvr additive="base">
                                        <p:cTn id="11" dur="500" fill="hold"/>
                                        <p:tgtEl>
                                          <p:spTgt spid="615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15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150">
                                            <p:txEl>
                                              <p:pRg st="2" end="2"/>
                                            </p:txEl>
                                          </p:spTgt>
                                        </p:tgtEl>
                                        <p:attrNameLst>
                                          <p:attrName>style.visibility</p:attrName>
                                        </p:attrNameLst>
                                      </p:cBhvr>
                                      <p:to>
                                        <p:strVal val="visible"/>
                                      </p:to>
                                    </p:set>
                                    <p:animEffect transition="in" filter="fade">
                                      <p:cBhvr>
                                        <p:cTn id="17" dur="1000"/>
                                        <p:tgtEl>
                                          <p:spTgt spid="6150">
                                            <p:txEl>
                                              <p:pRg st="2" end="2"/>
                                            </p:txEl>
                                          </p:spTgt>
                                        </p:tgtEl>
                                      </p:cBhvr>
                                    </p:animEffect>
                                    <p:anim calcmode="lin" valueType="num">
                                      <p:cBhvr>
                                        <p:cTn id="18" dur="1000" fill="hold"/>
                                        <p:tgtEl>
                                          <p:spTgt spid="615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15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150">
                                            <p:txEl>
                                              <p:pRg st="3" end="3"/>
                                            </p:txEl>
                                          </p:spTgt>
                                        </p:tgtEl>
                                        <p:attrNameLst>
                                          <p:attrName>style.visibility</p:attrName>
                                        </p:attrNameLst>
                                      </p:cBhvr>
                                      <p:to>
                                        <p:strVal val="visible"/>
                                      </p:to>
                                    </p:set>
                                    <p:anim calcmode="lin" valueType="num">
                                      <p:cBhvr additive="base">
                                        <p:cTn id="24" dur="500" fill="hold"/>
                                        <p:tgtEl>
                                          <p:spTgt spid="6150">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15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6150">
                                            <p:txEl>
                                              <p:pRg st="4" end="4"/>
                                            </p:txEl>
                                          </p:spTgt>
                                        </p:tgtEl>
                                        <p:attrNameLst>
                                          <p:attrName>style.visibility</p:attrName>
                                        </p:attrNameLst>
                                      </p:cBhvr>
                                      <p:to>
                                        <p:strVal val="visible"/>
                                      </p:to>
                                    </p:set>
                                    <p:animEffect transition="in" filter="fade">
                                      <p:cBhvr>
                                        <p:cTn id="30" dur="1000"/>
                                        <p:tgtEl>
                                          <p:spTgt spid="6150">
                                            <p:txEl>
                                              <p:pRg st="4" end="4"/>
                                            </p:txEl>
                                          </p:spTgt>
                                        </p:tgtEl>
                                      </p:cBhvr>
                                    </p:animEffect>
                                    <p:anim calcmode="lin" valueType="num">
                                      <p:cBhvr>
                                        <p:cTn id="31" dur="1000" fill="hold"/>
                                        <p:tgtEl>
                                          <p:spTgt spid="6150">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615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15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6849"/>
          <a:stretch/>
        </p:blipFill>
        <p:spPr>
          <a:xfrm>
            <a:off x="1905001" y="1143000"/>
            <a:ext cx="8544069" cy="5181600"/>
          </a:xfrm>
          <a:prstGeom prst="rect">
            <a:avLst/>
          </a:prstGeom>
        </p:spPr>
      </p:pic>
    </p:spTree>
    <p:extLst>
      <p:ext uri="{BB962C8B-B14F-4D97-AF65-F5344CB8AC3E}">
        <p14:creationId xmlns:p14="http://schemas.microsoft.com/office/powerpoint/2010/main" val="2696250682"/>
      </p:ext>
    </p:extLst>
  </p:cSld>
  <p:clrMapOvr>
    <a:masterClrMapping/>
  </p:clrMapOvr>
  <p:transition>
    <p:zo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1"/>
          <p:cNvSpPr>
            <a:spLocks noGrp="1"/>
          </p:cNvSpPr>
          <p:nvPr>
            <p:ph type="title"/>
          </p:nvPr>
        </p:nvSpPr>
        <p:spPr/>
        <p:txBody>
          <a:bodyPr/>
          <a:lstStyle/>
          <a:p>
            <a:pPr eaLnBrk="1" hangingPunct="1"/>
            <a:r>
              <a:rPr lang="en-US" altLang="en-US"/>
              <a:t>Calculated Fields</a:t>
            </a:r>
          </a:p>
        </p:txBody>
      </p:sp>
      <p:sp>
        <p:nvSpPr>
          <p:cNvPr id="45060" name="Content Placeholder 2"/>
          <p:cNvSpPr>
            <a:spLocks noGrp="1"/>
          </p:cNvSpPr>
          <p:nvPr>
            <p:ph idx="1"/>
          </p:nvPr>
        </p:nvSpPr>
        <p:spPr/>
        <p:txBody>
          <a:bodyPr>
            <a:normAutofit/>
          </a:bodyPr>
          <a:lstStyle/>
          <a:p>
            <a:pPr eaLnBrk="1" hangingPunct="1"/>
            <a:r>
              <a:rPr lang="en-US" altLang="en-US" sz="2400" b="1" dirty="0"/>
              <a:t>Calculated</a:t>
            </a:r>
            <a:r>
              <a:rPr lang="en-US" altLang="en-US" sz="2400" dirty="0"/>
              <a:t> (or </a:t>
            </a:r>
            <a:r>
              <a:rPr lang="en-US" altLang="en-US" sz="2400" b="1" dirty="0"/>
              <a:t>computed</a:t>
            </a:r>
            <a:r>
              <a:rPr lang="en-US" altLang="en-US" sz="2400" dirty="0"/>
              <a:t> or </a:t>
            </a:r>
            <a:r>
              <a:rPr lang="en-US" altLang="en-US" sz="2400" b="1" dirty="0"/>
              <a:t>derived</a:t>
            </a:r>
            <a:r>
              <a:rPr lang="en-US" altLang="en-US" sz="2400" dirty="0"/>
              <a:t>) </a:t>
            </a:r>
            <a:r>
              <a:rPr lang="en-US" altLang="en-US" sz="2400" b="1" dirty="0"/>
              <a:t>field</a:t>
            </a:r>
            <a:r>
              <a:rPr lang="en-US" altLang="en-US" sz="2400" dirty="0"/>
              <a:t>: a field that can be derived from other database fields</a:t>
            </a:r>
          </a:p>
          <a:p>
            <a:pPr eaLnBrk="1" hangingPunct="1"/>
            <a:r>
              <a:rPr lang="en-US" altLang="en-US" sz="2400" dirty="0"/>
              <a:t>It is common for an attribute to be mathematically related to other data.</a:t>
            </a:r>
          </a:p>
          <a:p>
            <a:pPr eaLnBrk="1" hangingPunct="1"/>
            <a:r>
              <a:rPr lang="en-US" altLang="en-US" sz="2400" dirty="0"/>
              <a:t>The calculate value is either stored or  computed when it is requested.</a:t>
            </a:r>
          </a:p>
          <a:p>
            <a:pPr eaLnBrk="1" hangingPunct="1"/>
            <a:endParaRPr lang="en-US" altLang="en-US" sz="2400" dirty="0"/>
          </a:p>
        </p:txBody>
      </p:sp>
      <p:graphicFrame>
        <p:nvGraphicFramePr>
          <p:cNvPr id="4" name="Table 3">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1601115885"/>
              </p:ext>
            </p:extLst>
          </p:nvPr>
        </p:nvGraphicFramePr>
        <p:xfrm>
          <a:off x="29183" y="187219"/>
          <a:ext cx="2286000" cy="538818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i="1" kern="1200" dirty="0">
                          <a:solidFill>
                            <a:schemeClr val="tx1"/>
                          </a:solidFill>
                          <a:latin typeface="+mn-lt"/>
                          <a:ea typeface="+mn-ea"/>
                          <a:cs typeface="+mn-cs"/>
                        </a:rPr>
                        <a:t>Introduction</a:t>
                      </a:r>
                    </a:p>
                  </a:txBody>
                  <a:tcPr/>
                </a:tc>
                <a:extLst>
                  <a:ext uri="{0D108BD9-81ED-4DB2-BD59-A6C34878D82A}">
                    <a16:rowId xmlns:a16="http://schemas.microsoft.com/office/drawing/2014/main" val="10000"/>
                  </a:ext>
                </a:extLst>
              </a:tr>
              <a:tr h="481904">
                <a:tc>
                  <a:txBody>
                    <a:bodyPr/>
                    <a:lstStyle/>
                    <a:p>
                      <a:r>
                        <a:rPr lang="en-US" sz="1800" i="1" kern="1200" dirty="0">
                          <a:solidFill>
                            <a:schemeClr val="tx1"/>
                          </a:solidFill>
                          <a:latin typeface="+mn-lt"/>
                          <a:ea typeface="+mn-ea"/>
                          <a:cs typeface="+mn-cs"/>
                        </a:rPr>
                        <a:t>Database Design</a:t>
                      </a:r>
                    </a:p>
                  </a:txBody>
                  <a:tcPr/>
                </a:tc>
                <a:extLst>
                  <a:ext uri="{0D108BD9-81ED-4DB2-BD59-A6C34878D82A}">
                    <a16:rowId xmlns:a16="http://schemas.microsoft.com/office/drawing/2014/main" val="10001"/>
                  </a:ext>
                </a:extLst>
              </a:tr>
              <a:tr h="576525">
                <a:tc>
                  <a:txBody>
                    <a:bodyPr/>
                    <a:lstStyle/>
                    <a:p>
                      <a:r>
                        <a:rPr lang="en-US" sz="1800" i="1" kern="1200" dirty="0">
                          <a:solidFill>
                            <a:schemeClr val="tx1"/>
                          </a:solidFill>
                          <a:latin typeface="+mn-lt"/>
                          <a:ea typeface="+mn-ea"/>
                          <a:cs typeface="+mn-cs"/>
                        </a:rPr>
                        <a:t>Normalization</a:t>
                      </a:r>
                    </a:p>
                  </a:txBody>
                  <a:tcPr/>
                </a:tc>
                <a:extLst>
                  <a:ext uri="{0D108BD9-81ED-4DB2-BD59-A6C34878D82A}">
                    <a16:rowId xmlns:a16="http://schemas.microsoft.com/office/drawing/2014/main" val="10002"/>
                  </a:ext>
                </a:extLst>
              </a:tr>
              <a:tr h="481904">
                <a:tc>
                  <a:txBody>
                    <a:bodyPr/>
                    <a:lstStyle/>
                    <a:p>
                      <a:r>
                        <a:rPr lang="en-US" sz="1800" i="1" kern="1200" dirty="0">
                          <a:solidFill>
                            <a:schemeClr val="tx1"/>
                          </a:solidFill>
                          <a:latin typeface="+mn-lt"/>
                          <a:ea typeface="+mn-ea"/>
                          <a:cs typeface="+mn-cs"/>
                        </a:rPr>
                        <a:t>Transforming E-R Diagrams into Relations   </a:t>
                      </a:r>
                    </a:p>
                  </a:txBody>
                  <a:tcPr/>
                </a:tc>
                <a:extLst>
                  <a:ext uri="{0D108BD9-81ED-4DB2-BD59-A6C34878D82A}">
                    <a16:rowId xmlns:a16="http://schemas.microsoft.com/office/drawing/2014/main" val="10003"/>
                  </a:ext>
                </a:extLst>
              </a:tr>
              <a:tr h="481904">
                <a:tc>
                  <a:txBody>
                    <a:bodyPr/>
                    <a:lstStyle/>
                    <a:p>
                      <a:r>
                        <a:rPr lang="en-US" sz="1800" i="1" kern="1200" dirty="0">
                          <a:solidFill>
                            <a:schemeClr val="tx1"/>
                          </a:solidFill>
                          <a:latin typeface="+mn-lt"/>
                          <a:ea typeface="+mn-ea"/>
                          <a:cs typeface="+mn-cs"/>
                        </a:rPr>
                        <a:t>Merging Relations</a:t>
                      </a:r>
                    </a:p>
                  </a:txBody>
                  <a:tcPr/>
                </a:tc>
                <a:extLst>
                  <a:ext uri="{0D108BD9-81ED-4DB2-BD59-A6C34878D82A}">
                    <a16:rowId xmlns:a16="http://schemas.microsoft.com/office/drawing/2014/main" val="10004"/>
                  </a:ext>
                </a:extLst>
              </a:tr>
              <a:tr h="481904">
                <a:tc>
                  <a:txBody>
                    <a:bodyPr/>
                    <a:lstStyle/>
                    <a:p>
                      <a:r>
                        <a:rPr lang="en-US" sz="1800" b="1" kern="1200" dirty="0">
                          <a:solidFill>
                            <a:srgbClr val="BA2212"/>
                          </a:solidFill>
                          <a:latin typeface="+mn-lt"/>
                          <a:ea typeface="+mn-ea"/>
                          <a:cs typeface="+mn-cs"/>
                        </a:rPr>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7125195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6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2"/>
          <p:cNvSpPr>
            <a:spLocks noGrp="1" noChangeArrowheads="1"/>
          </p:cNvSpPr>
          <p:nvPr>
            <p:ph type="title"/>
          </p:nvPr>
        </p:nvSpPr>
        <p:spPr>
          <a:xfrm>
            <a:off x="2590800" y="304800"/>
            <a:ext cx="8229600" cy="914400"/>
          </a:xfrm>
        </p:spPr>
        <p:txBody>
          <a:bodyPr/>
          <a:lstStyle/>
          <a:p>
            <a:pPr eaLnBrk="1" hangingPunct="1"/>
            <a:r>
              <a:rPr lang="en-US" altLang="en-US" sz="4000" dirty="0"/>
              <a:t>Controlling Data Integrity</a:t>
            </a:r>
            <a:endParaRPr lang="en-US" altLang="en-US" sz="2800" dirty="0"/>
          </a:p>
        </p:txBody>
      </p:sp>
      <p:sp>
        <p:nvSpPr>
          <p:cNvPr id="46086" name="Rectangle 3"/>
          <p:cNvSpPr>
            <a:spLocks noGrp="1" noChangeArrowheads="1"/>
          </p:cNvSpPr>
          <p:nvPr>
            <p:ph idx="1"/>
          </p:nvPr>
        </p:nvSpPr>
        <p:spPr>
          <a:xfrm>
            <a:off x="2590800" y="1600200"/>
            <a:ext cx="8153400" cy="4419600"/>
          </a:xfrm>
        </p:spPr>
        <p:txBody>
          <a:bodyPr/>
          <a:lstStyle/>
          <a:p>
            <a:pPr eaLnBrk="1" hangingPunct="1"/>
            <a:r>
              <a:rPr lang="en-US" altLang="en-US" sz="2400" b="1" dirty="0"/>
              <a:t>Default Value</a:t>
            </a:r>
            <a:r>
              <a:rPr lang="en-US" altLang="en-US" sz="2400" dirty="0"/>
              <a:t>: a value a field will assume unless an explicit value is entered for that field</a:t>
            </a:r>
          </a:p>
          <a:p>
            <a:pPr eaLnBrk="1" hangingPunct="1"/>
            <a:r>
              <a:rPr lang="en-US" altLang="en-US" sz="2400" b="1" dirty="0"/>
              <a:t>Range Control</a:t>
            </a:r>
            <a:r>
              <a:rPr lang="en-US" altLang="en-US" sz="2400" dirty="0"/>
              <a:t>: limits range of values that can be entered into field</a:t>
            </a:r>
          </a:p>
          <a:p>
            <a:pPr lvl="1" eaLnBrk="1" hangingPunct="1"/>
            <a:r>
              <a:rPr lang="en-US" altLang="en-US" sz="2000" dirty="0"/>
              <a:t>Both numeric and alphanumeric data</a:t>
            </a:r>
          </a:p>
          <a:p>
            <a:pPr eaLnBrk="1" hangingPunct="1"/>
            <a:r>
              <a:rPr lang="en-US" altLang="en-US" sz="2400" b="1" dirty="0"/>
              <a:t>Referential Integrity</a:t>
            </a:r>
            <a:r>
              <a:rPr lang="en-US" altLang="en-US" sz="2400" dirty="0"/>
              <a:t>: an integrity constraint specifying that the value (or existence) of an attribute in one relation depends on the value (or existence) of the same attribute in another relation</a:t>
            </a:r>
          </a:p>
          <a:p>
            <a:pPr eaLnBrk="1" hangingPunct="1"/>
            <a:r>
              <a:rPr lang="en-US" altLang="en-US" sz="2400" b="1" dirty="0"/>
              <a:t>Null Value</a:t>
            </a:r>
            <a:r>
              <a:rPr lang="en-US" altLang="en-US" sz="2400" dirty="0"/>
              <a:t>: a special field value, distinct from zero, blank, or any other value, that indicates that the value for the field is missing or otherwise unknown</a:t>
            </a:r>
          </a:p>
        </p:txBody>
      </p:sp>
      <p:graphicFrame>
        <p:nvGraphicFramePr>
          <p:cNvPr id="4" name="Table 3">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1601115885"/>
              </p:ext>
            </p:extLst>
          </p:nvPr>
        </p:nvGraphicFramePr>
        <p:xfrm>
          <a:off x="29183" y="187219"/>
          <a:ext cx="2286000" cy="538818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i="1" kern="1200" dirty="0">
                          <a:solidFill>
                            <a:schemeClr val="tx1"/>
                          </a:solidFill>
                          <a:latin typeface="+mn-lt"/>
                          <a:ea typeface="+mn-ea"/>
                          <a:cs typeface="+mn-cs"/>
                        </a:rPr>
                        <a:t>Introduction</a:t>
                      </a:r>
                    </a:p>
                  </a:txBody>
                  <a:tcPr/>
                </a:tc>
                <a:extLst>
                  <a:ext uri="{0D108BD9-81ED-4DB2-BD59-A6C34878D82A}">
                    <a16:rowId xmlns:a16="http://schemas.microsoft.com/office/drawing/2014/main" val="10000"/>
                  </a:ext>
                </a:extLst>
              </a:tr>
              <a:tr h="481904">
                <a:tc>
                  <a:txBody>
                    <a:bodyPr/>
                    <a:lstStyle/>
                    <a:p>
                      <a:r>
                        <a:rPr lang="en-US" sz="1800" i="1" kern="1200" dirty="0">
                          <a:solidFill>
                            <a:schemeClr val="tx1"/>
                          </a:solidFill>
                          <a:latin typeface="+mn-lt"/>
                          <a:ea typeface="+mn-ea"/>
                          <a:cs typeface="+mn-cs"/>
                        </a:rPr>
                        <a:t>Database Design</a:t>
                      </a:r>
                    </a:p>
                  </a:txBody>
                  <a:tcPr/>
                </a:tc>
                <a:extLst>
                  <a:ext uri="{0D108BD9-81ED-4DB2-BD59-A6C34878D82A}">
                    <a16:rowId xmlns:a16="http://schemas.microsoft.com/office/drawing/2014/main" val="10001"/>
                  </a:ext>
                </a:extLst>
              </a:tr>
              <a:tr h="576525">
                <a:tc>
                  <a:txBody>
                    <a:bodyPr/>
                    <a:lstStyle/>
                    <a:p>
                      <a:r>
                        <a:rPr lang="en-US" sz="1800" i="1" kern="1200" dirty="0">
                          <a:solidFill>
                            <a:schemeClr val="tx1"/>
                          </a:solidFill>
                          <a:latin typeface="+mn-lt"/>
                          <a:ea typeface="+mn-ea"/>
                          <a:cs typeface="+mn-cs"/>
                        </a:rPr>
                        <a:t>Normalization</a:t>
                      </a:r>
                    </a:p>
                  </a:txBody>
                  <a:tcPr/>
                </a:tc>
                <a:extLst>
                  <a:ext uri="{0D108BD9-81ED-4DB2-BD59-A6C34878D82A}">
                    <a16:rowId xmlns:a16="http://schemas.microsoft.com/office/drawing/2014/main" val="10002"/>
                  </a:ext>
                </a:extLst>
              </a:tr>
              <a:tr h="481904">
                <a:tc>
                  <a:txBody>
                    <a:bodyPr/>
                    <a:lstStyle/>
                    <a:p>
                      <a:r>
                        <a:rPr lang="en-US" sz="1800" i="1" kern="1200" dirty="0">
                          <a:solidFill>
                            <a:schemeClr val="tx1"/>
                          </a:solidFill>
                          <a:latin typeface="+mn-lt"/>
                          <a:ea typeface="+mn-ea"/>
                          <a:cs typeface="+mn-cs"/>
                        </a:rPr>
                        <a:t>Transforming E-R Diagrams into Relations   </a:t>
                      </a:r>
                    </a:p>
                  </a:txBody>
                  <a:tcPr/>
                </a:tc>
                <a:extLst>
                  <a:ext uri="{0D108BD9-81ED-4DB2-BD59-A6C34878D82A}">
                    <a16:rowId xmlns:a16="http://schemas.microsoft.com/office/drawing/2014/main" val="10003"/>
                  </a:ext>
                </a:extLst>
              </a:tr>
              <a:tr h="481904">
                <a:tc>
                  <a:txBody>
                    <a:bodyPr/>
                    <a:lstStyle/>
                    <a:p>
                      <a:r>
                        <a:rPr lang="en-US" sz="1800" i="1" kern="1200" dirty="0">
                          <a:solidFill>
                            <a:schemeClr val="tx1"/>
                          </a:solidFill>
                          <a:latin typeface="+mn-lt"/>
                          <a:ea typeface="+mn-ea"/>
                          <a:cs typeface="+mn-cs"/>
                        </a:rPr>
                        <a:t>Merging Relations</a:t>
                      </a:r>
                    </a:p>
                  </a:txBody>
                  <a:tcPr/>
                </a:tc>
                <a:extLst>
                  <a:ext uri="{0D108BD9-81ED-4DB2-BD59-A6C34878D82A}">
                    <a16:rowId xmlns:a16="http://schemas.microsoft.com/office/drawing/2014/main" val="10004"/>
                  </a:ext>
                </a:extLst>
              </a:tr>
              <a:tr h="481904">
                <a:tc>
                  <a:txBody>
                    <a:bodyPr/>
                    <a:lstStyle/>
                    <a:p>
                      <a:r>
                        <a:rPr lang="en-US" sz="1800" b="1" kern="1200" dirty="0">
                          <a:solidFill>
                            <a:srgbClr val="BA2212"/>
                          </a:solidFill>
                          <a:latin typeface="+mn-lt"/>
                          <a:ea typeface="+mn-ea"/>
                          <a:cs typeface="+mn-cs"/>
                        </a:rPr>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64948472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6086">
                                            <p:txEl>
                                              <p:pRg st="2" end="2"/>
                                            </p:txEl>
                                          </p:spTgt>
                                        </p:tgtEl>
                                        <p:attrNameLst>
                                          <p:attrName>style.visibility</p:attrName>
                                        </p:attrNameLst>
                                      </p:cBhvr>
                                      <p:to>
                                        <p:strVal val="visible"/>
                                      </p:to>
                                    </p:set>
                                    <p:anim calcmode="lin" valueType="num">
                                      <p:cBhvr additive="base">
                                        <p:cTn id="15" dur="500" fill="hold"/>
                                        <p:tgtEl>
                                          <p:spTgt spid="4608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608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608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608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Rectangle 2"/>
          <p:cNvSpPr>
            <a:spLocks noGrp="1" noChangeArrowheads="1"/>
          </p:cNvSpPr>
          <p:nvPr>
            <p:ph type="title"/>
          </p:nvPr>
        </p:nvSpPr>
        <p:spPr>
          <a:xfrm>
            <a:off x="2590800" y="381000"/>
            <a:ext cx="8229600" cy="1066800"/>
          </a:xfrm>
        </p:spPr>
        <p:txBody>
          <a:bodyPr/>
          <a:lstStyle/>
          <a:p>
            <a:pPr eaLnBrk="1" hangingPunct="1"/>
            <a:r>
              <a:rPr lang="en-US" altLang="en-US" sz="4000" dirty="0"/>
              <a:t>Designing Physical Tables</a:t>
            </a:r>
          </a:p>
        </p:txBody>
      </p:sp>
      <p:sp>
        <p:nvSpPr>
          <p:cNvPr id="47110" name="Rectangle 3"/>
          <p:cNvSpPr>
            <a:spLocks noGrp="1" noChangeArrowheads="1"/>
          </p:cNvSpPr>
          <p:nvPr>
            <p:ph idx="1"/>
          </p:nvPr>
        </p:nvSpPr>
        <p:spPr>
          <a:xfrm>
            <a:off x="2553730" y="1447800"/>
            <a:ext cx="7772400" cy="4419600"/>
          </a:xfrm>
        </p:spPr>
        <p:txBody>
          <a:bodyPr/>
          <a:lstStyle/>
          <a:p>
            <a:pPr eaLnBrk="1" hangingPunct="1"/>
            <a:r>
              <a:rPr lang="en-US" altLang="en-US" sz="2800" dirty="0"/>
              <a:t>Relational database is a set of related tables.</a:t>
            </a:r>
          </a:p>
          <a:p>
            <a:pPr eaLnBrk="1" hangingPunct="1"/>
            <a:r>
              <a:rPr lang="en-US" altLang="en-US" sz="2800" b="1" dirty="0"/>
              <a:t>Physical Table</a:t>
            </a:r>
            <a:r>
              <a:rPr lang="en-US" altLang="en-US" sz="2800" dirty="0"/>
              <a:t>: a named set of rows and columns that specifies the fields in each row of the table </a:t>
            </a:r>
          </a:p>
          <a:p>
            <a:pPr eaLnBrk="1" hangingPunct="1"/>
            <a:r>
              <a:rPr lang="en-US" altLang="en-US" sz="2800" b="1" dirty="0"/>
              <a:t>Denormalization</a:t>
            </a:r>
            <a:r>
              <a:rPr lang="en-US" altLang="en-US" sz="2800" dirty="0"/>
              <a:t>: the process of splitting or combining normalized relations into physical tables based on affinity of use of rows and fields</a:t>
            </a:r>
          </a:p>
          <a:p>
            <a:pPr eaLnBrk="1" hangingPunct="1"/>
            <a:r>
              <a:rPr lang="en-US" altLang="en-US" sz="2800" dirty="0"/>
              <a:t>Denormalization optimizes certain data processing activities at the expense of others.</a:t>
            </a:r>
          </a:p>
        </p:txBody>
      </p:sp>
      <p:graphicFrame>
        <p:nvGraphicFramePr>
          <p:cNvPr id="4" name="Table 3">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1601115885"/>
              </p:ext>
            </p:extLst>
          </p:nvPr>
        </p:nvGraphicFramePr>
        <p:xfrm>
          <a:off x="29183" y="187219"/>
          <a:ext cx="2286000" cy="538818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i="1" kern="1200" dirty="0">
                          <a:solidFill>
                            <a:schemeClr val="tx1"/>
                          </a:solidFill>
                          <a:latin typeface="+mn-lt"/>
                          <a:ea typeface="+mn-ea"/>
                          <a:cs typeface="+mn-cs"/>
                        </a:rPr>
                        <a:t>Introduction</a:t>
                      </a:r>
                    </a:p>
                  </a:txBody>
                  <a:tcPr/>
                </a:tc>
                <a:extLst>
                  <a:ext uri="{0D108BD9-81ED-4DB2-BD59-A6C34878D82A}">
                    <a16:rowId xmlns:a16="http://schemas.microsoft.com/office/drawing/2014/main" val="10000"/>
                  </a:ext>
                </a:extLst>
              </a:tr>
              <a:tr h="481904">
                <a:tc>
                  <a:txBody>
                    <a:bodyPr/>
                    <a:lstStyle/>
                    <a:p>
                      <a:r>
                        <a:rPr lang="en-US" sz="1800" i="1" kern="1200" dirty="0">
                          <a:solidFill>
                            <a:schemeClr val="tx1"/>
                          </a:solidFill>
                          <a:latin typeface="+mn-lt"/>
                          <a:ea typeface="+mn-ea"/>
                          <a:cs typeface="+mn-cs"/>
                        </a:rPr>
                        <a:t>Database Design</a:t>
                      </a:r>
                    </a:p>
                  </a:txBody>
                  <a:tcPr/>
                </a:tc>
                <a:extLst>
                  <a:ext uri="{0D108BD9-81ED-4DB2-BD59-A6C34878D82A}">
                    <a16:rowId xmlns:a16="http://schemas.microsoft.com/office/drawing/2014/main" val="10001"/>
                  </a:ext>
                </a:extLst>
              </a:tr>
              <a:tr h="576525">
                <a:tc>
                  <a:txBody>
                    <a:bodyPr/>
                    <a:lstStyle/>
                    <a:p>
                      <a:r>
                        <a:rPr lang="en-US" sz="1800" i="1" kern="1200" dirty="0">
                          <a:solidFill>
                            <a:schemeClr val="tx1"/>
                          </a:solidFill>
                          <a:latin typeface="+mn-lt"/>
                          <a:ea typeface="+mn-ea"/>
                          <a:cs typeface="+mn-cs"/>
                        </a:rPr>
                        <a:t>Normalization</a:t>
                      </a:r>
                    </a:p>
                  </a:txBody>
                  <a:tcPr/>
                </a:tc>
                <a:extLst>
                  <a:ext uri="{0D108BD9-81ED-4DB2-BD59-A6C34878D82A}">
                    <a16:rowId xmlns:a16="http://schemas.microsoft.com/office/drawing/2014/main" val="10002"/>
                  </a:ext>
                </a:extLst>
              </a:tr>
              <a:tr h="481904">
                <a:tc>
                  <a:txBody>
                    <a:bodyPr/>
                    <a:lstStyle/>
                    <a:p>
                      <a:r>
                        <a:rPr lang="en-US" sz="1800" i="1" kern="1200" dirty="0">
                          <a:solidFill>
                            <a:schemeClr val="tx1"/>
                          </a:solidFill>
                          <a:latin typeface="+mn-lt"/>
                          <a:ea typeface="+mn-ea"/>
                          <a:cs typeface="+mn-cs"/>
                        </a:rPr>
                        <a:t>Transforming E-R Diagrams into Relations   </a:t>
                      </a:r>
                    </a:p>
                  </a:txBody>
                  <a:tcPr/>
                </a:tc>
                <a:extLst>
                  <a:ext uri="{0D108BD9-81ED-4DB2-BD59-A6C34878D82A}">
                    <a16:rowId xmlns:a16="http://schemas.microsoft.com/office/drawing/2014/main" val="10003"/>
                  </a:ext>
                </a:extLst>
              </a:tr>
              <a:tr h="481904">
                <a:tc>
                  <a:txBody>
                    <a:bodyPr/>
                    <a:lstStyle/>
                    <a:p>
                      <a:r>
                        <a:rPr lang="en-US" sz="1800" i="1" kern="1200" dirty="0">
                          <a:solidFill>
                            <a:schemeClr val="tx1"/>
                          </a:solidFill>
                          <a:latin typeface="+mn-lt"/>
                          <a:ea typeface="+mn-ea"/>
                          <a:cs typeface="+mn-cs"/>
                        </a:rPr>
                        <a:t>Merging Relations</a:t>
                      </a:r>
                    </a:p>
                  </a:txBody>
                  <a:tcPr/>
                </a:tc>
                <a:extLst>
                  <a:ext uri="{0D108BD9-81ED-4DB2-BD59-A6C34878D82A}">
                    <a16:rowId xmlns:a16="http://schemas.microsoft.com/office/drawing/2014/main" val="10004"/>
                  </a:ext>
                </a:extLst>
              </a:tr>
              <a:tr h="481904">
                <a:tc>
                  <a:txBody>
                    <a:bodyPr/>
                    <a:lstStyle/>
                    <a:p>
                      <a:r>
                        <a:rPr lang="en-US" sz="1800" b="1" kern="1200" dirty="0">
                          <a:solidFill>
                            <a:srgbClr val="BA2212"/>
                          </a:solidFill>
                          <a:latin typeface="+mn-lt"/>
                          <a:ea typeface="+mn-ea"/>
                          <a:cs typeface="+mn-cs"/>
                        </a:rPr>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50272544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itle 1"/>
          <p:cNvSpPr>
            <a:spLocks noGrp="1"/>
          </p:cNvSpPr>
          <p:nvPr>
            <p:ph type="title"/>
          </p:nvPr>
        </p:nvSpPr>
        <p:spPr/>
        <p:txBody>
          <a:bodyPr/>
          <a:lstStyle/>
          <a:p>
            <a:pPr eaLnBrk="1" hangingPunct="1"/>
            <a:r>
              <a:rPr lang="en-US" altLang="en-US" sz="4000"/>
              <a:t>Designing Physical Tables (Cont.)</a:t>
            </a:r>
          </a:p>
        </p:txBody>
      </p:sp>
      <p:sp>
        <p:nvSpPr>
          <p:cNvPr id="49156" name="Content Placeholder 2"/>
          <p:cNvSpPr>
            <a:spLocks noGrp="1"/>
          </p:cNvSpPr>
          <p:nvPr>
            <p:ph idx="1"/>
          </p:nvPr>
        </p:nvSpPr>
        <p:spPr>
          <a:xfrm>
            <a:off x="2590800" y="1544520"/>
            <a:ext cx="8229600" cy="3886200"/>
          </a:xfrm>
        </p:spPr>
        <p:txBody>
          <a:bodyPr>
            <a:normAutofit lnSpcReduction="10000"/>
          </a:bodyPr>
          <a:lstStyle/>
          <a:p>
            <a:pPr eaLnBrk="1" hangingPunct="1"/>
            <a:r>
              <a:rPr lang="en-US" altLang="en-US" sz="2800" dirty="0"/>
              <a:t>Various forms of denormalization, which involves combining data from several normalized tables, can be done.</a:t>
            </a:r>
          </a:p>
          <a:p>
            <a:pPr lvl="1" eaLnBrk="1" hangingPunct="1"/>
            <a:r>
              <a:rPr lang="en-US" altLang="en-US" sz="2400" dirty="0"/>
              <a:t>No hard-and-fast rules for deciding  </a:t>
            </a:r>
          </a:p>
          <a:p>
            <a:pPr eaLnBrk="1" hangingPunct="1"/>
            <a:r>
              <a:rPr lang="en-US" altLang="en-US" sz="2800" dirty="0"/>
              <a:t>Three common situations where denormalization may be used:</a:t>
            </a:r>
          </a:p>
          <a:p>
            <a:pPr lvl="1" eaLnBrk="1" hangingPunct="1"/>
            <a:r>
              <a:rPr lang="en-US" altLang="en-US" sz="2400" i="1" dirty="0"/>
              <a:t>Two entities with a one-to-one relationship</a:t>
            </a:r>
          </a:p>
          <a:p>
            <a:pPr lvl="1" eaLnBrk="1" hangingPunct="1"/>
            <a:r>
              <a:rPr lang="en-US" altLang="en-US" sz="2400" i="1" dirty="0"/>
              <a:t>A many-to-many relationship (associative entity) with nonkey attributes</a:t>
            </a:r>
          </a:p>
          <a:p>
            <a:pPr lvl="1" eaLnBrk="1" hangingPunct="1"/>
            <a:r>
              <a:rPr lang="en-US" altLang="en-US" sz="2400" i="1" dirty="0"/>
              <a:t>Reference data</a:t>
            </a:r>
          </a:p>
        </p:txBody>
      </p:sp>
      <p:graphicFrame>
        <p:nvGraphicFramePr>
          <p:cNvPr id="4" name="Table 3">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1601115885"/>
              </p:ext>
            </p:extLst>
          </p:nvPr>
        </p:nvGraphicFramePr>
        <p:xfrm>
          <a:off x="29183" y="187219"/>
          <a:ext cx="2286000" cy="538818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i="1" kern="1200" dirty="0">
                          <a:solidFill>
                            <a:schemeClr val="tx1"/>
                          </a:solidFill>
                          <a:latin typeface="+mn-lt"/>
                          <a:ea typeface="+mn-ea"/>
                          <a:cs typeface="+mn-cs"/>
                        </a:rPr>
                        <a:t>Introduction</a:t>
                      </a:r>
                    </a:p>
                  </a:txBody>
                  <a:tcPr/>
                </a:tc>
                <a:extLst>
                  <a:ext uri="{0D108BD9-81ED-4DB2-BD59-A6C34878D82A}">
                    <a16:rowId xmlns:a16="http://schemas.microsoft.com/office/drawing/2014/main" val="10000"/>
                  </a:ext>
                </a:extLst>
              </a:tr>
              <a:tr h="481904">
                <a:tc>
                  <a:txBody>
                    <a:bodyPr/>
                    <a:lstStyle/>
                    <a:p>
                      <a:r>
                        <a:rPr lang="en-US" sz="1800" i="1" kern="1200" dirty="0">
                          <a:solidFill>
                            <a:schemeClr val="tx1"/>
                          </a:solidFill>
                          <a:latin typeface="+mn-lt"/>
                          <a:ea typeface="+mn-ea"/>
                          <a:cs typeface="+mn-cs"/>
                        </a:rPr>
                        <a:t>Database Design</a:t>
                      </a:r>
                    </a:p>
                  </a:txBody>
                  <a:tcPr/>
                </a:tc>
                <a:extLst>
                  <a:ext uri="{0D108BD9-81ED-4DB2-BD59-A6C34878D82A}">
                    <a16:rowId xmlns:a16="http://schemas.microsoft.com/office/drawing/2014/main" val="10001"/>
                  </a:ext>
                </a:extLst>
              </a:tr>
              <a:tr h="576525">
                <a:tc>
                  <a:txBody>
                    <a:bodyPr/>
                    <a:lstStyle/>
                    <a:p>
                      <a:r>
                        <a:rPr lang="en-US" sz="1800" i="1" kern="1200" dirty="0">
                          <a:solidFill>
                            <a:schemeClr val="tx1"/>
                          </a:solidFill>
                          <a:latin typeface="+mn-lt"/>
                          <a:ea typeface="+mn-ea"/>
                          <a:cs typeface="+mn-cs"/>
                        </a:rPr>
                        <a:t>Normalization</a:t>
                      </a:r>
                    </a:p>
                  </a:txBody>
                  <a:tcPr/>
                </a:tc>
                <a:extLst>
                  <a:ext uri="{0D108BD9-81ED-4DB2-BD59-A6C34878D82A}">
                    <a16:rowId xmlns:a16="http://schemas.microsoft.com/office/drawing/2014/main" val="10002"/>
                  </a:ext>
                </a:extLst>
              </a:tr>
              <a:tr h="481904">
                <a:tc>
                  <a:txBody>
                    <a:bodyPr/>
                    <a:lstStyle/>
                    <a:p>
                      <a:r>
                        <a:rPr lang="en-US" sz="1800" i="1" kern="1200" dirty="0">
                          <a:solidFill>
                            <a:schemeClr val="tx1"/>
                          </a:solidFill>
                          <a:latin typeface="+mn-lt"/>
                          <a:ea typeface="+mn-ea"/>
                          <a:cs typeface="+mn-cs"/>
                        </a:rPr>
                        <a:t>Transforming E-R Diagrams into Relations   </a:t>
                      </a:r>
                    </a:p>
                  </a:txBody>
                  <a:tcPr/>
                </a:tc>
                <a:extLst>
                  <a:ext uri="{0D108BD9-81ED-4DB2-BD59-A6C34878D82A}">
                    <a16:rowId xmlns:a16="http://schemas.microsoft.com/office/drawing/2014/main" val="10003"/>
                  </a:ext>
                </a:extLst>
              </a:tr>
              <a:tr h="481904">
                <a:tc>
                  <a:txBody>
                    <a:bodyPr/>
                    <a:lstStyle/>
                    <a:p>
                      <a:r>
                        <a:rPr lang="en-US" sz="1800" i="1" kern="1200" dirty="0">
                          <a:solidFill>
                            <a:schemeClr val="tx1"/>
                          </a:solidFill>
                          <a:latin typeface="+mn-lt"/>
                          <a:ea typeface="+mn-ea"/>
                          <a:cs typeface="+mn-cs"/>
                        </a:rPr>
                        <a:t>Merging Relations</a:t>
                      </a:r>
                    </a:p>
                  </a:txBody>
                  <a:tcPr/>
                </a:tc>
                <a:extLst>
                  <a:ext uri="{0D108BD9-81ED-4DB2-BD59-A6C34878D82A}">
                    <a16:rowId xmlns:a16="http://schemas.microsoft.com/office/drawing/2014/main" val="10004"/>
                  </a:ext>
                </a:extLst>
              </a:tr>
              <a:tr h="481904">
                <a:tc>
                  <a:txBody>
                    <a:bodyPr/>
                    <a:lstStyle/>
                    <a:p>
                      <a:r>
                        <a:rPr lang="en-US" sz="1800" b="1" kern="1200" dirty="0">
                          <a:solidFill>
                            <a:srgbClr val="BA2212"/>
                          </a:solidFill>
                          <a:latin typeface="+mn-lt"/>
                          <a:ea typeface="+mn-ea"/>
                          <a:cs typeface="+mn-cs"/>
                        </a:rPr>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72068231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9156">
                                            <p:txEl>
                                              <p:pRg st="1" end="1"/>
                                            </p:txEl>
                                          </p:spTgt>
                                        </p:tgtEl>
                                        <p:attrNameLst>
                                          <p:attrName>style.visibility</p:attrName>
                                        </p:attrNameLst>
                                      </p:cBhvr>
                                      <p:to>
                                        <p:strVal val="visible"/>
                                      </p:to>
                                    </p:set>
                                    <p:anim calcmode="lin" valueType="num">
                                      <p:cBhvr additive="base">
                                        <p:cTn id="11" dur="500" fill="hold"/>
                                        <p:tgtEl>
                                          <p:spTgt spid="4915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915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915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9156">
                                            <p:txEl>
                                              <p:pRg st="3" end="3"/>
                                            </p:txEl>
                                          </p:spTgt>
                                        </p:tgtEl>
                                        <p:attrNameLst>
                                          <p:attrName>style.visibility</p:attrName>
                                        </p:attrNameLst>
                                      </p:cBhvr>
                                      <p:to>
                                        <p:strVal val="visible"/>
                                      </p:to>
                                    </p:set>
                                    <p:anim calcmode="lin" valueType="num">
                                      <p:cBhvr additive="base">
                                        <p:cTn id="21" dur="500" fill="hold"/>
                                        <p:tgtEl>
                                          <p:spTgt spid="4915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915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9156">
                                            <p:txEl>
                                              <p:pRg st="4" end="4"/>
                                            </p:txEl>
                                          </p:spTgt>
                                        </p:tgtEl>
                                        <p:attrNameLst>
                                          <p:attrName>style.visibility</p:attrName>
                                        </p:attrNameLst>
                                      </p:cBhvr>
                                      <p:to>
                                        <p:strVal val="visible"/>
                                      </p:to>
                                    </p:set>
                                    <p:anim calcmode="lin" valueType="num">
                                      <p:cBhvr additive="base">
                                        <p:cTn id="27" dur="500" fill="hold"/>
                                        <p:tgtEl>
                                          <p:spTgt spid="4915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915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9156">
                                            <p:txEl>
                                              <p:pRg st="5" end="5"/>
                                            </p:txEl>
                                          </p:spTgt>
                                        </p:tgtEl>
                                        <p:attrNameLst>
                                          <p:attrName>style.visibility</p:attrName>
                                        </p:attrNameLst>
                                      </p:cBhvr>
                                      <p:to>
                                        <p:strVal val="visible"/>
                                      </p:to>
                                    </p:set>
                                    <p:anim calcmode="lin" valueType="num">
                                      <p:cBhvr additive="base">
                                        <p:cTn id="33" dur="500" fill="hold"/>
                                        <p:tgtEl>
                                          <p:spTgt spid="49156">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915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itle 1"/>
          <p:cNvSpPr>
            <a:spLocks noGrp="1"/>
          </p:cNvSpPr>
          <p:nvPr>
            <p:ph type="title"/>
          </p:nvPr>
        </p:nvSpPr>
        <p:spPr>
          <a:xfrm>
            <a:off x="2743200" y="241570"/>
            <a:ext cx="8229600" cy="1371600"/>
          </a:xfrm>
        </p:spPr>
        <p:txBody>
          <a:bodyPr/>
          <a:lstStyle/>
          <a:p>
            <a:pPr eaLnBrk="1" hangingPunct="1"/>
            <a:r>
              <a:rPr lang="en-US" altLang="en-US" sz="4000" dirty="0"/>
              <a:t>Designing Physical Tables (Cont.)</a:t>
            </a:r>
          </a:p>
        </p:txBody>
      </p:sp>
      <p:sp>
        <p:nvSpPr>
          <p:cNvPr id="48132" name="Content Placeholder 2"/>
          <p:cNvSpPr>
            <a:spLocks noGrp="1"/>
          </p:cNvSpPr>
          <p:nvPr>
            <p:ph idx="1"/>
          </p:nvPr>
        </p:nvSpPr>
        <p:spPr>
          <a:xfrm>
            <a:off x="2438400" y="1642352"/>
            <a:ext cx="8229600" cy="4974077"/>
          </a:xfrm>
        </p:spPr>
        <p:txBody>
          <a:bodyPr>
            <a:normAutofit/>
          </a:bodyPr>
          <a:lstStyle/>
          <a:p>
            <a:pPr eaLnBrk="1" hangingPunct="1"/>
            <a:r>
              <a:rPr lang="en-US" altLang="en-US" sz="2800" b="1" dirty="0"/>
              <a:t>Partitioning</a:t>
            </a:r>
            <a:r>
              <a:rPr lang="en-US" altLang="en-US" sz="2800" dirty="0"/>
              <a:t>: splitting a table into different physical files, perhaps stored on different disks or computer. </a:t>
            </a:r>
          </a:p>
          <a:p>
            <a:pPr eaLnBrk="1" hangingPunct="1"/>
            <a:r>
              <a:rPr lang="en-US" altLang="en-US" sz="2800" dirty="0"/>
              <a:t>Helps speed up system performance. </a:t>
            </a:r>
          </a:p>
          <a:p>
            <a:pPr eaLnBrk="1" hangingPunct="1"/>
            <a:r>
              <a:rPr lang="en-US" altLang="en-US" sz="2800" dirty="0"/>
              <a:t>Three types of table partitioning:</a:t>
            </a:r>
          </a:p>
          <a:p>
            <a:pPr lvl="1" eaLnBrk="1" hangingPunct="1"/>
            <a:r>
              <a:rPr lang="en-US" altLang="en-US" sz="2000" i="1" dirty="0"/>
              <a:t>Range partitioning</a:t>
            </a:r>
            <a:r>
              <a:rPr lang="en-US" altLang="en-US" sz="2000" dirty="0"/>
              <a:t>: partitions are defined by nonoverlapping ranges of values for a specified attribute</a:t>
            </a:r>
          </a:p>
          <a:p>
            <a:pPr lvl="1" eaLnBrk="1" hangingPunct="1"/>
            <a:r>
              <a:rPr lang="en-US" altLang="en-US" sz="2000" i="1" dirty="0"/>
              <a:t>Hash partitioning</a:t>
            </a:r>
            <a:r>
              <a:rPr lang="en-US" altLang="en-US" sz="2000" dirty="0"/>
              <a:t>: a table row is assigned to a partition by an algorithm and then maps the specified attribute value to a partition</a:t>
            </a:r>
          </a:p>
          <a:p>
            <a:pPr lvl="1" eaLnBrk="1" hangingPunct="1"/>
            <a:r>
              <a:rPr lang="en-US" altLang="en-US" sz="2000" i="1" dirty="0"/>
              <a:t>Composite partitioning</a:t>
            </a:r>
            <a:r>
              <a:rPr lang="en-US" altLang="en-US" sz="2000" dirty="0"/>
              <a:t>: combines range and hash partitioning by first segregating data by ranges on the designated attribute, and then within each of these partitions</a:t>
            </a:r>
          </a:p>
        </p:txBody>
      </p:sp>
      <p:graphicFrame>
        <p:nvGraphicFramePr>
          <p:cNvPr id="4" name="Table 3">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1601115885"/>
              </p:ext>
            </p:extLst>
          </p:nvPr>
        </p:nvGraphicFramePr>
        <p:xfrm>
          <a:off x="29183" y="187219"/>
          <a:ext cx="2286000" cy="538818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i="1" kern="1200" dirty="0">
                          <a:solidFill>
                            <a:schemeClr val="tx1"/>
                          </a:solidFill>
                          <a:latin typeface="+mn-lt"/>
                          <a:ea typeface="+mn-ea"/>
                          <a:cs typeface="+mn-cs"/>
                        </a:rPr>
                        <a:t>Introduction</a:t>
                      </a:r>
                    </a:p>
                  </a:txBody>
                  <a:tcPr/>
                </a:tc>
                <a:extLst>
                  <a:ext uri="{0D108BD9-81ED-4DB2-BD59-A6C34878D82A}">
                    <a16:rowId xmlns:a16="http://schemas.microsoft.com/office/drawing/2014/main" val="10000"/>
                  </a:ext>
                </a:extLst>
              </a:tr>
              <a:tr h="481904">
                <a:tc>
                  <a:txBody>
                    <a:bodyPr/>
                    <a:lstStyle/>
                    <a:p>
                      <a:r>
                        <a:rPr lang="en-US" sz="1800" i="1" kern="1200" dirty="0">
                          <a:solidFill>
                            <a:schemeClr val="tx1"/>
                          </a:solidFill>
                          <a:latin typeface="+mn-lt"/>
                          <a:ea typeface="+mn-ea"/>
                          <a:cs typeface="+mn-cs"/>
                        </a:rPr>
                        <a:t>Database Design</a:t>
                      </a:r>
                    </a:p>
                  </a:txBody>
                  <a:tcPr/>
                </a:tc>
                <a:extLst>
                  <a:ext uri="{0D108BD9-81ED-4DB2-BD59-A6C34878D82A}">
                    <a16:rowId xmlns:a16="http://schemas.microsoft.com/office/drawing/2014/main" val="10001"/>
                  </a:ext>
                </a:extLst>
              </a:tr>
              <a:tr h="576525">
                <a:tc>
                  <a:txBody>
                    <a:bodyPr/>
                    <a:lstStyle/>
                    <a:p>
                      <a:r>
                        <a:rPr lang="en-US" sz="1800" i="1" kern="1200" dirty="0">
                          <a:solidFill>
                            <a:schemeClr val="tx1"/>
                          </a:solidFill>
                          <a:latin typeface="+mn-lt"/>
                          <a:ea typeface="+mn-ea"/>
                          <a:cs typeface="+mn-cs"/>
                        </a:rPr>
                        <a:t>Normalization</a:t>
                      </a:r>
                    </a:p>
                  </a:txBody>
                  <a:tcPr/>
                </a:tc>
                <a:extLst>
                  <a:ext uri="{0D108BD9-81ED-4DB2-BD59-A6C34878D82A}">
                    <a16:rowId xmlns:a16="http://schemas.microsoft.com/office/drawing/2014/main" val="10002"/>
                  </a:ext>
                </a:extLst>
              </a:tr>
              <a:tr h="481904">
                <a:tc>
                  <a:txBody>
                    <a:bodyPr/>
                    <a:lstStyle/>
                    <a:p>
                      <a:r>
                        <a:rPr lang="en-US" sz="1800" i="1" kern="1200" dirty="0">
                          <a:solidFill>
                            <a:schemeClr val="tx1"/>
                          </a:solidFill>
                          <a:latin typeface="+mn-lt"/>
                          <a:ea typeface="+mn-ea"/>
                          <a:cs typeface="+mn-cs"/>
                        </a:rPr>
                        <a:t>Transforming E-R Diagrams into Relations   </a:t>
                      </a:r>
                    </a:p>
                  </a:txBody>
                  <a:tcPr/>
                </a:tc>
                <a:extLst>
                  <a:ext uri="{0D108BD9-81ED-4DB2-BD59-A6C34878D82A}">
                    <a16:rowId xmlns:a16="http://schemas.microsoft.com/office/drawing/2014/main" val="10003"/>
                  </a:ext>
                </a:extLst>
              </a:tr>
              <a:tr h="481904">
                <a:tc>
                  <a:txBody>
                    <a:bodyPr/>
                    <a:lstStyle/>
                    <a:p>
                      <a:r>
                        <a:rPr lang="en-US" sz="1800" i="1" kern="1200" dirty="0">
                          <a:solidFill>
                            <a:schemeClr val="tx1"/>
                          </a:solidFill>
                          <a:latin typeface="+mn-lt"/>
                          <a:ea typeface="+mn-ea"/>
                          <a:cs typeface="+mn-cs"/>
                        </a:rPr>
                        <a:t>Merging Relations</a:t>
                      </a:r>
                    </a:p>
                  </a:txBody>
                  <a:tcPr/>
                </a:tc>
                <a:extLst>
                  <a:ext uri="{0D108BD9-81ED-4DB2-BD59-A6C34878D82A}">
                    <a16:rowId xmlns:a16="http://schemas.microsoft.com/office/drawing/2014/main" val="10004"/>
                  </a:ext>
                </a:extLst>
              </a:tr>
              <a:tr h="481904">
                <a:tc>
                  <a:txBody>
                    <a:bodyPr/>
                    <a:lstStyle/>
                    <a:p>
                      <a:r>
                        <a:rPr lang="en-US" sz="1800" b="1" kern="1200" dirty="0">
                          <a:solidFill>
                            <a:srgbClr val="BA2212"/>
                          </a:solidFill>
                          <a:latin typeface="+mn-lt"/>
                          <a:ea typeface="+mn-ea"/>
                          <a:cs typeface="+mn-cs"/>
                        </a:rPr>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20577632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8132">
                                            <p:txEl>
                                              <p:pRg st="3" end="3"/>
                                            </p:txEl>
                                          </p:spTgt>
                                        </p:tgtEl>
                                        <p:attrNameLst>
                                          <p:attrName>style.visibility</p:attrName>
                                        </p:attrNameLst>
                                      </p:cBhvr>
                                      <p:to>
                                        <p:strVal val="visible"/>
                                      </p:to>
                                    </p:set>
                                    <p:anim calcmode="lin" valueType="num">
                                      <p:cBhvr additive="base">
                                        <p:cTn id="19" dur="500" fill="hold"/>
                                        <p:tgtEl>
                                          <p:spTgt spid="4813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813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8132">
                                            <p:txEl>
                                              <p:pRg st="4" end="4"/>
                                            </p:txEl>
                                          </p:spTgt>
                                        </p:tgtEl>
                                        <p:attrNameLst>
                                          <p:attrName>style.visibility</p:attrName>
                                        </p:attrNameLst>
                                      </p:cBhvr>
                                      <p:to>
                                        <p:strVal val="visible"/>
                                      </p:to>
                                    </p:set>
                                    <p:anim calcmode="lin" valueType="num">
                                      <p:cBhvr additive="base">
                                        <p:cTn id="25" dur="500" fill="hold"/>
                                        <p:tgtEl>
                                          <p:spTgt spid="4813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813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8132">
                                            <p:txEl>
                                              <p:pRg st="5" end="5"/>
                                            </p:txEl>
                                          </p:spTgt>
                                        </p:tgtEl>
                                        <p:attrNameLst>
                                          <p:attrName>style.visibility</p:attrName>
                                        </p:attrNameLst>
                                      </p:cBhvr>
                                      <p:to>
                                        <p:strVal val="visible"/>
                                      </p:to>
                                    </p:set>
                                    <p:anim calcmode="lin" valueType="num">
                                      <p:cBhvr additive="base">
                                        <p:cTn id="31" dur="500" fill="hold"/>
                                        <p:tgtEl>
                                          <p:spTgt spid="4813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813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1"/>
          <p:cNvSpPr>
            <a:spLocks noGrp="1"/>
          </p:cNvSpPr>
          <p:nvPr>
            <p:ph type="title"/>
          </p:nvPr>
        </p:nvSpPr>
        <p:spPr>
          <a:xfrm>
            <a:off x="2590800" y="184826"/>
            <a:ext cx="8229600" cy="1371600"/>
          </a:xfrm>
        </p:spPr>
        <p:txBody>
          <a:bodyPr/>
          <a:lstStyle/>
          <a:p>
            <a:pPr eaLnBrk="1" hangingPunct="1"/>
            <a:r>
              <a:rPr lang="en-US" altLang="en-US" dirty="0"/>
              <a:t>File Organizations</a:t>
            </a:r>
          </a:p>
        </p:txBody>
      </p:sp>
      <p:sp>
        <p:nvSpPr>
          <p:cNvPr id="50180" name="Content Placeholder 2"/>
          <p:cNvSpPr>
            <a:spLocks noGrp="1"/>
          </p:cNvSpPr>
          <p:nvPr>
            <p:ph idx="1"/>
          </p:nvPr>
        </p:nvSpPr>
        <p:spPr>
          <a:xfrm>
            <a:off x="2362200" y="1630041"/>
            <a:ext cx="8229600" cy="3886200"/>
          </a:xfrm>
        </p:spPr>
        <p:txBody>
          <a:bodyPr>
            <a:normAutofit/>
          </a:bodyPr>
          <a:lstStyle/>
          <a:p>
            <a:pPr eaLnBrk="1" hangingPunct="1"/>
            <a:r>
              <a:rPr lang="en-US" altLang="en-US" sz="3200" b="1" dirty="0"/>
              <a:t>File organization</a:t>
            </a:r>
            <a:r>
              <a:rPr lang="en-US" altLang="en-US" sz="3200" dirty="0"/>
              <a:t>: a technique for physically arranging the records of a file</a:t>
            </a:r>
          </a:p>
          <a:p>
            <a:pPr eaLnBrk="1" hangingPunct="1"/>
            <a:endParaRPr lang="en-US" altLang="en-US" sz="3200" b="1" dirty="0"/>
          </a:p>
          <a:p>
            <a:pPr eaLnBrk="1" hangingPunct="1"/>
            <a:r>
              <a:rPr lang="en-US" altLang="en-US" sz="3200" b="1" dirty="0"/>
              <a:t>Physical file</a:t>
            </a:r>
            <a:r>
              <a:rPr lang="en-US" altLang="en-US" sz="3200" dirty="0"/>
              <a:t>: a named set of table rows stored in a contiguous section of secondary memory</a:t>
            </a:r>
          </a:p>
        </p:txBody>
      </p:sp>
      <p:graphicFrame>
        <p:nvGraphicFramePr>
          <p:cNvPr id="4" name="Table 3">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1601115885"/>
              </p:ext>
            </p:extLst>
          </p:nvPr>
        </p:nvGraphicFramePr>
        <p:xfrm>
          <a:off x="29183" y="187219"/>
          <a:ext cx="2286000" cy="538818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i="1" kern="1200" dirty="0">
                          <a:solidFill>
                            <a:schemeClr val="tx1"/>
                          </a:solidFill>
                          <a:latin typeface="+mn-lt"/>
                          <a:ea typeface="+mn-ea"/>
                          <a:cs typeface="+mn-cs"/>
                        </a:rPr>
                        <a:t>Introduction</a:t>
                      </a:r>
                    </a:p>
                  </a:txBody>
                  <a:tcPr/>
                </a:tc>
                <a:extLst>
                  <a:ext uri="{0D108BD9-81ED-4DB2-BD59-A6C34878D82A}">
                    <a16:rowId xmlns:a16="http://schemas.microsoft.com/office/drawing/2014/main" val="10000"/>
                  </a:ext>
                </a:extLst>
              </a:tr>
              <a:tr h="481904">
                <a:tc>
                  <a:txBody>
                    <a:bodyPr/>
                    <a:lstStyle/>
                    <a:p>
                      <a:r>
                        <a:rPr lang="en-US" sz="1800" i="1" kern="1200" dirty="0">
                          <a:solidFill>
                            <a:schemeClr val="tx1"/>
                          </a:solidFill>
                          <a:latin typeface="+mn-lt"/>
                          <a:ea typeface="+mn-ea"/>
                          <a:cs typeface="+mn-cs"/>
                        </a:rPr>
                        <a:t>Database Design</a:t>
                      </a:r>
                    </a:p>
                  </a:txBody>
                  <a:tcPr/>
                </a:tc>
                <a:extLst>
                  <a:ext uri="{0D108BD9-81ED-4DB2-BD59-A6C34878D82A}">
                    <a16:rowId xmlns:a16="http://schemas.microsoft.com/office/drawing/2014/main" val="10001"/>
                  </a:ext>
                </a:extLst>
              </a:tr>
              <a:tr h="576525">
                <a:tc>
                  <a:txBody>
                    <a:bodyPr/>
                    <a:lstStyle/>
                    <a:p>
                      <a:r>
                        <a:rPr lang="en-US" sz="1800" i="1" kern="1200" dirty="0">
                          <a:solidFill>
                            <a:schemeClr val="tx1"/>
                          </a:solidFill>
                          <a:latin typeface="+mn-lt"/>
                          <a:ea typeface="+mn-ea"/>
                          <a:cs typeface="+mn-cs"/>
                        </a:rPr>
                        <a:t>Normalization</a:t>
                      </a:r>
                    </a:p>
                  </a:txBody>
                  <a:tcPr/>
                </a:tc>
                <a:extLst>
                  <a:ext uri="{0D108BD9-81ED-4DB2-BD59-A6C34878D82A}">
                    <a16:rowId xmlns:a16="http://schemas.microsoft.com/office/drawing/2014/main" val="10002"/>
                  </a:ext>
                </a:extLst>
              </a:tr>
              <a:tr h="481904">
                <a:tc>
                  <a:txBody>
                    <a:bodyPr/>
                    <a:lstStyle/>
                    <a:p>
                      <a:r>
                        <a:rPr lang="en-US" sz="1800" i="1" kern="1200" dirty="0">
                          <a:solidFill>
                            <a:schemeClr val="tx1"/>
                          </a:solidFill>
                          <a:latin typeface="+mn-lt"/>
                          <a:ea typeface="+mn-ea"/>
                          <a:cs typeface="+mn-cs"/>
                        </a:rPr>
                        <a:t>Transforming E-R Diagrams into Relations   </a:t>
                      </a:r>
                    </a:p>
                  </a:txBody>
                  <a:tcPr/>
                </a:tc>
                <a:extLst>
                  <a:ext uri="{0D108BD9-81ED-4DB2-BD59-A6C34878D82A}">
                    <a16:rowId xmlns:a16="http://schemas.microsoft.com/office/drawing/2014/main" val="10003"/>
                  </a:ext>
                </a:extLst>
              </a:tr>
              <a:tr h="481904">
                <a:tc>
                  <a:txBody>
                    <a:bodyPr/>
                    <a:lstStyle/>
                    <a:p>
                      <a:r>
                        <a:rPr lang="en-US" sz="1800" i="1" kern="1200" dirty="0">
                          <a:solidFill>
                            <a:schemeClr val="tx1"/>
                          </a:solidFill>
                          <a:latin typeface="+mn-lt"/>
                          <a:ea typeface="+mn-ea"/>
                          <a:cs typeface="+mn-cs"/>
                        </a:rPr>
                        <a:t>Merging Relations</a:t>
                      </a:r>
                    </a:p>
                  </a:txBody>
                  <a:tcPr/>
                </a:tc>
                <a:extLst>
                  <a:ext uri="{0D108BD9-81ED-4DB2-BD59-A6C34878D82A}">
                    <a16:rowId xmlns:a16="http://schemas.microsoft.com/office/drawing/2014/main" val="10004"/>
                  </a:ext>
                </a:extLst>
              </a:tr>
              <a:tr h="481904">
                <a:tc>
                  <a:txBody>
                    <a:bodyPr/>
                    <a:lstStyle/>
                    <a:p>
                      <a:r>
                        <a:rPr lang="en-US" sz="1800" b="1" kern="1200" dirty="0">
                          <a:solidFill>
                            <a:srgbClr val="BA2212"/>
                          </a:solidFill>
                          <a:latin typeface="+mn-lt"/>
                          <a:ea typeface="+mn-ea"/>
                          <a:cs typeface="+mn-cs"/>
                        </a:rPr>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38110688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8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Rectangle 2"/>
          <p:cNvSpPr>
            <a:spLocks noGrp="1" noChangeArrowheads="1"/>
          </p:cNvSpPr>
          <p:nvPr>
            <p:ph type="title"/>
          </p:nvPr>
        </p:nvSpPr>
        <p:spPr/>
        <p:txBody>
          <a:bodyPr/>
          <a:lstStyle/>
          <a:p>
            <a:pPr eaLnBrk="1" hangingPunct="1"/>
            <a:r>
              <a:rPr lang="en-US" altLang="en-US"/>
              <a:t>Arranging Table Rows</a:t>
            </a:r>
          </a:p>
        </p:txBody>
      </p:sp>
      <p:sp>
        <p:nvSpPr>
          <p:cNvPr id="53254" name="Rectangle 3"/>
          <p:cNvSpPr>
            <a:spLocks noGrp="1" noChangeArrowheads="1"/>
          </p:cNvSpPr>
          <p:nvPr>
            <p:ph idx="1"/>
          </p:nvPr>
        </p:nvSpPr>
        <p:spPr>
          <a:xfrm>
            <a:off x="2362200" y="1600200"/>
            <a:ext cx="8001000" cy="4572000"/>
          </a:xfrm>
        </p:spPr>
        <p:txBody>
          <a:bodyPr>
            <a:normAutofit/>
          </a:bodyPr>
          <a:lstStyle/>
          <a:p>
            <a:pPr marL="590550" indent="-533400"/>
            <a:r>
              <a:rPr lang="en-US" altLang="en-US" sz="3200" dirty="0"/>
              <a:t>Objectives for choosing file organization</a:t>
            </a:r>
          </a:p>
          <a:p>
            <a:pPr marL="990600" lvl="1" indent="-533400"/>
            <a:r>
              <a:rPr lang="en-US" altLang="en-US" sz="2400" dirty="0"/>
              <a:t>Fast data retrieval</a:t>
            </a:r>
          </a:p>
          <a:p>
            <a:pPr marL="990600" lvl="1" indent="-533400"/>
            <a:r>
              <a:rPr lang="en-US" altLang="en-US" sz="2400" dirty="0"/>
              <a:t>High throughput for processing transactions</a:t>
            </a:r>
          </a:p>
          <a:p>
            <a:pPr marL="990600" lvl="1" indent="-533400"/>
            <a:r>
              <a:rPr lang="en-US" altLang="en-US" sz="2400" dirty="0"/>
              <a:t>Efficient use of storage space</a:t>
            </a:r>
          </a:p>
          <a:p>
            <a:pPr marL="990600" lvl="1" indent="-533400"/>
            <a:r>
              <a:rPr lang="en-US" altLang="en-US" sz="2400" dirty="0"/>
              <a:t>Protection from failures or data loss</a:t>
            </a:r>
          </a:p>
          <a:p>
            <a:pPr marL="990600" lvl="1" indent="-533400"/>
            <a:r>
              <a:rPr lang="en-US" altLang="en-US" sz="2400" dirty="0"/>
              <a:t>Minimizing need for reorganization</a:t>
            </a:r>
          </a:p>
          <a:p>
            <a:pPr marL="990600" lvl="1" indent="-533400"/>
            <a:r>
              <a:rPr lang="en-US" altLang="en-US" sz="2400" dirty="0"/>
              <a:t>Accommodating growth</a:t>
            </a:r>
          </a:p>
          <a:p>
            <a:pPr marL="990600" lvl="1" indent="-533400"/>
            <a:r>
              <a:rPr lang="en-US" altLang="en-US" sz="2400" dirty="0"/>
              <a:t>Security from unauthorized use</a:t>
            </a:r>
          </a:p>
        </p:txBody>
      </p:sp>
      <p:graphicFrame>
        <p:nvGraphicFramePr>
          <p:cNvPr id="4" name="Table 3">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1601115885"/>
              </p:ext>
            </p:extLst>
          </p:nvPr>
        </p:nvGraphicFramePr>
        <p:xfrm>
          <a:off x="29183" y="187219"/>
          <a:ext cx="2286000" cy="538818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i="1" kern="1200" dirty="0">
                          <a:solidFill>
                            <a:schemeClr val="tx1"/>
                          </a:solidFill>
                          <a:latin typeface="+mn-lt"/>
                          <a:ea typeface="+mn-ea"/>
                          <a:cs typeface="+mn-cs"/>
                        </a:rPr>
                        <a:t>Introduction</a:t>
                      </a:r>
                    </a:p>
                  </a:txBody>
                  <a:tcPr/>
                </a:tc>
                <a:extLst>
                  <a:ext uri="{0D108BD9-81ED-4DB2-BD59-A6C34878D82A}">
                    <a16:rowId xmlns:a16="http://schemas.microsoft.com/office/drawing/2014/main" val="10000"/>
                  </a:ext>
                </a:extLst>
              </a:tr>
              <a:tr h="481904">
                <a:tc>
                  <a:txBody>
                    <a:bodyPr/>
                    <a:lstStyle/>
                    <a:p>
                      <a:r>
                        <a:rPr lang="en-US" sz="1800" i="1" kern="1200" dirty="0">
                          <a:solidFill>
                            <a:schemeClr val="tx1"/>
                          </a:solidFill>
                          <a:latin typeface="+mn-lt"/>
                          <a:ea typeface="+mn-ea"/>
                          <a:cs typeface="+mn-cs"/>
                        </a:rPr>
                        <a:t>Database Design</a:t>
                      </a:r>
                    </a:p>
                  </a:txBody>
                  <a:tcPr/>
                </a:tc>
                <a:extLst>
                  <a:ext uri="{0D108BD9-81ED-4DB2-BD59-A6C34878D82A}">
                    <a16:rowId xmlns:a16="http://schemas.microsoft.com/office/drawing/2014/main" val="10001"/>
                  </a:ext>
                </a:extLst>
              </a:tr>
              <a:tr h="576525">
                <a:tc>
                  <a:txBody>
                    <a:bodyPr/>
                    <a:lstStyle/>
                    <a:p>
                      <a:r>
                        <a:rPr lang="en-US" sz="1800" i="1" kern="1200" dirty="0">
                          <a:solidFill>
                            <a:schemeClr val="tx1"/>
                          </a:solidFill>
                          <a:latin typeface="+mn-lt"/>
                          <a:ea typeface="+mn-ea"/>
                          <a:cs typeface="+mn-cs"/>
                        </a:rPr>
                        <a:t>Normalization</a:t>
                      </a:r>
                    </a:p>
                  </a:txBody>
                  <a:tcPr/>
                </a:tc>
                <a:extLst>
                  <a:ext uri="{0D108BD9-81ED-4DB2-BD59-A6C34878D82A}">
                    <a16:rowId xmlns:a16="http://schemas.microsoft.com/office/drawing/2014/main" val="10002"/>
                  </a:ext>
                </a:extLst>
              </a:tr>
              <a:tr h="481904">
                <a:tc>
                  <a:txBody>
                    <a:bodyPr/>
                    <a:lstStyle/>
                    <a:p>
                      <a:r>
                        <a:rPr lang="en-US" sz="1800" i="1" kern="1200" dirty="0">
                          <a:solidFill>
                            <a:schemeClr val="tx1"/>
                          </a:solidFill>
                          <a:latin typeface="+mn-lt"/>
                          <a:ea typeface="+mn-ea"/>
                          <a:cs typeface="+mn-cs"/>
                        </a:rPr>
                        <a:t>Transforming E-R Diagrams into Relations   </a:t>
                      </a:r>
                    </a:p>
                  </a:txBody>
                  <a:tcPr/>
                </a:tc>
                <a:extLst>
                  <a:ext uri="{0D108BD9-81ED-4DB2-BD59-A6C34878D82A}">
                    <a16:rowId xmlns:a16="http://schemas.microsoft.com/office/drawing/2014/main" val="10003"/>
                  </a:ext>
                </a:extLst>
              </a:tr>
              <a:tr h="481904">
                <a:tc>
                  <a:txBody>
                    <a:bodyPr/>
                    <a:lstStyle/>
                    <a:p>
                      <a:r>
                        <a:rPr lang="en-US" sz="1800" i="1" kern="1200" dirty="0">
                          <a:solidFill>
                            <a:schemeClr val="tx1"/>
                          </a:solidFill>
                          <a:latin typeface="+mn-lt"/>
                          <a:ea typeface="+mn-ea"/>
                          <a:cs typeface="+mn-cs"/>
                        </a:rPr>
                        <a:t>Merging Relations</a:t>
                      </a:r>
                    </a:p>
                  </a:txBody>
                  <a:tcPr/>
                </a:tc>
                <a:extLst>
                  <a:ext uri="{0D108BD9-81ED-4DB2-BD59-A6C34878D82A}">
                    <a16:rowId xmlns:a16="http://schemas.microsoft.com/office/drawing/2014/main" val="10004"/>
                  </a:ext>
                </a:extLst>
              </a:tr>
              <a:tr h="481904">
                <a:tc>
                  <a:txBody>
                    <a:bodyPr/>
                    <a:lstStyle/>
                    <a:p>
                      <a:r>
                        <a:rPr lang="en-US" sz="1800" b="1" kern="1200" dirty="0">
                          <a:solidFill>
                            <a:srgbClr val="BA2212"/>
                          </a:solidFill>
                          <a:latin typeface="+mn-lt"/>
                          <a:ea typeface="+mn-ea"/>
                          <a:cs typeface="+mn-cs"/>
                        </a:rPr>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92487557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3254">
                                            <p:txEl>
                                              <p:pRg st="1" end="1"/>
                                            </p:txEl>
                                          </p:spTgt>
                                        </p:tgtEl>
                                        <p:attrNameLst>
                                          <p:attrName>style.visibility</p:attrName>
                                        </p:attrNameLst>
                                      </p:cBhvr>
                                      <p:to>
                                        <p:strVal val="visible"/>
                                      </p:to>
                                    </p:set>
                                    <p:anim calcmode="lin" valueType="num">
                                      <p:cBhvr additive="base">
                                        <p:cTn id="11" dur="500" fill="hold"/>
                                        <p:tgtEl>
                                          <p:spTgt spid="5325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325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3254">
                                            <p:txEl>
                                              <p:pRg st="2" end="2"/>
                                            </p:txEl>
                                          </p:spTgt>
                                        </p:tgtEl>
                                        <p:attrNameLst>
                                          <p:attrName>style.visibility</p:attrName>
                                        </p:attrNameLst>
                                      </p:cBhvr>
                                      <p:to>
                                        <p:strVal val="visible"/>
                                      </p:to>
                                    </p:set>
                                    <p:anim calcmode="lin" valueType="num">
                                      <p:cBhvr additive="base">
                                        <p:cTn id="17" dur="500" fill="hold"/>
                                        <p:tgtEl>
                                          <p:spTgt spid="5325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325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3254">
                                            <p:txEl>
                                              <p:pRg st="3" end="3"/>
                                            </p:txEl>
                                          </p:spTgt>
                                        </p:tgtEl>
                                        <p:attrNameLst>
                                          <p:attrName>style.visibility</p:attrName>
                                        </p:attrNameLst>
                                      </p:cBhvr>
                                      <p:to>
                                        <p:strVal val="visible"/>
                                      </p:to>
                                    </p:set>
                                    <p:anim calcmode="lin" valueType="num">
                                      <p:cBhvr additive="base">
                                        <p:cTn id="23" dur="500" fill="hold"/>
                                        <p:tgtEl>
                                          <p:spTgt spid="5325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325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3254">
                                            <p:txEl>
                                              <p:pRg st="4" end="4"/>
                                            </p:txEl>
                                          </p:spTgt>
                                        </p:tgtEl>
                                        <p:attrNameLst>
                                          <p:attrName>style.visibility</p:attrName>
                                        </p:attrNameLst>
                                      </p:cBhvr>
                                      <p:to>
                                        <p:strVal val="visible"/>
                                      </p:to>
                                    </p:set>
                                    <p:anim calcmode="lin" valueType="num">
                                      <p:cBhvr additive="base">
                                        <p:cTn id="29" dur="500" fill="hold"/>
                                        <p:tgtEl>
                                          <p:spTgt spid="5325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325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3254">
                                            <p:txEl>
                                              <p:pRg st="5" end="5"/>
                                            </p:txEl>
                                          </p:spTgt>
                                        </p:tgtEl>
                                        <p:attrNameLst>
                                          <p:attrName>style.visibility</p:attrName>
                                        </p:attrNameLst>
                                      </p:cBhvr>
                                      <p:to>
                                        <p:strVal val="visible"/>
                                      </p:to>
                                    </p:set>
                                    <p:anim calcmode="lin" valueType="num">
                                      <p:cBhvr additive="base">
                                        <p:cTn id="35" dur="500" fill="hold"/>
                                        <p:tgtEl>
                                          <p:spTgt spid="53254">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325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3254">
                                            <p:txEl>
                                              <p:pRg st="6" end="6"/>
                                            </p:txEl>
                                          </p:spTgt>
                                        </p:tgtEl>
                                        <p:attrNameLst>
                                          <p:attrName>style.visibility</p:attrName>
                                        </p:attrNameLst>
                                      </p:cBhvr>
                                      <p:to>
                                        <p:strVal val="visible"/>
                                      </p:to>
                                    </p:set>
                                    <p:anim calcmode="lin" valueType="num">
                                      <p:cBhvr additive="base">
                                        <p:cTn id="41" dur="500" fill="hold"/>
                                        <p:tgtEl>
                                          <p:spTgt spid="53254">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325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3254">
                                            <p:txEl>
                                              <p:pRg st="7" end="7"/>
                                            </p:txEl>
                                          </p:spTgt>
                                        </p:tgtEl>
                                        <p:attrNameLst>
                                          <p:attrName>style.visibility</p:attrName>
                                        </p:attrNameLst>
                                      </p:cBhvr>
                                      <p:to>
                                        <p:strVal val="visible"/>
                                      </p:to>
                                    </p:set>
                                    <p:anim calcmode="lin" valueType="num">
                                      <p:cBhvr additive="base">
                                        <p:cTn id="47" dur="500" fill="hold"/>
                                        <p:tgtEl>
                                          <p:spTgt spid="53254">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325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itle 1"/>
          <p:cNvSpPr>
            <a:spLocks noGrp="1"/>
          </p:cNvSpPr>
          <p:nvPr>
            <p:ph type="title"/>
          </p:nvPr>
        </p:nvSpPr>
        <p:spPr/>
        <p:txBody>
          <a:bodyPr/>
          <a:lstStyle/>
          <a:p>
            <a:pPr eaLnBrk="1" hangingPunct="1"/>
            <a:r>
              <a:rPr lang="en-US" altLang="en-US"/>
              <a:t>File Organizations (Cont.)</a:t>
            </a:r>
          </a:p>
        </p:txBody>
      </p:sp>
      <p:sp>
        <p:nvSpPr>
          <p:cNvPr id="52228" name="Content Placeholder 2"/>
          <p:cNvSpPr>
            <a:spLocks noGrp="1"/>
          </p:cNvSpPr>
          <p:nvPr>
            <p:ph idx="1"/>
          </p:nvPr>
        </p:nvSpPr>
        <p:spPr>
          <a:xfrm>
            <a:off x="2590800" y="1689208"/>
            <a:ext cx="8229600" cy="3886200"/>
          </a:xfrm>
        </p:spPr>
        <p:txBody>
          <a:bodyPr/>
          <a:lstStyle/>
          <a:p>
            <a:pPr eaLnBrk="1" hangingPunct="1"/>
            <a:r>
              <a:rPr lang="en-US" altLang="en-US" sz="2800" b="1" dirty="0"/>
              <a:t>Three common file organizations:</a:t>
            </a:r>
          </a:p>
          <a:p>
            <a:pPr marL="514350" indent="-514350">
              <a:buFont typeface="+mj-lt"/>
              <a:buAutoNum type="arabicPeriod"/>
            </a:pPr>
            <a:r>
              <a:rPr lang="en-US" altLang="en-US" sz="2800" b="1" dirty="0"/>
              <a:t>Sequential</a:t>
            </a:r>
            <a:r>
              <a:rPr lang="en-US" altLang="en-US" sz="2800" dirty="0"/>
              <a:t>: rows are stored in sequence according to a primary key value</a:t>
            </a:r>
          </a:p>
          <a:p>
            <a:pPr marL="514350" indent="-514350">
              <a:buFont typeface="+mj-lt"/>
              <a:buAutoNum type="arabicPeriod"/>
            </a:pPr>
            <a:r>
              <a:rPr lang="en-US" altLang="en-US" sz="2800" b="1" dirty="0"/>
              <a:t>Indexed: </a:t>
            </a:r>
            <a:r>
              <a:rPr lang="en-US" altLang="en-US" sz="2800" dirty="0"/>
              <a:t>rows can be stored sequentially or nonsequentially; an index allows quick access to rows</a:t>
            </a:r>
          </a:p>
          <a:p>
            <a:pPr marL="514350" indent="-514350">
              <a:buFont typeface="+mj-lt"/>
              <a:buAutoNum type="arabicPeriod"/>
            </a:pPr>
            <a:r>
              <a:rPr lang="en-US" altLang="en-US" sz="2800" b="1" dirty="0"/>
              <a:t>Hashed file organization</a:t>
            </a:r>
            <a:r>
              <a:rPr lang="en-US" altLang="en-US" sz="2800" dirty="0"/>
              <a:t>: rows usually stored nonsequentially; the address for each row is determined using an algorithm</a:t>
            </a:r>
          </a:p>
        </p:txBody>
      </p:sp>
      <p:graphicFrame>
        <p:nvGraphicFramePr>
          <p:cNvPr id="4" name="Table 3">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1601115885"/>
              </p:ext>
            </p:extLst>
          </p:nvPr>
        </p:nvGraphicFramePr>
        <p:xfrm>
          <a:off x="29183" y="187219"/>
          <a:ext cx="2286000" cy="538818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i="1" kern="1200" dirty="0">
                          <a:solidFill>
                            <a:schemeClr val="tx1"/>
                          </a:solidFill>
                          <a:latin typeface="+mn-lt"/>
                          <a:ea typeface="+mn-ea"/>
                          <a:cs typeface="+mn-cs"/>
                        </a:rPr>
                        <a:t>Introduction</a:t>
                      </a:r>
                    </a:p>
                  </a:txBody>
                  <a:tcPr/>
                </a:tc>
                <a:extLst>
                  <a:ext uri="{0D108BD9-81ED-4DB2-BD59-A6C34878D82A}">
                    <a16:rowId xmlns:a16="http://schemas.microsoft.com/office/drawing/2014/main" val="10000"/>
                  </a:ext>
                </a:extLst>
              </a:tr>
              <a:tr h="481904">
                <a:tc>
                  <a:txBody>
                    <a:bodyPr/>
                    <a:lstStyle/>
                    <a:p>
                      <a:r>
                        <a:rPr lang="en-US" sz="1800" i="1" kern="1200" dirty="0">
                          <a:solidFill>
                            <a:schemeClr val="tx1"/>
                          </a:solidFill>
                          <a:latin typeface="+mn-lt"/>
                          <a:ea typeface="+mn-ea"/>
                          <a:cs typeface="+mn-cs"/>
                        </a:rPr>
                        <a:t>Database Design</a:t>
                      </a:r>
                    </a:p>
                  </a:txBody>
                  <a:tcPr/>
                </a:tc>
                <a:extLst>
                  <a:ext uri="{0D108BD9-81ED-4DB2-BD59-A6C34878D82A}">
                    <a16:rowId xmlns:a16="http://schemas.microsoft.com/office/drawing/2014/main" val="10001"/>
                  </a:ext>
                </a:extLst>
              </a:tr>
              <a:tr h="576525">
                <a:tc>
                  <a:txBody>
                    <a:bodyPr/>
                    <a:lstStyle/>
                    <a:p>
                      <a:r>
                        <a:rPr lang="en-US" sz="1800" i="1" kern="1200" dirty="0">
                          <a:solidFill>
                            <a:schemeClr val="tx1"/>
                          </a:solidFill>
                          <a:latin typeface="+mn-lt"/>
                          <a:ea typeface="+mn-ea"/>
                          <a:cs typeface="+mn-cs"/>
                        </a:rPr>
                        <a:t>Normalization</a:t>
                      </a:r>
                    </a:p>
                  </a:txBody>
                  <a:tcPr/>
                </a:tc>
                <a:extLst>
                  <a:ext uri="{0D108BD9-81ED-4DB2-BD59-A6C34878D82A}">
                    <a16:rowId xmlns:a16="http://schemas.microsoft.com/office/drawing/2014/main" val="10002"/>
                  </a:ext>
                </a:extLst>
              </a:tr>
              <a:tr h="481904">
                <a:tc>
                  <a:txBody>
                    <a:bodyPr/>
                    <a:lstStyle/>
                    <a:p>
                      <a:r>
                        <a:rPr lang="en-US" sz="1800" i="1" kern="1200" dirty="0">
                          <a:solidFill>
                            <a:schemeClr val="tx1"/>
                          </a:solidFill>
                          <a:latin typeface="+mn-lt"/>
                          <a:ea typeface="+mn-ea"/>
                          <a:cs typeface="+mn-cs"/>
                        </a:rPr>
                        <a:t>Transforming E-R Diagrams into Relations   </a:t>
                      </a:r>
                    </a:p>
                  </a:txBody>
                  <a:tcPr/>
                </a:tc>
                <a:extLst>
                  <a:ext uri="{0D108BD9-81ED-4DB2-BD59-A6C34878D82A}">
                    <a16:rowId xmlns:a16="http://schemas.microsoft.com/office/drawing/2014/main" val="10003"/>
                  </a:ext>
                </a:extLst>
              </a:tr>
              <a:tr h="481904">
                <a:tc>
                  <a:txBody>
                    <a:bodyPr/>
                    <a:lstStyle/>
                    <a:p>
                      <a:r>
                        <a:rPr lang="en-US" sz="1800" i="1" kern="1200" dirty="0">
                          <a:solidFill>
                            <a:schemeClr val="tx1"/>
                          </a:solidFill>
                          <a:latin typeface="+mn-lt"/>
                          <a:ea typeface="+mn-ea"/>
                          <a:cs typeface="+mn-cs"/>
                        </a:rPr>
                        <a:t>Merging Relations</a:t>
                      </a:r>
                    </a:p>
                  </a:txBody>
                  <a:tcPr/>
                </a:tc>
                <a:extLst>
                  <a:ext uri="{0D108BD9-81ED-4DB2-BD59-A6C34878D82A}">
                    <a16:rowId xmlns:a16="http://schemas.microsoft.com/office/drawing/2014/main" val="10004"/>
                  </a:ext>
                </a:extLst>
              </a:tr>
              <a:tr h="481904">
                <a:tc>
                  <a:txBody>
                    <a:bodyPr/>
                    <a:lstStyle/>
                    <a:p>
                      <a:r>
                        <a:rPr lang="en-US" sz="1800" b="1" kern="1200" dirty="0">
                          <a:solidFill>
                            <a:srgbClr val="BA2212"/>
                          </a:solidFill>
                          <a:latin typeface="+mn-lt"/>
                          <a:ea typeface="+mn-ea"/>
                          <a:cs typeface="+mn-cs"/>
                        </a:rPr>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66873844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2228">
                                            <p:txEl>
                                              <p:pRg st="1" end="1"/>
                                            </p:txEl>
                                          </p:spTgt>
                                        </p:tgtEl>
                                        <p:attrNameLst>
                                          <p:attrName>style.visibility</p:attrName>
                                        </p:attrNameLst>
                                      </p:cBhvr>
                                      <p:to>
                                        <p:strVal val="visible"/>
                                      </p:to>
                                    </p:set>
                                    <p:anim calcmode="lin" valueType="num">
                                      <p:cBhvr additive="base">
                                        <p:cTn id="11" dur="500" fill="hold"/>
                                        <p:tgtEl>
                                          <p:spTgt spid="5222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222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2228">
                                            <p:txEl>
                                              <p:pRg st="2" end="2"/>
                                            </p:txEl>
                                          </p:spTgt>
                                        </p:tgtEl>
                                        <p:attrNameLst>
                                          <p:attrName>style.visibility</p:attrName>
                                        </p:attrNameLst>
                                      </p:cBhvr>
                                      <p:to>
                                        <p:strVal val="visible"/>
                                      </p:to>
                                    </p:set>
                                    <p:anim calcmode="lin" valueType="num">
                                      <p:cBhvr additive="base">
                                        <p:cTn id="17" dur="500" fill="hold"/>
                                        <p:tgtEl>
                                          <p:spTgt spid="5222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222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2228">
                                            <p:txEl>
                                              <p:pRg st="3" end="3"/>
                                            </p:txEl>
                                          </p:spTgt>
                                        </p:tgtEl>
                                        <p:attrNameLst>
                                          <p:attrName>style.visibility</p:attrName>
                                        </p:attrNameLst>
                                      </p:cBhvr>
                                      <p:to>
                                        <p:strVal val="visible"/>
                                      </p:to>
                                    </p:set>
                                    <p:anim calcmode="lin" valueType="num">
                                      <p:cBhvr additive="base">
                                        <p:cTn id="23" dur="500" fill="hold"/>
                                        <p:tgtEl>
                                          <p:spTgt spid="52228">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222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18735" y="909033"/>
            <a:ext cx="2210429" cy="2810403"/>
          </a:xfrm>
          <a:prstGeom prst="rect">
            <a:avLst/>
          </a:prstGeom>
        </p:spPr>
      </p:pic>
      <p:sp>
        <p:nvSpPr>
          <p:cNvPr id="6" name="Rectangle 5"/>
          <p:cNvSpPr/>
          <p:nvPr/>
        </p:nvSpPr>
        <p:spPr>
          <a:xfrm>
            <a:off x="3581400" y="539700"/>
            <a:ext cx="5257800" cy="369332"/>
          </a:xfrm>
          <a:prstGeom prst="rect">
            <a:avLst/>
          </a:prstGeom>
        </p:spPr>
        <p:txBody>
          <a:bodyPr wrap="square">
            <a:spAutoFit/>
          </a:bodyPr>
          <a:lstStyle/>
          <a:p>
            <a:r>
              <a:rPr lang="en-US" dirty="0"/>
              <a:t>Comparison of file organizations</a:t>
            </a:r>
          </a:p>
        </p:txBody>
      </p:sp>
      <p:pic>
        <p:nvPicPr>
          <p:cNvPr id="7" name="Picture 6"/>
          <p:cNvPicPr>
            <a:picLocks noChangeAspect="1"/>
          </p:cNvPicPr>
          <p:nvPr/>
        </p:nvPicPr>
        <p:blipFill>
          <a:blip r:embed="rId4"/>
          <a:stretch>
            <a:fillRect/>
          </a:stretch>
        </p:blipFill>
        <p:spPr>
          <a:xfrm>
            <a:off x="6477001" y="1228198"/>
            <a:ext cx="4008451" cy="3115203"/>
          </a:xfrm>
          <a:prstGeom prst="rect">
            <a:avLst/>
          </a:prstGeom>
        </p:spPr>
      </p:pic>
      <p:pic>
        <p:nvPicPr>
          <p:cNvPr id="8" name="Picture 7"/>
          <p:cNvPicPr>
            <a:picLocks noChangeAspect="1"/>
          </p:cNvPicPr>
          <p:nvPr/>
        </p:nvPicPr>
        <p:blipFill>
          <a:blip r:embed="rId5"/>
          <a:stretch>
            <a:fillRect/>
          </a:stretch>
        </p:blipFill>
        <p:spPr>
          <a:xfrm>
            <a:off x="2736770" y="3689851"/>
            <a:ext cx="3176261" cy="2710949"/>
          </a:xfrm>
          <a:prstGeom prst="rect">
            <a:avLst/>
          </a:prstGeom>
        </p:spPr>
      </p:pic>
      <p:sp>
        <p:nvSpPr>
          <p:cNvPr id="9" name="Rectangle 8"/>
          <p:cNvSpPr/>
          <p:nvPr/>
        </p:nvSpPr>
        <p:spPr>
          <a:xfrm>
            <a:off x="6129338" y="5562600"/>
            <a:ext cx="1422184" cy="369332"/>
          </a:xfrm>
          <a:prstGeom prst="rect">
            <a:avLst/>
          </a:prstGeom>
        </p:spPr>
        <p:txBody>
          <a:bodyPr wrap="none">
            <a:spAutoFit/>
          </a:bodyPr>
          <a:lstStyle/>
          <a:p>
            <a:r>
              <a:rPr lang="en-US" dirty="0">
                <a:latin typeface="FuturaLTPro-Book"/>
              </a:rPr>
              <a:t>(c) Hashed</a:t>
            </a:r>
            <a:endParaRPr lang="en-US" dirty="0"/>
          </a:p>
        </p:txBody>
      </p:sp>
      <p:sp>
        <p:nvSpPr>
          <p:cNvPr id="10" name="Rectangle 9"/>
          <p:cNvSpPr/>
          <p:nvPr/>
        </p:nvSpPr>
        <p:spPr>
          <a:xfrm>
            <a:off x="3581401" y="1380597"/>
            <a:ext cx="1760418" cy="369332"/>
          </a:xfrm>
          <a:prstGeom prst="rect">
            <a:avLst/>
          </a:prstGeom>
        </p:spPr>
        <p:txBody>
          <a:bodyPr wrap="none">
            <a:spAutoFit/>
          </a:bodyPr>
          <a:lstStyle/>
          <a:p>
            <a:r>
              <a:rPr lang="en-US" dirty="0">
                <a:latin typeface="FuturaLTPro-Book"/>
              </a:rPr>
              <a:t>(a) Sequential</a:t>
            </a:r>
            <a:endParaRPr lang="en-US" dirty="0"/>
          </a:p>
        </p:txBody>
      </p:sp>
      <p:sp>
        <p:nvSpPr>
          <p:cNvPr id="11" name="Rectangle 10"/>
          <p:cNvSpPr/>
          <p:nvPr/>
        </p:nvSpPr>
        <p:spPr>
          <a:xfrm>
            <a:off x="5113438" y="2907268"/>
            <a:ext cx="1499128" cy="369332"/>
          </a:xfrm>
          <a:prstGeom prst="rect">
            <a:avLst/>
          </a:prstGeom>
        </p:spPr>
        <p:txBody>
          <a:bodyPr wrap="none">
            <a:spAutoFit/>
          </a:bodyPr>
          <a:lstStyle/>
          <a:p>
            <a:r>
              <a:rPr lang="en-US" dirty="0">
                <a:latin typeface="FuturaLTPro-Book"/>
              </a:rPr>
              <a:t>(b) Indexed</a:t>
            </a:r>
            <a:endParaRPr lang="en-US" dirty="0"/>
          </a:p>
        </p:txBody>
      </p:sp>
    </p:spTree>
    <p:extLst>
      <p:ext uri="{BB962C8B-B14F-4D97-AF65-F5344CB8AC3E}">
        <p14:creationId xmlns:p14="http://schemas.microsoft.com/office/powerpoint/2010/main" val="2653375566"/>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7"/>
          <p:cNvSpPr>
            <a:spLocks noGrp="1"/>
          </p:cNvSpPr>
          <p:nvPr>
            <p:ph type="title"/>
          </p:nvPr>
        </p:nvSpPr>
        <p:spPr>
          <a:xfrm>
            <a:off x="2577831" y="320674"/>
            <a:ext cx="8229600" cy="838200"/>
          </a:xfrm>
        </p:spPr>
        <p:txBody>
          <a:bodyPr/>
          <a:lstStyle/>
          <a:p>
            <a:r>
              <a:rPr lang="en-US" altLang="en-US" sz="4000" dirty="0"/>
              <a:t>The Process of Database Design</a:t>
            </a:r>
          </a:p>
        </p:txBody>
      </p:sp>
      <p:pic>
        <p:nvPicPr>
          <p:cNvPr id="7174" name="Picture 6" descr="Noname.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1" y="1143000"/>
            <a:ext cx="6480175" cy="466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7"/>
          <p:cNvSpPr>
            <a:spLocks noChangeArrowheads="1"/>
          </p:cNvSpPr>
          <p:nvPr/>
        </p:nvSpPr>
        <p:spPr bwMode="auto">
          <a:xfrm>
            <a:off x="2133600" y="5562601"/>
            <a:ext cx="800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t>Relationship between data modeling and the systems development life cycle</a:t>
            </a:r>
          </a:p>
        </p:txBody>
      </p:sp>
      <p:graphicFrame>
        <p:nvGraphicFramePr>
          <p:cNvPr id="5" name="Table 4">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1981295448"/>
              </p:ext>
            </p:extLst>
          </p:nvPr>
        </p:nvGraphicFramePr>
        <p:xfrm>
          <a:off x="29183" y="187219"/>
          <a:ext cx="2286000" cy="566250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i="1" kern="1200" dirty="0">
                          <a:solidFill>
                            <a:schemeClr val="tx1"/>
                          </a:solidFill>
                          <a:latin typeface="+mn-lt"/>
                          <a:ea typeface="+mn-ea"/>
                          <a:cs typeface="+mn-cs"/>
                        </a:rPr>
                        <a:t>Introduction</a:t>
                      </a:r>
                    </a:p>
                  </a:txBody>
                  <a:tcPr/>
                </a:tc>
                <a:extLst>
                  <a:ext uri="{0D108BD9-81ED-4DB2-BD59-A6C34878D82A}">
                    <a16:rowId xmlns:a16="http://schemas.microsoft.com/office/drawing/2014/main" val="10000"/>
                  </a:ext>
                </a:extLst>
              </a:tr>
              <a:tr h="481904">
                <a:tc>
                  <a:txBody>
                    <a:bodyPr/>
                    <a:lstStyle/>
                    <a:p>
                      <a:r>
                        <a:rPr lang="en-US" sz="1800" b="1" kern="1200" dirty="0">
                          <a:solidFill>
                            <a:srgbClr val="BA2212"/>
                          </a:solidFill>
                          <a:latin typeface="+mn-lt"/>
                          <a:ea typeface="+mn-ea"/>
                          <a:cs typeface="+mn-cs"/>
                        </a:rPr>
                        <a:t>Database Design</a:t>
                      </a:r>
                    </a:p>
                  </a:txBody>
                  <a:tcPr/>
                </a:tc>
                <a:extLst>
                  <a:ext uri="{0D108BD9-81ED-4DB2-BD59-A6C34878D82A}">
                    <a16:rowId xmlns:a16="http://schemas.microsoft.com/office/drawing/2014/main" val="10001"/>
                  </a:ext>
                </a:extLst>
              </a:tr>
              <a:tr h="576525">
                <a:tc>
                  <a:txBody>
                    <a:bodyPr/>
                    <a:lstStyle/>
                    <a:p>
                      <a:r>
                        <a:rPr lang="en-US" sz="1800" dirty="0"/>
                        <a:t>Normalization</a:t>
                      </a:r>
                    </a:p>
                  </a:txBody>
                  <a:tcPr/>
                </a:tc>
                <a:extLst>
                  <a:ext uri="{0D108BD9-81ED-4DB2-BD59-A6C34878D82A}">
                    <a16:rowId xmlns:a16="http://schemas.microsoft.com/office/drawing/2014/main" val="10002"/>
                  </a:ext>
                </a:extLst>
              </a:tr>
              <a:tr h="481904">
                <a:tc>
                  <a:txBody>
                    <a:bodyPr/>
                    <a:lstStyle/>
                    <a:p>
                      <a:r>
                        <a:rPr lang="en-US" sz="1800" dirty="0"/>
                        <a:t>Transforming E-R Diagrams into Relations   </a:t>
                      </a:r>
                    </a:p>
                  </a:txBody>
                  <a:tcPr/>
                </a:tc>
                <a:extLst>
                  <a:ext uri="{0D108BD9-81ED-4DB2-BD59-A6C34878D82A}">
                    <a16:rowId xmlns:a16="http://schemas.microsoft.com/office/drawing/2014/main" val="10003"/>
                  </a:ext>
                </a:extLst>
              </a:tr>
              <a:tr h="481904">
                <a:tc>
                  <a:txBody>
                    <a:bodyPr/>
                    <a:lstStyle/>
                    <a:p>
                      <a:r>
                        <a:rPr lang="en-US" sz="1800" dirty="0"/>
                        <a:t>Merging Relations</a:t>
                      </a:r>
                    </a:p>
                  </a:txBody>
                  <a:tcPr/>
                </a:tc>
                <a:extLst>
                  <a:ext uri="{0D108BD9-81ED-4DB2-BD59-A6C34878D82A}">
                    <a16:rowId xmlns:a16="http://schemas.microsoft.com/office/drawing/2014/main" val="10004"/>
                  </a:ext>
                </a:extLst>
              </a:tr>
              <a:tr h="481904">
                <a:tc>
                  <a:txBody>
                    <a:bodyPr/>
                    <a:lstStyle/>
                    <a:p>
                      <a:r>
                        <a:rPr lang="en-US" sz="1800" dirty="0"/>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442085194"/>
      </p:ext>
    </p:extLst>
  </p:cSld>
  <p:clrMapOvr>
    <a:masterClrMapping/>
  </p:clrMapOvr>
  <p:transition>
    <p:zo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981200" y="457200"/>
            <a:ext cx="8229600" cy="1371600"/>
          </a:xfrm>
          <a:prstGeom prst="rect">
            <a:avLst/>
          </a:prstGeom>
        </p:spPr>
        <p:txBody>
          <a:bodyPr/>
          <a:lstStyle/>
          <a:p>
            <a:pPr>
              <a:defRPr/>
            </a:pPr>
            <a:r>
              <a:rPr lang="en-US" sz="4400" kern="0">
                <a:latin typeface="+mj-lt"/>
                <a:ea typeface="+mj-ea"/>
                <a:cs typeface="+mj-cs"/>
              </a:rPr>
              <a:t>File Organizations (Cont.)</a:t>
            </a:r>
            <a:endParaRPr lang="en-US" sz="4400" kern="0" dirty="0">
              <a:latin typeface="+mj-lt"/>
              <a:ea typeface="+mj-ea"/>
              <a:cs typeface="+mj-cs"/>
            </a:endParaRPr>
          </a:p>
        </p:txBody>
      </p:sp>
      <p:pic>
        <p:nvPicPr>
          <p:cNvPr id="2" name="Picture 1"/>
          <p:cNvPicPr>
            <a:picLocks noChangeAspect="1"/>
          </p:cNvPicPr>
          <p:nvPr/>
        </p:nvPicPr>
        <p:blipFill rotWithShape="1">
          <a:blip r:embed="rId3"/>
          <a:srcRect t="7812"/>
          <a:stretch/>
        </p:blipFill>
        <p:spPr>
          <a:xfrm>
            <a:off x="1752600" y="1676400"/>
            <a:ext cx="8837317" cy="4495800"/>
          </a:xfrm>
          <a:prstGeom prst="rect">
            <a:avLst/>
          </a:prstGeom>
        </p:spPr>
      </p:pic>
    </p:spTree>
    <p:extLst>
      <p:ext uri="{BB962C8B-B14F-4D97-AF65-F5344CB8AC3E}">
        <p14:creationId xmlns:p14="http://schemas.microsoft.com/office/powerpoint/2010/main" val="3728971086"/>
      </p:ext>
    </p:extLst>
  </p:cSld>
  <p:clrMapOvr>
    <a:masterClrMapping/>
  </p:clrMapOvr>
  <p:transition>
    <p:zo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itle 1"/>
          <p:cNvSpPr>
            <a:spLocks noGrp="1"/>
          </p:cNvSpPr>
          <p:nvPr>
            <p:ph type="title"/>
          </p:nvPr>
        </p:nvSpPr>
        <p:spPr/>
        <p:txBody>
          <a:bodyPr/>
          <a:lstStyle/>
          <a:p>
            <a:pPr eaLnBrk="1" hangingPunct="1"/>
            <a:r>
              <a:rPr lang="en-US" altLang="en-US"/>
              <a:t>Indexed File Organization</a:t>
            </a:r>
          </a:p>
        </p:txBody>
      </p:sp>
      <p:sp>
        <p:nvSpPr>
          <p:cNvPr id="54276" name="Content Placeholder 2"/>
          <p:cNvSpPr>
            <a:spLocks noGrp="1"/>
          </p:cNvSpPr>
          <p:nvPr>
            <p:ph idx="1"/>
          </p:nvPr>
        </p:nvSpPr>
        <p:spPr>
          <a:xfrm>
            <a:off x="2309369" y="1752600"/>
            <a:ext cx="8229600" cy="4191000"/>
          </a:xfrm>
        </p:spPr>
        <p:txBody>
          <a:bodyPr/>
          <a:lstStyle/>
          <a:p>
            <a:pPr eaLnBrk="1" hangingPunct="1"/>
            <a:r>
              <a:rPr lang="en-US" altLang="en-US" sz="2800" b="1" dirty="0"/>
              <a:t>Indexed file organization</a:t>
            </a:r>
            <a:r>
              <a:rPr lang="en-US" altLang="en-US" sz="2800" dirty="0"/>
              <a:t>: a file organization in which rows are stored either sequentially or nonsequentially, and an index is created that allows software to locate individual rows</a:t>
            </a:r>
          </a:p>
          <a:p>
            <a:pPr eaLnBrk="1" hangingPunct="1"/>
            <a:r>
              <a:rPr lang="en-US" altLang="en-US" sz="2800" b="1" dirty="0"/>
              <a:t>Index</a:t>
            </a:r>
            <a:r>
              <a:rPr lang="en-US" altLang="en-US" sz="2800" dirty="0"/>
              <a:t>: a table used to determine the location of rows in a file that satisfy some condition</a:t>
            </a:r>
          </a:p>
          <a:p>
            <a:pPr eaLnBrk="1" hangingPunct="1"/>
            <a:r>
              <a:rPr lang="en-US" altLang="en-US" sz="2800" b="1" dirty="0"/>
              <a:t>Secondary keys</a:t>
            </a:r>
            <a:r>
              <a:rPr lang="en-US" altLang="en-US" sz="2800" dirty="0"/>
              <a:t>: one or a combination of fields for which more than one row may have the same combination of values</a:t>
            </a:r>
          </a:p>
        </p:txBody>
      </p:sp>
      <p:graphicFrame>
        <p:nvGraphicFramePr>
          <p:cNvPr id="4" name="Table 3">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1601115885"/>
              </p:ext>
            </p:extLst>
          </p:nvPr>
        </p:nvGraphicFramePr>
        <p:xfrm>
          <a:off x="29183" y="187219"/>
          <a:ext cx="2286000" cy="538818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i="1" kern="1200" dirty="0">
                          <a:solidFill>
                            <a:schemeClr val="tx1"/>
                          </a:solidFill>
                          <a:latin typeface="+mn-lt"/>
                          <a:ea typeface="+mn-ea"/>
                          <a:cs typeface="+mn-cs"/>
                        </a:rPr>
                        <a:t>Introduction</a:t>
                      </a:r>
                    </a:p>
                  </a:txBody>
                  <a:tcPr/>
                </a:tc>
                <a:extLst>
                  <a:ext uri="{0D108BD9-81ED-4DB2-BD59-A6C34878D82A}">
                    <a16:rowId xmlns:a16="http://schemas.microsoft.com/office/drawing/2014/main" val="10000"/>
                  </a:ext>
                </a:extLst>
              </a:tr>
              <a:tr h="481904">
                <a:tc>
                  <a:txBody>
                    <a:bodyPr/>
                    <a:lstStyle/>
                    <a:p>
                      <a:r>
                        <a:rPr lang="en-US" sz="1800" i="1" kern="1200" dirty="0">
                          <a:solidFill>
                            <a:schemeClr val="tx1"/>
                          </a:solidFill>
                          <a:latin typeface="+mn-lt"/>
                          <a:ea typeface="+mn-ea"/>
                          <a:cs typeface="+mn-cs"/>
                        </a:rPr>
                        <a:t>Database Design</a:t>
                      </a:r>
                    </a:p>
                  </a:txBody>
                  <a:tcPr/>
                </a:tc>
                <a:extLst>
                  <a:ext uri="{0D108BD9-81ED-4DB2-BD59-A6C34878D82A}">
                    <a16:rowId xmlns:a16="http://schemas.microsoft.com/office/drawing/2014/main" val="10001"/>
                  </a:ext>
                </a:extLst>
              </a:tr>
              <a:tr h="576525">
                <a:tc>
                  <a:txBody>
                    <a:bodyPr/>
                    <a:lstStyle/>
                    <a:p>
                      <a:r>
                        <a:rPr lang="en-US" sz="1800" i="1" kern="1200" dirty="0">
                          <a:solidFill>
                            <a:schemeClr val="tx1"/>
                          </a:solidFill>
                          <a:latin typeface="+mn-lt"/>
                          <a:ea typeface="+mn-ea"/>
                          <a:cs typeface="+mn-cs"/>
                        </a:rPr>
                        <a:t>Normalization</a:t>
                      </a:r>
                    </a:p>
                  </a:txBody>
                  <a:tcPr/>
                </a:tc>
                <a:extLst>
                  <a:ext uri="{0D108BD9-81ED-4DB2-BD59-A6C34878D82A}">
                    <a16:rowId xmlns:a16="http://schemas.microsoft.com/office/drawing/2014/main" val="10002"/>
                  </a:ext>
                </a:extLst>
              </a:tr>
              <a:tr h="481904">
                <a:tc>
                  <a:txBody>
                    <a:bodyPr/>
                    <a:lstStyle/>
                    <a:p>
                      <a:r>
                        <a:rPr lang="en-US" sz="1800" i="1" kern="1200" dirty="0">
                          <a:solidFill>
                            <a:schemeClr val="tx1"/>
                          </a:solidFill>
                          <a:latin typeface="+mn-lt"/>
                          <a:ea typeface="+mn-ea"/>
                          <a:cs typeface="+mn-cs"/>
                        </a:rPr>
                        <a:t>Transforming E-R Diagrams into Relations   </a:t>
                      </a:r>
                    </a:p>
                  </a:txBody>
                  <a:tcPr/>
                </a:tc>
                <a:extLst>
                  <a:ext uri="{0D108BD9-81ED-4DB2-BD59-A6C34878D82A}">
                    <a16:rowId xmlns:a16="http://schemas.microsoft.com/office/drawing/2014/main" val="10003"/>
                  </a:ext>
                </a:extLst>
              </a:tr>
              <a:tr h="481904">
                <a:tc>
                  <a:txBody>
                    <a:bodyPr/>
                    <a:lstStyle/>
                    <a:p>
                      <a:r>
                        <a:rPr lang="en-US" sz="1800" i="1" kern="1200" dirty="0">
                          <a:solidFill>
                            <a:schemeClr val="tx1"/>
                          </a:solidFill>
                          <a:latin typeface="+mn-lt"/>
                          <a:ea typeface="+mn-ea"/>
                          <a:cs typeface="+mn-cs"/>
                        </a:rPr>
                        <a:t>Merging Relations</a:t>
                      </a:r>
                    </a:p>
                  </a:txBody>
                  <a:tcPr/>
                </a:tc>
                <a:extLst>
                  <a:ext uri="{0D108BD9-81ED-4DB2-BD59-A6C34878D82A}">
                    <a16:rowId xmlns:a16="http://schemas.microsoft.com/office/drawing/2014/main" val="10004"/>
                  </a:ext>
                </a:extLst>
              </a:tr>
              <a:tr h="481904">
                <a:tc>
                  <a:txBody>
                    <a:bodyPr/>
                    <a:lstStyle/>
                    <a:p>
                      <a:r>
                        <a:rPr lang="en-US" sz="1800" b="1" kern="1200" dirty="0">
                          <a:solidFill>
                            <a:srgbClr val="BA2212"/>
                          </a:solidFill>
                          <a:latin typeface="+mn-lt"/>
                          <a:ea typeface="+mn-ea"/>
                          <a:cs typeface="+mn-cs"/>
                        </a:rPr>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7037515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7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itle 1"/>
          <p:cNvSpPr>
            <a:spLocks noGrp="1"/>
          </p:cNvSpPr>
          <p:nvPr>
            <p:ph type="title"/>
          </p:nvPr>
        </p:nvSpPr>
        <p:spPr/>
        <p:txBody>
          <a:bodyPr/>
          <a:lstStyle/>
          <a:p>
            <a:pPr eaLnBrk="1" hangingPunct="1"/>
            <a:r>
              <a:rPr lang="en-US" altLang="en-US"/>
              <a:t>Indexed File Organization (Cont.)</a:t>
            </a:r>
          </a:p>
        </p:txBody>
      </p:sp>
      <p:sp>
        <p:nvSpPr>
          <p:cNvPr id="55300" name="Content Placeholder 2"/>
          <p:cNvSpPr>
            <a:spLocks noGrp="1"/>
          </p:cNvSpPr>
          <p:nvPr>
            <p:ph idx="1"/>
          </p:nvPr>
        </p:nvSpPr>
        <p:spPr>
          <a:xfrm>
            <a:off x="2438400" y="1752600"/>
            <a:ext cx="8229600" cy="4343400"/>
          </a:xfrm>
        </p:spPr>
        <p:txBody>
          <a:bodyPr/>
          <a:lstStyle/>
          <a:p>
            <a:pPr eaLnBrk="1" hangingPunct="1"/>
            <a:r>
              <a:rPr lang="en-US" altLang="en-US" sz="2800" dirty="0"/>
              <a:t>Main disadvantages:</a:t>
            </a:r>
          </a:p>
          <a:p>
            <a:pPr lvl="1" eaLnBrk="1" hangingPunct="1"/>
            <a:r>
              <a:rPr lang="en-US" altLang="en-US" sz="2000" dirty="0"/>
              <a:t>Extra space required to store the indexes</a:t>
            </a:r>
          </a:p>
          <a:p>
            <a:pPr lvl="1" eaLnBrk="1" hangingPunct="1"/>
            <a:r>
              <a:rPr lang="en-US" altLang="en-US" sz="2000" dirty="0"/>
              <a:t>Extra time necessary to access and maintain indexes</a:t>
            </a:r>
          </a:p>
          <a:p>
            <a:pPr eaLnBrk="1" hangingPunct="1"/>
            <a:r>
              <a:rPr lang="en-US" altLang="en-US" sz="2800" dirty="0"/>
              <a:t>Main advantage:</a:t>
            </a:r>
          </a:p>
          <a:p>
            <a:pPr lvl="1" eaLnBrk="1" hangingPunct="1"/>
            <a:r>
              <a:rPr lang="en-US" altLang="en-US" sz="2000" dirty="0"/>
              <a:t>Allows for both random and sequential processing</a:t>
            </a:r>
          </a:p>
          <a:p>
            <a:pPr eaLnBrk="1" hangingPunct="1"/>
            <a:r>
              <a:rPr lang="en-US" altLang="en-US" sz="2800" dirty="0"/>
              <a:t>Guidelines for choosing indexes</a:t>
            </a:r>
          </a:p>
          <a:p>
            <a:pPr lvl="1" eaLnBrk="1" hangingPunct="1"/>
            <a:r>
              <a:rPr lang="en-US" altLang="en-US" sz="2000" dirty="0"/>
              <a:t>Specify a unique index for the primary key of each table.</a:t>
            </a:r>
          </a:p>
          <a:p>
            <a:pPr lvl="1" eaLnBrk="1" hangingPunct="1"/>
            <a:r>
              <a:rPr lang="en-US" altLang="en-US" sz="2000" dirty="0"/>
              <a:t>Specify an index for foreign keys.</a:t>
            </a:r>
          </a:p>
          <a:p>
            <a:pPr lvl="1" eaLnBrk="1" hangingPunct="1"/>
            <a:r>
              <a:rPr lang="en-US" altLang="en-US" sz="2000" dirty="0"/>
              <a:t>Specify an index for nonkey fields that are referenced in qualification, sorting and grouping commands for the purpose of retrieving data.</a:t>
            </a:r>
          </a:p>
        </p:txBody>
      </p:sp>
      <p:graphicFrame>
        <p:nvGraphicFramePr>
          <p:cNvPr id="4" name="Table 3">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1601115885"/>
              </p:ext>
            </p:extLst>
          </p:nvPr>
        </p:nvGraphicFramePr>
        <p:xfrm>
          <a:off x="29183" y="187219"/>
          <a:ext cx="2286000" cy="538818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i="1" kern="1200" dirty="0">
                          <a:solidFill>
                            <a:schemeClr val="tx1"/>
                          </a:solidFill>
                          <a:latin typeface="+mn-lt"/>
                          <a:ea typeface="+mn-ea"/>
                          <a:cs typeface="+mn-cs"/>
                        </a:rPr>
                        <a:t>Introduction</a:t>
                      </a:r>
                    </a:p>
                  </a:txBody>
                  <a:tcPr/>
                </a:tc>
                <a:extLst>
                  <a:ext uri="{0D108BD9-81ED-4DB2-BD59-A6C34878D82A}">
                    <a16:rowId xmlns:a16="http://schemas.microsoft.com/office/drawing/2014/main" val="10000"/>
                  </a:ext>
                </a:extLst>
              </a:tr>
              <a:tr h="481904">
                <a:tc>
                  <a:txBody>
                    <a:bodyPr/>
                    <a:lstStyle/>
                    <a:p>
                      <a:r>
                        <a:rPr lang="en-US" sz="1800" i="1" kern="1200" dirty="0">
                          <a:solidFill>
                            <a:schemeClr val="tx1"/>
                          </a:solidFill>
                          <a:latin typeface="+mn-lt"/>
                          <a:ea typeface="+mn-ea"/>
                          <a:cs typeface="+mn-cs"/>
                        </a:rPr>
                        <a:t>Database Design</a:t>
                      </a:r>
                    </a:p>
                  </a:txBody>
                  <a:tcPr/>
                </a:tc>
                <a:extLst>
                  <a:ext uri="{0D108BD9-81ED-4DB2-BD59-A6C34878D82A}">
                    <a16:rowId xmlns:a16="http://schemas.microsoft.com/office/drawing/2014/main" val="10001"/>
                  </a:ext>
                </a:extLst>
              </a:tr>
              <a:tr h="576525">
                <a:tc>
                  <a:txBody>
                    <a:bodyPr/>
                    <a:lstStyle/>
                    <a:p>
                      <a:r>
                        <a:rPr lang="en-US" sz="1800" i="1" kern="1200" dirty="0">
                          <a:solidFill>
                            <a:schemeClr val="tx1"/>
                          </a:solidFill>
                          <a:latin typeface="+mn-lt"/>
                          <a:ea typeface="+mn-ea"/>
                          <a:cs typeface="+mn-cs"/>
                        </a:rPr>
                        <a:t>Normalization</a:t>
                      </a:r>
                    </a:p>
                  </a:txBody>
                  <a:tcPr/>
                </a:tc>
                <a:extLst>
                  <a:ext uri="{0D108BD9-81ED-4DB2-BD59-A6C34878D82A}">
                    <a16:rowId xmlns:a16="http://schemas.microsoft.com/office/drawing/2014/main" val="10002"/>
                  </a:ext>
                </a:extLst>
              </a:tr>
              <a:tr h="481904">
                <a:tc>
                  <a:txBody>
                    <a:bodyPr/>
                    <a:lstStyle/>
                    <a:p>
                      <a:r>
                        <a:rPr lang="en-US" sz="1800" i="1" kern="1200" dirty="0">
                          <a:solidFill>
                            <a:schemeClr val="tx1"/>
                          </a:solidFill>
                          <a:latin typeface="+mn-lt"/>
                          <a:ea typeface="+mn-ea"/>
                          <a:cs typeface="+mn-cs"/>
                        </a:rPr>
                        <a:t>Transforming E-R Diagrams into Relations   </a:t>
                      </a:r>
                    </a:p>
                  </a:txBody>
                  <a:tcPr/>
                </a:tc>
                <a:extLst>
                  <a:ext uri="{0D108BD9-81ED-4DB2-BD59-A6C34878D82A}">
                    <a16:rowId xmlns:a16="http://schemas.microsoft.com/office/drawing/2014/main" val="10003"/>
                  </a:ext>
                </a:extLst>
              </a:tr>
              <a:tr h="481904">
                <a:tc>
                  <a:txBody>
                    <a:bodyPr/>
                    <a:lstStyle/>
                    <a:p>
                      <a:r>
                        <a:rPr lang="en-US" sz="1800" i="1" kern="1200" dirty="0">
                          <a:solidFill>
                            <a:schemeClr val="tx1"/>
                          </a:solidFill>
                          <a:latin typeface="+mn-lt"/>
                          <a:ea typeface="+mn-ea"/>
                          <a:cs typeface="+mn-cs"/>
                        </a:rPr>
                        <a:t>Merging Relations</a:t>
                      </a:r>
                    </a:p>
                  </a:txBody>
                  <a:tcPr/>
                </a:tc>
                <a:extLst>
                  <a:ext uri="{0D108BD9-81ED-4DB2-BD59-A6C34878D82A}">
                    <a16:rowId xmlns:a16="http://schemas.microsoft.com/office/drawing/2014/main" val="10004"/>
                  </a:ext>
                </a:extLst>
              </a:tr>
              <a:tr h="481904">
                <a:tc>
                  <a:txBody>
                    <a:bodyPr/>
                    <a:lstStyle/>
                    <a:p>
                      <a:r>
                        <a:rPr lang="en-US" sz="1800" b="1" kern="1200" dirty="0">
                          <a:solidFill>
                            <a:srgbClr val="BA2212"/>
                          </a:solidFill>
                          <a:latin typeface="+mn-lt"/>
                          <a:ea typeface="+mn-ea"/>
                          <a:cs typeface="+mn-cs"/>
                        </a:rPr>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3511444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3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5300">
                                            <p:txEl>
                                              <p:pRg st="1" end="1"/>
                                            </p:txEl>
                                          </p:spTgt>
                                        </p:tgtEl>
                                        <p:attrNameLst>
                                          <p:attrName>style.visibility</p:attrName>
                                        </p:attrNameLst>
                                      </p:cBhvr>
                                      <p:to>
                                        <p:strVal val="visible"/>
                                      </p:to>
                                    </p:set>
                                    <p:anim calcmode="lin" valueType="num">
                                      <p:cBhvr additive="base">
                                        <p:cTn id="11" dur="500" fill="hold"/>
                                        <p:tgtEl>
                                          <p:spTgt spid="5530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53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5300">
                                            <p:txEl>
                                              <p:pRg st="2" end="2"/>
                                            </p:txEl>
                                          </p:spTgt>
                                        </p:tgtEl>
                                        <p:attrNameLst>
                                          <p:attrName>style.visibility</p:attrName>
                                        </p:attrNameLst>
                                      </p:cBhvr>
                                      <p:to>
                                        <p:strVal val="visible"/>
                                      </p:to>
                                    </p:set>
                                    <p:anim calcmode="lin" valueType="num">
                                      <p:cBhvr additive="base">
                                        <p:cTn id="17" dur="500" fill="hold"/>
                                        <p:tgtEl>
                                          <p:spTgt spid="55300">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530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30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5300">
                                            <p:txEl>
                                              <p:pRg st="4" end="4"/>
                                            </p:txEl>
                                          </p:spTgt>
                                        </p:tgtEl>
                                        <p:attrNameLst>
                                          <p:attrName>style.visibility</p:attrName>
                                        </p:attrNameLst>
                                      </p:cBhvr>
                                      <p:to>
                                        <p:strVal val="visible"/>
                                      </p:to>
                                    </p:set>
                                    <p:anim calcmode="lin" valueType="num">
                                      <p:cBhvr additive="base">
                                        <p:cTn id="27" dur="500" fill="hold"/>
                                        <p:tgtEl>
                                          <p:spTgt spid="55300">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530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5300">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5300">
                                            <p:txEl>
                                              <p:pRg st="6" end="6"/>
                                            </p:txEl>
                                          </p:spTgt>
                                        </p:tgtEl>
                                        <p:attrNameLst>
                                          <p:attrName>style.visibility</p:attrName>
                                        </p:attrNameLst>
                                      </p:cBhvr>
                                      <p:to>
                                        <p:strVal val="visible"/>
                                      </p:to>
                                    </p:set>
                                    <p:anim calcmode="lin" valueType="num">
                                      <p:cBhvr additive="base">
                                        <p:cTn id="37" dur="500" fill="hold"/>
                                        <p:tgtEl>
                                          <p:spTgt spid="5530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530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5300">
                                            <p:txEl>
                                              <p:pRg st="7" end="7"/>
                                            </p:txEl>
                                          </p:spTgt>
                                        </p:tgtEl>
                                        <p:attrNameLst>
                                          <p:attrName>style.visibility</p:attrName>
                                        </p:attrNameLst>
                                      </p:cBhvr>
                                      <p:to>
                                        <p:strVal val="visible"/>
                                      </p:to>
                                    </p:set>
                                    <p:anim calcmode="lin" valueType="num">
                                      <p:cBhvr additive="base">
                                        <p:cTn id="43" dur="500" fill="hold"/>
                                        <p:tgtEl>
                                          <p:spTgt spid="55300">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530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5300">
                                            <p:txEl>
                                              <p:pRg st="8" end="8"/>
                                            </p:txEl>
                                          </p:spTgt>
                                        </p:tgtEl>
                                        <p:attrNameLst>
                                          <p:attrName>style.visibility</p:attrName>
                                        </p:attrNameLst>
                                      </p:cBhvr>
                                      <p:to>
                                        <p:strVal val="visible"/>
                                      </p:to>
                                    </p:set>
                                    <p:anim calcmode="lin" valueType="num">
                                      <p:cBhvr additive="base">
                                        <p:cTn id="49" dur="500" fill="hold"/>
                                        <p:tgtEl>
                                          <p:spTgt spid="55300">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530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itle 1"/>
          <p:cNvSpPr>
            <a:spLocks noGrp="1"/>
          </p:cNvSpPr>
          <p:nvPr>
            <p:ph type="title"/>
          </p:nvPr>
        </p:nvSpPr>
        <p:spPr/>
        <p:txBody>
          <a:bodyPr/>
          <a:lstStyle/>
          <a:p>
            <a:pPr eaLnBrk="1" hangingPunct="1"/>
            <a:r>
              <a:rPr lang="en-US" altLang="en-US"/>
              <a:t>Designing Controls for Files</a:t>
            </a:r>
          </a:p>
        </p:txBody>
      </p:sp>
      <p:sp>
        <p:nvSpPr>
          <p:cNvPr id="56324" name="Content Placeholder 2"/>
          <p:cNvSpPr>
            <a:spLocks noGrp="1"/>
          </p:cNvSpPr>
          <p:nvPr>
            <p:ph idx="1"/>
          </p:nvPr>
        </p:nvSpPr>
        <p:spPr/>
        <p:txBody>
          <a:bodyPr/>
          <a:lstStyle/>
          <a:p>
            <a:pPr eaLnBrk="1" hangingPunct="1"/>
            <a:r>
              <a:rPr lang="en-US" altLang="en-US" sz="3000" dirty="0"/>
              <a:t>Two of the goals of physical table design are </a:t>
            </a:r>
            <a:r>
              <a:rPr lang="en-US" altLang="en-US" sz="3000" i="1" dirty="0"/>
              <a:t>protection from failure or data loss </a:t>
            </a:r>
            <a:r>
              <a:rPr lang="en-US" altLang="en-US" sz="3000" dirty="0"/>
              <a:t>and </a:t>
            </a:r>
            <a:r>
              <a:rPr lang="en-US" altLang="en-US" sz="3000" i="1" dirty="0"/>
              <a:t>security from unauthorized use</a:t>
            </a:r>
            <a:r>
              <a:rPr lang="en-US" altLang="en-US" sz="3000" dirty="0"/>
              <a:t>.</a:t>
            </a:r>
          </a:p>
          <a:p>
            <a:pPr eaLnBrk="1" hangingPunct="1"/>
            <a:r>
              <a:rPr lang="en-US" altLang="en-US" sz="3000" dirty="0"/>
              <a:t>These goals are achieved primarily by implementing controls on each file.</a:t>
            </a:r>
          </a:p>
          <a:p>
            <a:pPr eaLnBrk="1" hangingPunct="1"/>
            <a:r>
              <a:rPr lang="en-US" altLang="en-US" sz="3000" dirty="0"/>
              <a:t>Two other important types of controls </a:t>
            </a:r>
            <a:r>
              <a:rPr lang="en-US" altLang="en-US" sz="3000" i="1" dirty="0"/>
              <a:t>address file backup </a:t>
            </a:r>
            <a:r>
              <a:rPr lang="en-US" altLang="en-US" sz="3000" dirty="0"/>
              <a:t>and </a:t>
            </a:r>
            <a:r>
              <a:rPr lang="en-US" altLang="en-US" sz="3000" i="1" dirty="0"/>
              <a:t>security</a:t>
            </a:r>
            <a:r>
              <a:rPr lang="en-US" altLang="en-US" sz="3000" dirty="0"/>
              <a:t>.</a:t>
            </a:r>
          </a:p>
          <a:p>
            <a:pPr eaLnBrk="1" hangingPunct="1"/>
            <a:endParaRPr lang="en-US" altLang="en-US" dirty="0"/>
          </a:p>
        </p:txBody>
      </p:sp>
      <p:graphicFrame>
        <p:nvGraphicFramePr>
          <p:cNvPr id="4" name="Table 3">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1601115885"/>
              </p:ext>
            </p:extLst>
          </p:nvPr>
        </p:nvGraphicFramePr>
        <p:xfrm>
          <a:off x="29183" y="187219"/>
          <a:ext cx="2286000" cy="538818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i="1" kern="1200" dirty="0">
                          <a:solidFill>
                            <a:schemeClr val="tx1"/>
                          </a:solidFill>
                          <a:latin typeface="+mn-lt"/>
                          <a:ea typeface="+mn-ea"/>
                          <a:cs typeface="+mn-cs"/>
                        </a:rPr>
                        <a:t>Introduction</a:t>
                      </a:r>
                    </a:p>
                  </a:txBody>
                  <a:tcPr/>
                </a:tc>
                <a:extLst>
                  <a:ext uri="{0D108BD9-81ED-4DB2-BD59-A6C34878D82A}">
                    <a16:rowId xmlns:a16="http://schemas.microsoft.com/office/drawing/2014/main" val="10000"/>
                  </a:ext>
                </a:extLst>
              </a:tr>
              <a:tr h="481904">
                <a:tc>
                  <a:txBody>
                    <a:bodyPr/>
                    <a:lstStyle/>
                    <a:p>
                      <a:r>
                        <a:rPr lang="en-US" sz="1800" i="1" kern="1200" dirty="0">
                          <a:solidFill>
                            <a:schemeClr val="tx1"/>
                          </a:solidFill>
                          <a:latin typeface="+mn-lt"/>
                          <a:ea typeface="+mn-ea"/>
                          <a:cs typeface="+mn-cs"/>
                        </a:rPr>
                        <a:t>Database Design</a:t>
                      </a:r>
                    </a:p>
                  </a:txBody>
                  <a:tcPr/>
                </a:tc>
                <a:extLst>
                  <a:ext uri="{0D108BD9-81ED-4DB2-BD59-A6C34878D82A}">
                    <a16:rowId xmlns:a16="http://schemas.microsoft.com/office/drawing/2014/main" val="10001"/>
                  </a:ext>
                </a:extLst>
              </a:tr>
              <a:tr h="576525">
                <a:tc>
                  <a:txBody>
                    <a:bodyPr/>
                    <a:lstStyle/>
                    <a:p>
                      <a:r>
                        <a:rPr lang="en-US" sz="1800" i="1" kern="1200" dirty="0">
                          <a:solidFill>
                            <a:schemeClr val="tx1"/>
                          </a:solidFill>
                          <a:latin typeface="+mn-lt"/>
                          <a:ea typeface="+mn-ea"/>
                          <a:cs typeface="+mn-cs"/>
                        </a:rPr>
                        <a:t>Normalization</a:t>
                      </a:r>
                    </a:p>
                  </a:txBody>
                  <a:tcPr/>
                </a:tc>
                <a:extLst>
                  <a:ext uri="{0D108BD9-81ED-4DB2-BD59-A6C34878D82A}">
                    <a16:rowId xmlns:a16="http://schemas.microsoft.com/office/drawing/2014/main" val="10002"/>
                  </a:ext>
                </a:extLst>
              </a:tr>
              <a:tr h="481904">
                <a:tc>
                  <a:txBody>
                    <a:bodyPr/>
                    <a:lstStyle/>
                    <a:p>
                      <a:r>
                        <a:rPr lang="en-US" sz="1800" i="1" kern="1200" dirty="0">
                          <a:solidFill>
                            <a:schemeClr val="tx1"/>
                          </a:solidFill>
                          <a:latin typeface="+mn-lt"/>
                          <a:ea typeface="+mn-ea"/>
                          <a:cs typeface="+mn-cs"/>
                        </a:rPr>
                        <a:t>Transforming E-R Diagrams into Relations   </a:t>
                      </a:r>
                    </a:p>
                  </a:txBody>
                  <a:tcPr/>
                </a:tc>
                <a:extLst>
                  <a:ext uri="{0D108BD9-81ED-4DB2-BD59-A6C34878D82A}">
                    <a16:rowId xmlns:a16="http://schemas.microsoft.com/office/drawing/2014/main" val="10003"/>
                  </a:ext>
                </a:extLst>
              </a:tr>
              <a:tr h="481904">
                <a:tc>
                  <a:txBody>
                    <a:bodyPr/>
                    <a:lstStyle/>
                    <a:p>
                      <a:r>
                        <a:rPr lang="en-US" sz="1800" i="1" kern="1200" dirty="0">
                          <a:solidFill>
                            <a:schemeClr val="tx1"/>
                          </a:solidFill>
                          <a:latin typeface="+mn-lt"/>
                          <a:ea typeface="+mn-ea"/>
                          <a:cs typeface="+mn-cs"/>
                        </a:rPr>
                        <a:t>Merging Relations</a:t>
                      </a:r>
                    </a:p>
                  </a:txBody>
                  <a:tcPr/>
                </a:tc>
                <a:extLst>
                  <a:ext uri="{0D108BD9-81ED-4DB2-BD59-A6C34878D82A}">
                    <a16:rowId xmlns:a16="http://schemas.microsoft.com/office/drawing/2014/main" val="10004"/>
                  </a:ext>
                </a:extLst>
              </a:tr>
              <a:tr h="481904">
                <a:tc>
                  <a:txBody>
                    <a:bodyPr/>
                    <a:lstStyle/>
                    <a:p>
                      <a:r>
                        <a:rPr lang="en-US" sz="1800" b="1" kern="1200" dirty="0">
                          <a:solidFill>
                            <a:srgbClr val="BA2212"/>
                          </a:solidFill>
                          <a:latin typeface="+mn-lt"/>
                          <a:ea typeface="+mn-ea"/>
                          <a:cs typeface="+mn-cs"/>
                        </a:rPr>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40134399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3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itle 1"/>
          <p:cNvSpPr>
            <a:spLocks noGrp="1"/>
          </p:cNvSpPr>
          <p:nvPr>
            <p:ph type="title"/>
          </p:nvPr>
        </p:nvSpPr>
        <p:spPr/>
        <p:txBody>
          <a:bodyPr/>
          <a:lstStyle/>
          <a:p>
            <a:pPr eaLnBrk="1" hangingPunct="1"/>
            <a:r>
              <a:rPr lang="en-US" altLang="en-US" sz="4000"/>
              <a:t>Designing Controls for Files (Cont.)</a:t>
            </a:r>
          </a:p>
        </p:txBody>
      </p:sp>
      <p:sp>
        <p:nvSpPr>
          <p:cNvPr id="57348" name="Content Placeholder 2"/>
          <p:cNvSpPr>
            <a:spLocks noGrp="1"/>
          </p:cNvSpPr>
          <p:nvPr>
            <p:ph idx="1"/>
          </p:nvPr>
        </p:nvSpPr>
        <p:spPr>
          <a:xfrm>
            <a:off x="2438400" y="1752600"/>
            <a:ext cx="8229600" cy="4114800"/>
          </a:xfrm>
        </p:spPr>
        <p:txBody>
          <a:bodyPr/>
          <a:lstStyle/>
          <a:p>
            <a:pPr eaLnBrk="1" hangingPunct="1"/>
            <a:r>
              <a:rPr lang="en-US" altLang="en-US" sz="2700" dirty="0"/>
              <a:t>Techniques for file restoration include:</a:t>
            </a:r>
          </a:p>
          <a:p>
            <a:pPr lvl="1" eaLnBrk="1" hangingPunct="1"/>
            <a:r>
              <a:rPr lang="en-US" altLang="en-US" sz="2000" dirty="0"/>
              <a:t>Periodically making a backup copy of a file.</a:t>
            </a:r>
          </a:p>
          <a:p>
            <a:pPr lvl="1" eaLnBrk="1" hangingPunct="1"/>
            <a:r>
              <a:rPr lang="en-US" altLang="en-US" sz="2000" dirty="0"/>
              <a:t>Storing a copy of each change to a file in a transaction log or audit trail.</a:t>
            </a:r>
          </a:p>
          <a:p>
            <a:pPr lvl="1" eaLnBrk="1" hangingPunct="1"/>
            <a:r>
              <a:rPr lang="en-US" altLang="en-US" sz="2000" dirty="0"/>
              <a:t>Storing a copy of each row before or after it is changed.</a:t>
            </a:r>
          </a:p>
          <a:p>
            <a:pPr eaLnBrk="1" hangingPunct="1"/>
            <a:r>
              <a:rPr lang="en-US" altLang="en-US" sz="2700" dirty="0"/>
              <a:t>Means of building data security into a file include:</a:t>
            </a:r>
          </a:p>
          <a:p>
            <a:pPr lvl="1" eaLnBrk="1" hangingPunct="1"/>
            <a:r>
              <a:rPr lang="en-US" altLang="en-US" sz="2000" dirty="0"/>
              <a:t>Coding, or encrypting, the data in the file.</a:t>
            </a:r>
          </a:p>
          <a:p>
            <a:pPr lvl="1" eaLnBrk="1" hangingPunct="1"/>
            <a:r>
              <a:rPr lang="en-US" altLang="en-US" sz="2000" dirty="0"/>
              <a:t>Requiring data file users to identify themselves by entering user names and passwords.</a:t>
            </a:r>
          </a:p>
          <a:p>
            <a:pPr lvl="1" eaLnBrk="1" hangingPunct="1"/>
            <a:r>
              <a:rPr lang="en-US" altLang="en-US" sz="2000" dirty="0"/>
              <a:t>Prohibiting users from directly manipulating any data in the file by forcing users to work with a copy (real or virtual).</a:t>
            </a:r>
          </a:p>
        </p:txBody>
      </p:sp>
      <p:graphicFrame>
        <p:nvGraphicFramePr>
          <p:cNvPr id="4" name="Table 3">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1601115885"/>
              </p:ext>
            </p:extLst>
          </p:nvPr>
        </p:nvGraphicFramePr>
        <p:xfrm>
          <a:off x="29183" y="187219"/>
          <a:ext cx="2286000" cy="538818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i="1" kern="1200" dirty="0">
                          <a:solidFill>
                            <a:schemeClr val="tx1"/>
                          </a:solidFill>
                          <a:latin typeface="+mn-lt"/>
                          <a:ea typeface="+mn-ea"/>
                          <a:cs typeface="+mn-cs"/>
                        </a:rPr>
                        <a:t>Introduction</a:t>
                      </a:r>
                    </a:p>
                  </a:txBody>
                  <a:tcPr/>
                </a:tc>
                <a:extLst>
                  <a:ext uri="{0D108BD9-81ED-4DB2-BD59-A6C34878D82A}">
                    <a16:rowId xmlns:a16="http://schemas.microsoft.com/office/drawing/2014/main" val="10000"/>
                  </a:ext>
                </a:extLst>
              </a:tr>
              <a:tr h="481904">
                <a:tc>
                  <a:txBody>
                    <a:bodyPr/>
                    <a:lstStyle/>
                    <a:p>
                      <a:r>
                        <a:rPr lang="en-US" sz="1800" i="1" kern="1200" dirty="0">
                          <a:solidFill>
                            <a:schemeClr val="tx1"/>
                          </a:solidFill>
                          <a:latin typeface="+mn-lt"/>
                          <a:ea typeface="+mn-ea"/>
                          <a:cs typeface="+mn-cs"/>
                        </a:rPr>
                        <a:t>Database Design</a:t>
                      </a:r>
                    </a:p>
                  </a:txBody>
                  <a:tcPr/>
                </a:tc>
                <a:extLst>
                  <a:ext uri="{0D108BD9-81ED-4DB2-BD59-A6C34878D82A}">
                    <a16:rowId xmlns:a16="http://schemas.microsoft.com/office/drawing/2014/main" val="10001"/>
                  </a:ext>
                </a:extLst>
              </a:tr>
              <a:tr h="576525">
                <a:tc>
                  <a:txBody>
                    <a:bodyPr/>
                    <a:lstStyle/>
                    <a:p>
                      <a:r>
                        <a:rPr lang="en-US" sz="1800" i="1" kern="1200" dirty="0">
                          <a:solidFill>
                            <a:schemeClr val="tx1"/>
                          </a:solidFill>
                          <a:latin typeface="+mn-lt"/>
                          <a:ea typeface="+mn-ea"/>
                          <a:cs typeface="+mn-cs"/>
                        </a:rPr>
                        <a:t>Normalization</a:t>
                      </a:r>
                    </a:p>
                  </a:txBody>
                  <a:tcPr/>
                </a:tc>
                <a:extLst>
                  <a:ext uri="{0D108BD9-81ED-4DB2-BD59-A6C34878D82A}">
                    <a16:rowId xmlns:a16="http://schemas.microsoft.com/office/drawing/2014/main" val="10002"/>
                  </a:ext>
                </a:extLst>
              </a:tr>
              <a:tr h="481904">
                <a:tc>
                  <a:txBody>
                    <a:bodyPr/>
                    <a:lstStyle/>
                    <a:p>
                      <a:r>
                        <a:rPr lang="en-US" sz="1800" i="1" kern="1200" dirty="0">
                          <a:solidFill>
                            <a:schemeClr val="tx1"/>
                          </a:solidFill>
                          <a:latin typeface="+mn-lt"/>
                          <a:ea typeface="+mn-ea"/>
                          <a:cs typeface="+mn-cs"/>
                        </a:rPr>
                        <a:t>Transforming E-R Diagrams into Relations   </a:t>
                      </a:r>
                    </a:p>
                  </a:txBody>
                  <a:tcPr/>
                </a:tc>
                <a:extLst>
                  <a:ext uri="{0D108BD9-81ED-4DB2-BD59-A6C34878D82A}">
                    <a16:rowId xmlns:a16="http://schemas.microsoft.com/office/drawing/2014/main" val="10003"/>
                  </a:ext>
                </a:extLst>
              </a:tr>
              <a:tr h="481904">
                <a:tc>
                  <a:txBody>
                    <a:bodyPr/>
                    <a:lstStyle/>
                    <a:p>
                      <a:r>
                        <a:rPr lang="en-US" sz="1800" i="1" kern="1200" dirty="0">
                          <a:solidFill>
                            <a:schemeClr val="tx1"/>
                          </a:solidFill>
                          <a:latin typeface="+mn-lt"/>
                          <a:ea typeface="+mn-ea"/>
                          <a:cs typeface="+mn-cs"/>
                        </a:rPr>
                        <a:t>Merging Relations</a:t>
                      </a:r>
                    </a:p>
                  </a:txBody>
                  <a:tcPr/>
                </a:tc>
                <a:extLst>
                  <a:ext uri="{0D108BD9-81ED-4DB2-BD59-A6C34878D82A}">
                    <a16:rowId xmlns:a16="http://schemas.microsoft.com/office/drawing/2014/main" val="10004"/>
                  </a:ext>
                </a:extLst>
              </a:tr>
              <a:tr h="481904">
                <a:tc>
                  <a:txBody>
                    <a:bodyPr/>
                    <a:lstStyle/>
                    <a:p>
                      <a:r>
                        <a:rPr lang="en-US" sz="1800" b="1" kern="1200" dirty="0">
                          <a:solidFill>
                            <a:srgbClr val="BA2212"/>
                          </a:solidFill>
                          <a:latin typeface="+mn-lt"/>
                          <a:ea typeface="+mn-ea"/>
                          <a:cs typeface="+mn-cs"/>
                        </a:rPr>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24404347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7348">
                                            <p:txEl>
                                              <p:pRg st="1" end="1"/>
                                            </p:txEl>
                                          </p:spTgt>
                                        </p:tgtEl>
                                        <p:attrNameLst>
                                          <p:attrName>style.visibility</p:attrName>
                                        </p:attrNameLst>
                                      </p:cBhvr>
                                      <p:to>
                                        <p:strVal val="visible"/>
                                      </p:to>
                                    </p:set>
                                    <p:anim calcmode="lin" valueType="num">
                                      <p:cBhvr additive="base">
                                        <p:cTn id="11" dur="500" fill="hold"/>
                                        <p:tgtEl>
                                          <p:spTgt spid="5734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73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7348">
                                            <p:txEl>
                                              <p:pRg st="2" end="2"/>
                                            </p:txEl>
                                          </p:spTgt>
                                        </p:tgtEl>
                                        <p:attrNameLst>
                                          <p:attrName>style.visibility</p:attrName>
                                        </p:attrNameLst>
                                      </p:cBhvr>
                                      <p:to>
                                        <p:strVal val="visible"/>
                                      </p:to>
                                    </p:set>
                                    <p:anim calcmode="lin" valueType="num">
                                      <p:cBhvr additive="base">
                                        <p:cTn id="17" dur="500" fill="hold"/>
                                        <p:tgtEl>
                                          <p:spTgt spid="5734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734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7348">
                                            <p:txEl>
                                              <p:pRg st="3" end="3"/>
                                            </p:txEl>
                                          </p:spTgt>
                                        </p:tgtEl>
                                        <p:attrNameLst>
                                          <p:attrName>style.visibility</p:attrName>
                                        </p:attrNameLst>
                                      </p:cBhvr>
                                      <p:to>
                                        <p:strVal val="visible"/>
                                      </p:to>
                                    </p:set>
                                    <p:anim calcmode="lin" valueType="num">
                                      <p:cBhvr additive="base">
                                        <p:cTn id="23" dur="500" fill="hold"/>
                                        <p:tgtEl>
                                          <p:spTgt spid="57348">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734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7348">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7348">
                                            <p:txEl>
                                              <p:pRg st="5" end="5"/>
                                            </p:txEl>
                                          </p:spTgt>
                                        </p:tgtEl>
                                        <p:attrNameLst>
                                          <p:attrName>style.visibility</p:attrName>
                                        </p:attrNameLst>
                                      </p:cBhvr>
                                      <p:to>
                                        <p:strVal val="visible"/>
                                      </p:to>
                                    </p:set>
                                    <p:anim calcmode="lin" valueType="num">
                                      <p:cBhvr additive="base">
                                        <p:cTn id="33" dur="500" fill="hold"/>
                                        <p:tgtEl>
                                          <p:spTgt spid="57348">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734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7348">
                                            <p:txEl>
                                              <p:pRg st="6" end="6"/>
                                            </p:txEl>
                                          </p:spTgt>
                                        </p:tgtEl>
                                        <p:attrNameLst>
                                          <p:attrName>style.visibility</p:attrName>
                                        </p:attrNameLst>
                                      </p:cBhvr>
                                      <p:to>
                                        <p:strVal val="visible"/>
                                      </p:to>
                                    </p:set>
                                    <p:anim calcmode="lin" valueType="num">
                                      <p:cBhvr additive="base">
                                        <p:cTn id="39" dur="500" fill="hold"/>
                                        <p:tgtEl>
                                          <p:spTgt spid="57348">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734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7348">
                                            <p:txEl>
                                              <p:pRg st="7" end="7"/>
                                            </p:txEl>
                                          </p:spTgt>
                                        </p:tgtEl>
                                        <p:attrNameLst>
                                          <p:attrName>style.visibility</p:attrName>
                                        </p:attrNameLst>
                                      </p:cBhvr>
                                      <p:to>
                                        <p:strVal val="visible"/>
                                      </p:to>
                                    </p:set>
                                    <p:anim calcmode="lin" valueType="num">
                                      <p:cBhvr additive="base">
                                        <p:cTn id="45" dur="500" fill="hold"/>
                                        <p:tgtEl>
                                          <p:spTgt spid="57348">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734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2"/>
          <p:cNvSpPr>
            <a:spLocks noGrp="1" noChangeArrowheads="1"/>
          </p:cNvSpPr>
          <p:nvPr>
            <p:ph type="title"/>
          </p:nvPr>
        </p:nvSpPr>
        <p:spPr/>
        <p:txBody>
          <a:bodyPr/>
          <a:lstStyle/>
          <a:p>
            <a:pPr eaLnBrk="1" hangingPunct="1"/>
            <a:r>
              <a:rPr lang="en-US" altLang="en-US"/>
              <a:t>Summary</a:t>
            </a:r>
          </a:p>
        </p:txBody>
      </p:sp>
      <p:sp>
        <p:nvSpPr>
          <p:cNvPr id="60422" name="Rectangle 3"/>
          <p:cNvSpPr>
            <a:spLocks noGrp="1" noChangeArrowheads="1"/>
          </p:cNvSpPr>
          <p:nvPr>
            <p:ph idx="1"/>
          </p:nvPr>
        </p:nvSpPr>
        <p:spPr>
          <a:xfrm>
            <a:off x="2514599" y="1219200"/>
            <a:ext cx="9514841" cy="5638800"/>
          </a:xfrm>
        </p:spPr>
        <p:txBody>
          <a:bodyPr>
            <a:normAutofit lnSpcReduction="10000"/>
          </a:bodyPr>
          <a:lstStyle/>
          <a:p>
            <a:pPr eaLnBrk="1" hangingPunct="1">
              <a:lnSpc>
                <a:spcPct val="80000"/>
              </a:lnSpc>
            </a:pPr>
            <a:r>
              <a:rPr lang="en-US" altLang="en-US" sz="2800" dirty="0"/>
              <a:t>In this unit you learned how to:</a:t>
            </a:r>
          </a:p>
          <a:p>
            <a:pPr lvl="1" eaLnBrk="1" hangingPunct="1">
              <a:buClr>
                <a:srgbClr val="BA2212"/>
              </a:buClr>
              <a:buFont typeface="Wingdings" panose="05000000000000000000" pitchFamily="2" charset="2"/>
              <a:buChar char="ü"/>
            </a:pPr>
            <a:r>
              <a:rPr lang="en-US" altLang="en-US" sz="2400" dirty="0"/>
              <a:t>Describe the database design process, its outcomes, and the relational database model.</a:t>
            </a:r>
          </a:p>
          <a:p>
            <a:pPr lvl="1" eaLnBrk="1" hangingPunct="1">
              <a:buClr>
                <a:srgbClr val="BA2212"/>
              </a:buClr>
              <a:buFont typeface="Wingdings" panose="05000000000000000000" pitchFamily="2" charset="2"/>
              <a:buChar char="ü"/>
            </a:pPr>
            <a:r>
              <a:rPr lang="en-US" altLang="en-US" sz="2400" dirty="0"/>
              <a:t>Describe normalization and the rules for second and third normal form.</a:t>
            </a:r>
          </a:p>
          <a:p>
            <a:pPr lvl="1" eaLnBrk="1" hangingPunct="1">
              <a:buClr>
                <a:srgbClr val="BA2212"/>
              </a:buClr>
              <a:buFont typeface="Wingdings" panose="05000000000000000000" pitchFamily="2" charset="2"/>
              <a:buChar char="ü"/>
            </a:pPr>
            <a:r>
              <a:rPr lang="en-US" altLang="en-US" sz="2400" dirty="0"/>
              <a:t>Transform an entity-relationship (E-R) diagram into an equivalent set of well-structured (normalized) relations.</a:t>
            </a:r>
          </a:p>
          <a:p>
            <a:pPr lvl="1" eaLnBrk="1" hangingPunct="1">
              <a:buClr>
                <a:srgbClr val="BA2212"/>
              </a:buClr>
              <a:buFont typeface="Wingdings" panose="05000000000000000000" pitchFamily="2" charset="2"/>
              <a:buChar char="ü"/>
            </a:pPr>
            <a:r>
              <a:rPr lang="en-US" altLang="en-US" sz="2400" dirty="0"/>
              <a:t>Merge normalized relations from separate user views into a consolidated set of well-structured relations.</a:t>
            </a:r>
          </a:p>
          <a:p>
            <a:pPr>
              <a:buClr>
                <a:srgbClr val="BA2212"/>
              </a:buClr>
              <a:buFont typeface="Wingdings" panose="05000000000000000000" pitchFamily="2" charset="2"/>
              <a:buChar char="ü"/>
            </a:pPr>
            <a:r>
              <a:rPr lang="en-US" altLang="en-US" sz="2400" dirty="0"/>
              <a:t>Describe physical database design concepts:</a:t>
            </a:r>
          </a:p>
          <a:p>
            <a:pPr lvl="1">
              <a:buClr>
                <a:srgbClr val="BA2212"/>
              </a:buClr>
              <a:buFont typeface="Wingdings" panose="05000000000000000000" pitchFamily="2" charset="2"/>
              <a:buChar char="ü"/>
            </a:pPr>
            <a:r>
              <a:rPr lang="en-US" altLang="en-US" sz="2400" dirty="0"/>
              <a:t>Choose storage formats for fields in database tables.</a:t>
            </a:r>
          </a:p>
          <a:p>
            <a:pPr lvl="1">
              <a:buClr>
                <a:srgbClr val="BA2212"/>
              </a:buClr>
              <a:buFont typeface="Wingdings" panose="05000000000000000000" pitchFamily="2" charset="2"/>
              <a:buChar char="ü"/>
            </a:pPr>
            <a:r>
              <a:rPr lang="en-US" altLang="en-US" sz="2400" dirty="0"/>
              <a:t>Translate well-structured relations into efficient database tables.</a:t>
            </a:r>
          </a:p>
          <a:p>
            <a:pPr lvl="1">
              <a:buClr>
                <a:srgbClr val="BA2212"/>
              </a:buClr>
              <a:buFont typeface="Wingdings" panose="05000000000000000000" pitchFamily="2" charset="2"/>
              <a:buChar char="ü"/>
            </a:pPr>
            <a:r>
              <a:rPr lang="en-US" altLang="en-US" sz="2400" dirty="0"/>
              <a:t>Explain when to use different types of file organizations to store computer files.</a:t>
            </a:r>
          </a:p>
          <a:p>
            <a:pPr lvl="1">
              <a:buClr>
                <a:srgbClr val="BA2212"/>
              </a:buClr>
              <a:buFont typeface="Wingdings" panose="05000000000000000000" pitchFamily="2" charset="2"/>
              <a:buChar char="ü"/>
            </a:pPr>
            <a:r>
              <a:rPr lang="en-US" altLang="en-US" sz="2400" dirty="0"/>
              <a:t>Describe the purpose of indexes and the important considerations in selecting attributes to be indexed.</a:t>
            </a:r>
          </a:p>
          <a:p>
            <a:pPr lvl="1" eaLnBrk="1" hangingPunct="1">
              <a:buClr>
                <a:srgbClr val="BA2212"/>
              </a:buClr>
              <a:buFont typeface="Wingdings" panose="05000000000000000000" pitchFamily="2" charset="2"/>
              <a:buChar char="ü"/>
            </a:pPr>
            <a:endParaRPr lang="en-US" altLang="en-US" sz="2400" dirty="0"/>
          </a:p>
        </p:txBody>
      </p:sp>
    </p:spTree>
    <p:extLst>
      <p:ext uri="{BB962C8B-B14F-4D97-AF65-F5344CB8AC3E}">
        <p14:creationId xmlns:p14="http://schemas.microsoft.com/office/powerpoint/2010/main" val="16348232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0422">
                                            <p:txEl>
                                              <p:pRg st="1" end="1"/>
                                            </p:txEl>
                                          </p:spTgt>
                                        </p:tgtEl>
                                        <p:attrNameLst>
                                          <p:attrName>style.visibility</p:attrName>
                                        </p:attrNameLst>
                                      </p:cBhvr>
                                      <p:to>
                                        <p:strVal val="visible"/>
                                      </p:to>
                                    </p:set>
                                    <p:anim calcmode="lin" valueType="num">
                                      <p:cBhvr additive="base">
                                        <p:cTn id="11" dur="500" fill="hold"/>
                                        <p:tgtEl>
                                          <p:spTgt spid="6042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04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0422">
                                            <p:txEl>
                                              <p:pRg st="2" end="2"/>
                                            </p:txEl>
                                          </p:spTgt>
                                        </p:tgtEl>
                                        <p:attrNameLst>
                                          <p:attrName>style.visibility</p:attrName>
                                        </p:attrNameLst>
                                      </p:cBhvr>
                                      <p:to>
                                        <p:strVal val="visible"/>
                                      </p:to>
                                    </p:set>
                                    <p:anim calcmode="lin" valueType="num">
                                      <p:cBhvr additive="base">
                                        <p:cTn id="17" dur="500" fill="hold"/>
                                        <p:tgtEl>
                                          <p:spTgt spid="6042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04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0422">
                                            <p:txEl>
                                              <p:pRg st="3" end="3"/>
                                            </p:txEl>
                                          </p:spTgt>
                                        </p:tgtEl>
                                        <p:attrNameLst>
                                          <p:attrName>style.visibility</p:attrName>
                                        </p:attrNameLst>
                                      </p:cBhvr>
                                      <p:to>
                                        <p:strVal val="visible"/>
                                      </p:to>
                                    </p:set>
                                    <p:anim calcmode="lin" valueType="num">
                                      <p:cBhvr additive="base">
                                        <p:cTn id="23" dur="500" fill="hold"/>
                                        <p:tgtEl>
                                          <p:spTgt spid="6042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042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0422">
                                            <p:txEl>
                                              <p:pRg st="4" end="4"/>
                                            </p:txEl>
                                          </p:spTgt>
                                        </p:tgtEl>
                                        <p:attrNameLst>
                                          <p:attrName>style.visibility</p:attrName>
                                        </p:attrNameLst>
                                      </p:cBhvr>
                                      <p:to>
                                        <p:strVal val="visible"/>
                                      </p:to>
                                    </p:set>
                                    <p:anim calcmode="lin" valueType="num">
                                      <p:cBhvr additive="base">
                                        <p:cTn id="29" dur="500" fill="hold"/>
                                        <p:tgtEl>
                                          <p:spTgt spid="6042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042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0422">
                                            <p:txEl>
                                              <p:pRg st="5" end="5"/>
                                            </p:txEl>
                                          </p:spTgt>
                                        </p:tgtEl>
                                        <p:attrNameLst>
                                          <p:attrName>style.visibility</p:attrName>
                                        </p:attrNameLst>
                                      </p:cBhvr>
                                      <p:to>
                                        <p:strVal val="visible"/>
                                      </p:to>
                                    </p:set>
                                    <p:anim calcmode="lin" valueType="num">
                                      <p:cBhvr additive="base">
                                        <p:cTn id="35" dur="500" fill="hold"/>
                                        <p:tgtEl>
                                          <p:spTgt spid="60422">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042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0422">
                                            <p:txEl>
                                              <p:pRg st="6" end="6"/>
                                            </p:txEl>
                                          </p:spTgt>
                                        </p:tgtEl>
                                        <p:attrNameLst>
                                          <p:attrName>style.visibility</p:attrName>
                                        </p:attrNameLst>
                                      </p:cBhvr>
                                      <p:to>
                                        <p:strVal val="visible"/>
                                      </p:to>
                                    </p:set>
                                    <p:anim calcmode="lin" valueType="num">
                                      <p:cBhvr additive="base">
                                        <p:cTn id="41" dur="500" fill="hold"/>
                                        <p:tgtEl>
                                          <p:spTgt spid="60422">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042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60422">
                                            <p:txEl>
                                              <p:pRg st="7" end="7"/>
                                            </p:txEl>
                                          </p:spTgt>
                                        </p:tgtEl>
                                        <p:attrNameLst>
                                          <p:attrName>style.visibility</p:attrName>
                                        </p:attrNameLst>
                                      </p:cBhvr>
                                      <p:to>
                                        <p:strVal val="visible"/>
                                      </p:to>
                                    </p:set>
                                    <p:anim calcmode="lin" valueType="num">
                                      <p:cBhvr additive="base">
                                        <p:cTn id="47" dur="500" fill="hold"/>
                                        <p:tgtEl>
                                          <p:spTgt spid="60422">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042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60422">
                                            <p:txEl>
                                              <p:pRg st="8" end="8"/>
                                            </p:txEl>
                                          </p:spTgt>
                                        </p:tgtEl>
                                        <p:attrNameLst>
                                          <p:attrName>style.visibility</p:attrName>
                                        </p:attrNameLst>
                                      </p:cBhvr>
                                      <p:to>
                                        <p:strVal val="visible"/>
                                      </p:to>
                                    </p:set>
                                    <p:anim calcmode="lin" valueType="num">
                                      <p:cBhvr additive="base">
                                        <p:cTn id="53" dur="500" fill="hold"/>
                                        <p:tgtEl>
                                          <p:spTgt spid="60422">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042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60422">
                                            <p:txEl>
                                              <p:pRg st="9" end="9"/>
                                            </p:txEl>
                                          </p:spTgt>
                                        </p:tgtEl>
                                        <p:attrNameLst>
                                          <p:attrName>style.visibility</p:attrName>
                                        </p:attrNameLst>
                                      </p:cBhvr>
                                      <p:to>
                                        <p:strVal val="visible"/>
                                      </p:to>
                                    </p:set>
                                    <p:anim calcmode="lin" valueType="num">
                                      <p:cBhvr additive="base">
                                        <p:cTn id="59" dur="500" fill="hold"/>
                                        <p:tgtEl>
                                          <p:spTgt spid="60422">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042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p:txBody>
          <a:bodyPr/>
          <a:lstStyle/>
          <a:p>
            <a:pPr eaLnBrk="1" hangingPunct="1"/>
            <a:r>
              <a:rPr lang="en-US" altLang="en-US"/>
              <a:t>The Process of Database Design (Cont.)</a:t>
            </a:r>
          </a:p>
        </p:txBody>
      </p:sp>
      <p:sp>
        <p:nvSpPr>
          <p:cNvPr id="8198" name="Rectangle 3"/>
          <p:cNvSpPr>
            <a:spLocks noGrp="1" noChangeArrowheads="1"/>
          </p:cNvSpPr>
          <p:nvPr>
            <p:ph idx="1"/>
          </p:nvPr>
        </p:nvSpPr>
        <p:spPr/>
        <p:txBody>
          <a:bodyPr>
            <a:normAutofit/>
          </a:bodyPr>
          <a:lstStyle/>
          <a:p>
            <a:pPr marL="457200" indent="-457200"/>
            <a:r>
              <a:rPr lang="en-US" altLang="en-US" sz="3200" dirty="0"/>
              <a:t>Four key steps in logical database modeling and design:</a:t>
            </a:r>
          </a:p>
          <a:p>
            <a:pPr marL="857250" lvl="1" indent="-457200">
              <a:buFont typeface="Arial" panose="020B0604020202020204" pitchFamily="34" charset="0"/>
              <a:buAutoNum type="arabicPeriod"/>
            </a:pPr>
            <a:r>
              <a:rPr lang="en-US" altLang="en-US" sz="2400" dirty="0"/>
              <a:t>Develop a logical data model for each known user interface for the application using normalization principles.</a:t>
            </a:r>
          </a:p>
          <a:p>
            <a:pPr marL="857250" lvl="1" indent="-457200">
              <a:buFont typeface="Arial" panose="020B0604020202020204" pitchFamily="34" charset="0"/>
              <a:buAutoNum type="arabicPeriod"/>
            </a:pPr>
            <a:r>
              <a:rPr lang="en-US" altLang="en-US" sz="2400" dirty="0"/>
              <a:t>Combine normalized data requirements from all user interfaces into one consolidated logical database model (view integration).</a:t>
            </a:r>
          </a:p>
          <a:p>
            <a:pPr marL="857250" lvl="1" indent="-457200">
              <a:buFont typeface="Arial" panose="020B0604020202020204" pitchFamily="34" charset="0"/>
              <a:buAutoNum type="arabicPeriod"/>
            </a:pPr>
            <a:r>
              <a:rPr lang="en-US" altLang="en-US" sz="2400" dirty="0"/>
              <a:t>Translate the conceptual E-R data model for the application into normalized data requirements.</a:t>
            </a:r>
          </a:p>
          <a:p>
            <a:pPr marL="857250" lvl="1" indent="-457200">
              <a:buFont typeface="Arial" panose="020B0604020202020204" pitchFamily="34" charset="0"/>
              <a:buAutoNum type="arabicPeriod"/>
            </a:pPr>
            <a:r>
              <a:rPr lang="en-US" altLang="en-US" sz="2400" dirty="0"/>
              <a:t>Compare the consolidated logical database design with the translated E-R model and produce one final logical database model for the application.</a:t>
            </a:r>
          </a:p>
        </p:txBody>
      </p:sp>
      <p:graphicFrame>
        <p:nvGraphicFramePr>
          <p:cNvPr id="4" name="Table 3">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1981295448"/>
              </p:ext>
            </p:extLst>
          </p:nvPr>
        </p:nvGraphicFramePr>
        <p:xfrm>
          <a:off x="29183" y="187219"/>
          <a:ext cx="2286000" cy="566250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i="1" kern="1200" dirty="0">
                          <a:solidFill>
                            <a:schemeClr val="tx1"/>
                          </a:solidFill>
                          <a:latin typeface="+mn-lt"/>
                          <a:ea typeface="+mn-ea"/>
                          <a:cs typeface="+mn-cs"/>
                        </a:rPr>
                        <a:t>Introduction</a:t>
                      </a:r>
                    </a:p>
                  </a:txBody>
                  <a:tcPr/>
                </a:tc>
                <a:extLst>
                  <a:ext uri="{0D108BD9-81ED-4DB2-BD59-A6C34878D82A}">
                    <a16:rowId xmlns:a16="http://schemas.microsoft.com/office/drawing/2014/main" val="10000"/>
                  </a:ext>
                </a:extLst>
              </a:tr>
              <a:tr h="481904">
                <a:tc>
                  <a:txBody>
                    <a:bodyPr/>
                    <a:lstStyle/>
                    <a:p>
                      <a:r>
                        <a:rPr lang="en-US" sz="1800" b="1" kern="1200" dirty="0">
                          <a:solidFill>
                            <a:srgbClr val="BA2212"/>
                          </a:solidFill>
                          <a:latin typeface="+mn-lt"/>
                          <a:ea typeface="+mn-ea"/>
                          <a:cs typeface="+mn-cs"/>
                        </a:rPr>
                        <a:t>Database Design</a:t>
                      </a:r>
                    </a:p>
                  </a:txBody>
                  <a:tcPr/>
                </a:tc>
                <a:extLst>
                  <a:ext uri="{0D108BD9-81ED-4DB2-BD59-A6C34878D82A}">
                    <a16:rowId xmlns:a16="http://schemas.microsoft.com/office/drawing/2014/main" val="10001"/>
                  </a:ext>
                </a:extLst>
              </a:tr>
              <a:tr h="576525">
                <a:tc>
                  <a:txBody>
                    <a:bodyPr/>
                    <a:lstStyle/>
                    <a:p>
                      <a:r>
                        <a:rPr lang="en-US" sz="1800" dirty="0"/>
                        <a:t>Normalization</a:t>
                      </a:r>
                    </a:p>
                  </a:txBody>
                  <a:tcPr/>
                </a:tc>
                <a:extLst>
                  <a:ext uri="{0D108BD9-81ED-4DB2-BD59-A6C34878D82A}">
                    <a16:rowId xmlns:a16="http://schemas.microsoft.com/office/drawing/2014/main" val="10002"/>
                  </a:ext>
                </a:extLst>
              </a:tr>
              <a:tr h="481904">
                <a:tc>
                  <a:txBody>
                    <a:bodyPr/>
                    <a:lstStyle/>
                    <a:p>
                      <a:r>
                        <a:rPr lang="en-US" sz="1800" dirty="0"/>
                        <a:t>Transforming E-R Diagrams into Relations   </a:t>
                      </a:r>
                    </a:p>
                  </a:txBody>
                  <a:tcPr/>
                </a:tc>
                <a:extLst>
                  <a:ext uri="{0D108BD9-81ED-4DB2-BD59-A6C34878D82A}">
                    <a16:rowId xmlns:a16="http://schemas.microsoft.com/office/drawing/2014/main" val="10003"/>
                  </a:ext>
                </a:extLst>
              </a:tr>
              <a:tr h="481904">
                <a:tc>
                  <a:txBody>
                    <a:bodyPr/>
                    <a:lstStyle/>
                    <a:p>
                      <a:r>
                        <a:rPr lang="en-US" sz="1800" dirty="0"/>
                        <a:t>Merging Relations</a:t>
                      </a:r>
                    </a:p>
                  </a:txBody>
                  <a:tcPr/>
                </a:tc>
                <a:extLst>
                  <a:ext uri="{0D108BD9-81ED-4DB2-BD59-A6C34878D82A}">
                    <a16:rowId xmlns:a16="http://schemas.microsoft.com/office/drawing/2014/main" val="10004"/>
                  </a:ext>
                </a:extLst>
              </a:tr>
              <a:tr h="481904">
                <a:tc>
                  <a:txBody>
                    <a:bodyPr/>
                    <a:lstStyle/>
                    <a:p>
                      <a:r>
                        <a:rPr lang="en-US" sz="1800" dirty="0"/>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16223981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198">
                                            <p:txEl>
                                              <p:pRg st="1" end="1"/>
                                            </p:txEl>
                                          </p:spTgt>
                                        </p:tgtEl>
                                        <p:attrNameLst>
                                          <p:attrName>style.visibility</p:attrName>
                                        </p:attrNameLst>
                                      </p:cBhvr>
                                      <p:to>
                                        <p:strVal val="visible"/>
                                      </p:to>
                                    </p:set>
                                    <p:anim calcmode="lin" valueType="num">
                                      <p:cBhvr additive="base">
                                        <p:cTn id="11" dur="500" fill="hold"/>
                                        <p:tgtEl>
                                          <p:spTgt spid="819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1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198">
                                            <p:txEl>
                                              <p:pRg st="2" end="2"/>
                                            </p:txEl>
                                          </p:spTgt>
                                        </p:tgtEl>
                                        <p:attrNameLst>
                                          <p:attrName>style.visibility</p:attrName>
                                        </p:attrNameLst>
                                      </p:cBhvr>
                                      <p:to>
                                        <p:strVal val="visible"/>
                                      </p:to>
                                    </p:set>
                                    <p:anim calcmode="lin" valueType="num">
                                      <p:cBhvr additive="base">
                                        <p:cTn id="17" dur="500" fill="hold"/>
                                        <p:tgtEl>
                                          <p:spTgt spid="819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1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198">
                                            <p:txEl>
                                              <p:pRg st="3" end="3"/>
                                            </p:txEl>
                                          </p:spTgt>
                                        </p:tgtEl>
                                        <p:attrNameLst>
                                          <p:attrName>style.visibility</p:attrName>
                                        </p:attrNameLst>
                                      </p:cBhvr>
                                      <p:to>
                                        <p:strVal val="visible"/>
                                      </p:to>
                                    </p:set>
                                    <p:anim calcmode="lin" valueType="num">
                                      <p:cBhvr additive="base">
                                        <p:cTn id="23" dur="500" fill="hold"/>
                                        <p:tgtEl>
                                          <p:spTgt spid="8198">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19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198">
                                            <p:txEl>
                                              <p:pRg st="4" end="4"/>
                                            </p:txEl>
                                          </p:spTgt>
                                        </p:tgtEl>
                                        <p:attrNameLst>
                                          <p:attrName>style.visibility</p:attrName>
                                        </p:attrNameLst>
                                      </p:cBhvr>
                                      <p:to>
                                        <p:strVal val="visible"/>
                                      </p:to>
                                    </p:set>
                                    <p:anim calcmode="lin" valueType="num">
                                      <p:cBhvr additive="base">
                                        <p:cTn id="29" dur="500" fill="hold"/>
                                        <p:tgtEl>
                                          <p:spTgt spid="8198">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19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p:txBody>
          <a:bodyPr/>
          <a:lstStyle/>
          <a:p>
            <a:pPr eaLnBrk="1" hangingPunct="1"/>
            <a:r>
              <a:rPr lang="en-US" altLang="en-US"/>
              <a:t>Physical Database Design</a:t>
            </a:r>
          </a:p>
        </p:txBody>
      </p:sp>
      <p:sp>
        <p:nvSpPr>
          <p:cNvPr id="9222" name="Rectangle 3"/>
          <p:cNvSpPr>
            <a:spLocks noGrp="1" noChangeArrowheads="1"/>
          </p:cNvSpPr>
          <p:nvPr>
            <p:ph idx="1"/>
          </p:nvPr>
        </p:nvSpPr>
        <p:spPr>
          <a:xfrm>
            <a:off x="2667000" y="1580188"/>
            <a:ext cx="8229600" cy="3962400"/>
          </a:xfrm>
        </p:spPr>
        <p:txBody>
          <a:bodyPr/>
          <a:lstStyle/>
          <a:p>
            <a:pPr marL="457200" indent="-457200">
              <a:defRPr/>
            </a:pPr>
            <a:r>
              <a:rPr lang="en-US" altLang="en-US" sz="2800" spc="-100" dirty="0"/>
              <a:t>Key physical database design decisions include:</a:t>
            </a:r>
          </a:p>
          <a:p>
            <a:pPr marL="857250" lvl="1" indent="-457200">
              <a:defRPr/>
            </a:pPr>
            <a:r>
              <a:rPr lang="en-US" altLang="en-US" sz="2400" dirty="0"/>
              <a:t>Choosing a storage format for each attribute from the logical database model.</a:t>
            </a:r>
          </a:p>
          <a:p>
            <a:pPr marL="857250" lvl="1" indent="-457200">
              <a:defRPr/>
            </a:pPr>
            <a:r>
              <a:rPr lang="en-US" altLang="en-US" sz="2400" dirty="0"/>
              <a:t>Grouping attributes from the logical database model into physical records.</a:t>
            </a:r>
          </a:p>
          <a:p>
            <a:pPr marL="857250" lvl="1" indent="-457200">
              <a:defRPr/>
            </a:pPr>
            <a:r>
              <a:rPr lang="en-US" altLang="en-US" sz="2400" dirty="0"/>
              <a:t>Arranging related records in secondary memory (hard disks and magnetic tapes) so that records can be stored, retrieved and updated rapidly.</a:t>
            </a:r>
          </a:p>
          <a:p>
            <a:pPr marL="857250" lvl="1" indent="-457200">
              <a:defRPr/>
            </a:pPr>
            <a:r>
              <a:rPr lang="en-US" altLang="en-US" sz="2400" dirty="0"/>
              <a:t>Selecting media and structures for storing data to make access more efficient.</a:t>
            </a:r>
          </a:p>
        </p:txBody>
      </p:sp>
      <p:graphicFrame>
        <p:nvGraphicFramePr>
          <p:cNvPr id="4" name="Table 3">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1981295448"/>
              </p:ext>
            </p:extLst>
          </p:nvPr>
        </p:nvGraphicFramePr>
        <p:xfrm>
          <a:off x="29183" y="187219"/>
          <a:ext cx="2286000" cy="566250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i="1" kern="1200" dirty="0">
                          <a:solidFill>
                            <a:schemeClr val="tx1"/>
                          </a:solidFill>
                          <a:latin typeface="+mn-lt"/>
                          <a:ea typeface="+mn-ea"/>
                          <a:cs typeface="+mn-cs"/>
                        </a:rPr>
                        <a:t>Introduction</a:t>
                      </a:r>
                    </a:p>
                  </a:txBody>
                  <a:tcPr/>
                </a:tc>
                <a:extLst>
                  <a:ext uri="{0D108BD9-81ED-4DB2-BD59-A6C34878D82A}">
                    <a16:rowId xmlns:a16="http://schemas.microsoft.com/office/drawing/2014/main" val="10000"/>
                  </a:ext>
                </a:extLst>
              </a:tr>
              <a:tr h="481904">
                <a:tc>
                  <a:txBody>
                    <a:bodyPr/>
                    <a:lstStyle/>
                    <a:p>
                      <a:r>
                        <a:rPr lang="en-US" sz="1800" b="1" kern="1200" dirty="0">
                          <a:solidFill>
                            <a:srgbClr val="BA2212"/>
                          </a:solidFill>
                          <a:latin typeface="+mn-lt"/>
                          <a:ea typeface="+mn-ea"/>
                          <a:cs typeface="+mn-cs"/>
                        </a:rPr>
                        <a:t>Database Design</a:t>
                      </a:r>
                    </a:p>
                  </a:txBody>
                  <a:tcPr/>
                </a:tc>
                <a:extLst>
                  <a:ext uri="{0D108BD9-81ED-4DB2-BD59-A6C34878D82A}">
                    <a16:rowId xmlns:a16="http://schemas.microsoft.com/office/drawing/2014/main" val="10001"/>
                  </a:ext>
                </a:extLst>
              </a:tr>
              <a:tr h="576525">
                <a:tc>
                  <a:txBody>
                    <a:bodyPr/>
                    <a:lstStyle/>
                    <a:p>
                      <a:r>
                        <a:rPr lang="en-US" sz="1800" dirty="0"/>
                        <a:t>Normalization</a:t>
                      </a:r>
                    </a:p>
                  </a:txBody>
                  <a:tcPr/>
                </a:tc>
                <a:extLst>
                  <a:ext uri="{0D108BD9-81ED-4DB2-BD59-A6C34878D82A}">
                    <a16:rowId xmlns:a16="http://schemas.microsoft.com/office/drawing/2014/main" val="10002"/>
                  </a:ext>
                </a:extLst>
              </a:tr>
              <a:tr h="481904">
                <a:tc>
                  <a:txBody>
                    <a:bodyPr/>
                    <a:lstStyle/>
                    <a:p>
                      <a:r>
                        <a:rPr lang="en-US" sz="1800" dirty="0"/>
                        <a:t>Transforming E-R Diagrams into Relations   </a:t>
                      </a:r>
                    </a:p>
                  </a:txBody>
                  <a:tcPr/>
                </a:tc>
                <a:extLst>
                  <a:ext uri="{0D108BD9-81ED-4DB2-BD59-A6C34878D82A}">
                    <a16:rowId xmlns:a16="http://schemas.microsoft.com/office/drawing/2014/main" val="10003"/>
                  </a:ext>
                </a:extLst>
              </a:tr>
              <a:tr h="481904">
                <a:tc>
                  <a:txBody>
                    <a:bodyPr/>
                    <a:lstStyle/>
                    <a:p>
                      <a:r>
                        <a:rPr lang="en-US" sz="1800" dirty="0"/>
                        <a:t>Merging Relations</a:t>
                      </a:r>
                    </a:p>
                  </a:txBody>
                  <a:tcPr/>
                </a:tc>
                <a:extLst>
                  <a:ext uri="{0D108BD9-81ED-4DB2-BD59-A6C34878D82A}">
                    <a16:rowId xmlns:a16="http://schemas.microsoft.com/office/drawing/2014/main" val="10004"/>
                  </a:ext>
                </a:extLst>
              </a:tr>
              <a:tr h="481904">
                <a:tc>
                  <a:txBody>
                    <a:bodyPr/>
                    <a:lstStyle/>
                    <a:p>
                      <a:r>
                        <a:rPr lang="en-US" sz="1800" dirty="0"/>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50138169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222">
                                            <p:txEl>
                                              <p:pRg st="1" end="1"/>
                                            </p:txEl>
                                          </p:spTgt>
                                        </p:tgtEl>
                                        <p:attrNameLst>
                                          <p:attrName>style.visibility</p:attrName>
                                        </p:attrNameLst>
                                      </p:cBhvr>
                                      <p:to>
                                        <p:strVal val="visible"/>
                                      </p:to>
                                    </p:set>
                                    <p:anim calcmode="lin" valueType="num">
                                      <p:cBhvr additive="base">
                                        <p:cTn id="11" dur="500" fill="hold"/>
                                        <p:tgtEl>
                                          <p:spTgt spid="922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2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222">
                                            <p:txEl>
                                              <p:pRg st="2" end="2"/>
                                            </p:txEl>
                                          </p:spTgt>
                                        </p:tgtEl>
                                        <p:attrNameLst>
                                          <p:attrName>style.visibility</p:attrName>
                                        </p:attrNameLst>
                                      </p:cBhvr>
                                      <p:to>
                                        <p:strVal val="visible"/>
                                      </p:to>
                                    </p:set>
                                    <p:anim calcmode="lin" valueType="num">
                                      <p:cBhvr additive="base">
                                        <p:cTn id="17" dur="500" fill="hold"/>
                                        <p:tgtEl>
                                          <p:spTgt spid="922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2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222">
                                            <p:txEl>
                                              <p:pRg st="3" end="3"/>
                                            </p:txEl>
                                          </p:spTgt>
                                        </p:tgtEl>
                                        <p:attrNameLst>
                                          <p:attrName>style.visibility</p:attrName>
                                        </p:attrNameLst>
                                      </p:cBhvr>
                                      <p:to>
                                        <p:strVal val="visible"/>
                                      </p:to>
                                    </p:set>
                                    <p:anim calcmode="lin" valueType="num">
                                      <p:cBhvr additive="base">
                                        <p:cTn id="23" dur="500" fill="hold"/>
                                        <p:tgtEl>
                                          <p:spTgt spid="922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22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222">
                                            <p:txEl>
                                              <p:pRg st="4" end="4"/>
                                            </p:txEl>
                                          </p:spTgt>
                                        </p:tgtEl>
                                        <p:attrNameLst>
                                          <p:attrName>style.visibility</p:attrName>
                                        </p:attrNameLst>
                                      </p:cBhvr>
                                      <p:to>
                                        <p:strVal val="visible"/>
                                      </p:to>
                                    </p:set>
                                    <p:anim calcmode="lin" valueType="num">
                                      <p:cBhvr additive="base">
                                        <p:cTn id="29" dur="500" fill="hold"/>
                                        <p:tgtEl>
                                          <p:spTgt spid="922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22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p:cNvSpPr>
            <a:spLocks noGrp="1" noChangeArrowheads="1"/>
          </p:cNvSpPr>
          <p:nvPr>
            <p:ph type="title"/>
          </p:nvPr>
        </p:nvSpPr>
        <p:spPr>
          <a:xfrm>
            <a:off x="2514600" y="457200"/>
            <a:ext cx="7772400" cy="838200"/>
          </a:xfrm>
        </p:spPr>
        <p:txBody>
          <a:bodyPr/>
          <a:lstStyle/>
          <a:p>
            <a:pPr eaLnBrk="1" hangingPunct="1"/>
            <a:r>
              <a:rPr lang="en-US" altLang="en-US" dirty="0"/>
              <a:t>Deliverables and Outcomes</a:t>
            </a:r>
          </a:p>
        </p:txBody>
      </p:sp>
      <p:sp>
        <p:nvSpPr>
          <p:cNvPr id="10246" name="Rectangle 3"/>
          <p:cNvSpPr>
            <a:spLocks noGrp="1" noChangeArrowheads="1"/>
          </p:cNvSpPr>
          <p:nvPr>
            <p:ph idx="1"/>
          </p:nvPr>
        </p:nvSpPr>
        <p:spPr>
          <a:xfrm>
            <a:off x="2362200" y="1447800"/>
            <a:ext cx="7772400" cy="4724400"/>
          </a:xfrm>
        </p:spPr>
        <p:txBody>
          <a:bodyPr>
            <a:normAutofit/>
          </a:bodyPr>
          <a:lstStyle/>
          <a:p>
            <a:pPr eaLnBrk="1" hangingPunct="1"/>
            <a:r>
              <a:rPr lang="en-US" altLang="en-US" sz="2800" dirty="0"/>
              <a:t>Logical database design</a:t>
            </a:r>
          </a:p>
          <a:p>
            <a:pPr lvl="1" eaLnBrk="1" hangingPunct="1"/>
            <a:r>
              <a:rPr lang="en-US" altLang="en-US" sz="2800" dirty="0"/>
              <a:t>Must account for every data element on a system input or output</a:t>
            </a:r>
          </a:p>
          <a:p>
            <a:pPr lvl="2" eaLnBrk="1" hangingPunct="1"/>
            <a:r>
              <a:rPr lang="en-US" altLang="en-US" sz="2800" dirty="0"/>
              <a:t>Normalized relations are the primary deliverable.</a:t>
            </a:r>
          </a:p>
          <a:p>
            <a:pPr eaLnBrk="1" hangingPunct="1"/>
            <a:r>
              <a:rPr lang="en-US" altLang="en-US" sz="2800" dirty="0"/>
              <a:t>Physical database design</a:t>
            </a:r>
          </a:p>
          <a:p>
            <a:pPr lvl="1" eaLnBrk="1" hangingPunct="1"/>
            <a:r>
              <a:rPr lang="en-US" altLang="en-US" sz="2800" dirty="0"/>
              <a:t>Converts relations into database tables</a:t>
            </a:r>
          </a:p>
          <a:p>
            <a:pPr lvl="2" eaLnBrk="1" hangingPunct="1"/>
            <a:r>
              <a:rPr lang="en-US" altLang="en-US" sz="2800" dirty="0"/>
              <a:t>Programmers and database analysts code the definitions of the database.</a:t>
            </a:r>
          </a:p>
          <a:p>
            <a:pPr lvl="2" eaLnBrk="1" hangingPunct="1"/>
            <a:r>
              <a:rPr lang="en-US" altLang="en-US" sz="2800" dirty="0"/>
              <a:t>Written in Structured Query Language (SQL) </a:t>
            </a:r>
          </a:p>
        </p:txBody>
      </p:sp>
      <p:graphicFrame>
        <p:nvGraphicFramePr>
          <p:cNvPr id="4" name="Table 3">
            <a:extLst>
              <a:ext uri="{FF2B5EF4-FFF2-40B4-BE49-F238E27FC236}">
                <a16:creationId xmlns:a16="http://schemas.microsoft.com/office/drawing/2014/main" id="{CE91D270-1B22-4741-ABBD-8597248DF599}"/>
              </a:ext>
            </a:extLst>
          </p:cNvPr>
          <p:cNvGraphicFramePr>
            <a:graphicFrameLocks noGrp="1"/>
          </p:cNvGraphicFramePr>
          <p:nvPr>
            <p:extLst>
              <p:ext uri="{D42A27DB-BD31-4B8C-83A1-F6EECF244321}">
                <p14:modId xmlns:p14="http://schemas.microsoft.com/office/powerpoint/2010/main" val="1981295448"/>
              </p:ext>
            </p:extLst>
          </p:nvPr>
        </p:nvGraphicFramePr>
        <p:xfrm>
          <a:off x="29183" y="187219"/>
          <a:ext cx="2286000" cy="566250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i="1" kern="1200" dirty="0">
                          <a:solidFill>
                            <a:schemeClr val="tx1"/>
                          </a:solidFill>
                          <a:latin typeface="+mn-lt"/>
                          <a:ea typeface="+mn-ea"/>
                          <a:cs typeface="+mn-cs"/>
                        </a:rPr>
                        <a:t>Introduction</a:t>
                      </a:r>
                    </a:p>
                  </a:txBody>
                  <a:tcPr/>
                </a:tc>
                <a:extLst>
                  <a:ext uri="{0D108BD9-81ED-4DB2-BD59-A6C34878D82A}">
                    <a16:rowId xmlns:a16="http://schemas.microsoft.com/office/drawing/2014/main" val="10000"/>
                  </a:ext>
                </a:extLst>
              </a:tr>
              <a:tr h="481904">
                <a:tc>
                  <a:txBody>
                    <a:bodyPr/>
                    <a:lstStyle/>
                    <a:p>
                      <a:r>
                        <a:rPr lang="en-US" sz="1800" b="1" kern="1200" dirty="0">
                          <a:solidFill>
                            <a:srgbClr val="BA2212"/>
                          </a:solidFill>
                          <a:latin typeface="+mn-lt"/>
                          <a:ea typeface="+mn-ea"/>
                          <a:cs typeface="+mn-cs"/>
                        </a:rPr>
                        <a:t>Database Design</a:t>
                      </a:r>
                    </a:p>
                  </a:txBody>
                  <a:tcPr/>
                </a:tc>
                <a:extLst>
                  <a:ext uri="{0D108BD9-81ED-4DB2-BD59-A6C34878D82A}">
                    <a16:rowId xmlns:a16="http://schemas.microsoft.com/office/drawing/2014/main" val="10001"/>
                  </a:ext>
                </a:extLst>
              </a:tr>
              <a:tr h="576525">
                <a:tc>
                  <a:txBody>
                    <a:bodyPr/>
                    <a:lstStyle/>
                    <a:p>
                      <a:r>
                        <a:rPr lang="en-US" sz="1800" dirty="0"/>
                        <a:t>Normalization</a:t>
                      </a:r>
                    </a:p>
                  </a:txBody>
                  <a:tcPr/>
                </a:tc>
                <a:extLst>
                  <a:ext uri="{0D108BD9-81ED-4DB2-BD59-A6C34878D82A}">
                    <a16:rowId xmlns:a16="http://schemas.microsoft.com/office/drawing/2014/main" val="10002"/>
                  </a:ext>
                </a:extLst>
              </a:tr>
              <a:tr h="481904">
                <a:tc>
                  <a:txBody>
                    <a:bodyPr/>
                    <a:lstStyle/>
                    <a:p>
                      <a:r>
                        <a:rPr lang="en-US" sz="1800" dirty="0"/>
                        <a:t>Transforming E-R Diagrams into Relations   </a:t>
                      </a:r>
                    </a:p>
                  </a:txBody>
                  <a:tcPr/>
                </a:tc>
                <a:extLst>
                  <a:ext uri="{0D108BD9-81ED-4DB2-BD59-A6C34878D82A}">
                    <a16:rowId xmlns:a16="http://schemas.microsoft.com/office/drawing/2014/main" val="10003"/>
                  </a:ext>
                </a:extLst>
              </a:tr>
              <a:tr h="481904">
                <a:tc>
                  <a:txBody>
                    <a:bodyPr/>
                    <a:lstStyle/>
                    <a:p>
                      <a:r>
                        <a:rPr lang="en-US" sz="1800" dirty="0"/>
                        <a:t>Merging Relations</a:t>
                      </a:r>
                    </a:p>
                  </a:txBody>
                  <a:tcPr/>
                </a:tc>
                <a:extLst>
                  <a:ext uri="{0D108BD9-81ED-4DB2-BD59-A6C34878D82A}">
                    <a16:rowId xmlns:a16="http://schemas.microsoft.com/office/drawing/2014/main" val="10004"/>
                  </a:ext>
                </a:extLst>
              </a:tr>
              <a:tr h="481904">
                <a:tc>
                  <a:txBody>
                    <a:bodyPr/>
                    <a:lstStyle/>
                    <a:p>
                      <a:r>
                        <a:rPr lang="en-US" sz="1800" dirty="0"/>
                        <a:t>Physical File and Database Design</a:t>
                      </a:r>
                    </a:p>
                  </a:txBody>
                  <a:tcPr/>
                </a:tc>
                <a:extLst>
                  <a:ext uri="{0D108BD9-81ED-4DB2-BD59-A6C34878D82A}">
                    <a16:rowId xmlns:a16="http://schemas.microsoft.com/office/drawing/2014/main" val="10005"/>
                  </a:ext>
                </a:extLst>
              </a:tr>
              <a:tr h="481904">
                <a:tc>
                  <a:txBody>
                    <a:bodyPr/>
                    <a:lstStyle/>
                    <a:p>
                      <a:r>
                        <a:rPr lang="en-US" sz="1800" dirty="0"/>
                        <a:t>Electronic Commerce Application</a:t>
                      </a:r>
                    </a:p>
                  </a:txBody>
                  <a:tcPr/>
                </a:tc>
                <a:extLst>
                  <a:ext uri="{0D108BD9-81ED-4DB2-BD59-A6C34878D82A}">
                    <a16:rowId xmlns:a16="http://schemas.microsoft.com/office/drawing/2014/main" val="10006"/>
                  </a:ext>
                </a:extLst>
              </a:tr>
              <a:tr h="481904">
                <a:tc>
                  <a:txBody>
                    <a:bodyPr/>
                    <a:lstStyle/>
                    <a:p>
                      <a:endParaRPr lang="en-US" sz="1800" dirty="0"/>
                    </a:p>
                  </a:txBody>
                  <a:tcPr/>
                </a:tc>
                <a:extLst>
                  <a:ext uri="{0D108BD9-81ED-4DB2-BD59-A6C34878D82A}">
                    <a16:rowId xmlns:a16="http://schemas.microsoft.com/office/drawing/2014/main" val="10007"/>
                  </a:ext>
                </a:extLst>
              </a:tr>
              <a:tr h="481904">
                <a:tc>
                  <a:txBody>
                    <a:bodyPr/>
                    <a:lstStyle/>
                    <a:p>
                      <a:endParaRPr lang="en-US" sz="1800" dirty="0"/>
                    </a:p>
                  </a:txBody>
                  <a:tcPr/>
                </a:tc>
                <a:extLst>
                  <a:ext uri="{0D108BD9-81ED-4DB2-BD59-A6C34878D82A}">
                    <a16:rowId xmlns:a16="http://schemas.microsoft.com/office/drawing/2014/main" val="10008"/>
                  </a:ext>
                </a:extLst>
              </a:tr>
              <a:tr h="481904">
                <a:tc>
                  <a:txBody>
                    <a:bodyPr/>
                    <a:lstStyle/>
                    <a:p>
                      <a:endParaRPr lang="en-US" sz="18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5141702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246">
                                            <p:txEl>
                                              <p:pRg st="1" end="1"/>
                                            </p:txEl>
                                          </p:spTgt>
                                        </p:tgtEl>
                                        <p:attrNameLst>
                                          <p:attrName>style.visibility</p:attrName>
                                        </p:attrNameLst>
                                      </p:cBhvr>
                                      <p:to>
                                        <p:strVal val="visible"/>
                                      </p:to>
                                    </p:set>
                                    <p:anim calcmode="lin" valueType="num">
                                      <p:cBhvr additive="base">
                                        <p:cTn id="11" dur="500" fill="hold"/>
                                        <p:tgtEl>
                                          <p:spTgt spid="1024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2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246">
                                            <p:txEl>
                                              <p:pRg st="2" end="2"/>
                                            </p:txEl>
                                          </p:spTgt>
                                        </p:tgtEl>
                                        <p:attrNameLst>
                                          <p:attrName>style.visibility</p:attrName>
                                        </p:attrNameLst>
                                      </p:cBhvr>
                                      <p:to>
                                        <p:strVal val="visible"/>
                                      </p:to>
                                    </p:set>
                                    <p:animEffect transition="in" filter="fade">
                                      <p:cBhvr>
                                        <p:cTn id="17" dur="1000"/>
                                        <p:tgtEl>
                                          <p:spTgt spid="10246">
                                            <p:txEl>
                                              <p:pRg st="2" end="2"/>
                                            </p:txEl>
                                          </p:spTgt>
                                        </p:tgtEl>
                                      </p:cBhvr>
                                    </p:animEffect>
                                    <p:anim calcmode="lin" valueType="num">
                                      <p:cBhvr>
                                        <p:cTn id="18" dur="1000" fill="hold"/>
                                        <p:tgtEl>
                                          <p:spTgt spid="102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24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246">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246">
                                            <p:txEl>
                                              <p:pRg st="4" end="4"/>
                                            </p:txEl>
                                          </p:spTgt>
                                        </p:tgtEl>
                                        <p:attrNameLst>
                                          <p:attrName>style.visibility</p:attrName>
                                        </p:attrNameLst>
                                      </p:cBhvr>
                                      <p:to>
                                        <p:strVal val="visible"/>
                                      </p:to>
                                    </p:set>
                                    <p:anim calcmode="lin" valueType="num">
                                      <p:cBhvr additive="base">
                                        <p:cTn id="28" dur="500" fill="hold"/>
                                        <p:tgtEl>
                                          <p:spTgt spid="10246">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024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0246">
                                            <p:txEl>
                                              <p:pRg st="5" end="5"/>
                                            </p:txEl>
                                          </p:spTgt>
                                        </p:tgtEl>
                                        <p:attrNameLst>
                                          <p:attrName>style.visibility</p:attrName>
                                        </p:attrNameLst>
                                      </p:cBhvr>
                                      <p:to>
                                        <p:strVal val="visible"/>
                                      </p:to>
                                    </p:set>
                                    <p:animEffect transition="in" filter="fade">
                                      <p:cBhvr>
                                        <p:cTn id="34" dur="1000"/>
                                        <p:tgtEl>
                                          <p:spTgt spid="10246">
                                            <p:txEl>
                                              <p:pRg st="5" end="5"/>
                                            </p:txEl>
                                          </p:spTgt>
                                        </p:tgtEl>
                                      </p:cBhvr>
                                    </p:animEffect>
                                    <p:anim calcmode="lin" valueType="num">
                                      <p:cBhvr>
                                        <p:cTn id="35" dur="1000" fill="hold"/>
                                        <p:tgtEl>
                                          <p:spTgt spid="10246">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1024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0246">
                                            <p:txEl>
                                              <p:pRg st="6" end="6"/>
                                            </p:txEl>
                                          </p:spTgt>
                                        </p:tgtEl>
                                        <p:attrNameLst>
                                          <p:attrName>style.visibility</p:attrName>
                                        </p:attrNameLst>
                                      </p:cBhvr>
                                      <p:to>
                                        <p:strVal val="visible"/>
                                      </p:to>
                                    </p:set>
                                    <p:animEffect transition="in" filter="fade">
                                      <p:cBhvr>
                                        <p:cTn id="41" dur="1000"/>
                                        <p:tgtEl>
                                          <p:spTgt spid="10246">
                                            <p:txEl>
                                              <p:pRg st="6" end="6"/>
                                            </p:txEl>
                                          </p:spTgt>
                                        </p:tgtEl>
                                      </p:cBhvr>
                                    </p:animEffect>
                                    <p:anim calcmode="lin" valueType="num">
                                      <p:cBhvr>
                                        <p:cTn id="42" dur="1000" fill="hold"/>
                                        <p:tgtEl>
                                          <p:spTgt spid="10246">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1024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eneric_Theme">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Generic_Theme" id="{06AC62FE-0696-4A4E-B7B0-70294C2748A3}" vid="{BC162FFB-3DE2-4E0E-B3A9-A8563852E5C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61B3EC0EB66B940806767DAEE63A08A" ma:contentTypeVersion="2" ma:contentTypeDescription="Create a new document." ma:contentTypeScope="" ma:versionID="80071791b54aa79d274beffa701efb58">
  <xsd:schema xmlns:xsd="http://www.w3.org/2001/XMLSchema" xmlns:xs="http://www.w3.org/2001/XMLSchema" xmlns:p="http://schemas.microsoft.com/office/2006/metadata/properties" xmlns:ns2="88acc9e0-88cb-46b9-8870-bc6a673b527b" targetNamespace="http://schemas.microsoft.com/office/2006/metadata/properties" ma:root="true" ma:fieldsID="0abdcdad76e0779f9f6f02a71b897a9b" ns2:_="">
    <xsd:import namespace="88acc9e0-88cb-46b9-8870-bc6a673b527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acc9e0-88cb-46b9-8870-bc6a673b52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C00AC8-5EAE-4487-9373-9ACC65B84A40}">
  <ds:schemaRefs>
    <ds:schemaRef ds:uri="http://purl.org/dc/elements/1.1/"/>
    <ds:schemaRef ds:uri="http://www.w3.org/XML/1998/namespace"/>
    <ds:schemaRef ds:uri="http://schemas.microsoft.com/office/2006/metadata/properties"/>
    <ds:schemaRef ds:uri="88acc9e0-88cb-46b9-8870-bc6a673b527b"/>
    <ds:schemaRef ds:uri="http://purl.org/dc/dcmitype/"/>
    <ds:schemaRef ds:uri="http://schemas.microsoft.com/office/2006/documentManagement/types"/>
    <ds:schemaRef ds:uri="http://purl.org/dc/term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E3A0561C-A5FE-44A3-95FB-E3B36E32FB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acc9e0-88cb-46b9-8870-bc6a673b52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638791-E130-4953-9442-06490C0B51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8228</TotalTime>
  <Words>8137</Words>
  <Application>Microsoft Office PowerPoint</Application>
  <PresentationFormat>Widescreen</PresentationFormat>
  <Paragraphs>1385</Paragraphs>
  <Slides>65</Slides>
  <Notes>50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65</vt:i4>
      </vt:variant>
    </vt:vector>
  </HeadingPairs>
  <TitlesOfParts>
    <vt:vector size="77" baseType="lpstr">
      <vt:lpstr>Arial</vt:lpstr>
      <vt:lpstr>Arial Black</vt:lpstr>
      <vt:lpstr>Calibri</vt:lpstr>
      <vt:lpstr>FuturaLTPro-Book</vt:lpstr>
      <vt:lpstr>NewBaskervilleITCPro-Roman</vt:lpstr>
      <vt:lpstr>PearsonMATHPRO02</vt:lpstr>
      <vt:lpstr>Tahoma</vt:lpstr>
      <vt:lpstr>Tw Cen MT</vt:lpstr>
      <vt:lpstr>Tw Cen MT Condensed</vt:lpstr>
      <vt:lpstr>Wingdings</vt:lpstr>
      <vt:lpstr>Wingdings 3</vt:lpstr>
      <vt:lpstr>Generic_Theme</vt:lpstr>
      <vt:lpstr>Designing Databases</vt:lpstr>
      <vt:lpstr>Learning Objectives</vt:lpstr>
      <vt:lpstr>Learning Objectives (Cont.)</vt:lpstr>
      <vt:lpstr>Introduction</vt:lpstr>
      <vt:lpstr>Database Design</vt:lpstr>
      <vt:lpstr>The Process of Database Design</vt:lpstr>
      <vt:lpstr>The Process of Database Design (Cont.)</vt:lpstr>
      <vt:lpstr>Physical Database Design</vt:lpstr>
      <vt:lpstr>Deliverables and Outcomes</vt:lpstr>
      <vt:lpstr>Relational Database Model</vt:lpstr>
      <vt:lpstr>PowerPoint Presentation</vt:lpstr>
      <vt:lpstr>Relational Database Model (Cont.)</vt:lpstr>
      <vt:lpstr>Well-Structured Relation and Primary Keys</vt:lpstr>
      <vt:lpstr>Normalization and Rules of Normalization</vt:lpstr>
      <vt:lpstr>Normalization and Rules of Normalization (Cont.)</vt:lpstr>
      <vt:lpstr>Functional Dependencies and Primary Keys</vt:lpstr>
      <vt:lpstr>Functional Dependencies and Primary Keys (Cont.)</vt:lpstr>
      <vt:lpstr>Second Normal Form (2NF)</vt:lpstr>
      <vt:lpstr>Third Normal Form (3NF)</vt:lpstr>
      <vt:lpstr>PowerPoint Presentation</vt:lpstr>
      <vt:lpstr>PowerPoint Presentation</vt:lpstr>
      <vt:lpstr>Third Normal Form (3NF) (Cont.)</vt:lpstr>
      <vt:lpstr>1NF to 3NF</vt:lpstr>
      <vt:lpstr>PowerPoint Presentation</vt:lpstr>
      <vt:lpstr>PowerPoint Presentation</vt:lpstr>
      <vt:lpstr>PowerPoint Presentation</vt:lpstr>
      <vt:lpstr>PowerPoint Presentation</vt:lpstr>
      <vt:lpstr>Denormalization</vt:lpstr>
      <vt:lpstr>PowerPoint Presentation</vt:lpstr>
      <vt:lpstr>Transforming E-R Diagrams into Relations</vt:lpstr>
      <vt:lpstr>Representing Entities</vt:lpstr>
      <vt:lpstr>Representing Entities</vt:lpstr>
      <vt:lpstr>Binary 1:N and 1:1Relationships</vt:lpstr>
      <vt:lpstr>Binary 1:N and 1:1Relationships (Cont.)</vt:lpstr>
      <vt:lpstr>PowerPoint Presentation</vt:lpstr>
      <vt:lpstr>Binary and Higher-Degree M:N Relationships </vt:lpstr>
      <vt:lpstr>PowerPoint Presentation</vt:lpstr>
      <vt:lpstr>Unary Relationships</vt:lpstr>
      <vt:lpstr>Unary Relationships</vt:lpstr>
      <vt:lpstr>PowerPoint Presentation</vt:lpstr>
      <vt:lpstr>Merging Relations</vt:lpstr>
      <vt:lpstr>View Integration Problems</vt:lpstr>
      <vt:lpstr>View Integration Problems (Cont.)</vt:lpstr>
      <vt:lpstr>View Integration Problems (Cont.)</vt:lpstr>
      <vt:lpstr>View Integration Problems (Cont.)</vt:lpstr>
      <vt:lpstr>PowerPoint Presentation</vt:lpstr>
      <vt:lpstr>Physical File and Database Design</vt:lpstr>
      <vt:lpstr>Designing Fields</vt:lpstr>
      <vt:lpstr>Choosing Data Types</vt:lpstr>
      <vt:lpstr>PowerPoint Presentation</vt:lpstr>
      <vt:lpstr>Calculated Fields</vt:lpstr>
      <vt:lpstr>Controlling Data Integrity</vt:lpstr>
      <vt:lpstr>Designing Physical Tables</vt:lpstr>
      <vt:lpstr>Designing Physical Tables (Cont.)</vt:lpstr>
      <vt:lpstr>Designing Physical Tables (Cont.)</vt:lpstr>
      <vt:lpstr>File Organizations</vt:lpstr>
      <vt:lpstr>Arranging Table Rows</vt:lpstr>
      <vt:lpstr>File Organizations (Cont.)</vt:lpstr>
      <vt:lpstr>PowerPoint Presentation</vt:lpstr>
      <vt:lpstr>PowerPoint Presentation</vt:lpstr>
      <vt:lpstr>Indexed File Organization</vt:lpstr>
      <vt:lpstr>Indexed File Organization (Cont.)</vt:lpstr>
      <vt:lpstr>Designing Controls for Files</vt:lpstr>
      <vt:lpstr>Designing Controls for Files (Cont.)</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Systems Analysis and Design Ch1</dc:title>
  <dc:creator>Mike Mitri</dc:creator>
  <cp:lastModifiedBy>Wade Mackey</cp:lastModifiedBy>
  <cp:revision>1094</cp:revision>
  <cp:lastPrinted>1601-01-01T00:00:00Z</cp:lastPrinted>
  <dcterms:created xsi:type="dcterms:W3CDTF">2000-04-11T00:26:26Z</dcterms:created>
  <dcterms:modified xsi:type="dcterms:W3CDTF">2021-03-11T22:10:46Z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0x010100261B3EC0EB66B940806767DAEE63A08A</vt:lpwstr>
  </property>
</Properties>
</file>