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Lato Light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Lato Black" panose="020B0604020202020204" charset="0"/>
      <p:bold r:id="rId35"/>
      <p:boldItalic r:id="rId36"/>
    </p:embeddedFont>
    <p:embeddedFont>
      <p:font typeface="Lora" panose="020B0604020202020204" charset="0"/>
      <p:regular r:id="rId37"/>
      <p:bold r:id="rId38"/>
      <p:italic r:id="rId39"/>
      <p:boldItalic r:id="rId40"/>
    </p:embeddedFont>
    <p:embeddedFont>
      <p:font typeface="Roboto Slab" panose="020B0604020202020204" charset="0"/>
      <p:regular r:id="rId41"/>
      <p:bold r:id="rId42"/>
    </p:embeddedFont>
    <p:embeddedFont>
      <p:font typeface="Roboto" panose="020B0604020202020204" charset="0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aca.org/Pages/mobile-payment-security-study.aspx?cid=pr_1110000&amp;appeal=p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mobile-payments-410386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ccrocks.com/blog/what-is-a-mobile-payment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tenreviews.com/business/articles/the-history-of-mobile-pa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chcrunch.com/2016/06/17/the-evolution-of-the-mobile-payment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tenreviews.com/business/articles/the-history-of-mobile-pa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chcrunch.com/2016/06/17/the-evolution-of-the-mobile-payment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future-of-payments-trends-in-payment-processing-2016-1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ymnts.com/mobile-wallet-adoption-2017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the year 2015, </a:t>
            </a: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ISACA conducted a global survey that included 900 member cybersecurity experts to examine the biggest security risks for its </a:t>
            </a:r>
            <a:r>
              <a:rPr lang="en" sz="1450" u="sng">
                <a:solidFill>
                  <a:srgbClr val="23B5B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2015 Mobile Payment Security Experts</a:t>
            </a:r>
            <a:r>
              <a:rPr lang="en" sz="1450">
                <a:solidFill>
                  <a:srgbClr val="46464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ISACA found: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Just because the technology is latest does not mean it is free from security flaws.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https://securityintelligence.com/mobile-payment-protecting-applications-and-data-from-emerging-risks/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https://www.lifewire.com/mobile-payments-4103869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https://www.tccrocks.com/blog/what-is-a-mobile-payment/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https://en.wikipedia.org/wiki/Mobile_payment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http://www.toptenreviews.com/business/articles/the-history-of-mobile-pay/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https://techcrunch.com/2016/06/17/the-evolution-of-the-mobile-payment/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http://www.toptenreviews.com/business/articles/the-history-of-mobile-pay/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https://techcrunch.com/2016/06/17/the-evolution-of-the-mobile-payment/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https://www.bbva.com/en/future-payment-method-revolution/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http://www.businessinsider.com/future-of-payments-trends-in-payment-processing-2016-10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https://www.pymnts.com/mobile-wallet-adoption-2017/</a:t>
            </a:r>
            <a:r>
              <a:rPr lang="en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海涛你看看这个link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700185" y="1020263"/>
            <a:ext cx="5807400" cy="115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97625" y="4649963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827727" y="3448165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79635" y="253010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1843" y="59363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26322" y="1004904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803950" y="4240992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96310" y="149316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738050" y="203491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1659" y="18783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271584" y="356119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729213" y="4595578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69" name="Shape 69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000"/>
              <a:buNone/>
              <a:defRPr sz="4000"/>
            </a:lvl1pPr>
            <a:lvl2pPr lvl="1" rtl="0">
              <a:spcBef>
                <a:spcPts val="0"/>
              </a:spcBef>
              <a:buSzPts val="4000"/>
              <a:buNone/>
              <a:defRPr sz="4000"/>
            </a:lvl2pPr>
            <a:lvl3pPr lvl="2" rtl="0">
              <a:spcBef>
                <a:spcPts val="0"/>
              </a:spcBef>
              <a:buSzPts val="4000"/>
              <a:buNone/>
              <a:defRPr sz="4000"/>
            </a:lvl3pPr>
            <a:lvl4pPr lvl="3" rtl="0">
              <a:spcBef>
                <a:spcPts val="0"/>
              </a:spcBef>
              <a:buSzPts val="4000"/>
              <a:buNone/>
              <a:defRPr sz="4000"/>
            </a:lvl4pPr>
            <a:lvl5pPr lvl="4" rtl="0">
              <a:spcBef>
                <a:spcPts val="0"/>
              </a:spcBef>
              <a:buSzPts val="4000"/>
              <a:buNone/>
              <a:defRPr sz="4000"/>
            </a:lvl5pPr>
            <a:lvl6pPr lvl="5" rtl="0">
              <a:spcBef>
                <a:spcPts val="0"/>
              </a:spcBef>
              <a:buSzPts val="4000"/>
              <a:buNone/>
              <a:defRPr sz="4000"/>
            </a:lvl6pPr>
            <a:lvl7pPr lvl="6" rtl="0">
              <a:spcBef>
                <a:spcPts val="0"/>
              </a:spcBef>
              <a:buSzPts val="4000"/>
              <a:buNone/>
              <a:defRPr sz="4000"/>
            </a:lvl7pPr>
            <a:lvl8pPr lvl="7" rtl="0">
              <a:spcBef>
                <a:spcPts val="0"/>
              </a:spcBef>
              <a:buSzPts val="4000"/>
              <a:buNone/>
              <a:defRPr sz="4000"/>
            </a:lvl8pPr>
            <a:lvl9pPr lvl="8" rtl="0">
              <a:spcBef>
                <a:spcPts val="0"/>
              </a:spcBef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 b="1"/>
            </a:lvl1pPr>
            <a:lvl2pPr lvl="1" rtl="0">
              <a:spcBef>
                <a:spcPts val="0"/>
              </a:spcBef>
              <a:buSzPts val="4800"/>
              <a:buNone/>
              <a:defRPr sz="4800" b="1"/>
            </a:lvl2pPr>
            <a:lvl3pPr lvl="2" rtl="0">
              <a:spcBef>
                <a:spcPts val="0"/>
              </a:spcBef>
              <a:buSzPts val="4800"/>
              <a:buNone/>
              <a:defRPr sz="4800" b="1"/>
            </a:lvl3pPr>
            <a:lvl4pPr lvl="3" rtl="0">
              <a:spcBef>
                <a:spcPts val="0"/>
              </a:spcBef>
              <a:buSzPts val="4800"/>
              <a:buNone/>
              <a:defRPr sz="4800" b="1"/>
            </a:lvl4pPr>
            <a:lvl5pPr lvl="4" rtl="0">
              <a:spcBef>
                <a:spcPts val="0"/>
              </a:spcBef>
              <a:buSzPts val="4800"/>
              <a:buNone/>
              <a:defRPr sz="4800" b="1"/>
            </a:lvl5pPr>
            <a:lvl6pPr lvl="5" rtl="0">
              <a:spcBef>
                <a:spcPts val="0"/>
              </a:spcBef>
              <a:buSzPts val="4800"/>
              <a:buNone/>
              <a:defRPr sz="4800" b="1"/>
            </a:lvl6pPr>
            <a:lvl7pPr lvl="6" rtl="0">
              <a:spcBef>
                <a:spcPts val="0"/>
              </a:spcBef>
              <a:buSzPts val="4800"/>
              <a:buNone/>
              <a:defRPr sz="4800" b="1"/>
            </a:lvl7pPr>
            <a:lvl8pPr lvl="7" rtl="0">
              <a:spcBef>
                <a:spcPts val="0"/>
              </a:spcBef>
              <a:buSzPts val="4800"/>
              <a:buNone/>
              <a:defRPr sz="4800" b="1"/>
            </a:lvl8pPr>
            <a:lvl9pPr lvl="8" rtl="0">
              <a:spcBef>
                <a:spcPts val="0"/>
              </a:spcBef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1"/>
            <a:ext cx="68490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ts val="3600"/>
              <a:buChar char="◎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ts val="3600"/>
              <a:buChar char="○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ts val="3600"/>
              <a:buChar char="◉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ts val="3600"/>
              <a:buChar char="●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ts val="3600"/>
              <a:buChar char="○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ts val="3600"/>
              <a:buChar char="■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ts val="3600"/>
              <a:buChar char="●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ts val="3600"/>
              <a:buChar char="○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3593400" y="805714"/>
            <a:ext cx="1957200" cy="819900"/>
            <a:chOff x="3593400" y="1760085"/>
            <a:chExt cx="1957200" cy="1093200"/>
          </a:xfrm>
        </p:grpSpPr>
        <p:sp>
          <p:nvSpPr>
            <p:cNvPr id="33" name="Shape 33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4" name="Shape 3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6" name="Shape 36"/>
          <p:cNvCxnSpPr>
            <a:endCxn id="34" idx="1"/>
          </p:cNvCxnSpPr>
          <p:nvPr/>
        </p:nvCxnSpPr>
        <p:spPr>
          <a:xfrm>
            <a:off x="3742095" y="653985"/>
            <a:ext cx="443400" cy="271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>
            <a:off x="4114800" y="202114"/>
            <a:ext cx="457200" cy="603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38"/>
          <p:cNvCxnSpPr/>
          <p:nvPr/>
        </p:nvCxnSpPr>
        <p:spPr>
          <a:xfrm rot="10800000" flipH="1">
            <a:off x="4749075" y="564919"/>
            <a:ext cx="95100" cy="261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◉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600"/>
              <a:buChar char="◎"/>
              <a:defRPr sz="2600"/>
            </a:lvl1pPr>
            <a:lvl2pPr lvl="1">
              <a:spcBef>
                <a:spcPts val="0"/>
              </a:spcBef>
              <a:buSzPts val="2600"/>
              <a:buChar char="○"/>
              <a:defRPr sz="2600"/>
            </a:lvl2pPr>
            <a:lvl3pPr lvl="2">
              <a:spcBef>
                <a:spcPts val="0"/>
              </a:spcBef>
              <a:buSzPts val="2600"/>
              <a:buChar char="◉"/>
              <a:defRPr sz="2600"/>
            </a:lvl3pPr>
            <a:lvl4pPr lvl="3">
              <a:spcBef>
                <a:spcPts val="0"/>
              </a:spcBef>
              <a:buSzPts val="2600"/>
              <a:buChar char="●"/>
              <a:defRPr sz="2600"/>
            </a:lvl4pPr>
            <a:lvl5pPr lvl="4">
              <a:spcBef>
                <a:spcPts val="0"/>
              </a:spcBef>
              <a:buSzPts val="2600"/>
              <a:buChar char="○"/>
              <a:defRPr sz="2600"/>
            </a:lvl5pPr>
            <a:lvl6pPr lvl="5">
              <a:spcBef>
                <a:spcPts val="0"/>
              </a:spcBef>
              <a:buSzPts val="2600"/>
              <a:buChar char="■"/>
              <a:defRPr sz="2600"/>
            </a:lvl6pPr>
            <a:lvl7pPr lvl="6">
              <a:spcBef>
                <a:spcPts val="0"/>
              </a:spcBef>
              <a:buSzPts val="2600"/>
              <a:buChar char="●"/>
              <a:defRPr sz="2600"/>
            </a:lvl7pPr>
            <a:lvl8pPr lvl="7">
              <a:spcBef>
                <a:spcPts val="0"/>
              </a:spcBef>
              <a:buSzPts val="2600"/>
              <a:buChar char="○"/>
              <a:defRPr sz="2600"/>
            </a:lvl8pPr>
            <a:lvl9pPr lvl="8">
              <a:spcBef>
                <a:spcPts val="0"/>
              </a:spcBef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600"/>
              <a:buChar char="◎"/>
              <a:defRPr sz="2600"/>
            </a:lvl1pPr>
            <a:lvl2pPr lvl="1">
              <a:spcBef>
                <a:spcPts val="0"/>
              </a:spcBef>
              <a:buSzPts val="2600"/>
              <a:buChar char="○"/>
              <a:defRPr sz="2600"/>
            </a:lvl2pPr>
            <a:lvl3pPr lvl="2">
              <a:spcBef>
                <a:spcPts val="0"/>
              </a:spcBef>
              <a:buSzPts val="2600"/>
              <a:buChar char="◉"/>
              <a:defRPr sz="2600"/>
            </a:lvl3pPr>
            <a:lvl4pPr lvl="3">
              <a:spcBef>
                <a:spcPts val="0"/>
              </a:spcBef>
              <a:buSzPts val="2600"/>
              <a:buChar char="●"/>
              <a:defRPr sz="2600"/>
            </a:lvl4pPr>
            <a:lvl5pPr lvl="4">
              <a:spcBef>
                <a:spcPts val="0"/>
              </a:spcBef>
              <a:buSzPts val="2600"/>
              <a:buChar char="○"/>
              <a:defRPr sz="2600"/>
            </a:lvl5pPr>
            <a:lvl6pPr lvl="5">
              <a:spcBef>
                <a:spcPts val="0"/>
              </a:spcBef>
              <a:buSzPts val="2600"/>
              <a:buChar char="■"/>
              <a:defRPr sz="2600"/>
            </a:lvl6pPr>
            <a:lvl7pPr lvl="6">
              <a:spcBef>
                <a:spcPts val="0"/>
              </a:spcBef>
              <a:buSzPts val="2600"/>
              <a:buChar char="●"/>
              <a:defRPr sz="2600"/>
            </a:lvl7pPr>
            <a:lvl8pPr lvl="7">
              <a:spcBef>
                <a:spcPts val="0"/>
              </a:spcBef>
              <a:buSzPts val="2600"/>
              <a:buChar char="○"/>
              <a:defRPr sz="2600"/>
            </a:lvl8pPr>
            <a:lvl9pPr lvl="8">
              <a:spcBef>
                <a:spcPts val="0"/>
              </a:spcBef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000"/>
              <a:buNone/>
              <a:defRPr/>
            </a:lvl1pPr>
            <a:lvl2pPr lvl="1" rtl="0">
              <a:spcBef>
                <a:spcPts val="0"/>
              </a:spcBef>
              <a:buSzPts val="2000"/>
              <a:buNone/>
              <a:defRPr/>
            </a:lvl2pPr>
            <a:lvl3pPr lvl="2" rtl="0">
              <a:spcBef>
                <a:spcPts val="0"/>
              </a:spcBef>
              <a:buSzPts val="2000"/>
              <a:buNone/>
              <a:defRPr/>
            </a:lvl3pPr>
            <a:lvl4pPr lvl="3" rtl="0">
              <a:spcBef>
                <a:spcPts val="0"/>
              </a:spcBef>
              <a:buSzPts val="2000"/>
              <a:buNone/>
              <a:defRPr/>
            </a:lvl4pPr>
            <a:lvl5pPr lvl="4" rtl="0">
              <a:spcBef>
                <a:spcPts val="0"/>
              </a:spcBef>
              <a:buSzPts val="2000"/>
              <a:buNone/>
              <a:defRPr/>
            </a:lvl5pPr>
            <a:lvl6pPr lvl="5" rtl="0">
              <a:spcBef>
                <a:spcPts val="0"/>
              </a:spcBef>
              <a:buSzPts val="2000"/>
              <a:buNone/>
              <a:defRPr/>
            </a:lvl6pPr>
            <a:lvl7pPr lvl="6" rtl="0">
              <a:spcBef>
                <a:spcPts val="0"/>
              </a:spcBef>
              <a:buSzPts val="2000"/>
              <a:buNone/>
              <a:defRPr/>
            </a:lvl7pPr>
            <a:lvl8pPr lvl="7" rtl="0">
              <a:spcBef>
                <a:spcPts val="0"/>
              </a:spcBef>
              <a:buSzPts val="2000"/>
              <a:buNone/>
              <a:defRPr/>
            </a:lvl8pPr>
            <a:lvl9pPr lvl="8" rtl="0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◉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◉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◉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300" b="1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34300" tIns="34300" rIns="34300" bIns="343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300"/>
              <a:buFont typeface="Lato Light"/>
              <a:buNone/>
              <a:defRPr sz="23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indent="0" rtl="0">
              <a:spcBef>
                <a:spcPts val="0"/>
              </a:spcBef>
              <a:buSzPts val="500"/>
              <a:buNone/>
              <a:defRPr sz="700"/>
            </a:lvl2pPr>
            <a:lvl3pPr lvl="2" indent="0" rtl="0">
              <a:spcBef>
                <a:spcPts val="0"/>
              </a:spcBef>
              <a:buSzPts val="500"/>
              <a:buNone/>
              <a:defRPr sz="700"/>
            </a:lvl3pPr>
            <a:lvl4pPr lvl="3" indent="0" rtl="0">
              <a:spcBef>
                <a:spcPts val="0"/>
              </a:spcBef>
              <a:buSzPts val="500"/>
              <a:buNone/>
              <a:defRPr sz="700"/>
            </a:lvl4pPr>
            <a:lvl5pPr lvl="4" indent="0" rtl="0">
              <a:spcBef>
                <a:spcPts val="0"/>
              </a:spcBef>
              <a:buSzPts val="500"/>
              <a:buNone/>
              <a:defRPr sz="700"/>
            </a:lvl5pPr>
            <a:lvl6pPr lvl="5" indent="0" rtl="0">
              <a:spcBef>
                <a:spcPts val="0"/>
              </a:spcBef>
              <a:buSzPts val="500"/>
              <a:buNone/>
              <a:defRPr sz="700"/>
            </a:lvl6pPr>
            <a:lvl7pPr lvl="6" indent="0" rtl="0">
              <a:spcBef>
                <a:spcPts val="0"/>
              </a:spcBef>
              <a:buSzPts val="500"/>
              <a:buNone/>
              <a:defRPr sz="700"/>
            </a:lvl7pPr>
            <a:lvl8pPr lvl="7" indent="0" rtl="0">
              <a:spcBef>
                <a:spcPts val="0"/>
              </a:spcBef>
              <a:buSzPts val="500"/>
              <a:buNone/>
              <a:defRPr sz="700"/>
            </a:lvl8pPr>
            <a:lvl9pPr lvl="8" indent="0" rtl="0">
              <a:spcBef>
                <a:spcPts val="0"/>
              </a:spcBef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34300" tIns="34300" rIns="34300" bIns="34300" anchor="t" anchorCtr="0"/>
          <a:lstStyle>
            <a:lvl1pPr marL="165100" marR="0" lvl="0" indent="-508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508000" marR="0" lvl="1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850900" marR="0" lvl="2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1938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15367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18796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22225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25654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29083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ccrocks.com/blog/what-is-a-mobile-payment/" TargetMode="External"/><Relationship Id="rId3" Type="http://schemas.openxmlformats.org/officeDocument/2006/relationships/hyperlink" Target="https://www.entrepreneur.com/article/282722" TargetMode="External"/><Relationship Id="rId7" Type="http://schemas.openxmlformats.org/officeDocument/2006/relationships/hyperlink" Target="https://www.lifewire.com/mobile-payments-410386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saconference.com/writable/presentations/file_upload/mbs-f01-security-considerations-for-mobile-payment-devices-trends-risks-and-countermeasures" TargetMode="External"/><Relationship Id="rId11" Type="http://schemas.openxmlformats.org/officeDocument/2006/relationships/hyperlink" Target="https://techcrunch.com/2016/06/17/the-evolution-of-the-mobile-payment/" TargetMode="External"/><Relationship Id="rId5" Type="http://schemas.openxmlformats.org/officeDocument/2006/relationships/hyperlink" Target="https://www.sans.org/reading-room/whitepapers/ecommerce/security-mobile-banking-payments-34062" TargetMode="External"/><Relationship Id="rId10" Type="http://schemas.openxmlformats.org/officeDocument/2006/relationships/hyperlink" Target="http://www.toptenreviews.com/business/articles/the-history-of-mobile-pay/" TargetMode="External"/><Relationship Id="rId4" Type="http://schemas.openxmlformats.org/officeDocument/2006/relationships/hyperlink" Target="https://www2.deloitte.com/content/dam/Deloitte/uk/Documents/audit/deloitte-uk-mobile-payments-opportunities-audit-advisory.pdf" TargetMode="External"/><Relationship Id="rId9" Type="http://schemas.openxmlformats.org/officeDocument/2006/relationships/hyperlink" Target="https://en.wikipedia.org/wiki/Mobile_paym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q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magazine.com/articles/quick-history-cryptocurrencies-bbtc-bitcoin-139768263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Mobile Payment</a:t>
            </a:r>
          </a:p>
          <a:p>
            <a:pPr lvl="0" algn="l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295825" y="3654600"/>
            <a:ext cx="3470700" cy="5061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Group 2:  </a:t>
            </a:r>
            <a:br>
              <a:rPr lang="en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Jing Jiang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Dongjie Wang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Haitao Huang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Binju Gaire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Parneet Toor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6088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Quick Statistic from ISACA 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Just </a:t>
            </a: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23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% of the experts surveyed said they believed that mobile devices are secure enough to keep personal information safe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47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%claimed that mobile payments are not secure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An overwhelming majority </a:t>
            </a:r>
            <a:r>
              <a:rPr lang="en" sz="1800" b="1">
                <a:solidFill>
                  <a:srgbClr val="333333"/>
                </a:solidFill>
                <a:highlight>
                  <a:srgbClr val="FFFFFF"/>
                </a:highlight>
              </a:rPr>
              <a:t>87%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anticipated an increase in mobile payment data breaches over the next year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075" y="3335675"/>
            <a:ext cx="3213926" cy="18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Risks Associated with Mobile Payment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8108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50">
              <a:solidFill>
                <a:srgbClr val="46464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Unauthorized access to mobile devices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Theft and misuse of mobile devices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Use of stolen credit card information on apple/android pay 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Regulatory compliance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Human error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786150" y="453750"/>
            <a:ext cx="7571700" cy="39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86E8"/>
                </a:solidFill>
              </a:rPr>
              <a:t>                   Controls associated with Mobile Payments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2700" y="985525"/>
            <a:ext cx="8958600" cy="395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rgbClr val="333333"/>
                </a:solidFill>
              </a:rPr>
              <a:t>Customer Education</a:t>
            </a:r>
          </a:p>
          <a:p>
            <a:pPr marL="457200" lvl="0" indent="-342900" rtl="0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rgbClr val="333333"/>
                </a:solidFill>
              </a:rPr>
              <a:t>Implementation of remote wipe, and automatic lock out </a:t>
            </a:r>
          </a:p>
          <a:p>
            <a:pPr marL="457200" lvl="0" indent="-342900" rtl="0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rgbClr val="333333"/>
                </a:solidFill>
              </a:rPr>
              <a:t>Secure distribution and provisioning of mobile applications </a:t>
            </a:r>
          </a:p>
          <a:p>
            <a:pPr marL="457200" lvl="0" indent="-342900" rtl="0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rgbClr val="333333"/>
                </a:solidFill>
              </a:rPr>
              <a:t>Data Storage &amp; Protection: Implement data encryption/hashing on the device and server. </a:t>
            </a:r>
          </a:p>
          <a:p>
            <a:pPr marL="457200" lvl="0" indent="-342900" rtl="0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ts val="1800"/>
              <a:buFont typeface="Source Sans Pro"/>
              <a:buAutoNum type="arabicPeriod"/>
            </a:pPr>
            <a:r>
              <a:rPr lang="en" sz="1800">
                <a:solidFill>
                  <a:srgbClr val="333333"/>
                </a:solidFill>
              </a:rPr>
              <a:t>Authentication, Authorization and Session Management: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</a:rPr>
              <a:t>                      Two factor authentication   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</a:rPr>
              <a:t>                     Strong password policy  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</a:rPr>
              <a:t>                     Validate password and sessions 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33333"/>
                </a:solidFill>
              </a:rPr>
              <a:t>                      Lower timeout for inactive session </a:t>
            </a:r>
          </a:p>
          <a:p>
            <a:pPr lvl="0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786150" y="463076"/>
            <a:ext cx="7571700" cy="364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86E8"/>
                </a:solidFill>
              </a:rPr>
              <a:t>             Controls associated with Mobile Payments 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96550" y="876900"/>
            <a:ext cx="8467500" cy="393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6. Protection of  Data in Transit : Use CA provided Certificates and secure communication channels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7. Follow secure software development standards 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8. Apply defense in depth principles and lock down individual component that make up the payment system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786150" y="276907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Thank You!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525" y="1619250"/>
            <a:ext cx="2086950" cy="14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https://www.entrepreneur.com/article/282722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https://www2.deloitte.com/content/dam/Deloitte/uk/Documents/audit/deloitte-uk-mobile-payments-opportunities-audit-advisory.pdf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https://www.sans.org/reading-room/whitepapers/ecommerce/security-mobile-banking-payments-34062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https://www.rsaconference.com/writable/presentations/file_upload/mbs-f01-security-considerations-for-mobile-payment-devices-trends-risks-and-countermeasures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https://www.lifewire.com/mobile-payments-4103869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https://www.tccrocks.com/blog/what-is-a-mobile-payment/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https://en.wikipedia.org/wiki/Mobile_payment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http://www.toptenreviews.com/business/articles/the-history-of-mobile-pay/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https://techcrunch.com/2016/06/17/the-evolution-of-the-mobile-payment/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sz="1450">
              <a:solidFill>
                <a:srgbClr val="46464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450">
              <a:solidFill>
                <a:srgbClr val="46464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Agenda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Introduction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History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Mobile Payment Models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Current and Future Applications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◎"/>
            </a:pPr>
            <a:r>
              <a:rPr lang="en" sz="2400"/>
              <a:t>Trending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Risks and samples</a:t>
            </a:r>
          </a:p>
          <a:p>
            <a:pPr marL="457200" lvl="0" indent="-381000" rtl="0">
              <a:spcBef>
                <a:spcPts val="0"/>
              </a:spcBef>
              <a:buSzPts val="2400"/>
              <a:buChar char="◎"/>
            </a:pPr>
            <a:r>
              <a:rPr lang="en" sz="2400"/>
              <a:t>Controls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050" y="2143113"/>
            <a:ext cx="34861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What is Mobile Payment Technology?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</a:rPr>
              <a:t>Other names: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m-payment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mobile money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mobile money transfer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mobile wallet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A method that allow transactions made or received with mobile devices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Instead of paying with cash, 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hlinkClick r:id="rId3"/>
              </a:rPr>
              <a:t>ch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eck, or credit cards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Mobile device serves as a security token </a:t>
            </a:r>
          </a:p>
          <a:p>
            <a:pPr marL="457200" lvl="0" indent="-342900" rtl="0">
              <a:spcBef>
                <a:spcPts val="0"/>
              </a:spcBef>
              <a:buClr>
                <a:srgbClr val="333333"/>
              </a:buClr>
              <a:buSzPts val="1800"/>
              <a:buChar char="◎"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Creates a random code for the transaction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371" y="3226375"/>
            <a:ext cx="2254851" cy="17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It Works?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Critical Factors: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Payment App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The Internet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◎"/>
            </a:pPr>
            <a:r>
              <a:rPr lang="en" sz="1800"/>
              <a:t>A User’s Payment Information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38" y="2777900"/>
            <a:ext cx="63341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hape 112"/>
          <p:cNvCxnSpPr/>
          <p:nvPr/>
        </p:nvCxnSpPr>
        <p:spPr>
          <a:xfrm>
            <a:off x="595118" y="4453124"/>
            <a:ext cx="7983600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8540884" y="4411732"/>
            <a:ext cx="756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8562425" y="1518862"/>
            <a:ext cx="30000" cy="291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347273" y="1325864"/>
            <a:ext cx="499500" cy="534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74241" y="4411732"/>
            <a:ext cx="756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Shape 117"/>
          <p:cNvSpPr/>
          <p:nvPr/>
        </p:nvSpPr>
        <p:spPr>
          <a:xfrm flipH="1">
            <a:off x="4625790" y="1886139"/>
            <a:ext cx="30000" cy="2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420405" y="1353414"/>
            <a:ext cx="499500" cy="53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502717" y="4411732"/>
            <a:ext cx="75600" cy="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78925" y="1886114"/>
            <a:ext cx="30000" cy="2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289506" y="1353425"/>
            <a:ext cx="499500" cy="534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57386" y="4411732"/>
            <a:ext cx="756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44175" y="1353426"/>
            <a:ext cx="499500" cy="53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524150" y="4411732"/>
            <a:ext cx="756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6545694" y="1891127"/>
            <a:ext cx="30000" cy="254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6316840" y="1353425"/>
            <a:ext cx="499500" cy="534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8378023" y="1484426"/>
            <a:ext cx="438000" cy="2175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NOW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471999" y="1511976"/>
            <a:ext cx="396300" cy="2175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341094" y="1484426"/>
            <a:ext cx="396300" cy="2175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1994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4836" y="1518876"/>
            <a:ext cx="396300" cy="2175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1983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382101" y="1511975"/>
            <a:ext cx="369000" cy="2175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2009</a:t>
            </a:r>
          </a:p>
        </p:txBody>
      </p:sp>
      <p:sp>
        <p:nvSpPr>
          <p:cNvPr id="132" name="Shape 132"/>
          <p:cNvSpPr/>
          <p:nvPr/>
        </p:nvSpPr>
        <p:spPr>
          <a:xfrm>
            <a:off x="2524245" y="1729474"/>
            <a:ext cx="30000" cy="26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755641" y="2554609"/>
            <a:ext cx="1690200" cy="5505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In 2001, Domino's Pizza starts taking orders via cell phone.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In 2003,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95 million users worldwide make purchases with their phones.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2005, Nokia launched  the first NFC-enabled phone.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endParaRPr sz="110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44177" y="249725"/>
            <a:ext cx="5553900" cy="35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2777"/>
              </a:lnSpc>
              <a:spcBef>
                <a:spcPts val="0"/>
              </a:spcBef>
              <a:buNone/>
            </a:pPr>
            <a:r>
              <a:rPr lang="en" sz="27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" sz="3000" b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History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76047" y="3086897"/>
            <a:ext cx="1690200" cy="5505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sz="1100">
                <a:latin typeface="Lora"/>
                <a:ea typeface="Lora"/>
                <a:cs typeface="Lora"/>
                <a:sym typeface="Lora"/>
              </a:rPr>
              <a:t>David Chaum, starts work on creating digital cash by </a:t>
            </a:r>
            <a:r>
              <a:rPr lang="en" sz="1100" u="sng">
                <a:latin typeface="Lora"/>
                <a:ea typeface="Lora"/>
                <a:cs typeface="Lora"/>
                <a:sym typeface="Lora"/>
                <a:hlinkClick r:id="rId3"/>
              </a:rPr>
              <a:t>inventing</a:t>
            </a:r>
            <a:r>
              <a:rPr lang="en" sz="1100">
                <a:latin typeface="Lora"/>
                <a:ea typeface="Lora"/>
                <a:cs typeface="Lora"/>
                <a:sym typeface="Lora"/>
              </a:rPr>
              <a:t> “the blinding formula. This is the beginning of cryptocurrencies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84924" y="1095119"/>
            <a:ext cx="608100" cy="2583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200" b="1">
                <a:latin typeface="Lato Black"/>
                <a:ea typeface="Lato Black"/>
                <a:cs typeface="Lato Black"/>
                <a:sym typeface="Lato Black"/>
              </a:rPr>
              <a:t>Start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663013" y="3086909"/>
            <a:ext cx="1690200" cy="5505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 2011, </a:t>
            </a:r>
            <a:r>
              <a:rPr lang="en" sz="1100">
                <a:solidFill>
                  <a:srgbClr val="3E433E"/>
                </a:solidFill>
                <a:latin typeface="Lora"/>
                <a:ea typeface="Lora"/>
                <a:cs typeface="Lora"/>
                <a:sym typeface="Lora"/>
              </a:rPr>
              <a:t>Google Wallet is released.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rgbClr val="3E433E"/>
                </a:solidFill>
                <a:latin typeface="Lora"/>
                <a:ea typeface="Lora"/>
                <a:cs typeface="Lora"/>
                <a:sym typeface="Lora"/>
              </a:rPr>
              <a:t>In 2014, Apple launched Apple Pay. 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r>
              <a:rPr lang="en" sz="1100">
                <a:solidFill>
                  <a:srgbClr val="3E433E"/>
                </a:solidFill>
                <a:latin typeface="Lora"/>
                <a:ea typeface="Lora"/>
                <a:cs typeface="Lora"/>
                <a:sym typeface="Lora"/>
              </a:rPr>
              <a:t>Next year, </a:t>
            </a:r>
            <a:r>
              <a:rPr lang="en" sz="1100">
                <a:solidFill>
                  <a:srgbClr val="3E433E"/>
                </a:solidFill>
                <a:highlight>
                  <a:srgbClr val="F9F9F9"/>
                </a:highlight>
                <a:latin typeface="Lora"/>
                <a:ea typeface="Lora"/>
                <a:cs typeface="Lora"/>
                <a:sym typeface="Lora"/>
              </a:rPr>
              <a:t>Android and Samsung Pay are introduced</a:t>
            </a:r>
          </a:p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endParaRPr sz="1100">
              <a:solidFill>
                <a:srgbClr val="3E433E"/>
              </a:solidFill>
              <a:highlight>
                <a:srgbClr val="F9F9F9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2668030" y="1577384"/>
            <a:ext cx="1690200" cy="550500"/>
          </a:xfrm>
          <a:prstGeom prst="rect">
            <a:avLst/>
          </a:prstGeom>
          <a:noFill/>
          <a:ln>
            <a:noFill/>
          </a:ln>
        </p:spPr>
        <p:txBody>
          <a:bodyPr wrap="square" lIns="81575" tIns="40775" rIns="81575" bIns="407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In 1997, Coca-Cola introduces SMS purchasing in vending machines. Exxon Mobile begins accepting payments via Speedpass, which uses RFID technology so customers can swipe and pay instantly at the pump.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In 1998, PayPal was founded.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In 1999, </a:t>
            </a:r>
            <a:r>
              <a:rPr lang="en" sz="1100">
                <a:solidFill>
                  <a:srgbClr val="3E433E"/>
                </a:solidFill>
                <a:latin typeface="Lora"/>
                <a:ea typeface="Lora"/>
                <a:cs typeface="Lora"/>
                <a:sym typeface="Lora"/>
              </a:rPr>
              <a:t>mobile phones could be used to purchase movie tickets.</a:t>
            </a:r>
          </a:p>
          <a:p>
            <a:pPr marL="0" marR="0" lvl="0" indent="-57150" algn="l" rtl="0">
              <a:lnSpc>
                <a:spcPct val="168333"/>
              </a:lnSpc>
              <a:spcBef>
                <a:spcPts val="0"/>
              </a:spcBef>
              <a:buClr>
                <a:schemeClr val="dk2"/>
              </a:buClr>
              <a:buSzPts val="900"/>
              <a:buFont typeface="Arial"/>
              <a:buNone/>
            </a:pPr>
            <a:endParaRPr sz="500"/>
          </a:p>
        </p:txBody>
      </p:sp>
      <p:sp>
        <p:nvSpPr>
          <p:cNvPr id="139" name="Shape 139"/>
          <p:cNvSpPr txBox="1"/>
          <p:nvPr/>
        </p:nvSpPr>
        <p:spPr>
          <a:xfrm>
            <a:off x="3918494" y="1046819"/>
            <a:ext cx="1503300" cy="2583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2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$2.4 Billion Mobile Commerce 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924025" y="1046813"/>
            <a:ext cx="1233000" cy="25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Lora"/>
                <a:ea typeface="Lora"/>
                <a:cs typeface="Lora"/>
                <a:sym typeface="Lora"/>
              </a:rPr>
              <a:t>First Online Purchase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737444" y="1046819"/>
            <a:ext cx="1503300" cy="258300"/>
          </a:xfrm>
          <a:prstGeom prst="rect">
            <a:avLst/>
          </a:prstGeom>
          <a:noFill/>
          <a:ln>
            <a:noFill/>
          </a:ln>
        </p:spPr>
        <p:txBody>
          <a:bodyPr wrap="square" lIns="34300" tIns="17150" rIns="34300" bIns="1715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ts val="900"/>
              <a:buFont typeface="Arial"/>
              <a:buNone/>
            </a:pPr>
            <a:r>
              <a:rPr lang="en" sz="11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$69 billion in sales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44177" y="249725"/>
            <a:ext cx="5553900" cy="355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2777"/>
              </a:lnSpc>
              <a:spcBef>
                <a:spcPts val="0"/>
              </a:spcBef>
              <a:buNone/>
            </a:pPr>
            <a:r>
              <a:rPr lang="en" sz="27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Mobile Payment Models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25525" y="888600"/>
            <a:ext cx="8274600" cy="40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Source Sans Pro"/>
              <a:buChar char="●"/>
            </a:pPr>
            <a:r>
              <a:rPr lang="en" sz="1800" b="1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Mobile Wallets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version of real wallet</a:t>
            </a:r>
          </a:p>
          <a:p>
            <a:pPr marL="914400" lvl="1" indent="-342900" rtl="0">
              <a:spcBef>
                <a:spcPts val="0"/>
              </a:spcBef>
              <a:buClr>
                <a:srgbClr val="333333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NFC (Near-field communication)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Source Sans Pro"/>
              <a:buChar char="●"/>
            </a:pPr>
            <a:r>
              <a:rPr lang="en" sz="1800" b="1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Carrier Billing </a:t>
            </a:r>
          </a:p>
          <a:p>
            <a:pPr marL="914400" lvl="1" indent="-342900" rtl="0">
              <a:spcBef>
                <a:spcPts val="0"/>
              </a:spcBef>
              <a:buClr>
                <a:srgbClr val="333333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charge to mobile bills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3333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Source Sans Pro"/>
              <a:buChar char="●"/>
            </a:pPr>
            <a:r>
              <a:rPr lang="en" sz="1800" b="1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Closed Loop Mobile Payment</a:t>
            </a:r>
          </a:p>
          <a:p>
            <a:pPr marL="914400" lvl="1" indent="-342900" rtl="0">
              <a:spcBef>
                <a:spcPts val="0"/>
              </a:spcBef>
              <a:buClr>
                <a:srgbClr val="333333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Starbucks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Source Sans Pro"/>
              <a:buChar char="●"/>
            </a:pPr>
            <a:r>
              <a:rPr lang="en" sz="1800" b="1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Mobile Web Payment</a:t>
            </a:r>
          </a:p>
          <a:p>
            <a:pPr marL="914400" lvl="1" indent="-342900" rtl="0">
              <a:spcBef>
                <a:spcPts val="0"/>
              </a:spcBef>
              <a:buClr>
                <a:srgbClr val="333333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3333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Similar to desktop-based e-commerce shopping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875" y="3226800"/>
            <a:ext cx="2378950" cy="1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075" y="605525"/>
            <a:ext cx="2254751" cy="214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Current Application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400" y="1078075"/>
            <a:ext cx="951252" cy="10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250" y="1372675"/>
            <a:ext cx="1460575" cy="11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9618" y="3668500"/>
            <a:ext cx="951250" cy="9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9107" y="2633500"/>
            <a:ext cx="2601851" cy="13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102" y="2446950"/>
            <a:ext cx="1509300" cy="94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6562" y="4178152"/>
            <a:ext cx="1812675" cy="8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5850" y="4000576"/>
            <a:ext cx="1111725" cy="7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2250" y="1213100"/>
            <a:ext cx="1032475" cy="10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6200" y="3031003"/>
            <a:ext cx="1812675" cy="121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92650" y="2245575"/>
            <a:ext cx="2064950" cy="10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Future application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952500" lvl="0" indent="0" rtl="0">
              <a:lnSpc>
                <a:spcPct val="155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" sz="1300">
                <a:solidFill>
                  <a:srgbClr val="1212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More personalized authentication methods through things like biometrics and geopositioning.</a:t>
            </a:r>
          </a:p>
          <a:p>
            <a:pPr marL="0" marR="952500" lvl="0" indent="-69850" rtl="0">
              <a:lnSpc>
                <a:spcPct val="155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212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blockchain for payments and the Internet of things automatically process micropayments..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12121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396" y="3146396"/>
            <a:ext cx="2208650" cy="10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400" y="3031625"/>
            <a:ext cx="1751075" cy="17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825" y="2917279"/>
            <a:ext cx="2651475" cy="131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Trending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825" y="1005200"/>
            <a:ext cx="5448800" cy="4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Impresario - Coloured Light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Lato Light</vt:lpstr>
      <vt:lpstr>Times New Roman</vt:lpstr>
      <vt:lpstr>Calibri</vt:lpstr>
      <vt:lpstr>Source Sans Pro</vt:lpstr>
      <vt:lpstr>Lato</vt:lpstr>
      <vt:lpstr>Lato Black</vt:lpstr>
      <vt:lpstr>Lora</vt:lpstr>
      <vt:lpstr>Roboto Slab</vt:lpstr>
      <vt:lpstr>Roboto</vt:lpstr>
      <vt:lpstr>Arial</vt:lpstr>
      <vt:lpstr>Cordelia template</vt:lpstr>
      <vt:lpstr>Default Theme</vt:lpstr>
      <vt:lpstr>Mobile Payment </vt:lpstr>
      <vt:lpstr>Agenda</vt:lpstr>
      <vt:lpstr>What is Mobile Payment Technology?</vt:lpstr>
      <vt:lpstr>How It Works?</vt:lpstr>
      <vt:lpstr>PowerPoint Presentation</vt:lpstr>
      <vt:lpstr>PowerPoint Presentation</vt:lpstr>
      <vt:lpstr>Current Application</vt:lpstr>
      <vt:lpstr>Future application</vt:lpstr>
      <vt:lpstr>Trending</vt:lpstr>
      <vt:lpstr>Quick Statistic from ISACA  </vt:lpstr>
      <vt:lpstr>Risks Associated with Mobile Payment</vt:lpstr>
      <vt:lpstr>                   Controls associated with Mobile Payments </vt:lpstr>
      <vt:lpstr>             Controls associated with Mobile Payments </vt:lpstr>
      <vt:lpstr>Thank You!      Any Questions?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Payment</dc:title>
  <dc:creator>王冬洁</dc:creator>
  <cp:lastModifiedBy>Liang Yao</cp:lastModifiedBy>
  <cp:revision>2</cp:revision>
  <dcterms:modified xsi:type="dcterms:W3CDTF">2017-12-04T02:26:48Z</dcterms:modified>
</cp:coreProperties>
</file>