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Montserrat" panose="020B0604020202020204" charset="0"/>
      <p:regular r:id="rId15"/>
      <p:bold r:id="rId16"/>
      <p:italic r:id="rId17"/>
      <p:boldItalic r:id="rId18"/>
    </p:embeddedFont>
    <p:embeddedFont>
      <p:font typeface="Lato" panose="020B0604020202020204" charset="0"/>
      <p:regular r:id="rId19"/>
      <p:bold r:id="rId20"/>
      <p:italic r:id="rId21"/>
      <p:boldItalic r:id="rId22"/>
    </p:embeddedFont>
    <p:embeddedFont>
      <p:font typeface="Georgia" panose="02040502050405020303"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itcoin.org/en/support-bitcoi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bitcoin.org/e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uturism.com/images/the-entire-history-of-bitcoin-in-a-single-infographi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uybitcoinworldwide.com/pric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coindesk.com/price/" TargetMode="External"/><Relationship Id="rId5" Type="http://schemas.openxmlformats.org/officeDocument/2006/relationships/hyperlink" Target="https://bitcoinaverage.com/explain" TargetMode="External"/><Relationship Id="rId4" Type="http://schemas.openxmlformats.org/officeDocument/2006/relationships/hyperlink" Target="https://www.buybitcoinworldwide.com/exchanges/"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theguardian.com/technology/2017/jul/01/bitcoins-underground-economy-proves-a-hard-sell" TargetMode="External"/><Relationship Id="rId3" Type="http://schemas.openxmlformats.org/officeDocument/2006/relationships/hyperlink" Target="https://yourstory.com/2017/11/bitcoin-beginners-guide/" TargetMode="External"/><Relationship Id="rId7" Type="http://schemas.openxmlformats.org/officeDocument/2006/relationships/hyperlink" Target="https://www.theguardian.com/technology/bitcoi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theguardian.com/global-development-professionals-network/2017/jan/17/blockchain-digital-technology-development-money" TargetMode="External"/><Relationship Id="rId5" Type="http://schemas.openxmlformats.org/officeDocument/2006/relationships/hyperlink" Target="https://www.theguardian.com/technology/2015/apr/29/bitcoin-coinbase-launches-in-uk" TargetMode="External"/><Relationship Id="rId4" Type="http://schemas.openxmlformats.org/officeDocument/2006/relationships/hyperlink" Target="https://www.theguardian.com/technology/2017/sep/13/from-silk-road-to-atms-the-history-of-bitcoin" TargetMode="External"/><Relationship Id="rId9" Type="http://schemas.openxmlformats.org/officeDocument/2006/relationships/hyperlink" Target="https://www.theguardian.com/money/2016/aug/22/bitcoin-investments-cryptocurrency-traded-digital-mone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indesk.com/visa-blockchain-payments-servic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coindesk.com/information/what-is-blockchain-technology/" TargetMode="External"/><Relationship Id="rId4" Type="http://schemas.openxmlformats.org/officeDocument/2006/relationships/hyperlink" Target="https://usa.visa.com/visa-everywhere/innovation/visa-b2b-connect.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a:solidFill>
                  <a:srgbClr val="646464"/>
                </a:solidFill>
                <a:highlight>
                  <a:srgbClr val="FFFFFF"/>
                </a:highlight>
              </a:rPr>
              <a:t>Bitcoin uses peer-to-peer technology to operate with no central authority or banks; managing transactions and the issuing of bitcoins is carried out collectively by the network. </a:t>
            </a:r>
            <a:r>
              <a:rPr lang="en" sz="1200" b="1">
                <a:solidFill>
                  <a:srgbClr val="646464"/>
                </a:solidFill>
                <a:highlight>
                  <a:srgbClr val="FFFFFF"/>
                </a:highlight>
              </a:rPr>
              <a:t>Bitcoin is open-source; its design is public, nobody owns or controls Bitcoin and </a:t>
            </a:r>
            <a:r>
              <a:rPr lang="en" sz="1200" b="1" u="sng">
                <a:solidFill>
                  <a:srgbClr val="2C6FAD"/>
                </a:solidFill>
                <a:highlight>
                  <a:srgbClr val="FFFFFF"/>
                </a:highlight>
                <a:hlinkClick r:id="rId3"/>
              </a:rPr>
              <a:t>everyone can take part</a:t>
            </a:r>
            <a:r>
              <a:rPr lang="en" sz="1200">
                <a:solidFill>
                  <a:srgbClr val="646464"/>
                </a:solidFill>
                <a:highlight>
                  <a:srgbClr val="FFFFFF"/>
                </a:highlight>
              </a:rPr>
              <a:t>. Through many of its unique properties, Bitcoin allows exciting uses that could not be covered by any previous payment system.</a:t>
            </a:r>
          </a:p>
          <a:p>
            <a:pPr lvl="0">
              <a:spcBef>
                <a:spcPts val="0"/>
              </a:spcBef>
              <a:buNone/>
            </a:pPr>
            <a:r>
              <a:rPr lang="en" sz="1200" u="sng">
                <a:solidFill>
                  <a:schemeClr val="hlink"/>
                </a:solidFill>
                <a:highlight>
                  <a:srgbClr val="FFFFFF"/>
                </a:highlight>
                <a:hlinkClick r:id="rId4"/>
              </a:rPr>
              <a:t>https://bitcoin.org/en/</a:t>
            </a:r>
          </a:p>
          <a:p>
            <a:pPr lvl="0">
              <a:spcBef>
                <a:spcPts val="0"/>
              </a:spcBef>
              <a:buNone/>
            </a:pPr>
            <a:endParaRPr sz="1200">
              <a:solidFill>
                <a:srgbClr val="646464"/>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u="sng">
                <a:solidFill>
                  <a:schemeClr val="hlink"/>
                </a:solidFill>
                <a:hlinkClick r:id="rId3"/>
              </a:rPr>
              <a:t>https://futurism.com/images/the-entire-history-of-bitcoin-in-a-single-infographic/</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u="sng">
                <a:solidFill>
                  <a:schemeClr val="accent5"/>
                </a:solidFill>
                <a:hlinkClick r:id="rId3"/>
              </a:rPr>
              <a:t>https://www.buybitcoinworldwide.com/price/</a:t>
            </a:r>
            <a:r>
              <a:rPr lang="en"/>
              <a:t>    (chart)</a:t>
            </a:r>
          </a:p>
          <a:p>
            <a:pPr lvl="0">
              <a:spcBef>
                <a:spcPts val="0"/>
              </a:spcBef>
              <a:buNone/>
            </a:pPr>
            <a:endParaRPr/>
          </a:p>
          <a:p>
            <a:pPr lvl="0" algn="ctr" rtl="0">
              <a:lnSpc>
                <a:spcPct val="120000"/>
              </a:lnSpc>
              <a:spcBef>
                <a:spcPts val="2800"/>
              </a:spcBef>
              <a:spcAft>
                <a:spcPts val="500"/>
              </a:spcAft>
              <a:buNone/>
            </a:pPr>
            <a:r>
              <a:rPr lang="en" sz="2250" b="1">
                <a:solidFill>
                  <a:srgbClr val="333333"/>
                </a:solidFill>
                <a:highlight>
                  <a:srgbClr val="FFFFFF"/>
                </a:highlight>
              </a:rPr>
              <a:t>What Determines Bitcoin's Price?</a:t>
            </a:r>
          </a:p>
          <a:p>
            <a:pPr lvl="0" rtl="0">
              <a:lnSpc>
                <a:spcPct val="115000"/>
              </a:lnSpc>
              <a:spcBef>
                <a:spcPts val="0"/>
              </a:spcBef>
              <a:spcAft>
                <a:spcPts val="900"/>
              </a:spcAft>
              <a:buNone/>
            </a:pPr>
            <a:r>
              <a:rPr lang="en" sz="1300">
                <a:solidFill>
                  <a:srgbClr val="333333"/>
                </a:solidFill>
                <a:highlight>
                  <a:srgbClr val="FFFFFF"/>
                </a:highlight>
              </a:rPr>
              <a:t>Bitcoin’s price is measured against fiat currency, such as American Dollars (BTCUSD), Chinese Yuan (BTCCNY) or Euro (BTCEUR). Bitcoin therefore appears superficially similar to any symbol traded on foreign exchange markets.</a:t>
            </a:r>
          </a:p>
          <a:p>
            <a:pPr lvl="0" rtl="0">
              <a:lnSpc>
                <a:spcPct val="115000"/>
              </a:lnSpc>
              <a:spcBef>
                <a:spcPts val="0"/>
              </a:spcBef>
              <a:spcAft>
                <a:spcPts val="900"/>
              </a:spcAft>
              <a:buNone/>
            </a:pPr>
            <a:r>
              <a:rPr lang="en" sz="1300">
                <a:solidFill>
                  <a:srgbClr val="333333"/>
                </a:solidFill>
                <a:highlight>
                  <a:srgbClr val="FFFFFF"/>
                </a:highlight>
              </a:rPr>
              <a:t>Unlike fiat currencies however, there is no official Bitcoin price; only various averages based on price feeds from </a:t>
            </a:r>
            <a:r>
              <a:rPr lang="en" sz="1300" u="sng">
                <a:solidFill>
                  <a:srgbClr val="2579C6"/>
                </a:solidFill>
                <a:highlight>
                  <a:srgbClr val="FFFFFF"/>
                </a:highlight>
                <a:hlinkClick r:id="rId4"/>
              </a:rPr>
              <a:t>global exchanges</a:t>
            </a:r>
            <a:r>
              <a:rPr lang="en" sz="1300">
                <a:solidFill>
                  <a:srgbClr val="333333"/>
                </a:solidFill>
                <a:highlight>
                  <a:srgbClr val="FFFFFF"/>
                </a:highlight>
              </a:rPr>
              <a:t>. </a:t>
            </a:r>
            <a:r>
              <a:rPr lang="en" sz="1300" u="sng">
                <a:solidFill>
                  <a:srgbClr val="2579C6"/>
                </a:solidFill>
                <a:highlight>
                  <a:srgbClr val="FFFFFF"/>
                </a:highlight>
                <a:hlinkClick r:id="rId5"/>
              </a:rPr>
              <a:t>Bitcoin Average</a:t>
            </a:r>
            <a:r>
              <a:rPr lang="en" sz="1300">
                <a:solidFill>
                  <a:srgbClr val="333333"/>
                </a:solidFill>
                <a:highlight>
                  <a:srgbClr val="FFFFFF"/>
                </a:highlight>
              </a:rPr>
              <a:t> and </a:t>
            </a:r>
            <a:r>
              <a:rPr lang="en" sz="1300" u="sng">
                <a:solidFill>
                  <a:srgbClr val="2579C6"/>
                </a:solidFill>
                <a:highlight>
                  <a:srgbClr val="FFFFFF"/>
                </a:highlight>
                <a:hlinkClick r:id="rId6"/>
              </a:rPr>
              <a:t>CoinDesk</a:t>
            </a:r>
            <a:r>
              <a:rPr lang="en" sz="1300">
                <a:solidFill>
                  <a:srgbClr val="333333"/>
                </a:solidFill>
                <a:highlight>
                  <a:srgbClr val="FFFFFF"/>
                </a:highlight>
              </a:rPr>
              <a:t> are two such indices reporting the average price. It’s normal for Bitcoin to trade on any single exchange at a price slightly different to the average.</a:t>
            </a: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u="sng">
                <a:solidFill>
                  <a:schemeClr val="accent5"/>
                </a:solidFill>
                <a:hlinkClick r:id="rId3"/>
              </a:rPr>
              <a:t>https://yourstory.com/2017/11/bitcoin-beginners-guide/</a:t>
            </a:r>
          </a:p>
          <a:p>
            <a:pPr lvl="0">
              <a:spcBef>
                <a:spcPts val="0"/>
              </a:spcBef>
              <a:buNone/>
            </a:pPr>
            <a:endParaRPr/>
          </a:p>
          <a:p>
            <a:pPr lvl="0">
              <a:spcBef>
                <a:spcPts val="0"/>
              </a:spcBef>
              <a:buNone/>
            </a:pPr>
            <a:r>
              <a:rPr lang="en" u="sng">
                <a:solidFill>
                  <a:schemeClr val="hlink"/>
                </a:solidFill>
                <a:hlinkClick r:id="rId4"/>
              </a:rPr>
              <a:t>https://www.theguardian.com/technology/2017/sep/13/from-silk-road-to-atms-the-history-of-bitcoin</a:t>
            </a:r>
          </a:p>
          <a:p>
            <a:pPr lvl="0">
              <a:spcBef>
                <a:spcPts val="0"/>
              </a:spcBef>
              <a:buNone/>
            </a:pPr>
            <a:endParaRPr/>
          </a:p>
          <a:p>
            <a:pPr lvl="0" rtl="0">
              <a:lnSpc>
                <a:spcPct val="115000"/>
              </a:lnSpc>
              <a:spcBef>
                <a:spcPts val="0"/>
              </a:spcBef>
              <a:buNone/>
            </a:pPr>
            <a:r>
              <a:rPr lang="en">
                <a:solidFill>
                  <a:srgbClr val="333333"/>
                </a:solidFill>
                <a:highlight>
                  <a:srgbClr val="FFFFFF"/>
                </a:highlight>
                <a:latin typeface="Georgia"/>
                <a:ea typeface="Georgia"/>
                <a:cs typeface="Georgia"/>
                <a:sym typeface="Georgia"/>
              </a:rPr>
              <a:t>The “coins” are made by computers solving a set of complex maths problems. To spend them, users buy bitcoin and conduct transactions with them using exchanges such as San Francisco-based </a:t>
            </a:r>
            <a:r>
              <a:rPr lang="en" u="sng">
                <a:solidFill>
                  <a:srgbClr val="005689"/>
                </a:solidFill>
                <a:highlight>
                  <a:srgbClr val="FFFFFF"/>
                </a:highlight>
                <a:latin typeface="Georgia"/>
                <a:ea typeface="Georgia"/>
                <a:cs typeface="Georgia"/>
                <a:sym typeface="Georgia"/>
                <a:hlinkClick r:id="rId5"/>
              </a:rPr>
              <a:t>Coinbase</a:t>
            </a:r>
            <a:r>
              <a:rPr lang="en">
                <a:solidFill>
                  <a:srgbClr val="333333"/>
                </a:solidFill>
                <a:highlight>
                  <a:srgbClr val="FFFFFF"/>
                </a:highlight>
                <a:latin typeface="Georgia"/>
                <a:ea typeface="Georgia"/>
                <a:cs typeface="Georgia"/>
                <a:sym typeface="Georgia"/>
              </a:rPr>
              <a:t>. Rather than a central authority validating transactions, they are all recorded on a public ledger, called the </a:t>
            </a:r>
            <a:r>
              <a:rPr lang="en" u="sng">
                <a:solidFill>
                  <a:srgbClr val="005689"/>
                </a:solidFill>
                <a:highlight>
                  <a:srgbClr val="FFFFFF"/>
                </a:highlight>
                <a:latin typeface="Georgia"/>
                <a:ea typeface="Georgia"/>
                <a:cs typeface="Georgia"/>
                <a:sym typeface="Georgia"/>
                <a:hlinkClick r:id="rId6"/>
              </a:rPr>
              <a:t>blockchain</a:t>
            </a:r>
            <a:r>
              <a:rPr lang="en">
                <a:solidFill>
                  <a:srgbClr val="333333"/>
                </a:solidFill>
                <a:highlight>
                  <a:srgbClr val="FFFFFF"/>
                </a:highlight>
                <a:latin typeface="Georgia"/>
                <a:ea typeface="Georgia"/>
                <a:cs typeface="Georgia"/>
                <a:sym typeface="Georgia"/>
              </a:rPr>
              <a:t>.</a:t>
            </a:r>
          </a:p>
          <a:p>
            <a:pPr lvl="0" rtl="0">
              <a:lnSpc>
                <a:spcPct val="115000"/>
              </a:lnSpc>
              <a:spcBef>
                <a:spcPts val="0"/>
              </a:spcBef>
              <a:buNone/>
            </a:pPr>
            <a:r>
              <a:rPr lang="en" u="sng">
                <a:solidFill>
                  <a:srgbClr val="005689"/>
                </a:solidFill>
                <a:highlight>
                  <a:srgbClr val="FFFFFF"/>
                </a:highlight>
                <a:latin typeface="Georgia"/>
                <a:ea typeface="Georgia"/>
                <a:cs typeface="Georgia"/>
                <a:sym typeface="Georgia"/>
                <a:hlinkClick r:id="rId7"/>
              </a:rPr>
              <a:t>Bitcoin</a:t>
            </a:r>
            <a:r>
              <a:rPr lang="en">
                <a:solidFill>
                  <a:srgbClr val="333333"/>
                </a:solidFill>
                <a:highlight>
                  <a:srgbClr val="FFFFFF"/>
                </a:highlight>
                <a:latin typeface="Georgia"/>
                <a:ea typeface="Georgia"/>
                <a:cs typeface="Georgia"/>
                <a:sym typeface="Georgia"/>
              </a:rPr>
              <a:t> don’t actually exist but are digital keys are stored in a digital wallet, which can also manage transactions. The wallet exists either in the cloud or on computers, and can be linked to bank accounts. If using an online wallet, investors must be sure they can trust the provider, because if hackers breach its server’s security measures the bitcoin could be stolen.</a:t>
            </a:r>
          </a:p>
          <a:p>
            <a:pPr lvl="0" rtl="0">
              <a:lnSpc>
                <a:spcPct val="115000"/>
              </a:lnSpc>
              <a:spcBef>
                <a:spcPts val="0"/>
              </a:spcBef>
              <a:buNone/>
            </a:pPr>
            <a:r>
              <a:rPr lang="en">
                <a:solidFill>
                  <a:srgbClr val="333333"/>
                </a:solidFill>
                <a:highlight>
                  <a:srgbClr val="FFFFFF"/>
                </a:highlight>
                <a:latin typeface="Georgia"/>
                <a:ea typeface="Georgia"/>
                <a:cs typeface="Georgia"/>
                <a:sym typeface="Georgia"/>
              </a:rPr>
              <a:t>Typically, you can pay by bank transfer, mobile payments or with a Visa or Mastercard. There are also </a:t>
            </a:r>
            <a:r>
              <a:rPr lang="en" u="sng">
                <a:solidFill>
                  <a:srgbClr val="005689"/>
                </a:solidFill>
                <a:highlight>
                  <a:srgbClr val="FFFFFF"/>
                </a:highlight>
                <a:latin typeface="Georgia"/>
                <a:ea typeface="Georgia"/>
                <a:cs typeface="Georgia"/>
                <a:sym typeface="Georgia"/>
                <a:hlinkClick r:id="rId8"/>
              </a:rPr>
              <a:t>bitcoin ATMs</a:t>
            </a:r>
            <a:r>
              <a:rPr lang="en">
                <a:solidFill>
                  <a:srgbClr val="333333"/>
                </a:solidFill>
                <a:highlight>
                  <a:srgbClr val="FFFFFF"/>
                </a:highlight>
                <a:latin typeface="Georgia"/>
                <a:ea typeface="Georgia"/>
                <a:cs typeface="Georgia"/>
                <a:sym typeface="Georgia"/>
              </a:rPr>
              <a:t>, which allow for bitcoin to be exchanged for cash and vice versa, in London, Bristol, Brighton and Glasgow. A growing list of </a:t>
            </a:r>
            <a:r>
              <a:rPr lang="en" u="sng">
                <a:solidFill>
                  <a:srgbClr val="005689"/>
                </a:solidFill>
                <a:highlight>
                  <a:srgbClr val="FFFFFF"/>
                </a:highlight>
                <a:latin typeface="Georgia"/>
                <a:ea typeface="Georgia"/>
                <a:cs typeface="Georgia"/>
                <a:sym typeface="Georgia"/>
                <a:hlinkClick r:id="rId9"/>
              </a:rPr>
              <a:t>firms accept Bitcoin</a:t>
            </a:r>
            <a:r>
              <a:rPr lang="en">
                <a:solidFill>
                  <a:srgbClr val="333333"/>
                </a:solidFill>
                <a:highlight>
                  <a:srgbClr val="FFFFFF"/>
                </a:highlight>
                <a:latin typeface="Georgia"/>
                <a:ea typeface="Georgia"/>
                <a:cs typeface="Georgia"/>
                <a:sym typeface="Georgia"/>
              </a:rPr>
              <a:t>, including Tesla and Microsoft.</a:t>
            </a:r>
          </a:p>
          <a:p>
            <a:pPr lvl="0">
              <a:spcBef>
                <a:spcPts val="0"/>
              </a:spcBef>
              <a:buNone/>
            </a:pPr>
            <a:endParaRP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https://www.coingecko.com/buzz/bitcoin-exchange-market-review-trends-of-future-development?locale=en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spcAft>
                <a:spcPts val="0"/>
              </a:spcAft>
              <a:buSzPts val="1100"/>
              <a:buChar char="★"/>
            </a:pPr>
            <a:r>
              <a:rPr lang="en"/>
              <a:t>Bitcoin technologies will provide differentiated values to enterprises that adopt and conduct business with bitcoin. Enterprises that limit the purview of their bitcoin activity to current business models will be oblivious to new opportunities offered by bitcoin. Businesses must  not miss out on the current and future transformative opportunities and possibilities offered by bitcoin.</a:t>
            </a:r>
          </a:p>
          <a:p>
            <a:pPr marL="457200" lvl="0" indent="-298450" rtl="0">
              <a:spcBef>
                <a:spcPts val="0"/>
              </a:spcBef>
              <a:spcAft>
                <a:spcPts val="0"/>
              </a:spcAft>
              <a:buSzPts val="1100"/>
              <a:buChar char="★"/>
            </a:pPr>
            <a:r>
              <a:rPr lang="en"/>
              <a:t>ManageGo, a Brooklyn, New York-based rental platform that offers landlords and tenants payment and maintenance scheduling services through online and mobile applications, is now adding bitcoin to the list. Starting early next year, a tenant can pay in bitcoin through the mobile app.</a:t>
            </a:r>
          </a:p>
          <a:p>
            <a:pPr marL="457200" lvl="0" indent="-298450" rtl="0">
              <a:spcBef>
                <a:spcPts val="0"/>
              </a:spcBef>
              <a:buSzPts val="1100"/>
              <a:buChar char="★"/>
            </a:pPr>
            <a:r>
              <a:rPr lang="en"/>
              <a:t>Global credit card giant Visa has rolled out the first, pilot phase of its blockchain-based business-to-business payments service, B2B Connect.</a:t>
            </a:r>
          </a:p>
          <a:p>
            <a:pPr marL="457200" lvl="0" indent="0" rtl="0">
              <a:spcBef>
                <a:spcPts val="0"/>
              </a:spcBef>
              <a:buNone/>
            </a:pPr>
            <a:r>
              <a:rPr lang="en"/>
              <a:t>First announced</a:t>
            </a:r>
            <a:r>
              <a:rPr lang="en">
                <a:hlinkClick r:id="rId3"/>
              </a:rPr>
              <a:t> </a:t>
            </a:r>
            <a:r>
              <a:rPr lang="en" u="sng">
                <a:solidFill>
                  <a:schemeClr val="hlink"/>
                </a:solidFill>
                <a:hlinkClick r:id="rId3"/>
              </a:rPr>
              <a:t>last year</a:t>
            </a:r>
            <a:r>
              <a:rPr lang="en"/>
              <a:t>, Visa plans to use the </a:t>
            </a:r>
            <a:r>
              <a:rPr lang="en" u="sng">
                <a:solidFill>
                  <a:schemeClr val="hlink"/>
                </a:solidFill>
                <a:hlinkClick r:id="rId4"/>
              </a:rPr>
              <a:t>platform</a:t>
            </a:r>
            <a:r>
              <a:rPr lang="en"/>
              <a:t> to ease cross-border payments by facilitating direct payments between institutions, cutting out the middleman the industry currently relies on. The platform – developed with the assistance of</a:t>
            </a:r>
            <a:r>
              <a:rPr lang="en">
                <a:hlinkClick r:id="rId5"/>
              </a:rPr>
              <a:t> </a:t>
            </a:r>
            <a:r>
              <a:rPr lang="en" u="sng">
                <a:solidFill>
                  <a:schemeClr val="hlink"/>
                </a:solidFill>
                <a:hlinkClick r:id="rId5"/>
              </a:rPr>
              <a:t>blockchain</a:t>
            </a:r>
            <a:r>
              <a:rPr lang="en"/>
              <a:t> startup Chain – is also designed to ensure secure, yet transparent payments between enterprises.</a:t>
            </a:r>
          </a:p>
          <a:p>
            <a:pPr lvl="0">
              <a:spcBef>
                <a:spcPts val="0"/>
              </a:spcBef>
              <a:buNone/>
            </a:pPr>
            <a:endParaRPr/>
          </a:p>
          <a:p>
            <a:pPr lvl="0">
              <a:spcBef>
                <a:spcPts val="0"/>
              </a:spcBef>
              <a:buNone/>
            </a:pPr>
            <a:endParaRPr/>
          </a:p>
          <a:p>
            <a:pPr marL="457200" lvl="0" indent="-298450">
              <a:spcBef>
                <a:spcPts val="0"/>
              </a:spcBef>
              <a:buSzPts val="1100"/>
              <a:buChar char="★"/>
            </a:pPr>
            <a:r>
              <a:rPr lang="en"/>
              <a:t>Digital rent processor ManageGo is integrating bitcoin, litecoin and ethereum into its payment app, and will soon allow tenants to use these cryptocurrencies to pay rent every month.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wrap="square" lIns="91425" tIns="91425" rIns="91425" bIns="91425" anchor="t" anchorCtr="0"/>
          <a:lstStyle>
            <a:lvl1pPr lvl="0">
              <a:spcBef>
                <a:spcPts val="0"/>
              </a:spcBef>
              <a:buSzPts val="4000"/>
              <a:buNone/>
              <a:defRPr sz="4000"/>
            </a:lvl1pPr>
            <a:lvl2pPr lvl="1">
              <a:spcBef>
                <a:spcPts val="0"/>
              </a:spcBef>
              <a:buSzPts val="4000"/>
              <a:buNone/>
              <a:defRPr sz="4000"/>
            </a:lvl2pPr>
            <a:lvl3pPr lvl="2">
              <a:spcBef>
                <a:spcPts val="0"/>
              </a:spcBef>
              <a:buSzPts val="4000"/>
              <a:buNone/>
              <a:defRPr sz="4000"/>
            </a:lvl3pPr>
            <a:lvl4pPr lvl="3">
              <a:spcBef>
                <a:spcPts val="0"/>
              </a:spcBef>
              <a:buSzPts val="4000"/>
              <a:buNone/>
              <a:defRPr sz="4000"/>
            </a:lvl4pPr>
            <a:lvl5pPr lvl="4">
              <a:spcBef>
                <a:spcPts val="0"/>
              </a:spcBef>
              <a:buSzPts val="4000"/>
              <a:buNone/>
              <a:defRPr sz="4000"/>
            </a:lvl5pPr>
            <a:lvl6pPr lvl="5">
              <a:spcBef>
                <a:spcPts val="0"/>
              </a:spcBef>
              <a:buSzPts val="4000"/>
              <a:buNone/>
              <a:defRPr sz="4000"/>
            </a:lvl6pPr>
            <a:lvl7pPr lvl="6">
              <a:spcBef>
                <a:spcPts val="0"/>
              </a:spcBef>
              <a:buSzPts val="4000"/>
              <a:buNone/>
              <a:defRPr sz="4000"/>
            </a:lvl7pPr>
            <a:lvl8pPr lvl="7">
              <a:spcBef>
                <a:spcPts val="0"/>
              </a:spcBef>
              <a:buSzPts val="4000"/>
              <a:buNone/>
              <a:defRPr sz="4000"/>
            </a:lvl8pPr>
            <a:lvl9pPr lvl="8">
              <a:spcBef>
                <a:spcPts val="0"/>
              </a:spcBef>
              <a:buSzPts val="4000"/>
              <a:buNone/>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125" name="Shape 125"/>
          <p:cNvSpPr txBox="1">
            <a:spLocks noGrp="1"/>
          </p:cNvSpPr>
          <p:nvPr>
            <p:ph type="title"/>
          </p:nvPr>
        </p:nvSpPr>
        <p:spPr>
          <a:xfrm>
            <a:off x="823850" y="1284675"/>
            <a:ext cx="4776000" cy="1300800"/>
          </a:xfrm>
          <a:prstGeom prst="rect">
            <a:avLst/>
          </a:prstGeom>
        </p:spPr>
        <p:txBody>
          <a:bodyPr wrap="square" lIns="91425" tIns="91425" rIns="91425" bIns="91425" anchor="t" anchorCtr="0"/>
          <a:lstStyle>
            <a:lvl1pPr lvl="0">
              <a:spcBef>
                <a:spcPts val="0"/>
              </a:spcBef>
              <a:buSzPts val="8000"/>
              <a:buNone/>
              <a:defRPr sz="8000"/>
            </a:lvl1pPr>
            <a:lvl2pPr lvl="1">
              <a:spcBef>
                <a:spcPts val="0"/>
              </a:spcBef>
              <a:buSzPts val="8000"/>
              <a:buNone/>
              <a:defRPr sz="8000"/>
            </a:lvl2pPr>
            <a:lvl3pPr lvl="2">
              <a:spcBef>
                <a:spcPts val="0"/>
              </a:spcBef>
              <a:buSzPts val="8000"/>
              <a:buNone/>
              <a:defRPr sz="8000"/>
            </a:lvl3pPr>
            <a:lvl4pPr lvl="3">
              <a:spcBef>
                <a:spcPts val="0"/>
              </a:spcBef>
              <a:buSzPts val="8000"/>
              <a:buNone/>
              <a:defRPr sz="8000"/>
            </a:lvl4pPr>
            <a:lvl5pPr lvl="4">
              <a:spcBef>
                <a:spcPts val="0"/>
              </a:spcBef>
              <a:buSzPts val="8000"/>
              <a:buNone/>
              <a:defRPr sz="8000"/>
            </a:lvl5pPr>
            <a:lvl6pPr lvl="5">
              <a:spcBef>
                <a:spcPts val="0"/>
              </a:spcBef>
              <a:buSzPts val="8000"/>
              <a:buNone/>
              <a:defRPr sz="8000"/>
            </a:lvl6pPr>
            <a:lvl7pPr lvl="6">
              <a:spcBef>
                <a:spcPts val="0"/>
              </a:spcBef>
              <a:buSzPts val="8000"/>
              <a:buNone/>
              <a:defRPr sz="8000"/>
            </a:lvl7pPr>
            <a:lvl8pPr lvl="7">
              <a:spcBef>
                <a:spcPts val="0"/>
              </a:spcBef>
              <a:buSzPts val="8000"/>
              <a:buNone/>
              <a:defRPr sz="8000"/>
            </a:lvl8pPr>
            <a:lvl9pPr lvl="8">
              <a:spcBef>
                <a:spcPts val="0"/>
              </a:spcBef>
              <a:buSzPts val="8000"/>
              <a:buNone/>
              <a:defRPr sz="8000"/>
            </a:lvl9pPr>
          </a:lstStyle>
          <a:p>
            <a:endParaRPr/>
          </a:p>
        </p:txBody>
      </p:sp>
      <p:sp>
        <p:nvSpPr>
          <p:cNvPr id="126" name="Shape 126"/>
          <p:cNvSpPr txBox="1">
            <a:spLocks noGrp="1"/>
          </p:cNvSpPr>
          <p:nvPr>
            <p:ph type="body" idx="1"/>
          </p:nvPr>
        </p:nvSpPr>
        <p:spPr>
          <a:xfrm>
            <a:off x="823850" y="2643124"/>
            <a:ext cx="4776000" cy="12189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wrap="square" lIns="91425" tIns="91425" rIns="91425" bIns="91425" anchor="ctr"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wrap="square" lIns="91425" tIns="91425" rIns="91425" bIns="91425" anchor="t"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wrap="square" lIns="91425" tIns="91425" rIns="91425" bIns="91425" anchor="ctr"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wrap="square" lIns="91425" tIns="91425" rIns="91425" bIns="91425" anchor="t"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wrap="square" lIns="91425" tIns="91425" rIns="91425" bIns="91425" anchor="ctr" anchorCtr="0"/>
          <a:lstStyle>
            <a:lvl1pPr lvl="0">
              <a:lnSpc>
                <a:spcPct val="100000"/>
              </a:lnSpc>
              <a:spcBef>
                <a:spcPts val="0"/>
              </a:spcBef>
              <a:spcAft>
                <a:spcPts val="0"/>
              </a:spcAft>
              <a:buSzPts val="1300"/>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1"/>
              </a:buClr>
              <a:buSzPts val="1300"/>
              <a:buFont typeface="Lato"/>
              <a:buChar char="●"/>
              <a:defRPr sz="1300">
                <a:solidFill>
                  <a:schemeClr val="lt1"/>
                </a:solidFill>
                <a:latin typeface="Lato"/>
                <a:ea typeface="Lato"/>
                <a:cs typeface="Lato"/>
                <a:sym typeface="Lato"/>
              </a:defRPr>
            </a:lvl1pPr>
            <a:lvl2pPr lvl="1">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2pPr>
            <a:lvl3pPr lvl="2">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3pPr>
            <a:lvl4pPr lvl="3">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4pPr>
            <a:lvl5pPr lvl="4">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5pPr>
            <a:lvl6pPr lvl="5">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6pPr>
            <a:lvl7pPr lvl="6">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7pPr>
            <a:lvl8pPr lvl="7">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8pPr>
            <a:lvl9pPr lvl="8">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1"/>
                </a:solidFill>
                <a:latin typeface="Lato"/>
                <a:ea typeface="Lato"/>
                <a:cs typeface="Lato"/>
                <a:sym typeface="Lato"/>
              </a:rPr>
              <a:t>‹#›</a:t>
            </a:fld>
            <a:endParaRPr lang="en" sz="1000">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arxiv.org/pdf/1706.00916.pdf" TargetMode="External"/><Relationship Id="rId3" Type="http://schemas.openxmlformats.org/officeDocument/2006/relationships/hyperlink" Target="https://bitcoin.org/en/" TargetMode="External"/><Relationship Id="rId7" Type="http://schemas.openxmlformats.org/officeDocument/2006/relationships/hyperlink" Target="https://www.coingecko.com/buzz/bitcoin-exchange-market-review-trends-of-future-development?locale=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theguardian.com/technology/2017/sep/13/from-silk-road-to-atms-the-history-of-bitcoin" TargetMode="External"/><Relationship Id="rId5" Type="http://schemas.openxmlformats.org/officeDocument/2006/relationships/hyperlink" Target="https://www.buybitcoinworldwide.com/price/" TargetMode="External"/><Relationship Id="rId4" Type="http://schemas.openxmlformats.org/officeDocument/2006/relationships/hyperlink" Target="https://futurism.com/images/the-entire-history-of-bitcoin-in-a-single-infographic/" TargetMode="External"/><Relationship Id="rId9" Type="http://schemas.openxmlformats.org/officeDocument/2006/relationships/hyperlink" Target="https://www.gartner.com/docu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238650" y="1220250"/>
            <a:ext cx="5017500" cy="1578900"/>
          </a:xfrm>
          <a:prstGeom prst="rect">
            <a:avLst/>
          </a:prstGeom>
        </p:spPr>
        <p:txBody>
          <a:bodyPr wrap="square" lIns="91425" tIns="91425" rIns="91425" bIns="91425" anchor="t" anchorCtr="0">
            <a:noAutofit/>
          </a:bodyPr>
          <a:lstStyle/>
          <a:p>
            <a:pPr lvl="0">
              <a:spcBef>
                <a:spcPts val="0"/>
              </a:spcBef>
              <a:buNone/>
            </a:pPr>
            <a:r>
              <a:rPr lang="en"/>
              <a:t>Emerging Technology: Bitcoin</a:t>
            </a:r>
          </a:p>
        </p:txBody>
      </p:sp>
      <p:sp>
        <p:nvSpPr>
          <p:cNvPr id="135" name="Shape 135"/>
          <p:cNvSpPr txBox="1">
            <a:spLocks noGrp="1"/>
          </p:cNvSpPr>
          <p:nvPr>
            <p:ph type="subTitle" idx="1"/>
          </p:nvPr>
        </p:nvSpPr>
        <p:spPr>
          <a:xfrm>
            <a:off x="5044125" y="3706025"/>
            <a:ext cx="3470700" cy="776400"/>
          </a:xfrm>
          <a:prstGeom prst="rect">
            <a:avLst/>
          </a:prstGeom>
        </p:spPr>
        <p:txBody>
          <a:bodyPr wrap="square" lIns="91425" tIns="91425" rIns="91425" bIns="91425" anchor="t" anchorCtr="0">
            <a:noAutofit/>
          </a:bodyPr>
          <a:lstStyle/>
          <a:p>
            <a:pPr lvl="0">
              <a:spcBef>
                <a:spcPts val="0"/>
              </a:spcBef>
              <a:buNone/>
            </a:pPr>
            <a:r>
              <a:rPr lang="en">
                <a:latin typeface="Montserrat"/>
                <a:ea typeface="Montserrat"/>
                <a:cs typeface="Montserrat"/>
                <a:sym typeface="Montserrat"/>
              </a:rPr>
              <a:t>MIS 5205-001 Group 5</a:t>
            </a:r>
          </a:p>
          <a:p>
            <a:pPr lvl="0">
              <a:spcBef>
                <a:spcPts val="0"/>
              </a:spcBef>
              <a:buNone/>
            </a:pPr>
            <a:r>
              <a:rPr lang="en">
                <a:latin typeface="Montserrat"/>
                <a:ea typeface="Montserrat"/>
                <a:cs typeface="Montserrat"/>
                <a:sym typeface="Montserrat"/>
              </a:rPr>
              <a:t>Yingyan Wang, Mengting Li, Zhixin Wei,</a:t>
            </a:r>
          </a:p>
          <a:p>
            <a:pPr lvl="0">
              <a:spcBef>
                <a:spcPts val="0"/>
              </a:spcBef>
              <a:buNone/>
            </a:pPr>
            <a:r>
              <a:rPr lang="en">
                <a:latin typeface="Montserrat"/>
                <a:ea typeface="Montserrat"/>
                <a:cs typeface="Montserrat"/>
                <a:sym typeface="Montserrat"/>
              </a:rPr>
              <a:t>Ping Sun, Oby Okereke</a:t>
            </a:r>
          </a:p>
          <a:p>
            <a:pPr lvl="0">
              <a:spcBef>
                <a:spcPts val="0"/>
              </a:spcBef>
              <a:buNone/>
            </a:pPr>
            <a:endParaRPr/>
          </a:p>
        </p:txBody>
      </p:sp>
      <p:pic>
        <p:nvPicPr>
          <p:cNvPr id="136" name="Shape 136"/>
          <p:cNvPicPr preferRelativeResize="0"/>
          <p:nvPr/>
        </p:nvPicPr>
        <p:blipFill>
          <a:blip r:embed="rId3">
            <a:alphaModFix/>
          </a:blip>
          <a:stretch>
            <a:fillRect/>
          </a:stretch>
        </p:blipFill>
        <p:spPr>
          <a:xfrm>
            <a:off x="6596850" y="69650"/>
            <a:ext cx="2477525" cy="1532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dirty="0"/>
              <a:t>Key Controls</a:t>
            </a:r>
          </a:p>
        </p:txBody>
      </p:sp>
      <p:sp>
        <p:nvSpPr>
          <p:cNvPr id="197" name="Shape 197"/>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marL="457200" lvl="0" indent="-311150" rtl="0">
              <a:lnSpc>
                <a:spcPct val="200000"/>
              </a:lnSpc>
              <a:spcBef>
                <a:spcPts val="0"/>
              </a:spcBef>
              <a:spcAft>
                <a:spcPts val="0"/>
              </a:spcAft>
              <a:buSzPts val="1300"/>
              <a:buChar char="●"/>
            </a:pPr>
            <a:r>
              <a:rPr lang="en" dirty="0">
                <a:latin typeface="Montserrat" panose="02010600030101010101" charset="0"/>
              </a:rPr>
              <a:t>Keep your username and password in safe.</a:t>
            </a:r>
          </a:p>
          <a:p>
            <a:pPr marL="457200" lvl="0" indent="-311150" rtl="0">
              <a:lnSpc>
                <a:spcPct val="200000"/>
              </a:lnSpc>
              <a:spcBef>
                <a:spcPts val="0"/>
              </a:spcBef>
              <a:spcAft>
                <a:spcPts val="0"/>
              </a:spcAft>
              <a:buSzPts val="1300"/>
              <a:buChar char="●"/>
            </a:pPr>
            <a:r>
              <a:rPr lang="en" dirty="0">
                <a:latin typeface="Montserrat" panose="02010600030101010101" charset="0"/>
              </a:rPr>
              <a:t>Audit and confirm every transaction you make.</a:t>
            </a:r>
          </a:p>
          <a:p>
            <a:pPr marL="457200" lvl="0" indent="-311150" rtl="0">
              <a:lnSpc>
                <a:spcPct val="200000"/>
              </a:lnSpc>
              <a:spcBef>
                <a:spcPts val="0"/>
              </a:spcBef>
              <a:spcAft>
                <a:spcPts val="0"/>
              </a:spcAft>
              <a:buSzPts val="1300"/>
              <a:buChar char="●"/>
            </a:pPr>
            <a:r>
              <a:rPr lang="en" dirty="0">
                <a:latin typeface="Montserrat" panose="02010600030101010101" charset="0"/>
              </a:rPr>
              <a:t>Far away from illegal activities.</a:t>
            </a:r>
          </a:p>
          <a:p>
            <a:pPr marL="457200" lvl="0" indent="-311150" rtl="0">
              <a:lnSpc>
                <a:spcPct val="200000"/>
              </a:lnSpc>
              <a:spcBef>
                <a:spcPts val="0"/>
              </a:spcBef>
              <a:buSzPts val="1300"/>
              <a:buChar char="●"/>
            </a:pPr>
            <a:r>
              <a:rPr lang="en" dirty="0">
                <a:latin typeface="Montserrat" panose="02010600030101010101" charset="0"/>
              </a:rPr>
              <a:t>Back up your Bitcoin application and data.</a:t>
            </a:r>
          </a:p>
          <a:p>
            <a:pPr lvl="0">
              <a:spcBef>
                <a:spcPts val="0"/>
              </a:spcBef>
              <a:buNone/>
            </a:pPr>
            <a:endParaRPr dirty="0"/>
          </a:p>
        </p:txBody>
      </p:sp>
      <p:pic>
        <p:nvPicPr>
          <p:cNvPr id="198" name="Shape 198"/>
          <p:cNvPicPr preferRelativeResize="0"/>
          <p:nvPr/>
        </p:nvPicPr>
        <p:blipFill>
          <a:blip r:embed="rId3">
            <a:alphaModFix/>
          </a:blip>
          <a:stretch>
            <a:fillRect/>
          </a:stretch>
        </p:blipFill>
        <p:spPr>
          <a:xfrm>
            <a:off x="7000863" y="3000363"/>
            <a:ext cx="2143125" cy="2143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endParaRPr dirty="0"/>
          </a:p>
        </p:txBody>
      </p:sp>
      <p:sp>
        <p:nvSpPr>
          <p:cNvPr id="204" name="Shape 204"/>
          <p:cNvSpPr txBox="1">
            <a:spLocks noGrp="1"/>
          </p:cNvSpPr>
          <p:nvPr>
            <p:ph type="body" idx="1"/>
          </p:nvPr>
        </p:nvSpPr>
        <p:spPr>
          <a:xfrm>
            <a:off x="1052550" y="459550"/>
            <a:ext cx="7038900" cy="2911200"/>
          </a:xfrm>
          <a:prstGeom prst="rect">
            <a:avLst/>
          </a:prstGeom>
        </p:spPr>
        <p:txBody>
          <a:bodyPr wrap="square" lIns="91425" tIns="91425" rIns="91425" bIns="91425" anchor="t" anchorCtr="0">
            <a:noAutofit/>
          </a:bodyPr>
          <a:lstStyle/>
          <a:p>
            <a:pPr lvl="0" algn="ctr" rtl="0">
              <a:spcBef>
                <a:spcPts val="0"/>
              </a:spcBef>
              <a:buNone/>
            </a:pPr>
            <a:r>
              <a:rPr lang="en" sz="3600" b="1" dirty="0"/>
              <a:t>Questions </a:t>
            </a:r>
          </a:p>
          <a:p>
            <a:pPr lvl="0" algn="ctr">
              <a:spcBef>
                <a:spcPts val="0"/>
              </a:spcBef>
              <a:buNone/>
            </a:pPr>
            <a:endParaRPr sz="3600" b="1" dirty="0"/>
          </a:p>
        </p:txBody>
      </p:sp>
      <p:pic>
        <p:nvPicPr>
          <p:cNvPr id="205" name="Shape 205"/>
          <p:cNvPicPr preferRelativeResize="0"/>
          <p:nvPr/>
        </p:nvPicPr>
        <p:blipFill>
          <a:blip r:embed="rId3">
            <a:alphaModFix/>
          </a:blip>
          <a:stretch>
            <a:fillRect/>
          </a:stretch>
        </p:blipFill>
        <p:spPr>
          <a:xfrm>
            <a:off x="3601200" y="1754750"/>
            <a:ext cx="1941575" cy="262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Reference </a:t>
            </a:r>
          </a:p>
        </p:txBody>
      </p:sp>
      <p:sp>
        <p:nvSpPr>
          <p:cNvPr id="211" name="Shape 211"/>
          <p:cNvSpPr txBox="1">
            <a:spLocks noGrp="1"/>
          </p:cNvSpPr>
          <p:nvPr>
            <p:ph type="body" idx="1"/>
          </p:nvPr>
        </p:nvSpPr>
        <p:spPr>
          <a:xfrm>
            <a:off x="1297500" y="1497875"/>
            <a:ext cx="7038900" cy="2911200"/>
          </a:xfrm>
          <a:prstGeom prst="rect">
            <a:avLst/>
          </a:prstGeom>
        </p:spPr>
        <p:txBody>
          <a:bodyPr wrap="square" lIns="91425" tIns="91425" rIns="91425" bIns="91425" anchor="t" anchorCtr="0">
            <a:noAutofit/>
          </a:bodyPr>
          <a:lstStyle/>
          <a:p>
            <a:pPr marL="457200" lvl="0" indent="-342900" rtl="0">
              <a:lnSpc>
                <a:spcPct val="100000"/>
              </a:lnSpc>
              <a:spcBef>
                <a:spcPts val="0"/>
              </a:spcBef>
              <a:spcAft>
                <a:spcPts val="0"/>
              </a:spcAft>
              <a:buSzPts val="1800"/>
              <a:buFont typeface="Times New Roman"/>
              <a:buChar char="●"/>
            </a:pPr>
            <a:r>
              <a:rPr lang="en" sz="1800" u="sng">
                <a:solidFill>
                  <a:schemeClr val="accent5"/>
                </a:solidFill>
                <a:latin typeface="Times New Roman"/>
                <a:ea typeface="Times New Roman"/>
                <a:cs typeface="Times New Roman"/>
                <a:sym typeface="Times New Roman"/>
                <a:hlinkClick r:id="rId3"/>
              </a:rPr>
              <a:t>https://bitcoin.org/en/</a:t>
            </a:r>
          </a:p>
          <a:p>
            <a:pPr marL="457200" lvl="0" indent="-342900" rtl="0">
              <a:lnSpc>
                <a:spcPct val="100000"/>
              </a:lnSpc>
              <a:spcBef>
                <a:spcPts val="0"/>
              </a:spcBef>
              <a:spcAft>
                <a:spcPts val="0"/>
              </a:spcAft>
              <a:buSzPts val="1800"/>
              <a:buFont typeface="Times New Roman"/>
              <a:buChar char="●"/>
            </a:pPr>
            <a:r>
              <a:rPr lang="en" sz="1800" u="sng">
                <a:solidFill>
                  <a:schemeClr val="accent5"/>
                </a:solidFill>
                <a:latin typeface="Times New Roman"/>
                <a:ea typeface="Times New Roman"/>
                <a:cs typeface="Times New Roman"/>
                <a:sym typeface="Times New Roman"/>
                <a:hlinkClick r:id="rId4"/>
              </a:rPr>
              <a:t>https://futurism.com/images/the-entire-history-of-bitcoin-in-a-single-infographic/</a:t>
            </a:r>
          </a:p>
          <a:p>
            <a:pPr marL="457200" lvl="0" indent="-342900" rtl="0">
              <a:lnSpc>
                <a:spcPct val="100000"/>
              </a:lnSpc>
              <a:spcBef>
                <a:spcPts val="0"/>
              </a:spcBef>
              <a:spcAft>
                <a:spcPts val="0"/>
              </a:spcAft>
              <a:buSzPts val="1800"/>
              <a:buFont typeface="Times New Roman"/>
              <a:buChar char="●"/>
            </a:pPr>
            <a:r>
              <a:rPr lang="en" sz="1800" u="sng">
                <a:solidFill>
                  <a:schemeClr val="accent5"/>
                </a:solidFill>
                <a:latin typeface="Times New Roman"/>
                <a:ea typeface="Times New Roman"/>
                <a:cs typeface="Times New Roman"/>
                <a:sym typeface="Times New Roman"/>
                <a:hlinkClick r:id="rId5"/>
              </a:rPr>
              <a:t>https://www.buybitcoinworldwide.com/price/</a:t>
            </a:r>
          </a:p>
          <a:p>
            <a:pPr marL="457200" lvl="0" indent="-342900" rtl="0">
              <a:lnSpc>
                <a:spcPct val="100000"/>
              </a:lnSpc>
              <a:spcBef>
                <a:spcPts val="0"/>
              </a:spcBef>
              <a:spcAft>
                <a:spcPts val="0"/>
              </a:spcAft>
              <a:buSzPts val="1800"/>
              <a:buFont typeface="Times New Roman"/>
              <a:buChar char="●"/>
            </a:pPr>
            <a:r>
              <a:rPr lang="en" sz="1800" u="sng">
                <a:solidFill>
                  <a:schemeClr val="accent5"/>
                </a:solidFill>
                <a:latin typeface="Times New Roman"/>
                <a:ea typeface="Times New Roman"/>
                <a:cs typeface="Times New Roman"/>
                <a:sym typeface="Times New Roman"/>
                <a:hlinkClick r:id="rId6"/>
              </a:rPr>
              <a:t>https://www.theguardian.com/technology/2017/sep/13/from-silk-road-to-atms-the-history-of-bitcoin</a:t>
            </a:r>
          </a:p>
          <a:p>
            <a:pPr marL="457200" lvl="0" indent="-342900" rtl="0">
              <a:lnSpc>
                <a:spcPct val="100000"/>
              </a:lnSpc>
              <a:spcBef>
                <a:spcPts val="0"/>
              </a:spcBef>
              <a:spcAft>
                <a:spcPts val="0"/>
              </a:spcAft>
              <a:buSzPts val="1800"/>
              <a:buFont typeface="Times New Roman"/>
              <a:buChar char="●"/>
            </a:pPr>
            <a:r>
              <a:rPr lang="en" sz="1800" u="sng">
                <a:solidFill>
                  <a:schemeClr val="hlink"/>
                </a:solidFill>
                <a:latin typeface="Times New Roman"/>
                <a:ea typeface="Times New Roman"/>
                <a:cs typeface="Times New Roman"/>
                <a:sym typeface="Times New Roman"/>
                <a:hlinkClick r:id="rId7"/>
              </a:rPr>
              <a:t>https://www.coingecko.com/buzz/bitcoin-exchange-market-review-trends-of-future-development?locale=en</a:t>
            </a:r>
          </a:p>
          <a:p>
            <a:pPr marL="457200" lvl="0" indent="-342900" rtl="0">
              <a:lnSpc>
                <a:spcPct val="100000"/>
              </a:lnSpc>
              <a:spcBef>
                <a:spcPts val="0"/>
              </a:spcBef>
              <a:spcAft>
                <a:spcPts val="0"/>
              </a:spcAft>
              <a:buSzPts val="1800"/>
              <a:buFont typeface="Times New Roman"/>
              <a:buChar char="●"/>
            </a:pPr>
            <a:r>
              <a:rPr lang="en" sz="1800" u="sng">
                <a:solidFill>
                  <a:schemeClr val="hlink"/>
                </a:solidFill>
                <a:latin typeface="Times New Roman"/>
                <a:ea typeface="Times New Roman"/>
                <a:cs typeface="Times New Roman"/>
                <a:sym typeface="Times New Roman"/>
                <a:hlinkClick r:id="rId8"/>
              </a:rPr>
              <a:t>https://arxiv.org/pdf/1706.00916.pdf</a:t>
            </a:r>
          </a:p>
          <a:p>
            <a:pPr marL="457200" lvl="0" indent="-342900" rtl="0">
              <a:lnSpc>
                <a:spcPct val="100000"/>
              </a:lnSpc>
              <a:spcBef>
                <a:spcPts val="0"/>
              </a:spcBef>
              <a:spcAft>
                <a:spcPts val="0"/>
              </a:spcAft>
              <a:buSzPts val="1800"/>
              <a:buFont typeface="Times New Roman"/>
              <a:buChar char="●"/>
            </a:pPr>
            <a:r>
              <a:rPr lang="en" sz="1800" u="sng">
                <a:solidFill>
                  <a:schemeClr val="hlink"/>
                </a:solidFill>
                <a:latin typeface="Times New Roman"/>
                <a:ea typeface="Times New Roman"/>
                <a:cs typeface="Times New Roman"/>
                <a:sym typeface="Times New Roman"/>
                <a:hlinkClick r:id="rId9"/>
              </a:rPr>
              <a:t>https://www.gartner.com/document/</a:t>
            </a:r>
          </a:p>
          <a:p>
            <a:pPr lvl="0" rtl="0">
              <a:lnSpc>
                <a:spcPct val="100000"/>
              </a:lnSpc>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dirty="0"/>
              <a:t>Background </a:t>
            </a:r>
          </a:p>
        </p:txBody>
      </p:sp>
      <p:sp>
        <p:nvSpPr>
          <p:cNvPr id="142" name="Shape 142"/>
          <p:cNvSpPr txBox="1">
            <a:spLocks noGrp="1"/>
          </p:cNvSpPr>
          <p:nvPr>
            <p:ph type="body" idx="1"/>
          </p:nvPr>
        </p:nvSpPr>
        <p:spPr>
          <a:xfrm>
            <a:off x="817525" y="1482775"/>
            <a:ext cx="7365000" cy="3086400"/>
          </a:xfrm>
          <a:prstGeom prst="rect">
            <a:avLst/>
          </a:prstGeom>
        </p:spPr>
        <p:txBody>
          <a:bodyPr wrap="square" lIns="91425" tIns="91425" rIns="91425" bIns="91425" anchor="t" anchorCtr="0">
            <a:noAutofit/>
          </a:bodyPr>
          <a:lstStyle/>
          <a:p>
            <a:pPr lvl="0" algn="ctr" rtl="0">
              <a:lnSpc>
                <a:spcPct val="150000"/>
              </a:lnSpc>
              <a:spcBef>
                <a:spcPts val="1500"/>
              </a:spcBef>
              <a:spcAft>
                <a:spcPts val="3400"/>
              </a:spcAft>
              <a:buNone/>
            </a:pPr>
            <a:r>
              <a:rPr lang="en" sz="1750">
                <a:solidFill>
                  <a:srgbClr val="FFFFFF"/>
                </a:solidFill>
                <a:latin typeface="Montserrat"/>
                <a:ea typeface="Montserrat"/>
                <a:cs typeface="Montserrat"/>
                <a:sym typeface="Montserrat"/>
              </a:rPr>
              <a:t>Bitcoin is an innovative payment network and a new kind of money.</a:t>
            </a:r>
          </a:p>
          <a:p>
            <a:pPr lvl="0" algn="ctr" rtl="0">
              <a:lnSpc>
                <a:spcPct val="150000"/>
              </a:lnSpc>
              <a:spcBef>
                <a:spcPts val="1500"/>
              </a:spcBef>
              <a:spcAft>
                <a:spcPts val="3400"/>
              </a:spcAft>
              <a:buNone/>
            </a:pPr>
            <a:endParaRPr sz="1750">
              <a:solidFill>
                <a:srgbClr val="7B7C7C"/>
              </a:solidFill>
              <a:latin typeface="Arial"/>
              <a:ea typeface="Arial"/>
              <a:cs typeface="Arial"/>
              <a:sym typeface="Arial"/>
            </a:endParaRPr>
          </a:p>
          <a:p>
            <a:pPr lvl="0" rtl="0">
              <a:spcBef>
                <a:spcPts val="0"/>
              </a:spcBef>
              <a:spcAft>
                <a:spcPts val="0"/>
              </a:spcAft>
              <a:buNone/>
            </a:pPr>
            <a:endParaRPr sz="1750">
              <a:solidFill>
                <a:srgbClr val="7B7C7C"/>
              </a:solidFill>
              <a:latin typeface="Arial"/>
              <a:ea typeface="Arial"/>
              <a:cs typeface="Arial"/>
              <a:sym typeface="Arial"/>
            </a:endParaRPr>
          </a:p>
          <a:p>
            <a:pPr lvl="0">
              <a:spcBef>
                <a:spcPts val="0"/>
              </a:spcBef>
              <a:buNone/>
            </a:pPr>
            <a:endParaRPr/>
          </a:p>
        </p:txBody>
      </p:sp>
      <p:pic>
        <p:nvPicPr>
          <p:cNvPr id="143" name="Shape 143"/>
          <p:cNvPicPr preferRelativeResize="0"/>
          <p:nvPr/>
        </p:nvPicPr>
        <p:blipFill rotWithShape="1">
          <a:blip r:embed="rId3">
            <a:alphaModFix/>
          </a:blip>
          <a:srcRect l="-5229"/>
          <a:stretch/>
        </p:blipFill>
        <p:spPr>
          <a:xfrm>
            <a:off x="3382838" y="3115970"/>
            <a:ext cx="2277871" cy="1190705"/>
          </a:xfrm>
          <a:prstGeom prst="rect">
            <a:avLst/>
          </a:prstGeom>
          <a:noFill/>
          <a:ln>
            <a:noFill/>
          </a:ln>
        </p:spPr>
      </p:pic>
      <p:pic>
        <p:nvPicPr>
          <p:cNvPr id="144" name="Shape 144"/>
          <p:cNvPicPr preferRelativeResize="0"/>
          <p:nvPr/>
        </p:nvPicPr>
        <p:blipFill rotWithShape="1">
          <a:blip r:embed="rId4">
            <a:alphaModFix/>
          </a:blip>
          <a:srcRect l="5634" r="12222"/>
          <a:stretch/>
        </p:blipFill>
        <p:spPr>
          <a:xfrm>
            <a:off x="6491850" y="3115975"/>
            <a:ext cx="2042050" cy="1190700"/>
          </a:xfrm>
          <a:prstGeom prst="rect">
            <a:avLst/>
          </a:prstGeom>
          <a:noFill/>
          <a:ln>
            <a:noFill/>
          </a:ln>
        </p:spPr>
      </p:pic>
      <p:pic>
        <p:nvPicPr>
          <p:cNvPr id="145" name="Shape 145"/>
          <p:cNvPicPr preferRelativeResize="0"/>
          <p:nvPr/>
        </p:nvPicPr>
        <p:blipFill>
          <a:blip r:embed="rId5">
            <a:alphaModFix/>
          </a:blip>
          <a:stretch>
            <a:fillRect/>
          </a:stretch>
        </p:blipFill>
        <p:spPr>
          <a:xfrm>
            <a:off x="817525" y="3115975"/>
            <a:ext cx="1864750" cy="119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dirty="0"/>
              <a:t>History </a:t>
            </a:r>
          </a:p>
        </p:txBody>
      </p:sp>
      <p:sp>
        <p:nvSpPr>
          <p:cNvPr id="151" name="Shape 151"/>
          <p:cNvSpPr txBox="1">
            <a:spLocks noGrp="1"/>
          </p:cNvSpPr>
          <p:nvPr>
            <p:ph type="body" idx="1"/>
          </p:nvPr>
        </p:nvSpPr>
        <p:spPr>
          <a:xfrm>
            <a:off x="1347725" y="1256125"/>
            <a:ext cx="7038900" cy="2911200"/>
          </a:xfrm>
          <a:prstGeom prst="rect">
            <a:avLst/>
          </a:prstGeom>
        </p:spPr>
        <p:txBody>
          <a:bodyPr wrap="square" lIns="91425" tIns="91425" rIns="91425" bIns="91425" anchor="t" anchorCtr="0">
            <a:noAutofit/>
          </a:bodyPr>
          <a:lstStyle/>
          <a:p>
            <a:pPr marL="457200" lvl="0" indent="-317500" rtl="0">
              <a:spcBef>
                <a:spcPts val="0"/>
              </a:spcBef>
              <a:spcAft>
                <a:spcPts val="0"/>
              </a:spcAft>
              <a:buClr>
                <a:srgbClr val="F3F3F3"/>
              </a:buClr>
              <a:buSzPts val="1400"/>
              <a:buFont typeface="Montserrat"/>
              <a:buChar char="●"/>
            </a:pPr>
            <a:r>
              <a:rPr lang="en" sz="1400">
                <a:solidFill>
                  <a:srgbClr val="F3F3F3"/>
                </a:solidFill>
                <a:latin typeface="Montserrat"/>
                <a:ea typeface="Montserrat"/>
                <a:cs typeface="Montserrat"/>
                <a:sym typeface="Montserrat"/>
              </a:rPr>
              <a:t>In 2007, Satoshi Nakamoto started working on the Bitcoin concept</a:t>
            </a:r>
          </a:p>
          <a:p>
            <a:pPr marL="457200" lvl="0" indent="-317500" rtl="0">
              <a:spcBef>
                <a:spcPts val="0"/>
              </a:spcBef>
              <a:spcAft>
                <a:spcPts val="0"/>
              </a:spcAft>
              <a:buClr>
                <a:srgbClr val="F3F3F3"/>
              </a:buClr>
              <a:buSzPts val="1400"/>
              <a:buFont typeface="Montserrat"/>
              <a:buChar char="●"/>
            </a:pPr>
            <a:r>
              <a:rPr lang="en" sz="1400">
                <a:solidFill>
                  <a:srgbClr val="F3F3F3"/>
                </a:solidFill>
                <a:latin typeface="Montserrat"/>
                <a:ea typeface="Montserrat"/>
                <a:cs typeface="Montserrat"/>
                <a:sym typeface="Montserrat"/>
              </a:rPr>
              <a:t>In 2008, the Bitcoin project is registered on SourceForge.net, a collaborative community for the development and distribution of open source software</a:t>
            </a:r>
          </a:p>
          <a:p>
            <a:pPr marL="457200" lvl="0" indent="-317500" rtl="0">
              <a:spcBef>
                <a:spcPts val="0"/>
              </a:spcBef>
              <a:spcAft>
                <a:spcPts val="0"/>
              </a:spcAft>
              <a:buClr>
                <a:srgbClr val="F3F3F3"/>
              </a:buClr>
              <a:buSzPts val="1400"/>
              <a:buFont typeface="Montserrat"/>
              <a:buChar char="●"/>
            </a:pPr>
            <a:r>
              <a:rPr lang="en" sz="1400">
                <a:solidFill>
                  <a:srgbClr val="F3F3F3"/>
                </a:solidFill>
                <a:latin typeface="Montserrat"/>
                <a:ea typeface="Montserrat"/>
                <a:cs typeface="Montserrat"/>
                <a:sym typeface="Montserrat"/>
              </a:rPr>
              <a:t>In 2010, the bitcoin market is established with the Bitcoin as a currency exchange. Florida programmer Laszlo Hanyecz offers to pay 10,000 Bitcoins for a pizza on the Bitcoin Forum marking the first, real-world transaction. In the same year, first mobile Bitcoin transaction occurs using bitcoin.</a:t>
            </a:r>
          </a:p>
          <a:p>
            <a:pPr marL="457200" lvl="0" indent="-317500">
              <a:spcBef>
                <a:spcPts val="0"/>
              </a:spcBef>
              <a:buClr>
                <a:srgbClr val="F3F3F3"/>
              </a:buClr>
              <a:buSzPts val="1400"/>
              <a:buFont typeface="Montserrat"/>
              <a:buChar char="●"/>
            </a:pPr>
            <a:r>
              <a:rPr lang="en" sz="1400">
                <a:solidFill>
                  <a:srgbClr val="F3F3F3"/>
                </a:solidFill>
                <a:latin typeface="Montserrat"/>
                <a:ea typeface="Montserrat"/>
                <a:cs typeface="Montserrat"/>
                <a:sym typeface="Montserrat"/>
              </a:rPr>
              <a:t>In 2015, Coinbase bitcoin exchange service launched the first regulated bitcoin exchange in 25 US states with plans to expand to thirty countries by the end of 2015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207950" y="373175"/>
            <a:ext cx="7038900" cy="914100"/>
          </a:xfrm>
          <a:prstGeom prst="rect">
            <a:avLst/>
          </a:prstGeom>
        </p:spPr>
        <p:txBody>
          <a:bodyPr wrap="square" lIns="91425" tIns="91425" rIns="91425" bIns="91425" anchor="t" anchorCtr="0">
            <a:noAutofit/>
          </a:bodyPr>
          <a:lstStyle/>
          <a:p>
            <a:pPr lvl="0" algn="l" rtl="0">
              <a:lnSpc>
                <a:spcPct val="120000"/>
              </a:lnSpc>
              <a:spcBef>
                <a:spcPts val="0"/>
              </a:spcBef>
              <a:buNone/>
            </a:pPr>
            <a:r>
              <a:rPr lang="en" sz="2500">
                <a:solidFill>
                  <a:srgbClr val="FFFFFF"/>
                </a:solidFill>
              </a:rPr>
              <a:t>Bitcoin Price History Chart</a:t>
            </a:r>
          </a:p>
          <a:p>
            <a:pPr lvl="0">
              <a:spcBef>
                <a:spcPts val="0"/>
              </a:spcBef>
              <a:buNone/>
            </a:pPr>
            <a:endParaRPr/>
          </a:p>
        </p:txBody>
      </p:sp>
      <p:sp>
        <p:nvSpPr>
          <p:cNvPr id="157" name="Shape 157"/>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endParaRPr/>
          </a:p>
        </p:txBody>
      </p:sp>
      <p:pic>
        <p:nvPicPr>
          <p:cNvPr id="158" name="Shape 158"/>
          <p:cNvPicPr preferRelativeResize="0"/>
          <p:nvPr/>
        </p:nvPicPr>
        <p:blipFill>
          <a:blip r:embed="rId3">
            <a:alphaModFix/>
          </a:blip>
          <a:stretch>
            <a:fillRect/>
          </a:stretch>
        </p:blipFill>
        <p:spPr>
          <a:xfrm>
            <a:off x="567915" y="1139050"/>
            <a:ext cx="8183201" cy="3631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dirty="0"/>
              <a:t>Technology overview and applications </a:t>
            </a:r>
          </a:p>
        </p:txBody>
      </p:sp>
      <p:sp>
        <p:nvSpPr>
          <p:cNvPr id="164" name="Shape 164"/>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endParaRPr sz="1500">
              <a:solidFill>
                <a:srgbClr val="F3F3F3"/>
              </a:solidFill>
              <a:latin typeface="Montserrat"/>
              <a:ea typeface="Montserrat"/>
              <a:cs typeface="Montserrat"/>
              <a:sym typeface="Montserrat"/>
            </a:endParaRPr>
          </a:p>
          <a:p>
            <a:pPr lvl="0">
              <a:spcBef>
                <a:spcPts val="0"/>
              </a:spcBef>
              <a:buNone/>
            </a:pPr>
            <a:r>
              <a:rPr lang="en" sz="1500">
                <a:solidFill>
                  <a:srgbClr val="F3F3F3"/>
                </a:solidFill>
                <a:latin typeface="Montserrat"/>
                <a:ea typeface="Montserrat"/>
                <a:cs typeface="Montserrat"/>
                <a:sym typeface="Montserrat"/>
              </a:rPr>
              <a:t>A new ‘peer-to-peer electronic cash system’ named Bitcoin, It was decentralised.</a:t>
            </a:r>
          </a:p>
          <a:p>
            <a:pPr lvl="0">
              <a:spcBef>
                <a:spcPts val="0"/>
              </a:spcBef>
              <a:buNone/>
            </a:pPr>
            <a:r>
              <a:rPr lang="en" sz="1500">
                <a:solidFill>
                  <a:srgbClr val="F3F3F3"/>
                </a:solidFill>
                <a:latin typeface="Montserrat"/>
                <a:ea typeface="Montserrat"/>
                <a:cs typeface="Montserrat"/>
                <a:sym typeface="Montserrat"/>
              </a:rPr>
              <a:t>It redistributed the process of verifying the legitimacy of digital transactions from a central node to every single participant in the payment network, plugging the hole of misappropriations of transactions, and dividing authority.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dirty="0"/>
              <a:t>Trending </a:t>
            </a:r>
          </a:p>
        </p:txBody>
      </p:sp>
      <p:sp>
        <p:nvSpPr>
          <p:cNvPr id="170" name="Shape 170"/>
          <p:cNvSpPr txBox="1">
            <a:spLocks noGrp="1"/>
          </p:cNvSpPr>
          <p:nvPr>
            <p:ph type="body" idx="1"/>
          </p:nvPr>
        </p:nvSpPr>
        <p:spPr>
          <a:xfrm>
            <a:off x="1297500" y="954600"/>
            <a:ext cx="7038900" cy="3901500"/>
          </a:xfrm>
          <a:prstGeom prst="rect">
            <a:avLst/>
          </a:prstGeom>
        </p:spPr>
        <p:txBody>
          <a:bodyPr wrap="square" lIns="91425" tIns="91425" rIns="91425" bIns="91425" anchor="t" anchorCtr="0">
            <a:noAutofit/>
          </a:bodyPr>
          <a:lstStyle/>
          <a:p>
            <a:pPr lvl="0" rtl="0">
              <a:spcBef>
                <a:spcPts val="0"/>
              </a:spcBef>
              <a:buNone/>
            </a:pPr>
            <a:r>
              <a:rPr lang="en" sz="1400">
                <a:latin typeface="Montserrat"/>
                <a:ea typeface="Montserrat"/>
                <a:cs typeface="Montserrat"/>
                <a:sym typeface="Montserrat"/>
              </a:rPr>
              <a:t>Now, bitcoin is moving towards the mainstream.</a:t>
            </a:r>
          </a:p>
          <a:p>
            <a:pPr lvl="0" rtl="0">
              <a:spcBef>
                <a:spcPts val="0"/>
              </a:spcBef>
              <a:buNone/>
            </a:pPr>
            <a:r>
              <a:rPr lang="en" sz="1400">
                <a:latin typeface="Montserrat"/>
                <a:ea typeface="Montserrat"/>
                <a:cs typeface="Montserrat"/>
                <a:sym typeface="Montserrat"/>
              </a:rPr>
              <a:t>Bitcoin Exchange is becoming the preferred platform for serious investors.</a:t>
            </a:r>
          </a:p>
          <a:p>
            <a:pPr lvl="0" rtl="0">
              <a:spcBef>
                <a:spcPts val="0"/>
              </a:spcBef>
              <a:buNone/>
            </a:pPr>
            <a:r>
              <a:rPr lang="en" sz="1400">
                <a:latin typeface="Montserrat"/>
                <a:ea typeface="Montserrat"/>
                <a:cs typeface="Montserrat"/>
                <a:sym typeface="Montserrat"/>
              </a:rPr>
              <a:t>In 2017, Bitcoin Exchange market evolved rapidly.</a:t>
            </a:r>
          </a:p>
          <a:p>
            <a:pPr lvl="0" rtl="0">
              <a:spcBef>
                <a:spcPts val="0"/>
              </a:spcBef>
              <a:buNone/>
            </a:pPr>
            <a:endParaRPr sz="1400">
              <a:latin typeface="Montserrat"/>
              <a:ea typeface="Montserrat"/>
              <a:cs typeface="Montserrat"/>
              <a:sym typeface="Montserrat"/>
            </a:endParaRPr>
          </a:p>
          <a:p>
            <a:pPr lvl="0" rtl="0">
              <a:spcBef>
                <a:spcPts val="0"/>
              </a:spcBef>
              <a:buNone/>
            </a:pPr>
            <a:endParaRPr sz="1400">
              <a:latin typeface="Montserrat"/>
              <a:ea typeface="Montserrat"/>
              <a:cs typeface="Montserrat"/>
              <a:sym typeface="Montserrat"/>
            </a:endParaRPr>
          </a:p>
          <a:p>
            <a:pPr lvl="0">
              <a:spcBef>
                <a:spcPts val="0"/>
              </a:spcBef>
              <a:buNone/>
            </a:pPr>
            <a:endParaRPr>
              <a:latin typeface="Montserrat"/>
              <a:ea typeface="Montserrat"/>
              <a:cs typeface="Montserrat"/>
              <a:sym typeface="Montserrat"/>
            </a:endParaRPr>
          </a:p>
        </p:txBody>
      </p:sp>
      <p:pic>
        <p:nvPicPr>
          <p:cNvPr id="171" name="Shape 171"/>
          <p:cNvPicPr preferRelativeResize="0"/>
          <p:nvPr/>
        </p:nvPicPr>
        <p:blipFill rotWithShape="1">
          <a:blip r:embed="rId3">
            <a:alphaModFix/>
          </a:blip>
          <a:srcRect b="44149"/>
          <a:stretch/>
        </p:blipFill>
        <p:spPr>
          <a:xfrm>
            <a:off x="914150" y="2408115"/>
            <a:ext cx="3362450" cy="2447985"/>
          </a:xfrm>
          <a:prstGeom prst="rect">
            <a:avLst/>
          </a:prstGeom>
          <a:noFill/>
          <a:ln>
            <a:noFill/>
          </a:ln>
        </p:spPr>
      </p:pic>
      <p:pic>
        <p:nvPicPr>
          <p:cNvPr id="172" name="Shape 172"/>
          <p:cNvPicPr preferRelativeResize="0"/>
          <p:nvPr/>
        </p:nvPicPr>
        <p:blipFill rotWithShape="1">
          <a:blip r:embed="rId3">
            <a:alphaModFix/>
          </a:blip>
          <a:srcRect t="54747"/>
          <a:stretch/>
        </p:blipFill>
        <p:spPr>
          <a:xfrm>
            <a:off x="4799975" y="2408125"/>
            <a:ext cx="3536425" cy="2447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dirty="0"/>
              <a:t>Trending</a:t>
            </a:r>
          </a:p>
        </p:txBody>
      </p:sp>
      <p:sp>
        <p:nvSpPr>
          <p:cNvPr id="178" name="Shape 178"/>
          <p:cNvSpPr txBox="1">
            <a:spLocks noGrp="1"/>
          </p:cNvSpPr>
          <p:nvPr>
            <p:ph type="body" idx="1"/>
          </p:nvPr>
        </p:nvSpPr>
        <p:spPr>
          <a:xfrm>
            <a:off x="1297500" y="1218825"/>
            <a:ext cx="7038900" cy="3157500"/>
          </a:xfrm>
          <a:prstGeom prst="rect">
            <a:avLst/>
          </a:prstGeom>
        </p:spPr>
        <p:txBody>
          <a:bodyPr wrap="square" lIns="91425" tIns="91425" rIns="91425" bIns="91425" anchor="t" anchorCtr="0">
            <a:noAutofit/>
          </a:bodyPr>
          <a:lstStyle/>
          <a:p>
            <a:pPr marL="457200" lvl="0" indent="-317500" rtl="0">
              <a:spcBef>
                <a:spcPts val="0"/>
              </a:spcBef>
              <a:spcAft>
                <a:spcPts val="0"/>
              </a:spcAft>
              <a:buSzPts val="1400"/>
              <a:buFont typeface="Montserrat"/>
              <a:buChar char="●"/>
            </a:pPr>
            <a:r>
              <a:rPr lang="en" sz="1400" dirty="0">
                <a:latin typeface="Montserrat"/>
                <a:ea typeface="Montserrat"/>
                <a:cs typeface="Montserrat"/>
                <a:sym typeface="Montserrat"/>
              </a:rPr>
              <a:t>Major trends of bitcoin exchange market include:</a:t>
            </a:r>
          </a:p>
          <a:p>
            <a:pPr marL="914400" lvl="1" indent="-317500" rtl="0">
              <a:spcBef>
                <a:spcPts val="0"/>
              </a:spcBef>
              <a:spcAft>
                <a:spcPts val="0"/>
              </a:spcAft>
              <a:buSzPts val="1400"/>
              <a:buFont typeface="Montserrat"/>
              <a:buChar char="○"/>
            </a:pPr>
            <a:r>
              <a:rPr lang="en" sz="1400" dirty="0">
                <a:latin typeface="Montserrat"/>
                <a:ea typeface="Montserrat"/>
                <a:cs typeface="Montserrat"/>
                <a:sym typeface="Montserrat"/>
              </a:rPr>
              <a:t>Lowering and simplifying fee structures</a:t>
            </a:r>
          </a:p>
          <a:p>
            <a:pPr marL="914400" lvl="1" indent="-317500" rtl="0">
              <a:spcBef>
                <a:spcPts val="0"/>
              </a:spcBef>
              <a:spcAft>
                <a:spcPts val="0"/>
              </a:spcAft>
              <a:buSzPts val="1400"/>
              <a:buFont typeface="Montserrat"/>
              <a:buChar char="○"/>
            </a:pPr>
            <a:r>
              <a:rPr lang="en" sz="1400" dirty="0">
                <a:latin typeface="Montserrat"/>
                <a:ea typeface="Montserrat"/>
                <a:cs typeface="Montserrat"/>
                <a:sym typeface="Montserrat"/>
              </a:rPr>
              <a:t>More demand for margin trading</a:t>
            </a:r>
          </a:p>
          <a:p>
            <a:pPr marL="914400" lvl="1" indent="-317500" rtl="0">
              <a:spcBef>
                <a:spcPts val="0"/>
              </a:spcBef>
              <a:spcAft>
                <a:spcPts val="0"/>
              </a:spcAft>
              <a:buSzPts val="1400"/>
              <a:buFont typeface="Montserrat"/>
              <a:buChar char="○"/>
            </a:pPr>
            <a:r>
              <a:rPr lang="en" sz="1400" dirty="0">
                <a:latin typeface="Montserrat"/>
                <a:ea typeface="Montserrat"/>
                <a:cs typeface="Montserrat"/>
                <a:sym typeface="Montserrat"/>
              </a:rPr>
              <a:t>Transparency and integrity</a:t>
            </a:r>
          </a:p>
          <a:p>
            <a:pPr marL="914400" lvl="1" indent="-317500" rtl="0">
              <a:spcBef>
                <a:spcPts val="0"/>
              </a:spcBef>
              <a:spcAft>
                <a:spcPts val="0"/>
              </a:spcAft>
              <a:buSzPts val="1400"/>
              <a:buFont typeface="Montserrat"/>
              <a:buChar char="○"/>
            </a:pPr>
            <a:r>
              <a:rPr lang="en" sz="1400" dirty="0">
                <a:latin typeface="Montserrat"/>
                <a:ea typeface="Montserrat"/>
                <a:cs typeface="Montserrat"/>
                <a:sym typeface="Montserrat"/>
              </a:rPr>
              <a:t>Leadership in regulation and licensing</a:t>
            </a:r>
          </a:p>
          <a:p>
            <a:pPr marL="914400" lvl="1" indent="-317500" rtl="0">
              <a:spcBef>
                <a:spcPts val="0"/>
              </a:spcBef>
              <a:spcAft>
                <a:spcPts val="0"/>
              </a:spcAft>
              <a:buSzPts val="1400"/>
              <a:buFont typeface="Montserrat"/>
              <a:buChar char="○"/>
            </a:pPr>
            <a:r>
              <a:rPr lang="en" sz="1400" dirty="0">
                <a:latin typeface="Montserrat"/>
                <a:ea typeface="Montserrat"/>
                <a:cs typeface="Montserrat"/>
                <a:sym typeface="Montserrat"/>
              </a:rPr>
              <a:t>Mobile development</a:t>
            </a:r>
          </a:p>
          <a:p>
            <a:pPr marL="1371600" lvl="2" indent="-317500" rtl="0">
              <a:spcBef>
                <a:spcPts val="0"/>
              </a:spcBef>
              <a:spcAft>
                <a:spcPts val="0"/>
              </a:spcAft>
              <a:buSzPts val="1400"/>
              <a:buFont typeface="Montserrat"/>
              <a:buChar char="■"/>
            </a:pPr>
            <a:r>
              <a:rPr lang="en" sz="1400" dirty="0">
                <a:latin typeface="Montserrat"/>
                <a:ea typeface="Montserrat"/>
                <a:cs typeface="Montserrat"/>
                <a:sym typeface="Montserrat"/>
              </a:rPr>
              <a:t>Great apps for trading on the go. </a:t>
            </a:r>
          </a:p>
          <a:p>
            <a:pPr marL="1371600" lvl="2" indent="-317500" rtl="0">
              <a:spcBef>
                <a:spcPts val="0"/>
              </a:spcBef>
              <a:spcAft>
                <a:spcPts val="0"/>
              </a:spcAft>
              <a:buSzPts val="1400"/>
              <a:buFont typeface="Montserrat"/>
              <a:buChar char="■"/>
            </a:pPr>
            <a:r>
              <a:rPr lang="en" sz="1400" dirty="0">
                <a:latin typeface="Montserrat"/>
                <a:ea typeface="Montserrat"/>
                <a:cs typeface="Montserrat"/>
                <a:sym typeface="Montserrat"/>
              </a:rPr>
              <a:t>New mobile technologies - BTCC Mobi App: allows you to send bitcoin via text message and use a bitcoin debit card</a:t>
            </a:r>
          </a:p>
          <a:p>
            <a:pPr marL="914400" lvl="1" indent="-317500" rtl="0">
              <a:spcBef>
                <a:spcPts val="0"/>
              </a:spcBef>
              <a:spcAft>
                <a:spcPts val="0"/>
              </a:spcAft>
              <a:buSzPts val="1400"/>
              <a:buFont typeface="Montserrat"/>
              <a:buChar char="○"/>
            </a:pPr>
            <a:r>
              <a:rPr lang="en" sz="1400" dirty="0">
                <a:latin typeface="Montserrat"/>
                <a:ea typeface="Montserrat"/>
                <a:cs typeface="Montserrat"/>
                <a:sym typeface="Montserrat"/>
              </a:rPr>
              <a:t>Expanding beyond bitcoin</a:t>
            </a:r>
          </a:p>
          <a:p>
            <a:pPr marL="1371600" lvl="2" indent="-317500" rtl="0">
              <a:spcBef>
                <a:spcPts val="0"/>
              </a:spcBef>
              <a:spcAft>
                <a:spcPts val="0"/>
              </a:spcAft>
              <a:buSzPts val="1400"/>
              <a:buFont typeface="Montserrat"/>
              <a:buChar char="■"/>
            </a:pPr>
            <a:r>
              <a:rPr lang="en" sz="1400" dirty="0">
                <a:latin typeface="Montserrat"/>
                <a:ea typeface="Montserrat"/>
                <a:cs typeface="Montserrat"/>
                <a:sym typeface="Montserrat"/>
              </a:rPr>
              <a:t>Altcoins and more</a:t>
            </a:r>
          </a:p>
          <a:p>
            <a:pPr marL="914400" lvl="1" indent="-317500" rtl="0">
              <a:spcBef>
                <a:spcPts val="0"/>
              </a:spcBef>
              <a:buSzPts val="1400"/>
              <a:buFont typeface="Montserrat"/>
              <a:buChar char="○"/>
            </a:pPr>
            <a:r>
              <a:rPr lang="en" sz="1400" dirty="0">
                <a:latin typeface="Montserrat"/>
                <a:ea typeface="Montserrat"/>
                <a:cs typeface="Montserrat"/>
                <a:sym typeface="Montserrat"/>
              </a:rPr>
              <a:t>Bitcoin blockchain hard fork</a:t>
            </a:r>
          </a:p>
          <a:p>
            <a:pPr lvl="0">
              <a:spcBef>
                <a:spcPts val="0"/>
              </a:spcBef>
              <a:buNone/>
            </a:pPr>
            <a:endParaRPr dirty="0">
              <a:latin typeface="Montserrat"/>
              <a:ea typeface="Montserrat"/>
              <a:cs typeface="Montserrat"/>
              <a:sym typeface="Montserrat"/>
            </a:endParaRPr>
          </a:p>
          <a:p>
            <a:pPr lvl="0">
              <a:spcBef>
                <a:spcPts val="0"/>
              </a:spcBef>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Current and future application</a:t>
            </a:r>
          </a:p>
        </p:txBody>
      </p:sp>
      <p:sp>
        <p:nvSpPr>
          <p:cNvPr id="184" name="Shape 184"/>
          <p:cNvSpPr txBox="1">
            <a:spLocks noGrp="1"/>
          </p:cNvSpPr>
          <p:nvPr>
            <p:ph type="body" idx="1"/>
          </p:nvPr>
        </p:nvSpPr>
        <p:spPr>
          <a:xfrm>
            <a:off x="1179500" y="1021850"/>
            <a:ext cx="7038900" cy="3495000"/>
          </a:xfrm>
          <a:prstGeom prst="rect">
            <a:avLst/>
          </a:prstGeom>
        </p:spPr>
        <p:txBody>
          <a:bodyPr wrap="square" lIns="91425" tIns="91425" rIns="91425" bIns="91425" anchor="t" anchorCtr="0">
            <a:noAutofit/>
          </a:bodyPr>
          <a:lstStyle/>
          <a:p>
            <a:pPr marL="457200" marR="0" lvl="0" indent="-330200" algn="l" rtl="0">
              <a:lnSpc>
                <a:spcPct val="115000"/>
              </a:lnSpc>
              <a:spcBef>
                <a:spcPts val="0"/>
              </a:spcBef>
              <a:spcAft>
                <a:spcPts val="1600"/>
              </a:spcAft>
              <a:buSzPts val="1600"/>
              <a:buFont typeface="Montserrat"/>
              <a:buChar char="●"/>
            </a:pPr>
            <a:r>
              <a:rPr lang="en" sz="1600" b="1">
                <a:latin typeface="Montserrat"/>
                <a:ea typeface="Montserrat"/>
                <a:cs typeface="Montserrat"/>
                <a:sym typeface="Montserrat"/>
              </a:rPr>
              <a:t>Current Application utilizing Bitcoin Technologies</a:t>
            </a:r>
          </a:p>
          <a:p>
            <a:pPr marR="0" lvl="0" algn="l" rtl="0">
              <a:lnSpc>
                <a:spcPct val="115000"/>
              </a:lnSpc>
              <a:spcBef>
                <a:spcPts val="0"/>
              </a:spcBef>
              <a:spcAft>
                <a:spcPts val="0"/>
              </a:spcAft>
              <a:buNone/>
            </a:pPr>
            <a:r>
              <a:rPr lang="en" sz="1400" b="1">
                <a:latin typeface="Montserrat"/>
                <a:ea typeface="Montserrat"/>
                <a:cs typeface="Montserrat"/>
                <a:sym typeface="Montserrat"/>
              </a:rPr>
              <a:t>	</a:t>
            </a:r>
            <a:r>
              <a:rPr lang="en" sz="1400">
                <a:latin typeface="Montserrat"/>
                <a:ea typeface="Montserrat"/>
                <a:cs typeface="Montserrat"/>
                <a:sym typeface="Montserrat"/>
              </a:rPr>
              <a:t>Decentralized exchanges</a:t>
            </a:r>
          </a:p>
          <a:p>
            <a:pPr marR="0" lvl="0" algn="l" rtl="0">
              <a:lnSpc>
                <a:spcPct val="115000"/>
              </a:lnSpc>
              <a:spcBef>
                <a:spcPts val="0"/>
              </a:spcBef>
              <a:spcAft>
                <a:spcPts val="0"/>
              </a:spcAft>
              <a:buNone/>
            </a:pPr>
            <a:r>
              <a:rPr lang="en" sz="1400">
                <a:latin typeface="Montserrat"/>
                <a:ea typeface="Montserrat"/>
                <a:cs typeface="Montserrat"/>
                <a:sym typeface="Montserrat"/>
              </a:rPr>
              <a:t>	Distributed cloud storage</a:t>
            </a:r>
          </a:p>
          <a:p>
            <a:pPr marR="0" lvl="0" algn="l" rtl="0">
              <a:lnSpc>
                <a:spcPct val="115000"/>
              </a:lnSpc>
              <a:spcBef>
                <a:spcPts val="0"/>
              </a:spcBef>
              <a:spcAft>
                <a:spcPts val="0"/>
              </a:spcAft>
              <a:buNone/>
            </a:pPr>
            <a:r>
              <a:rPr lang="en" sz="1400">
                <a:latin typeface="Montserrat"/>
                <a:ea typeface="Montserrat"/>
                <a:cs typeface="Montserrat"/>
                <a:sym typeface="Montserrat"/>
              </a:rPr>
              <a:t>	Supply chain communications and proof-of-provenance</a:t>
            </a:r>
          </a:p>
          <a:p>
            <a:pPr marR="0" lvl="0" algn="l" rtl="0">
              <a:lnSpc>
                <a:spcPct val="115000"/>
              </a:lnSpc>
              <a:spcBef>
                <a:spcPts val="0"/>
              </a:spcBef>
              <a:spcAft>
                <a:spcPts val="0"/>
              </a:spcAft>
              <a:buNone/>
            </a:pPr>
            <a:r>
              <a:rPr lang="en" sz="1400">
                <a:latin typeface="Montserrat"/>
                <a:ea typeface="Montserrat"/>
                <a:cs typeface="Montserrat"/>
                <a:sym typeface="Montserrat"/>
              </a:rPr>
              <a:t>	Smart contracts</a:t>
            </a:r>
          </a:p>
          <a:p>
            <a:pPr marR="0" lvl="0" indent="457200" algn="l" rtl="0">
              <a:lnSpc>
                <a:spcPct val="115000"/>
              </a:lnSpc>
              <a:spcBef>
                <a:spcPts val="0"/>
              </a:spcBef>
              <a:spcAft>
                <a:spcPts val="0"/>
              </a:spcAft>
              <a:buNone/>
            </a:pPr>
            <a:r>
              <a:rPr lang="en" sz="1400">
                <a:latin typeface="Montserrat"/>
                <a:ea typeface="Montserrat"/>
                <a:cs typeface="Montserrat"/>
                <a:sym typeface="Montserrat"/>
              </a:rPr>
              <a:t>Digital voting</a:t>
            </a:r>
          </a:p>
          <a:p>
            <a:pPr marR="0" lvl="0" indent="457200" algn="l" rtl="0">
              <a:lnSpc>
                <a:spcPct val="115000"/>
              </a:lnSpc>
              <a:spcBef>
                <a:spcPts val="0"/>
              </a:spcBef>
              <a:spcAft>
                <a:spcPts val="0"/>
              </a:spcAft>
              <a:buNone/>
            </a:pPr>
            <a:endParaRPr sz="1600">
              <a:latin typeface="Montserrat"/>
              <a:ea typeface="Montserrat"/>
              <a:cs typeface="Montserrat"/>
              <a:sym typeface="Montserrat"/>
            </a:endParaRPr>
          </a:p>
          <a:p>
            <a:pPr marL="457200" marR="0" lvl="0" indent="-330200" algn="l" rtl="0">
              <a:lnSpc>
                <a:spcPct val="115000"/>
              </a:lnSpc>
              <a:spcBef>
                <a:spcPts val="0"/>
              </a:spcBef>
              <a:spcAft>
                <a:spcPts val="0"/>
              </a:spcAft>
              <a:buSzPts val="1600"/>
              <a:buFont typeface="Montserrat"/>
              <a:buChar char="●"/>
            </a:pPr>
            <a:r>
              <a:rPr lang="en" sz="1600" b="1">
                <a:latin typeface="Montserrat"/>
                <a:ea typeface="Montserrat"/>
                <a:cs typeface="Montserrat"/>
                <a:sym typeface="Montserrat"/>
              </a:rPr>
              <a:t>BitCoin - Future Application</a:t>
            </a:r>
          </a:p>
          <a:p>
            <a:pPr marR="0" lvl="0" algn="l" rtl="0">
              <a:lnSpc>
                <a:spcPct val="115000"/>
              </a:lnSpc>
              <a:spcBef>
                <a:spcPts val="0"/>
              </a:spcBef>
              <a:spcAft>
                <a:spcPts val="0"/>
              </a:spcAft>
              <a:buNone/>
            </a:pPr>
            <a:r>
              <a:rPr lang="en" sz="1600" b="1">
                <a:latin typeface="Montserrat"/>
                <a:ea typeface="Montserrat"/>
                <a:cs typeface="Montserrat"/>
                <a:sym typeface="Montserrat"/>
              </a:rPr>
              <a:t>	</a:t>
            </a:r>
            <a:r>
              <a:rPr lang="en" sz="1400">
                <a:latin typeface="Montserrat"/>
                <a:ea typeface="Montserrat"/>
                <a:cs typeface="Montserrat"/>
                <a:sym typeface="Montserrat"/>
              </a:rPr>
              <a:t>Nasdaq plans to offer bitcoin futures</a:t>
            </a:r>
          </a:p>
          <a:p>
            <a:pPr marR="0" lvl="0" algn="l" rtl="0">
              <a:lnSpc>
                <a:spcPct val="115000"/>
              </a:lnSpc>
              <a:spcBef>
                <a:spcPts val="0"/>
              </a:spcBef>
              <a:spcAft>
                <a:spcPts val="0"/>
              </a:spcAft>
              <a:buNone/>
            </a:pPr>
            <a:r>
              <a:rPr lang="en" sz="1400">
                <a:latin typeface="Montserrat"/>
                <a:ea typeface="Montserrat"/>
                <a:cs typeface="Montserrat"/>
                <a:sym typeface="Montserrat"/>
              </a:rPr>
              <a:t>	Digital rent processing</a:t>
            </a:r>
          </a:p>
          <a:p>
            <a:pPr marR="0" lvl="0" algn="l" rtl="0">
              <a:lnSpc>
                <a:spcPct val="115000"/>
              </a:lnSpc>
              <a:spcBef>
                <a:spcPts val="0"/>
              </a:spcBef>
              <a:spcAft>
                <a:spcPts val="0"/>
              </a:spcAft>
              <a:buNone/>
            </a:pPr>
            <a:r>
              <a:rPr lang="en" sz="1400">
                <a:latin typeface="Montserrat"/>
                <a:ea typeface="Montserrat"/>
                <a:cs typeface="Montserrat"/>
                <a:sym typeface="Montserrat"/>
              </a:rPr>
              <a:t>	Business to Business payment service</a:t>
            </a:r>
          </a:p>
          <a:p>
            <a:pPr marR="0" lvl="0" algn="l" rtl="0">
              <a:lnSpc>
                <a:spcPct val="115000"/>
              </a:lnSpc>
              <a:spcBef>
                <a:spcPts val="0"/>
              </a:spcBef>
              <a:spcAft>
                <a:spcPts val="0"/>
              </a:spcAft>
              <a:buNone/>
            </a:pPr>
            <a:endParaRPr sz="1400">
              <a:latin typeface="Montserrat"/>
              <a:ea typeface="Montserrat"/>
              <a:cs typeface="Montserrat"/>
              <a:sym typeface="Montserrat"/>
            </a:endParaRPr>
          </a:p>
          <a:p>
            <a:pPr marR="0" lvl="0" algn="l" rtl="0">
              <a:lnSpc>
                <a:spcPct val="115000"/>
              </a:lnSpc>
              <a:spcBef>
                <a:spcPts val="0"/>
              </a:spcBef>
              <a:spcAft>
                <a:spcPts val="0"/>
              </a:spcAft>
              <a:buNone/>
            </a:pPr>
            <a:r>
              <a:rPr lang="en" sz="1400">
                <a:latin typeface="Montserrat"/>
                <a:ea typeface="Montserrat"/>
                <a:cs typeface="Montserrat"/>
                <a:sym typeface="Montserrat"/>
              </a:rPr>
              <a:t>	</a:t>
            </a: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dirty="0"/>
              <a:t>Key risks associated with the technology </a:t>
            </a:r>
          </a:p>
        </p:txBody>
      </p:sp>
      <p:sp>
        <p:nvSpPr>
          <p:cNvPr id="190" name="Shape 190"/>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marL="457200" lvl="0" indent="-311150" rtl="0">
              <a:lnSpc>
                <a:spcPct val="200000"/>
              </a:lnSpc>
              <a:spcBef>
                <a:spcPts val="0"/>
              </a:spcBef>
              <a:spcAft>
                <a:spcPts val="0"/>
              </a:spcAft>
              <a:buSzPts val="1300"/>
              <a:buChar char="●"/>
            </a:pPr>
            <a:r>
              <a:rPr lang="en" dirty="0">
                <a:latin typeface="Montserrat" panose="02010600030101010101" charset="0"/>
              </a:rPr>
              <a:t>Lack of Governance: username and password are the only way to access to the account.</a:t>
            </a:r>
          </a:p>
          <a:p>
            <a:pPr marL="457200" lvl="0" indent="-311150" rtl="0">
              <a:lnSpc>
                <a:spcPct val="200000"/>
              </a:lnSpc>
              <a:spcBef>
                <a:spcPts val="0"/>
              </a:spcBef>
              <a:spcAft>
                <a:spcPts val="0"/>
              </a:spcAft>
              <a:buSzPts val="1300"/>
              <a:buChar char="●"/>
            </a:pPr>
            <a:r>
              <a:rPr lang="en" dirty="0">
                <a:latin typeface="Montserrat" panose="02010600030101010101" charset="0"/>
              </a:rPr>
              <a:t>Non Refundable: no refunds unless another transaction is started.</a:t>
            </a:r>
          </a:p>
          <a:p>
            <a:pPr marL="457200" lvl="0" indent="-311150" rtl="0">
              <a:lnSpc>
                <a:spcPct val="200000"/>
              </a:lnSpc>
              <a:spcBef>
                <a:spcPts val="0"/>
              </a:spcBef>
              <a:spcAft>
                <a:spcPts val="0"/>
              </a:spcAft>
              <a:buSzPts val="1300"/>
              <a:buChar char="●"/>
            </a:pPr>
            <a:r>
              <a:rPr lang="en" dirty="0">
                <a:latin typeface="Montserrat" panose="02010600030101010101" charset="0"/>
              </a:rPr>
              <a:t>Using of illegal activities: money laundering, tax evasion, and illicit trade.</a:t>
            </a:r>
          </a:p>
          <a:p>
            <a:pPr marL="457200" lvl="0" indent="-311150" rtl="0">
              <a:lnSpc>
                <a:spcPct val="200000"/>
              </a:lnSpc>
              <a:spcBef>
                <a:spcPts val="0"/>
              </a:spcBef>
              <a:spcAft>
                <a:spcPts val="0"/>
              </a:spcAft>
              <a:buSzPts val="1300"/>
              <a:buChar char="●"/>
            </a:pPr>
            <a:r>
              <a:rPr lang="en" dirty="0">
                <a:latin typeface="Montserrat" panose="02010600030101010101" charset="0"/>
              </a:rPr>
              <a:t>Fragile physical protection: only website or your own hard drive.</a:t>
            </a:r>
          </a:p>
          <a:p>
            <a:pPr marL="457200" lvl="0" indent="-311150">
              <a:lnSpc>
                <a:spcPct val="200000"/>
              </a:lnSpc>
              <a:spcBef>
                <a:spcPts val="0"/>
              </a:spcBef>
              <a:buSzPts val="1300"/>
              <a:buChar char="●"/>
            </a:pPr>
            <a:r>
              <a:rPr lang="en" dirty="0">
                <a:latin typeface="Montserrat" panose="02010600030101010101" charset="0"/>
              </a:rPr>
              <a:t>Limited number: only 21 million.</a:t>
            </a:r>
          </a:p>
        </p:txBody>
      </p:sp>
      <p:pic>
        <p:nvPicPr>
          <p:cNvPr id="191" name="Shape 191"/>
          <p:cNvPicPr preferRelativeResize="0"/>
          <p:nvPr/>
        </p:nvPicPr>
        <p:blipFill>
          <a:blip r:embed="rId3">
            <a:alphaModFix/>
          </a:blip>
          <a:stretch>
            <a:fillRect/>
          </a:stretch>
        </p:blipFill>
        <p:spPr>
          <a:xfrm>
            <a:off x="6781800" y="3209913"/>
            <a:ext cx="2362200" cy="1933575"/>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1149</Words>
  <Application>Microsoft Office PowerPoint</Application>
  <PresentationFormat>On-screen Show (16:9)</PresentationFormat>
  <Paragraphs>94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Montserrat</vt:lpstr>
      <vt:lpstr>Times New Roman</vt:lpstr>
      <vt:lpstr>Lato</vt:lpstr>
      <vt:lpstr>Arial</vt:lpstr>
      <vt:lpstr>Georgia</vt:lpstr>
      <vt:lpstr>Focus</vt:lpstr>
      <vt:lpstr>Emerging Technology: Bitcoin</vt:lpstr>
      <vt:lpstr>Background </vt:lpstr>
      <vt:lpstr>History </vt:lpstr>
      <vt:lpstr>Bitcoin Price History Chart </vt:lpstr>
      <vt:lpstr>Technology overview and applications </vt:lpstr>
      <vt:lpstr>Trending </vt:lpstr>
      <vt:lpstr>Trending</vt:lpstr>
      <vt:lpstr>Current and future application</vt:lpstr>
      <vt:lpstr>Key risks associated with the technology </vt:lpstr>
      <vt:lpstr>Key Controls</vt:lpstr>
      <vt:lpstr>PowerPoint Presentation</vt:lpstr>
      <vt:lpstr>Reference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Technology: Bitcoin</dc:title>
  <dc:creator>Liang Yao</dc:creator>
  <cp:lastModifiedBy>Liang Yao</cp:lastModifiedBy>
  <cp:revision>2</cp:revision>
  <dcterms:modified xsi:type="dcterms:W3CDTF">2017-12-04T03:50:43Z</dcterms:modified>
</cp:coreProperties>
</file>