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tatista.com/statistics/191499/vehicle-crashes-by-severity-in-the-united-states-since-1991/"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a:t>If no one is technically driving a car, per se, with whom does a state hold drivers accountable for a crash?</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Clr>
                <a:schemeClr val="dk1"/>
              </a:buClr>
              <a:buSzPts val="1100"/>
              <a:buFont typeface="Arial"/>
              <a:buNone/>
            </a:pPr>
            <a:r>
              <a:rPr lang="en"/>
              <a:t>Work, or more like experiments, on autonomous cars have been underway since the 1920. Most of these experiments without complex computers are what you can imagine, mostly mechanical or radio controlled. </a:t>
            </a:r>
          </a:p>
          <a:p>
            <a:pPr lvl="0" rtl="0">
              <a:spcBef>
                <a:spcPts val="0"/>
              </a:spcBef>
              <a:buClr>
                <a:schemeClr val="dk1"/>
              </a:buClr>
              <a:buSzPts val="1100"/>
              <a:buFont typeface="Arial"/>
              <a:buNone/>
            </a:pPr>
            <a:endParaRPr/>
          </a:p>
          <a:p>
            <a:pPr lvl="0" rtl="0">
              <a:spcBef>
                <a:spcPts val="0"/>
              </a:spcBef>
              <a:buClr>
                <a:schemeClr val="dk1"/>
              </a:buClr>
              <a:buSzPts val="1100"/>
              <a:buFont typeface="Arial"/>
              <a:buNone/>
            </a:pPr>
            <a:r>
              <a:rPr lang="en"/>
              <a:t>1925 a radio controlled car proceeded down 5th ave NY. it required an operator car to follow and send transmissions. Most of all these experiments after 1920 would require some sort of electronic controller installed under the roads. </a:t>
            </a:r>
          </a:p>
          <a:p>
            <a:pPr lvl="0" rtl="0">
              <a:spcBef>
                <a:spcPts val="0"/>
              </a:spcBef>
              <a:buClr>
                <a:schemeClr val="dk1"/>
              </a:buClr>
              <a:buSzPts val="1100"/>
              <a:buFont typeface="Arial"/>
              <a:buNone/>
            </a:pPr>
            <a:endParaRPr/>
          </a:p>
          <a:p>
            <a:pPr lvl="0" rtl="0">
              <a:spcBef>
                <a:spcPts val="0"/>
              </a:spcBef>
              <a:buClr>
                <a:schemeClr val="dk1"/>
              </a:buClr>
              <a:buSzPts val="1100"/>
              <a:buFont typeface="Arial"/>
              <a:buNone/>
            </a:pPr>
            <a:r>
              <a:rPr lang="en"/>
              <a:t>if we skip ahead ...</a:t>
            </a:r>
          </a:p>
          <a:p>
            <a:pPr lvl="0" rtl="0">
              <a:spcBef>
                <a:spcPts val="0"/>
              </a:spcBef>
              <a:buClr>
                <a:schemeClr val="dk1"/>
              </a:buClr>
              <a:buSzPts val="1100"/>
              <a:buFont typeface="Arial"/>
              <a:buNone/>
            </a:pPr>
            <a:endParaRPr/>
          </a:p>
          <a:p>
            <a:pPr lvl="0" rtl="0">
              <a:spcBef>
                <a:spcPts val="0"/>
              </a:spcBef>
              <a:buClr>
                <a:schemeClr val="dk1"/>
              </a:buClr>
              <a:buSzPts val="1100"/>
              <a:buFont typeface="Arial"/>
              <a:buNone/>
            </a:pPr>
            <a:r>
              <a:rPr lang="en"/>
              <a:t>next slide</a:t>
            </a:r>
          </a:p>
          <a:p>
            <a:pPr lvl="0" rt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a:t>Controls to address these risks are roughly divided into 3 large categories - legal, physical and logical.With legal controls, state and federal authorities aim to oversee the production and operation of self-driving cars to ensure public safety. 2013 saw the initial federal effort to define and identify aspects of self-driving technology. 2016 guidelines from DoT are not legally binding regulations, but they provide a framework for car designers to work within. This year, DoT released a more business-friendly version of the guidelines, enabling car makers to test vehicles without submitting safety assessments, so the control is slightly less effective, but this can be changed later. To simplify the regulatory framework as it develops, the guidelines ensure that only DoT can regulate the technology itself, while states would continue to provide licensing, registration, and other such certifications currently in their control. Finally, car makers will need to share crash data from the cars with the </a:t>
            </a:r>
            <a:r>
              <a:rPr lang="en" sz="1200">
                <a:solidFill>
                  <a:srgbClr val="3E433E"/>
                </a:solidFill>
                <a:highlight>
                  <a:srgbClr val="F9F9F9"/>
                </a:highlight>
              </a:rPr>
              <a:t>National Highway Traffic Safety Administration for crash investigation and to help prevent future incidents.</a:t>
            </a:r>
          </a:p>
          <a:p>
            <a:pPr lvl="0">
              <a:spcBef>
                <a:spcPts val="0"/>
              </a:spcBef>
              <a:buNone/>
            </a:pPr>
            <a:endParaRPr sz="1200">
              <a:solidFill>
                <a:srgbClr val="3E433E"/>
              </a:solidFill>
              <a:highlight>
                <a:srgbClr val="F9F9F9"/>
              </a:highlight>
            </a:endParaRPr>
          </a:p>
          <a:p>
            <a:pPr lvl="0">
              <a:spcBef>
                <a:spcPts val="0"/>
              </a:spcBef>
              <a:buNone/>
            </a:pPr>
            <a:r>
              <a:rPr lang="en"/>
              <a:t>With physical controls, the structure of the car, the road, or other supporing infrastructure such as parking garages is designed to minimize danger to the car and the occupant as well as other cars and pedestrians. One notable example of such a control is the AHR system. This is a car seat designed to offset movement of the occupant, following a crash, to prevent head and neck injury from whiplash. This technology is already available in many cars, so it would be a simple addition to the autonomous cars. A suite of systems, collectively known as crash avoidance technology, would also be used since they already are in many ways today. One such valued feature is using the car’s auto-driving sensors to automatically stop when an obstruction appears in front of the vehicle.</a:t>
            </a:r>
          </a:p>
          <a:p>
            <a:pPr lvl="0">
              <a:spcBef>
                <a:spcPts val="0"/>
              </a:spcBef>
              <a:buNone/>
            </a:pPr>
            <a:endParaRPr/>
          </a:p>
          <a:p>
            <a:pPr lvl="0">
              <a:spcBef>
                <a:spcPts val="0"/>
              </a:spcBef>
              <a:buNone/>
            </a:pPr>
            <a:r>
              <a:rPr lang="en"/>
              <a:t>Due to the non-human character of the intelligence, informal rules of the road can be more difficult for cars to understand, and a driver having a heart attack may not mean anything to a vehicle on manual steering, and this is where logical controls come into play. Algorithms have been crafted and are being refined to enable the cars to learn from a base dataset, stored in the vehicle’s main computer. The vehicle then uses data inputs to reduce error probability in a given action until a desired level is reached. In unsupervised, a car simply takes in the data and uses relationship modeling to locate patterns and concerns, giving the car commands to provide to navigation.</a:t>
            </a:r>
          </a:p>
          <a:p>
            <a:pPr lvl="0">
              <a:spcBef>
                <a:spcPts val="0"/>
              </a:spcBef>
              <a:buNone/>
            </a:pPr>
            <a:r>
              <a:rPr lang="en"/>
              <a:t>These are broad categories of algorithms. There are many sub-categories such as K-Means and regression, and they serve as templates as developers create the code that best reacts to the car’s environment, thus mitigating the risk of crashes.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342900" rtl="0">
              <a:lnSpc>
                <a:spcPct val="115000"/>
              </a:lnSpc>
              <a:spcBef>
                <a:spcPts val="0"/>
              </a:spcBef>
              <a:spcAft>
                <a:spcPts val="1600"/>
              </a:spcAft>
              <a:buClr>
                <a:schemeClr val="dk1"/>
              </a:buClr>
              <a:buSzPts val="1800"/>
              <a:buChar char="-"/>
            </a:pPr>
            <a:r>
              <a:rPr lang="en" sz="1800">
                <a:solidFill>
                  <a:schemeClr val="dk1"/>
                </a:solidFill>
              </a:rPr>
              <a:t>Computers decisions will be based off software and will be taken literally</a:t>
            </a:r>
          </a:p>
          <a:p>
            <a:pPr marL="457200" lvl="0" indent="-342900" rtl="0">
              <a:lnSpc>
                <a:spcPct val="115000"/>
              </a:lnSpc>
              <a:spcBef>
                <a:spcPts val="0"/>
              </a:spcBef>
              <a:spcAft>
                <a:spcPts val="1600"/>
              </a:spcAft>
              <a:buClr>
                <a:schemeClr val="dk1"/>
              </a:buClr>
              <a:buSzPts val="1800"/>
              <a:buChar char="-"/>
            </a:pPr>
            <a:r>
              <a:rPr lang="en" sz="1800">
                <a:solidFill>
                  <a:schemeClr val="dk1"/>
                </a:solidFill>
              </a:rPr>
              <a:t>Ethical decisions will be distributed among drivers, pedestrians, cyclists and property</a:t>
            </a:r>
          </a:p>
          <a:p>
            <a:pPr marL="457200" lvl="0" indent="-342900" rtl="0">
              <a:lnSpc>
                <a:spcPct val="115000"/>
              </a:lnSpc>
              <a:spcBef>
                <a:spcPts val="0"/>
              </a:spcBef>
              <a:spcAft>
                <a:spcPts val="1600"/>
              </a:spcAft>
              <a:buClr>
                <a:schemeClr val="dk1"/>
              </a:buClr>
              <a:buSzPts val="1800"/>
              <a:buChar char="-"/>
            </a:pPr>
            <a:r>
              <a:rPr lang="en" sz="1800">
                <a:solidFill>
                  <a:schemeClr val="dk1"/>
                </a:solidFill>
              </a:rPr>
              <a:t>It will estimate a level of confidence around 98%</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spcAft>
                <a:spcPts val="1600"/>
              </a:spcAft>
              <a:buNone/>
            </a:pPr>
            <a:r>
              <a:rPr lang="en" sz="1200"/>
              <a:t>Picture a bus full of school children approaching on your left, a cliff to the right, and a pedestrian jaywalking.  What should the car do? </a:t>
            </a:r>
          </a:p>
          <a:p>
            <a:pPr lvl="0" rtl="0">
              <a:lnSpc>
                <a:spcPct val="115000"/>
              </a:lnSpc>
              <a:spcBef>
                <a:spcPts val="0"/>
              </a:spcBef>
              <a:spcAft>
                <a:spcPts val="1600"/>
              </a:spcAft>
              <a:buNone/>
            </a:pPr>
            <a:r>
              <a:rPr lang="en" sz="1200"/>
              <a:t>All self driving cars will be making ethical decisions.  Asking computer to make an ethical decision is a dilemma in and of itself.  It’s based off the algorithms that were designed in the software and will be taken literally.  The decision will involve the value of the object and the value of it’s occupant.  It will distribute the risk among drivers, pedestrians, cyclists and property as an ethical competent.</a:t>
            </a:r>
          </a:p>
          <a:p>
            <a:pPr lvl="0" rtl="0">
              <a:lnSpc>
                <a:spcPct val="115000"/>
              </a:lnSpc>
              <a:spcBef>
                <a:spcPts val="0"/>
              </a:spcBef>
              <a:spcAft>
                <a:spcPts val="1600"/>
              </a:spcAft>
              <a:buNone/>
            </a:pPr>
            <a:r>
              <a:rPr lang="en" sz="1200"/>
              <a:t>-          Lawsuits in lower income areas settle for less money.  This data will be in the software.</a:t>
            </a:r>
          </a:p>
          <a:p>
            <a:pPr lvl="0" rtl="0">
              <a:lnSpc>
                <a:spcPct val="115000"/>
              </a:lnSpc>
              <a:spcBef>
                <a:spcPts val="0"/>
              </a:spcBef>
              <a:spcAft>
                <a:spcPts val="1600"/>
              </a:spcAft>
              <a:buNone/>
            </a:pPr>
            <a:r>
              <a:rPr lang="en" sz="1200"/>
              <a:t>-          Double lined roads while traveling behind a cyclist.</a:t>
            </a:r>
          </a:p>
          <a:p>
            <a:pPr lvl="0" rtl="0">
              <a:lnSpc>
                <a:spcPct val="115000"/>
              </a:lnSpc>
              <a:spcBef>
                <a:spcPts val="0"/>
              </a:spcBef>
              <a:spcAft>
                <a:spcPts val="1600"/>
              </a:spcAft>
              <a:buNone/>
            </a:pPr>
            <a:r>
              <a:rPr lang="en" sz="1200"/>
              <a:t>-          Traveling the speed limit</a:t>
            </a:r>
          </a:p>
          <a:p>
            <a:pPr lvl="0" rtl="0">
              <a:lnSpc>
                <a:spcPct val="115000"/>
              </a:lnSpc>
              <a:spcBef>
                <a:spcPts val="0"/>
              </a:spcBef>
              <a:spcAft>
                <a:spcPts val="1600"/>
              </a:spcAft>
              <a:buNone/>
            </a:pPr>
            <a:endParaRPr sz="1350">
              <a:solidFill>
                <a:schemeClr val="dk1"/>
              </a:solidFill>
              <a:highlight>
                <a:srgbClr val="FFFFFF"/>
              </a:highlight>
              <a:latin typeface="Georgia"/>
              <a:ea typeface="Georgia"/>
              <a:cs typeface="Georgia"/>
              <a:sym typeface="Georgia"/>
            </a:endParaRPr>
          </a:p>
          <a:p>
            <a:pPr lvl="0" rtl="0">
              <a:lnSpc>
                <a:spcPct val="115000"/>
              </a:lnSpc>
              <a:spcBef>
                <a:spcPts val="0"/>
              </a:spcBef>
              <a:spcAft>
                <a:spcPts val="1600"/>
              </a:spcAft>
              <a:buNone/>
            </a:pPr>
            <a:endParaRPr sz="1200"/>
          </a:p>
          <a:p>
            <a:pPr lvl="0" rtl="0">
              <a:lnSpc>
                <a:spcPct val="115000"/>
              </a:lnSpc>
              <a:spcBef>
                <a:spcPts val="0"/>
              </a:spcBef>
              <a:spcAft>
                <a:spcPts val="1600"/>
              </a:spcAft>
              <a:buClr>
                <a:schemeClr val="dk1"/>
              </a:buClr>
              <a:buSzPts val="1100"/>
              <a:buFont typeface="Arial"/>
              <a:buNone/>
            </a:pPr>
            <a:endParaRP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spcAft>
                <a:spcPts val="1600"/>
              </a:spcAft>
              <a:buClr>
                <a:schemeClr val="dk1"/>
              </a:buClr>
              <a:buSzPts val="1100"/>
              <a:buFont typeface="Arial"/>
              <a:buNone/>
            </a:pPr>
            <a:r>
              <a:rPr lang="en" sz="1200">
                <a:solidFill>
                  <a:schemeClr val="dk1"/>
                </a:solidFill>
              </a:rPr>
              <a:t>Ex: </a:t>
            </a:r>
            <a:r>
              <a:rPr lang="en">
                <a:solidFill>
                  <a:schemeClr val="dk1"/>
                </a:solidFill>
              </a:rPr>
              <a:t>-          </a:t>
            </a:r>
            <a:r>
              <a:rPr lang="en" sz="1350">
                <a:solidFill>
                  <a:schemeClr val="dk1"/>
                </a:solidFill>
                <a:highlight>
                  <a:srgbClr val="FFFFFF"/>
                </a:highlight>
                <a:latin typeface="Georgia"/>
                <a:ea typeface="Georgia"/>
                <a:cs typeface="Georgia"/>
                <a:sym typeface="Georgia"/>
              </a:rPr>
              <a:t>The victim’s family sues the vehicle manufacturer on that ground, claiming that, although the car didn’t have time to brake, it could have swerved around the pedestrian, crossing the double yellow line and colliding with the empty driverless vehicle in the next lane. A reconstruction of the crash using data from the vehicle’s own sensors confirms this.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sz="1150">
                <a:solidFill>
                  <a:srgbClr val="444444"/>
                </a:solidFill>
              </a:rPr>
              <a:t>In 2015, there were 32,166 </a:t>
            </a:r>
            <a:r>
              <a:rPr lang="en" sz="1150">
                <a:solidFill>
                  <a:srgbClr val="0B85E5"/>
                </a:solidFill>
                <a:hlinkClick r:id="rId3"/>
              </a:rPr>
              <a:t>fatalities</a:t>
            </a:r>
            <a:r>
              <a:rPr lang="en" sz="1150">
                <a:solidFill>
                  <a:srgbClr val="444444"/>
                </a:solidFill>
              </a:rPr>
              <a:t>, 1,715,000 injuries and 4,548,000 car crashes which involved property damage</a:t>
            </a:r>
          </a:p>
          <a:p>
            <a:pPr lvl="0">
              <a:spcBef>
                <a:spcPts val="0"/>
              </a:spcBef>
              <a:buClr>
                <a:schemeClr val="dk1"/>
              </a:buClr>
              <a:buSzPts val="1100"/>
              <a:buFont typeface="Arial"/>
              <a:buNone/>
            </a:pPr>
            <a:r>
              <a:rPr lang="en" sz="1150">
                <a:solidFill>
                  <a:srgbClr val="444444"/>
                </a:solidFill>
              </a:rPr>
              <a:t>Elon Musk threatened to start his own insurance comapny if they do not receive lower premiums for self driving cars however currently premiums are increaseing due to the cost of the cars.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Clr>
                <a:schemeClr val="dk1"/>
              </a:buClr>
              <a:buSzPts val="1100"/>
              <a:buFont typeface="Arial"/>
              <a:buNone/>
            </a:pPr>
            <a:r>
              <a:rPr lang="en"/>
              <a:t>Work, or more like experiments, on autonomous cars have been underway since the 1920. Most of these experiments without complex computers are what you can imagine, mostly mechanical or radio controlled. </a:t>
            </a:r>
          </a:p>
          <a:p>
            <a:pPr lvl="0">
              <a:spcBef>
                <a:spcPts val="0"/>
              </a:spcBef>
              <a:buClr>
                <a:schemeClr val="dk1"/>
              </a:buClr>
              <a:buSzPts val="1100"/>
              <a:buFont typeface="Arial"/>
              <a:buNone/>
            </a:pPr>
            <a:endParaRPr/>
          </a:p>
          <a:p>
            <a:pPr lvl="0">
              <a:spcBef>
                <a:spcPts val="0"/>
              </a:spcBef>
              <a:buClr>
                <a:schemeClr val="dk1"/>
              </a:buClr>
              <a:buSzPts val="1100"/>
              <a:buFont typeface="Arial"/>
              <a:buNone/>
            </a:pPr>
            <a:r>
              <a:rPr lang="en"/>
              <a:t>1925 a radio controlled car proceeded down 5th ave NY. it required an operator car to follow and send transmissions. Most of all these experiments after 1920 would require some sort of electronic controller installed under the roads. </a:t>
            </a:r>
          </a:p>
          <a:p>
            <a:pPr lvl="0">
              <a:spcBef>
                <a:spcPts val="0"/>
              </a:spcBef>
              <a:buClr>
                <a:schemeClr val="dk1"/>
              </a:buClr>
              <a:buSzPts val="1100"/>
              <a:buFont typeface="Arial"/>
              <a:buNone/>
            </a:pPr>
            <a:endParaRPr/>
          </a:p>
          <a:p>
            <a:pPr lvl="0">
              <a:spcBef>
                <a:spcPts val="0"/>
              </a:spcBef>
              <a:buClr>
                <a:schemeClr val="dk1"/>
              </a:buClr>
              <a:buSzPts val="1100"/>
              <a:buFont typeface="Arial"/>
              <a:buNone/>
            </a:pPr>
            <a:r>
              <a:rPr lang="en"/>
              <a:t>if we skip ahead ...</a:t>
            </a:r>
          </a:p>
          <a:p>
            <a:pPr lvl="0">
              <a:spcBef>
                <a:spcPts val="0"/>
              </a:spcBef>
              <a:buClr>
                <a:schemeClr val="dk1"/>
              </a:buClr>
              <a:buSzPts val="1100"/>
              <a:buFont typeface="Arial"/>
              <a:buNone/>
            </a:pPr>
            <a:endParaRPr/>
          </a:p>
          <a:p>
            <a:pPr lvl="0">
              <a:spcBef>
                <a:spcPts val="0"/>
              </a:spcBef>
              <a:buClr>
                <a:schemeClr val="dk1"/>
              </a:buClr>
              <a:buSzPts val="1100"/>
              <a:buFont typeface="Arial"/>
              <a:buNone/>
            </a:pPr>
            <a:r>
              <a:rPr lang="en"/>
              <a:t>next slide</a:t>
            </a:r>
          </a:p>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Clr>
                <a:schemeClr val="dk1"/>
              </a:buClr>
              <a:buSzPts val="1100"/>
              <a:buFont typeface="Arial"/>
              <a:buNone/>
            </a:pPr>
            <a:r>
              <a:rPr lang="en"/>
              <a:t>In 1980 Mercedes-Benz had success on streets without traffic at 39mph. A US DARPA funded project used lidar, computer vision and autonomous robotic control to direct a robotic vehicle at speeds of up to 19 miles per hour</a:t>
            </a:r>
          </a:p>
          <a:p>
            <a:pPr lvl="0">
              <a:spcBef>
                <a:spcPts val="0"/>
              </a:spcBef>
              <a:buClr>
                <a:schemeClr val="dk1"/>
              </a:buClr>
              <a:buSzPts val="1100"/>
              <a:buFont typeface="Arial"/>
              <a:buNone/>
            </a:pPr>
            <a:endParaRPr/>
          </a:p>
          <a:p>
            <a:pPr lvl="0">
              <a:spcBef>
                <a:spcPts val="0"/>
              </a:spcBef>
              <a:buClr>
                <a:schemeClr val="dk1"/>
              </a:buClr>
              <a:buSzPts val="1100"/>
              <a:buFont typeface="Arial"/>
              <a:buNone/>
            </a:pPr>
            <a:r>
              <a:rPr lang="en"/>
              <a:t>but for these two success was measured in thousands of feet</a:t>
            </a:r>
          </a:p>
          <a:p>
            <a:pPr lvl="0">
              <a:spcBef>
                <a:spcPts val="0"/>
              </a:spcBef>
              <a:buClr>
                <a:schemeClr val="dk1"/>
              </a:buClr>
              <a:buSzPts val="1100"/>
              <a:buFont typeface="Arial"/>
              <a:buNone/>
            </a:pPr>
            <a:endParaRPr/>
          </a:p>
          <a:p>
            <a:pPr lvl="0">
              <a:spcBef>
                <a:spcPts val="0"/>
              </a:spcBef>
              <a:buClr>
                <a:schemeClr val="dk1"/>
              </a:buClr>
              <a:buSzPts val="1100"/>
              <a:buFont typeface="Arial"/>
              <a:buNone/>
            </a:pPr>
            <a:r>
              <a:rPr lang="en"/>
              <a:t>next slide</a:t>
            </a:r>
          </a:p>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Clr>
                <a:schemeClr val="dk1"/>
              </a:buClr>
              <a:buSzPts val="1100"/>
              <a:buFont typeface="Arial"/>
              <a:buNone/>
            </a:pPr>
            <a:r>
              <a:rPr lang="en"/>
              <a:t>late 90's early 00's</a:t>
            </a:r>
          </a:p>
          <a:p>
            <a:pPr lvl="0">
              <a:spcBef>
                <a:spcPts val="0"/>
              </a:spcBef>
              <a:buClr>
                <a:schemeClr val="dk1"/>
              </a:buClr>
              <a:buSzPts val="1100"/>
              <a:buFont typeface="Arial"/>
              <a:buNone/>
            </a:pPr>
            <a:r>
              <a:rPr lang="en"/>
              <a:t>things came about like Toyota's adaptive cruise control </a:t>
            </a:r>
          </a:p>
          <a:p>
            <a:pPr lvl="0">
              <a:spcBef>
                <a:spcPts val="0"/>
              </a:spcBef>
              <a:buClr>
                <a:schemeClr val="dk1"/>
              </a:buClr>
              <a:buSzPts val="1100"/>
              <a:buFont typeface="Arial"/>
              <a:buNone/>
            </a:pPr>
            <a:r>
              <a:rPr lang="en"/>
              <a:t>US gov military efforts are bolstered</a:t>
            </a:r>
          </a:p>
          <a:p>
            <a:pPr lvl="0">
              <a:spcBef>
                <a:spcPts val="0"/>
              </a:spcBef>
              <a:buClr>
                <a:schemeClr val="dk1"/>
              </a:buClr>
              <a:buSzPts val="1100"/>
              <a:buFont typeface="Arial"/>
              <a:buNone/>
            </a:pPr>
            <a:r>
              <a:rPr lang="en"/>
              <a:t>autonomous vehicles found in mining</a:t>
            </a:r>
          </a:p>
          <a:p>
            <a:pPr lvl="0">
              <a:spcBef>
                <a:spcPts val="0"/>
              </a:spcBef>
              <a:buClr>
                <a:schemeClr val="dk1"/>
              </a:buClr>
              <a:buSzPts val="1100"/>
              <a:buFont typeface="Arial"/>
              <a:buNone/>
            </a:pPr>
            <a:endParaRPr/>
          </a:p>
          <a:p>
            <a:pPr lvl="0">
              <a:spcBef>
                <a:spcPts val="0"/>
              </a:spcBef>
              <a:buClr>
                <a:schemeClr val="dk1"/>
              </a:buClr>
              <a:buSzPts val="1100"/>
              <a:buFont typeface="Arial"/>
              <a:buNone/>
            </a:pPr>
            <a:r>
              <a:rPr lang="en"/>
              <a:t>next slide</a:t>
            </a:r>
          </a:p>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Clr>
                <a:schemeClr val="dk1"/>
              </a:buClr>
              <a:buSzPts val="1100"/>
              <a:buFont typeface="Arial"/>
              <a:buNone/>
            </a:pPr>
            <a:r>
              <a:rPr lang="en"/>
              <a:t>But in 2010 Major automotive manufactures began leap into the autonomous car game sinking millions into research. General Motors, Ford, Mercedes Benz, Volkswagen, Audi, Nissan, Toyota, BMW, and Volvo </a:t>
            </a:r>
          </a:p>
          <a:p>
            <a:pPr lvl="0">
              <a:spcBef>
                <a:spcPts val="0"/>
              </a:spcBef>
              <a:buClr>
                <a:schemeClr val="dk1"/>
              </a:buClr>
              <a:buSzPts val="1100"/>
              <a:buFont typeface="Arial"/>
              <a:buNone/>
            </a:pPr>
            <a:endParaRPr/>
          </a:p>
          <a:p>
            <a:pPr lvl="0">
              <a:spcBef>
                <a:spcPts val="0"/>
              </a:spcBef>
              <a:buClr>
                <a:schemeClr val="dk1"/>
              </a:buClr>
              <a:buSzPts val="1100"/>
              <a:buFont typeface="Arial"/>
              <a:buNone/>
            </a:pPr>
            <a:r>
              <a:rPr lang="en"/>
              <a:t>are all seeking options in self driving cars.  And there are all sorts of miles stones that these companies have passed. Each one has a success story... and probably more failure then they would like to admit.</a:t>
            </a:r>
          </a:p>
          <a:p>
            <a:pPr lvl="0">
              <a:spcBef>
                <a:spcPts val="0"/>
              </a:spcBef>
              <a:buClr>
                <a:schemeClr val="dk1"/>
              </a:buClr>
              <a:buSzPts val="1100"/>
              <a:buFont typeface="Arial"/>
              <a:buNone/>
            </a:pPr>
            <a:endParaRPr/>
          </a:p>
          <a:p>
            <a:pPr lvl="0">
              <a:spcBef>
                <a:spcPts val="0"/>
              </a:spcBef>
              <a:buClr>
                <a:schemeClr val="dk1"/>
              </a:buClr>
              <a:buSzPts val="1100"/>
              <a:buFont typeface="Arial"/>
              <a:buNone/>
            </a:pPr>
            <a:r>
              <a:rPr lang="en"/>
              <a:t>The ultimate goal of all this corporate research is to create a level 5 automated system</a:t>
            </a:r>
          </a:p>
          <a:p>
            <a:pPr lvl="0">
              <a:spcBef>
                <a:spcPts val="0"/>
              </a:spcBef>
              <a:buClr>
                <a:schemeClr val="dk1"/>
              </a:buClr>
              <a:buSzPts val="1100"/>
              <a:buFont typeface="Arial"/>
              <a:buNone/>
            </a:pPr>
            <a:endParaRPr/>
          </a:p>
          <a:p>
            <a:pPr lvl="0">
              <a:spcBef>
                <a:spcPts val="0"/>
              </a:spcBef>
              <a:buClr>
                <a:schemeClr val="dk1"/>
              </a:buClr>
              <a:buSzPts val="1100"/>
              <a:buFont typeface="Arial"/>
              <a:buNone/>
            </a:pPr>
            <a:r>
              <a:rPr lang="en"/>
              <a:t>next slide:</a:t>
            </a:r>
          </a:p>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Clr>
                <a:schemeClr val="dk1"/>
              </a:buClr>
              <a:buSzPts val="1100"/>
              <a:buFont typeface="Arial"/>
              <a:buNone/>
            </a:pPr>
            <a:r>
              <a:rPr lang="en"/>
              <a:t>Below you will see a table of SAE's list of levels of driving automation</a:t>
            </a:r>
          </a:p>
          <a:p>
            <a:pPr lvl="0">
              <a:spcBef>
                <a:spcPts val="0"/>
              </a:spcBef>
              <a:buClr>
                <a:schemeClr val="dk1"/>
              </a:buClr>
              <a:buSzPts val="1100"/>
              <a:buFont typeface="Arial"/>
              <a:buNone/>
            </a:pPr>
            <a:endParaRPr/>
          </a:p>
          <a:p>
            <a:pPr lvl="0">
              <a:spcBef>
                <a:spcPts val="0"/>
              </a:spcBef>
              <a:buClr>
                <a:schemeClr val="dk1"/>
              </a:buClr>
              <a:buSzPts val="1100"/>
              <a:buFont typeface="Arial"/>
              <a:buNone/>
            </a:pPr>
            <a:r>
              <a:rPr lang="en"/>
              <a:t>I have a simple table to the left for more of a short hand version</a:t>
            </a:r>
          </a:p>
          <a:p>
            <a:pPr lvl="0">
              <a:spcBef>
                <a:spcPts val="0"/>
              </a:spcBef>
              <a:buClr>
                <a:schemeClr val="dk1"/>
              </a:buClr>
              <a:buSzPts val="1100"/>
              <a:buFont typeface="Arial"/>
              <a:buNone/>
            </a:pPr>
            <a:endParaRPr/>
          </a:p>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Clr>
                <a:schemeClr val="dk1"/>
              </a:buClr>
              <a:buSzPts val="1100"/>
              <a:buFont typeface="Arial"/>
              <a:buNone/>
            </a:pPr>
            <a:r>
              <a:rPr lang="en"/>
              <a:t>Lets talk about some of the major players right now in making this Level 5 movie magic a reality. Tesla, Google with Waymo and GM are all the major contenders in bringing us self driving cars... and soon</a:t>
            </a:r>
          </a:p>
          <a:p>
            <a:pPr lvl="0">
              <a:spcBef>
                <a:spcPts val="0"/>
              </a:spcBef>
              <a:buClr>
                <a:schemeClr val="dk1"/>
              </a:buClr>
              <a:buSzPts val="1100"/>
              <a:buFont typeface="Arial"/>
              <a:buNone/>
            </a:pPr>
            <a:endParaRPr/>
          </a:p>
          <a:p>
            <a:pPr lvl="0">
              <a:spcBef>
                <a:spcPts val="0"/>
              </a:spcBef>
              <a:buClr>
                <a:schemeClr val="dk1"/>
              </a:buClr>
              <a:buSzPts val="1100"/>
              <a:buFont typeface="Arial"/>
              <a:buNone/>
            </a:pPr>
            <a:r>
              <a:rPr lang="en"/>
              <a:t>GM says it will be "quarters not years"</a:t>
            </a:r>
          </a:p>
          <a:p>
            <a:pPr lvl="0">
              <a:spcBef>
                <a:spcPts val="0"/>
              </a:spcBef>
              <a:buClr>
                <a:schemeClr val="dk1"/>
              </a:buClr>
              <a:buSzPts val="1100"/>
              <a:buFont typeface="Arial"/>
              <a:buNone/>
            </a:pPr>
            <a:r>
              <a:rPr lang="en"/>
              <a:t>Google already has self driving Waymo vans in Arizona with plans for expansion</a:t>
            </a:r>
          </a:p>
          <a:p>
            <a:pPr lvl="0">
              <a:spcBef>
                <a:spcPts val="0"/>
              </a:spcBef>
              <a:buClr>
                <a:schemeClr val="dk1"/>
              </a:buClr>
              <a:buSzPts val="1100"/>
              <a:buFont typeface="Arial"/>
              <a:buNone/>
            </a:pPr>
            <a:r>
              <a:rPr lang="en"/>
              <a:t>Tesla, does not: 2015 Tesla Motors rolled out version 7 of their software in the U.S. that included Autopilot capabilities. </a:t>
            </a:r>
          </a:p>
          <a:p>
            <a:pPr lvl="0">
              <a:spcBef>
                <a:spcPts val="0"/>
              </a:spcBef>
              <a:buClr>
                <a:schemeClr val="dk1"/>
              </a:buClr>
              <a:buSzPts val="1100"/>
              <a:buFont typeface="Arial"/>
              <a:buNone/>
            </a:pPr>
            <a:endParaRPr/>
          </a:p>
          <a:p>
            <a:pPr lvl="0">
              <a:spcBef>
                <a:spcPts val="0"/>
              </a:spcBef>
              <a:buClr>
                <a:schemeClr val="dk1"/>
              </a:buClr>
              <a:buSzPts val="1100"/>
              <a:buFont typeface="Arial"/>
              <a:buNone/>
            </a:pPr>
            <a:r>
              <a:rPr lang="en"/>
              <a:t>Tesla cars are built with full automation capabilities but are currently in "shadow mode" collecting data of millions and millions of miles. </a:t>
            </a:r>
          </a:p>
          <a:p>
            <a:pPr lvl="0">
              <a:spcBef>
                <a:spcPts val="0"/>
              </a:spcBef>
              <a:buClr>
                <a:schemeClr val="dk1"/>
              </a:buClr>
              <a:buSzPts val="1100"/>
              <a:buFont typeface="Arial"/>
              <a:buNone/>
            </a:pPr>
            <a:endParaRPr/>
          </a:p>
          <a:p>
            <a:pPr lvl="0">
              <a:spcBef>
                <a:spcPts val="0"/>
              </a:spcBef>
              <a:buClr>
                <a:schemeClr val="dk1"/>
              </a:buClr>
              <a:buSzPts val="1100"/>
              <a:buFont typeface="Arial"/>
              <a:buNone/>
            </a:pPr>
            <a:r>
              <a:rPr lang="en"/>
              <a:t>perhaps there are taking a back seat due to a fatal car crash taking place in FL in 2016</a:t>
            </a:r>
          </a:p>
          <a:p>
            <a:pPr lvl="0">
              <a:spcBef>
                <a:spcPts val="0"/>
              </a:spcBef>
              <a:buClr>
                <a:schemeClr val="dk1"/>
              </a:buClr>
              <a:buSzPts val="1100"/>
              <a:buFont typeface="Arial"/>
              <a:buNone/>
            </a:pPr>
            <a:endParaRPr/>
          </a:p>
          <a:p>
            <a:pPr lvl="0">
              <a:spcBef>
                <a:spcPts val="0"/>
              </a:spcBef>
              <a:buClr>
                <a:schemeClr val="dk1"/>
              </a:buClr>
              <a:buSzPts val="1100"/>
              <a:buFont typeface="Arial"/>
              <a:buNone/>
            </a:pPr>
            <a:r>
              <a:rPr lang="en"/>
              <a:t>And add to the list very soon is Uber ,and Lyft</a:t>
            </a:r>
          </a:p>
          <a:p>
            <a:pPr lvl="0">
              <a:spcBef>
                <a:spcPts val="0"/>
              </a:spcBef>
              <a:buClr>
                <a:schemeClr val="dk1"/>
              </a:buClr>
              <a:buSzPts val="1100"/>
              <a:buFont typeface="Arial"/>
              <a:buNone/>
            </a:pPr>
            <a:endParaRPr/>
          </a:p>
          <a:p>
            <a:pPr lvl="0">
              <a:spcBef>
                <a:spcPts val="0"/>
              </a:spcBef>
              <a:buClr>
                <a:schemeClr val="dk1"/>
              </a:buClr>
              <a:buSzPts val="1100"/>
              <a:buFont typeface="Arial"/>
              <a:buNone/>
            </a:pPr>
            <a:r>
              <a:rPr lang="en"/>
              <a:t>next slide</a:t>
            </a:r>
          </a:p>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 name="Shape 14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Clr>
                <a:schemeClr val="dk1"/>
              </a:buClr>
              <a:buSzPts val="1100"/>
              <a:buFont typeface="Arial"/>
              <a:buNone/>
            </a:pPr>
            <a:r>
              <a:rPr lang="en"/>
              <a:t>Earlier this year the federal government approved legislation placing autonomous vehicles on public roads more quickly by enabling an easement on vehicle safety regulations.</a:t>
            </a:r>
          </a:p>
          <a:p>
            <a:pPr lvl="0">
              <a:spcBef>
                <a:spcPts val="0"/>
              </a:spcBef>
              <a:buClr>
                <a:schemeClr val="dk1"/>
              </a:buClr>
              <a:buSzPts val="1100"/>
              <a:buFont typeface="Arial"/>
              <a:buNone/>
            </a:pPr>
            <a:endParaRPr/>
          </a:p>
          <a:p>
            <a:pPr lvl="0">
              <a:spcBef>
                <a:spcPts val="0"/>
              </a:spcBef>
              <a:buClr>
                <a:schemeClr val="dk1"/>
              </a:buClr>
              <a:buSzPts val="1100"/>
              <a:buFont typeface="Arial"/>
              <a:buNone/>
            </a:pPr>
            <a:r>
              <a:rPr lang="en"/>
              <a:t> This bill prevents states from creating laws related to the design and operations of driverless cars</a:t>
            </a:r>
          </a:p>
          <a:p>
            <a:pPr lvl="0">
              <a:spcBef>
                <a:spcPts val="0"/>
              </a:spcBef>
              <a:buClr>
                <a:schemeClr val="dk1"/>
              </a:buClr>
              <a:buSzPts val="1100"/>
              <a:buFont typeface="Arial"/>
              <a:buNone/>
            </a:pPr>
            <a:endParaRPr/>
          </a:p>
          <a:p>
            <a:pPr lvl="0">
              <a:spcBef>
                <a:spcPts val="0"/>
              </a:spcBef>
              <a:buClr>
                <a:schemeClr val="dk1"/>
              </a:buClr>
              <a:buSzPts val="1100"/>
              <a:buFont typeface="Arial"/>
              <a:buNone/>
            </a:pPr>
            <a:r>
              <a:rPr lang="en"/>
              <a:t>As you could imagine, there are are few groups apposed.</a:t>
            </a:r>
          </a:p>
          <a:p>
            <a:pPr lvl="0">
              <a:spcBef>
                <a:spcPts val="0"/>
              </a:spcBef>
              <a:buClr>
                <a:schemeClr val="dk1"/>
              </a:buClr>
              <a:buSzPts val="1100"/>
              <a:buFont typeface="Arial"/>
              <a:buNone/>
            </a:pPr>
            <a:endParaRPr/>
          </a:p>
          <a:p>
            <a:pPr lvl="0">
              <a:spcBef>
                <a:spcPts val="0"/>
              </a:spcBef>
              <a:buClr>
                <a:schemeClr val="dk1"/>
              </a:buClr>
              <a:buSzPts val="1100"/>
              <a:buFont typeface="Arial"/>
              <a:buNone/>
            </a:pPr>
            <a:r>
              <a:rPr lang="en"/>
              <a:t>next slide</a:t>
            </a:r>
          </a:p>
          <a:p>
            <a:pPr lvl="0">
              <a:spcBef>
                <a:spcPts val="0"/>
              </a:spcBef>
              <a:buClr>
                <a:schemeClr val="dk1"/>
              </a:buClr>
              <a:buSzPts val="1100"/>
              <a:buFont typeface="Arial"/>
              <a:buNone/>
            </a:pPr>
            <a:endParaRPr/>
          </a:p>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Clr>
                <a:schemeClr val="dk1"/>
              </a:buClr>
              <a:buSzPts val="1100"/>
              <a:buFont typeface="Arial"/>
              <a:buNone/>
            </a:pPr>
            <a:r>
              <a:rPr lang="en"/>
              <a:t>“This bill threatens the safety of the American public because it will give automakers a huge number of exemptions for safety standards for no reason at all but because they want their autonomous vehicles to be first on the lot.”</a:t>
            </a:r>
          </a:p>
          <a:p>
            <a:pPr lvl="0">
              <a:spcBef>
                <a:spcPts val="0"/>
              </a:spcBef>
              <a:buClr>
                <a:schemeClr val="dk1"/>
              </a:buClr>
              <a:buSzPts val="1100"/>
              <a:buFont typeface="Arial"/>
              <a:buNone/>
            </a:pPr>
            <a:r>
              <a:rPr lang="en"/>
              <a:t>the fight goes on:</a:t>
            </a:r>
          </a:p>
          <a:p>
            <a:pPr lvl="0">
              <a:spcBef>
                <a:spcPts val="0"/>
              </a:spcBef>
              <a:buClr>
                <a:schemeClr val="dk1"/>
              </a:buClr>
              <a:buSzPts val="1100"/>
              <a:buFont typeface="Arial"/>
              <a:buNone/>
            </a:pPr>
            <a:endParaRPr/>
          </a:p>
          <a:p>
            <a:pPr lvl="0">
              <a:spcBef>
                <a:spcPts val="0"/>
              </a:spcBef>
              <a:buClr>
                <a:schemeClr val="dk1"/>
              </a:buClr>
              <a:buSzPts val="1100"/>
              <a:buFont typeface="Arial"/>
              <a:buNone/>
            </a:pPr>
            <a:r>
              <a:rPr lang="en"/>
              <a:t>Auto Safety organizations feel the plan is reckless</a:t>
            </a:r>
          </a:p>
          <a:p>
            <a:pPr lvl="0">
              <a:spcBef>
                <a:spcPts val="0"/>
              </a:spcBef>
              <a:buClr>
                <a:schemeClr val="dk1"/>
              </a:buClr>
              <a:buSzPts val="1100"/>
              <a:buFont typeface="Arial"/>
              <a:buNone/>
            </a:pPr>
            <a:r>
              <a:rPr lang="en"/>
              <a:t>labor unions feel the threat for jobs </a:t>
            </a:r>
          </a:p>
          <a:p>
            <a:pPr lvl="0">
              <a:spcBef>
                <a:spcPts val="0"/>
              </a:spcBef>
              <a:buClr>
                <a:schemeClr val="dk1"/>
              </a:buClr>
              <a:buSzPts val="1100"/>
              <a:buFont typeface="Arial"/>
              <a:buNone/>
            </a:pPr>
            <a:endParaRPr/>
          </a:p>
          <a:p>
            <a:pPr lvl="0">
              <a:spcBef>
                <a:spcPts val="0"/>
              </a:spcBef>
              <a:buClr>
                <a:schemeClr val="dk1"/>
              </a:buClr>
              <a:buSzPts val="1100"/>
              <a:buFont typeface="Arial"/>
              <a:buNone/>
            </a:pPr>
            <a:r>
              <a:rPr lang="en"/>
              <a:t>but the best question currently not answered:</a:t>
            </a:r>
          </a:p>
          <a:p>
            <a:pPr lvl="0">
              <a:spcBef>
                <a:spcPts val="0"/>
              </a:spcBef>
              <a:buClr>
                <a:schemeClr val="dk1"/>
              </a:buClr>
              <a:buSzPts val="1100"/>
              <a:buFont typeface="Arial"/>
              <a:buNone/>
            </a:pPr>
            <a:endParaRPr/>
          </a:p>
          <a:p>
            <a:pPr lvl="0">
              <a:spcBef>
                <a:spcPts val="0"/>
              </a:spcBef>
              <a:buClr>
                <a:schemeClr val="dk1"/>
              </a:buClr>
              <a:buSzPts val="1100"/>
              <a:buFont typeface="Arial"/>
              <a:buNone/>
            </a:pPr>
            <a:r>
              <a:rPr lang="en"/>
              <a:t>next slide</a:t>
            </a:r>
          </a:p>
          <a:p>
            <a:pPr lvl="0">
              <a:spcBef>
                <a:spcPts val="0"/>
              </a:spcBef>
              <a:buClr>
                <a:schemeClr val="dk1"/>
              </a:buClr>
              <a:buSzPts val="1100"/>
              <a:buFont typeface="Arial"/>
              <a:buNone/>
            </a:pPr>
            <a:endParaRPr/>
          </a:p>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wrap="square" lIns="91425" tIns="91425" rIns="91425" bIns="91425" anchor="b" anchorCtr="0"/>
          <a:lstStyle>
            <a:lvl1pPr lvl="0" algn="ctr" rtl="0">
              <a:spcBef>
                <a:spcPts val="0"/>
              </a:spcBef>
              <a:buSzPts val="5200"/>
              <a:buNone/>
              <a:defRPr sz="5200"/>
            </a:lvl1pPr>
            <a:lvl2pPr lvl="1" algn="ctr" rtl="0">
              <a:spcBef>
                <a:spcPts val="0"/>
              </a:spcBef>
              <a:buSzPts val="5200"/>
              <a:buNone/>
              <a:defRPr sz="5200"/>
            </a:lvl2pPr>
            <a:lvl3pPr lvl="2" algn="ctr" rtl="0">
              <a:spcBef>
                <a:spcPts val="0"/>
              </a:spcBef>
              <a:buSzPts val="5200"/>
              <a:buNone/>
              <a:defRPr sz="5200"/>
            </a:lvl3pPr>
            <a:lvl4pPr lvl="3" algn="ctr" rtl="0">
              <a:spcBef>
                <a:spcPts val="0"/>
              </a:spcBef>
              <a:buSzPts val="5200"/>
              <a:buNone/>
              <a:defRPr sz="5200"/>
            </a:lvl4pPr>
            <a:lvl5pPr lvl="4" algn="ctr" rtl="0">
              <a:spcBef>
                <a:spcPts val="0"/>
              </a:spcBef>
              <a:buSzPts val="5200"/>
              <a:buNone/>
              <a:defRPr sz="5200"/>
            </a:lvl5pPr>
            <a:lvl6pPr lvl="5" algn="ctr" rtl="0">
              <a:spcBef>
                <a:spcPts val="0"/>
              </a:spcBef>
              <a:buSzPts val="5200"/>
              <a:buNone/>
              <a:defRPr sz="5200"/>
            </a:lvl6pPr>
            <a:lvl7pPr lvl="6" algn="ctr" rtl="0">
              <a:spcBef>
                <a:spcPts val="0"/>
              </a:spcBef>
              <a:buSzPts val="5200"/>
              <a:buNone/>
              <a:defRPr sz="5200"/>
            </a:lvl7pPr>
            <a:lvl8pPr lvl="7" algn="ctr" rtl="0">
              <a:spcBef>
                <a:spcPts val="0"/>
              </a:spcBef>
              <a:buSzPts val="5200"/>
              <a:buNone/>
              <a:defRPr sz="5200"/>
            </a:lvl8pPr>
            <a:lvl9pPr lvl="8" algn="ctr" rtl="0">
              <a:spcBef>
                <a:spcPts val="0"/>
              </a:spcBef>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wrap="square" lIns="91425" tIns="91425" rIns="91425" bIns="91425" anchor="b" anchorCtr="0"/>
          <a:lstStyle>
            <a:lvl1pPr lvl="0" algn="ctr" rtl="0">
              <a:spcBef>
                <a:spcPts val="0"/>
              </a:spcBef>
              <a:buSzPts val="12000"/>
              <a:buNone/>
              <a:defRPr sz="12000"/>
            </a:lvl1pPr>
            <a:lvl2pPr lvl="1" algn="ctr" rtl="0">
              <a:spcBef>
                <a:spcPts val="0"/>
              </a:spcBef>
              <a:buSzPts val="12000"/>
              <a:buNone/>
              <a:defRPr sz="12000"/>
            </a:lvl2pPr>
            <a:lvl3pPr lvl="2" algn="ctr" rtl="0">
              <a:spcBef>
                <a:spcPts val="0"/>
              </a:spcBef>
              <a:buSzPts val="12000"/>
              <a:buNone/>
              <a:defRPr sz="12000"/>
            </a:lvl3pPr>
            <a:lvl4pPr lvl="3" algn="ctr" rtl="0">
              <a:spcBef>
                <a:spcPts val="0"/>
              </a:spcBef>
              <a:buSzPts val="12000"/>
              <a:buNone/>
              <a:defRPr sz="12000"/>
            </a:lvl4pPr>
            <a:lvl5pPr lvl="4" algn="ctr" rtl="0">
              <a:spcBef>
                <a:spcPts val="0"/>
              </a:spcBef>
              <a:buSzPts val="12000"/>
              <a:buNone/>
              <a:defRPr sz="12000"/>
            </a:lvl5pPr>
            <a:lvl6pPr lvl="5" algn="ctr" rtl="0">
              <a:spcBef>
                <a:spcPts val="0"/>
              </a:spcBef>
              <a:buSzPts val="12000"/>
              <a:buNone/>
              <a:defRPr sz="12000"/>
            </a:lvl6pPr>
            <a:lvl7pPr lvl="6" algn="ctr" rtl="0">
              <a:spcBef>
                <a:spcPts val="0"/>
              </a:spcBef>
              <a:buSzPts val="12000"/>
              <a:buNone/>
              <a:defRPr sz="12000"/>
            </a:lvl7pPr>
            <a:lvl8pPr lvl="7" algn="ctr" rtl="0">
              <a:spcBef>
                <a:spcPts val="0"/>
              </a:spcBef>
              <a:buSzPts val="12000"/>
              <a:buNone/>
              <a:defRPr sz="12000"/>
            </a:lvl8pPr>
            <a:lvl9pPr lvl="8" algn="ctr" rtl="0">
              <a:spcBef>
                <a:spcPts val="0"/>
              </a:spcBef>
              <a:buSzPts val="12000"/>
              <a:buNone/>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wrap="square" lIns="91425" tIns="91425" rIns="91425" bIns="91425" anchor="t" anchorCtr="0"/>
          <a:lstStyle>
            <a:lvl1pPr lvl="0" algn="ctr" rtl="0">
              <a:spcBef>
                <a:spcPts val="0"/>
              </a:spcBef>
              <a:buSzPts val="1800"/>
              <a:buChar char="●"/>
              <a:defRPr/>
            </a:lvl1pPr>
            <a:lvl2pPr lvl="1" algn="ctr" rtl="0">
              <a:spcBef>
                <a:spcPts val="0"/>
              </a:spcBef>
              <a:buSzPts val="1400"/>
              <a:buChar char="○"/>
              <a:defRPr/>
            </a:lvl2pPr>
            <a:lvl3pPr lvl="2" algn="ctr" rtl="0">
              <a:spcBef>
                <a:spcPts val="0"/>
              </a:spcBef>
              <a:buSzPts val="1400"/>
              <a:buChar char="■"/>
              <a:defRPr/>
            </a:lvl3pPr>
            <a:lvl4pPr lvl="3" algn="ctr" rtl="0">
              <a:spcBef>
                <a:spcPts val="0"/>
              </a:spcBef>
              <a:buSzPts val="1400"/>
              <a:buChar char="●"/>
              <a:defRPr/>
            </a:lvl4pPr>
            <a:lvl5pPr lvl="4" algn="ctr" rtl="0">
              <a:spcBef>
                <a:spcPts val="0"/>
              </a:spcBef>
              <a:buSzPts val="1400"/>
              <a:buChar char="○"/>
              <a:defRPr/>
            </a:lvl5pPr>
            <a:lvl6pPr lvl="5" algn="ctr" rtl="0">
              <a:spcBef>
                <a:spcPts val="0"/>
              </a:spcBef>
              <a:buSzPts val="1400"/>
              <a:buChar char="■"/>
              <a:defRPr/>
            </a:lvl6pPr>
            <a:lvl7pPr lvl="6" algn="ctr" rtl="0">
              <a:spcBef>
                <a:spcPts val="0"/>
              </a:spcBef>
              <a:buSzPts val="1400"/>
              <a:buChar char="●"/>
              <a:defRPr/>
            </a:lvl7pPr>
            <a:lvl8pPr lvl="7" algn="ctr" rtl="0">
              <a:spcBef>
                <a:spcPts val="0"/>
              </a:spcBef>
              <a:buSzPts val="1400"/>
              <a:buChar char="○"/>
              <a:defRPr/>
            </a:lvl8pPr>
            <a:lvl9pPr lvl="8" algn="ctr" rtl="0">
              <a:spcBef>
                <a:spcPts val="0"/>
              </a:spcBef>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wrap="square" lIns="91425" tIns="91425" rIns="91425" bIns="91425" anchor="ctr" anchorCtr="0"/>
          <a:lstStyle>
            <a:lvl1pPr lvl="0" algn="ctr" rtl="0">
              <a:spcBef>
                <a:spcPts val="0"/>
              </a:spcBef>
              <a:buSzPts val="3600"/>
              <a:buNone/>
              <a:defRPr sz="3600"/>
            </a:lvl1pPr>
            <a:lvl2pPr lvl="1" algn="ctr" rtl="0">
              <a:spcBef>
                <a:spcPts val="0"/>
              </a:spcBef>
              <a:buSzPts val="3600"/>
              <a:buNone/>
              <a:defRPr sz="3600"/>
            </a:lvl2pPr>
            <a:lvl3pPr lvl="2" algn="ctr" rtl="0">
              <a:spcBef>
                <a:spcPts val="0"/>
              </a:spcBef>
              <a:buSzPts val="3600"/>
              <a:buNone/>
              <a:defRPr sz="3600"/>
            </a:lvl3pPr>
            <a:lvl4pPr lvl="3" algn="ctr" rtl="0">
              <a:spcBef>
                <a:spcPts val="0"/>
              </a:spcBef>
              <a:buSzPts val="3600"/>
              <a:buNone/>
              <a:defRPr sz="3600"/>
            </a:lvl4pPr>
            <a:lvl5pPr lvl="4" algn="ctr" rtl="0">
              <a:spcBef>
                <a:spcPts val="0"/>
              </a:spcBef>
              <a:buSzPts val="3600"/>
              <a:buNone/>
              <a:defRPr sz="3600"/>
            </a:lvl5pPr>
            <a:lvl6pPr lvl="5" algn="ctr" rtl="0">
              <a:spcBef>
                <a:spcPts val="0"/>
              </a:spcBef>
              <a:buSzPts val="3600"/>
              <a:buNone/>
              <a:defRPr sz="3600"/>
            </a:lvl6pPr>
            <a:lvl7pPr lvl="6" algn="ctr" rtl="0">
              <a:spcBef>
                <a:spcPts val="0"/>
              </a:spcBef>
              <a:buSzPts val="3600"/>
              <a:buNone/>
              <a:defRPr sz="3600"/>
            </a:lvl7pPr>
            <a:lvl8pPr lvl="7" algn="ctr" rtl="0">
              <a:spcBef>
                <a:spcPts val="0"/>
              </a:spcBef>
              <a:buSzPts val="3600"/>
              <a:buNone/>
              <a:defRPr sz="3600"/>
            </a:lvl8pPr>
            <a:lvl9pPr lvl="8" algn="ctr" rtl="0">
              <a:spcBef>
                <a:spcPts val="0"/>
              </a:spcBef>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rtl="0">
              <a:spcBef>
                <a:spcPts val="0"/>
              </a:spcBef>
              <a:buSzPts val="2800"/>
              <a:buNone/>
              <a:defRPr/>
            </a:lvl1pPr>
            <a:lvl2pPr lvl="1" rtl="0">
              <a:spcBef>
                <a:spcPts val="0"/>
              </a:spcBef>
              <a:buSzPts val="2800"/>
              <a:buNone/>
              <a:defRPr/>
            </a:lvl2pPr>
            <a:lvl3pPr lvl="2" rtl="0">
              <a:spcBef>
                <a:spcPts val="0"/>
              </a:spcBef>
              <a:buSzPts val="2800"/>
              <a:buNone/>
              <a:defRPr/>
            </a:lvl3pPr>
            <a:lvl4pPr lvl="3" rtl="0">
              <a:spcBef>
                <a:spcPts val="0"/>
              </a:spcBef>
              <a:buSzPts val="2800"/>
              <a:buNone/>
              <a:defRPr/>
            </a:lvl4pPr>
            <a:lvl5pPr lvl="4" rtl="0">
              <a:spcBef>
                <a:spcPts val="0"/>
              </a:spcBef>
              <a:buSzPts val="2800"/>
              <a:buNone/>
              <a:defRPr/>
            </a:lvl5pPr>
            <a:lvl6pPr lvl="5" rtl="0">
              <a:spcBef>
                <a:spcPts val="0"/>
              </a:spcBef>
              <a:buSzPts val="2800"/>
              <a:buNone/>
              <a:defRPr/>
            </a:lvl6pPr>
            <a:lvl7pPr lvl="6" rtl="0">
              <a:spcBef>
                <a:spcPts val="0"/>
              </a:spcBef>
              <a:buSzPts val="2800"/>
              <a:buNone/>
              <a:defRPr/>
            </a:lvl7pPr>
            <a:lvl8pPr lvl="7" rtl="0">
              <a:spcBef>
                <a:spcPts val="0"/>
              </a:spcBef>
              <a:buSzPts val="2800"/>
              <a:buNone/>
              <a:defRPr/>
            </a:lvl8pPr>
            <a:lvl9pPr lvl="8" rtl="0">
              <a:spcBef>
                <a:spcPts val="0"/>
              </a:spcBef>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rtl="0">
              <a:spcBef>
                <a:spcPts val="0"/>
              </a:spcBef>
              <a:buSzPts val="1800"/>
              <a:buChar char="●"/>
              <a:defRPr/>
            </a:lvl1pPr>
            <a:lvl2pPr lvl="1" rtl="0">
              <a:spcBef>
                <a:spcPts val="0"/>
              </a:spcBef>
              <a:buSzPts val="1400"/>
              <a:buChar char="○"/>
              <a:defRPr/>
            </a:lvl2pPr>
            <a:lvl3pPr lvl="2" rtl="0">
              <a:spcBef>
                <a:spcPts val="0"/>
              </a:spcBef>
              <a:buSzPts val="1400"/>
              <a:buChar char="■"/>
              <a:defRPr/>
            </a:lvl3pPr>
            <a:lvl4pPr lvl="3" rtl="0">
              <a:spcBef>
                <a:spcPts val="0"/>
              </a:spcBef>
              <a:buSzPts val="1400"/>
              <a:buChar char="●"/>
              <a:defRPr/>
            </a:lvl4pPr>
            <a:lvl5pPr lvl="4" rtl="0">
              <a:spcBef>
                <a:spcPts val="0"/>
              </a:spcBef>
              <a:buSzPts val="1400"/>
              <a:buChar char="○"/>
              <a:defRPr/>
            </a:lvl5pPr>
            <a:lvl6pPr lvl="5" rtl="0">
              <a:spcBef>
                <a:spcPts val="0"/>
              </a:spcBef>
              <a:buSzPts val="1400"/>
              <a:buChar char="■"/>
              <a:defRPr/>
            </a:lvl6pPr>
            <a:lvl7pPr lvl="6" rtl="0">
              <a:spcBef>
                <a:spcPts val="0"/>
              </a:spcBef>
              <a:buSzPts val="1400"/>
              <a:buChar char="●"/>
              <a:defRPr/>
            </a:lvl7pPr>
            <a:lvl8pPr lvl="7" rtl="0">
              <a:spcBef>
                <a:spcPts val="0"/>
              </a:spcBef>
              <a:buSzPts val="1400"/>
              <a:buChar char="○"/>
              <a:defRPr/>
            </a:lvl8pPr>
            <a:lvl9pPr lvl="8" rtl="0">
              <a:spcBef>
                <a:spcPts val="0"/>
              </a:spcBef>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rtl="0">
              <a:spcBef>
                <a:spcPts val="0"/>
              </a:spcBef>
              <a:buSzPts val="2800"/>
              <a:buNone/>
              <a:defRPr/>
            </a:lvl1pPr>
            <a:lvl2pPr lvl="1" rtl="0">
              <a:spcBef>
                <a:spcPts val="0"/>
              </a:spcBef>
              <a:buSzPts val="2800"/>
              <a:buNone/>
              <a:defRPr/>
            </a:lvl2pPr>
            <a:lvl3pPr lvl="2" rtl="0">
              <a:spcBef>
                <a:spcPts val="0"/>
              </a:spcBef>
              <a:buSzPts val="2800"/>
              <a:buNone/>
              <a:defRPr/>
            </a:lvl3pPr>
            <a:lvl4pPr lvl="3" rtl="0">
              <a:spcBef>
                <a:spcPts val="0"/>
              </a:spcBef>
              <a:buSzPts val="2800"/>
              <a:buNone/>
              <a:defRPr/>
            </a:lvl4pPr>
            <a:lvl5pPr lvl="4" rtl="0">
              <a:spcBef>
                <a:spcPts val="0"/>
              </a:spcBef>
              <a:buSzPts val="2800"/>
              <a:buNone/>
              <a:defRPr/>
            </a:lvl5pPr>
            <a:lvl6pPr lvl="5" rtl="0">
              <a:spcBef>
                <a:spcPts val="0"/>
              </a:spcBef>
              <a:buSzPts val="2800"/>
              <a:buNone/>
              <a:defRPr/>
            </a:lvl6pPr>
            <a:lvl7pPr lvl="6" rtl="0">
              <a:spcBef>
                <a:spcPts val="0"/>
              </a:spcBef>
              <a:buSzPts val="2800"/>
              <a:buNone/>
              <a:defRPr/>
            </a:lvl7pPr>
            <a:lvl8pPr lvl="7" rtl="0">
              <a:spcBef>
                <a:spcPts val="0"/>
              </a:spcBef>
              <a:buSzPts val="2800"/>
              <a:buNone/>
              <a:defRPr/>
            </a:lvl8pPr>
            <a:lvl9pPr lvl="8" rtl="0">
              <a:spcBef>
                <a:spcPts val="0"/>
              </a:spcBef>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rtl="0">
              <a:spcBef>
                <a:spcPts val="0"/>
              </a:spcBef>
              <a:buSzPts val="1400"/>
              <a:buChar char="●"/>
              <a:defRPr sz="1400"/>
            </a:lvl1pPr>
            <a:lvl2pPr lvl="1" rtl="0">
              <a:spcBef>
                <a:spcPts val="0"/>
              </a:spcBef>
              <a:buSzPts val="1200"/>
              <a:buChar char="○"/>
              <a:defRPr sz="1200"/>
            </a:lvl2pPr>
            <a:lvl3pPr lvl="2" rtl="0">
              <a:spcBef>
                <a:spcPts val="0"/>
              </a:spcBef>
              <a:buSzPts val="1200"/>
              <a:buChar char="■"/>
              <a:defRPr sz="1200"/>
            </a:lvl3pPr>
            <a:lvl4pPr lvl="3" rtl="0">
              <a:spcBef>
                <a:spcPts val="0"/>
              </a:spcBef>
              <a:buSzPts val="1200"/>
              <a:buChar char="●"/>
              <a:defRPr sz="1200"/>
            </a:lvl4pPr>
            <a:lvl5pPr lvl="4" rtl="0">
              <a:spcBef>
                <a:spcPts val="0"/>
              </a:spcBef>
              <a:buSzPts val="1200"/>
              <a:buChar char="○"/>
              <a:defRPr sz="1200"/>
            </a:lvl5pPr>
            <a:lvl6pPr lvl="5" rtl="0">
              <a:spcBef>
                <a:spcPts val="0"/>
              </a:spcBef>
              <a:buSzPts val="1200"/>
              <a:buChar char="■"/>
              <a:defRPr sz="1200"/>
            </a:lvl6pPr>
            <a:lvl7pPr lvl="6" rtl="0">
              <a:spcBef>
                <a:spcPts val="0"/>
              </a:spcBef>
              <a:buSzPts val="1200"/>
              <a:buChar char="●"/>
              <a:defRPr sz="1200"/>
            </a:lvl7pPr>
            <a:lvl8pPr lvl="7" rtl="0">
              <a:spcBef>
                <a:spcPts val="0"/>
              </a:spcBef>
              <a:buSzPts val="1200"/>
              <a:buChar char="○"/>
              <a:defRPr sz="1200"/>
            </a:lvl8pPr>
            <a:lvl9pPr lvl="8" rtl="0">
              <a:spcBef>
                <a:spcPts val="0"/>
              </a:spcBef>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rtl="0">
              <a:spcBef>
                <a:spcPts val="0"/>
              </a:spcBef>
              <a:buSzPts val="1400"/>
              <a:buChar char="●"/>
              <a:defRPr sz="1400"/>
            </a:lvl1pPr>
            <a:lvl2pPr lvl="1" rtl="0">
              <a:spcBef>
                <a:spcPts val="0"/>
              </a:spcBef>
              <a:buSzPts val="1200"/>
              <a:buChar char="○"/>
              <a:defRPr sz="1200"/>
            </a:lvl2pPr>
            <a:lvl3pPr lvl="2" rtl="0">
              <a:spcBef>
                <a:spcPts val="0"/>
              </a:spcBef>
              <a:buSzPts val="1200"/>
              <a:buChar char="■"/>
              <a:defRPr sz="1200"/>
            </a:lvl3pPr>
            <a:lvl4pPr lvl="3" rtl="0">
              <a:spcBef>
                <a:spcPts val="0"/>
              </a:spcBef>
              <a:buSzPts val="1200"/>
              <a:buChar char="●"/>
              <a:defRPr sz="1200"/>
            </a:lvl4pPr>
            <a:lvl5pPr lvl="4" rtl="0">
              <a:spcBef>
                <a:spcPts val="0"/>
              </a:spcBef>
              <a:buSzPts val="1200"/>
              <a:buChar char="○"/>
              <a:defRPr sz="1200"/>
            </a:lvl5pPr>
            <a:lvl6pPr lvl="5" rtl="0">
              <a:spcBef>
                <a:spcPts val="0"/>
              </a:spcBef>
              <a:buSzPts val="1200"/>
              <a:buChar char="■"/>
              <a:defRPr sz="1200"/>
            </a:lvl6pPr>
            <a:lvl7pPr lvl="6" rtl="0">
              <a:spcBef>
                <a:spcPts val="0"/>
              </a:spcBef>
              <a:buSzPts val="1200"/>
              <a:buChar char="●"/>
              <a:defRPr sz="1200"/>
            </a:lvl7pPr>
            <a:lvl8pPr lvl="7" rtl="0">
              <a:spcBef>
                <a:spcPts val="0"/>
              </a:spcBef>
              <a:buSzPts val="1200"/>
              <a:buChar char="○"/>
              <a:defRPr sz="1200"/>
            </a:lvl8pPr>
            <a:lvl9pPr lvl="8" rtl="0">
              <a:spcBef>
                <a:spcPts val="0"/>
              </a:spcBef>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rtl="0">
              <a:spcBef>
                <a:spcPts val="0"/>
              </a:spcBef>
              <a:buSzPts val="2800"/>
              <a:buNone/>
              <a:defRPr/>
            </a:lvl1pPr>
            <a:lvl2pPr lvl="1" rtl="0">
              <a:spcBef>
                <a:spcPts val="0"/>
              </a:spcBef>
              <a:buSzPts val="2800"/>
              <a:buNone/>
              <a:defRPr/>
            </a:lvl2pPr>
            <a:lvl3pPr lvl="2" rtl="0">
              <a:spcBef>
                <a:spcPts val="0"/>
              </a:spcBef>
              <a:buSzPts val="2800"/>
              <a:buNone/>
              <a:defRPr/>
            </a:lvl3pPr>
            <a:lvl4pPr lvl="3" rtl="0">
              <a:spcBef>
                <a:spcPts val="0"/>
              </a:spcBef>
              <a:buSzPts val="2800"/>
              <a:buNone/>
              <a:defRPr/>
            </a:lvl4pPr>
            <a:lvl5pPr lvl="4" rtl="0">
              <a:spcBef>
                <a:spcPts val="0"/>
              </a:spcBef>
              <a:buSzPts val="2800"/>
              <a:buNone/>
              <a:defRPr/>
            </a:lvl5pPr>
            <a:lvl6pPr lvl="5" rtl="0">
              <a:spcBef>
                <a:spcPts val="0"/>
              </a:spcBef>
              <a:buSzPts val="2800"/>
              <a:buNone/>
              <a:defRPr/>
            </a:lvl6pPr>
            <a:lvl7pPr lvl="6" rtl="0">
              <a:spcBef>
                <a:spcPts val="0"/>
              </a:spcBef>
              <a:buSzPts val="2800"/>
              <a:buNone/>
              <a:defRPr/>
            </a:lvl7pPr>
            <a:lvl8pPr lvl="7" rtl="0">
              <a:spcBef>
                <a:spcPts val="0"/>
              </a:spcBef>
              <a:buSzPts val="2800"/>
              <a:buNone/>
              <a:defRPr/>
            </a:lvl8pPr>
            <a:lvl9pPr lvl="8" rtl="0">
              <a:spcBef>
                <a:spcPts val="0"/>
              </a:spcBef>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rtl="0">
              <a:spcBef>
                <a:spcPts val="0"/>
              </a:spcBef>
              <a:buSzPts val="2400"/>
              <a:buNone/>
              <a:defRPr sz="2400"/>
            </a:lvl1pPr>
            <a:lvl2pPr lvl="1" rtl="0">
              <a:spcBef>
                <a:spcPts val="0"/>
              </a:spcBef>
              <a:buSzPts val="2400"/>
              <a:buNone/>
              <a:defRPr sz="2400"/>
            </a:lvl2pPr>
            <a:lvl3pPr lvl="2" rtl="0">
              <a:spcBef>
                <a:spcPts val="0"/>
              </a:spcBef>
              <a:buSzPts val="2400"/>
              <a:buNone/>
              <a:defRPr sz="2400"/>
            </a:lvl3pPr>
            <a:lvl4pPr lvl="3" rtl="0">
              <a:spcBef>
                <a:spcPts val="0"/>
              </a:spcBef>
              <a:buSzPts val="2400"/>
              <a:buNone/>
              <a:defRPr sz="2400"/>
            </a:lvl4pPr>
            <a:lvl5pPr lvl="4" rtl="0">
              <a:spcBef>
                <a:spcPts val="0"/>
              </a:spcBef>
              <a:buSzPts val="2400"/>
              <a:buNone/>
              <a:defRPr sz="2400"/>
            </a:lvl5pPr>
            <a:lvl6pPr lvl="5" rtl="0">
              <a:spcBef>
                <a:spcPts val="0"/>
              </a:spcBef>
              <a:buSzPts val="2400"/>
              <a:buNone/>
              <a:defRPr sz="2400"/>
            </a:lvl6pPr>
            <a:lvl7pPr lvl="6" rtl="0">
              <a:spcBef>
                <a:spcPts val="0"/>
              </a:spcBef>
              <a:buSzPts val="2400"/>
              <a:buNone/>
              <a:defRPr sz="2400"/>
            </a:lvl7pPr>
            <a:lvl8pPr lvl="7" rtl="0">
              <a:spcBef>
                <a:spcPts val="0"/>
              </a:spcBef>
              <a:buSzPts val="2400"/>
              <a:buNone/>
              <a:defRPr sz="2400"/>
            </a:lvl8pPr>
            <a:lvl9pPr lvl="8" rtl="0">
              <a:spcBef>
                <a:spcPts val="0"/>
              </a:spcBef>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lvl="0" rtl="0">
              <a:spcBef>
                <a:spcPts val="0"/>
              </a:spcBef>
              <a:buSzPts val="1200"/>
              <a:buChar char="●"/>
              <a:defRPr sz="1200"/>
            </a:lvl1pPr>
            <a:lvl2pPr lvl="1" rtl="0">
              <a:spcBef>
                <a:spcPts val="0"/>
              </a:spcBef>
              <a:buSzPts val="1200"/>
              <a:buChar char="○"/>
              <a:defRPr sz="1200"/>
            </a:lvl2pPr>
            <a:lvl3pPr lvl="2" rtl="0">
              <a:spcBef>
                <a:spcPts val="0"/>
              </a:spcBef>
              <a:buSzPts val="1200"/>
              <a:buChar char="■"/>
              <a:defRPr sz="1200"/>
            </a:lvl3pPr>
            <a:lvl4pPr lvl="3" rtl="0">
              <a:spcBef>
                <a:spcPts val="0"/>
              </a:spcBef>
              <a:buSzPts val="1200"/>
              <a:buChar char="●"/>
              <a:defRPr sz="1200"/>
            </a:lvl4pPr>
            <a:lvl5pPr lvl="4" rtl="0">
              <a:spcBef>
                <a:spcPts val="0"/>
              </a:spcBef>
              <a:buSzPts val="1200"/>
              <a:buChar char="○"/>
              <a:defRPr sz="1200"/>
            </a:lvl5pPr>
            <a:lvl6pPr lvl="5" rtl="0">
              <a:spcBef>
                <a:spcPts val="0"/>
              </a:spcBef>
              <a:buSzPts val="1200"/>
              <a:buChar char="■"/>
              <a:defRPr sz="1200"/>
            </a:lvl6pPr>
            <a:lvl7pPr lvl="6" rtl="0">
              <a:spcBef>
                <a:spcPts val="0"/>
              </a:spcBef>
              <a:buSzPts val="1200"/>
              <a:buChar char="●"/>
              <a:defRPr sz="1200"/>
            </a:lvl7pPr>
            <a:lvl8pPr lvl="7" rtl="0">
              <a:spcBef>
                <a:spcPts val="0"/>
              </a:spcBef>
              <a:buSzPts val="1200"/>
              <a:buChar char="○"/>
              <a:defRPr sz="1200"/>
            </a:lvl8pPr>
            <a:lvl9pPr lvl="8" rtl="0">
              <a:spcBef>
                <a:spcPts val="0"/>
              </a:spcBef>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wrap="square" lIns="91425" tIns="91425" rIns="91425" bIns="91425" anchor="ctr" anchorCtr="0"/>
          <a:lstStyle>
            <a:lvl1pPr lvl="0" rtl="0">
              <a:spcBef>
                <a:spcPts val="0"/>
              </a:spcBef>
              <a:buSzPts val="4800"/>
              <a:buNone/>
              <a:defRPr sz="4800"/>
            </a:lvl1pPr>
            <a:lvl2pPr lvl="1" rtl="0">
              <a:spcBef>
                <a:spcPts val="0"/>
              </a:spcBef>
              <a:buSzPts val="4800"/>
              <a:buNone/>
              <a:defRPr sz="4800"/>
            </a:lvl2pPr>
            <a:lvl3pPr lvl="2" rtl="0">
              <a:spcBef>
                <a:spcPts val="0"/>
              </a:spcBef>
              <a:buSzPts val="4800"/>
              <a:buNone/>
              <a:defRPr sz="4800"/>
            </a:lvl3pPr>
            <a:lvl4pPr lvl="3" rtl="0">
              <a:spcBef>
                <a:spcPts val="0"/>
              </a:spcBef>
              <a:buSzPts val="4800"/>
              <a:buNone/>
              <a:defRPr sz="4800"/>
            </a:lvl4pPr>
            <a:lvl5pPr lvl="4" rtl="0">
              <a:spcBef>
                <a:spcPts val="0"/>
              </a:spcBef>
              <a:buSzPts val="4800"/>
              <a:buNone/>
              <a:defRPr sz="4800"/>
            </a:lvl5pPr>
            <a:lvl6pPr lvl="5" rtl="0">
              <a:spcBef>
                <a:spcPts val="0"/>
              </a:spcBef>
              <a:buSzPts val="4800"/>
              <a:buNone/>
              <a:defRPr sz="4800"/>
            </a:lvl6pPr>
            <a:lvl7pPr lvl="6" rtl="0">
              <a:spcBef>
                <a:spcPts val="0"/>
              </a:spcBef>
              <a:buSzPts val="4800"/>
              <a:buNone/>
              <a:defRPr sz="4800"/>
            </a:lvl7pPr>
            <a:lvl8pPr lvl="7" rtl="0">
              <a:spcBef>
                <a:spcPts val="0"/>
              </a:spcBef>
              <a:buSzPts val="4800"/>
              <a:buNone/>
              <a:defRPr sz="4800"/>
            </a:lvl8pPr>
            <a:lvl9pPr lvl="8" rtl="0">
              <a:spcBef>
                <a:spcPts val="0"/>
              </a:spcBef>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wrap="square" lIns="91425" tIns="91425" rIns="91425" bIns="91425" anchor="b" anchorCtr="0"/>
          <a:lstStyle>
            <a:lvl1pPr lvl="0" algn="ctr" rtl="0">
              <a:spcBef>
                <a:spcPts val="0"/>
              </a:spcBef>
              <a:buSzPts val="4200"/>
              <a:buNone/>
              <a:defRPr sz="4200"/>
            </a:lvl1pPr>
            <a:lvl2pPr lvl="1" algn="ctr" rtl="0">
              <a:spcBef>
                <a:spcPts val="0"/>
              </a:spcBef>
              <a:buSzPts val="4200"/>
              <a:buNone/>
              <a:defRPr sz="4200"/>
            </a:lvl2pPr>
            <a:lvl3pPr lvl="2" algn="ctr" rtl="0">
              <a:spcBef>
                <a:spcPts val="0"/>
              </a:spcBef>
              <a:buSzPts val="4200"/>
              <a:buNone/>
              <a:defRPr sz="4200"/>
            </a:lvl3pPr>
            <a:lvl4pPr lvl="3" algn="ctr" rtl="0">
              <a:spcBef>
                <a:spcPts val="0"/>
              </a:spcBef>
              <a:buSzPts val="4200"/>
              <a:buNone/>
              <a:defRPr sz="4200"/>
            </a:lvl4pPr>
            <a:lvl5pPr lvl="4" algn="ctr" rtl="0">
              <a:spcBef>
                <a:spcPts val="0"/>
              </a:spcBef>
              <a:buSzPts val="4200"/>
              <a:buNone/>
              <a:defRPr sz="4200"/>
            </a:lvl5pPr>
            <a:lvl6pPr lvl="5" algn="ctr" rtl="0">
              <a:spcBef>
                <a:spcPts val="0"/>
              </a:spcBef>
              <a:buSzPts val="4200"/>
              <a:buNone/>
              <a:defRPr sz="4200"/>
            </a:lvl6pPr>
            <a:lvl7pPr lvl="6" algn="ctr" rtl="0">
              <a:spcBef>
                <a:spcPts val="0"/>
              </a:spcBef>
              <a:buSzPts val="4200"/>
              <a:buNone/>
              <a:defRPr sz="4200"/>
            </a:lvl7pPr>
            <a:lvl8pPr lvl="7" algn="ctr" rtl="0">
              <a:spcBef>
                <a:spcPts val="0"/>
              </a:spcBef>
              <a:buSzPts val="4200"/>
              <a:buNone/>
              <a:defRPr sz="4200"/>
            </a:lvl8pPr>
            <a:lvl9pPr lvl="8" algn="ctr" rtl="0">
              <a:spcBef>
                <a:spcPts val="0"/>
              </a:spcBef>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wrap="square" lIns="91425" tIns="91425" rIns="91425" bIns="91425" anchor="ctr" anchorCtr="0"/>
          <a:lstStyle>
            <a:lvl1pPr lvl="0" rtl="0">
              <a:spcBef>
                <a:spcPts val="0"/>
              </a:spcBef>
              <a:buSzPts val="1800"/>
              <a:buChar char="●"/>
              <a:defRPr/>
            </a:lvl1pPr>
            <a:lvl2pPr lvl="1" rtl="0">
              <a:spcBef>
                <a:spcPts val="0"/>
              </a:spcBef>
              <a:buSzPts val="1400"/>
              <a:buChar char="○"/>
              <a:defRPr/>
            </a:lvl2pPr>
            <a:lvl3pPr lvl="2" rtl="0">
              <a:spcBef>
                <a:spcPts val="0"/>
              </a:spcBef>
              <a:buSzPts val="1400"/>
              <a:buChar char="■"/>
              <a:defRPr/>
            </a:lvl3pPr>
            <a:lvl4pPr lvl="3" rtl="0">
              <a:spcBef>
                <a:spcPts val="0"/>
              </a:spcBef>
              <a:buSzPts val="1400"/>
              <a:buChar char="●"/>
              <a:defRPr/>
            </a:lvl4pPr>
            <a:lvl5pPr lvl="4" rtl="0">
              <a:spcBef>
                <a:spcPts val="0"/>
              </a:spcBef>
              <a:buSzPts val="1400"/>
              <a:buChar char="○"/>
              <a:defRPr/>
            </a:lvl5pPr>
            <a:lvl6pPr lvl="5" rtl="0">
              <a:spcBef>
                <a:spcPts val="0"/>
              </a:spcBef>
              <a:buSzPts val="1400"/>
              <a:buChar char="■"/>
              <a:defRPr/>
            </a:lvl6pPr>
            <a:lvl7pPr lvl="6" rtl="0">
              <a:spcBef>
                <a:spcPts val="0"/>
              </a:spcBef>
              <a:buSzPts val="1400"/>
              <a:buChar char="●"/>
              <a:defRPr/>
            </a:lvl7pPr>
            <a:lvl8pPr lvl="7" rtl="0">
              <a:spcBef>
                <a:spcPts val="0"/>
              </a:spcBef>
              <a:buSzPts val="1400"/>
              <a:buChar char="○"/>
              <a:defRPr/>
            </a:lvl8pPr>
            <a:lvl9pPr lvl="8" rtl="0">
              <a:spcBef>
                <a:spcPts val="0"/>
              </a:spcBef>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lvl="0" rtl="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rtl="0">
              <a:spcBef>
                <a:spcPts val="0"/>
              </a:spcBef>
              <a:buClr>
                <a:schemeClr val="dk1"/>
              </a:buClr>
              <a:buSzPts val="2800"/>
              <a:buNone/>
              <a:defRPr sz="2800">
                <a:solidFill>
                  <a:schemeClr val="dk1"/>
                </a:solidFill>
              </a:defRPr>
            </a:lvl1pPr>
            <a:lvl2pPr lvl="1" rtl="0">
              <a:spcBef>
                <a:spcPts val="0"/>
              </a:spcBef>
              <a:buClr>
                <a:schemeClr val="dk1"/>
              </a:buClr>
              <a:buSzPts val="2800"/>
              <a:buNone/>
              <a:defRPr sz="2800">
                <a:solidFill>
                  <a:schemeClr val="dk1"/>
                </a:solidFill>
              </a:defRPr>
            </a:lvl2pPr>
            <a:lvl3pPr lvl="2" rtl="0">
              <a:spcBef>
                <a:spcPts val="0"/>
              </a:spcBef>
              <a:buClr>
                <a:schemeClr val="dk1"/>
              </a:buClr>
              <a:buSzPts val="2800"/>
              <a:buNone/>
              <a:defRPr sz="2800">
                <a:solidFill>
                  <a:schemeClr val="dk1"/>
                </a:solidFill>
              </a:defRPr>
            </a:lvl3pPr>
            <a:lvl4pPr lvl="3" rtl="0">
              <a:spcBef>
                <a:spcPts val="0"/>
              </a:spcBef>
              <a:buClr>
                <a:schemeClr val="dk1"/>
              </a:buClr>
              <a:buSzPts val="2800"/>
              <a:buNone/>
              <a:defRPr sz="2800">
                <a:solidFill>
                  <a:schemeClr val="dk1"/>
                </a:solidFill>
              </a:defRPr>
            </a:lvl4pPr>
            <a:lvl5pPr lvl="4" rtl="0">
              <a:spcBef>
                <a:spcPts val="0"/>
              </a:spcBef>
              <a:buClr>
                <a:schemeClr val="dk1"/>
              </a:buClr>
              <a:buSzPts val="2800"/>
              <a:buNone/>
              <a:defRPr sz="2800">
                <a:solidFill>
                  <a:schemeClr val="dk1"/>
                </a:solidFill>
              </a:defRPr>
            </a:lvl5pPr>
            <a:lvl6pPr lvl="5" rtl="0">
              <a:spcBef>
                <a:spcPts val="0"/>
              </a:spcBef>
              <a:buClr>
                <a:schemeClr val="dk1"/>
              </a:buClr>
              <a:buSzPts val="2800"/>
              <a:buNone/>
              <a:defRPr sz="2800">
                <a:solidFill>
                  <a:schemeClr val="dk1"/>
                </a:solidFill>
              </a:defRPr>
            </a:lvl6pPr>
            <a:lvl7pPr lvl="6" rtl="0">
              <a:spcBef>
                <a:spcPts val="0"/>
              </a:spcBef>
              <a:buClr>
                <a:schemeClr val="dk1"/>
              </a:buClr>
              <a:buSzPts val="2800"/>
              <a:buNone/>
              <a:defRPr sz="2800">
                <a:solidFill>
                  <a:schemeClr val="dk1"/>
                </a:solidFill>
              </a:defRPr>
            </a:lvl7pPr>
            <a:lvl8pPr lvl="7" rtl="0">
              <a:spcBef>
                <a:spcPts val="0"/>
              </a:spcBef>
              <a:buClr>
                <a:schemeClr val="dk1"/>
              </a:buClr>
              <a:buSzPts val="2800"/>
              <a:buNone/>
              <a:defRPr sz="2800">
                <a:solidFill>
                  <a:schemeClr val="dk1"/>
                </a:solidFill>
              </a:defRPr>
            </a:lvl8pPr>
            <a:lvl9pPr lvl="8" rtl="0">
              <a:spcBef>
                <a:spcPts val="0"/>
              </a:spcBef>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rtl="0">
              <a:lnSpc>
                <a:spcPct val="115000"/>
              </a:lnSpc>
              <a:spcBef>
                <a:spcPts val="0"/>
              </a:spcBef>
              <a:spcAft>
                <a:spcPts val="1600"/>
              </a:spcAft>
              <a:buClr>
                <a:schemeClr val="dk2"/>
              </a:buClr>
              <a:buSzPts val="1800"/>
              <a:buChar char="●"/>
              <a:defRPr sz="1800">
                <a:solidFill>
                  <a:schemeClr val="dk2"/>
                </a:solidFill>
              </a:defRPr>
            </a:lvl1pPr>
            <a:lvl2pPr lvl="1" rtl="0">
              <a:lnSpc>
                <a:spcPct val="115000"/>
              </a:lnSpc>
              <a:spcBef>
                <a:spcPts val="0"/>
              </a:spcBef>
              <a:spcAft>
                <a:spcPts val="1600"/>
              </a:spcAft>
              <a:buClr>
                <a:schemeClr val="dk2"/>
              </a:buClr>
              <a:buSzPts val="1400"/>
              <a:buChar char="○"/>
              <a:defRPr>
                <a:solidFill>
                  <a:schemeClr val="dk2"/>
                </a:solidFill>
              </a:defRPr>
            </a:lvl2pPr>
            <a:lvl3pPr lvl="2" rtl="0">
              <a:lnSpc>
                <a:spcPct val="115000"/>
              </a:lnSpc>
              <a:spcBef>
                <a:spcPts val="0"/>
              </a:spcBef>
              <a:spcAft>
                <a:spcPts val="1600"/>
              </a:spcAft>
              <a:buClr>
                <a:schemeClr val="dk2"/>
              </a:buClr>
              <a:buSzPts val="1400"/>
              <a:buChar char="■"/>
              <a:defRPr>
                <a:solidFill>
                  <a:schemeClr val="dk2"/>
                </a:solidFill>
              </a:defRPr>
            </a:lvl3pPr>
            <a:lvl4pPr lvl="3" rtl="0">
              <a:lnSpc>
                <a:spcPct val="115000"/>
              </a:lnSpc>
              <a:spcBef>
                <a:spcPts val="0"/>
              </a:spcBef>
              <a:spcAft>
                <a:spcPts val="1600"/>
              </a:spcAft>
              <a:buClr>
                <a:schemeClr val="dk2"/>
              </a:buClr>
              <a:buSzPts val="1400"/>
              <a:buChar char="●"/>
              <a:defRPr>
                <a:solidFill>
                  <a:schemeClr val="dk2"/>
                </a:solidFill>
              </a:defRPr>
            </a:lvl4pPr>
            <a:lvl5pPr lvl="4" rtl="0">
              <a:lnSpc>
                <a:spcPct val="115000"/>
              </a:lnSpc>
              <a:spcBef>
                <a:spcPts val="0"/>
              </a:spcBef>
              <a:spcAft>
                <a:spcPts val="1600"/>
              </a:spcAft>
              <a:buClr>
                <a:schemeClr val="dk2"/>
              </a:buClr>
              <a:buSzPts val="1400"/>
              <a:buChar char="○"/>
              <a:defRPr>
                <a:solidFill>
                  <a:schemeClr val="dk2"/>
                </a:solidFill>
              </a:defRPr>
            </a:lvl5pPr>
            <a:lvl6pPr lvl="5" rtl="0">
              <a:lnSpc>
                <a:spcPct val="115000"/>
              </a:lnSpc>
              <a:spcBef>
                <a:spcPts val="0"/>
              </a:spcBef>
              <a:spcAft>
                <a:spcPts val="1600"/>
              </a:spcAft>
              <a:buClr>
                <a:schemeClr val="dk2"/>
              </a:buClr>
              <a:buSzPts val="1400"/>
              <a:buChar char="■"/>
              <a:defRPr>
                <a:solidFill>
                  <a:schemeClr val="dk2"/>
                </a:solidFill>
              </a:defRPr>
            </a:lvl6pPr>
            <a:lvl7pPr lvl="6" rtl="0">
              <a:lnSpc>
                <a:spcPct val="115000"/>
              </a:lnSpc>
              <a:spcBef>
                <a:spcPts val="0"/>
              </a:spcBef>
              <a:spcAft>
                <a:spcPts val="1600"/>
              </a:spcAft>
              <a:buClr>
                <a:schemeClr val="dk2"/>
              </a:buClr>
              <a:buSzPts val="1400"/>
              <a:buChar char="●"/>
              <a:defRPr>
                <a:solidFill>
                  <a:schemeClr val="dk2"/>
                </a:solidFill>
              </a:defRPr>
            </a:lvl7pPr>
            <a:lvl8pPr lvl="7" rtl="0">
              <a:lnSpc>
                <a:spcPct val="115000"/>
              </a:lnSpc>
              <a:spcBef>
                <a:spcPts val="0"/>
              </a:spcBef>
              <a:spcAft>
                <a:spcPts val="1600"/>
              </a:spcAft>
              <a:buClr>
                <a:schemeClr val="dk2"/>
              </a:buClr>
              <a:buSzPts val="1400"/>
              <a:buChar char="○"/>
              <a:defRPr>
                <a:solidFill>
                  <a:schemeClr val="dk2"/>
                </a:solidFill>
              </a:defRPr>
            </a:lvl8pPr>
            <a:lvl9pPr lvl="8" rtl="0">
              <a:lnSpc>
                <a:spcPct val="115000"/>
              </a:lnSpc>
              <a:spcBef>
                <a:spcPts val="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algn="r" rtl="0">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gi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openxmlformats.org/officeDocument/2006/relationships/image" Target="../media/image25.jpg"/><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8.jpg"/><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31.jpg"/><Relationship Id="rId4" Type="http://schemas.openxmlformats.org/officeDocument/2006/relationships/image" Target="../media/image26.jp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6.gif"/><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311708" y="744575"/>
            <a:ext cx="8520600" cy="2052600"/>
          </a:xfrm>
          <a:prstGeom prst="rect">
            <a:avLst/>
          </a:prstGeom>
        </p:spPr>
        <p:txBody>
          <a:bodyPr wrap="square" lIns="91425" tIns="91425" rIns="91425" bIns="91425" anchor="b" anchorCtr="0">
            <a:noAutofit/>
          </a:bodyPr>
          <a:lstStyle/>
          <a:p>
            <a:pPr lvl="0">
              <a:spcBef>
                <a:spcPts val="0"/>
              </a:spcBef>
              <a:buNone/>
            </a:pPr>
            <a:r>
              <a:rPr lang="en" b="1"/>
              <a:t>Self Driving Cars</a:t>
            </a:r>
          </a:p>
        </p:txBody>
      </p:sp>
      <p:sp>
        <p:nvSpPr>
          <p:cNvPr id="55" name="Shape 55"/>
          <p:cNvSpPr txBox="1">
            <a:spLocks noGrp="1"/>
          </p:cNvSpPr>
          <p:nvPr>
            <p:ph type="subTitle" idx="1"/>
          </p:nvPr>
        </p:nvSpPr>
        <p:spPr>
          <a:xfrm>
            <a:off x="311700" y="2834125"/>
            <a:ext cx="8520600" cy="7926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ctrTitle"/>
          </p:nvPr>
        </p:nvSpPr>
        <p:spPr>
          <a:xfrm>
            <a:off x="311708" y="744575"/>
            <a:ext cx="8520600" cy="2052600"/>
          </a:xfrm>
          <a:prstGeom prst="rect">
            <a:avLst/>
          </a:prstGeom>
        </p:spPr>
        <p:txBody>
          <a:bodyPr wrap="square" lIns="91425" tIns="91425" rIns="91425" bIns="91425" anchor="b" anchorCtr="0">
            <a:noAutofit/>
          </a:bodyPr>
          <a:lstStyle/>
          <a:p>
            <a:pPr lvl="0">
              <a:spcBef>
                <a:spcPts val="0"/>
              </a:spcBef>
              <a:buNone/>
            </a:pPr>
            <a:r>
              <a:rPr lang="en" sz="3000" b="1"/>
              <a:t>If no one is technically driving a car, who is accountable for a crash?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311700" y="445025"/>
            <a:ext cx="1695900" cy="572700"/>
          </a:xfrm>
          <a:prstGeom prst="rect">
            <a:avLst/>
          </a:prstGeom>
          <a:solidFill>
            <a:srgbClr val="F3F3F3"/>
          </a:solidFill>
          <a:ln w="9525" cap="flat" cmpd="sng">
            <a:solidFill>
              <a:srgbClr val="6FA8DC"/>
            </a:solidFill>
            <a:prstDash val="solid"/>
            <a:round/>
            <a:headEnd type="none" w="med" len="med"/>
            <a:tailEnd type="none" w="med" len="med"/>
          </a:ln>
        </p:spPr>
        <p:txBody>
          <a:bodyPr wrap="square" lIns="91425" tIns="91425" rIns="91425" bIns="91425" anchor="t" anchorCtr="0">
            <a:noAutofit/>
          </a:bodyPr>
          <a:lstStyle/>
          <a:p>
            <a:pPr lvl="0">
              <a:spcBef>
                <a:spcPts val="0"/>
              </a:spcBef>
              <a:buNone/>
            </a:pPr>
            <a:r>
              <a:rPr lang="en"/>
              <a:t>Key Risk</a:t>
            </a:r>
          </a:p>
          <a:p>
            <a:pPr lvl="0">
              <a:spcBef>
                <a:spcPts val="0"/>
              </a:spcBef>
              <a:buNone/>
            </a:pPr>
            <a:endParaRPr/>
          </a:p>
        </p:txBody>
      </p:sp>
      <p:sp>
        <p:nvSpPr>
          <p:cNvPr id="176" name="Shape 176"/>
          <p:cNvSpPr txBox="1">
            <a:spLocks noGrp="1"/>
          </p:cNvSpPr>
          <p:nvPr>
            <p:ph type="body" idx="1"/>
          </p:nvPr>
        </p:nvSpPr>
        <p:spPr>
          <a:xfrm>
            <a:off x="165700" y="1174950"/>
            <a:ext cx="8520600" cy="3416400"/>
          </a:xfrm>
          <a:prstGeom prst="rect">
            <a:avLst/>
          </a:prstGeom>
        </p:spPr>
        <p:txBody>
          <a:bodyPr wrap="square" lIns="91425" tIns="91425" rIns="91425" bIns="91425" anchor="t" anchorCtr="0">
            <a:noAutofit/>
          </a:bodyPr>
          <a:lstStyle/>
          <a:p>
            <a:pPr lvl="0">
              <a:spcBef>
                <a:spcPts val="0"/>
              </a:spcBef>
              <a:buClr>
                <a:schemeClr val="dk1"/>
              </a:buClr>
              <a:buSzPts val="1100"/>
              <a:buFont typeface="Arial"/>
              <a:buNone/>
            </a:pPr>
            <a:endParaRPr sz="1400" b="1">
              <a:solidFill>
                <a:schemeClr val="lt2"/>
              </a:solidFill>
              <a:highlight>
                <a:srgbClr val="CCCCCC"/>
              </a:highlight>
              <a:latin typeface="Comic Sans MS"/>
              <a:ea typeface="Comic Sans MS"/>
              <a:cs typeface="Comic Sans MS"/>
              <a:sym typeface="Comic Sans MS"/>
            </a:endParaRPr>
          </a:p>
          <a:p>
            <a:pPr marL="457200" lvl="0" indent="-317500" rtl="0">
              <a:lnSpc>
                <a:spcPct val="129409"/>
              </a:lnSpc>
              <a:spcBef>
                <a:spcPts val="0"/>
              </a:spcBef>
              <a:spcAft>
                <a:spcPts val="0"/>
              </a:spcAft>
              <a:buClr>
                <a:schemeClr val="dk1"/>
              </a:buClr>
              <a:buSzPts val="1400"/>
              <a:buFont typeface="Comic Sans MS"/>
              <a:buAutoNum type="romanUcPeriod"/>
            </a:pPr>
            <a:r>
              <a:rPr lang="en" sz="1400" b="1">
                <a:solidFill>
                  <a:schemeClr val="dk1"/>
                </a:solidFill>
                <a:latin typeface="Comic Sans MS"/>
                <a:ea typeface="Comic Sans MS"/>
                <a:cs typeface="Comic Sans MS"/>
                <a:sym typeface="Comic Sans MS"/>
              </a:rPr>
              <a:t>Malware Infection of the Car’s operating system, may corrupt data being processed by the car. (Integrity)</a:t>
            </a:r>
          </a:p>
          <a:p>
            <a:pPr marL="457200" lvl="0" indent="-317500" rtl="0">
              <a:lnSpc>
                <a:spcPct val="129409"/>
              </a:lnSpc>
              <a:spcBef>
                <a:spcPts val="0"/>
              </a:spcBef>
              <a:spcAft>
                <a:spcPts val="0"/>
              </a:spcAft>
              <a:buClr>
                <a:schemeClr val="dk1"/>
              </a:buClr>
              <a:buSzPts val="1400"/>
              <a:buFont typeface="Comic Sans MS"/>
              <a:buAutoNum type="romanUcPeriod"/>
            </a:pPr>
            <a:r>
              <a:rPr lang="en" sz="1400" b="1">
                <a:solidFill>
                  <a:schemeClr val="dk1"/>
                </a:solidFill>
                <a:latin typeface="Comic Sans MS"/>
                <a:ea typeface="Comic Sans MS"/>
                <a:cs typeface="Comic Sans MS"/>
                <a:sym typeface="Comic Sans MS"/>
              </a:rPr>
              <a:t>The scanners and sensors are adversly affected by unfavorable weather conditions (Tesla, July 2016) (Integrity)</a:t>
            </a:r>
          </a:p>
          <a:p>
            <a:pPr marL="457200" lvl="0" indent="-317500" rtl="0">
              <a:lnSpc>
                <a:spcPct val="129409"/>
              </a:lnSpc>
              <a:spcBef>
                <a:spcPts val="0"/>
              </a:spcBef>
              <a:spcAft>
                <a:spcPts val="0"/>
              </a:spcAft>
              <a:buClr>
                <a:schemeClr val="dk1"/>
              </a:buClr>
              <a:buSzPts val="1400"/>
              <a:buFont typeface="Comic Sans MS"/>
              <a:buAutoNum type="romanUcPeriod"/>
            </a:pPr>
            <a:r>
              <a:rPr lang="en" sz="1400" b="1">
                <a:solidFill>
                  <a:schemeClr val="dk1"/>
                </a:solidFill>
                <a:latin typeface="Comic Sans MS"/>
                <a:ea typeface="Comic Sans MS"/>
                <a:cs typeface="Comic Sans MS"/>
                <a:sym typeface="Comic Sans MS"/>
              </a:rPr>
              <a:t>Source Autonomous vehicles generate a lot of information, and such information are stored on a central server which are accessible by administrators. If security on such servers are not enforced, the passenger’s personal data maybe eroded, and their confidentiality compromised. (Confidentiality)</a:t>
            </a:r>
          </a:p>
          <a:p>
            <a:pPr lvl="0" rtl="0">
              <a:spcBef>
                <a:spcPts val="0"/>
              </a:spcBef>
              <a:spcAft>
                <a:spcPts val="0"/>
              </a:spcAft>
              <a:buClr>
                <a:schemeClr val="dk1"/>
              </a:buClr>
              <a:buSzPts val="1100"/>
              <a:buFont typeface="Arial"/>
              <a:buNone/>
            </a:pPr>
            <a:endParaRPr sz="1100">
              <a:solidFill>
                <a:schemeClr val="dk1"/>
              </a:solidFill>
              <a:latin typeface="Times New Roman"/>
              <a:ea typeface="Times New Roman"/>
              <a:cs typeface="Times New Roman"/>
              <a:sym typeface="Times New Roman"/>
            </a:endParaRPr>
          </a:p>
          <a:p>
            <a:pPr lvl="0">
              <a:spcBef>
                <a:spcPts val="0"/>
              </a:spcBef>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311700" y="445025"/>
            <a:ext cx="8520600" cy="572700"/>
          </a:xfrm>
          <a:prstGeom prst="rect">
            <a:avLst/>
          </a:prstGeom>
          <a:ln w="38100" cap="flat" cmpd="sng">
            <a:solidFill>
              <a:srgbClr val="CC4125"/>
            </a:solidFill>
            <a:prstDash val="dot"/>
            <a:round/>
            <a:headEnd type="none" w="med" len="med"/>
            <a:tailEnd type="none" w="med" len="med"/>
          </a:ln>
        </p:spPr>
        <p:txBody>
          <a:bodyPr wrap="square" lIns="91425" tIns="91425" rIns="91425" bIns="91425" anchor="t" anchorCtr="0">
            <a:noAutofit/>
          </a:bodyPr>
          <a:lstStyle/>
          <a:p>
            <a:pPr lvl="0" algn="ctr" rtl="0">
              <a:spcBef>
                <a:spcPts val="0"/>
              </a:spcBef>
              <a:buNone/>
            </a:pPr>
            <a:r>
              <a:rPr lang="en" sz="3000" b="1"/>
              <a:t>Key Risk contd  .</a:t>
            </a:r>
          </a:p>
        </p:txBody>
      </p:sp>
      <p:cxnSp>
        <p:nvCxnSpPr>
          <p:cNvPr id="182" name="Shape 182"/>
          <p:cNvCxnSpPr/>
          <p:nvPr/>
        </p:nvCxnSpPr>
        <p:spPr>
          <a:xfrm>
            <a:off x="3006575" y="916050"/>
            <a:ext cx="9121500" cy="0"/>
          </a:xfrm>
          <a:prstGeom prst="straightConnector1">
            <a:avLst/>
          </a:prstGeom>
          <a:noFill/>
          <a:ln w="76200" cap="flat" cmpd="sng">
            <a:solidFill>
              <a:srgbClr val="000000"/>
            </a:solidFill>
            <a:prstDash val="dash"/>
            <a:round/>
            <a:headEnd type="none" w="lg" len="lg"/>
            <a:tailEnd type="none" w="lg" len="lg"/>
          </a:ln>
        </p:spPr>
      </p:cxnSp>
      <p:sp>
        <p:nvSpPr>
          <p:cNvPr id="183" name="Shape 183"/>
          <p:cNvSpPr txBox="1">
            <a:spLocks noGrp="1"/>
          </p:cNvSpPr>
          <p:nvPr>
            <p:ph type="body" idx="1"/>
          </p:nvPr>
        </p:nvSpPr>
        <p:spPr>
          <a:xfrm>
            <a:off x="404300" y="1219875"/>
            <a:ext cx="8520600" cy="3416400"/>
          </a:xfrm>
          <a:prstGeom prst="rect">
            <a:avLst/>
          </a:prstGeom>
        </p:spPr>
        <p:txBody>
          <a:bodyPr wrap="square" lIns="91425" tIns="91425" rIns="91425" bIns="91425" anchor="t" anchorCtr="0">
            <a:noAutofit/>
          </a:bodyPr>
          <a:lstStyle/>
          <a:p>
            <a:pPr marL="457200" lvl="0" indent="-317500" rtl="0">
              <a:lnSpc>
                <a:spcPct val="129409"/>
              </a:lnSpc>
              <a:spcBef>
                <a:spcPts val="0"/>
              </a:spcBef>
              <a:spcAft>
                <a:spcPts val="0"/>
              </a:spcAft>
              <a:buClr>
                <a:schemeClr val="dk1"/>
              </a:buClr>
              <a:buSzPts val="1400"/>
              <a:buFont typeface="Comic Sans MS"/>
              <a:buAutoNum type="romanUcPeriod"/>
            </a:pPr>
            <a:r>
              <a:rPr lang="en" sz="1400">
                <a:solidFill>
                  <a:schemeClr val="dk1"/>
                </a:solidFill>
                <a:latin typeface="Comic Sans MS"/>
                <a:ea typeface="Comic Sans MS"/>
                <a:cs typeface="Comic Sans MS"/>
                <a:sym typeface="Comic Sans MS"/>
              </a:rPr>
              <a:t>In the future, government regulations may force the car companies to disclose passengers’ personal data for violations thereby eroding invading on passenger privacy. (Confidentiality)</a:t>
            </a:r>
          </a:p>
          <a:p>
            <a:pPr marL="457200" lvl="0" indent="-317500" rtl="0">
              <a:lnSpc>
                <a:spcPct val="129409"/>
              </a:lnSpc>
              <a:spcBef>
                <a:spcPts val="0"/>
              </a:spcBef>
              <a:spcAft>
                <a:spcPts val="0"/>
              </a:spcAft>
              <a:buClr>
                <a:schemeClr val="dk1"/>
              </a:buClr>
              <a:buSzPts val="1400"/>
              <a:buFont typeface="Comic Sans MS"/>
              <a:buAutoNum type="romanUcPeriod"/>
            </a:pPr>
            <a:r>
              <a:rPr lang="en" sz="1400">
                <a:solidFill>
                  <a:schemeClr val="dk1"/>
                </a:solidFill>
                <a:latin typeface="Comic Sans MS"/>
                <a:ea typeface="Comic Sans MS"/>
                <a:cs typeface="Comic Sans MS"/>
                <a:sym typeface="Comic Sans MS"/>
              </a:rPr>
              <a:t>These vehicles require simultaneous and mapping algorithms. This combines different sources of information to make a logical decision (originating address, destination address, etc) thus a single point of failure may render the car immobile/unavailable. (Confidentiality and Availability)  </a:t>
            </a:r>
          </a:p>
          <a:p>
            <a:pPr marL="457200" lvl="0" indent="-317500" rtl="0">
              <a:lnSpc>
                <a:spcPct val="129409"/>
              </a:lnSpc>
              <a:spcBef>
                <a:spcPts val="0"/>
              </a:spcBef>
              <a:spcAft>
                <a:spcPts val="0"/>
              </a:spcAft>
              <a:buClr>
                <a:schemeClr val="dk1"/>
              </a:buClr>
              <a:buSzPts val="1400"/>
              <a:buFont typeface="Comic Sans MS"/>
              <a:buAutoNum type="romanUcPeriod"/>
            </a:pPr>
            <a:r>
              <a:rPr lang="en" sz="1400">
                <a:solidFill>
                  <a:schemeClr val="dk1"/>
                </a:solidFill>
                <a:latin typeface="Comic Sans MS"/>
                <a:ea typeface="Comic Sans MS"/>
                <a:cs typeface="Comic Sans MS"/>
                <a:sym typeface="Comic Sans MS"/>
              </a:rPr>
              <a:t>A growing concern also is who should be held accountable if / when there is an accident. This question the principle of accountability.</a:t>
            </a:r>
          </a:p>
          <a:p>
            <a:pPr marL="457200" lvl="0" indent="-317500" rtl="0">
              <a:lnSpc>
                <a:spcPct val="129409"/>
              </a:lnSpc>
              <a:spcBef>
                <a:spcPts val="0"/>
              </a:spcBef>
              <a:spcAft>
                <a:spcPts val="0"/>
              </a:spcAft>
              <a:buClr>
                <a:schemeClr val="dk1"/>
              </a:buClr>
              <a:buSzPts val="1400"/>
              <a:buFont typeface="Comic Sans MS"/>
              <a:buAutoNum type="romanUcPeriod"/>
            </a:pPr>
            <a:r>
              <a:rPr lang="en" sz="1400" i="1">
                <a:solidFill>
                  <a:schemeClr val="dk1"/>
                </a:solidFill>
                <a:latin typeface="Comic Sans MS"/>
                <a:ea typeface="Comic Sans MS"/>
                <a:cs typeface="Comic Sans MS"/>
                <a:sym typeface="Comic Sans MS"/>
              </a:rPr>
              <a:t>Also, it would be easier to hijack an autonomous vehicle from the base/server room, and remotely send the car into an accident, re-route the cars destination etc. ( the passenger might not be able to over-ride this as it's being done from the server/configuration room. (I’m not sure where this would fit under CIA)</a:t>
            </a:r>
          </a:p>
          <a:p>
            <a:pPr lvl="0" rtl="0">
              <a:spcBef>
                <a:spcPts val="0"/>
              </a:spcBef>
              <a:spcAft>
                <a:spcPts val="0"/>
              </a:spcAft>
              <a:buClr>
                <a:schemeClr val="dk1"/>
              </a:buClr>
              <a:buSzPts val="1100"/>
              <a:buFont typeface="Arial"/>
              <a:buNone/>
            </a:pPr>
            <a:endParaRPr sz="1200" i="1">
              <a:solidFill>
                <a:schemeClr val="lt1"/>
              </a:solidFill>
              <a:latin typeface="Comic Sans MS"/>
              <a:ea typeface="Comic Sans MS"/>
              <a:cs typeface="Comic Sans MS"/>
              <a:sym typeface="Comic Sans MS"/>
            </a:endParaRPr>
          </a:p>
          <a:p>
            <a:pPr lvl="0">
              <a:spcBef>
                <a:spcPts val="0"/>
              </a:spcBef>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t>Controls</a:t>
            </a:r>
          </a:p>
        </p:txBody>
      </p:sp>
      <p:sp>
        <p:nvSpPr>
          <p:cNvPr id="189" name="Shape 189"/>
          <p:cNvSpPr txBox="1">
            <a:spLocks noGrp="1"/>
          </p:cNvSpPr>
          <p:nvPr>
            <p:ph type="body" idx="1"/>
          </p:nvPr>
        </p:nvSpPr>
        <p:spPr>
          <a:xfrm>
            <a:off x="311700" y="1143550"/>
            <a:ext cx="8520600" cy="3416400"/>
          </a:xfrm>
          <a:prstGeom prst="rect">
            <a:avLst/>
          </a:prstGeom>
        </p:spPr>
        <p:txBody>
          <a:bodyPr wrap="square" lIns="91425" tIns="91425" rIns="91425" bIns="91425" anchor="t" anchorCtr="0">
            <a:noAutofit/>
          </a:bodyPr>
          <a:lstStyle/>
          <a:p>
            <a:pPr marL="457200" lvl="0" indent="-342900" rtl="0">
              <a:spcBef>
                <a:spcPts val="0"/>
              </a:spcBef>
              <a:spcAft>
                <a:spcPts val="0"/>
              </a:spcAft>
              <a:buSzPts val="1800"/>
              <a:buChar char="-"/>
            </a:pPr>
            <a:r>
              <a:rPr lang="en"/>
              <a:t>Legal, physical and logical</a:t>
            </a:r>
          </a:p>
          <a:p>
            <a:pPr marL="457200" lvl="0" indent="-342900" rtl="0">
              <a:spcBef>
                <a:spcPts val="0"/>
              </a:spcBef>
              <a:spcAft>
                <a:spcPts val="0"/>
              </a:spcAft>
              <a:buSzPts val="1800"/>
              <a:buChar char="-"/>
            </a:pPr>
            <a:r>
              <a:rPr lang="en"/>
              <a:t>Legal</a:t>
            </a:r>
          </a:p>
          <a:p>
            <a:pPr marL="914400" lvl="1" indent="-317500" rtl="0">
              <a:spcBef>
                <a:spcPts val="0"/>
              </a:spcBef>
              <a:spcAft>
                <a:spcPts val="0"/>
              </a:spcAft>
              <a:buSzPts val="1400"/>
              <a:buChar char="-"/>
            </a:pPr>
            <a:r>
              <a:rPr lang="en"/>
              <a:t>2013, 2016, 2017 Federal oversight and guidance, but not regulation</a:t>
            </a:r>
          </a:p>
          <a:p>
            <a:pPr marL="914400" lvl="1" indent="-317500" rtl="0">
              <a:spcBef>
                <a:spcPts val="0"/>
              </a:spcBef>
              <a:spcAft>
                <a:spcPts val="0"/>
              </a:spcAft>
              <a:buSzPts val="1400"/>
              <a:buChar char="-"/>
            </a:pPr>
            <a:r>
              <a:rPr lang="en"/>
              <a:t>Variety of state laws</a:t>
            </a:r>
          </a:p>
          <a:p>
            <a:pPr marL="914400" lvl="1" indent="-317500" rtl="0">
              <a:spcBef>
                <a:spcPts val="0"/>
              </a:spcBef>
              <a:spcAft>
                <a:spcPts val="0"/>
              </a:spcAft>
              <a:buSzPts val="1400"/>
              <a:buChar char="-"/>
            </a:pPr>
            <a:r>
              <a:rPr lang="en"/>
              <a:t>Feds trump states - no software oversight at state level</a:t>
            </a:r>
          </a:p>
          <a:p>
            <a:pPr marL="914400" lvl="1" indent="-317500" rtl="0">
              <a:spcBef>
                <a:spcPts val="0"/>
              </a:spcBef>
              <a:spcAft>
                <a:spcPts val="0"/>
              </a:spcAft>
              <a:buSzPts val="1400"/>
              <a:buChar char="-"/>
            </a:pPr>
            <a:r>
              <a:rPr lang="en"/>
              <a:t>Data sharing for problem-solving</a:t>
            </a:r>
          </a:p>
          <a:p>
            <a:pPr marL="457200" lvl="0" indent="-342900" rtl="0">
              <a:spcBef>
                <a:spcPts val="0"/>
              </a:spcBef>
              <a:spcAft>
                <a:spcPts val="0"/>
              </a:spcAft>
              <a:buSzPts val="1800"/>
              <a:buChar char="-"/>
            </a:pPr>
            <a:r>
              <a:rPr lang="en"/>
              <a:t>Physical</a:t>
            </a:r>
          </a:p>
          <a:p>
            <a:pPr marL="914400" lvl="1" indent="-317500" rtl="0">
              <a:spcBef>
                <a:spcPts val="0"/>
              </a:spcBef>
              <a:spcAft>
                <a:spcPts val="0"/>
              </a:spcAft>
              <a:buSzPts val="1400"/>
              <a:buChar char="-"/>
            </a:pPr>
            <a:r>
              <a:rPr lang="en"/>
              <a:t>Active head restraints</a:t>
            </a:r>
          </a:p>
          <a:p>
            <a:pPr marL="914400" lvl="1" indent="-317500" rtl="0">
              <a:spcBef>
                <a:spcPts val="0"/>
              </a:spcBef>
              <a:spcAft>
                <a:spcPts val="0"/>
              </a:spcAft>
              <a:buSzPts val="1400"/>
              <a:buChar char="-"/>
            </a:pPr>
            <a:r>
              <a:rPr lang="en"/>
              <a:t>Crash avoidance technology</a:t>
            </a:r>
          </a:p>
          <a:p>
            <a:pPr marL="457200" lvl="0" indent="-342900" rtl="0">
              <a:spcBef>
                <a:spcPts val="0"/>
              </a:spcBef>
              <a:spcAft>
                <a:spcPts val="0"/>
              </a:spcAft>
              <a:buSzPts val="1800"/>
              <a:buChar char="-"/>
            </a:pPr>
            <a:r>
              <a:rPr lang="en"/>
              <a:t>Logical</a:t>
            </a:r>
          </a:p>
          <a:p>
            <a:pPr marL="914400" lvl="1" indent="-317500" rtl="0">
              <a:spcBef>
                <a:spcPts val="0"/>
              </a:spcBef>
              <a:spcAft>
                <a:spcPts val="0"/>
              </a:spcAft>
              <a:buSzPts val="1400"/>
              <a:buChar char="-"/>
            </a:pPr>
            <a:r>
              <a:rPr lang="en"/>
              <a:t>Machine-learning algorithms (supervised and unsupervised)</a:t>
            </a:r>
          </a:p>
          <a:p>
            <a:pPr marL="914400" lvl="1" indent="-317500" rtl="0">
              <a:spcBef>
                <a:spcPts val="0"/>
              </a:spcBef>
              <a:spcAft>
                <a:spcPts val="0"/>
              </a:spcAft>
              <a:buSzPts val="1400"/>
              <a:buChar char="-"/>
            </a:pPr>
            <a:r>
              <a:rPr lang="en"/>
              <a:t>Supervised - Learn from training material, keep increasing confidence in execution</a:t>
            </a:r>
          </a:p>
          <a:p>
            <a:pPr marL="914400" lvl="1" indent="-317500" rtl="0">
              <a:spcBef>
                <a:spcPts val="0"/>
              </a:spcBef>
              <a:buSzPts val="1400"/>
              <a:buChar char="-"/>
            </a:pPr>
            <a:r>
              <a:rPr lang="en"/>
              <a:t>Unsupervised - Make sense from available data without initial input</a:t>
            </a:r>
          </a:p>
        </p:txBody>
      </p:sp>
      <p:pic>
        <p:nvPicPr>
          <p:cNvPr id="190" name="Shape 190"/>
          <p:cNvPicPr preferRelativeResize="0"/>
          <p:nvPr/>
        </p:nvPicPr>
        <p:blipFill>
          <a:blip r:embed="rId3">
            <a:alphaModFix/>
          </a:blip>
          <a:stretch>
            <a:fillRect/>
          </a:stretch>
        </p:blipFill>
        <p:spPr>
          <a:xfrm>
            <a:off x="4878200" y="80200"/>
            <a:ext cx="3878200" cy="1745975"/>
          </a:xfrm>
          <a:prstGeom prst="rect">
            <a:avLst/>
          </a:prstGeom>
          <a:noFill/>
          <a:ln>
            <a:noFill/>
          </a:ln>
        </p:spPr>
      </p:pic>
      <p:sp>
        <p:nvSpPr>
          <p:cNvPr id="191" name="Shape 191"/>
          <p:cNvSpPr/>
          <p:nvPr/>
        </p:nvSpPr>
        <p:spPr>
          <a:xfrm>
            <a:off x="4402675" y="35650"/>
            <a:ext cx="543600" cy="18447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4692100" y="0"/>
            <a:ext cx="4452000" cy="534600"/>
          </a:xfrm>
          <a:prstGeom prst="rect">
            <a:avLst/>
          </a:prstGeom>
        </p:spPr>
        <p:txBody>
          <a:bodyPr wrap="square" lIns="91425" tIns="91425" rIns="91425" bIns="91425" anchor="t" anchorCtr="0">
            <a:noAutofit/>
          </a:bodyPr>
          <a:lstStyle/>
          <a:p>
            <a:pPr lvl="0">
              <a:spcBef>
                <a:spcPts val="0"/>
              </a:spcBef>
              <a:buNone/>
            </a:pPr>
            <a:r>
              <a:rPr lang="en"/>
              <a:t>Controls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lgn="ctr">
              <a:spcBef>
                <a:spcPts val="0"/>
              </a:spcBef>
              <a:buNone/>
            </a:pPr>
            <a:r>
              <a:rPr lang="en" b="1"/>
              <a:t>Residual Risk</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311700" y="421275"/>
            <a:ext cx="8520600" cy="572700"/>
          </a:xfrm>
          <a:prstGeom prst="rect">
            <a:avLst/>
          </a:prstGeom>
        </p:spPr>
        <p:txBody>
          <a:bodyPr wrap="square" lIns="91425" tIns="91425" rIns="91425" bIns="91425" anchor="t" anchorCtr="0">
            <a:noAutofit/>
          </a:bodyPr>
          <a:lstStyle/>
          <a:p>
            <a:pPr lvl="0">
              <a:spcBef>
                <a:spcPts val="0"/>
              </a:spcBef>
              <a:buNone/>
            </a:pPr>
            <a:r>
              <a:rPr lang="en"/>
              <a:t>Ethical Residual Risk	</a:t>
            </a:r>
          </a:p>
        </p:txBody>
      </p:sp>
      <p:pic>
        <p:nvPicPr>
          <p:cNvPr id="207" name="Shape 207"/>
          <p:cNvPicPr preferRelativeResize="0"/>
          <p:nvPr/>
        </p:nvPicPr>
        <p:blipFill>
          <a:blip r:embed="rId3">
            <a:alphaModFix/>
          </a:blip>
          <a:stretch>
            <a:fillRect/>
          </a:stretch>
        </p:blipFill>
        <p:spPr>
          <a:xfrm>
            <a:off x="4884000" y="487034"/>
            <a:ext cx="4260011" cy="3026850"/>
          </a:xfrm>
          <a:prstGeom prst="rect">
            <a:avLst/>
          </a:prstGeom>
          <a:noFill/>
          <a:ln>
            <a:noFill/>
          </a:ln>
        </p:spPr>
      </p:pic>
      <p:sp>
        <p:nvSpPr>
          <p:cNvPr id="208" name="Shape 208"/>
          <p:cNvSpPr txBox="1">
            <a:spLocks noGrp="1"/>
          </p:cNvSpPr>
          <p:nvPr>
            <p:ph type="body" idx="1"/>
          </p:nvPr>
        </p:nvSpPr>
        <p:spPr>
          <a:xfrm>
            <a:off x="311700" y="1152475"/>
            <a:ext cx="8371800" cy="3416400"/>
          </a:xfrm>
          <a:prstGeom prst="rect">
            <a:avLst/>
          </a:prstGeom>
        </p:spPr>
        <p:txBody>
          <a:bodyPr wrap="square" lIns="91425" tIns="91425" rIns="91425" bIns="91425" anchor="t" anchorCtr="0">
            <a:noAutofit/>
          </a:bodyPr>
          <a:lstStyle/>
          <a:p>
            <a:pPr lvl="0" rtl="0">
              <a:spcBef>
                <a:spcPts val="0"/>
              </a:spcBef>
              <a:buNone/>
            </a:pPr>
            <a:r>
              <a:rPr lang="en" sz="1400" b="1">
                <a:solidFill>
                  <a:srgbClr val="000000"/>
                </a:solidFill>
              </a:rPr>
              <a:t>Picture a bus full of school children approaching on your left, a cliff to the right, and a pedestrian jaywalking.  What should the car do? </a:t>
            </a:r>
          </a:p>
          <a:p>
            <a:pPr lvl="0" rtl="0">
              <a:spcBef>
                <a:spcPts val="0"/>
              </a:spcBef>
              <a:buClr>
                <a:schemeClr val="dk1"/>
              </a:buClr>
              <a:buSzPts val="1100"/>
              <a:buFont typeface="Arial"/>
              <a:buNone/>
            </a:pPr>
            <a:r>
              <a:rPr lang="en" sz="1400" b="1">
                <a:solidFill>
                  <a:schemeClr val="dk1"/>
                </a:solidFill>
              </a:rPr>
              <a:t>Situational Decisions:</a:t>
            </a:r>
          </a:p>
          <a:p>
            <a:pPr marL="457200" lvl="0" indent="-317500" rtl="0">
              <a:spcBef>
                <a:spcPts val="0"/>
              </a:spcBef>
              <a:spcAft>
                <a:spcPts val="0"/>
              </a:spcAft>
              <a:buClr>
                <a:schemeClr val="dk1"/>
              </a:buClr>
              <a:buSzPts val="1400"/>
              <a:buChar char="-"/>
            </a:pPr>
            <a:r>
              <a:rPr lang="en" sz="1400" b="1">
                <a:solidFill>
                  <a:schemeClr val="dk1"/>
                </a:solidFill>
              </a:rPr>
              <a:t>Following the speed limit</a:t>
            </a:r>
          </a:p>
          <a:p>
            <a:pPr marL="457200" lvl="0" indent="-317500" rtl="0">
              <a:spcBef>
                <a:spcPts val="0"/>
              </a:spcBef>
              <a:spcAft>
                <a:spcPts val="0"/>
              </a:spcAft>
              <a:buClr>
                <a:schemeClr val="dk1"/>
              </a:buClr>
              <a:buSzPts val="1400"/>
              <a:buChar char="-"/>
            </a:pPr>
            <a:r>
              <a:rPr lang="en" sz="1400" b="1">
                <a:solidFill>
                  <a:schemeClr val="dk1"/>
                </a:solidFill>
              </a:rPr>
              <a:t>Going around a bike</a:t>
            </a:r>
          </a:p>
          <a:p>
            <a:pPr marL="457200" lvl="0" indent="-317500" rtl="0">
              <a:spcBef>
                <a:spcPts val="0"/>
              </a:spcBef>
              <a:buClr>
                <a:schemeClr val="dk1"/>
              </a:buClr>
              <a:buSzPts val="1400"/>
              <a:buChar char="-"/>
            </a:pPr>
            <a:r>
              <a:rPr lang="en" sz="1400" b="1">
                <a:solidFill>
                  <a:schemeClr val="dk1"/>
                </a:solidFill>
              </a:rPr>
              <a:t>Yellow lights</a:t>
            </a:r>
          </a:p>
          <a:p>
            <a:pPr lvl="0" rtl="0">
              <a:spcBef>
                <a:spcPts val="0"/>
              </a:spcBef>
              <a:buNone/>
            </a:pPr>
            <a:r>
              <a:rPr lang="en" sz="1400" b="1">
                <a:solidFill>
                  <a:schemeClr val="dk1"/>
                </a:solidFill>
              </a:rPr>
              <a:t>Based off What? </a:t>
            </a:r>
          </a:p>
          <a:p>
            <a:pPr marL="457200" lvl="0" indent="-317500" rtl="0">
              <a:spcBef>
                <a:spcPts val="0"/>
              </a:spcBef>
              <a:spcAft>
                <a:spcPts val="0"/>
              </a:spcAft>
              <a:buClr>
                <a:schemeClr val="dk1"/>
              </a:buClr>
              <a:buSzPts val="1400"/>
              <a:buChar char="-"/>
            </a:pPr>
            <a:r>
              <a:rPr lang="en" sz="1400" b="1">
                <a:solidFill>
                  <a:schemeClr val="dk1"/>
                </a:solidFill>
              </a:rPr>
              <a:t>Computers decisions will be based off software and will be taken literally</a:t>
            </a:r>
          </a:p>
          <a:p>
            <a:pPr marL="457200" lvl="0" indent="-317500" rtl="0">
              <a:spcBef>
                <a:spcPts val="0"/>
              </a:spcBef>
              <a:spcAft>
                <a:spcPts val="0"/>
              </a:spcAft>
              <a:buClr>
                <a:schemeClr val="dk1"/>
              </a:buClr>
              <a:buSzPts val="1400"/>
              <a:buChar char="-"/>
            </a:pPr>
            <a:r>
              <a:rPr lang="en" sz="1400" b="1">
                <a:solidFill>
                  <a:schemeClr val="dk1"/>
                </a:solidFill>
              </a:rPr>
              <a:t>Ethical decisions will be distributed among drivers, pedestrians, cyclists and property</a:t>
            </a:r>
          </a:p>
          <a:p>
            <a:pPr marL="457200" lvl="0" indent="-317500" rtl="0">
              <a:spcBef>
                <a:spcPts val="0"/>
              </a:spcBef>
              <a:buClr>
                <a:schemeClr val="dk1"/>
              </a:buClr>
              <a:buSzPts val="1400"/>
              <a:buChar char="-"/>
            </a:pPr>
            <a:r>
              <a:rPr lang="en" sz="1400" b="1">
                <a:solidFill>
                  <a:schemeClr val="dk1"/>
                </a:solidFill>
              </a:rPr>
              <a:t>It will estimate a level of confidence around 98%</a:t>
            </a:r>
          </a:p>
          <a:p>
            <a:pPr lvl="0" rtl="0">
              <a:spcBef>
                <a:spcPts val="0"/>
              </a:spcBef>
              <a:buNone/>
            </a:pPr>
            <a:endParaRPr sz="14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
              <a:t>Legal Residual Risk</a:t>
            </a:r>
          </a:p>
        </p:txBody>
      </p:sp>
      <p:sp>
        <p:nvSpPr>
          <p:cNvPr id="214" name="Shape 214"/>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marL="457200" lvl="0" indent="-342900" rtl="0">
              <a:spcBef>
                <a:spcPts val="0"/>
              </a:spcBef>
              <a:spcAft>
                <a:spcPts val="0"/>
              </a:spcAft>
              <a:buClr>
                <a:schemeClr val="dk1"/>
              </a:buClr>
              <a:buSzPts val="1800"/>
              <a:buChar char="-"/>
            </a:pPr>
            <a:r>
              <a:rPr lang="en">
                <a:solidFill>
                  <a:schemeClr val="dk1"/>
                </a:solidFill>
              </a:rPr>
              <a:t>Reasonable person legal standard comes into question. </a:t>
            </a:r>
          </a:p>
          <a:p>
            <a:pPr marL="457200" lvl="0" indent="-342900" rtl="0">
              <a:spcBef>
                <a:spcPts val="0"/>
              </a:spcBef>
              <a:spcAft>
                <a:spcPts val="0"/>
              </a:spcAft>
              <a:buClr>
                <a:schemeClr val="dk1"/>
              </a:buClr>
              <a:buSzPts val="1800"/>
              <a:buChar char="-"/>
            </a:pPr>
            <a:r>
              <a:rPr lang="en">
                <a:solidFill>
                  <a:srgbClr val="404040"/>
                </a:solidFill>
                <a:highlight>
                  <a:srgbClr val="FFFFFF"/>
                </a:highlight>
              </a:rPr>
              <a:t>A</a:t>
            </a:r>
            <a:r>
              <a:rPr lang="en">
                <a:solidFill>
                  <a:schemeClr val="dk1"/>
                </a:solidFill>
              </a:rPr>
              <a:t> person has acted negligently if she has departed from the conduct expected of a reaso</a:t>
            </a:r>
            <a:r>
              <a:rPr lang="en">
                <a:solidFill>
                  <a:srgbClr val="000000"/>
                </a:solidFill>
              </a:rPr>
              <a:t>nably </a:t>
            </a:r>
            <a:r>
              <a:rPr lang="en">
                <a:solidFill>
                  <a:srgbClr val="000000"/>
                </a:solidFill>
                <a:highlight>
                  <a:srgbClr val="FFFFFF"/>
                </a:highlight>
              </a:rPr>
              <a:t>prudent person acting under similar circumstances.</a:t>
            </a:r>
          </a:p>
          <a:p>
            <a:pPr marL="457200" lvl="0" indent="-342900" rtl="0">
              <a:spcBef>
                <a:spcPts val="0"/>
              </a:spcBef>
              <a:spcAft>
                <a:spcPts val="0"/>
              </a:spcAft>
              <a:buClr>
                <a:schemeClr val="dk1"/>
              </a:buClr>
              <a:buSzPts val="1800"/>
              <a:buChar char="-"/>
            </a:pPr>
            <a:r>
              <a:rPr lang="en">
                <a:solidFill>
                  <a:schemeClr val="dk1"/>
                </a:solidFill>
                <a:highlight>
                  <a:srgbClr val="FFFFFF"/>
                </a:highlight>
              </a:rPr>
              <a:t>Regulators and litigators will thus be able to hold automated vehicles to superhuman safety standards and to subject them to intense scrutiny following the inevitable, if rare, crash</a:t>
            </a:r>
          </a:p>
          <a:p>
            <a:pPr marL="457200" lvl="0" indent="-342900" rtl="0">
              <a:spcBef>
                <a:spcPts val="0"/>
              </a:spcBef>
              <a:spcAft>
                <a:spcPts val="0"/>
              </a:spcAft>
              <a:buClr>
                <a:schemeClr val="dk1"/>
              </a:buClr>
              <a:buSzPts val="1800"/>
              <a:buChar char="-"/>
            </a:pPr>
            <a:r>
              <a:rPr lang="en">
                <a:solidFill>
                  <a:schemeClr val="dk1"/>
                </a:solidFill>
                <a:highlight>
                  <a:srgbClr val="FFFFFF"/>
                </a:highlight>
              </a:rPr>
              <a:t>Developers will look to follow total compliance with the law but the law is not always ethical. </a:t>
            </a:r>
          </a:p>
          <a:p>
            <a:pPr marL="457200" lvl="0" indent="-342900" rtl="0">
              <a:spcBef>
                <a:spcPts val="0"/>
              </a:spcBef>
              <a:buClr>
                <a:schemeClr val="dk1"/>
              </a:buClr>
              <a:buSzPts val="1800"/>
              <a:buChar char="-"/>
            </a:pPr>
            <a:r>
              <a:rPr lang="en">
                <a:solidFill>
                  <a:schemeClr val="dk1"/>
                </a:solidFill>
              </a:rPr>
              <a:t>Where will the liability fall, the engineer (driver), car maker, or software?</a:t>
            </a:r>
          </a:p>
          <a:p>
            <a:pPr lvl="0">
              <a:spcBef>
                <a:spcPts val="0"/>
              </a:spcBef>
              <a:buNone/>
            </a:pPr>
            <a:endParaRPr/>
          </a:p>
        </p:txBody>
      </p:sp>
      <p:pic>
        <p:nvPicPr>
          <p:cNvPr id="215" name="Shape 21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endParaRPr/>
          </a:p>
        </p:txBody>
      </p:sp>
      <p:sp>
        <p:nvSpPr>
          <p:cNvPr id="221" name="Shape 221"/>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lvl="0">
              <a:spcBef>
                <a:spcPts val="0"/>
              </a:spcBef>
              <a:buNone/>
            </a:pPr>
            <a:endParaRPr/>
          </a:p>
        </p:txBody>
      </p:sp>
      <p:pic>
        <p:nvPicPr>
          <p:cNvPr id="222" name="Shape 22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99525" y="498625"/>
            <a:ext cx="3336300" cy="699000"/>
          </a:xfrm>
          <a:prstGeom prst="rect">
            <a:avLst/>
          </a:prstGeom>
          <a:ln w="38100" cap="flat" cmpd="sng">
            <a:solidFill>
              <a:srgbClr val="CC4125"/>
            </a:solidFill>
            <a:prstDash val="dot"/>
            <a:round/>
            <a:headEnd type="none" w="med" len="med"/>
            <a:tailEnd type="none" w="med" len="med"/>
          </a:ln>
        </p:spPr>
        <p:txBody>
          <a:bodyPr wrap="square" lIns="91425" tIns="91425" rIns="91425" bIns="91425" anchor="t" anchorCtr="0">
            <a:noAutofit/>
          </a:bodyPr>
          <a:lstStyle/>
          <a:p>
            <a:pPr lvl="0" algn="ctr">
              <a:spcBef>
                <a:spcPts val="0"/>
              </a:spcBef>
              <a:buNone/>
            </a:pPr>
            <a:r>
              <a:rPr lang="en" sz="3000" b="1"/>
              <a:t>A brief history   .</a:t>
            </a:r>
          </a:p>
        </p:txBody>
      </p:sp>
      <p:cxnSp>
        <p:nvCxnSpPr>
          <p:cNvPr id="61" name="Shape 61"/>
          <p:cNvCxnSpPr/>
          <p:nvPr/>
        </p:nvCxnSpPr>
        <p:spPr>
          <a:xfrm>
            <a:off x="3006575" y="916050"/>
            <a:ext cx="9121500" cy="0"/>
          </a:xfrm>
          <a:prstGeom prst="straightConnector1">
            <a:avLst/>
          </a:prstGeom>
          <a:noFill/>
          <a:ln w="76200" cap="flat" cmpd="sng">
            <a:solidFill>
              <a:srgbClr val="000000"/>
            </a:solidFill>
            <a:prstDash val="dash"/>
            <a:round/>
            <a:headEnd type="none" w="lg" len="lg"/>
            <a:tailEnd type="none" w="lg" len="lg"/>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cxnSp>
        <p:nvCxnSpPr>
          <p:cNvPr id="66" name="Shape 66"/>
          <p:cNvCxnSpPr/>
          <p:nvPr/>
        </p:nvCxnSpPr>
        <p:spPr>
          <a:xfrm>
            <a:off x="3359700" y="3536400"/>
            <a:ext cx="3442800" cy="0"/>
          </a:xfrm>
          <a:prstGeom prst="straightConnector1">
            <a:avLst/>
          </a:prstGeom>
          <a:noFill/>
          <a:ln w="76200" cap="flat" cmpd="sng">
            <a:solidFill>
              <a:srgbClr val="000000"/>
            </a:solidFill>
            <a:prstDash val="dash"/>
            <a:round/>
            <a:headEnd type="none" w="lg" len="lg"/>
            <a:tailEnd type="none" w="lg" len="lg"/>
          </a:ln>
        </p:spPr>
      </p:cxnSp>
      <p:pic>
        <p:nvPicPr>
          <p:cNvPr id="67" name="Shape 67"/>
          <p:cNvPicPr preferRelativeResize="0"/>
          <p:nvPr/>
        </p:nvPicPr>
        <p:blipFill>
          <a:blip r:embed="rId3">
            <a:alphaModFix/>
          </a:blip>
          <a:stretch>
            <a:fillRect/>
          </a:stretch>
        </p:blipFill>
        <p:spPr>
          <a:xfrm>
            <a:off x="5724468" y="444225"/>
            <a:ext cx="2981751" cy="1978974"/>
          </a:xfrm>
          <a:prstGeom prst="rect">
            <a:avLst/>
          </a:prstGeom>
          <a:noFill/>
          <a:ln>
            <a:noFill/>
          </a:ln>
        </p:spPr>
      </p:pic>
      <p:pic>
        <p:nvPicPr>
          <p:cNvPr id="68" name="Shape 68" descr="Image result for mercedes benz logo"/>
          <p:cNvPicPr preferRelativeResize="0"/>
          <p:nvPr/>
        </p:nvPicPr>
        <p:blipFill>
          <a:blip r:embed="rId4">
            <a:alphaModFix/>
          </a:blip>
          <a:stretch>
            <a:fillRect/>
          </a:stretch>
        </p:blipFill>
        <p:spPr>
          <a:xfrm>
            <a:off x="3914000" y="384425"/>
            <a:ext cx="2263625" cy="1274200"/>
          </a:xfrm>
          <a:prstGeom prst="rect">
            <a:avLst/>
          </a:prstGeom>
          <a:noFill/>
          <a:ln>
            <a:noFill/>
          </a:ln>
        </p:spPr>
      </p:pic>
      <p:pic>
        <p:nvPicPr>
          <p:cNvPr id="69" name="Shape 69"/>
          <p:cNvPicPr preferRelativeResize="0"/>
          <p:nvPr/>
        </p:nvPicPr>
        <p:blipFill>
          <a:blip r:embed="rId5">
            <a:alphaModFix/>
          </a:blip>
          <a:stretch>
            <a:fillRect/>
          </a:stretch>
        </p:blipFill>
        <p:spPr>
          <a:xfrm>
            <a:off x="1500600" y="2078850"/>
            <a:ext cx="2886950" cy="1641200"/>
          </a:xfrm>
          <a:prstGeom prst="rect">
            <a:avLst/>
          </a:prstGeom>
          <a:noFill/>
          <a:ln>
            <a:noFill/>
          </a:ln>
        </p:spPr>
      </p:pic>
      <p:pic>
        <p:nvPicPr>
          <p:cNvPr id="70" name="Shape 70" descr="Image result"/>
          <p:cNvPicPr preferRelativeResize="0"/>
          <p:nvPr/>
        </p:nvPicPr>
        <p:blipFill>
          <a:blip r:embed="rId6">
            <a:alphaModFix/>
          </a:blip>
          <a:stretch>
            <a:fillRect/>
          </a:stretch>
        </p:blipFill>
        <p:spPr>
          <a:xfrm>
            <a:off x="71800" y="3451876"/>
            <a:ext cx="2637000" cy="1516375"/>
          </a:xfrm>
          <a:prstGeom prst="rect">
            <a:avLst/>
          </a:prstGeom>
          <a:noFill/>
          <a:ln>
            <a:noFill/>
          </a:ln>
        </p:spPr>
      </p:pic>
      <p:sp>
        <p:nvSpPr>
          <p:cNvPr id="71" name="Shape 71"/>
          <p:cNvSpPr txBox="1"/>
          <p:nvPr/>
        </p:nvSpPr>
        <p:spPr>
          <a:xfrm>
            <a:off x="1576800" y="273575"/>
            <a:ext cx="2341500" cy="514200"/>
          </a:xfrm>
          <a:prstGeom prst="rect">
            <a:avLst/>
          </a:prstGeom>
          <a:noFill/>
          <a:ln>
            <a:noFill/>
          </a:ln>
        </p:spPr>
        <p:txBody>
          <a:bodyPr wrap="square" lIns="91425" tIns="91425" rIns="91425" bIns="91425" anchor="t" anchorCtr="0">
            <a:noAutofit/>
          </a:bodyPr>
          <a:lstStyle/>
          <a:p>
            <a:pPr lvl="0">
              <a:spcBef>
                <a:spcPts val="0"/>
              </a:spcBef>
              <a:buNone/>
            </a:pPr>
            <a:r>
              <a:rPr lang="en" sz="4800" b="1"/>
              <a:t>1980’s</a:t>
            </a:r>
          </a:p>
        </p:txBody>
      </p:sp>
      <p:cxnSp>
        <p:nvCxnSpPr>
          <p:cNvPr id="72" name="Shape 72"/>
          <p:cNvCxnSpPr/>
          <p:nvPr/>
        </p:nvCxnSpPr>
        <p:spPr>
          <a:xfrm>
            <a:off x="30325" y="1130300"/>
            <a:ext cx="3442800" cy="0"/>
          </a:xfrm>
          <a:prstGeom prst="straightConnector1">
            <a:avLst/>
          </a:prstGeom>
          <a:noFill/>
          <a:ln w="76200" cap="flat" cmpd="sng">
            <a:solidFill>
              <a:srgbClr val="000000"/>
            </a:solidFill>
            <a:prstDash val="dash"/>
            <a:round/>
            <a:headEnd type="none" w="lg" len="lg"/>
            <a:tailEnd type="none" w="lg" len="lg"/>
          </a:ln>
        </p:spPr>
      </p:cxnSp>
      <p:cxnSp>
        <p:nvCxnSpPr>
          <p:cNvPr id="73" name="Shape 73"/>
          <p:cNvCxnSpPr/>
          <p:nvPr/>
        </p:nvCxnSpPr>
        <p:spPr>
          <a:xfrm rot="10800000">
            <a:off x="3725000" y="485700"/>
            <a:ext cx="0" cy="658200"/>
          </a:xfrm>
          <a:prstGeom prst="straightConnector1">
            <a:avLst/>
          </a:prstGeom>
          <a:noFill/>
          <a:ln w="76200" cap="flat" cmpd="sng">
            <a:solidFill>
              <a:srgbClr val="000000"/>
            </a:solidFill>
            <a:prstDash val="solid"/>
            <a:round/>
            <a:headEnd type="none" w="lg" len="lg"/>
            <a:tailEnd type="none" w="lg" len="lg"/>
          </a:ln>
        </p:spPr>
      </p:cxnSp>
      <p:cxnSp>
        <p:nvCxnSpPr>
          <p:cNvPr id="74" name="Shape 74"/>
          <p:cNvCxnSpPr/>
          <p:nvPr/>
        </p:nvCxnSpPr>
        <p:spPr>
          <a:xfrm>
            <a:off x="3710350" y="1113300"/>
            <a:ext cx="688800" cy="0"/>
          </a:xfrm>
          <a:prstGeom prst="straightConnector1">
            <a:avLst/>
          </a:prstGeom>
          <a:noFill/>
          <a:ln w="76200" cap="flat" cmpd="sng">
            <a:solidFill>
              <a:srgbClr val="000000"/>
            </a:solidFill>
            <a:prstDash val="dash"/>
            <a:round/>
            <a:headEnd type="none" w="lg" len="lg"/>
            <a:tailEnd type="none" w="lg" len="lg"/>
          </a:ln>
        </p:spPr>
      </p:cxnSp>
      <p:sp>
        <p:nvSpPr>
          <p:cNvPr id="75" name="Shape 75"/>
          <p:cNvSpPr txBox="1"/>
          <p:nvPr/>
        </p:nvSpPr>
        <p:spPr>
          <a:xfrm>
            <a:off x="3258875" y="4454050"/>
            <a:ext cx="4407600" cy="514200"/>
          </a:xfrm>
          <a:prstGeom prst="rect">
            <a:avLst/>
          </a:prstGeom>
          <a:noFill/>
          <a:ln>
            <a:noFill/>
          </a:ln>
        </p:spPr>
        <p:txBody>
          <a:bodyPr wrap="square" lIns="91425" tIns="91425" rIns="91425" bIns="91425" anchor="t" anchorCtr="0">
            <a:noAutofit/>
          </a:bodyPr>
          <a:lstStyle/>
          <a:p>
            <a:pPr lvl="0">
              <a:spcBef>
                <a:spcPts val="0"/>
              </a:spcBef>
              <a:buNone/>
            </a:pPr>
            <a:r>
              <a:rPr lang="en"/>
              <a:t>Success = distances in thousands of feet.</a:t>
            </a:r>
          </a:p>
        </p:txBody>
      </p:sp>
      <p:sp>
        <p:nvSpPr>
          <p:cNvPr id="76" name="Shape 76"/>
          <p:cNvSpPr txBox="1"/>
          <p:nvPr/>
        </p:nvSpPr>
        <p:spPr>
          <a:xfrm>
            <a:off x="4997875" y="2891750"/>
            <a:ext cx="3042900" cy="514200"/>
          </a:xfrm>
          <a:prstGeom prst="rect">
            <a:avLst/>
          </a:prstGeom>
          <a:noFill/>
          <a:ln>
            <a:noFill/>
          </a:ln>
        </p:spPr>
        <p:txBody>
          <a:bodyPr wrap="square" lIns="91425" tIns="91425" rIns="91425" bIns="91425" anchor="t" anchorCtr="0">
            <a:noAutofit/>
          </a:bodyPr>
          <a:lstStyle/>
          <a:p>
            <a:pPr lvl="0">
              <a:spcBef>
                <a:spcPts val="0"/>
              </a:spcBef>
              <a:buNone/>
            </a:pPr>
            <a:r>
              <a:rPr lang="en" sz="2400" b="1"/>
              <a:t>DARPA uses LIDAR</a:t>
            </a:r>
          </a:p>
        </p:txBody>
      </p:sp>
      <p:cxnSp>
        <p:nvCxnSpPr>
          <p:cNvPr id="77" name="Shape 77"/>
          <p:cNvCxnSpPr/>
          <p:nvPr/>
        </p:nvCxnSpPr>
        <p:spPr>
          <a:xfrm>
            <a:off x="7049950" y="3536400"/>
            <a:ext cx="1731900" cy="0"/>
          </a:xfrm>
          <a:prstGeom prst="straightConnector1">
            <a:avLst/>
          </a:prstGeom>
          <a:noFill/>
          <a:ln w="76200" cap="flat" cmpd="sng">
            <a:solidFill>
              <a:srgbClr val="000000"/>
            </a:solidFill>
            <a:prstDash val="dash"/>
            <a:round/>
            <a:headEnd type="none" w="lg" len="lg"/>
            <a:tailEnd type="none" w="lg" len="lg"/>
          </a:ln>
        </p:spPr>
      </p:cxnSp>
      <p:cxnSp>
        <p:nvCxnSpPr>
          <p:cNvPr id="78" name="Shape 78"/>
          <p:cNvCxnSpPr/>
          <p:nvPr/>
        </p:nvCxnSpPr>
        <p:spPr>
          <a:xfrm rot="10800000">
            <a:off x="8155775" y="2891750"/>
            <a:ext cx="0" cy="658200"/>
          </a:xfrm>
          <a:prstGeom prst="straightConnector1">
            <a:avLst/>
          </a:prstGeom>
          <a:noFill/>
          <a:ln w="76200" cap="flat" cmpd="sng">
            <a:solidFill>
              <a:srgbClr val="000000"/>
            </a:solidFill>
            <a:prstDash val="solid"/>
            <a:round/>
            <a:headEnd type="none" w="lg" len="lg"/>
            <a:tailEnd type="none" w="lg" len="lg"/>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cxnSp>
        <p:nvCxnSpPr>
          <p:cNvPr id="83" name="Shape 83"/>
          <p:cNvCxnSpPr/>
          <p:nvPr/>
        </p:nvCxnSpPr>
        <p:spPr>
          <a:xfrm rot="10800000">
            <a:off x="7518350" y="1090200"/>
            <a:ext cx="0" cy="658200"/>
          </a:xfrm>
          <a:prstGeom prst="straightConnector1">
            <a:avLst/>
          </a:prstGeom>
          <a:noFill/>
          <a:ln w="76200" cap="flat" cmpd="sng">
            <a:solidFill>
              <a:srgbClr val="000000"/>
            </a:solidFill>
            <a:prstDash val="solid"/>
            <a:round/>
            <a:headEnd type="none" w="lg" len="lg"/>
            <a:tailEnd type="none" w="lg" len="lg"/>
          </a:ln>
        </p:spPr>
      </p:cxnSp>
      <p:cxnSp>
        <p:nvCxnSpPr>
          <p:cNvPr id="84" name="Shape 84"/>
          <p:cNvCxnSpPr/>
          <p:nvPr/>
        </p:nvCxnSpPr>
        <p:spPr>
          <a:xfrm rot="10800000">
            <a:off x="4330300" y="1090200"/>
            <a:ext cx="0" cy="658200"/>
          </a:xfrm>
          <a:prstGeom prst="straightConnector1">
            <a:avLst/>
          </a:prstGeom>
          <a:noFill/>
          <a:ln w="76200" cap="flat" cmpd="sng">
            <a:solidFill>
              <a:srgbClr val="000000"/>
            </a:solidFill>
            <a:prstDash val="solid"/>
            <a:round/>
            <a:headEnd type="none" w="lg" len="lg"/>
            <a:tailEnd type="none" w="lg" len="lg"/>
          </a:ln>
        </p:spPr>
      </p:cxnSp>
      <p:pic>
        <p:nvPicPr>
          <p:cNvPr id="85" name="Shape 85" descr="Israel UGV Guardium LS" title="Israel UGV Guardium LS"/>
          <p:cNvPicPr preferRelativeResize="0"/>
          <p:nvPr/>
        </p:nvPicPr>
        <p:blipFill>
          <a:blip r:embed="rId3">
            <a:alphaModFix/>
          </a:blip>
          <a:stretch>
            <a:fillRect/>
          </a:stretch>
        </p:blipFill>
        <p:spPr>
          <a:xfrm>
            <a:off x="4047939" y="3706583"/>
            <a:ext cx="1281725" cy="1049801"/>
          </a:xfrm>
          <a:prstGeom prst="rect">
            <a:avLst/>
          </a:prstGeom>
          <a:noFill/>
          <a:ln>
            <a:noFill/>
          </a:ln>
        </p:spPr>
      </p:pic>
      <p:pic>
        <p:nvPicPr>
          <p:cNvPr id="86" name="Shape 86" descr="Image result for toyota adaptive cruise control release"/>
          <p:cNvPicPr preferRelativeResize="0"/>
          <p:nvPr/>
        </p:nvPicPr>
        <p:blipFill rotWithShape="1">
          <a:blip r:embed="rId4">
            <a:alphaModFix/>
          </a:blip>
          <a:srcRect l="8600" t="16645"/>
          <a:stretch/>
        </p:blipFill>
        <p:spPr>
          <a:xfrm>
            <a:off x="271212" y="1709625"/>
            <a:ext cx="2053952" cy="1307740"/>
          </a:xfrm>
          <a:prstGeom prst="rect">
            <a:avLst/>
          </a:prstGeom>
          <a:noFill/>
          <a:ln>
            <a:noFill/>
          </a:ln>
        </p:spPr>
      </p:pic>
      <p:pic>
        <p:nvPicPr>
          <p:cNvPr id="87" name="Shape 87" descr="Image result for toyota adaptive cruise control release"/>
          <p:cNvPicPr preferRelativeResize="0"/>
          <p:nvPr/>
        </p:nvPicPr>
        <p:blipFill rotWithShape="1">
          <a:blip r:embed="rId5">
            <a:alphaModFix/>
          </a:blip>
          <a:srcRect t="-2002" r="8966" b="12195"/>
          <a:stretch/>
        </p:blipFill>
        <p:spPr>
          <a:xfrm>
            <a:off x="175725" y="2946707"/>
            <a:ext cx="2244925" cy="1271043"/>
          </a:xfrm>
          <a:prstGeom prst="rect">
            <a:avLst/>
          </a:prstGeom>
          <a:noFill/>
          <a:ln>
            <a:noFill/>
          </a:ln>
        </p:spPr>
      </p:pic>
      <p:pic>
        <p:nvPicPr>
          <p:cNvPr id="88" name="Shape 88" descr="Image result for toyota logo"/>
          <p:cNvPicPr preferRelativeResize="0"/>
          <p:nvPr/>
        </p:nvPicPr>
        <p:blipFill rotWithShape="1">
          <a:blip r:embed="rId6">
            <a:alphaModFix/>
          </a:blip>
          <a:srcRect/>
          <a:stretch/>
        </p:blipFill>
        <p:spPr>
          <a:xfrm>
            <a:off x="283425" y="2694600"/>
            <a:ext cx="947949" cy="672925"/>
          </a:xfrm>
          <a:prstGeom prst="rect">
            <a:avLst/>
          </a:prstGeom>
          <a:noFill/>
          <a:ln>
            <a:noFill/>
          </a:ln>
        </p:spPr>
      </p:pic>
      <p:cxnSp>
        <p:nvCxnSpPr>
          <p:cNvPr id="89" name="Shape 89"/>
          <p:cNvCxnSpPr/>
          <p:nvPr/>
        </p:nvCxnSpPr>
        <p:spPr>
          <a:xfrm>
            <a:off x="30325" y="1130300"/>
            <a:ext cx="9121500" cy="0"/>
          </a:xfrm>
          <a:prstGeom prst="straightConnector1">
            <a:avLst/>
          </a:prstGeom>
          <a:noFill/>
          <a:ln w="76200" cap="flat" cmpd="sng">
            <a:solidFill>
              <a:srgbClr val="000000"/>
            </a:solidFill>
            <a:prstDash val="dash"/>
            <a:round/>
            <a:headEnd type="none" w="lg" len="lg"/>
            <a:tailEnd type="none" w="lg" len="lg"/>
          </a:ln>
        </p:spPr>
      </p:cxnSp>
      <p:sp>
        <p:nvSpPr>
          <p:cNvPr id="90" name="Shape 90"/>
          <p:cNvSpPr txBox="1"/>
          <p:nvPr/>
        </p:nvSpPr>
        <p:spPr>
          <a:xfrm>
            <a:off x="0" y="0"/>
            <a:ext cx="6779700" cy="799500"/>
          </a:xfrm>
          <a:prstGeom prst="rect">
            <a:avLst/>
          </a:prstGeom>
          <a:noFill/>
          <a:ln>
            <a:noFill/>
          </a:ln>
        </p:spPr>
        <p:txBody>
          <a:bodyPr wrap="square" lIns="91425" tIns="91425" rIns="91425" bIns="91425" anchor="ctr" anchorCtr="0">
            <a:noAutofit/>
          </a:bodyPr>
          <a:lstStyle/>
          <a:p>
            <a:pPr lvl="0" rtl="0">
              <a:spcBef>
                <a:spcPts val="0"/>
              </a:spcBef>
              <a:buNone/>
            </a:pPr>
            <a:r>
              <a:rPr lang="en" sz="4800" b="1">
                <a:solidFill>
                  <a:schemeClr val="dk1"/>
                </a:solidFill>
              </a:rPr>
              <a:t>1990’s and early 00’s...</a:t>
            </a:r>
          </a:p>
        </p:txBody>
      </p:sp>
      <p:cxnSp>
        <p:nvCxnSpPr>
          <p:cNvPr id="91" name="Shape 91"/>
          <p:cNvCxnSpPr/>
          <p:nvPr/>
        </p:nvCxnSpPr>
        <p:spPr>
          <a:xfrm rot="10800000">
            <a:off x="1086375" y="1090200"/>
            <a:ext cx="0" cy="658200"/>
          </a:xfrm>
          <a:prstGeom prst="straightConnector1">
            <a:avLst/>
          </a:prstGeom>
          <a:noFill/>
          <a:ln w="76200" cap="flat" cmpd="sng">
            <a:solidFill>
              <a:srgbClr val="000000"/>
            </a:solidFill>
            <a:prstDash val="solid"/>
            <a:round/>
            <a:headEnd type="none" w="lg" len="lg"/>
            <a:tailEnd type="none" w="lg" len="lg"/>
          </a:ln>
        </p:spPr>
      </p:cxnSp>
      <p:pic>
        <p:nvPicPr>
          <p:cNvPr id="92" name="Shape 92"/>
          <p:cNvPicPr preferRelativeResize="0"/>
          <p:nvPr/>
        </p:nvPicPr>
        <p:blipFill>
          <a:blip r:embed="rId7">
            <a:alphaModFix/>
          </a:blip>
          <a:stretch>
            <a:fillRect/>
          </a:stretch>
        </p:blipFill>
        <p:spPr>
          <a:xfrm>
            <a:off x="2717700" y="1461100"/>
            <a:ext cx="2676400" cy="1784261"/>
          </a:xfrm>
          <a:prstGeom prst="rect">
            <a:avLst/>
          </a:prstGeom>
          <a:noFill/>
          <a:ln>
            <a:noFill/>
          </a:ln>
        </p:spPr>
      </p:pic>
      <p:pic>
        <p:nvPicPr>
          <p:cNvPr id="93" name="Shape 93" descr="Lockheed Martin's Multifunction Utility/Logistics and Equipment (MULE) " title="Lockheed Martin's Multifunction Utility/Logistics and Equipment (MULE) "/>
          <p:cNvPicPr preferRelativeResize="0"/>
          <p:nvPr/>
        </p:nvPicPr>
        <p:blipFill>
          <a:blip r:embed="rId8">
            <a:alphaModFix/>
          </a:blip>
          <a:stretch>
            <a:fillRect/>
          </a:stretch>
        </p:blipFill>
        <p:spPr>
          <a:xfrm>
            <a:off x="4289573" y="2801137"/>
            <a:ext cx="1648477" cy="972600"/>
          </a:xfrm>
          <a:prstGeom prst="rect">
            <a:avLst/>
          </a:prstGeom>
          <a:noFill/>
          <a:ln>
            <a:noFill/>
          </a:ln>
        </p:spPr>
      </p:pic>
      <p:pic>
        <p:nvPicPr>
          <p:cNvPr id="94" name="Shape 94" descr="Image result for military vehicle lidar use"/>
          <p:cNvPicPr preferRelativeResize="0"/>
          <p:nvPr/>
        </p:nvPicPr>
        <p:blipFill>
          <a:blip r:embed="rId9">
            <a:alphaModFix/>
          </a:blip>
          <a:stretch>
            <a:fillRect/>
          </a:stretch>
        </p:blipFill>
        <p:spPr>
          <a:xfrm>
            <a:off x="2774492" y="3092548"/>
            <a:ext cx="1550316" cy="1021528"/>
          </a:xfrm>
          <a:prstGeom prst="rect">
            <a:avLst/>
          </a:prstGeom>
          <a:noFill/>
          <a:ln>
            <a:noFill/>
          </a:ln>
        </p:spPr>
      </p:pic>
      <p:pic>
        <p:nvPicPr>
          <p:cNvPr id="95" name="Shape 95" descr="Image result for autonomous vehicles in mining"/>
          <p:cNvPicPr preferRelativeResize="0"/>
          <p:nvPr/>
        </p:nvPicPr>
        <p:blipFill rotWithShape="1">
          <a:blip r:embed="rId10">
            <a:alphaModFix/>
          </a:blip>
          <a:srcRect t="11008"/>
          <a:stretch/>
        </p:blipFill>
        <p:spPr>
          <a:xfrm>
            <a:off x="6416500" y="1638950"/>
            <a:ext cx="2203700" cy="1307750"/>
          </a:xfrm>
          <a:prstGeom prst="rect">
            <a:avLst/>
          </a:prstGeom>
          <a:noFill/>
          <a:ln>
            <a:noFill/>
          </a:ln>
        </p:spPr>
      </p:pic>
      <p:pic>
        <p:nvPicPr>
          <p:cNvPr id="96" name="Shape 96" descr="Image result for autonomous vehicles in mining"/>
          <p:cNvPicPr preferRelativeResize="0"/>
          <p:nvPr/>
        </p:nvPicPr>
        <p:blipFill rotWithShape="1">
          <a:blip r:embed="rId11">
            <a:alphaModFix/>
          </a:blip>
          <a:srcRect l="21777"/>
          <a:stretch/>
        </p:blipFill>
        <p:spPr>
          <a:xfrm>
            <a:off x="6314037" y="2946700"/>
            <a:ext cx="2408626" cy="1733224"/>
          </a:xfrm>
          <a:prstGeom prst="rect">
            <a:avLst/>
          </a:prstGeom>
          <a:noFill/>
          <a:ln>
            <a:noFill/>
          </a:ln>
        </p:spPr>
      </p:pic>
      <p:pic>
        <p:nvPicPr>
          <p:cNvPr id="97" name="Shape 97" descr="Image result for autonomous vehicles in mining"/>
          <p:cNvPicPr preferRelativeResize="0"/>
          <p:nvPr/>
        </p:nvPicPr>
        <p:blipFill rotWithShape="1">
          <a:blip r:embed="rId12">
            <a:alphaModFix/>
          </a:blip>
          <a:srcRect t="6696" b="11133"/>
          <a:stretch/>
        </p:blipFill>
        <p:spPr>
          <a:xfrm>
            <a:off x="5710423" y="2016759"/>
            <a:ext cx="1214901" cy="672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p:nvPr/>
        </p:nvSpPr>
        <p:spPr>
          <a:xfrm>
            <a:off x="2334775" y="90600"/>
            <a:ext cx="5541264" cy="3414960"/>
          </a:xfrm>
          <a:prstGeom prst="cloud">
            <a:avLst/>
          </a:prstGeom>
          <a:noFill/>
          <a:ln w="2857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cxnSp>
        <p:nvCxnSpPr>
          <p:cNvPr id="103" name="Shape 103"/>
          <p:cNvCxnSpPr/>
          <p:nvPr/>
        </p:nvCxnSpPr>
        <p:spPr>
          <a:xfrm>
            <a:off x="30325" y="4078500"/>
            <a:ext cx="9121500" cy="0"/>
          </a:xfrm>
          <a:prstGeom prst="straightConnector1">
            <a:avLst/>
          </a:prstGeom>
          <a:noFill/>
          <a:ln w="76200" cap="flat" cmpd="sng">
            <a:solidFill>
              <a:srgbClr val="000000"/>
            </a:solidFill>
            <a:prstDash val="dash"/>
            <a:round/>
            <a:headEnd type="none" w="lg" len="lg"/>
            <a:tailEnd type="none" w="lg" len="lg"/>
          </a:ln>
        </p:spPr>
      </p:cxnSp>
      <p:cxnSp>
        <p:nvCxnSpPr>
          <p:cNvPr id="104" name="Shape 104"/>
          <p:cNvCxnSpPr/>
          <p:nvPr/>
        </p:nvCxnSpPr>
        <p:spPr>
          <a:xfrm rot="10800000">
            <a:off x="5104125" y="3456225"/>
            <a:ext cx="0" cy="658200"/>
          </a:xfrm>
          <a:prstGeom prst="straightConnector1">
            <a:avLst/>
          </a:prstGeom>
          <a:noFill/>
          <a:ln w="76200" cap="flat" cmpd="sng">
            <a:solidFill>
              <a:srgbClr val="000000"/>
            </a:solidFill>
            <a:prstDash val="solid"/>
            <a:round/>
            <a:headEnd type="none" w="lg" len="lg"/>
            <a:tailEnd type="none" w="lg" len="lg"/>
          </a:ln>
        </p:spPr>
      </p:cxnSp>
      <p:sp>
        <p:nvSpPr>
          <p:cNvPr id="105" name="Shape 105"/>
          <p:cNvSpPr txBox="1"/>
          <p:nvPr/>
        </p:nvSpPr>
        <p:spPr>
          <a:xfrm>
            <a:off x="3043800" y="3916550"/>
            <a:ext cx="3000000" cy="1105500"/>
          </a:xfrm>
          <a:prstGeom prst="rect">
            <a:avLst/>
          </a:prstGeom>
          <a:noFill/>
          <a:ln>
            <a:noFill/>
          </a:ln>
        </p:spPr>
        <p:txBody>
          <a:bodyPr wrap="square" lIns="91425" tIns="91425" rIns="91425" bIns="91425" anchor="ctr" anchorCtr="0">
            <a:noAutofit/>
          </a:bodyPr>
          <a:lstStyle/>
          <a:p>
            <a:pPr lvl="0" rtl="0">
              <a:spcBef>
                <a:spcPts val="0"/>
              </a:spcBef>
              <a:buNone/>
            </a:pPr>
            <a:r>
              <a:rPr lang="en" sz="4800" b="1">
                <a:solidFill>
                  <a:schemeClr val="dk1"/>
                </a:solidFill>
              </a:rPr>
              <a:t>2010’s</a:t>
            </a:r>
          </a:p>
        </p:txBody>
      </p:sp>
      <p:pic>
        <p:nvPicPr>
          <p:cNvPr id="106" name="Shape 106" descr="Image result for gm logo png"/>
          <p:cNvPicPr preferRelativeResize="0"/>
          <p:nvPr/>
        </p:nvPicPr>
        <p:blipFill>
          <a:blip r:embed="rId3">
            <a:alphaModFix/>
          </a:blip>
          <a:stretch>
            <a:fillRect/>
          </a:stretch>
        </p:blipFill>
        <p:spPr>
          <a:xfrm>
            <a:off x="4657138" y="620150"/>
            <a:ext cx="589175" cy="589175"/>
          </a:xfrm>
          <a:prstGeom prst="rect">
            <a:avLst/>
          </a:prstGeom>
          <a:noFill/>
          <a:ln>
            <a:noFill/>
          </a:ln>
        </p:spPr>
      </p:pic>
      <p:pic>
        <p:nvPicPr>
          <p:cNvPr id="107" name="Shape 107" descr="Image result for ford logo"/>
          <p:cNvPicPr preferRelativeResize="0"/>
          <p:nvPr/>
        </p:nvPicPr>
        <p:blipFill>
          <a:blip r:embed="rId4">
            <a:alphaModFix/>
          </a:blip>
          <a:stretch>
            <a:fillRect/>
          </a:stretch>
        </p:blipFill>
        <p:spPr>
          <a:xfrm>
            <a:off x="4122450" y="1962713"/>
            <a:ext cx="1658575" cy="933525"/>
          </a:xfrm>
          <a:prstGeom prst="rect">
            <a:avLst/>
          </a:prstGeom>
          <a:noFill/>
          <a:ln>
            <a:noFill/>
          </a:ln>
        </p:spPr>
      </p:pic>
      <p:pic>
        <p:nvPicPr>
          <p:cNvPr id="108" name="Shape 108" descr="Image result for mercedes benz logo"/>
          <p:cNvPicPr preferRelativeResize="0"/>
          <p:nvPr/>
        </p:nvPicPr>
        <p:blipFill>
          <a:blip r:embed="rId5">
            <a:alphaModFix/>
          </a:blip>
          <a:stretch>
            <a:fillRect/>
          </a:stretch>
        </p:blipFill>
        <p:spPr>
          <a:xfrm>
            <a:off x="3411650" y="1441050"/>
            <a:ext cx="1169299" cy="658201"/>
          </a:xfrm>
          <a:prstGeom prst="rect">
            <a:avLst/>
          </a:prstGeom>
          <a:noFill/>
          <a:ln>
            <a:noFill/>
          </a:ln>
        </p:spPr>
      </p:pic>
      <p:pic>
        <p:nvPicPr>
          <p:cNvPr id="109" name="Shape 109" descr="Image result for vw logos"/>
          <p:cNvPicPr preferRelativeResize="0"/>
          <p:nvPr/>
        </p:nvPicPr>
        <p:blipFill>
          <a:blip r:embed="rId6">
            <a:alphaModFix/>
          </a:blip>
          <a:stretch>
            <a:fillRect/>
          </a:stretch>
        </p:blipFill>
        <p:spPr>
          <a:xfrm>
            <a:off x="3009125" y="782850"/>
            <a:ext cx="659399" cy="658201"/>
          </a:xfrm>
          <a:prstGeom prst="rect">
            <a:avLst/>
          </a:prstGeom>
          <a:noFill/>
          <a:ln>
            <a:noFill/>
          </a:ln>
        </p:spPr>
      </p:pic>
      <p:pic>
        <p:nvPicPr>
          <p:cNvPr id="110" name="Shape 110" descr="Image result for audi logos"/>
          <p:cNvPicPr preferRelativeResize="0"/>
          <p:nvPr/>
        </p:nvPicPr>
        <p:blipFill>
          <a:blip r:embed="rId7">
            <a:alphaModFix/>
          </a:blip>
          <a:stretch>
            <a:fillRect/>
          </a:stretch>
        </p:blipFill>
        <p:spPr>
          <a:xfrm>
            <a:off x="4532588" y="1499488"/>
            <a:ext cx="838268" cy="589175"/>
          </a:xfrm>
          <a:prstGeom prst="rect">
            <a:avLst/>
          </a:prstGeom>
          <a:noFill/>
          <a:ln>
            <a:noFill/>
          </a:ln>
        </p:spPr>
      </p:pic>
      <p:pic>
        <p:nvPicPr>
          <p:cNvPr id="111" name="Shape 111" descr="Image result for nissan logo"/>
          <p:cNvPicPr preferRelativeResize="0"/>
          <p:nvPr/>
        </p:nvPicPr>
        <p:blipFill>
          <a:blip r:embed="rId8">
            <a:alphaModFix/>
          </a:blip>
          <a:stretch>
            <a:fillRect/>
          </a:stretch>
        </p:blipFill>
        <p:spPr>
          <a:xfrm>
            <a:off x="5566475" y="1458163"/>
            <a:ext cx="728375" cy="623973"/>
          </a:xfrm>
          <a:prstGeom prst="rect">
            <a:avLst/>
          </a:prstGeom>
          <a:noFill/>
          <a:ln>
            <a:noFill/>
          </a:ln>
        </p:spPr>
      </p:pic>
      <p:pic>
        <p:nvPicPr>
          <p:cNvPr id="112" name="Shape 112" descr="Image result for bmw logo"/>
          <p:cNvPicPr preferRelativeResize="0"/>
          <p:nvPr/>
        </p:nvPicPr>
        <p:blipFill>
          <a:blip r:embed="rId9">
            <a:alphaModFix/>
          </a:blip>
          <a:stretch>
            <a:fillRect/>
          </a:stretch>
        </p:blipFill>
        <p:spPr>
          <a:xfrm>
            <a:off x="6287200" y="780763"/>
            <a:ext cx="659400" cy="659400"/>
          </a:xfrm>
          <a:prstGeom prst="rect">
            <a:avLst/>
          </a:prstGeom>
          <a:noFill/>
          <a:ln>
            <a:noFill/>
          </a:ln>
        </p:spPr>
      </p:pic>
      <p:pic>
        <p:nvPicPr>
          <p:cNvPr id="113" name="Shape 113" descr="Image result for volvo logo"/>
          <p:cNvPicPr preferRelativeResize="0"/>
          <p:nvPr/>
        </p:nvPicPr>
        <p:blipFill>
          <a:blip r:embed="rId10">
            <a:alphaModFix/>
          </a:blip>
          <a:stretch>
            <a:fillRect/>
          </a:stretch>
        </p:blipFill>
        <p:spPr>
          <a:xfrm>
            <a:off x="6294850" y="2099775"/>
            <a:ext cx="659399" cy="659399"/>
          </a:xfrm>
          <a:prstGeom prst="rect">
            <a:avLst/>
          </a:prstGeom>
          <a:noFill/>
          <a:ln>
            <a:noFill/>
          </a:ln>
        </p:spPr>
      </p:pic>
      <p:pic>
        <p:nvPicPr>
          <p:cNvPr id="114" name="Shape 114" descr="Image result for toyota logo"/>
          <p:cNvPicPr preferRelativeResize="0"/>
          <p:nvPr/>
        </p:nvPicPr>
        <p:blipFill rotWithShape="1">
          <a:blip r:embed="rId11">
            <a:alphaModFix/>
          </a:blip>
          <a:srcRect/>
          <a:stretch/>
        </p:blipFill>
        <p:spPr>
          <a:xfrm>
            <a:off x="2887300" y="2193688"/>
            <a:ext cx="878995" cy="623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Shape 119" descr="Image result for SAE (J3016) Autonomy Levels"/>
          <p:cNvPicPr preferRelativeResize="0"/>
          <p:nvPr/>
        </p:nvPicPr>
        <p:blipFill>
          <a:blip r:embed="rId3">
            <a:alphaModFix/>
          </a:blip>
          <a:stretch>
            <a:fillRect/>
          </a:stretch>
        </p:blipFill>
        <p:spPr>
          <a:xfrm>
            <a:off x="229900" y="302375"/>
            <a:ext cx="6266876" cy="4538750"/>
          </a:xfrm>
          <a:prstGeom prst="rect">
            <a:avLst/>
          </a:prstGeom>
          <a:noFill/>
          <a:ln>
            <a:noFill/>
          </a:ln>
        </p:spPr>
      </p:pic>
      <p:sp>
        <p:nvSpPr>
          <p:cNvPr id="120" name="Shape 120"/>
          <p:cNvSpPr txBox="1"/>
          <p:nvPr/>
        </p:nvSpPr>
        <p:spPr>
          <a:xfrm>
            <a:off x="6503800" y="1021800"/>
            <a:ext cx="4407600" cy="375000"/>
          </a:xfrm>
          <a:prstGeom prst="rect">
            <a:avLst/>
          </a:prstGeom>
          <a:noFill/>
          <a:ln>
            <a:noFill/>
          </a:ln>
        </p:spPr>
        <p:txBody>
          <a:bodyPr wrap="square" lIns="91425" tIns="91425" rIns="91425" bIns="91425" anchor="t" anchorCtr="0">
            <a:noAutofit/>
          </a:bodyPr>
          <a:lstStyle/>
          <a:p>
            <a:pPr lvl="0">
              <a:spcBef>
                <a:spcPts val="0"/>
              </a:spcBef>
              <a:buNone/>
            </a:pPr>
            <a:r>
              <a:rPr lang="en"/>
              <a:t>Level 0 </a:t>
            </a:r>
            <a:r>
              <a:rPr lang="en" sz="800"/>
              <a:t>automated systems but has no </a:t>
            </a:r>
          </a:p>
          <a:p>
            <a:pPr lvl="0">
              <a:spcBef>
                <a:spcPts val="0"/>
              </a:spcBef>
              <a:buClr>
                <a:schemeClr val="dk1"/>
              </a:buClr>
              <a:buSzPts val="1100"/>
              <a:buFont typeface="Arial"/>
              <a:buNone/>
            </a:pPr>
            <a:r>
              <a:rPr lang="en" sz="800"/>
              <a:t>sustained vehicle control</a:t>
            </a:r>
          </a:p>
          <a:p>
            <a:pPr lvl="0">
              <a:spcBef>
                <a:spcPts val="0"/>
              </a:spcBef>
              <a:buNone/>
            </a:pPr>
            <a:endParaRPr/>
          </a:p>
        </p:txBody>
      </p:sp>
      <p:sp>
        <p:nvSpPr>
          <p:cNvPr id="121" name="Shape 121"/>
          <p:cNvSpPr txBox="1"/>
          <p:nvPr/>
        </p:nvSpPr>
        <p:spPr>
          <a:xfrm>
            <a:off x="6496775" y="1587375"/>
            <a:ext cx="1604100" cy="514200"/>
          </a:xfrm>
          <a:prstGeom prst="rect">
            <a:avLst/>
          </a:prstGeom>
          <a:noFill/>
          <a:ln>
            <a:noFill/>
          </a:ln>
        </p:spPr>
        <p:txBody>
          <a:bodyPr wrap="square" lIns="91425" tIns="91425" rIns="91425" bIns="91425" anchor="t" anchorCtr="0">
            <a:noAutofit/>
          </a:bodyPr>
          <a:lstStyle/>
          <a:p>
            <a:pPr lvl="0">
              <a:spcBef>
                <a:spcPts val="0"/>
              </a:spcBef>
              <a:buNone/>
            </a:pPr>
            <a:r>
              <a:rPr lang="en">
                <a:solidFill>
                  <a:schemeClr val="dk1"/>
                </a:solidFill>
              </a:rPr>
              <a:t>Level 1 hands on</a:t>
            </a:r>
          </a:p>
        </p:txBody>
      </p:sp>
      <p:sp>
        <p:nvSpPr>
          <p:cNvPr id="122" name="Shape 122"/>
          <p:cNvSpPr txBox="1"/>
          <p:nvPr/>
        </p:nvSpPr>
        <p:spPr>
          <a:xfrm>
            <a:off x="6496775" y="2222475"/>
            <a:ext cx="1604100" cy="514200"/>
          </a:xfrm>
          <a:prstGeom prst="rect">
            <a:avLst/>
          </a:prstGeom>
          <a:noFill/>
          <a:ln>
            <a:noFill/>
          </a:ln>
        </p:spPr>
        <p:txBody>
          <a:bodyPr wrap="square" lIns="91425" tIns="91425" rIns="91425" bIns="91425" anchor="t" anchorCtr="0">
            <a:noAutofit/>
          </a:bodyPr>
          <a:lstStyle/>
          <a:p>
            <a:pPr lvl="0" rtl="0">
              <a:spcBef>
                <a:spcPts val="0"/>
              </a:spcBef>
              <a:buNone/>
            </a:pPr>
            <a:r>
              <a:rPr lang="en">
                <a:solidFill>
                  <a:schemeClr val="dk1"/>
                </a:solidFill>
              </a:rPr>
              <a:t>Level 2 hands off</a:t>
            </a:r>
          </a:p>
        </p:txBody>
      </p:sp>
      <p:sp>
        <p:nvSpPr>
          <p:cNvPr id="123" name="Shape 123"/>
          <p:cNvSpPr txBox="1"/>
          <p:nvPr/>
        </p:nvSpPr>
        <p:spPr>
          <a:xfrm>
            <a:off x="6496775" y="3094475"/>
            <a:ext cx="1604100" cy="514200"/>
          </a:xfrm>
          <a:prstGeom prst="rect">
            <a:avLst/>
          </a:prstGeom>
          <a:noFill/>
          <a:ln>
            <a:noFill/>
          </a:ln>
        </p:spPr>
        <p:txBody>
          <a:bodyPr wrap="square" lIns="91425" tIns="91425" rIns="91425" bIns="91425" anchor="t" anchorCtr="0">
            <a:noAutofit/>
          </a:bodyPr>
          <a:lstStyle/>
          <a:p>
            <a:pPr lvl="0">
              <a:spcBef>
                <a:spcPts val="0"/>
              </a:spcBef>
              <a:buNone/>
            </a:pPr>
            <a:r>
              <a:rPr lang="en">
                <a:solidFill>
                  <a:schemeClr val="dk1"/>
                </a:solidFill>
              </a:rPr>
              <a:t>Level 3 eyes off</a:t>
            </a:r>
          </a:p>
          <a:p>
            <a:pPr lvl="0" rtl="0">
              <a:spcBef>
                <a:spcPts val="0"/>
              </a:spcBef>
              <a:buNone/>
            </a:pPr>
            <a:endParaRPr>
              <a:solidFill>
                <a:schemeClr val="dk1"/>
              </a:solidFill>
            </a:endParaRPr>
          </a:p>
        </p:txBody>
      </p:sp>
      <p:sp>
        <p:nvSpPr>
          <p:cNvPr id="124" name="Shape 124"/>
          <p:cNvSpPr txBox="1"/>
          <p:nvPr/>
        </p:nvSpPr>
        <p:spPr>
          <a:xfrm>
            <a:off x="6496775" y="3561250"/>
            <a:ext cx="1604100" cy="405900"/>
          </a:xfrm>
          <a:prstGeom prst="rect">
            <a:avLst/>
          </a:prstGeom>
          <a:noFill/>
          <a:ln>
            <a:noFill/>
          </a:ln>
        </p:spPr>
        <p:txBody>
          <a:bodyPr wrap="square" lIns="91425" tIns="91425" rIns="91425" bIns="91425" anchor="t" anchorCtr="0">
            <a:noAutofit/>
          </a:bodyPr>
          <a:lstStyle/>
          <a:p>
            <a:pPr lvl="0">
              <a:spcBef>
                <a:spcPts val="0"/>
              </a:spcBef>
              <a:buNone/>
            </a:pPr>
            <a:r>
              <a:rPr lang="en">
                <a:solidFill>
                  <a:schemeClr val="dk1"/>
                </a:solidFill>
              </a:rPr>
              <a:t>Level 4 mind off</a:t>
            </a:r>
          </a:p>
          <a:p>
            <a:pPr lvl="0" rtl="0">
              <a:spcBef>
                <a:spcPts val="0"/>
              </a:spcBef>
              <a:buNone/>
            </a:pPr>
            <a:endParaRPr>
              <a:solidFill>
                <a:schemeClr val="dk1"/>
              </a:solidFill>
            </a:endParaRPr>
          </a:p>
        </p:txBody>
      </p:sp>
      <p:sp>
        <p:nvSpPr>
          <p:cNvPr id="125" name="Shape 125"/>
          <p:cNvSpPr txBox="1"/>
          <p:nvPr/>
        </p:nvSpPr>
        <p:spPr>
          <a:xfrm>
            <a:off x="6496775" y="4089550"/>
            <a:ext cx="2705400" cy="405900"/>
          </a:xfrm>
          <a:prstGeom prst="rect">
            <a:avLst/>
          </a:prstGeom>
          <a:noFill/>
          <a:ln>
            <a:noFill/>
          </a:ln>
        </p:spPr>
        <p:txBody>
          <a:bodyPr wrap="square" lIns="91425" tIns="91425" rIns="91425" bIns="91425" anchor="t" anchorCtr="0">
            <a:noAutofit/>
          </a:bodyPr>
          <a:lstStyle/>
          <a:p>
            <a:pPr lvl="0" rtl="0">
              <a:spcBef>
                <a:spcPts val="0"/>
              </a:spcBef>
              <a:buNone/>
            </a:pPr>
            <a:r>
              <a:rPr lang="en">
                <a:solidFill>
                  <a:schemeClr val="dk1"/>
                </a:solidFill>
              </a:rPr>
              <a:t>Level 5 steering wheel optional</a:t>
            </a:r>
          </a:p>
          <a:p>
            <a:pPr lvl="0" rtl="0">
              <a:spcBef>
                <a:spcPts val="0"/>
              </a:spcBef>
              <a:buNone/>
            </a:pPr>
            <a:endParaRPr>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cxnSp>
        <p:nvCxnSpPr>
          <p:cNvPr id="130" name="Shape 130"/>
          <p:cNvCxnSpPr/>
          <p:nvPr/>
        </p:nvCxnSpPr>
        <p:spPr>
          <a:xfrm>
            <a:off x="0" y="877775"/>
            <a:ext cx="4377000" cy="0"/>
          </a:xfrm>
          <a:prstGeom prst="straightConnector1">
            <a:avLst/>
          </a:prstGeom>
          <a:noFill/>
          <a:ln w="76200" cap="flat" cmpd="sng">
            <a:solidFill>
              <a:srgbClr val="000000"/>
            </a:solidFill>
            <a:prstDash val="dash"/>
            <a:round/>
            <a:headEnd type="none" w="lg" len="lg"/>
            <a:tailEnd type="none" w="lg" len="lg"/>
          </a:ln>
        </p:spPr>
      </p:cxnSp>
      <p:sp>
        <p:nvSpPr>
          <p:cNvPr id="131" name="Shape 131"/>
          <p:cNvSpPr/>
          <p:nvPr/>
        </p:nvSpPr>
        <p:spPr>
          <a:xfrm>
            <a:off x="3949675" y="617675"/>
            <a:ext cx="520200" cy="520200"/>
          </a:xfrm>
          <a:prstGeom prst="ellipse">
            <a:avLst/>
          </a:prstGeom>
          <a:solidFill>
            <a:srgbClr val="000000"/>
          </a:solidFill>
          <a:ln w="952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32" name="Shape 132"/>
          <p:cNvSpPr txBox="1"/>
          <p:nvPr/>
        </p:nvSpPr>
        <p:spPr>
          <a:xfrm>
            <a:off x="337200" y="-70075"/>
            <a:ext cx="3735000" cy="1105500"/>
          </a:xfrm>
          <a:prstGeom prst="rect">
            <a:avLst/>
          </a:prstGeom>
          <a:noFill/>
          <a:ln>
            <a:noFill/>
          </a:ln>
        </p:spPr>
        <p:txBody>
          <a:bodyPr wrap="square" lIns="91425" tIns="91425" rIns="91425" bIns="91425" anchor="ctr" anchorCtr="0">
            <a:noAutofit/>
          </a:bodyPr>
          <a:lstStyle/>
          <a:p>
            <a:pPr lvl="0" rtl="0">
              <a:spcBef>
                <a:spcPts val="0"/>
              </a:spcBef>
              <a:buNone/>
            </a:pPr>
            <a:r>
              <a:rPr lang="en" sz="4800" b="1">
                <a:solidFill>
                  <a:schemeClr val="dk1"/>
                </a:solidFill>
              </a:rPr>
              <a:t>2015 </a:t>
            </a:r>
            <a:r>
              <a:rPr lang="en" sz="3000" b="1">
                <a:solidFill>
                  <a:schemeClr val="dk1"/>
                </a:solidFill>
              </a:rPr>
              <a:t>&amp;</a:t>
            </a:r>
            <a:r>
              <a:rPr lang="en" sz="4800" b="1">
                <a:solidFill>
                  <a:schemeClr val="dk1"/>
                </a:solidFill>
              </a:rPr>
              <a:t> On...</a:t>
            </a:r>
          </a:p>
        </p:txBody>
      </p:sp>
      <p:pic>
        <p:nvPicPr>
          <p:cNvPr id="133" name="Shape 133" descr="Image result for tesla self driving car"/>
          <p:cNvPicPr preferRelativeResize="0"/>
          <p:nvPr/>
        </p:nvPicPr>
        <p:blipFill>
          <a:blip r:embed="rId3">
            <a:alphaModFix/>
          </a:blip>
          <a:stretch>
            <a:fillRect/>
          </a:stretch>
        </p:blipFill>
        <p:spPr>
          <a:xfrm>
            <a:off x="781800" y="1468125"/>
            <a:ext cx="2058350" cy="1543100"/>
          </a:xfrm>
          <a:prstGeom prst="rect">
            <a:avLst/>
          </a:prstGeom>
          <a:noFill/>
          <a:ln>
            <a:noFill/>
          </a:ln>
        </p:spPr>
      </p:pic>
      <p:pic>
        <p:nvPicPr>
          <p:cNvPr id="134" name="Shape 134" descr="Image result for tesla self driving car"/>
          <p:cNvPicPr preferRelativeResize="0"/>
          <p:nvPr/>
        </p:nvPicPr>
        <p:blipFill>
          <a:blip r:embed="rId4">
            <a:alphaModFix/>
          </a:blip>
          <a:stretch>
            <a:fillRect/>
          </a:stretch>
        </p:blipFill>
        <p:spPr>
          <a:xfrm>
            <a:off x="385125" y="2666866"/>
            <a:ext cx="2632250" cy="1478350"/>
          </a:xfrm>
          <a:prstGeom prst="rect">
            <a:avLst/>
          </a:prstGeom>
          <a:noFill/>
          <a:ln>
            <a:noFill/>
          </a:ln>
        </p:spPr>
      </p:pic>
      <p:pic>
        <p:nvPicPr>
          <p:cNvPr id="135" name="Shape 135" descr="Image result for tesla logo"/>
          <p:cNvPicPr preferRelativeResize="0"/>
          <p:nvPr/>
        </p:nvPicPr>
        <p:blipFill>
          <a:blip r:embed="rId5">
            <a:alphaModFix/>
          </a:blip>
          <a:stretch>
            <a:fillRect/>
          </a:stretch>
        </p:blipFill>
        <p:spPr>
          <a:xfrm>
            <a:off x="708450" y="1512700"/>
            <a:ext cx="763925" cy="763924"/>
          </a:xfrm>
          <a:prstGeom prst="rect">
            <a:avLst/>
          </a:prstGeom>
          <a:noFill/>
          <a:ln>
            <a:noFill/>
          </a:ln>
        </p:spPr>
      </p:pic>
      <p:pic>
        <p:nvPicPr>
          <p:cNvPr id="136" name="Shape 136" descr="Image result for self driving cars"/>
          <p:cNvPicPr preferRelativeResize="0"/>
          <p:nvPr/>
        </p:nvPicPr>
        <p:blipFill>
          <a:blip r:embed="rId6">
            <a:alphaModFix/>
          </a:blip>
          <a:stretch>
            <a:fillRect/>
          </a:stretch>
        </p:blipFill>
        <p:spPr>
          <a:xfrm>
            <a:off x="3452070" y="1541875"/>
            <a:ext cx="2356032" cy="1543100"/>
          </a:xfrm>
          <a:prstGeom prst="rect">
            <a:avLst/>
          </a:prstGeom>
          <a:noFill/>
          <a:ln>
            <a:noFill/>
          </a:ln>
        </p:spPr>
      </p:pic>
      <p:pic>
        <p:nvPicPr>
          <p:cNvPr id="137" name="Shape 137" descr="Image result for self driving cars"/>
          <p:cNvPicPr preferRelativeResize="0"/>
          <p:nvPr/>
        </p:nvPicPr>
        <p:blipFill>
          <a:blip r:embed="rId7">
            <a:alphaModFix/>
          </a:blip>
          <a:stretch>
            <a:fillRect/>
          </a:stretch>
        </p:blipFill>
        <p:spPr>
          <a:xfrm>
            <a:off x="6283950" y="1468125"/>
            <a:ext cx="2714724" cy="1370047"/>
          </a:xfrm>
          <a:prstGeom prst="rect">
            <a:avLst/>
          </a:prstGeom>
          <a:noFill/>
          <a:ln>
            <a:noFill/>
          </a:ln>
        </p:spPr>
      </p:pic>
      <p:pic>
        <p:nvPicPr>
          <p:cNvPr id="138" name="Shape 138" descr="Image result for google logo"/>
          <p:cNvPicPr preferRelativeResize="0"/>
          <p:nvPr/>
        </p:nvPicPr>
        <p:blipFill>
          <a:blip r:embed="rId8">
            <a:alphaModFix/>
          </a:blip>
          <a:stretch>
            <a:fillRect/>
          </a:stretch>
        </p:blipFill>
        <p:spPr>
          <a:xfrm>
            <a:off x="6283950" y="2838173"/>
            <a:ext cx="1350126" cy="520200"/>
          </a:xfrm>
          <a:prstGeom prst="rect">
            <a:avLst/>
          </a:prstGeom>
          <a:noFill/>
          <a:ln>
            <a:noFill/>
          </a:ln>
        </p:spPr>
      </p:pic>
      <p:pic>
        <p:nvPicPr>
          <p:cNvPr id="139" name="Shape 139" descr="Image result for gm logo png"/>
          <p:cNvPicPr preferRelativeResize="0"/>
          <p:nvPr/>
        </p:nvPicPr>
        <p:blipFill>
          <a:blip r:embed="rId9">
            <a:alphaModFix/>
          </a:blip>
          <a:stretch>
            <a:fillRect/>
          </a:stretch>
        </p:blipFill>
        <p:spPr>
          <a:xfrm>
            <a:off x="5325723" y="2602600"/>
            <a:ext cx="482375" cy="482375"/>
          </a:xfrm>
          <a:prstGeom prst="rect">
            <a:avLst/>
          </a:prstGeom>
          <a:noFill/>
          <a:ln>
            <a:noFill/>
          </a:ln>
        </p:spPr>
      </p:pic>
      <p:pic>
        <p:nvPicPr>
          <p:cNvPr id="140" name="Shape 140" descr="Image result for self driving cars"/>
          <p:cNvPicPr preferRelativeResize="0"/>
          <p:nvPr/>
        </p:nvPicPr>
        <p:blipFill>
          <a:blip r:embed="rId10">
            <a:alphaModFix/>
          </a:blip>
          <a:stretch>
            <a:fillRect/>
          </a:stretch>
        </p:blipFill>
        <p:spPr>
          <a:xfrm>
            <a:off x="7510679" y="4145219"/>
            <a:ext cx="1388472" cy="763925"/>
          </a:xfrm>
          <a:prstGeom prst="rect">
            <a:avLst/>
          </a:prstGeom>
          <a:noFill/>
          <a:ln>
            <a:noFill/>
          </a:ln>
        </p:spPr>
      </p:pic>
      <p:pic>
        <p:nvPicPr>
          <p:cNvPr id="141" name="Shape 141" descr="Image result for lyft self driving cars"/>
          <p:cNvPicPr preferRelativeResize="0"/>
          <p:nvPr/>
        </p:nvPicPr>
        <p:blipFill>
          <a:blip r:embed="rId11">
            <a:alphaModFix/>
          </a:blip>
          <a:stretch>
            <a:fillRect/>
          </a:stretch>
        </p:blipFill>
        <p:spPr>
          <a:xfrm>
            <a:off x="5440475" y="4144825"/>
            <a:ext cx="1350125" cy="764737"/>
          </a:xfrm>
          <a:prstGeom prst="rect">
            <a:avLst/>
          </a:prstGeom>
          <a:noFill/>
          <a:ln>
            <a:noFill/>
          </a:ln>
        </p:spPr>
      </p:pic>
      <p:pic>
        <p:nvPicPr>
          <p:cNvPr id="142" name="Shape 142" descr="Image result for lyft logo"/>
          <p:cNvPicPr preferRelativeResize="0"/>
          <p:nvPr/>
        </p:nvPicPr>
        <p:blipFill>
          <a:blip r:embed="rId12">
            <a:alphaModFix/>
          </a:blip>
          <a:stretch>
            <a:fillRect/>
          </a:stretch>
        </p:blipFill>
        <p:spPr>
          <a:xfrm>
            <a:off x="5800913" y="3699275"/>
            <a:ext cx="629250" cy="445950"/>
          </a:xfrm>
          <a:prstGeom prst="rect">
            <a:avLst/>
          </a:prstGeom>
          <a:noFill/>
          <a:ln>
            <a:noFill/>
          </a:ln>
        </p:spPr>
      </p:pic>
      <p:pic>
        <p:nvPicPr>
          <p:cNvPr id="143" name="Shape 143" descr="Image result for uber logo"/>
          <p:cNvPicPr preferRelativeResize="0"/>
          <p:nvPr/>
        </p:nvPicPr>
        <p:blipFill>
          <a:blip r:embed="rId13">
            <a:alphaModFix/>
          </a:blip>
          <a:stretch>
            <a:fillRect/>
          </a:stretch>
        </p:blipFill>
        <p:spPr>
          <a:xfrm>
            <a:off x="7890288" y="3592175"/>
            <a:ext cx="629250" cy="629250"/>
          </a:xfrm>
          <a:prstGeom prst="rect">
            <a:avLst/>
          </a:prstGeom>
          <a:noFill/>
          <a:ln>
            <a:noFill/>
          </a:ln>
        </p:spPr>
      </p:pic>
      <p:sp>
        <p:nvSpPr>
          <p:cNvPr id="144" name="Shape 144"/>
          <p:cNvSpPr txBox="1"/>
          <p:nvPr/>
        </p:nvSpPr>
        <p:spPr>
          <a:xfrm>
            <a:off x="4368725" y="4623550"/>
            <a:ext cx="1109400" cy="514200"/>
          </a:xfrm>
          <a:prstGeom prst="rect">
            <a:avLst/>
          </a:prstGeom>
          <a:noFill/>
          <a:ln>
            <a:noFill/>
          </a:ln>
        </p:spPr>
        <p:txBody>
          <a:bodyPr wrap="square" lIns="91425" tIns="91425" rIns="91425" bIns="91425" anchor="t" anchorCtr="0">
            <a:noAutofit/>
          </a:bodyPr>
          <a:lstStyle/>
          <a:p>
            <a:pPr lvl="0">
              <a:spcBef>
                <a:spcPts val="0"/>
              </a:spcBef>
              <a:buNone/>
            </a:pPr>
            <a:r>
              <a:rPr lang="en"/>
              <a:t>And soon...</a:t>
            </a:r>
          </a:p>
        </p:txBody>
      </p:sp>
      <p:sp>
        <p:nvSpPr>
          <p:cNvPr id="145" name="Shape 145"/>
          <p:cNvSpPr txBox="1"/>
          <p:nvPr/>
        </p:nvSpPr>
        <p:spPr>
          <a:xfrm>
            <a:off x="7009038" y="4623950"/>
            <a:ext cx="283200" cy="514200"/>
          </a:xfrm>
          <a:prstGeom prst="rect">
            <a:avLst/>
          </a:prstGeom>
          <a:noFill/>
          <a:ln>
            <a:noFill/>
          </a:ln>
        </p:spPr>
        <p:txBody>
          <a:bodyPr wrap="square" lIns="91425" tIns="91425" rIns="91425" bIns="91425" anchor="t" anchorCtr="0">
            <a:noAutofit/>
          </a:bodyPr>
          <a:lstStyle/>
          <a:p>
            <a:pPr lvl="0">
              <a:spcBef>
                <a:spcPts val="0"/>
              </a:spcBef>
              <a:buNone/>
            </a:pPr>
            <a:r>
              <a:rPr lang="en"/>
              <a:t>&amp;</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Shape 150"/>
          <p:cNvPicPr preferRelativeResize="0"/>
          <p:nvPr/>
        </p:nvPicPr>
        <p:blipFill>
          <a:blip r:embed="rId3">
            <a:alphaModFix/>
          </a:blip>
          <a:stretch>
            <a:fillRect/>
          </a:stretch>
        </p:blipFill>
        <p:spPr>
          <a:xfrm>
            <a:off x="2496125" y="1740013"/>
            <a:ext cx="3516799" cy="2452924"/>
          </a:xfrm>
          <a:prstGeom prst="rect">
            <a:avLst/>
          </a:prstGeom>
          <a:noFill/>
          <a:ln>
            <a:noFill/>
          </a:ln>
        </p:spPr>
      </p:pic>
      <p:sp>
        <p:nvSpPr>
          <p:cNvPr id="151" name="Shape 151"/>
          <p:cNvSpPr txBox="1"/>
          <p:nvPr/>
        </p:nvSpPr>
        <p:spPr>
          <a:xfrm>
            <a:off x="1247300" y="961650"/>
            <a:ext cx="5961000" cy="514200"/>
          </a:xfrm>
          <a:prstGeom prst="rect">
            <a:avLst/>
          </a:prstGeom>
          <a:noFill/>
          <a:ln>
            <a:noFill/>
          </a:ln>
        </p:spPr>
        <p:txBody>
          <a:bodyPr wrap="square" lIns="91425" tIns="91425" rIns="91425" bIns="91425" anchor="t" anchorCtr="0">
            <a:noAutofit/>
          </a:bodyPr>
          <a:lstStyle/>
          <a:p>
            <a:pPr lvl="0">
              <a:spcBef>
                <a:spcPts val="0"/>
              </a:spcBef>
              <a:buNone/>
            </a:pPr>
            <a:r>
              <a:rPr lang="en" sz="3600">
                <a:solidFill>
                  <a:srgbClr val="698095"/>
                </a:solidFill>
                <a:highlight>
                  <a:srgbClr val="F9F9F9"/>
                </a:highlight>
              </a:rPr>
              <a:t>SELF DRIVE Act, H.R. 3388</a:t>
            </a:r>
          </a:p>
        </p:txBody>
      </p:sp>
      <p:sp>
        <p:nvSpPr>
          <p:cNvPr id="152" name="Shape 152"/>
          <p:cNvSpPr txBox="1"/>
          <p:nvPr/>
        </p:nvSpPr>
        <p:spPr>
          <a:xfrm>
            <a:off x="137725" y="206600"/>
            <a:ext cx="5961000" cy="837600"/>
          </a:xfrm>
          <a:prstGeom prst="rect">
            <a:avLst/>
          </a:prstGeom>
          <a:noFill/>
          <a:ln>
            <a:noFill/>
          </a:ln>
        </p:spPr>
        <p:txBody>
          <a:bodyPr wrap="square" lIns="91425" tIns="91425" rIns="91425" bIns="91425" anchor="ctr" anchorCtr="0">
            <a:noAutofit/>
          </a:bodyPr>
          <a:lstStyle/>
          <a:p>
            <a:pPr lvl="0" rtl="0">
              <a:spcBef>
                <a:spcPts val="0"/>
              </a:spcBef>
              <a:buNone/>
            </a:pPr>
            <a:r>
              <a:rPr lang="en" sz="4800" b="1">
                <a:solidFill>
                  <a:schemeClr val="dk1"/>
                </a:solidFill>
              </a:rPr>
              <a:t>Early this year...</a:t>
            </a:r>
          </a:p>
        </p:txBody>
      </p:sp>
      <p:sp>
        <p:nvSpPr>
          <p:cNvPr id="153" name="Shape 153"/>
          <p:cNvSpPr txBox="1"/>
          <p:nvPr/>
        </p:nvSpPr>
        <p:spPr>
          <a:xfrm>
            <a:off x="2425725" y="4403550"/>
            <a:ext cx="3741600" cy="514200"/>
          </a:xfrm>
          <a:prstGeom prst="rect">
            <a:avLst/>
          </a:prstGeom>
          <a:noFill/>
          <a:ln>
            <a:noFill/>
          </a:ln>
        </p:spPr>
        <p:txBody>
          <a:bodyPr wrap="square" lIns="91425" tIns="91425" rIns="91425" bIns="91425" anchor="t" anchorCtr="0">
            <a:noAutofit/>
          </a:bodyPr>
          <a:lstStyle/>
          <a:p>
            <a:pPr lvl="0">
              <a:spcBef>
                <a:spcPts val="0"/>
              </a:spcBef>
              <a:buNone/>
            </a:pPr>
            <a:r>
              <a:rPr lang="en"/>
              <a:t>https://energycommerce.house.gov/selfdrive/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p:nvPr/>
        </p:nvSpPr>
        <p:spPr>
          <a:xfrm>
            <a:off x="199600" y="922250"/>
            <a:ext cx="3856500" cy="2440800"/>
          </a:xfrm>
          <a:prstGeom prst="wedgeEllipseCallout">
            <a:avLst>
              <a:gd name="adj1" fmla="val -20833"/>
              <a:gd name="adj2" fmla="val 62500"/>
            </a:avLst>
          </a:prstGeom>
          <a:solidFill>
            <a:srgbClr val="F4CCCC"/>
          </a:solidFill>
          <a:ln w="19050"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59" name="Shape 159"/>
          <p:cNvSpPr txBox="1"/>
          <p:nvPr/>
        </p:nvSpPr>
        <p:spPr>
          <a:xfrm>
            <a:off x="528700" y="1411650"/>
            <a:ext cx="3527400" cy="1959000"/>
          </a:xfrm>
          <a:prstGeom prst="rect">
            <a:avLst/>
          </a:prstGeom>
          <a:noFill/>
          <a:ln>
            <a:noFill/>
          </a:ln>
        </p:spPr>
        <p:txBody>
          <a:bodyPr wrap="square" lIns="91425" tIns="91425" rIns="91425" bIns="91425" anchor="t" anchorCtr="0">
            <a:noAutofit/>
          </a:bodyPr>
          <a:lstStyle/>
          <a:p>
            <a:pPr lvl="0">
              <a:spcBef>
                <a:spcPts val="0"/>
              </a:spcBef>
              <a:buNone/>
            </a:pPr>
            <a:r>
              <a:rPr lang="en"/>
              <a:t>“This bill threatens the safety of the American public because it will give automakers a huge number of exemptions for safety standards for no reason at all but because they want their autonomous vehicles to be first on the lot.”</a:t>
            </a:r>
          </a:p>
        </p:txBody>
      </p:sp>
      <p:sp>
        <p:nvSpPr>
          <p:cNvPr id="160" name="Shape 160"/>
          <p:cNvSpPr txBox="1"/>
          <p:nvPr/>
        </p:nvSpPr>
        <p:spPr>
          <a:xfrm>
            <a:off x="168675" y="3691900"/>
            <a:ext cx="2578800" cy="742200"/>
          </a:xfrm>
          <a:prstGeom prst="rect">
            <a:avLst/>
          </a:prstGeom>
          <a:noFill/>
          <a:ln>
            <a:noFill/>
          </a:ln>
        </p:spPr>
        <p:txBody>
          <a:bodyPr wrap="square" lIns="91425" tIns="91425" rIns="91425" bIns="91425" anchor="t" anchorCtr="0">
            <a:noAutofit/>
          </a:bodyPr>
          <a:lstStyle/>
          <a:p>
            <a:pPr lvl="0">
              <a:spcBef>
                <a:spcPts val="0"/>
              </a:spcBef>
              <a:buNone/>
            </a:pPr>
            <a:r>
              <a:rPr lang="en">
                <a:solidFill>
                  <a:srgbClr val="333333"/>
                </a:solidFill>
                <a:highlight>
                  <a:srgbClr val="FFFFFF"/>
                </a:highlight>
                <a:latin typeface="Georgia"/>
                <a:ea typeface="Georgia"/>
                <a:cs typeface="Georgia"/>
                <a:sym typeface="Georgia"/>
              </a:rPr>
              <a:t>Joan Claybrook</a:t>
            </a:r>
            <a:r>
              <a:rPr lang="en" sz="1000">
                <a:solidFill>
                  <a:srgbClr val="333333"/>
                </a:solidFill>
                <a:highlight>
                  <a:srgbClr val="FFFFFF"/>
                </a:highlight>
                <a:latin typeface="Georgia"/>
                <a:ea typeface="Georgia"/>
                <a:cs typeface="Georgia"/>
                <a:sym typeface="Georgia"/>
              </a:rPr>
              <a:t>, </a:t>
            </a:r>
          </a:p>
          <a:p>
            <a:pPr lvl="0">
              <a:spcBef>
                <a:spcPts val="0"/>
              </a:spcBef>
              <a:buNone/>
            </a:pPr>
            <a:r>
              <a:rPr lang="en" sz="1000">
                <a:solidFill>
                  <a:srgbClr val="333333"/>
                </a:solidFill>
                <a:highlight>
                  <a:srgbClr val="FFFFFF"/>
                </a:highlight>
                <a:latin typeface="Georgia"/>
                <a:ea typeface="Georgia"/>
                <a:cs typeface="Georgia"/>
                <a:sym typeface="Georgia"/>
              </a:rPr>
              <a:t>chairwoman of Advocates for Highway and Auto Safety</a:t>
            </a:r>
          </a:p>
        </p:txBody>
      </p:sp>
      <p:pic>
        <p:nvPicPr>
          <p:cNvPr id="161" name="Shape 161" descr="Image result for auto safety organizations"/>
          <p:cNvPicPr preferRelativeResize="0"/>
          <p:nvPr/>
        </p:nvPicPr>
        <p:blipFill>
          <a:blip r:embed="rId3">
            <a:alphaModFix/>
          </a:blip>
          <a:stretch>
            <a:fillRect/>
          </a:stretch>
        </p:blipFill>
        <p:spPr>
          <a:xfrm>
            <a:off x="4245273" y="2434138"/>
            <a:ext cx="1903077" cy="742200"/>
          </a:xfrm>
          <a:prstGeom prst="rect">
            <a:avLst/>
          </a:prstGeom>
          <a:noFill/>
          <a:ln>
            <a:noFill/>
          </a:ln>
        </p:spPr>
      </p:pic>
      <p:pic>
        <p:nvPicPr>
          <p:cNvPr id="162" name="Shape 162" descr="Image result for auto safety organizations"/>
          <p:cNvPicPr preferRelativeResize="0"/>
          <p:nvPr/>
        </p:nvPicPr>
        <p:blipFill>
          <a:blip r:embed="rId4">
            <a:alphaModFix/>
          </a:blip>
          <a:stretch>
            <a:fillRect/>
          </a:stretch>
        </p:blipFill>
        <p:spPr>
          <a:xfrm>
            <a:off x="4511249" y="1638113"/>
            <a:ext cx="1371124" cy="776975"/>
          </a:xfrm>
          <a:prstGeom prst="rect">
            <a:avLst/>
          </a:prstGeom>
          <a:noFill/>
          <a:ln>
            <a:noFill/>
          </a:ln>
        </p:spPr>
      </p:pic>
      <p:pic>
        <p:nvPicPr>
          <p:cNvPr id="163" name="Shape 163" descr="Image result for auto safety organizations"/>
          <p:cNvPicPr preferRelativeResize="0"/>
          <p:nvPr/>
        </p:nvPicPr>
        <p:blipFill>
          <a:blip r:embed="rId5">
            <a:alphaModFix/>
          </a:blip>
          <a:stretch>
            <a:fillRect/>
          </a:stretch>
        </p:blipFill>
        <p:spPr>
          <a:xfrm>
            <a:off x="4031341" y="3195388"/>
            <a:ext cx="2330934" cy="776975"/>
          </a:xfrm>
          <a:prstGeom prst="rect">
            <a:avLst/>
          </a:prstGeom>
          <a:noFill/>
          <a:ln>
            <a:noFill/>
          </a:ln>
        </p:spPr>
      </p:pic>
      <p:pic>
        <p:nvPicPr>
          <p:cNvPr id="164" name="Shape 164" descr="Image result for auto safety organizations"/>
          <p:cNvPicPr preferRelativeResize="0"/>
          <p:nvPr/>
        </p:nvPicPr>
        <p:blipFill>
          <a:blip r:embed="rId6">
            <a:alphaModFix/>
          </a:blip>
          <a:stretch>
            <a:fillRect/>
          </a:stretch>
        </p:blipFill>
        <p:spPr>
          <a:xfrm>
            <a:off x="4770900" y="809938"/>
            <a:ext cx="851825" cy="828175"/>
          </a:xfrm>
          <a:prstGeom prst="rect">
            <a:avLst/>
          </a:prstGeom>
          <a:noFill/>
          <a:ln>
            <a:noFill/>
          </a:ln>
        </p:spPr>
      </p:pic>
      <p:pic>
        <p:nvPicPr>
          <p:cNvPr id="165" name="Shape 165" descr="Image result for union"/>
          <p:cNvPicPr preferRelativeResize="0"/>
          <p:nvPr/>
        </p:nvPicPr>
        <p:blipFill>
          <a:blip r:embed="rId7">
            <a:alphaModFix/>
          </a:blip>
          <a:stretch>
            <a:fillRect/>
          </a:stretch>
        </p:blipFill>
        <p:spPr>
          <a:xfrm>
            <a:off x="6779675" y="1274250"/>
            <a:ext cx="1914525" cy="19145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2145</Words>
  <Application>Microsoft Office PowerPoint</Application>
  <PresentationFormat>On-screen Show (16:9)</PresentationFormat>
  <Paragraphs>149</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Comic Sans MS</vt:lpstr>
      <vt:lpstr>Georgia</vt:lpstr>
      <vt:lpstr>Times New Roman</vt:lpstr>
      <vt:lpstr>Simple Light</vt:lpstr>
      <vt:lpstr>Self Driving Cars</vt:lpstr>
      <vt:lpstr>A brief history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no one is technically driving a car, who is accountable for a crash?</vt:lpstr>
      <vt:lpstr>Key Risk </vt:lpstr>
      <vt:lpstr>Key Risk contd  .</vt:lpstr>
      <vt:lpstr>Controls</vt:lpstr>
      <vt:lpstr>Controls</vt:lpstr>
      <vt:lpstr>Residual Risk</vt:lpstr>
      <vt:lpstr>Ethical Residual Risk </vt:lpstr>
      <vt:lpstr>Legal Residual Risk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Self Driving Cars</dc:title>
  <dc:creator>Paul Needle</dc:creator>
  <cp:lastModifiedBy>Liang Yao</cp:lastModifiedBy>
  <cp:revision>1</cp:revision>
  <dcterms:modified xsi:type="dcterms:W3CDTF">2017-12-04T03:18:45Z</dcterms:modified>
</cp:coreProperties>
</file>