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PT Sans Narrow" panose="020B0604020202020204" charset="0"/>
      <p:regular r:id="rId10"/>
      <p:bold r:id="rId11"/>
    </p:embeddedFont>
    <p:embeddedFont>
      <p:font typeface="Open Sans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05746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8795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7832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9921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3651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8749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2756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7740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400"/>
              <a:buNone/>
              <a:defRPr sz="5400"/>
            </a:lvl1pPr>
            <a:lvl2pPr lvl="1" algn="ctr">
              <a:spcBef>
                <a:spcPts val="0"/>
              </a:spcBef>
              <a:buSzPts val="5400"/>
              <a:buNone/>
              <a:defRPr sz="5400"/>
            </a:lvl2pPr>
            <a:lvl3pPr lvl="2" algn="ctr">
              <a:spcBef>
                <a:spcPts val="0"/>
              </a:spcBef>
              <a:buSzPts val="5400"/>
              <a:buNone/>
              <a:defRPr sz="5400"/>
            </a:lvl3pPr>
            <a:lvl4pPr lvl="3" algn="ctr">
              <a:spcBef>
                <a:spcPts val="0"/>
              </a:spcBef>
              <a:buSzPts val="5400"/>
              <a:buNone/>
              <a:defRPr sz="5400"/>
            </a:lvl4pPr>
            <a:lvl5pPr lvl="4" algn="ctr">
              <a:spcBef>
                <a:spcPts val="0"/>
              </a:spcBef>
              <a:buSzPts val="5400"/>
              <a:buNone/>
              <a:defRPr sz="5400"/>
            </a:lvl5pPr>
            <a:lvl6pPr lvl="5" algn="ctr">
              <a:spcBef>
                <a:spcPts val="0"/>
              </a:spcBef>
              <a:buSzPts val="5400"/>
              <a:buNone/>
              <a:defRPr sz="5400"/>
            </a:lvl6pPr>
            <a:lvl7pPr lvl="6" algn="ctr">
              <a:spcBef>
                <a:spcPts val="0"/>
              </a:spcBef>
              <a:buSzPts val="5400"/>
              <a:buNone/>
              <a:defRPr sz="5400"/>
            </a:lvl7pPr>
            <a:lvl8pPr lvl="7" algn="ctr">
              <a:spcBef>
                <a:spcPts val="0"/>
              </a:spcBef>
              <a:buSzPts val="5400"/>
              <a:buNone/>
              <a:defRPr sz="5400"/>
            </a:lvl8pPr>
            <a:lvl9pPr lvl="8" algn="ctr">
              <a:spcBef>
                <a:spcPts val="0"/>
              </a:spcBef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/>
            </a:lvl1pPr>
            <a:lvl2pPr lvl="1" algn="ctr">
              <a:spcBef>
                <a:spcPts val="0"/>
              </a:spcBef>
              <a:buSzPts val="3600"/>
              <a:buNone/>
              <a:defRPr/>
            </a:lvl2pPr>
            <a:lvl3pPr lvl="2" algn="ctr">
              <a:spcBef>
                <a:spcPts val="0"/>
              </a:spcBef>
              <a:buSzPts val="3600"/>
              <a:buNone/>
              <a:defRPr/>
            </a:lvl3pPr>
            <a:lvl4pPr lvl="3" algn="ctr">
              <a:spcBef>
                <a:spcPts val="0"/>
              </a:spcBef>
              <a:buSzPts val="3600"/>
              <a:buNone/>
              <a:defRPr/>
            </a:lvl4pPr>
            <a:lvl5pPr lvl="4" algn="ctr">
              <a:spcBef>
                <a:spcPts val="0"/>
              </a:spcBef>
              <a:buSzPts val="3600"/>
              <a:buNone/>
              <a:defRPr/>
            </a:lvl5pPr>
            <a:lvl6pPr lvl="5" algn="ctr">
              <a:spcBef>
                <a:spcPts val="0"/>
              </a:spcBef>
              <a:buSzPts val="3600"/>
              <a:buNone/>
              <a:defRPr/>
            </a:lvl6pPr>
            <a:lvl7pPr lvl="6" algn="ctr">
              <a:spcBef>
                <a:spcPts val="0"/>
              </a:spcBef>
              <a:buSzPts val="3600"/>
              <a:buNone/>
              <a:defRPr/>
            </a:lvl7pPr>
            <a:lvl8pPr lvl="7" algn="ctr">
              <a:spcBef>
                <a:spcPts val="0"/>
              </a:spcBef>
              <a:buSzPts val="3600"/>
              <a:buNone/>
              <a:defRPr/>
            </a:lvl8pPr>
            <a:lvl9pPr lvl="8" algn="ctr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Big Data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2137225" y="2850057"/>
            <a:ext cx="4870500" cy="1294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4A86E8"/>
                </a:solidFill>
              </a:rPr>
              <a:t>Qiyu chen, Xiaomin Dong, Chenhui Lai, Xinteng Chen, Vittorio DiPentino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Background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58727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</a:pPr>
            <a:r>
              <a:rPr lang="en" sz="1400" b="1">
                <a:solidFill>
                  <a:srgbClr val="222222"/>
                </a:solidFill>
                <a:highlight>
                  <a:srgbClr val="FFFFFF"/>
                </a:highlight>
              </a:rPr>
              <a:t>Large data sets that may be analyzed computationally to reveal patterns especially relating to human behavior and interactions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Critical to understanding and meeting the needs of business operations and customers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</a:pPr>
            <a:r>
              <a:rPr lang="en" sz="1400" b="1">
                <a:solidFill>
                  <a:srgbClr val="222222"/>
                </a:solidFill>
                <a:highlight>
                  <a:srgbClr val="FFFFFF"/>
                </a:highlight>
              </a:rPr>
              <a:t>Characteristics of big data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Volume - the quantity of generated and stored data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Variety - the type and nature of the data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Velocity - the speed at which the data is generated and processed to meet the demands and challenges that lie in the path of growth and development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</a:pPr>
            <a:r>
              <a:rPr lang="en" sz="1400" b="1">
                <a:solidFill>
                  <a:srgbClr val="222222"/>
                </a:solidFill>
                <a:highlight>
                  <a:srgbClr val="FFFFFF"/>
                </a:highlight>
              </a:rPr>
              <a:t>Big data is considered to be any data set that cannot be managed due to the restrictions of the user</a:t>
            </a:r>
          </a:p>
          <a:p>
            <a:pPr marL="914400" lvl="1" indent="-317500" rtl="0">
              <a:spcBef>
                <a:spcPts val="0"/>
              </a:spcBef>
              <a:spcAft>
                <a:spcPts val="700"/>
              </a:spcAft>
              <a:buClr>
                <a:srgbClr val="222222"/>
              </a:buClr>
              <a:buSzPts val="1400"/>
              <a:buChar char="○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An attachment over the size of 25mb using Gmail can be considered big data due to the restriction</a:t>
            </a:r>
          </a:p>
          <a:p>
            <a:pPr lvl="0" rtl="0">
              <a:spcBef>
                <a:spcPts val="200"/>
              </a:spcBef>
              <a:spcAft>
                <a:spcPts val="700"/>
              </a:spcAft>
              <a:buNone/>
            </a:pPr>
            <a:endParaRPr sz="12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44400" y="49775"/>
            <a:ext cx="3099600" cy="153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Key Risks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 b="1">
                <a:solidFill>
                  <a:srgbClr val="000000"/>
                </a:solidFill>
              </a:rPr>
              <a:t>Security risk: 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data can be stolen for criminals</a:t>
            </a:r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>
                <a:solidFill>
                  <a:srgbClr val="000000"/>
                </a:solidFill>
              </a:rPr>
              <a:t>E.g. Target debit card information leaking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 b="1">
                <a:solidFill>
                  <a:srgbClr val="000000"/>
                </a:solidFill>
              </a:rPr>
              <a:t>Privacy risk: 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personal data leaking will lead to expensive lawsuits and even prison</a:t>
            </a:r>
          </a:p>
          <a:p>
            <a:pPr marL="1371600" lvl="2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>
                <a:solidFill>
                  <a:srgbClr val="000000"/>
                </a:solidFill>
              </a:rPr>
              <a:t>E.g. “God model” for uber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 b="1">
                <a:solidFill>
                  <a:srgbClr val="000000"/>
                </a:solidFill>
              </a:rPr>
              <a:t>Bad Analytics: 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bad analytics bring wrong results</a:t>
            </a:r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>
                <a:solidFill>
                  <a:srgbClr val="000000"/>
                </a:solidFill>
              </a:rPr>
              <a:t>E.g. Google’s Flu Trends project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 b="1">
                <a:solidFill>
                  <a:srgbClr val="000000"/>
                </a:solidFill>
              </a:rPr>
              <a:t>Bad Data: </a:t>
            </a:r>
          </a:p>
          <a:p>
            <a:pPr marL="914400" lvl="1" indent="-317500" rtl="0">
              <a:spcBef>
                <a:spcPts val="0"/>
              </a:spcBef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irrelevant, out of date, or erroneous data brings wrong insight.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73100" y="3806325"/>
            <a:ext cx="1852600" cy="121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Controls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339175"/>
            <a:ext cx="8520600" cy="3697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</a:endParaRP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 b="1">
                <a:solidFill>
                  <a:srgbClr val="000000"/>
                </a:solidFill>
              </a:rPr>
              <a:t>Security Risk (External)</a:t>
            </a:r>
          </a:p>
          <a:p>
            <a: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b="1">
                <a:solidFill>
                  <a:srgbClr val="000000"/>
                </a:solidFill>
              </a:rPr>
              <a:t>Antivirus &amp; Firewall</a:t>
            </a:r>
          </a:p>
          <a:p>
            <a: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>
                <a:solidFill>
                  <a:srgbClr val="000000"/>
                </a:solidFill>
              </a:rPr>
              <a:t>Controlling incoming and outgoing network traffic.</a:t>
            </a:r>
          </a:p>
          <a:p>
            <a: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b="1">
                <a:solidFill>
                  <a:srgbClr val="000000"/>
                </a:solidFill>
              </a:rPr>
              <a:t>Training</a:t>
            </a:r>
          </a:p>
          <a:p>
            <a: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>
                <a:solidFill>
                  <a:srgbClr val="000000"/>
                </a:solidFill>
              </a:rPr>
              <a:t>Improving security awareness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</a:endParaRP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 b="1">
                <a:solidFill>
                  <a:srgbClr val="000000"/>
                </a:solidFill>
              </a:rPr>
              <a:t>Privacy Risk (Internal)</a:t>
            </a:r>
          </a:p>
          <a:p>
            <a: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 </a:t>
            </a:r>
            <a:r>
              <a:rPr lang="en" b="1">
                <a:solidFill>
                  <a:srgbClr val="000000"/>
                </a:solidFill>
              </a:rPr>
              <a:t>Role-based Access Control</a:t>
            </a:r>
          </a:p>
          <a:p>
            <a: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>
                <a:solidFill>
                  <a:srgbClr val="000000"/>
                </a:solidFill>
              </a:rPr>
              <a:t> Assign different permissions to individuals based on their roles</a:t>
            </a:r>
          </a:p>
          <a:p>
            <a: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b="1">
                <a:solidFill>
                  <a:srgbClr val="000000"/>
                </a:solidFill>
              </a:rPr>
              <a:t> Password policy</a:t>
            </a:r>
          </a:p>
          <a:p>
            <a: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>
                <a:solidFill>
                  <a:srgbClr val="000000"/>
                </a:solidFill>
              </a:rPr>
              <a:t>Setting up password based on certain format 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        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3700" y="154350"/>
            <a:ext cx="1594875" cy="159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Controls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044975"/>
            <a:ext cx="8355600" cy="4143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 b="1">
                <a:solidFill>
                  <a:srgbClr val="000000"/>
                </a:solidFill>
              </a:rPr>
              <a:t>Bad Analytics:</a:t>
            </a:r>
          </a:p>
          <a:p>
            <a: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Test! Test! Retest before putting into use.  </a:t>
            </a: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 b="1">
                <a:solidFill>
                  <a:srgbClr val="000000"/>
                </a:solidFill>
              </a:rPr>
              <a:t>Bad Data:</a:t>
            </a:r>
          </a:p>
          <a:p>
            <a: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b="1">
                <a:solidFill>
                  <a:srgbClr val="000000"/>
                </a:solidFill>
              </a:rPr>
              <a:t>Profile data</a:t>
            </a:r>
          </a:p>
          <a:p>
            <a: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>
                <a:solidFill>
                  <a:srgbClr val="000000"/>
                </a:solidFill>
              </a:rPr>
              <a:t>understanding the data (e.g. where the data comes from)</a:t>
            </a:r>
          </a:p>
          <a:p>
            <a: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b="1">
                <a:solidFill>
                  <a:srgbClr val="000000"/>
                </a:solidFill>
              </a:rPr>
              <a:t>Control data</a:t>
            </a:r>
          </a:p>
          <a:p>
            <a: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>
                <a:solidFill>
                  <a:srgbClr val="000000"/>
                </a:solidFill>
              </a:rPr>
              <a:t>achieving data accuracy and ensuring the right users have access to the right information, which also means blocking access, as needed</a:t>
            </a:r>
          </a:p>
          <a:p>
            <a: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b="1">
                <a:solidFill>
                  <a:srgbClr val="000000"/>
                </a:solidFill>
              </a:rPr>
              <a:t>Integrate data</a:t>
            </a:r>
          </a:p>
          <a:p>
            <a: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>
                <a:solidFill>
                  <a:srgbClr val="000000"/>
                </a:solidFill>
              </a:rPr>
              <a:t>integrating systems so that updates in one system automatically update the others, resulting in a single source of “truth” and making it easier for end users to access information</a:t>
            </a:r>
          </a:p>
          <a:p>
            <a: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b="1">
                <a:solidFill>
                  <a:srgbClr val="000000"/>
                </a:solidFill>
              </a:rPr>
              <a:t>Monitor data</a:t>
            </a:r>
          </a:p>
          <a:p>
            <a: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>
                <a:solidFill>
                  <a:srgbClr val="000000"/>
                </a:solidFill>
              </a:rPr>
              <a:t>establishing policies, processes, and tools </a:t>
            </a:r>
          </a:p>
          <a:p>
            <a: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b="1">
                <a:solidFill>
                  <a:srgbClr val="000000"/>
                </a:solidFill>
              </a:rPr>
              <a:t>Assign ownership, train users &amp; commit to a data-quality process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000000"/>
                </a:solidFill>
              </a:rPr>
              <a:t>	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3700" y="154350"/>
            <a:ext cx="1594875" cy="159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Residual Risks 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 b="1" dirty="0">
                <a:solidFill>
                  <a:srgbClr val="000000"/>
                </a:solidFill>
              </a:rPr>
              <a:t>Data Redundancy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 b="1" dirty="0">
                <a:solidFill>
                  <a:srgbClr val="000000"/>
                </a:solidFill>
              </a:rPr>
              <a:t>Unorganized, siloed data</a:t>
            </a:r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 dirty="0">
                <a:solidFill>
                  <a:srgbClr val="000000"/>
                </a:solidFill>
              </a:rPr>
              <a:t>Analysts need to spend a significant amount of time trying and using this data to mitigate their financial risk.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 b="1" dirty="0">
                <a:solidFill>
                  <a:srgbClr val="000000"/>
                </a:solidFill>
              </a:rPr>
              <a:t>Information overload</a:t>
            </a:r>
          </a:p>
          <a:p>
            <a:pPr marL="1371600" marR="38100" lvl="2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 dirty="0">
                <a:solidFill>
                  <a:srgbClr val="000000"/>
                </a:solidFill>
              </a:rPr>
              <a:t>Many business users spend time looking for valuable data from database, which can lead to missing the valid data.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endParaRPr lang="en" sz="1400" b="1" dirty="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 b="1" dirty="0">
                <a:solidFill>
                  <a:srgbClr val="000000"/>
                </a:solidFill>
              </a:rPr>
              <a:t>Costs</a:t>
            </a:r>
          </a:p>
          <a:p>
            <a:pPr marL="914400" lvl="1" indent="-317500">
              <a:spcBef>
                <a:spcPts val="0"/>
              </a:spcBef>
              <a:buClr>
                <a:srgbClr val="000000"/>
              </a:buClr>
              <a:buSzPts val="1400"/>
              <a:buChar char="○"/>
            </a:pPr>
            <a:r>
              <a:rPr lang="en" dirty="0">
                <a:solidFill>
                  <a:srgbClr val="000000"/>
                </a:solidFill>
              </a:rPr>
              <a:t>Without careful budget spending will lead to cost increases. </a:t>
            </a:r>
          </a:p>
        </p:txBody>
      </p:sp>
      <p:pic>
        <p:nvPicPr>
          <p:cNvPr id="102" name="Shape 102" descr="Related imag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7500" y="3167675"/>
            <a:ext cx="2360699" cy="152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endParaRPr sz="4800">
              <a:solidFill>
                <a:schemeClr val="accent4"/>
              </a:solidFill>
            </a:endParaRP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3100" y="1266325"/>
            <a:ext cx="4481775" cy="311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434</Words>
  <Application>Microsoft Office PowerPoint</Application>
  <PresentationFormat>On-screen Show (16:9)</PresentationFormat>
  <Paragraphs>60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PT Sans Narrow</vt:lpstr>
      <vt:lpstr>Open Sans</vt:lpstr>
      <vt:lpstr>Arial</vt:lpstr>
      <vt:lpstr>Tropic</vt:lpstr>
      <vt:lpstr>Big Data</vt:lpstr>
      <vt:lpstr>Background</vt:lpstr>
      <vt:lpstr>Key Risks</vt:lpstr>
      <vt:lpstr>Controls</vt:lpstr>
      <vt:lpstr>Controls</vt:lpstr>
      <vt:lpstr>Residual Risks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</dc:title>
  <dc:creator>Liang Yao</dc:creator>
  <cp:lastModifiedBy>Liang Yao</cp:lastModifiedBy>
  <cp:revision>2</cp:revision>
  <dcterms:modified xsi:type="dcterms:W3CDTF">2017-12-04T04:31:07Z</dcterms:modified>
</cp:coreProperties>
</file>