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71" r:id="rId2"/>
    <p:sldId id="267" r:id="rId3"/>
    <p:sldId id="268" r:id="rId4"/>
    <p:sldId id="272" r:id="rId5"/>
    <p:sldId id="273" r:id="rId6"/>
    <p:sldId id="276" r:id="rId7"/>
    <p:sldId id="277" r:id="rId8"/>
    <p:sldId id="266" r:id="rId9"/>
    <p:sldId id="261" r:id="rId10"/>
    <p:sldId id="256" r:id="rId11"/>
    <p:sldId id="263" r:id="rId12"/>
    <p:sldId id="264" r:id="rId13"/>
    <p:sldId id="265" r:id="rId14"/>
    <p:sldId id="27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2" autoAdjust="0"/>
    <p:restoredTop sz="94660"/>
  </p:normalViewPr>
  <p:slideViewPr>
    <p:cSldViewPr snapToGrid="0">
      <p:cViewPr>
        <p:scale>
          <a:sx n="105" d="100"/>
          <a:sy n="105" d="100"/>
        </p:scale>
        <p:origin x="-78" y="-2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C674BD-5260-494A-B408-D6826E239D9D}" type="datetimeFigureOut">
              <a:rPr lang="en-US" smtClean="0"/>
              <a:t>4/28/2014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7EA9F-7102-42AF-9442-AF0D48C58E1A}" type="slidenum">
              <a:rPr lang="en-US" smtClean="0"/>
              <a:t>‹#›</a:t>
            </a:fld>
            <a:endParaRPr lang="en-US"/>
          </a:p>
        </p:txBody>
      </p:sp>
    </p:spTree>
    <p:extLst>
      <p:ext uri="{BB962C8B-B14F-4D97-AF65-F5344CB8AC3E}">
        <p14:creationId xmlns:p14="http://schemas.microsoft.com/office/powerpoint/2010/main" val="288609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the United States, information in electronic medical records is referred to as Protected Health Information (PHI) and its management is addressed under the Health Insurance Portability and Accountability Act (HIPAA) as well as many local laws</a:t>
            </a:r>
            <a:endParaRPr lang="en-US" dirty="0"/>
          </a:p>
        </p:txBody>
      </p:sp>
      <p:sp>
        <p:nvSpPr>
          <p:cNvPr id="4" name="Slide Number Placeholder 3"/>
          <p:cNvSpPr>
            <a:spLocks noGrp="1"/>
          </p:cNvSpPr>
          <p:nvPr>
            <p:ph type="sldNum" sz="quarter" idx="10"/>
          </p:nvPr>
        </p:nvSpPr>
        <p:spPr/>
        <p:txBody>
          <a:bodyPr/>
          <a:lstStyle/>
          <a:p>
            <a:fld id="{1277EA9F-7102-42AF-9442-AF0D48C58E1A}" type="slidenum">
              <a:rPr lang="en-US" smtClean="0"/>
              <a:t>9</a:t>
            </a:fld>
            <a:endParaRPr lang="en-US"/>
          </a:p>
        </p:txBody>
      </p:sp>
    </p:spTree>
    <p:extLst>
      <p:ext uri="{BB962C8B-B14F-4D97-AF65-F5344CB8AC3E}">
        <p14:creationId xmlns:p14="http://schemas.microsoft.com/office/powerpoint/2010/main" val="36427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4/28/2014</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FFC000"/>
                </a:solidFill>
              </a:rPr>
              <a:t>Electronic Medical Records</a:t>
            </a:r>
            <a:br>
              <a:rPr lang="en-US" dirty="0">
                <a:solidFill>
                  <a:srgbClr val="FFC000"/>
                </a:solidFill>
              </a:rPr>
            </a:br>
            <a:endParaRPr lang="en-US" dirty="0"/>
          </a:p>
        </p:txBody>
      </p:sp>
      <p:sp>
        <p:nvSpPr>
          <p:cNvPr id="3" name="Subtitle 2"/>
          <p:cNvSpPr>
            <a:spLocks noGrp="1"/>
          </p:cNvSpPr>
          <p:nvPr>
            <p:ph type="subTitle" idx="1"/>
          </p:nvPr>
        </p:nvSpPr>
        <p:spPr>
          <a:xfrm>
            <a:off x="1595269" y="3602037"/>
            <a:ext cx="9001462" cy="1988865"/>
          </a:xfrm>
        </p:spPr>
        <p:txBody>
          <a:bodyPr>
            <a:normAutofit fontScale="47500" lnSpcReduction="20000"/>
          </a:bodyPr>
          <a:lstStyle/>
          <a:p>
            <a:r>
              <a:rPr lang="en-US" sz="5100" dirty="0">
                <a:solidFill>
                  <a:srgbClr val="FFC000"/>
                </a:solidFill>
              </a:rPr>
              <a:t>By </a:t>
            </a:r>
            <a:r>
              <a:rPr lang="en-US" sz="5100" dirty="0" smtClean="0">
                <a:solidFill>
                  <a:srgbClr val="FFC000"/>
                </a:solidFill>
              </a:rPr>
              <a:t> Group 5 members:</a:t>
            </a:r>
          </a:p>
          <a:p>
            <a:r>
              <a:rPr lang="en-US" sz="5100" dirty="0" err="1" smtClean="0">
                <a:solidFill>
                  <a:srgbClr val="FFC000"/>
                </a:solidFill>
              </a:rPr>
              <a:t>Kinal</a:t>
            </a:r>
            <a:r>
              <a:rPr lang="en-US" sz="5100" dirty="0" smtClean="0">
                <a:solidFill>
                  <a:srgbClr val="FFC000"/>
                </a:solidFill>
              </a:rPr>
              <a:t> </a:t>
            </a:r>
            <a:r>
              <a:rPr lang="en-US" sz="5100" dirty="0">
                <a:solidFill>
                  <a:srgbClr val="FFC000"/>
                </a:solidFill>
              </a:rPr>
              <a:t>Patel</a:t>
            </a:r>
          </a:p>
          <a:p>
            <a:r>
              <a:rPr lang="en-US" sz="5100" dirty="0">
                <a:solidFill>
                  <a:srgbClr val="FFC000"/>
                </a:solidFill>
              </a:rPr>
              <a:t>David A. </a:t>
            </a:r>
            <a:r>
              <a:rPr lang="en-US" sz="5100" dirty="0" err="1">
                <a:solidFill>
                  <a:srgbClr val="FFC000"/>
                </a:solidFill>
              </a:rPr>
              <a:t>Ronca</a:t>
            </a:r>
            <a:endParaRPr lang="en-US" sz="5100" dirty="0">
              <a:solidFill>
                <a:srgbClr val="FFC000"/>
              </a:solidFill>
            </a:endParaRPr>
          </a:p>
          <a:p>
            <a:r>
              <a:rPr lang="en-US" sz="5100" dirty="0" err="1">
                <a:solidFill>
                  <a:srgbClr val="FFC000"/>
                </a:solidFill>
              </a:rPr>
              <a:t>Tolulope</a:t>
            </a:r>
            <a:r>
              <a:rPr lang="en-US" sz="5100" dirty="0">
                <a:solidFill>
                  <a:srgbClr val="FFC000"/>
                </a:solidFill>
              </a:rPr>
              <a:t> </a:t>
            </a:r>
            <a:r>
              <a:rPr lang="en-US" sz="5100" dirty="0" err="1">
                <a:solidFill>
                  <a:srgbClr val="FFC000"/>
                </a:solidFill>
              </a:rPr>
              <a:t>Oke</a:t>
            </a:r>
            <a:endParaRPr lang="en-US" sz="5100" dirty="0">
              <a:solidFill>
                <a:srgbClr val="FFC000"/>
              </a:solidFill>
            </a:endParaRPr>
          </a:p>
          <a:p>
            <a:endParaRPr lang="en-US" dirty="0"/>
          </a:p>
        </p:txBody>
      </p:sp>
    </p:spTree>
    <p:extLst>
      <p:ext uri="{BB962C8B-B14F-4D97-AF65-F5344CB8AC3E}">
        <p14:creationId xmlns:p14="http://schemas.microsoft.com/office/powerpoint/2010/main" val="1274101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95269" y="1981199"/>
            <a:ext cx="9001462" cy="4432663"/>
          </a:xfrm>
        </p:spPr>
        <p:txBody>
          <a:bodyPr>
            <a:normAutofit fontScale="92500"/>
          </a:bodyPr>
          <a:lstStyle/>
          <a:p>
            <a:pPr algn="l"/>
            <a:r>
              <a:rPr lang="en-US" dirty="0" smtClean="0"/>
              <a:t>The core of implementing controls in Electronic Medical Records center on ensuring the security and privacy of patients’ health information and records under the following key categories:</a:t>
            </a:r>
          </a:p>
          <a:p>
            <a:pPr marL="342900" indent="-342900" algn="l">
              <a:buFont typeface="Arial" panose="020B0604020202020204" pitchFamily="34" charset="0"/>
              <a:buChar char="•"/>
            </a:pPr>
            <a:r>
              <a:rPr lang="en-US" dirty="0" smtClean="0"/>
              <a:t>Confidentiality: </a:t>
            </a:r>
            <a:r>
              <a:rPr lang="en-US" dirty="0">
                <a:effectLst/>
              </a:rPr>
              <a:t>Patients should have the right to decide who can examine and alter what part of their medical records</a:t>
            </a:r>
            <a:endParaRPr lang="en-US" dirty="0"/>
          </a:p>
          <a:p>
            <a:pPr marL="342900" indent="-342900" algn="l">
              <a:buFont typeface="Arial" panose="020B0604020202020204" pitchFamily="34" charset="0"/>
              <a:buChar char="•"/>
            </a:pPr>
            <a:r>
              <a:rPr lang="en-US" dirty="0" smtClean="0"/>
              <a:t>Integrity: Complete and accurate records</a:t>
            </a:r>
          </a:p>
          <a:p>
            <a:pPr marL="342900" indent="-342900" algn="l">
              <a:buFont typeface="Arial" panose="020B0604020202020204" pitchFamily="34" charset="0"/>
              <a:buChar char="•"/>
            </a:pPr>
            <a:r>
              <a:rPr lang="en-US" dirty="0" smtClean="0"/>
              <a:t>Availability: </a:t>
            </a:r>
            <a:r>
              <a:rPr lang="en-US" dirty="0" smtClean="0">
                <a:effectLst/>
              </a:rPr>
              <a:t>Ensuring </a:t>
            </a:r>
            <a:r>
              <a:rPr lang="en-US" dirty="0">
                <a:effectLst/>
              </a:rPr>
              <a:t>patients' access to their complete medical information while protecting their </a:t>
            </a:r>
            <a:r>
              <a:rPr lang="en-US" dirty="0" smtClean="0">
                <a:effectLst/>
              </a:rPr>
              <a:t>privacy</a:t>
            </a:r>
            <a:endParaRPr lang="en-US" dirty="0" smtClean="0"/>
          </a:p>
          <a:p>
            <a:pPr algn="l"/>
            <a:r>
              <a:rPr lang="en-US" dirty="0" smtClean="0"/>
              <a:t>These fall under the auspice of key areas in Information Security</a:t>
            </a:r>
            <a:endParaRPr lang="en-US" dirty="0"/>
          </a:p>
        </p:txBody>
      </p:sp>
      <p:sp>
        <p:nvSpPr>
          <p:cNvPr id="4" name="TextBox 3"/>
          <p:cNvSpPr txBox="1"/>
          <p:nvPr/>
        </p:nvSpPr>
        <p:spPr>
          <a:xfrm>
            <a:off x="1595269" y="1191491"/>
            <a:ext cx="9001462" cy="892552"/>
          </a:xfrm>
          <a:prstGeom prst="rect">
            <a:avLst/>
          </a:prstGeom>
          <a:noFill/>
        </p:spPr>
        <p:txBody>
          <a:bodyPr wrap="square" rtlCol="0">
            <a:spAutoFit/>
          </a:bodyPr>
          <a:lstStyle/>
          <a:p>
            <a:r>
              <a:rPr lang="en-US" sz="3400" dirty="0" smtClean="0"/>
              <a:t>IMPLEMENTING EMR CONTROLS</a:t>
            </a:r>
          </a:p>
          <a:p>
            <a:endParaRPr lang="en-US" dirty="0"/>
          </a:p>
        </p:txBody>
      </p:sp>
    </p:spTree>
    <p:extLst>
      <p:ext uri="{BB962C8B-B14F-4D97-AF65-F5344CB8AC3E}">
        <p14:creationId xmlns:p14="http://schemas.microsoft.com/office/powerpoint/2010/main" val="4178953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95269" y="1108364"/>
            <a:ext cx="9001462" cy="5389417"/>
          </a:xfrm>
        </p:spPr>
        <p:txBody>
          <a:bodyPr>
            <a:normAutofit fontScale="92500" lnSpcReduction="20000"/>
          </a:bodyPr>
          <a:lstStyle/>
          <a:p>
            <a:pPr marL="342900" indent="-342900" algn="l">
              <a:buFont typeface="Arial" panose="020B0604020202020204" pitchFamily="34" charset="0"/>
              <a:buChar char="•"/>
            </a:pPr>
            <a:r>
              <a:rPr lang="en-US" dirty="0">
                <a:effectLst/>
              </a:rPr>
              <a:t>Administrative safeguards </a:t>
            </a:r>
            <a:endParaRPr lang="en-US" dirty="0" smtClean="0">
              <a:effectLst/>
            </a:endParaRPr>
          </a:p>
          <a:p>
            <a:pPr marL="800100" lvl="1" indent="-342900" algn="l">
              <a:buFont typeface="Arial" panose="020B0604020202020204" pitchFamily="34" charset="0"/>
              <a:buChar char="•"/>
            </a:pPr>
            <a:r>
              <a:rPr lang="en-US" sz="2400" dirty="0" smtClean="0">
                <a:effectLst/>
              </a:rPr>
              <a:t>Policies </a:t>
            </a:r>
            <a:r>
              <a:rPr lang="en-US" sz="2400" dirty="0">
                <a:effectLst/>
              </a:rPr>
              <a:t>and procedures </a:t>
            </a:r>
            <a:r>
              <a:rPr lang="en-US" sz="2400" dirty="0" smtClean="0">
                <a:effectLst/>
              </a:rPr>
              <a:t>to </a:t>
            </a:r>
            <a:r>
              <a:rPr lang="en-US" sz="2400" dirty="0">
                <a:effectLst/>
              </a:rPr>
              <a:t>protect the security, privacy, and confidentiality </a:t>
            </a:r>
            <a:r>
              <a:rPr lang="en-US" sz="2400" dirty="0" smtClean="0">
                <a:effectLst/>
              </a:rPr>
              <a:t>patients</a:t>
            </a:r>
            <a:r>
              <a:rPr lang="en-US" sz="2400" dirty="0">
                <a:effectLst/>
              </a:rPr>
              <a:t>’ </a:t>
            </a:r>
            <a:r>
              <a:rPr lang="en-US" sz="2400" dirty="0" smtClean="0">
                <a:effectLst/>
              </a:rPr>
              <a:t>PHI (Personal Health Information)</a:t>
            </a:r>
          </a:p>
          <a:p>
            <a:pPr marL="800100" lvl="1" indent="-342900" algn="l">
              <a:buFont typeface="Arial" panose="020B0604020202020204" pitchFamily="34" charset="0"/>
              <a:buChar char="•"/>
            </a:pPr>
            <a:r>
              <a:rPr lang="en-US" sz="2400" dirty="0" smtClean="0">
                <a:effectLst/>
              </a:rPr>
              <a:t>Required by both the HIPAA Privacy Rule and the HIPAA Security Rule</a:t>
            </a:r>
          </a:p>
          <a:p>
            <a:pPr marL="342900" indent="-342900" algn="l">
              <a:buFont typeface="Arial" panose="020B0604020202020204" pitchFamily="34" charset="0"/>
              <a:buChar char="•"/>
            </a:pPr>
            <a:r>
              <a:rPr lang="en-US" dirty="0" smtClean="0">
                <a:effectLst/>
              </a:rPr>
              <a:t>Physical </a:t>
            </a:r>
            <a:r>
              <a:rPr lang="en-US" dirty="0">
                <a:effectLst/>
              </a:rPr>
              <a:t>safeguards </a:t>
            </a:r>
          </a:p>
          <a:p>
            <a:pPr marL="800100" lvl="1" indent="-342900" algn="l">
              <a:buFont typeface="Arial" panose="020B0604020202020204" pitchFamily="34" charset="0"/>
              <a:buChar char="•"/>
            </a:pPr>
            <a:r>
              <a:rPr lang="en-US" sz="2400" dirty="0">
                <a:effectLst/>
              </a:rPr>
              <a:t>measures to protect the hardware and the facilities that store </a:t>
            </a:r>
            <a:r>
              <a:rPr lang="en-US" sz="2400" dirty="0" smtClean="0">
                <a:effectLst/>
              </a:rPr>
              <a:t>PHI</a:t>
            </a:r>
          </a:p>
          <a:p>
            <a:pPr marL="1657350" lvl="3" indent="-285750" algn="l">
              <a:buFont typeface="Arial" panose="020B0604020202020204" pitchFamily="34" charset="0"/>
              <a:buChar char="•"/>
            </a:pPr>
            <a:r>
              <a:rPr lang="en-US" sz="2400" dirty="0" smtClean="0">
                <a:effectLst/>
              </a:rPr>
              <a:t>Includes:</a:t>
            </a:r>
          </a:p>
          <a:p>
            <a:pPr marL="2171700" lvl="4" indent="-342900" algn="l">
              <a:buFont typeface="Arial" panose="020B0604020202020204" pitchFamily="34" charset="0"/>
              <a:buChar char="•"/>
            </a:pPr>
            <a:r>
              <a:rPr lang="en-US" sz="2400" dirty="0" smtClean="0">
                <a:effectLst/>
              </a:rPr>
              <a:t>Facility access control</a:t>
            </a:r>
          </a:p>
          <a:p>
            <a:pPr marL="2171700" lvl="4" indent="-342900" algn="l">
              <a:buFont typeface="Arial" panose="020B0604020202020204" pitchFamily="34" charset="0"/>
              <a:buChar char="•"/>
            </a:pPr>
            <a:r>
              <a:rPr lang="en-US" sz="2400" dirty="0" smtClean="0">
                <a:effectLst/>
              </a:rPr>
              <a:t>Workstation use</a:t>
            </a:r>
          </a:p>
          <a:p>
            <a:pPr marL="2171700" lvl="4" indent="-342900" algn="l">
              <a:buFont typeface="Arial" panose="020B0604020202020204" pitchFamily="34" charset="0"/>
              <a:buChar char="•"/>
            </a:pPr>
            <a:r>
              <a:rPr lang="en-US" sz="2400" dirty="0" smtClean="0">
                <a:effectLst/>
              </a:rPr>
              <a:t>Workstation security</a:t>
            </a:r>
          </a:p>
          <a:p>
            <a:pPr marL="2171700" lvl="4" indent="-342900" algn="l">
              <a:buFont typeface="Arial" panose="020B0604020202020204" pitchFamily="34" charset="0"/>
              <a:buChar char="•"/>
            </a:pPr>
            <a:r>
              <a:rPr lang="en-US" sz="2400" dirty="0" smtClean="0">
                <a:effectLst/>
              </a:rPr>
              <a:t>Device and media controls</a:t>
            </a:r>
          </a:p>
          <a:p>
            <a:pPr marL="1714500" lvl="3" indent="-342900" algn="l">
              <a:buFont typeface="Arial" panose="020B0604020202020204" pitchFamily="34" charset="0"/>
              <a:buChar char="•"/>
            </a:pPr>
            <a:endParaRPr lang="en-US" dirty="0">
              <a:effectLst/>
            </a:endParaRPr>
          </a:p>
          <a:p>
            <a:pPr marL="800100" lvl="1" indent="-342900" algn="l">
              <a:buFont typeface="Arial" panose="020B0604020202020204" pitchFamily="34" charset="0"/>
              <a:buChar char="•"/>
            </a:pPr>
            <a:endParaRPr lang="en-US" dirty="0" smtClean="0">
              <a:effectLst/>
            </a:endParaRPr>
          </a:p>
          <a:p>
            <a:pPr marL="800100" lvl="1" indent="-342900" algn="l">
              <a:buFont typeface="Arial" panose="020B0604020202020204" pitchFamily="34" charset="0"/>
              <a:buChar char="•"/>
            </a:pPr>
            <a:endParaRPr lang="en-US" dirty="0" smtClean="0"/>
          </a:p>
        </p:txBody>
      </p:sp>
      <p:sp>
        <p:nvSpPr>
          <p:cNvPr id="4" name="TextBox 3"/>
          <p:cNvSpPr txBox="1"/>
          <p:nvPr/>
        </p:nvSpPr>
        <p:spPr>
          <a:xfrm>
            <a:off x="1595269" y="477375"/>
            <a:ext cx="9001462" cy="892552"/>
          </a:xfrm>
          <a:prstGeom prst="rect">
            <a:avLst/>
          </a:prstGeom>
          <a:noFill/>
        </p:spPr>
        <p:txBody>
          <a:bodyPr wrap="square" rtlCol="0">
            <a:spAutoFit/>
          </a:bodyPr>
          <a:lstStyle/>
          <a:p>
            <a:r>
              <a:rPr lang="en-US" sz="3400" dirty="0" smtClean="0"/>
              <a:t>EMRs: Controls</a:t>
            </a:r>
          </a:p>
          <a:p>
            <a:endParaRPr lang="en-US" dirty="0"/>
          </a:p>
        </p:txBody>
      </p:sp>
    </p:spTree>
    <p:extLst>
      <p:ext uri="{BB962C8B-B14F-4D97-AF65-F5344CB8AC3E}">
        <p14:creationId xmlns:p14="http://schemas.microsoft.com/office/powerpoint/2010/main" val="1784495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1414" y="1397636"/>
            <a:ext cx="9001462" cy="5389417"/>
          </a:xfrm>
        </p:spPr>
        <p:txBody>
          <a:bodyPr>
            <a:normAutofit/>
          </a:bodyPr>
          <a:lstStyle/>
          <a:p>
            <a:pPr marL="342900" indent="-342900" algn="l">
              <a:buFont typeface="Arial" panose="020B0604020202020204" pitchFamily="34" charset="0"/>
              <a:buChar char="•"/>
            </a:pPr>
            <a:r>
              <a:rPr lang="en-US" sz="2200" dirty="0" smtClean="0">
                <a:effectLst/>
              </a:rPr>
              <a:t>Technical safeguards </a:t>
            </a:r>
          </a:p>
          <a:p>
            <a:pPr lvl="1" algn="l"/>
            <a:r>
              <a:rPr lang="en-US" sz="2200" dirty="0" smtClean="0">
                <a:effectLst/>
              </a:rPr>
              <a:t>	Safeguards </a:t>
            </a:r>
            <a:r>
              <a:rPr lang="en-US" sz="2200" dirty="0">
                <a:effectLst/>
              </a:rPr>
              <a:t>that are built into your health IT system to </a:t>
            </a:r>
            <a:r>
              <a:rPr lang="en-US" sz="2200" dirty="0" smtClean="0">
                <a:effectLst/>
              </a:rPr>
              <a:t>	protect </a:t>
            </a:r>
            <a:r>
              <a:rPr lang="en-US" sz="2200" dirty="0">
                <a:effectLst/>
              </a:rPr>
              <a:t>health </a:t>
            </a:r>
            <a:r>
              <a:rPr lang="en-US" sz="2200" dirty="0" smtClean="0">
                <a:effectLst/>
              </a:rPr>
              <a:t>information </a:t>
            </a:r>
            <a:r>
              <a:rPr lang="en-US" sz="2200" dirty="0">
                <a:effectLst/>
              </a:rPr>
              <a:t>and to control access to </a:t>
            </a:r>
            <a:r>
              <a:rPr lang="en-US" sz="2200" dirty="0" smtClean="0">
                <a:effectLst/>
              </a:rPr>
              <a:t>it</a:t>
            </a:r>
          </a:p>
          <a:p>
            <a:pPr lvl="2" algn="l"/>
            <a:r>
              <a:rPr lang="en-US" sz="2200" dirty="0" smtClean="0">
                <a:effectLst/>
              </a:rPr>
              <a:t>Includes:</a:t>
            </a:r>
          </a:p>
          <a:p>
            <a:pPr marL="1657350" lvl="3" indent="-285750" algn="l">
              <a:buFont typeface="Arial" panose="020B0604020202020204" pitchFamily="34" charset="0"/>
              <a:buChar char="•"/>
            </a:pPr>
            <a:r>
              <a:rPr lang="en-US" sz="2200" dirty="0" smtClean="0">
                <a:effectLst/>
              </a:rPr>
              <a:t>Access Controls</a:t>
            </a:r>
          </a:p>
          <a:p>
            <a:pPr marL="1657350" lvl="3" indent="-285750" algn="l">
              <a:buFont typeface="Arial" panose="020B0604020202020204" pitchFamily="34" charset="0"/>
              <a:buChar char="•"/>
            </a:pPr>
            <a:r>
              <a:rPr lang="en-US" sz="2200" dirty="0" smtClean="0">
                <a:effectLst/>
              </a:rPr>
              <a:t>Audit Controls</a:t>
            </a:r>
          </a:p>
          <a:p>
            <a:pPr marL="1657350" lvl="3" indent="-285750" algn="l">
              <a:buFont typeface="Arial" panose="020B0604020202020204" pitchFamily="34" charset="0"/>
              <a:buChar char="•"/>
            </a:pPr>
            <a:r>
              <a:rPr lang="en-US" sz="2200" dirty="0" smtClean="0">
                <a:effectLst/>
              </a:rPr>
              <a:t>Integrity</a:t>
            </a:r>
          </a:p>
          <a:p>
            <a:pPr marL="1657350" lvl="3" indent="-285750" algn="l">
              <a:buFont typeface="Arial" panose="020B0604020202020204" pitchFamily="34" charset="0"/>
              <a:buChar char="•"/>
            </a:pPr>
            <a:r>
              <a:rPr lang="en-US" sz="2200" dirty="0" smtClean="0">
                <a:effectLst/>
              </a:rPr>
              <a:t>Person or entity authentication</a:t>
            </a:r>
          </a:p>
          <a:p>
            <a:pPr marL="1657350" lvl="3" indent="-285750" algn="l">
              <a:buFont typeface="Arial" panose="020B0604020202020204" pitchFamily="34" charset="0"/>
              <a:buChar char="•"/>
            </a:pPr>
            <a:r>
              <a:rPr lang="en-US" sz="2200" dirty="0" smtClean="0">
                <a:effectLst/>
              </a:rPr>
              <a:t>Transmission security</a:t>
            </a:r>
          </a:p>
          <a:p>
            <a:pPr marL="1714500" lvl="3" indent="-342900" algn="l">
              <a:buFont typeface="Arial" panose="020B0604020202020204" pitchFamily="34" charset="0"/>
              <a:buChar char="•"/>
            </a:pPr>
            <a:endParaRPr lang="en-US" dirty="0">
              <a:effectLst/>
            </a:endParaRPr>
          </a:p>
          <a:p>
            <a:pPr marL="800100" lvl="1" indent="-342900" algn="l">
              <a:buFont typeface="Arial" panose="020B0604020202020204" pitchFamily="34" charset="0"/>
              <a:buChar char="•"/>
            </a:pPr>
            <a:endParaRPr lang="en-US" dirty="0" smtClean="0">
              <a:effectLst/>
            </a:endParaRPr>
          </a:p>
          <a:p>
            <a:pPr marL="800100" lvl="1" indent="-342900" algn="l">
              <a:buFont typeface="Arial" panose="020B0604020202020204" pitchFamily="34" charset="0"/>
              <a:buChar char="•"/>
            </a:pPr>
            <a:endParaRPr lang="en-US" dirty="0" smtClean="0"/>
          </a:p>
        </p:txBody>
      </p:sp>
      <p:sp>
        <p:nvSpPr>
          <p:cNvPr id="4" name="TextBox 3"/>
          <p:cNvSpPr txBox="1"/>
          <p:nvPr/>
        </p:nvSpPr>
        <p:spPr>
          <a:xfrm>
            <a:off x="1581414" y="505084"/>
            <a:ext cx="9001462" cy="892552"/>
          </a:xfrm>
          <a:prstGeom prst="rect">
            <a:avLst/>
          </a:prstGeom>
          <a:noFill/>
        </p:spPr>
        <p:txBody>
          <a:bodyPr wrap="square" rtlCol="0">
            <a:spAutoFit/>
          </a:bodyPr>
          <a:lstStyle/>
          <a:p>
            <a:r>
              <a:rPr lang="en-US" sz="3400" dirty="0" smtClean="0"/>
              <a:t>EMRs: Controls(2)</a:t>
            </a:r>
          </a:p>
          <a:p>
            <a:endParaRPr lang="en-US" dirty="0"/>
          </a:p>
        </p:txBody>
      </p:sp>
    </p:spTree>
    <p:extLst>
      <p:ext uri="{BB962C8B-B14F-4D97-AF65-F5344CB8AC3E}">
        <p14:creationId xmlns:p14="http://schemas.microsoft.com/office/powerpoint/2010/main" val="3388529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95269" y="1246909"/>
            <a:ext cx="9001462" cy="4849091"/>
          </a:xfrm>
        </p:spPr>
        <p:txBody>
          <a:bodyPr>
            <a:normAutofit/>
          </a:bodyPr>
          <a:lstStyle/>
          <a:p>
            <a:pPr marL="342900" indent="-342900" algn="l">
              <a:buFont typeface="Arial" panose="020B0604020202020204" pitchFamily="34" charset="0"/>
              <a:buChar char="•"/>
            </a:pPr>
            <a:r>
              <a:rPr lang="en-US" sz="2200" dirty="0" smtClean="0"/>
              <a:t>Establish a security framework</a:t>
            </a:r>
          </a:p>
          <a:p>
            <a:pPr marL="342900" indent="-342900" algn="l">
              <a:buFont typeface="Arial" panose="020B0604020202020204" pitchFamily="34" charset="0"/>
              <a:buChar char="•"/>
            </a:pPr>
            <a:r>
              <a:rPr lang="en-US" sz="2200" dirty="0" smtClean="0"/>
              <a:t>Data Encryption (stored and in transit)</a:t>
            </a:r>
          </a:p>
          <a:p>
            <a:pPr marL="342900" indent="-342900" algn="l">
              <a:buFont typeface="Arial" panose="020B0604020202020204" pitchFamily="34" charset="0"/>
              <a:buChar char="•"/>
            </a:pPr>
            <a:r>
              <a:rPr lang="en-US" sz="2200" dirty="0" smtClean="0"/>
              <a:t>Controlled Interoperability</a:t>
            </a:r>
          </a:p>
          <a:p>
            <a:pPr marL="342900" indent="-342900" algn="l">
              <a:buFont typeface="Arial" panose="020B0604020202020204" pitchFamily="34" charset="0"/>
              <a:buChar char="•"/>
            </a:pPr>
            <a:r>
              <a:rPr lang="en-US" sz="2200" dirty="0" smtClean="0"/>
              <a:t>Access Control Lists</a:t>
            </a:r>
          </a:p>
          <a:p>
            <a:pPr marL="342900" indent="-342900" algn="l">
              <a:buFont typeface="Arial" panose="020B0604020202020204" pitchFamily="34" charset="0"/>
              <a:buChar char="•"/>
            </a:pPr>
            <a:r>
              <a:rPr lang="en-US" sz="2200" dirty="0" smtClean="0"/>
              <a:t>Trainings for EMR staff</a:t>
            </a:r>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a:p>
        </p:txBody>
      </p:sp>
      <p:sp>
        <p:nvSpPr>
          <p:cNvPr id="4" name="TextBox 3"/>
          <p:cNvSpPr txBox="1"/>
          <p:nvPr/>
        </p:nvSpPr>
        <p:spPr>
          <a:xfrm>
            <a:off x="1638829" y="568037"/>
            <a:ext cx="9001462" cy="892552"/>
          </a:xfrm>
          <a:prstGeom prst="rect">
            <a:avLst/>
          </a:prstGeom>
          <a:noFill/>
        </p:spPr>
        <p:txBody>
          <a:bodyPr wrap="square" rtlCol="0">
            <a:spAutoFit/>
          </a:bodyPr>
          <a:lstStyle/>
          <a:p>
            <a:r>
              <a:rPr lang="en-US" sz="3400" dirty="0" smtClean="0"/>
              <a:t>Conclusion</a:t>
            </a:r>
          </a:p>
          <a:p>
            <a:endParaRPr lang="en-US" dirty="0"/>
          </a:p>
        </p:txBody>
      </p:sp>
    </p:spTree>
    <p:extLst>
      <p:ext uri="{BB962C8B-B14F-4D97-AF65-F5344CB8AC3E}">
        <p14:creationId xmlns:p14="http://schemas.microsoft.com/office/powerpoint/2010/main" val="2909478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95269" y="1246909"/>
            <a:ext cx="9001462" cy="4849091"/>
          </a:xfrm>
        </p:spPr>
        <p:txBody>
          <a:bodyPr>
            <a:normAutofit/>
          </a:bodyPr>
          <a:lstStyle/>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smtClean="0"/>
          </a:p>
          <a:p>
            <a:pPr marL="342900" indent="-342900" algn="l">
              <a:buFont typeface="Arial" panose="020B0604020202020204" pitchFamily="34" charset="0"/>
              <a:buChar char="•"/>
            </a:pPr>
            <a:endParaRPr lang="en-US" dirty="0"/>
          </a:p>
        </p:txBody>
      </p:sp>
      <p:sp>
        <p:nvSpPr>
          <p:cNvPr id="4" name="TextBox 3"/>
          <p:cNvSpPr txBox="1"/>
          <p:nvPr/>
        </p:nvSpPr>
        <p:spPr>
          <a:xfrm>
            <a:off x="1638829" y="568037"/>
            <a:ext cx="9001462" cy="892552"/>
          </a:xfrm>
          <a:prstGeom prst="rect">
            <a:avLst/>
          </a:prstGeom>
          <a:noFill/>
        </p:spPr>
        <p:txBody>
          <a:bodyPr wrap="square" rtlCol="0">
            <a:spAutoFit/>
          </a:bodyPr>
          <a:lstStyle/>
          <a:p>
            <a:r>
              <a:rPr lang="en-US" sz="3400" dirty="0" smtClean="0"/>
              <a:t>Thoughts/Questions?</a:t>
            </a:r>
          </a:p>
          <a:p>
            <a:endParaRPr lang="en-US" dirty="0"/>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1914" y="1944189"/>
            <a:ext cx="3276600" cy="3033713"/>
          </a:xfrm>
          <a:prstGeom prst="rect">
            <a:avLst/>
          </a:prstGeom>
        </p:spPr>
      </p:pic>
    </p:spTree>
    <p:extLst>
      <p:ext uri="{BB962C8B-B14F-4D97-AF65-F5344CB8AC3E}">
        <p14:creationId xmlns:p14="http://schemas.microsoft.com/office/powerpoint/2010/main" val="2131282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t>CONTENT</a:t>
            </a:r>
            <a:endParaRPr lang="en-US" dirty="0"/>
          </a:p>
        </p:txBody>
      </p:sp>
      <p:sp>
        <p:nvSpPr>
          <p:cNvPr id="3" name="Content Placeholder 2"/>
          <p:cNvSpPr>
            <a:spLocks noGrp="1"/>
          </p:cNvSpPr>
          <p:nvPr>
            <p:ph idx="1"/>
          </p:nvPr>
        </p:nvSpPr>
        <p:spPr/>
        <p:txBody>
          <a:bodyPr/>
          <a:lstStyle/>
          <a:p>
            <a:pPr marL="571500" indent="-571500"/>
            <a:r>
              <a:rPr lang="en-US" sz="4000" dirty="0" smtClean="0"/>
              <a:t>BACKGROUND                        </a:t>
            </a:r>
            <a:endParaRPr lang="en-US" sz="4000" dirty="0"/>
          </a:p>
          <a:p>
            <a:pPr marL="571500" indent="-571500" algn="just"/>
            <a:r>
              <a:rPr lang="en-US" sz="4000" dirty="0" smtClean="0"/>
              <a:t>RISKS </a:t>
            </a:r>
            <a:endParaRPr lang="en-US" sz="4000" dirty="0"/>
          </a:p>
          <a:p>
            <a:pPr marL="571500" indent="-571500"/>
            <a:r>
              <a:rPr lang="en-US" sz="4000" dirty="0"/>
              <a:t>CONTROLS</a:t>
            </a:r>
          </a:p>
          <a:p>
            <a:endParaRPr lang="en-US" dirty="0"/>
          </a:p>
        </p:txBody>
      </p:sp>
      <p:pic>
        <p:nvPicPr>
          <p:cNvPr id="4" name="Picture Placeholder 5"/>
          <p:cNvPicPr>
            <a:picLocks noChangeAspect="1"/>
          </p:cNvPicPr>
          <p:nvPr/>
        </p:nvPicPr>
        <p:blipFill>
          <a:blip r:embed="rId2">
            <a:extLst>
              <a:ext uri="{28A0092B-C50C-407E-A947-70E740481C1C}">
                <a14:useLocalDpi xmlns:a14="http://schemas.microsoft.com/office/drawing/2010/main" val="0"/>
              </a:ext>
            </a:extLst>
          </a:blip>
          <a:srcRect t="2358" b="2358"/>
          <a:stretch>
            <a:fillRect/>
          </a:stretch>
        </p:blipFill>
        <p:spPr>
          <a:xfrm>
            <a:off x="6612228" y="522667"/>
            <a:ext cx="4572000" cy="5638800"/>
          </a:xfrm>
          <a:prstGeom prst="rect">
            <a:avLst/>
          </a:prstGeom>
        </p:spPr>
      </p:pic>
    </p:spTree>
    <p:extLst>
      <p:ext uri="{BB962C8B-B14F-4D97-AF65-F5344CB8AC3E}">
        <p14:creationId xmlns:p14="http://schemas.microsoft.com/office/powerpoint/2010/main" val="2420870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Definition</a:t>
            </a:r>
          </a:p>
        </p:txBody>
      </p:sp>
      <p:sp>
        <p:nvSpPr>
          <p:cNvPr id="3" name="Content Placeholder 2"/>
          <p:cNvSpPr>
            <a:spLocks noGrp="1"/>
          </p:cNvSpPr>
          <p:nvPr>
            <p:ph idx="1"/>
          </p:nvPr>
        </p:nvSpPr>
        <p:spPr/>
        <p:txBody>
          <a:bodyPr>
            <a:normAutofit/>
          </a:bodyPr>
          <a:lstStyle/>
          <a:p>
            <a:r>
              <a:rPr lang="en-US" sz="4000" dirty="0"/>
              <a:t>“An </a:t>
            </a:r>
            <a:r>
              <a:rPr lang="en-US" sz="4000" b="1" dirty="0"/>
              <a:t>electronic medical record</a:t>
            </a:r>
            <a:r>
              <a:rPr lang="en-US" sz="4000" dirty="0"/>
              <a:t> (EMR) is a digital version of a paper chart that contains all of a patient's </a:t>
            </a:r>
            <a:r>
              <a:rPr lang="en-US" sz="4000" b="1" dirty="0"/>
              <a:t>medical</a:t>
            </a:r>
            <a:r>
              <a:rPr lang="en-US" sz="4000" dirty="0"/>
              <a:t> history from one practice.” </a:t>
            </a:r>
          </a:p>
          <a:p>
            <a:endParaRPr lang="en-US" sz="4000" dirty="0"/>
          </a:p>
        </p:txBody>
      </p:sp>
    </p:spTree>
    <p:extLst>
      <p:ext uri="{BB962C8B-B14F-4D97-AF65-F5344CB8AC3E}">
        <p14:creationId xmlns:p14="http://schemas.microsoft.com/office/powerpoint/2010/main" val="599604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Benefits of EMR</a:t>
            </a:r>
            <a:endParaRPr lang="en-US" b="0" dirty="0"/>
          </a:p>
        </p:txBody>
      </p:sp>
      <p:sp>
        <p:nvSpPr>
          <p:cNvPr id="3" name="Content Placeholder 2"/>
          <p:cNvSpPr>
            <a:spLocks noGrp="1"/>
          </p:cNvSpPr>
          <p:nvPr>
            <p:ph idx="1"/>
          </p:nvPr>
        </p:nvSpPr>
        <p:spPr/>
        <p:txBody>
          <a:bodyPr/>
          <a:lstStyle/>
          <a:p>
            <a:r>
              <a:rPr lang="en-US" sz="2400" dirty="0"/>
              <a:t>EMR maintains patient privacy</a:t>
            </a:r>
          </a:p>
          <a:p>
            <a:r>
              <a:rPr lang="en-US" sz="2400" dirty="0"/>
              <a:t>Fewer forms to fill out during a visit.</a:t>
            </a:r>
          </a:p>
          <a:p>
            <a:r>
              <a:rPr lang="en-US" sz="2400" dirty="0"/>
              <a:t>Fewer repetitive questions- regarding past medical history.</a:t>
            </a:r>
          </a:p>
          <a:p>
            <a:r>
              <a:rPr lang="en-US" sz="2400" dirty="0"/>
              <a:t>Reduces cost of Healthcare.</a:t>
            </a:r>
          </a:p>
          <a:p>
            <a:endParaRPr lang="en-US" dirty="0"/>
          </a:p>
        </p:txBody>
      </p:sp>
    </p:spTree>
    <p:extLst>
      <p:ext uri="{BB962C8B-B14F-4D97-AF65-F5344CB8AC3E}">
        <p14:creationId xmlns:p14="http://schemas.microsoft.com/office/powerpoint/2010/main" val="634827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661851"/>
            <a:ext cx="10353761" cy="1049383"/>
          </a:xfrm>
        </p:spPr>
        <p:txBody>
          <a:bodyPr/>
          <a:lstStyle/>
          <a:p>
            <a:pPr algn="l"/>
            <a:r>
              <a:rPr lang="en-US" dirty="0" smtClean="0"/>
              <a:t>Risks: Security </a:t>
            </a:r>
            <a:endParaRPr lang="en-US" dirty="0"/>
          </a:p>
        </p:txBody>
      </p:sp>
      <p:sp>
        <p:nvSpPr>
          <p:cNvPr id="3" name="Content Placeholder 2"/>
          <p:cNvSpPr>
            <a:spLocks noGrp="1"/>
          </p:cNvSpPr>
          <p:nvPr>
            <p:ph idx="1"/>
          </p:nvPr>
        </p:nvSpPr>
        <p:spPr>
          <a:xfrm>
            <a:off x="913795" y="1489166"/>
            <a:ext cx="10353762" cy="4302034"/>
          </a:xfrm>
        </p:spPr>
        <p:txBody>
          <a:bodyPr>
            <a:normAutofit/>
          </a:bodyPr>
          <a:lstStyle/>
          <a:p>
            <a:r>
              <a:rPr lang="en-US" sz="2400" dirty="0" smtClean="0">
                <a:effectLst/>
              </a:rPr>
              <a:t>Risk </a:t>
            </a:r>
            <a:r>
              <a:rPr lang="en-US" sz="2400" dirty="0">
                <a:effectLst/>
              </a:rPr>
              <a:t>of inappropriate </a:t>
            </a:r>
            <a:r>
              <a:rPr lang="en-US" sz="2400" dirty="0" smtClean="0">
                <a:effectLst/>
              </a:rPr>
              <a:t>access</a:t>
            </a:r>
          </a:p>
          <a:p>
            <a:pPr lvl="2"/>
            <a:r>
              <a:rPr lang="en-US" sz="2400" dirty="0" smtClean="0">
                <a:effectLst/>
              </a:rPr>
              <a:t>Unauthorized </a:t>
            </a:r>
            <a:r>
              <a:rPr lang="en-US" sz="2400" dirty="0">
                <a:effectLst/>
              </a:rPr>
              <a:t>user </a:t>
            </a:r>
            <a:r>
              <a:rPr lang="en-US" sz="2400" dirty="0" smtClean="0">
                <a:effectLst/>
              </a:rPr>
              <a:t>access</a:t>
            </a:r>
          </a:p>
          <a:p>
            <a:pPr lvl="2"/>
            <a:r>
              <a:rPr lang="en-US" sz="2400" dirty="0" smtClean="0">
                <a:effectLst/>
              </a:rPr>
              <a:t>Data breaches</a:t>
            </a:r>
            <a:endParaRPr lang="en-US" sz="2400" dirty="0">
              <a:effectLst/>
            </a:endParaRPr>
          </a:p>
          <a:p>
            <a:r>
              <a:rPr lang="en-US" sz="2400" dirty="0" smtClean="0">
                <a:effectLst/>
              </a:rPr>
              <a:t>Risk of record loss due </a:t>
            </a:r>
            <a:r>
              <a:rPr lang="en-US" sz="2400" dirty="0">
                <a:effectLst/>
              </a:rPr>
              <a:t>to natural </a:t>
            </a:r>
            <a:r>
              <a:rPr lang="en-US" sz="2400" dirty="0" smtClean="0">
                <a:effectLst/>
              </a:rPr>
              <a:t>disasters</a:t>
            </a:r>
          </a:p>
          <a:p>
            <a:r>
              <a:rPr lang="en-US" sz="2400" dirty="0" smtClean="0">
                <a:effectLst/>
              </a:rPr>
              <a:t>Risk </a:t>
            </a:r>
            <a:r>
              <a:rPr lang="en-US" sz="2400" dirty="0">
                <a:effectLst/>
              </a:rPr>
              <a:t>of record </a:t>
            </a:r>
            <a:r>
              <a:rPr lang="en-US" sz="2400" dirty="0" smtClean="0">
                <a:effectLst/>
              </a:rPr>
              <a:t>tampering</a:t>
            </a:r>
            <a:endParaRPr lang="en-US" sz="2400" dirty="0">
              <a:effectLst/>
            </a:endParaRPr>
          </a:p>
          <a:p>
            <a:pPr lvl="2"/>
            <a:r>
              <a:rPr lang="en-US" sz="2400" dirty="0" smtClean="0">
                <a:effectLst/>
              </a:rPr>
              <a:t>Back dating</a:t>
            </a:r>
          </a:p>
          <a:p>
            <a:pPr lvl="2"/>
            <a:r>
              <a:rPr lang="en-US" sz="2400" dirty="0" smtClean="0">
                <a:effectLst/>
              </a:rPr>
              <a:t>Fraudulent entries</a:t>
            </a:r>
            <a:r>
              <a:rPr lang="en-US" sz="2400" dirty="0">
                <a:effectLst/>
              </a:rPr>
              <a:t>, or other </a:t>
            </a:r>
            <a:r>
              <a:rPr lang="en-US" sz="2400" dirty="0" smtClean="0">
                <a:effectLst/>
              </a:rPr>
              <a:t>modifications</a:t>
            </a:r>
            <a:endParaRPr lang="en-US" sz="2400" dirty="0">
              <a:effectLst/>
            </a:endParaRPr>
          </a:p>
          <a:p>
            <a:endParaRPr lang="en-US" dirty="0"/>
          </a:p>
        </p:txBody>
      </p:sp>
    </p:spTree>
    <p:extLst>
      <p:ext uri="{BB962C8B-B14F-4D97-AF65-F5344CB8AC3E}">
        <p14:creationId xmlns:p14="http://schemas.microsoft.com/office/powerpoint/2010/main" val="4137169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661851"/>
            <a:ext cx="10353761" cy="1049383"/>
          </a:xfrm>
        </p:spPr>
        <p:txBody>
          <a:bodyPr/>
          <a:lstStyle/>
          <a:p>
            <a:pPr algn="l"/>
            <a:r>
              <a:rPr lang="en-US" dirty="0" smtClean="0"/>
              <a:t>Risks: usability </a:t>
            </a:r>
            <a:endParaRPr lang="en-US" dirty="0"/>
          </a:p>
        </p:txBody>
      </p:sp>
      <p:sp>
        <p:nvSpPr>
          <p:cNvPr id="3" name="Content Placeholder 2"/>
          <p:cNvSpPr>
            <a:spLocks noGrp="1"/>
          </p:cNvSpPr>
          <p:nvPr>
            <p:ph idx="1"/>
          </p:nvPr>
        </p:nvSpPr>
        <p:spPr>
          <a:xfrm>
            <a:off x="913795" y="1489166"/>
            <a:ext cx="10353762" cy="4302034"/>
          </a:xfrm>
        </p:spPr>
        <p:txBody>
          <a:bodyPr>
            <a:normAutofit/>
          </a:bodyPr>
          <a:lstStyle/>
          <a:p>
            <a:r>
              <a:rPr lang="en-US" sz="2400" dirty="0" smtClean="0">
                <a:effectLst/>
              </a:rPr>
              <a:t>Multiple </a:t>
            </a:r>
            <a:r>
              <a:rPr lang="en-US" sz="2400" dirty="0">
                <a:effectLst/>
              </a:rPr>
              <a:t>screens and mouse </a:t>
            </a:r>
            <a:r>
              <a:rPr lang="en-US" sz="2400" dirty="0" smtClean="0">
                <a:effectLst/>
              </a:rPr>
              <a:t>clicks</a:t>
            </a:r>
          </a:p>
          <a:p>
            <a:r>
              <a:rPr lang="en-US" sz="2400" dirty="0" smtClean="0">
                <a:effectLst/>
              </a:rPr>
              <a:t>Alert fatigue</a:t>
            </a:r>
          </a:p>
          <a:p>
            <a:r>
              <a:rPr lang="en-US" sz="2400" dirty="0" smtClean="0">
                <a:effectLst/>
              </a:rPr>
              <a:t>Standardization</a:t>
            </a:r>
          </a:p>
          <a:p>
            <a:pPr lvl="1"/>
            <a:r>
              <a:rPr lang="en-US" sz="2200" dirty="0" smtClean="0">
                <a:effectLst/>
              </a:rPr>
              <a:t> </a:t>
            </a:r>
            <a:r>
              <a:rPr lang="en-US" sz="2200" dirty="0">
                <a:effectLst/>
              </a:rPr>
              <a:t>can lead to mindless repetition of entries rather than thoughtful documentation.</a:t>
            </a:r>
          </a:p>
          <a:p>
            <a:r>
              <a:rPr lang="en-US" sz="2400" dirty="0" smtClean="0">
                <a:effectLst/>
              </a:rPr>
              <a:t>Lack of uniform communication standards for systems</a:t>
            </a:r>
            <a:r>
              <a:rPr lang="en-US" sz="2400" dirty="0"/>
              <a:t/>
            </a:r>
            <a:br>
              <a:rPr lang="en-US" sz="2400" dirty="0"/>
            </a:br>
            <a:endParaRPr lang="en-US" dirty="0"/>
          </a:p>
        </p:txBody>
      </p:sp>
    </p:spTree>
    <p:extLst>
      <p:ext uri="{BB962C8B-B14F-4D97-AF65-F5344CB8AC3E}">
        <p14:creationId xmlns:p14="http://schemas.microsoft.com/office/powerpoint/2010/main" val="722389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661851"/>
            <a:ext cx="10353761" cy="1049383"/>
          </a:xfrm>
        </p:spPr>
        <p:txBody>
          <a:bodyPr/>
          <a:lstStyle/>
          <a:p>
            <a:pPr algn="l"/>
            <a:r>
              <a:rPr lang="en-US" dirty="0" smtClean="0"/>
              <a:t>Risks: LOGISTICS AND COST</a:t>
            </a:r>
            <a:endParaRPr lang="en-US" dirty="0"/>
          </a:p>
        </p:txBody>
      </p:sp>
      <p:sp>
        <p:nvSpPr>
          <p:cNvPr id="3" name="Content Placeholder 2"/>
          <p:cNvSpPr>
            <a:spLocks noGrp="1"/>
          </p:cNvSpPr>
          <p:nvPr>
            <p:ph idx="1"/>
          </p:nvPr>
        </p:nvSpPr>
        <p:spPr>
          <a:xfrm>
            <a:off x="913795" y="1489166"/>
            <a:ext cx="10353762" cy="4302034"/>
          </a:xfrm>
        </p:spPr>
        <p:txBody>
          <a:bodyPr>
            <a:normAutofit/>
          </a:bodyPr>
          <a:lstStyle/>
          <a:p>
            <a:r>
              <a:rPr lang="en-US" sz="2400" dirty="0" smtClean="0">
                <a:effectLst/>
              </a:rPr>
              <a:t>System inefficiency</a:t>
            </a:r>
          </a:p>
          <a:p>
            <a:r>
              <a:rPr lang="en-US" sz="2400" dirty="0" smtClean="0">
                <a:effectLst/>
              </a:rPr>
              <a:t>Obsolete Technology</a:t>
            </a:r>
          </a:p>
          <a:p>
            <a:r>
              <a:rPr lang="en-US" sz="2400" dirty="0" smtClean="0">
                <a:effectLst/>
              </a:rPr>
              <a:t>Huge Financial cost</a:t>
            </a:r>
            <a:endParaRPr lang="en-US" sz="2400" dirty="0">
              <a:effectLst/>
            </a:endParaRPr>
          </a:p>
        </p:txBody>
      </p:sp>
    </p:spTree>
    <p:extLst>
      <p:ext uri="{BB962C8B-B14F-4D97-AF65-F5344CB8AC3E}">
        <p14:creationId xmlns:p14="http://schemas.microsoft.com/office/powerpoint/2010/main" val="3468121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smtClean="0"/>
              <a:t/>
            </a:r>
            <a:br>
              <a:rPr lang="en-US" sz="3600" dirty="0" smtClean="0"/>
            </a:br>
            <a:r>
              <a:rPr lang="en-US" sz="3800" dirty="0" smtClean="0">
                <a:latin typeface="+mn-lt"/>
              </a:rPr>
              <a:t>HIPAA</a:t>
            </a:r>
            <a:r>
              <a:rPr lang="en-US" sz="4400" dirty="0">
                <a:latin typeface="+mn-lt"/>
              </a:rPr>
              <a:t/>
            </a:r>
            <a:br>
              <a:rPr lang="en-US" sz="4400" dirty="0">
                <a:latin typeface="+mn-lt"/>
              </a:rPr>
            </a:br>
            <a:endParaRPr lang="en-US" sz="4400" dirty="0">
              <a:latin typeface="+mn-lt"/>
            </a:endParaRPr>
          </a:p>
        </p:txBody>
      </p:sp>
      <p:sp>
        <p:nvSpPr>
          <p:cNvPr id="3" name="Content Placeholder 2"/>
          <p:cNvSpPr>
            <a:spLocks noGrp="1"/>
          </p:cNvSpPr>
          <p:nvPr>
            <p:ph idx="1"/>
          </p:nvPr>
        </p:nvSpPr>
        <p:spPr/>
        <p:txBody>
          <a:bodyPr/>
          <a:lstStyle/>
          <a:p>
            <a:pPr marL="342900" indent="-342900"/>
            <a:r>
              <a:rPr lang="en-US" sz="2400" dirty="0">
                <a:effectLst/>
              </a:rPr>
              <a:t>Health Insurance Portability and Accountability Act (HIPAA) </a:t>
            </a:r>
          </a:p>
          <a:p>
            <a:pPr marL="342900" indent="-342900"/>
            <a:r>
              <a:rPr lang="en-US" sz="2400" dirty="0">
                <a:effectLst/>
              </a:rPr>
              <a:t>Passed in the US in 1996 </a:t>
            </a:r>
          </a:p>
          <a:p>
            <a:pPr marL="342900" indent="-342900"/>
            <a:r>
              <a:rPr lang="en-US" sz="2400" dirty="0">
                <a:effectLst/>
              </a:rPr>
              <a:t>Establishes rules for access, authentications, storage and auditing, and transmittal of electronic medical records</a:t>
            </a:r>
          </a:p>
          <a:p>
            <a:pPr marL="342900" indent="-342900"/>
            <a:r>
              <a:rPr lang="en-US" sz="2400" dirty="0">
                <a:effectLst/>
              </a:rPr>
              <a:t>Restrictions for electronic records more stringent than those for paper records.</a:t>
            </a:r>
          </a:p>
          <a:p>
            <a:pPr marL="342900" indent="-342900"/>
            <a:r>
              <a:rPr lang="en-US" sz="2400" dirty="0">
                <a:effectLst/>
              </a:rPr>
              <a:t>Concerns as to the adequacy of these standards</a:t>
            </a:r>
            <a:endParaRPr lang="en-US" sz="2400" dirty="0"/>
          </a:p>
          <a:p>
            <a:endParaRPr lang="en-US" dirty="0"/>
          </a:p>
        </p:txBody>
      </p:sp>
    </p:spTree>
    <p:extLst>
      <p:ext uri="{BB962C8B-B14F-4D97-AF65-F5344CB8AC3E}">
        <p14:creationId xmlns:p14="http://schemas.microsoft.com/office/powerpoint/2010/main" val="1684264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95269" y="1731818"/>
            <a:ext cx="9001462" cy="4779818"/>
          </a:xfrm>
        </p:spPr>
        <p:txBody>
          <a:bodyPr>
            <a:normAutofit fontScale="47500" lnSpcReduction="20000"/>
          </a:bodyPr>
          <a:lstStyle/>
          <a:p>
            <a:pPr marL="342900" indent="-342900" algn="just">
              <a:buFont typeface="Arial" panose="020B0604020202020204" pitchFamily="34" charset="0"/>
              <a:buChar char="•"/>
            </a:pPr>
            <a:r>
              <a:rPr lang="en-US" sz="3800" dirty="0" smtClean="0">
                <a:effectLst/>
              </a:rPr>
              <a:t>PHI protected information under this act are: </a:t>
            </a:r>
          </a:p>
          <a:p>
            <a:pPr marL="800100" lvl="1" indent="-342900" algn="just">
              <a:buFont typeface="Arial" panose="020B0604020202020204" pitchFamily="34" charset="0"/>
              <a:buChar char="•"/>
            </a:pPr>
            <a:r>
              <a:rPr lang="en-US" sz="3400" dirty="0" smtClean="0">
                <a:effectLst/>
              </a:rPr>
              <a:t>Information doctors and nurses input into the electronic medical record</a:t>
            </a:r>
          </a:p>
          <a:p>
            <a:pPr marL="800100" lvl="1" indent="-342900" algn="just">
              <a:buFont typeface="Arial" panose="020B0604020202020204" pitchFamily="34" charset="0"/>
              <a:buChar char="•"/>
            </a:pPr>
            <a:r>
              <a:rPr lang="en-US" sz="3400" dirty="0" smtClean="0">
                <a:effectLst/>
              </a:rPr>
              <a:t>Conversations between a doctor and a patient that may have been recorded</a:t>
            </a:r>
          </a:p>
          <a:p>
            <a:pPr marL="800100" lvl="1" indent="-342900" algn="just">
              <a:buFont typeface="Arial" panose="020B0604020202020204" pitchFamily="34" charset="0"/>
              <a:buChar char="•"/>
            </a:pPr>
            <a:r>
              <a:rPr lang="en-US" sz="3400" dirty="0">
                <a:effectLst/>
              </a:rPr>
              <a:t>B</a:t>
            </a:r>
            <a:r>
              <a:rPr lang="en-US" sz="3400" dirty="0" smtClean="0">
                <a:effectLst/>
              </a:rPr>
              <a:t>illing information</a:t>
            </a:r>
          </a:p>
          <a:p>
            <a:pPr marL="342900" indent="-342900" algn="just">
              <a:buFont typeface="Arial" panose="020B0604020202020204" pitchFamily="34" charset="0"/>
              <a:buChar char="•"/>
            </a:pPr>
            <a:r>
              <a:rPr lang="en-US" sz="3800" dirty="0" smtClean="0">
                <a:effectLst/>
              </a:rPr>
              <a:t>Under this act there is a limit as to how much information can be disclosed, and as well as who can see a patients information. Patients also get to have a copy of their records if they desire, and get notified if their information is ever to be shared with third parties</a:t>
            </a:r>
            <a:endParaRPr lang="en-US" sz="3800" baseline="30000" dirty="0" smtClean="0">
              <a:effectLst/>
            </a:endParaRPr>
          </a:p>
          <a:p>
            <a:pPr marL="342900" indent="-342900" algn="just">
              <a:buFont typeface="Arial" panose="020B0604020202020204" pitchFamily="34" charset="0"/>
              <a:buChar char="•"/>
            </a:pPr>
            <a:r>
              <a:rPr lang="en-US" sz="3800" dirty="0" smtClean="0">
                <a:effectLst/>
              </a:rPr>
              <a:t>Covered entities may disclose protected health information to law enforcement officials for law enforcement purposes as required by law (including court orders, court-ordered warrants, subpoenas) and administrative requests; or to identify or locate a suspect, fugitive, material witness, or missing person</a:t>
            </a:r>
          </a:p>
          <a:p>
            <a:pPr marL="342900" indent="-342900" algn="just">
              <a:buFont typeface="Arial" panose="020B0604020202020204" pitchFamily="34" charset="0"/>
              <a:buChar char="•"/>
            </a:pPr>
            <a:r>
              <a:rPr lang="en-US" sz="3800" dirty="0" smtClean="0">
                <a:effectLst/>
              </a:rPr>
              <a:t>Medical and health care providers experienced 767 security breaches resulting in the compromised confidential health information of 23,625,933 patients during the period of 2006–2012</a:t>
            </a:r>
          </a:p>
          <a:p>
            <a:pPr algn="just"/>
            <a:endParaRPr lang="en-US" dirty="0"/>
          </a:p>
        </p:txBody>
      </p:sp>
      <p:sp>
        <p:nvSpPr>
          <p:cNvPr id="4" name="TextBox 3"/>
          <p:cNvSpPr txBox="1"/>
          <p:nvPr/>
        </p:nvSpPr>
        <p:spPr>
          <a:xfrm>
            <a:off x="1595269" y="839266"/>
            <a:ext cx="9001462" cy="892552"/>
          </a:xfrm>
          <a:prstGeom prst="rect">
            <a:avLst/>
          </a:prstGeom>
          <a:noFill/>
        </p:spPr>
        <p:txBody>
          <a:bodyPr wrap="square" rtlCol="0">
            <a:spAutoFit/>
          </a:bodyPr>
          <a:lstStyle/>
          <a:p>
            <a:r>
              <a:rPr lang="en-US" sz="3400" dirty="0" smtClean="0"/>
              <a:t>HIPAA (2)</a:t>
            </a:r>
          </a:p>
          <a:p>
            <a:endParaRPr lang="en-US" dirty="0"/>
          </a:p>
        </p:txBody>
      </p:sp>
    </p:spTree>
    <p:extLst>
      <p:ext uri="{BB962C8B-B14F-4D97-AF65-F5344CB8AC3E}">
        <p14:creationId xmlns:p14="http://schemas.microsoft.com/office/powerpoint/2010/main" val="36977687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1535</TotalTime>
  <Words>545</Words>
  <Application>Microsoft Office PowerPoint</Application>
  <PresentationFormat>Custom</PresentationFormat>
  <Paragraphs>87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Damask</vt:lpstr>
      <vt:lpstr>Electronic Medical Records </vt:lpstr>
      <vt:lpstr>CONTENT</vt:lpstr>
      <vt:lpstr>Definition</vt:lpstr>
      <vt:lpstr>Benefits of EMR</vt:lpstr>
      <vt:lpstr>Risks: Security </vt:lpstr>
      <vt:lpstr>Risks: usability </vt:lpstr>
      <vt:lpstr>Risks: LOGISTICS AND COST</vt:lpstr>
      <vt:lpstr> HIPAA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Tolulope Oke</dc:creator>
  <cp:lastModifiedBy>Yao, Liang</cp:lastModifiedBy>
  <cp:revision>15</cp:revision>
  <dcterms:created xsi:type="dcterms:W3CDTF">2014-04-24T23:24:34Z</dcterms:created>
  <dcterms:modified xsi:type="dcterms:W3CDTF">2014-04-28T20:48:46Z</dcterms:modified>
</cp:coreProperties>
</file>