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1" r:id="rId4"/>
    <p:sldId id="270" r:id="rId5"/>
    <p:sldId id="295" r:id="rId6"/>
    <p:sldId id="265" r:id="rId7"/>
    <p:sldId id="266" r:id="rId8"/>
    <p:sldId id="278" r:id="rId9"/>
    <p:sldId id="279" r:id="rId10"/>
    <p:sldId id="290" r:id="rId11"/>
    <p:sldId id="293" r:id="rId12"/>
    <p:sldId id="289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2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5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3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6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0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6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1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0C5B2-0260-43CB-A72D-8B9A4625876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95115-09EE-4BA8-AD32-F9CF1A5EB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0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 5206</a:t>
            </a:r>
            <a:br>
              <a:rPr lang="en-US" dirty="0"/>
            </a:br>
            <a:r>
              <a:rPr lang="en-US" dirty="0"/>
              <a:t>Protection of Information Assets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dirty="0"/>
              <a:t> Unit# 4 - </a:t>
            </a:r>
          </a:p>
          <a:p>
            <a:r>
              <a:rPr lang="en-US" sz="2800" dirty="0"/>
              <a:t>Case Study – Autopsy of a Data Breach: The Target Case</a:t>
            </a:r>
          </a:p>
        </p:txBody>
      </p:sp>
    </p:spTree>
    <p:extLst>
      <p:ext uri="{BB962C8B-B14F-4D97-AF65-F5344CB8AC3E}">
        <p14:creationId xmlns:p14="http://schemas.microsoft.com/office/powerpoint/2010/main" val="675148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1486F-878A-458C-B57A-B6BABA5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Team’s present their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D6B7-46F5-4A39-8F6E-62969CC4C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Summary of the main events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Role of sources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Control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Impact of this type of breach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Lessons learned from the Target case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9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F3247-DF3F-4BFC-8177-B2B5B116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8D2C9-4E73-434C-BC5B-F1D59873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Team Assignment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Case Study #2 Participation Activity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Team’s present their findings (i.e. 0 through 5)</a:t>
            </a:r>
          </a:p>
        </p:txBody>
      </p:sp>
    </p:spTree>
    <p:extLst>
      <p:ext uri="{BB962C8B-B14F-4D97-AF65-F5344CB8AC3E}">
        <p14:creationId xmlns:p14="http://schemas.microsoft.com/office/powerpoint/2010/main" val="423534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 5206</a:t>
            </a:r>
            <a:br>
              <a:rPr lang="en-US" dirty="0"/>
            </a:br>
            <a:r>
              <a:rPr lang="en-US" dirty="0"/>
              <a:t>Protection of Information Assets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dirty="0"/>
              <a:t> Unit #4 - </a:t>
            </a:r>
          </a:p>
          <a:p>
            <a:r>
              <a:rPr lang="en-US" sz="2800" dirty="0"/>
              <a:t>Case Study – Autopsy of a Data Breach: The Target Case</a:t>
            </a:r>
          </a:p>
        </p:txBody>
      </p:sp>
    </p:spTree>
    <p:extLst>
      <p:ext uri="{BB962C8B-B14F-4D97-AF65-F5344CB8AC3E}">
        <p14:creationId xmlns:p14="http://schemas.microsoft.com/office/powerpoint/2010/main" val="16137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F3247-DF3F-4BFC-8177-B2B5B116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8D2C9-4E73-434C-BC5B-F1D59873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News</a:t>
            </a:r>
          </a:p>
          <a:p>
            <a:r>
              <a:rPr lang="en-US" dirty="0"/>
              <a:t>Team Assignment</a:t>
            </a:r>
          </a:p>
          <a:p>
            <a:r>
              <a:rPr lang="en-US" dirty="0"/>
              <a:t>Case Study #2 Team Participation Activity</a:t>
            </a:r>
          </a:p>
          <a:p>
            <a:r>
              <a:rPr lang="en-US" dirty="0"/>
              <a:t>Team’s present their findings (i.e. 0 through 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8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75D6-553A-448A-ADA4-D9F5181F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Team Assignment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B30AA1-8303-40DD-BF0E-ED133B7E927D}"/>
              </a:ext>
            </a:extLst>
          </p:cNvPr>
          <p:cNvSpPr txBox="1"/>
          <p:nvPr/>
        </p:nvSpPr>
        <p:spPr>
          <a:xfrm>
            <a:off x="366505" y="1859340"/>
            <a:ext cx="62228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This is the Team assignment for: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/>
              <a:t>Case studies #2 and #3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/>
              <a:t>Team Project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D1DC0-6C64-4FBF-8D8E-B8C5E1EEF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93787"/>
            <a:ext cx="5844747" cy="156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1486F-878A-458C-B57A-B6BABA52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921656" cy="954793"/>
          </a:xfrm>
        </p:spPr>
        <p:txBody>
          <a:bodyPr>
            <a:normAutofit/>
          </a:bodyPr>
          <a:lstStyle/>
          <a:p>
            <a:r>
              <a:rPr lang="en-US" dirty="0"/>
              <a:t>Case Study #2 Participation Activity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D6B7-46F5-4A39-8F6E-62969CC4C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8859"/>
            <a:ext cx="5411525" cy="3378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0.  What happened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Sources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Control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Information security findings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Lessons learned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8D328C-BCD4-4CA6-B561-9740BAAB10CB}"/>
              </a:ext>
            </a:extLst>
          </p:cNvPr>
          <p:cNvSpPr txBox="1"/>
          <p:nvPr/>
        </p:nvSpPr>
        <p:spPr>
          <a:xfrm>
            <a:off x="5979382" y="2941152"/>
            <a:ext cx="58680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Timeframe</a:t>
            </a:r>
          </a:p>
          <a:p>
            <a:pPr lvl="1"/>
            <a:r>
              <a:rPr lang="en-US" dirty="0"/>
              <a:t>105 minutes of class time:</a:t>
            </a:r>
          </a:p>
          <a:p>
            <a:pPr lvl="2"/>
            <a:r>
              <a:rPr lang="en-US" dirty="0"/>
              <a:t>60 minutes for preparation</a:t>
            </a:r>
          </a:p>
          <a:p>
            <a:pPr lvl="2"/>
            <a:r>
              <a:rPr lang="en-US" dirty="0"/>
              <a:t>45 minutes for presentations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30 minutes presentation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 15   minutes Q&amp;A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9A64EC-E6B2-4BA4-B3B3-0F832547E2E5}"/>
              </a:ext>
            </a:extLst>
          </p:cNvPr>
          <p:cNvSpPr/>
          <p:nvPr/>
        </p:nvSpPr>
        <p:spPr>
          <a:xfrm>
            <a:off x="1176793" y="1440141"/>
            <a:ext cx="10145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arenR"/>
            </a:pPr>
            <a:r>
              <a:rPr lang="en-US" sz="2000" i="1" dirty="0"/>
              <a:t>Create a presentation that addresses 1-5 below as described on the following slides </a:t>
            </a:r>
          </a:p>
          <a:p>
            <a:pPr marL="342900" indent="-342900">
              <a:buAutoNum type="alphaUcParenR"/>
            </a:pPr>
            <a:r>
              <a:rPr lang="en-US" sz="2000" i="1" dirty="0"/>
              <a:t>Present your presentation</a:t>
            </a:r>
          </a:p>
          <a:p>
            <a:pPr marL="342900" indent="-342900">
              <a:buAutoNum type="alphaUcParenR"/>
            </a:pPr>
            <a:r>
              <a:rPr lang="en-US" sz="2000" i="1" dirty="0"/>
              <a:t>Answer questions (or ask questions if you are not part of the presentation team)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23481-9657-4967-80AC-548AF3140D4D}"/>
              </a:ext>
            </a:extLst>
          </p:cNvPr>
          <p:cNvSpPr txBox="1"/>
          <p:nvPr/>
        </p:nvSpPr>
        <p:spPr>
          <a:xfrm>
            <a:off x="699715" y="954793"/>
            <a:ext cx="665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Work together in your project teams to:</a:t>
            </a:r>
          </a:p>
        </p:txBody>
      </p:sp>
    </p:spTree>
    <p:extLst>
      <p:ext uri="{BB962C8B-B14F-4D97-AF65-F5344CB8AC3E}">
        <p14:creationId xmlns:p14="http://schemas.microsoft.com/office/powerpoint/2010/main" val="121014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17C55-1C63-432E-B198-7EC29F9F3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Provide a brief summary of what happened in the data breach at Target?</a:t>
            </a:r>
          </a:p>
        </p:txBody>
      </p:sp>
    </p:spTree>
    <p:extLst>
      <p:ext uri="{BB962C8B-B14F-4D97-AF65-F5344CB8AC3E}">
        <p14:creationId xmlns:p14="http://schemas.microsoft.com/office/powerpoint/2010/main" val="172400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en-US" dirty="0"/>
              <a:t>What caused the Target Breach?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35001"/>
              </p:ext>
            </p:extLst>
          </p:nvPr>
        </p:nvGraphicFramePr>
        <p:xfrm>
          <a:off x="1575597" y="3014658"/>
          <a:ext cx="9624442" cy="346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668">
                  <a:extLst>
                    <a:ext uri="{9D8B030D-6E8A-4147-A177-3AD203B41FA5}">
                      <a16:colId xmlns:a16="http://schemas.microsoft.com/office/drawing/2014/main" val="581209592"/>
                    </a:ext>
                  </a:extLst>
                </a:gridCol>
                <a:gridCol w="6251774">
                  <a:extLst>
                    <a:ext uri="{9D8B030D-6E8A-4147-A177-3AD203B41FA5}">
                      <a16:colId xmlns:a16="http://schemas.microsoft.com/office/drawing/2014/main" val="3748796707"/>
                    </a:ext>
                  </a:extLst>
                </a:gridCol>
              </a:tblGrid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Risk Sources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Role(s) in breach</a:t>
                      </a:r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952908871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Incompetent employees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348411498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Rogue employees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1467338964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Hackers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4267727625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Business partners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258069618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Technology partners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3525311692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Technology components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632082157"/>
                  </a:ext>
                </a:extLst>
              </a:tr>
              <a:tr h="433694">
                <a:tc>
                  <a:txBody>
                    <a:bodyPr/>
                    <a:lstStyle/>
                    <a:p>
                      <a:r>
                        <a:rPr lang="en-US" sz="2100" dirty="0"/>
                        <a:t>…?</a:t>
                      </a:r>
                    </a:p>
                  </a:txBody>
                  <a:tcPr marL="106938" marR="106938" marT="53469" marB="5346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106938" marR="106938" marT="53469" marB="53469"/>
                </a:tc>
                <a:extLst>
                  <a:ext uri="{0D108BD9-81ED-4DB2-BD59-A6C34878D82A}">
                    <a16:rowId xmlns:a16="http://schemas.microsoft.com/office/drawing/2014/main" val="2858375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541" y="1109915"/>
            <a:ext cx="11749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What main risk sources jeopardized Target’s data?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Who played what role in the breach?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  <a:p>
            <a:pPr algn="ctr"/>
            <a:r>
              <a:rPr lang="en-US" sz="2400" i="1" dirty="0"/>
              <a:t>Be prepared to explain/defend your answers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8346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143000"/>
          </a:xfrm>
        </p:spPr>
        <p:txBody>
          <a:bodyPr>
            <a:noAutofit/>
          </a:bodyPr>
          <a:lstStyle/>
          <a:p>
            <a:pPr marL="742950" indent="-742950" algn="l">
              <a:buFont typeface="+mj-lt"/>
              <a:buAutoNum type="arabicPeriod" startAt="3"/>
            </a:pPr>
            <a:r>
              <a:rPr lang="en-US" sz="3600" dirty="0"/>
              <a:t>What risk mitigations were or should have been in place?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567480"/>
              </p:ext>
            </p:extLst>
          </p:nvPr>
        </p:nvGraphicFramePr>
        <p:xfrm>
          <a:off x="570412" y="1964246"/>
          <a:ext cx="10846908" cy="342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053">
                  <a:extLst>
                    <a:ext uri="{9D8B030D-6E8A-4147-A177-3AD203B41FA5}">
                      <a16:colId xmlns:a16="http://schemas.microsoft.com/office/drawing/2014/main" val="581209592"/>
                    </a:ext>
                  </a:extLst>
                </a:gridCol>
                <a:gridCol w="7045855">
                  <a:extLst>
                    <a:ext uri="{9D8B030D-6E8A-4147-A177-3AD203B41FA5}">
                      <a16:colId xmlns:a16="http://schemas.microsoft.com/office/drawing/2014/main" val="3748796707"/>
                    </a:ext>
                  </a:extLst>
                </a:gridCol>
              </a:tblGrid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Risk Sources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Risk Mitigations</a:t>
                      </a:r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952908871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Incompetent employees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348411498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Rogue employees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1467338964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Hackers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4267727625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Business partners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258069618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Technology partners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3525311692"/>
                  </a:ext>
                </a:extLst>
              </a:tr>
              <a:tr h="488780">
                <a:tc>
                  <a:txBody>
                    <a:bodyPr/>
                    <a:lstStyle/>
                    <a:p>
                      <a:r>
                        <a:rPr lang="en-US" sz="2400" dirty="0"/>
                        <a:t>Technology components</a:t>
                      </a:r>
                    </a:p>
                  </a:txBody>
                  <a:tcPr marL="120521" marR="120521" marT="60261" marB="6026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0521" marR="120521" marT="60261" marB="60261"/>
                </a:tc>
                <a:extLst>
                  <a:ext uri="{0D108BD9-81ED-4DB2-BD59-A6C34878D82A}">
                    <a16:rowId xmlns:a16="http://schemas.microsoft.com/office/drawing/2014/main" val="6320821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A69375A-0874-4ABC-BE90-C01B87027191}"/>
              </a:ext>
            </a:extLst>
          </p:cNvPr>
          <p:cNvSpPr txBox="1"/>
          <p:nvPr/>
        </p:nvSpPr>
        <p:spPr>
          <a:xfrm>
            <a:off x="676275" y="5886450"/>
            <a:ext cx="1028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The diagram on the following slide (#3) may help you think about your answer </a:t>
            </a:r>
          </a:p>
        </p:txBody>
      </p:sp>
    </p:spTree>
    <p:extLst>
      <p:ext uri="{BB962C8B-B14F-4D97-AF65-F5344CB8AC3E}">
        <p14:creationId xmlns:p14="http://schemas.microsoft.com/office/powerpoint/2010/main" val="136921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6AE8-77AD-4B9D-8E5C-1F9B32B73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821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dirty="0"/>
              <a:t>What are your main information security findings?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8A56C-63BE-45A6-88CD-213131ED7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85" y="1436011"/>
            <a:ext cx="3336234" cy="3787996"/>
          </a:xfrm>
        </p:spPr>
        <p:txBody>
          <a:bodyPr>
            <a:normAutofit/>
          </a:bodyPr>
          <a:lstStyle/>
          <a:p>
            <a:r>
              <a:rPr lang="en-US" dirty="0"/>
              <a:t>Apply this diagram in summarizing your main findings of the Target breach</a:t>
            </a:r>
          </a:p>
          <a:p>
            <a:r>
              <a:rPr lang="en-US" dirty="0"/>
              <a:t>Be sure to label the diagram with your findings as appropriate…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A5B29D1-DED9-4266-954E-6AE9BBC55325}"/>
              </a:ext>
            </a:extLst>
          </p:cNvPr>
          <p:cNvGrpSpPr/>
          <p:nvPr/>
        </p:nvGrpSpPr>
        <p:grpSpPr>
          <a:xfrm>
            <a:off x="3474719" y="1195717"/>
            <a:ext cx="8578795" cy="4653678"/>
            <a:chOff x="1188572" y="933323"/>
            <a:chExt cx="8971428" cy="486666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966CC88-A6D8-4EFE-8561-9562442D0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8572" y="933323"/>
              <a:ext cx="8971428" cy="4866667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564AB60-D5EF-48BF-9372-7262CE949BA0}"/>
                </a:ext>
              </a:extLst>
            </p:cNvPr>
            <p:cNvSpPr/>
            <p:nvPr/>
          </p:nvSpPr>
          <p:spPr>
            <a:xfrm>
              <a:off x="1502796" y="2324247"/>
              <a:ext cx="4412974" cy="888080"/>
            </a:xfrm>
            <a:prstGeom prst="rect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C0C0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D3D832-FF76-4FA0-99F6-3DA61FE82DEC}"/>
                </a:ext>
              </a:extLst>
            </p:cNvPr>
            <p:cNvSpPr/>
            <p:nvPr/>
          </p:nvSpPr>
          <p:spPr>
            <a:xfrm>
              <a:off x="3023556" y="2148287"/>
              <a:ext cx="459115" cy="175960"/>
            </a:xfrm>
            <a:prstGeom prst="rect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C0C0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7C4097-37EF-4BA1-97F3-8BAEB789502C}"/>
                </a:ext>
              </a:extLst>
            </p:cNvPr>
            <p:cNvSpPr/>
            <p:nvPr/>
          </p:nvSpPr>
          <p:spPr>
            <a:xfrm>
              <a:off x="5256842" y="2150822"/>
              <a:ext cx="459115" cy="175960"/>
            </a:xfrm>
            <a:prstGeom prst="rect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C0C0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866FB51-B767-4783-9C14-DF82F0498798}"/>
                </a:ext>
              </a:extLst>
            </p:cNvPr>
            <p:cNvSpPr/>
            <p:nvPr/>
          </p:nvSpPr>
          <p:spPr>
            <a:xfrm>
              <a:off x="7689942" y="2171625"/>
              <a:ext cx="497104" cy="420500"/>
            </a:xfrm>
            <a:prstGeom prst="rect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C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767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7EEA-E41A-406B-A78D-B4562467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B2F0-3AC5-4EB8-9E11-5403ADC9B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What have you learned from this case?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As an information security specialist, what will you take away from this case?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What aspects of this case surprised you?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83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6252</TotalTime>
  <Words>399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MIS 5206 Protection of Information Assets</vt:lpstr>
      <vt:lpstr>Agenda</vt:lpstr>
      <vt:lpstr>Team Assignment</vt:lpstr>
      <vt:lpstr>Case Study #2 Participation Activity</vt:lpstr>
      <vt:lpstr>Provide a brief summary of what happened in the data breach at Target?</vt:lpstr>
      <vt:lpstr>What caused the Target Breach?</vt:lpstr>
      <vt:lpstr>What risk mitigations were or should have been in place?</vt:lpstr>
      <vt:lpstr>What are your main information security findings?</vt:lpstr>
      <vt:lpstr>Lessons learned</vt:lpstr>
      <vt:lpstr>Team’s present their findings</vt:lpstr>
      <vt:lpstr>Agenda</vt:lpstr>
      <vt:lpstr>MIS 5206 Protection of Information Assets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Lanter</dc:creator>
  <cp:lastModifiedBy>David Lanter</cp:lastModifiedBy>
  <cp:revision>90</cp:revision>
  <dcterms:created xsi:type="dcterms:W3CDTF">2017-10-05T00:22:30Z</dcterms:created>
  <dcterms:modified xsi:type="dcterms:W3CDTF">2021-09-23T13:04:58Z</dcterms:modified>
</cp:coreProperties>
</file>