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256" r:id="rId2"/>
    <p:sldId id="258" r:id="rId3"/>
    <p:sldId id="357" r:id="rId4"/>
    <p:sldId id="567" r:id="rId5"/>
    <p:sldId id="491" r:id="rId6"/>
    <p:sldId id="572" r:id="rId7"/>
    <p:sldId id="529" r:id="rId8"/>
    <p:sldId id="573" r:id="rId9"/>
    <p:sldId id="574" r:id="rId10"/>
    <p:sldId id="575" r:id="rId11"/>
    <p:sldId id="576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5" r:id="rId20"/>
    <p:sldId id="586" r:id="rId21"/>
    <p:sldId id="587" r:id="rId22"/>
    <p:sldId id="589" r:id="rId23"/>
    <p:sldId id="588" r:id="rId24"/>
    <p:sldId id="590" r:id="rId25"/>
    <p:sldId id="591" r:id="rId26"/>
    <p:sldId id="592" r:id="rId27"/>
    <p:sldId id="593" r:id="rId28"/>
    <p:sldId id="594" r:id="rId29"/>
    <p:sldId id="595" r:id="rId30"/>
    <p:sldId id="596" r:id="rId31"/>
    <p:sldId id="597" r:id="rId32"/>
    <p:sldId id="598" r:id="rId33"/>
    <p:sldId id="599" r:id="rId34"/>
    <p:sldId id="617" r:id="rId35"/>
    <p:sldId id="618" r:id="rId36"/>
    <p:sldId id="600" r:id="rId37"/>
    <p:sldId id="601" r:id="rId38"/>
    <p:sldId id="602" r:id="rId39"/>
    <p:sldId id="603" r:id="rId40"/>
    <p:sldId id="604" r:id="rId41"/>
    <p:sldId id="605" r:id="rId42"/>
    <p:sldId id="606" r:id="rId43"/>
    <p:sldId id="607" r:id="rId44"/>
    <p:sldId id="608" r:id="rId45"/>
    <p:sldId id="609" r:id="rId46"/>
    <p:sldId id="610" r:id="rId47"/>
    <p:sldId id="611" r:id="rId48"/>
    <p:sldId id="612" r:id="rId49"/>
    <p:sldId id="619" r:id="rId50"/>
    <p:sldId id="613" r:id="rId51"/>
    <p:sldId id="614" r:id="rId52"/>
    <p:sldId id="615" r:id="rId53"/>
    <p:sldId id="620" r:id="rId54"/>
    <p:sldId id="621" r:id="rId55"/>
    <p:sldId id="622" r:id="rId56"/>
    <p:sldId id="629" r:id="rId57"/>
    <p:sldId id="623" r:id="rId58"/>
    <p:sldId id="624" r:id="rId59"/>
    <p:sldId id="626" r:id="rId60"/>
    <p:sldId id="627" r:id="rId61"/>
    <p:sldId id="625" r:id="rId62"/>
    <p:sldId id="616" r:id="rId63"/>
    <p:sldId id="39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10/28/2014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10/28/2014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1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wasptop10.googlecode.com/files/OWASP_Top-10_2013%20-%20Presentation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1-Injec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2-Broken_Authentication_and_Session_Managem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3-Cross-Site_Scripting_(XSS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4-Insecure_Direct_Object_Referenc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5-Security_Misconfigura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6-Sensitive_Data_Exposur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7-Missing_Function_Level_Access_Contro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app/admin_getappInfo" TargetMode="External"/><Relationship Id="rId2" Type="http://schemas.openxmlformats.org/officeDocument/2006/relationships/hyperlink" Target="http://example.com/app/getapp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8-Cross-Site_Request_Forgery_(CSRF)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9-Using_Components_with_Known_Vulnerabiliti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nfosecurity-magazine.com/view/30282/remote-code-vulnerability-in-spring-framework-for-jav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eek.com/security/fcc-slaps-telecos-with-10m-fine-for-data-breaches.html" TargetMode="External"/><Relationship Id="rId2" Type="http://schemas.openxmlformats.org/officeDocument/2006/relationships/hyperlink" Target="http://www.azcentral.com/story/news/arizona/investigations/2014/10/27/potential-data-breach-asrs-retirees-affected/1804033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ney.cnn.com/2014/10/27/technology/security/apple-pay-cvs-rite-aid/index.html?hpt=hp_t2" TargetMode="External"/><Relationship Id="rId4" Type="http://schemas.openxmlformats.org/officeDocument/2006/relationships/hyperlink" Target="http://www.darkreading.com/attacks-breaches/what-scares-me-about-healthcare-and-electric-power-security/a/d-id/131698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10-Unvalidated_Redirects_and_Forward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xample.com/redirect.jsp?url=evil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kedsecurity.sophos.com/2014/10/15/the-sandworm-malware-what-you-need-to-know/" TargetMode="External"/><Relationship Id="rId2" Type="http://schemas.openxmlformats.org/officeDocument/2006/relationships/hyperlink" Target="http://www.securityweek.com/hackers-compromised-yahoo-servers-using-shellshock-bu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14/10/26/pesky_pos_poison_wont_backoff/" TargetMode="External"/><Relationship Id="rId2" Type="http://schemas.openxmlformats.org/officeDocument/2006/relationships/hyperlink" Target="http://www.nytimes.com/2014/10/28/us/us-secretly-monitoring-mail-of-thousands.html?_r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uterworld.com/article/2837824/cyberespionage-group-goes-phishing-for-outlook-web-app-users.html" TargetMode="External"/><Relationship Id="rId5" Type="http://schemas.openxmlformats.org/officeDocument/2006/relationships/hyperlink" Target="http://www.scmagazine.com/an-estonian-man-who-hacked-rbs-worldplay-received-11-years/article/379555/" TargetMode="External"/><Relationship Id="rId4" Type="http://schemas.openxmlformats.org/officeDocument/2006/relationships/hyperlink" Target="http://www.wired.com/2014/10/verizons-perma-cookie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swigger.net/burp/download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10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http://community.mis.temple.edu/mis5211sec001f14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OWASP stands for the Open Web Application Security Project</a:t>
            </a:r>
          </a:p>
          <a:p>
            <a:r>
              <a:rPr lang="en-US" dirty="0" smtClean="0"/>
              <a:t>Founded in 2001 as a charitable organization dedicated to improving Web Application Security</a:t>
            </a:r>
          </a:p>
          <a:p>
            <a:r>
              <a:rPr lang="en-US" dirty="0" smtClean="0"/>
              <a:t>Creators and publishers of the OWASP top 10</a:t>
            </a:r>
          </a:p>
          <a:p>
            <a:r>
              <a:rPr lang="en-US" dirty="0" smtClean="0"/>
              <a:t>Hosts numerous Web App tools and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4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OWASP Top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algn="ctr" fontAlgn="ctr">
              <a:spcBef>
                <a:spcPts val="0"/>
              </a:spcBef>
            </a:pPr>
            <a:r>
              <a:rPr lang="en-US" sz="4800" b="1" dirty="0">
                <a:solidFill>
                  <a:srgbClr val="FFFFFF"/>
                </a:solidFill>
                <a:latin typeface="Calibri"/>
              </a:rPr>
              <a:t>OWASP Top 10 – 2013 (New)</a:t>
            </a:r>
            <a:endParaRPr lang="en-US" sz="4000" dirty="0">
              <a:latin typeface="Arial"/>
            </a:endParaRPr>
          </a:p>
          <a:p>
            <a:r>
              <a:rPr lang="en-US" dirty="0"/>
              <a:t>2013-A1 – Injection</a:t>
            </a:r>
          </a:p>
          <a:p>
            <a:r>
              <a:rPr lang="en-US" dirty="0"/>
              <a:t>2013-A2 – Broken Authentication and Session Management</a:t>
            </a:r>
          </a:p>
          <a:p>
            <a:r>
              <a:rPr lang="en-US" dirty="0"/>
              <a:t>2013-A3 – Cross Site Scripting (XSS)</a:t>
            </a:r>
          </a:p>
          <a:p>
            <a:r>
              <a:rPr lang="en-US" dirty="0"/>
              <a:t>2013-A4 – Insecure Direct Object References</a:t>
            </a:r>
          </a:p>
          <a:p>
            <a:r>
              <a:rPr lang="en-US" dirty="0"/>
              <a:t>2013-A5 – Security Misconfiguration</a:t>
            </a:r>
          </a:p>
          <a:p>
            <a:r>
              <a:rPr lang="en-US" dirty="0"/>
              <a:t>2013-A6 – Sensitive Data Exposure</a:t>
            </a:r>
          </a:p>
          <a:p>
            <a:r>
              <a:rPr lang="en-US" dirty="0"/>
              <a:t>2013-A7 – Missing Function Level Access Control</a:t>
            </a:r>
          </a:p>
          <a:p>
            <a:r>
              <a:rPr lang="en-US" dirty="0"/>
              <a:t>2013-A8 –  Cross-Site Request Forgery (CSRF)</a:t>
            </a:r>
          </a:p>
          <a:p>
            <a:r>
              <a:rPr lang="en-US" dirty="0"/>
              <a:t>2013-A9 – Using Known Vulnerable Components (NEW)</a:t>
            </a:r>
          </a:p>
          <a:p>
            <a:r>
              <a:rPr lang="en-US" dirty="0"/>
              <a:t>2013-A10 – Unvalidated Redirects and Forwards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791200"/>
            <a:ext cx="327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http://owasptop10.googlecode.com/files/OWASP_Top-10_2013%20-%</a:t>
            </a:r>
            <a:r>
              <a:rPr lang="en-US" sz="1100" dirty="0" smtClean="0">
                <a:hlinkClick r:id="rId2"/>
              </a:rPr>
              <a:t>20Presentation.pptx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14791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sends simple text-based attacks that exploit the syntax of the targeted interpreter. Almost any source of data can be an injection vector, including internal sources.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81400"/>
            <a:ext cx="53149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601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www.owasp.org/index.php/Top_10_2013-A1-Injection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way to send text to a web application or browser that is interpreted as a command or code</a:t>
            </a:r>
          </a:p>
          <a:p>
            <a:r>
              <a:rPr lang="en-US" dirty="0" smtClean="0"/>
              <a:t>Tricks systems or browsers in to taking 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581400"/>
            <a:ext cx="79136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Authentication and Session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uses leaks or flaws in the authentication or session management functions (e.g., exposed accounts, passwords, session IDs) to impersonate users.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05200"/>
            <a:ext cx="5314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www.owasp.org/index.php/Top_10_2013-A2-Broken_Authentication_and_Session_Management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Authentication and Session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Steal an identity, and use 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2819400"/>
            <a:ext cx="791368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sends text-based attack scripts that exploit the interpreter in the browser. Almost any source of data can be an attack vector, including internal sources such as data from the database.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39671"/>
            <a:ext cx="5314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324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https://www.owasp.org/index.php/Top_10_2013-A3-Cross-Site_Scripting_(XSS</a:t>
            </a:r>
            <a:r>
              <a:rPr lang="en-US" sz="1200" dirty="0" smtClean="0">
                <a:hlinkClick r:id="rId3"/>
              </a:rPr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as simple as &lt;script&gt;alert(“XSS”)&lt;/script&gt;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0" y="2895600"/>
            <a:ext cx="79136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Insecure Direct Object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Attacker, who is an authorized system user, simply changes a parameter value that directly refers to a system object to another object the user isn’t authorized for. Is access granted?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429000"/>
            <a:ext cx="5314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715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www.owasp.org/index.php/Top_10_2013-A4-Insecure_Direct_Object_References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Insecure Direct Object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 mind, “Authorized User” does not necessarily mean “Admin”.  Just a user that is allowed on the web site.  If public, that means everyone.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8" y="3505200"/>
            <a:ext cx="79136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Follow Up On Malware</a:t>
            </a:r>
          </a:p>
          <a:p>
            <a:r>
              <a:rPr lang="en-US" dirty="0" smtClean="0"/>
              <a:t>Web Application 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accesses default accounts, unused pages, unpatched flaws, unprotected files and directories, etc. to gain unauthorized access to or knowledge of the system.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657600"/>
            <a:ext cx="5314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0198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www.owasp.org/index.php/Top_10_2013-A5-Security_Misconfiguration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Remember those Google searches from Reconnaissance?  For instance: intitle</a:t>
            </a:r>
            <a:r>
              <a:rPr lang="en-US" dirty="0"/>
              <a:t>:"Test Page for Apache</a:t>
            </a:r>
            <a:r>
              <a:rPr lang="en-US" dirty="0" smtClean="0"/>
              <a:t>"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124200"/>
            <a:ext cx="79136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Attackers typically don’t break crypto directly. They break something else, such as steal keys, do man-in-the-middle attacks, or steal clear text data off the server, while in transit, or from the user’s browser.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60660"/>
            <a:ext cx="5314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www.owasp.org/index.php/Top_10_2013-A6-Sensitive_Data_Exposure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A site simply doesn’t use SSL for all authenticated pages. Attacker simply monitors network traffic (like an open wireless network), and steals the user’s session cookie.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1" y="3581400"/>
            <a:ext cx="79136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Function Level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Attacker, who is an authorized system user, simply changes the URL or a parameter to a privileged function. Is access granted? Anonymous users could access private functions that aren’t protected.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66" y="3810000"/>
            <a:ext cx="5314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248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www.owasp.org/index.php/Top_10_2013-A7-Missing_Function_Level_Access_Control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Function Level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example.com/app/getappInfo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example.com/app/admin_getappInfo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276600"/>
            <a:ext cx="79136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creates forged HTTP requests and tricks a victim into submitting them via image tags, XSS, or numerous other techniques. </a:t>
            </a:r>
            <a:r>
              <a:rPr lang="en-US" u="sng" dirty="0"/>
              <a:t>If the user is authenticated</a:t>
            </a:r>
            <a:r>
              <a:rPr lang="en-US" dirty="0"/>
              <a:t>, the attack succeeds.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81400"/>
            <a:ext cx="5314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172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https://www.owasp.org/index.php/Top_10_2013-A8-Cross-Site_Request_Forgery_(CSRF</a:t>
            </a:r>
            <a:r>
              <a:rPr lang="en-US" sz="1200" dirty="0" smtClean="0">
                <a:hlinkClick r:id="rId3"/>
              </a:rPr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sz="2000" dirty="0"/>
              <a:t>http://example.com/app/transferFunds?amount=1500&amp;destinationAccount=4673243243 </a:t>
            </a:r>
            <a:endParaRPr lang="en-US" sz="2000" dirty="0" smtClean="0"/>
          </a:p>
          <a:p>
            <a:pPr lvl="1"/>
            <a:r>
              <a:rPr lang="en-US" sz="2000" dirty="0" smtClean="0"/>
              <a:t>&lt;</a:t>
            </a:r>
            <a:r>
              <a:rPr lang="en-US" sz="2000" dirty="0"/>
              <a:t>img src="http://example.com/app/transferFunds?amount=1500&amp;destinationAccount=attackersAcct#" width="0" height="0" /&gt;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9136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identifies a weak component through scanning or manual analysis. He customizes the exploit as needed and executes the attack. It gets more difficult if the used component is deep in the application.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10000"/>
            <a:ext cx="5314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2484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www.owasp.org/index.php/Top_10_2013-A9-Using_Components_with_Known_Vulnerabilities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dirty="0">
                <a:hlinkClick r:id="rId2"/>
              </a:rPr>
              <a:t>Spring Remote Code Execution</a:t>
            </a:r>
            <a:r>
              <a:rPr lang="en-US" dirty="0"/>
              <a:t> – Abuse of the Expression Language implementation in Spring allowed attackers to execute arbitrary code, effectively taking over the server.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657600"/>
            <a:ext cx="79136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http://www.azcentral.com/story/news/arizona/investigations/2014/10/27/potential-data-breach-asrs-retirees-affected/18040339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www.eweek.com/security/fcc-slaps-telecos-with-10m-fine-for-data-breaches.html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www.darkreading.com/attacks-breaches/what-scares-me-about-healthcare-and-electric-power-security/a/d-id/1316984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money.cnn.com/2014/10/27/technology/security/apple-pay-cvs-rite-aid/index.html?hpt=hp_t2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u="sng" dirty="0" smtClean="0"/>
          </a:p>
          <a:p>
            <a:pPr lvl="1"/>
            <a:endParaRPr lang="en-US" dirty="0" smtClean="0"/>
          </a:p>
          <a:p>
            <a:pPr lvl="1" fontAlgn="base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Unvalidated Redirects and Forwards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links to unvalidated redirect and tricks victims into clicking it. Victims are more likely to click on it, since the link is to a valid site. Attacker targets unsafe forward to bypass security checks.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42073"/>
            <a:ext cx="5314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www.owasp.org/index.php/Top_10_2013-A10-Unvalidated_Redirects_and_Forwards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Unvalidated Redirects and Forwards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www.example.com/redirect.jsp?url=evil.com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86200"/>
            <a:ext cx="79136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all of this is interesting, but does that have to do with penetration testing</a:t>
            </a:r>
          </a:p>
          <a:p>
            <a:r>
              <a:rPr lang="en-US" dirty="0" smtClean="0"/>
              <a:t>Or, to put it another way.  How de we exploit these issues?</a:t>
            </a:r>
          </a:p>
          <a:p>
            <a:endParaRPr lang="en-US" dirty="0"/>
          </a:p>
          <a:p>
            <a:r>
              <a:rPr lang="en-US" dirty="0" smtClean="0"/>
              <a:t>First step:</a:t>
            </a:r>
          </a:p>
          <a:p>
            <a:endParaRPr lang="en-US" dirty="0"/>
          </a:p>
          <a:p>
            <a:pPr marL="137160" indent="0" algn="ctr">
              <a:buNone/>
            </a:pPr>
            <a:r>
              <a:rPr lang="en-US" dirty="0" smtClean="0"/>
              <a:t>Intercepting Proxies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Intercepting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instance, an intercepting proxy is software that acts as a server and sits between the web browser and your internet connection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Burp Suite</a:t>
            </a:r>
          </a:p>
          <a:p>
            <a:pPr lvl="1"/>
            <a:r>
              <a:rPr lang="en-US" dirty="0" smtClean="0"/>
              <a:t>Webscarab</a:t>
            </a:r>
          </a:p>
          <a:p>
            <a:pPr lvl="1"/>
            <a:r>
              <a:rPr lang="en-US" dirty="0" smtClean="0"/>
              <a:t>Paros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5319712" cy="2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Rules for Our Use of Intercepting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course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 and record ONLY</a:t>
            </a:r>
          </a:p>
          <a:p>
            <a:r>
              <a:rPr lang="en-US" dirty="0" smtClean="0"/>
              <a:t>Do not inject or alter any traffic unless you personally own the web site.</a:t>
            </a:r>
          </a:p>
          <a:p>
            <a:r>
              <a:rPr lang="en-US" dirty="0" smtClean="0"/>
              <a:t>We’ll save changing traffic in the next course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27057" y="3244334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this course</a:t>
            </a:r>
          </a:p>
        </p:txBody>
      </p:sp>
    </p:spTree>
    <p:extLst>
      <p:ext uri="{BB962C8B-B14F-4D97-AF65-F5344CB8AC3E}">
        <p14:creationId xmlns:p14="http://schemas.microsoft.com/office/powerpoint/2010/main" val="2924860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Burp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Burp Suite by logging in to Kali and selecting Burp Suite from:</a:t>
            </a:r>
          </a:p>
          <a:p>
            <a:r>
              <a:rPr lang="en-US" dirty="0" smtClean="0"/>
              <a:t>Kali Linux&gt;Web Applications&gt;Web Application Proxies&gt;burpsuite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77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Burp Suite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burpsuite is running, you will need to start and configure a browser</a:t>
            </a:r>
          </a:p>
          <a:p>
            <a:r>
              <a:rPr lang="en-US" dirty="0" smtClean="0"/>
              <a:t>Kali’s </a:t>
            </a:r>
            <a:r>
              <a:rPr lang="en-US" dirty="0"/>
              <a:t>web browser is “Iceweasel”, an adaptation of </a:t>
            </a:r>
            <a:r>
              <a:rPr lang="en-US" dirty="0" smtClean="0"/>
              <a:t>Firefox</a:t>
            </a:r>
            <a:endParaRPr lang="en-US" dirty="0" smtClean="0"/>
          </a:p>
          <a:p>
            <a:r>
              <a:rPr lang="en-US" dirty="0" smtClean="0"/>
              <a:t>After starting Iceweasel, navigate to preferences</a:t>
            </a:r>
          </a:p>
          <a:p>
            <a:r>
              <a:rPr lang="en-US" dirty="0" smtClean="0"/>
              <a:t>And select it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76512" cy="25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the Network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709160"/>
          </a:xfrm>
        </p:spPr>
        <p:txBody>
          <a:bodyPr/>
          <a:lstStyle/>
          <a:p>
            <a:r>
              <a:rPr lang="en-US" dirty="0" smtClean="0"/>
              <a:t>Navigate to the Network Tab and select settings… for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938712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selection from “Use system proxy settings” to “Manual proxy configuration and enter “127.0.0.1” for “HTTP Proxy” and “8080” for “Port”</a:t>
            </a:r>
          </a:p>
          <a:p>
            <a:r>
              <a:rPr lang="en-US" dirty="0" smtClean="0"/>
              <a:t>Also, select check box for “Use this proxy server for all protocols”</a:t>
            </a:r>
          </a:p>
          <a:p>
            <a:r>
              <a:rPr lang="en-US" dirty="0" smtClean="0"/>
              <a:t>Select “OK” when done</a:t>
            </a:r>
          </a:p>
          <a:p>
            <a:r>
              <a:rPr lang="en-US" dirty="0" smtClean="0"/>
              <a:t>Browser is now setup to use burpsuite</a:t>
            </a:r>
          </a:p>
          <a:p>
            <a:r>
              <a:rPr lang="en-US" dirty="0" smtClean="0"/>
              <a:t>See next slide for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www.securityweek.com/hackers-compromised-yahoo-servers-using-shellshock-bug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https://nakedsecurity.sophos.com/2014/10/15/the-sandworm-malware-what-you-need-to-know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6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84" y="1600200"/>
            <a:ext cx="414563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Look Like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762"/>
            <a:ext cx="8229600" cy="42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browser, navigate to google.com</a:t>
            </a:r>
          </a:p>
          <a:p>
            <a:r>
              <a:rPr lang="en-US" dirty="0" smtClean="0"/>
              <a:t>Browser will hang and look busy</a:t>
            </a:r>
          </a:p>
          <a:p>
            <a:r>
              <a:rPr lang="en-US" dirty="0" smtClean="0"/>
              <a:t>Select the “Proxy” tab in burpsuite</a:t>
            </a:r>
          </a:p>
          <a:p>
            <a:r>
              <a:rPr lang="en-US" dirty="0" smtClean="0"/>
              <a:t>Burpsuite is waiting for you, select forward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858000" cy="26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Browser Knows Something is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“I understand the Risks” and follow prompts to add an exception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172200" cy="35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Browser Knows Something is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4" y="1600200"/>
            <a:ext cx="628303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to hit forward a number of times</a:t>
            </a:r>
          </a:p>
          <a:p>
            <a:r>
              <a:rPr lang="en-US" dirty="0" smtClean="0"/>
              <a:t>You may want to click “Intercept is on” to turn it off and save hitting the forward button</a:t>
            </a:r>
          </a:p>
          <a:p>
            <a:r>
              <a:rPr lang="en-US" dirty="0" smtClean="0"/>
              <a:t>Eventually, all traffic is forwarded.</a:t>
            </a:r>
          </a:p>
          <a:p>
            <a:r>
              <a:rPr lang="en-US" dirty="0" smtClean="0"/>
              <a:t>Now, select “HTTP history” and see what you have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traffic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001000" cy="31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 smtClean="0"/>
              <a:t>Under “Repeater”, select “Action”, then select “Save Entire History”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465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2850"/>
            <a:ext cx="311583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4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 </a:t>
            </a:r>
            <a:r>
              <a:rPr lang="en-US" dirty="0" smtClean="0"/>
              <a:t>noted</a:t>
            </a:r>
          </a:p>
          <a:p>
            <a:pPr lvl="1"/>
            <a:r>
              <a:rPr lang="en-US" dirty="0">
                <a:hlinkClick r:id="rId2"/>
              </a:rPr>
              <a:t>http://www.nytimes.com/2014/10/28/us/us-secretly-monitoring-mail-of-thousands.html?_</a:t>
            </a:r>
            <a:r>
              <a:rPr lang="en-US" dirty="0" smtClean="0">
                <a:hlinkClick r:id="rId2"/>
              </a:rPr>
              <a:t>r=0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http://www.theregister.co.uk/2014/10/26/pesky_pos_poison_wont_backoff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http://www.wired.com/2014/10/verizons-perma-cookie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http://www.scmagazine.com/an-estonian-man-who-hacked-rbs-worldplay-received-11-years/article/379555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www.computerworld.com/article/2837824/cyberespionage-group-goes-phishing-for-outlook-web-app-users.html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Now, Lets Go Somewhere More Interesting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Restart burpsuite and turn intercept off</a:t>
            </a:r>
          </a:p>
          <a:p>
            <a:r>
              <a:rPr lang="en-US" dirty="0" smtClean="0"/>
              <a:t>Now navigate to temple.edu and look around the sitetemple.edu</a:t>
            </a:r>
          </a:p>
          <a:p>
            <a:r>
              <a:rPr lang="en-US" dirty="0" smtClean="0"/>
              <a:t>Look over the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tell from this?</a:t>
            </a:r>
          </a:p>
          <a:p>
            <a:r>
              <a:rPr lang="en-US" dirty="0" smtClean="0"/>
              <a:t>First we can see what we are telling temple about us</a:t>
            </a:r>
          </a:p>
          <a:p>
            <a:pPr lvl="1"/>
            <a:r>
              <a:rPr lang="en-US" dirty="0" smtClean="0"/>
              <a:t>Web Browser is Iceweasel, a derivative of Firefox</a:t>
            </a:r>
          </a:p>
          <a:p>
            <a:pPr lvl="1"/>
            <a:r>
              <a:rPr lang="en-US" dirty="0" smtClean="0"/>
              <a:t>What versions we are running</a:t>
            </a:r>
          </a:p>
          <a:p>
            <a:pPr lvl="1"/>
            <a:r>
              <a:rPr lang="en-US" dirty="0" smtClean="0"/>
              <a:t>Cookies</a:t>
            </a:r>
          </a:p>
          <a:p>
            <a:pPr lvl="1"/>
            <a:r>
              <a:rPr lang="en-US" dirty="0" smtClean="0"/>
              <a:t>What exactly is If-None-Match: “1414416188-1”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8305800" cy="15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Wait, There’s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Darth Vader says “Come to the Dark Side, We’ve got Cookies”</a:t>
            </a:r>
          </a:p>
          <a:p>
            <a:endParaRPr lang="en-US" sz="105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worse “Hex”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9" y="2590800"/>
            <a:ext cx="7620000" cy="165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5" y="4800600"/>
            <a:ext cx="7620000" cy="138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907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Got Both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 There’s both a request and a response tab.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6524"/>
            <a:ext cx="8229600" cy="18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61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Interesting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Adds</a:t>
            </a:r>
          </a:p>
          <a:p>
            <a:endParaRPr lang="en-US" dirty="0"/>
          </a:p>
          <a:p>
            <a:r>
              <a:rPr lang="en-US" dirty="0" smtClean="0"/>
              <a:t>Other outside references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4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199"/>
            <a:ext cx="8197696" cy="31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275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things to look at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6950"/>
            <a:ext cx="823873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95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this was a real Web App Test</a:t>
            </a:r>
          </a:p>
          <a:p>
            <a:pPr lvl="1"/>
            <a:r>
              <a:rPr lang="en-US" dirty="0" smtClean="0"/>
              <a:t>Navigate the web site recording everything</a:t>
            </a:r>
          </a:p>
          <a:p>
            <a:pPr lvl="1"/>
            <a:r>
              <a:rPr lang="en-US" dirty="0" smtClean="0"/>
              <a:t>Review looking for interesting leads to follow</a:t>
            </a:r>
          </a:p>
          <a:p>
            <a:pPr lvl="1"/>
            <a:r>
              <a:rPr lang="en-US" dirty="0" smtClean="0"/>
              <a:t>Set Proxy to crawl site </a:t>
            </a:r>
            <a:r>
              <a:rPr lang="en-US" dirty="0" smtClean="0">
                <a:solidFill>
                  <a:srgbClr val="FF0000"/>
                </a:solidFill>
              </a:rPr>
              <a:t>(DO NOT DO THIS)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Few More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 smtClean="0"/>
              <a:t>This is the “Free” version of burpsuite</a:t>
            </a:r>
          </a:p>
          <a:p>
            <a:r>
              <a:rPr lang="en-US" dirty="0" smtClean="0"/>
              <a:t>Some of the more interesting features are turned off or limited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Intruder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1050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portswigger.net/burp/download.html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Few More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covered just one proxy</a:t>
            </a:r>
          </a:p>
          <a:p>
            <a:r>
              <a:rPr lang="en-US" dirty="0" smtClean="0"/>
              <a:t>Different proxies have different strengths and weaknesses</a:t>
            </a:r>
          </a:p>
          <a:p>
            <a:r>
              <a:rPr lang="en-US" dirty="0" smtClean="0"/>
              <a:t>For instance, Webscarab will flag potential XSS automatically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we cover Malware last week</a:t>
            </a:r>
          </a:p>
          <a:p>
            <a:r>
              <a:rPr lang="en-US" dirty="0" smtClean="0"/>
              <a:t>We covered Malware because the techniques used in malware are the same techniques used in exploitation tools.</a:t>
            </a:r>
          </a:p>
          <a:p>
            <a:r>
              <a:rPr lang="en-US" dirty="0" smtClean="0"/>
              <a:t>Tools like:</a:t>
            </a:r>
          </a:p>
          <a:p>
            <a:pPr lvl="1"/>
            <a:r>
              <a:rPr lang="en-US" dirty="0" smtClean="0"/>
              <a:t>Metasploit</a:t>
            </a:r>
          </a:p>
          <a:p>
            <a:pPr lvl="1"/>
            <a:r>
              <a:rPr lang="en-US" dirty="0" smtClean="0"/>
              <a:t>Core Impact</a:t>
            </a:r>
          </a:p>
          <a:p>
            <a:pPr lvl="1"/>
            <a:r>
              <a:rPr lang="en-US" dirty="0" smtClean="0"/>
              <a:t>Canvas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814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Man's Substitute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Internet Explorer</a:t>
            </a:r>
          </a:p>
          <a:p>
            <a:pPr lvl="1"/>
            <a:r>
              <a:rPr lang="en-US" dirty="0" smtClean="0"/>
              <a:t>F12 Developer Tools</a:t>
            </a:r>
          </a:p>
          <a:p>
            <a:pPr lvl="1"/>
            <a:r>
              <a:rPr lang="en-US" dirty="0" smtClean="0"/>
              <a:t>Allows user to at least see the code loaded in browser</a:t>
            </a:r>
          </a:p>
          <a:p>
            <a:pPr lvl="1"/>
            <a:r>
              <a:rPr lang="en-US" dirty="0" smtClean="0"/>
              <a:t>Often worth looking at as developers sometimes leave comments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next week</a:t>
            </a:r>
          </a:p>
          <a:p>
            <a:r>
              <a:rPr lang="en-US" dirty="0" smtClean="0"/>
              <a:t>Pick a web site</a:t>
            </a:r>
          </a:p>
          <a:p>
            <a:pPr lvl="1"/>
            <a:r>
              <a:rPr lang="en-US" dirty="0" smtClean="0"/>
              <a:t>Do not log in, even if you have legitimate credentials</a:t>
            </a:r>
          </a:p>
          <a:p>
            <a:pPr lvl="1"/>
            <a:r>
              <a:rPr lang="en-US" dirty="0" smtClean="0"/>
              <a:t>Do not inject or alter traffic</a:t>
            </a:r>
          </a:p>
          <a:p>
            <a:pPr lvl="1"/>
            <a:r>
              <a:rPr lang="en-US" dirty="0" smtClean="0"/>
              <a:t>Treat like a reconnaissance</a:t>
            </a:r>
          </a:p>
          <a:p>
            <a:r>
              <a:rPr lang="en-US" dirty="0" smtClean="0"/>
              <a:t>Two (2) deliverables</a:t>
            </a:r>
          </a:p>
          <a:p>
            <a:pPr lvl="1"/>
            <a:r>
              <a:rPr lang="en-US" dirty="0" smtClean="0"/>
              <a:t>A word document ~ one page describing in text what you did and anything you thought was interesting</a:t>
            </a:r>
          </a:p>
          <a:p>
            <a:pPr lvl="1"/>
            <a:r>
              <a:rPr lang="en-US" dirty="0" smtClean="0"/>
              <a:t>A three slide presentation you will present describing what you found and what it “may” mean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075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Presentation on Proxies</a:t>
            </a:r>
          </a:p>
          <a:p>
            <a:r>
              <a:rPr lang="en-US" dirty="0" smtClean="0"/>
              <a:t>Introduction to SQL Injection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Readings and Articles as </a:t>
            </a:r>
            <a:r>
              <a:rPr lang="en-US" dirty="0" smtClean="0"/>
              <a:t>usual</a:t>
            </a:r>
          </a:p>
          <a:p>
            <a:r>
              <a:rPr lang="en-US" dirty="0" smtClean="0"/>
              <a:t>We will be covering</a:t>
            </a:r>
          </a:p>
          <a:p>
            <a:pPr lvl="1"/>
            <a:r>
              <a:rPr lang="en-US" dirty="0" smtClean="0"/>
              <a:t>Web Application Hacking</a:t>
            </a:r>
          </a:p>
          <a:p>
            <a:pPr lvl="1"/>
            <a:r>
              <a:rPr lang="en-US" dirty="0" smtClean="0"/>
              <a:t>Intercepting Proxies</a:t>
            </a:r>
          </a:p>
          <a:p>
            <a:pPr lvl="1"/>
            <a:r>
              <a:rPr lang="en-US" dirty="0" smtClean="0"/>
              <a:t>URL Editing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2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(and nearly only) Rule</a:t>
            </a:r>
          </a:p>
          <a:p>
            <a:endParaRPr lang="en-US" dirty="0" smtClean="0"/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sz="5400" dirty="0" smtClean="0"/>
              <a:t>Never Trust User Input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1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web application security and web application penetration testing</a:t>
            </a:r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Owasp.org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59095"/>
            <a:ext cx="10096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03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3851</TotalTime>
  <Words>1840</Words>
  <Application>Microsoft Office PowerPoint</Application>
  <PresentationFormat>On-screen Show (4:3)</PresentationFormat>
  <Paragraphs>374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Apex</vt:lpstr>
      <vt:lpstr>Intro to Ethical Hacking</vt:lpstr>
      <vt:lpstr>Tonight's Plan</vt:lpstr>
      <vt:lpstr>In The News</vt:lpstr>
      <vt:lpstr>In The News</vt:lpstr>
      <vt:lpstr>In The News</vt:lpstr>
      <vt:lpstr>Malware</vt:lpstr>
      <vt:lpstr>Next Week</vt:lpstr>
      <vt:lpstr>Web Application Security</vt:lpstr>
      <vt:lpstr>Where Do We Start</vt:lpstr>
      <vt:lpstr>OWASP</vt:lpstr>
      <vt:lpstr>The OWASP Top 10</vt:lpstr>
      <vt:lpstr>Injection</vt:lpstr>
      <vt:lpstr>Injection</vt:lpstr>
      <vt:lpstr>Broken Authentication and Session Management</vt:lpstr>
      <vt:lpstr>Broken Authentication and Session Management</vt:lpstr>
      <vt:lpstr>Cross Site Scripting (XSS)</vt:lpstr>
      <vt:lpstr>Cross Site Scripting (XSS)</vt:lpstr>
      <vt:lpstr>Insecure Direct Object References</vt:lpstr>
      <vt:lpstr>Insecure Direct Object References</vt:lpstr>
      <vt:lpstr>Security Misconfiguration</vt:lpstr>
      <vt:lpstr>Security Misconfiguration</vt:lpstr>
      <vt:lpstr>Sensitive Data Exposure</vt:lpstr>
      <vt:lpstr>Sensitive Data Exposure</vt:lpstr>
      <vt:lpstr>Missing Function Level Access Control</vt:lpstr>
      <vt:lpstr>Missing Function Level Access Control</vt:lpstr>
      <vt:lpstr>Cross-Site Request Forgery (CSRF)</vt:lpstr>
      <vt:lpstr>Cross-Site Request Forgery (CSRF)</vt:lpstr>
      <vt:lpstr>Using Components with Known Vulnerabilities</vt:lpstr>
      <vt:lpstr>Using Components with Known Vulnerabilities</vt:lpstr>
      <vt:lpstr>Unvalidated Redirects and Forwards</vt:lpstr>
      <vt:lpstr>Unvalidated Redirects and Forwards</vt:lpstr>
      <vt:lpstr>Now What</vt:lpstr>
      <vt:lpstr>What’s an Intercepting Proxy</vt:lpstr>
      <vt:lpstr>Some Rules for Our Use of Intercepting Proxies</vt:lpstr>
      <vt:lpstr>Burp Suite</vt:lpstr>
      <vt:lpstr>Burp Suite</vt:lpstr>
      <vt:lpstr>Getting Started</vt:lpstr>
      <vt:lpstr>Configuring the Network Proxy</vt:lpstr>
      <vt:lpstr>Configuring the Network Proxy</vt:lpstr>
      <vt:lpstr>Configuring the Network Proxy</vt:lpstr>
      <vt:lpstr>Should Look Like This</vt:lpstr>
      <vt:lpstr>Now We Can Test</vt:lpstr>
      <vt:lpstr>Browser Knows Something is Up</vt:lpstr>
      <vt:lpstr>Browser Knows Something is Up</vt:lpstr>
      <vt:lpstr>Continuing</vt:lpstr>
      <vt:lpstr>Results</vt:lpstr>
      <vt:lpstr>More Results</vt:lpstr>
      <vt:lpstr>More Results</vt:lpstr>
      <vt:lpstr>Saving Our Results</vt:lpstr>
      <vt:lpstr>Now, Lets Go Somewhere More Interesting</vt:lpstr>
      <vt:lpstr>Temple.edu</vt:lpstr>
      <vt:lpstr>Some Basics</vt:lpstr>
      <vt:lpstr>But Wait, There’s More</vt:lpstr>
      <vt:lpstr>We’ve Got Both Sides</vt:lpstr>
      <vt:lpstr>A Few Interesting Things</vt:lpstr>
      <vt:lpstr>Check The Alerts</vt:lpstr>
      <vt:lpstr>What Now</vt:lpstr>
      <vt:lpstr>If Few More Things</vt:lpstr>
      <vt:lpstr>If Few More Things</vt:lpstr>
      <vt:lpstr>Poor Man's Substitute</vt:lpstr>
      <vt:lpstr>Assignment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</cp:lastModifiedBy>
  <cp:revision>275</cp:revision>
  <dcterms:created xsi:type="dcterms:W3CDTF">2014-08-27T02:09:01Z</dcterms:created>
  <dcterms:modified xsi:type="dcterms:W3CDTF">2014-10-29T03:42:09Z</dcterms:modified>
</cp:coreProperties>
</file>