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1"/>
  </p:notesMasterIdLst>
  <p:sldIdLst>
    <p:sldId id="256" r:id="rId5"/>
    <p:sldId id="682" r:id="rId6"/>
    <p:sldId id="868" r:id="rId7"/>
    <p:sldId id="913" r:id="rId8"/>
    <p:sldId id="914" r:id="rId9"/>
    <p:sldId id="915" r:id="rId10"/>
    <p:sldId id="916" r:id="rId11"/>
    <p:sldId id="917" r:id="rId12"/>
    <p:sldId id="918" r:id="rId13"/>
    <p:sldId id="919" r:id="rId14"/>
    <p:sldId id="920" r:id="rId15"/>
    <p:sldId id="963" r:id="rId16"/>
    <p:sldId id="921" r:id="rId17"/>
    <p:sldId id="923" r:id="rId18"/>
    <p:sldId id="924" r:id="rId19"/>
    <p:sldId id="926" r:id="rId20"/>
    <p:sldId id="925" r:id="rId21"/>
    <p:sldId id="927" r:id="rId22"/>
    <p:sldId id="928" r:id="rId23"/>
    <p:sldId id="929" r:id="rId24"/>
    <p:sldId id="930" r:id="rId25"/>
    <p:sldId id="932" r:id="rId26"/>
    <p:sldId id="933" r:id="rId27"/>
    <p:sldId id="964" r:id="rId28"/>
    <p:sldId id="934" r:id="rId29"/>
    <p:sldId id="935" r:id="rId30"/>
    <p:sldId id="936" r:id="rId31"/>
    <p:sldId id="937" r:id="rId32"/>
    <p:sldId id="971" r:id="rId33"/>
    <p:sldId id="972" r:id="rId34"/>
    <p:sldId id="978" r:id="rId35"/>
    <p:sldId id="979" r:id="rId36"/>
    <p:sldId id="977" r:id="rId37"/>
    <p:sldId id="980" r:id="rId38"/>
    <p:sldId id="981" r:id="rId39"/>
    <p:sldId id="982" r:id="rId40"/>
    <p:sldId id="983" r:id="rId41"/>
    <p:sldId id="989" r:id="rId42"/>
    <p:sldId id="990" r:id="rId43"/>
    <p:sldId id="984" r:id="rId44"/>
    <p:sldId id="985" r:id="rId45"/>
    <p:sldId id="992" r:id="rId46"/>
    <p:sldId id="991" r:id="rId47"/>
    <p:sldId id="969" r:id="rId48"/>
    <p:sldId id="528" r:id="rId49"/>
    <p:sldId id="39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2A6E6-1E9A-F047-B8D8-99E7094E66F8}" v="2" dt="2019-11-25T20:22:33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26"/>
  </p:normalViewPr>
  <p:slideViewPr>
    <p:cSldViewPr>
      <p:cViewPr varScale="1">
        <p:scale>
          <a:sx n="129" d="100"/>
          <a:sy n="129" d="100"/>
        </p:scale>
        <p:origin x="170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11/30/20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11/30/20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11/30/20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11/30/20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11/30/20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11/30/20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11/30/20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11/30/20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11/30/20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11/30/20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11/30/20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11/30/20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11/30/20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MIS 5211.701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ircrack-ng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ircrack-ng.org/doku.php?id=tutoria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rncciew.com/2014/08/16/decrypt-wpa2-psk-using-wireshar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rncciew.com/2014/08/16/decrypt-wpa2-psk-using-wireshark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ircrack-ng.org/downloads.html" TargetMode="External"/><Relationship Id="rId2" Type="http://schemas.openxmlformats.org/officeDocument/2006/relationships/hyperlink" Target="http://www.willhackforsushi.com/?page_id=5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derlab.net/projects/WPA-tables/" TargetMode="External"/><Relationship Id="rId2" Type="http://schemas.openxmlformats.org/officeDocument/2006/relationships/hyperlink" Target="https://wigle.net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vidia.com/object/cuda_home_new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ainbow_tabl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ellterproject.com/download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wall.com/john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Ethical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/>
              <a:t>MIS 5211.701</a:t>
            </a:r>
          </a:p>
          <a:p>
            <a:r>
              <a:rPr lang="en-US" dirty="0"/>
              <a:t>Week 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WEP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 IV selection leads to key recovery</a:t>
            </a:r>
          </a:p>
          <a:p>
            <a:r>
              <a:rPr lang="en-US" dirty="0"/>
              <a:t>Known plaintext reveals key information</a:t>
            </a:r>
          </a:p>
          <a:p>
            <a:pPr lvl="1"/>
            <a:r>
              <a:rPr lang="en-US" dirty="0"/>
              <a:t>First two bytes of WEP payload are mandated by 802.11 header spec (0xAA 0xAA)</a:t>
            </a:r>
          </a:p>
          <a:p>
            <a:r>
              <a:rPr lang="en-US" dirty="0"/>
              <a:t>Once you have enough weak IVs, you can recover the key</a:t>
            </a:r>
          </a:p>
          <a:p>
            <a:r>
              <a:rPr lang="en-US" dirty="0"/>
              <a:t>We will look at the </a:t>
            </a:r>
            <a:r>
              <a:rPr lang="en-US" dirty="0" err="1"/>
              <a:t>Aircrack</a:t>
            </a:r>
            <a:r>
              <a:rPr lang="en-US" dirty="0"/>
              <a:t>-ng tool for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Aircrack</a:t>
            </a:r>
            <a:r>
              <a:rPr lang="en-US" dirty="0"/>
              <a:t>-ng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Pre-installed in Kali</a:t>
            </a:r>
          </a:p>
          <a:p>
            <a:r>
              <a:rPr lang="en-US" dirty="0"/>
              <a:t>Similar issue to Kismet, will need to launch from terminal, not from drop down</a:t>
            </a:r>
          </a:p>
          <a:p>
            <a:r>
              <a:rPr lang="en-US" dirty="0" err="1"/>
              <a:t>Aircrack</a:t>
            </a:r>
            <a:r>
              <a:rPr lang="en-US" dirty="0"/>
              <a:t>-ng site has detailed information on installation, building from source, and use</a:t>
            </a:r>
          </a:p>
          <a:p>
            <a:pPr lvl="1"/>
            <a:r>
              <a:rPr lang="en-US" dirty="0">
                <a:hlinkClick r:id="rId2"/>
              </a:rPr>
              <a:t>http://aircrack-ng.org/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9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Last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connect wireless card to Kali</a:t>
            </a:r>
          </a:p>
          <a:p>
            <a:r>
              <a:rPr lang="en-US" dirty="0"/>
              <a:t>Need to verify using </a:t>
            </a:r>
            <a:r>
              <a:rPr lang="en-US" dirty="0" err="1"/>
              <a:t>iwconfig</a:t>
            </a:r>
            <a:r>
              <a:rPr lang="en-US" dirty="0"/>
              <a:t> command</a:t>
            </a:r>
          </a:p>
          <a:p>
            <a:r>
              <a:rPr lang="en-US" dirty="0"/>
              <a:t>Then launch Kismet for a little recon</a:t>
            </a:r>
          </a:p>
          <a:p>
            <a:pPr lvl="1"/>
            <a:r>
              <a:rPr lang="en-US" dirty="0"/>
              <a:t>This will also force the wireless card in to monitor mode</a:t>
            </a:r>
          </a:p>
          <a:p>
            <a:r>
              <a:rPr lang="en-US" dirty="0"/>
              <a:t>Since </a:t>
            </a:r>
            <a:r>
              <a:rPr lang="en-US" dirty="0" err="1"/>
              <a:t>StarDrive</a:t>
            </a:r>
            <a:r>
              <a:rPr lang="en-US" dirty="0"/>
              <a:t> is my AP we’ll focus on it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0"/>
            <a:ext cx="4285714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709160"/>
          </a:xfrm>
        </p:spPr>
        <p:txBody>
          <a:bodyPr>
            <a:normAutofit fontScale="92500"/>
          </a:bodyPr>
          <a:lstStyle/>
          <a:p>
            <a:r>
              <a:rPr lang="en-US" dirty="0"/>
              <a:t>Double clicking on name gives me detail screen</a:t>
            </a:r>
          </a:p>
          <a:p>
            <a:r>
              <a:rPr lang="en-US" dirty="0"/>
              <a:t>Note</a:t>
            </a:r>
          </a:p>
          <a:p>
            <a:pPr lvl="1"/>
            <a:r>
              <a:rPr lang="en-US" dirty="0"/>
              <a:t>MAC Address</a:t>
            </a:r>
          </a:p>
          <a:p>
            <a:pPr lvl="1"/>
            <a:r>
              <a:rPr lang="en-US" dirty="0"/>
              <a:t>WEP bit</a:t>
            </a:r>
          </a:p>
          <a:p>
            <a:r>
              <a:rPr lang="en-US" dirty="0"/>
              <a:t>“Network” menu has option to close window and return to 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91183"/>
            <a:ext cx="4552600" cy="44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6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Done with Kismet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found the AP we want to attack</a:t>
            </a:r>
          </a:p>
          <a:p>
            <a:r>
              <a:rPr lang="en-US" dirty="0"/>
              <a:t>Know Name (SSID), MAC Address (BSSID), WEP</a:t>
            </a:r>
          </a:p>
          <a:p>
            <a:r>
              <a:rPr lang="en-US" dirty="0"/>
              <a:t>This also had the affect of forcing wlan0 into monitor mode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76" y="3954780"/>
            <a:ext cx="6619048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Help w/ </a:t>
            </a:r>
            <a:r>
              <a:rPr lang="en-US" dirty="0" err="1"/>
              <a:t>Aricrack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extras at:</a:t>
            </a:r>
          </a:p>
          <a:p>
            <a:r>
              <a:rPr lang="en-US" dirty="0">
                <a:hlinkClick r:id="rId2"/>
              </a:rPr>
              <a:t>http://aircrack-ng.org/doku.php?id=tutorial</a:t>
            </a:r>
            <a:endParaRPr lang="en-US" dirty="0"/>
          </a:p>
          <a:p>
            <a:r>
              <a:rPr lang="en-US" dirty="0"/>
              <a:t>We’ll run through a few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7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Generarating</a:t>
            </a:r>
            <a:r>
              <a:rPr lang="en-US" dirty="0"/>
              <a:t> Extra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ARP traffic to get data faster	</a:t>
            </a:r>
          </a:p>
          <a:p>
            <a:pPr lvl="1"/>
            <a:r>
              <a:rPr lang="en-US" dirty="0"/>
              <a:t>You do need access to wired network, so limited applicability in the wild</a:t>
            </a:r>
          </a:p>
          <a:p>
            <a:r>
              <a:rPr lang="en-US" dirty="0"/>
              <a:t>Use command: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17" y="3709045"/>
            <a:ext cx="7617766" cy="2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airodump</a:t>
            </a:r>
            <a:r>
              <a:rPr lang="en-US" dirty="0"/>
              <a:t>-ng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command:</a:t>
            </a:r>
          </a:p>
          <a:p>
            <a:pPr lvl="1"/>
            <a:endParaRPr lang="en-US" dirty="0"/>
          </a:p>
          <a:p>
            <a:r>
              <a:rPr lang="en-US" dirty="0"/>
              <a:t>This will create log file capture*.cap for further analysis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4" y="3801112"/>
            <a:ext cx="8380952" cy="256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33600"/>
            <a:ext cx="7337528" cy="3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 </a:t>
            </a:r>
            <a:r>
              <a:rPr lang="en-US" dirty="0" err="1"/>
              <a:t>aircrack</a:t>
            </a:r>
            <a:r>
              <a:rPr lang="en-US" dirty="0"/>
              <a:t>-ng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enough data has been collected, run</a:t>
            </a:r>
          </a:p>
          <a:p>
            <a:pPr lvl="1"/>
            <a:r>
              <a:rPr lang="en-CA" dirty="0" err="1"/>
              <a:t>aircrack</a:t>
            </a:r>
            <a:r>
              <a:rPr lang="en-CA" dirty="0"/>
              <a:t>-ng output*.cap</a:t>
            </a:r>
          </a:p>
          <a:p>
            <a:r>
              <a:rPr lang="en-CA" dirty="0"/>
              <a:t>If you don’t have enough data you will see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86" y="3276600"/>
            <a:ext cx="8171428" cy="2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Enough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Eventually, with </a:t>
            </a:r>
            <a:r>
              <a:rPr lang="en-US"/>
              <a:t>enough IVs </a:t>
            </a:r>
            <a:r>
              <a:rPr lang="en-US" dirty="0"/>
              <a:t>you can get to this: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90" y="2743200"/>
            <a:ext cx="6847619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6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Tonight's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WEP</a:t>
            </a:r>
          </a:p>
          <a:p>
            <a:r>
              <a:rPr lang="en-US" dirty="0"/>
              <a:t>Revisit Kismet</a:t>
            </a:r>
          </a:p>
          <a:p>
            <a:r>
              <a:rPr lang="en-US" dirty="0"/>
              <a:t>Introduction to </a:t>
            </a:r>
            <a:r>
              <a:rPr lang="en-US" dirty="0" err="1"/>
              <a:t>Aircrack</a:t>
            </a:r>
            <a:endParaRPr lang="en-US" dirty="0"/>
          </a:p>
          <a:p>
            <a:r>
              <a:rPr lang="en-US" dirty="0"/>
              <a:t>Attacking WEP</a:t>
            </a:r>
          </a:p>
          <a:p>
            <a:r>
              <a:rPr lang="en-US" dirty="0"/>
              <a:t>WPA-PSK</a:t>
            </a:r>
          </a:p>
          <a:p>
            <a:r>
              <a:rPr lang="en-US" dirty="0" err="1"/>
              <a:t>Shellter</a:t>
            </a:r>
            <a:endParaRPr lang="en-US" dirty="0"/>
          </a:p>
          <a:p>
            <a:r>
              <a:rPr lang="en-US" dirty="0"/>
              <a:t>Cain and Abel / John the Ripper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Recall, WPA introduced TKIP</a:t>
            </a:r>
          </a:p>
          <a:p>
            <a:r>
              <a:rPr lang="en-US" dirty="0"/>
              <a:t>WPA2 introduced CCMP and kept TKIP</a:t>
            </a:r>
          </a:p>
          <a:p>
            <a:r>
              <a:rPr lang="en-US" dirty="0"/>
              <a:t>Both work with both personal and enterprise</a:t>
            </a:r>
          </a:p>
          <a:p>
            <a:pPr lvl="1"/>
            <a:r>
              <a:rPr lang="en-US" dirty="0"/>
              <a:t>Personal – PSK, Enterprise 802.1x</a:t>
            </a:r>
          </a:p>
          <a:p>
            <a:r>
              <a:rPr lang="en-US" dirty="0"/>
              <a:t>WPA and WPA2 very similar for PSK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03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Acronyms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PSK – Pre-Shared Key</a:t>
            </a:r>
          </a:p>
          <a:p>
            <a:r>
              <a:rPr lang="en-US" dirty="0"/>
              <a:t>KEK – Key Encryption Key</a:t>
            </a:r>
          </a:p>
          <a:p>
            <a:r>
              <a:rPr lang="en-US" dirty="0"/>
              <a:t>PMK – Pairwise Master Key – Comes from PSK or EAP method</a:t>
            </a:r>
          </a:p>
          <a:p>
            <a:r>
              <a:rPr lang="en-US" dirty="0"/>
              <a:t>PTK – Pairwise Temporal Key</a:t>
            </a:r>
          </a:p>
          <a:p>
            <a:pPr lvl="1"/>
            <a:r>
              <a:rPr lang="en-US" dirty="0"/>
              <a:t>Two MIC keys (RX and TX</a:t>
            </a:r>
          </a:p>
          <a:p>
            <a:pPr lvl="1"/>
            <a:r>
              <a:rPr lang="en-US" dirty="0"/>
              <a:t>EAPOL Key Encryption Key</a:t>
            </a:r>
          </a:p>
          <a:p>
            <a:pPr lvl="1"/>
            <a:r>
              <a:rPr lang="en-US" dirty="0"/>
              <a:t>EAPOL Key Confirmation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 PMK Derivation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PMK is 256 bits in length</a:t>
            </a:r>
          </a:p>
          <a:p>
            <a:r>
              <a:rPr lang="en-US" dirty="0"/>
              <a:t>PMK is derived using passphrase, </a:t>
            </a:r>
            <a:r>
              <a:rPr lang="en-US" dirty="0" err="1"/>
              <a:t>ssid</a:t>
            </a:r>
            <a:r>
              <a:rPr lang="en-US" dirty="0"/>
              <a:t>, and </a:t>
            </a:r>
            <a:r>
              <a:rPr lang="en-US" dirty="0" err="1"/>
              <a:t>ssid</a:t>
            </a:r>
            <a:r>
              <a:rPr lang="en-US" dirty="0"/>
              <a:t> length information</a:t>
            </a:r>
          </a:p>
          <a:p>
            <a:r>
              <a:rPr lang="en-US" dirty="0"/>
              <a:t>Hashed 4096 times using HMAC-SHA1</a:t>
            </a:r>
          </a:p>
          <a:p>
            <a:r>
              <a:rPr lang="en-US" dirty="0"/>
              <a:t>This means process cannot be reversed to extract passphrase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84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 PTK Derivation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 MAC of STA and AP with STA and AP </a:t>
            </a:r>
            <a:r>
              <a:rPr lang="en-US" dirty="0" err="1"/>
              <a:t>nonces</a:t>
            </a:r>
            <a:endParaRPr lang="en-US" dirty="0"/>
          </a:p>
          <a:p>
            <a:r>
              <a:rPr lang="en-US" dirty="0"/>
              <a:t>Update </a:t>
            </a:r>
            <a:r>
              <a:rPr lang="en-US" dirty="0" err="1"/>
              <a:t>nonces</a:t>
            </a:r>
            <a:r>
              <a:rPr lang="en-US" dirty="0"/>
              <a:t> generate fresh keys</a:t>
            </a:r>
          </a:p>
          <a:p>
            <a:r>
              <a:rPr lang="en-US" dirty="0"/>
              <a:t>Uses PMK as additional input (Re: Key) along with the phrase “Pairwise Key Expansion” and combines with above and hashed w/ SHA1 to generate a PTK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/>
              <a:t>Note: Nonce is a random value generated by both STA and 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19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PTK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PTK is 384/512 bits in length</a:t>
            </a:r>
          </a:p>
          <a:p>
            <a:pPr lvl="1"/>
            <a:r>
              <a:rPr lang="en-US" dirty="0"/>
              <a:t>First 16 bytes – HMAC MIC key</a:t>
            </a:r>
          </a:p>
          <a:p>
            <a:pPr lvl="1"/>
            <a:r>
              <a:rPr lang="en-US" dirty="0"/>
              <a:t>Next 16 – EAPOL-Key KEK</a:t>
            </a:r>
          </a:p>
          <a:p>
            <a:pPr lvl="1"/>
            <a:r>
              <a:rPr lang="en-US" dirty="0"/>
              <a:t>Next 16 – Temporal Encryption Key</a:t>
            </a:r>
          </a:p>
          <a:p>
            <a:pPr lvl="1"/>
            <a:r>
              <a:rPr lang="en-US" dirty="0"/>
              <a:t>Next 8 – TX TKIP Michael (MIC) Key</a:t>
            </a:r>
          </a:p>
          <a:p>
            <a:pPr lvl="1"/>
            <a:r>
              <a:rPr lang="en-US" dirty="0"/>
              <a:t>Next 8 – RX TKIP Michael (MIC)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1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 Four-Way Handshake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022632"/>
              </p:ext>
            </p:extLst>
          </p:nvPr>
        </p:nvGraphicFramePr>
        <p:xfrm>
          <a:off x="457200" y="2743200"/>
          <a:ext cx="8229600" cy="202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ANonce</a:t>
                      </a:r>
                      <a:r>
                        <a:rPr lang="en-US" dirty="0"/>
                        <a:t>, start new PTK </a:t>
                      </a:r>
                      <a:r>
                        <a:rPr lang="en-US" dirty="0" err="1"/>
                        <a:t>negotion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SNonce</a:t>
                      </a:r>
                      <a:r>
                        <a:rPr lang="en-US" dirty="0"/>
                        <a:t>, MIC of Frame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 of frame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 of frame 4, ready to TX/RX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1474244"/>
            <a:ext cx="10668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0" y="1474244"/>
            <a:ext cx="1417320" cy="10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0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 Four-Way Capture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First four lines are 4-Way Handshake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Source has capture file if you want to look for yourself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2516"/>
            <a:ext cx="8077200" cy="2396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149096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http://mrncciew.com/2014/08/16/decrypt-wpa2-psk-using-wireshark/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17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 beacon frames identify capability information</a:t>
            </a:r>
          </a:p>
          <a:p>
            <a:pPr lvl="1"/>
            <a:r>
              <a:rPr lang="en-US" dirty="0"/>
              <a:t>Cypher suite support</a:t>
            </a:r>
          </a:p>
          <a:p>
            <a:pPr lvl="1"/>
            <a:r>
              <a:rPr lang="en-US" dirty="0" err="1"/>
              <a:t>Auth</a:t>
            </a:r>
            <a:r>
              <a:rPr lang="en-US" dirty="0"/>
              <a:t> key management</a:t>
            </a:r>
          </a:p>
          <a:p>
            <a:r>
              <a:rPr lang="en-US" dirty="0"/>
              <a:t>Wireshark can filter traffic, then manual inspection can identify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31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beacon frame in </a:t>
            </a:r>
            <a:r>
              <a:rPr lang="en-US" dirty="0" err="1"/>
              <a:t>wireshark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133600"/>
            <a:ext cx="71797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0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PMK is generated using the following relatively processor intensive function, pseudo code: </a:t>
            </a:r>
          </a:p>
          <a:p>
            <a:pPr lvl="1"/>
            <a:r>
              <a:rPr lang="en-CA" dirty="0"/>
              <a:t>PMK = PBKDF2(passphrase, </a:t>
            </a:r>
            <a:r>
              <a:rPr lang="en-CA" dirty="0" err="1"/>
              <a:t>ssid</a:t>
            </a:r>
            <a:r>
              <a:rPr lang="en-CA" dirty="0"/>
              <a:t>, </a:t>
            </a:r>
            <a:r>
              <a:rPr lang="en-CA" dirty="0" err="1"/>
              <a:t>ssidLength</a:t>
            </a:r>
            <a:r>
              <a:rPr lang="en-CA" dirty="0"/>
              <a:t>, 4096, 256) </a:t>
            </a:r>
          </a:p>
          <a:p>
            <a:r>
              <a:rPr lang="en-CA" dirty="0"/>
              <a:t>This means that the concatenated string of the passphrase, SSID, and the SSID length is hashed 4096 times to generate a value of 256 bits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C6F7633E-DF92-B642-8360-07088FAD7403}"/>
              </a:ext>
            </a:extLst>
          </p:cNvPr>
          <p:cNvSpPr/>
          <p:nvPr/>
        </p:nvSpPr>
        <p:spPr>
          <a:xfrm>
            <a:off x="7239000" y="5410200"/>
            <a:ext cx="685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encryption for wireless networks</a:t>
            </a:r>
          </a:p>
          <a:p>
            <a:r>
              <a:rPr lang="en-US" dirty="0"/>
              <a:t>Specified in IEEE 802.11-1997</a:t>
            </a:r>
          </a:p>
          <a:p>
            <a:r>
              <a:rPr lang="en-US" dirty="0"/>
              <a:t>Required a minimum 40-bit key, usually set at 104-bit</a:t>
            </a:r>
          </a:p>
          <a:p>
            <a:r>
              <a:rPr lang="en-US" dirty="0"/>
              <a:t>Uses RC-4 encryption</a:t>
            </a:r>
          </a:p>
          <a:p>
            <a:r>
              <a:rPr lang="en-US" dirty="0"/>
              <a:t>Applied only to data frames (Payload)</a:t>
            </a:r>
          </a:p>
          <a:p>
            <a:r>
              <a:rPr lang="en-US" dirty="0"/>
              <a:t>Still widely used, especially on older gear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9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PTK = PRF-512(PMK, "Pairwise key expansion", Min(</a:t>
            </a:r>
            <a:r>
              <a:rPr lang="en-CA" dirty="0" err="1"/>
              <a:t>AP_Mac</a:t>
            </a:r>
            <a:r>
              <a:rPr lang="en-CA" dirty="0"/>
              <a:t>, </a:t>
            </a:r>
            <a:r>
              <a:rPr lang="en-CA" dirty="0" err="1"/>
              <a:t>Client_Mac</a:t>
            </a:r>
            <a:r>
              <a:rPr lang="en-CA" dirty="0"/>
              <a:t>) || Max(</a:t>
            </a:r>
            <a:r>
              <a:rPr lang="en-CA" dirty="0" err="1"/>
              <a:t>AP_Mac</a:t>
            </a:r>
            <a:r>
              <a:rPr lang="en-CA" dirty="0"/>
              <a:t>, </a:t>
            </a:r>
            <a:r>
              <a:rPr lang="en-CA" dirty="0" err="1"/>
              <a:t>Client_Mac</a:t>
            </a:r>
            <a:r>
              <a:rPr lang="en-CA" dirty="0"/>
              <a:t>) || Min(</a:t>
            </a:r>
            <a:r>
              <a:rPr lang="en-CA" dirty="0" err="1"/>
              <a:t>ANonce</a:t>
            </a:r>
            <a:r>
              <a:rPr lang="en-CA" dirty="0"/>
              <a:t>, </a:t>
            </a:r>
            <a:r>
              <a:rPr lang="en-CA" dirty="0" err="1"/>
              <a:t>SNonce</a:t>
            </a:r>
            <a:r>
              <a:rPr lang="en-CA" dirty="0"/>
              <a:t>) || Max(</a:t>
            </a:r>
            <a:r>
              <a:rPr lang="en-CA" dirty="0" err="1"/>
              <a:t>ANonce</a:t>
            </a:r>
            <a:r>
              <a:rPr lang="en-CA" dirty="0"/>
              <a:t>, </a:t>
            </a:r>
            <a:r>
              <a:rPr lang="en-CA" dirty="0" err="1"/>
              <a:t>SNonce</a:t>
            </a:r>
            <a:r>
              <a:rPr lang="en-CA" dirty="0"/>
              <a:t>)) </a:t>
            </a:r>
          </a:p>
          <a:p>
            <a:pPr lvl="1"/>
            <a:r>
              <a:rPr lang="en-CA" dirty="0"/>
              <a:t>The PTK is a keyed-HMAC function using the PMK on the two MAC addresses and the two </a:t>
            </a:r>
            <a:r>
              <a:rPr lang="en-CA" dirty="0" err="1"/>
              <a:t>nonces</a:t>
            </a:r>
            <a:r>
              <a:rPr lang="en-CA" dirty="0"/>
              <a:t> from the first two packets of the 4-Way Handshake.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07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Finally, recall:</a:t>
            </a:r>
          </a:p>
          <a:p>
            <a:r>
              <a:rPr lang="en-CA" dirty="0"/>
              <a:t>MIC = HMAC_MD5(MIC Key, 16, 802.1x data) </a:t>
            </a:r>
          </a:p>
          <a:p>
            <a:pPr lvl="1"/>
            <a:r>
              <a:rPr lang="en-CA" dirty="0"/>
              <a:t>A MIC value is calculated, using the MIC Key from the PTK and the </a:t>
            </a:r>
            <a:r>
              <a:rPr lang="en-CA" dirty="0" err="1"/>
              <a:t>EAPoL</a:t>
            </a:r>
            <a:r>
              <a:rPr lang="en-CA" dirty="0"/>
              <a:t> message.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42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we captured the Mac Addresses and the </a:t>
            </a:r>
            <a:r>
              <a:rPr lang="en-US" dirty="0" err="1"/>
              <a:t>ANonce</a:t>
            </a:r>
            <a:r>
              <a:rPr lang="en-US" dirty="0"/>
              <a:t> and </a:t>
            </a:r>
            <a:r>
              <a:rPr lang="en-US" dirty="0" err="1"/>
              <a:t>SNonce</a:t>
            </a:r>
            <a:r>
              <a:rPr lang="en-US" dirty="0"/>
              <a:t> from the four way handshake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0" y="3124200"/>
            <a:ext cx="8077900" cy="2395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646" y="5913678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http://mrncciew.com/2014/08/16/decrypt-wpa2-psk-using-wireshark/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5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if we had the right passphrase, SSID, and SSID length; we have everything we need to generate our own key.</a:t>
            </a:r>
          </a:p>
          <a:p>
            <a:r>
              <a:rPr lang="en-US" dirty="0"/>
              <a:t>But we don’t have this information!</a:t>
            </a:r>
          </a:p>
          <a:p>
            <a:r>
              <a:rPr lang="en-US" dirty="0"/>
              <a:t>At least not directly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3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Collect data from four handshake</a:t>
            </a:r>
          </a:p>
          <a:p>
            <a:pPr lvl="1"/>
            <a:r>
              <a:rPr lang="en-US" dirty="0"/>
              <a:t>Mac Addresses</a:t>
            </a:r>
          </a:p>
          <a:p>
            <a:pPr lvl="1"/>
            <a:r>
              <a:rPr lang="en-US" dirty="0" err="1"/>
              <a:t>ANonce</a:t>
            </a:r>
            <a:r>
              <a:rPr lang="en-US" dirty="0"/>
              <a:t> and </a:t>
            </a:r>
            <a:r>
              <a:rPr lang="en-US" dirty="0" err="1"/>
              <a:t>SNonce</a:t>
            </a:r>
            <a:endParaRPr lang="en-US" dirty="0"/>
          </a:p>
          <a:p>
            <a:pPr lvl="1"/>
            <a:r>
              <a:rPr lang="en-US" dirty="0"/>
              <a:t>MIC and EAP</a:t>
            </a:r>
          </a:p>
          <a:p>
            <a:r>
              <a:rPr lang="en-US" dirty="0"/>
              <a:t>Read in value from a dictionary list</a:t>
            </a:r>
          </a:p>
          <a:p>
            <a:r>
              <a:rPr lang="en-US" dirty="0"/>
              <a:t>Calculate PMK using dictionary word and SSID</a:t>
            </a:r>
          </a:p>
          <a:p>
            <a:r>
              <a:rPr lang="en-US" dirty="0"/>
              <a:t>Calculate PTK using above information</a:t>
            </a:r>
          </a:p>
          <a:p>
            <a:r>
              <a:rPr lang="en-US" dirty="0"/>
              <a:t>Calculate MIC of frame using PTK</a:t>
            </a:r>
          </a:p>
          <a:p>
            <a:r>
              <a:rPr lang="en-US" dirty="0"/>
              <a:t>Compare calculated MIC to observed MIC</a:t>
            </a:r>
          </a:p>
          <a:p>
            <a:r>
              <a:rPr lang="en-US" dirty="0"/>
              <a:t>If equal, done! If not equal read in next dictionary word and start over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tools exist to automate this process</a:t>
            </a:r>
          </a:p>
          <a:p>
            <a:r>
              <a:rPr lang="en-US" dirty="0" err="1"/>
              <a:t>Cowpatty</a:t>
            </a:r>
            <a:endParaRPr lang="en-US" dirty="0"/>
          </a:p>
          <a:p>
            <a:pPr lvl="1"/>
            <a:r>
              <a:rPr lang="en-US" dirty="0"/>
              <a:t>Pre-installed in Kali</a:t>
            </a:r>
          </a:p>
          <a:p>
            <a:pPr lvl="1"/>
            <a:r>
              <a:rPr lang="en-US" dirty="0">
                <a:hlinkClick r:id="rId2"/>
              </a:rPr>
              <a:t>http://www.willhackforsushi.com/?page_id=50</a:t>
            </a:r>
            <a:endParaRPr lang="en-US" dirty="0"/>
          </a:p>
          <a:p>
            <a:r>
              <a:rPr lang="en-US" dirty="0" err="1"/>
              <a:t>Aircrack</a:t>
            </a:r>
            <a:r>
              <a:rPr lang="en-US" dirty="0"/>
              <a:t>-ng</a:t>
            </a:r>
          </a:p>
          <a:p>
            <a:pPr lvl="1"/>
            <a:r>
              <a:rPr lang="en-US" dirty="0"/>
              <a:t>Pre-installed in Kali</a:t>
            </a:r>
          </a:p>
          <a:p>
            <a:pPr lvl="1"/>
            <a:r>
              <a:rPr lang="en-US" dirty="0">
                <a:hlinkClick r:id="rId3"/>
              </a:rPr>
              <a:t>http://aircrack-ng.org/downloads.html</a:t>
            </a:r>
            <a:endParaRPr lang="en-US" dirty="0"/>
          </a:p>
          <a:p>
            <a:pPr marL="585216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52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 (Very slow)</a:t>
            </a:r>
          </a:p>
          <a:p>
            <a:r>
              <a:rPr lang="en-US" dirty="0"/>
              <a:t>Each time you want to check a passphrase you have to go through the 4,096 hashes</a:t>
            </a:r>
          </a:p>
          <a:p>
            <a:r>
              <a:rPr lang="en-US" dirty="0"/>
              <a:t>Each time you go after another SSID, you start over again</a:t>
            </a:r>
          </a:p>
          <a:p>
            <a:r>
              <a:rPr lang="en-US" dirty="0"/>
              <a:t>Calculations are limited by the capabilities of the CPU installed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45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Pre-Computed Hash Tables (Rainbow)</a:t>
            </a:r>
          </a:p>
          <a:p>
            <a:pPr lvl="1"/>
            <a:r>
              <a:rPr lang="en-US" dirty="0"/>
              <a:t>PMK is derived from the PSK and SSID</a:t>
            </a:r>
          </a:p>
          <a:p>
            <a:pPr lvl="2"/>
            <a:r>
              <a:rPr lang="en-US" dirty="0"/>
              <a:t>Possible to precompute PMK’s for a given SSID</a:t>
            </a:r>
          </a:p>
          <a:p>
            <a:pPr lvl="2"/>
            <a:r>
              <a:rPr lang="en-US" dirty="0"/>
              <a:t>Top 1000 most common SSIDs published</a:t>
            </a:r>
          </a:p>
          <a:p>
            <a:pPr lvl="3"/>
            <a:r>
              <a:rPr lang="en-US" dirty="0">
                <a:hlinkClick r:id="rId2"/>
              </a:rPr>
              <a:t>https://wigle.net/</a:t>
            </a:r>
            <a:endParaRPr lang="en-US" dirty="0"/>
          </a:p>
          <a:p>
            <a:pPr lvl="3"/>
            <a:r>
              <a:rPr lang="en-US" dirty="0"/>
              <a:t>Or</a:t>
            </a:r>
          </a:p>
          <a:p>
            <a:pPr lvl="3"/>
            <a:r>
              <a:rPr lang="en-US" dirty="0">
                <a:hlinkClick r:id="rId3"/>
              </a:rPr>
              <a:t>http://www.renderlab.net/projects/WPA-tables/</a:t>
            </a:r>
            <a:endParaRPr lang="en-US" dirty="0"/>
          </a:p>
          <a:p>
            <a:r>
              <a:rPr lang="en-US" dirty="0" err="1"/>
              <a:t>Cowpatty</a:t>
            </a:r>
            <a:r>
              <a:rPr lang="en-US" dirty="0"/>
              <a:t> will accept precomputed hash tables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genpmk</a:t>
            </a:r>
            <a:r>
              <a:rPr lang="en-US" dirty="0"/>
              <a:t> in a couple of pages</a:t>
            </a:r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86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WIGLE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752600"/>
            <a:ext cx="8307831" cy="3886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0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Wigle.net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97" y="1600200"/>
            <a:ext cx="6753205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9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as 64 or 128 bit</a:t>
            </a:r>
          </a:p>
          <a:p>
            <a:pPr lvl="1"/>
            <a:r>
              <a:rPr lang="en-US" dirty="0"/>
              <a:t>Reality is 40 or 104</a:t>
            </a:r>
          </a:p>
          <a:p>
            <a:r>
              <a:rPr lang="en-US" dirty="0"/>
              <a:t>The pre-shared key (Not the same as WPA-PSK) is either 5 or 13 bytes</a:t>
            </a:r>
          </a:p>
          <a:p>
            <a:r>
              <a:rPr lang="en-US" dirty="0"/>
              <a:t>Initialization vector is transmitted with each packet</a:t>
            </a:r>
          </a:p>
          <a:p>
            <a:pPr lvl="1"/>
            <a:r>
              <a:rPr lang="en-US" dirty="0"/>
              <a:t>IV and key are concatenated to create a per packet key</a:t>
            </a:r>
          </a:p>
          <a:p>
            <a:r>
              <a:rPr lang="en-US" u="sng" dirty="0"/>
              <a:t>IV is not a secret!</a:t>
            </a:r>
            <a:endParaRPr lang="en-US" dirty="0"/>
          </a:p>
          <a:p>
            <a:r>
              <a:rPr lang="en-US" dirty="0"/>
              <a:t>Four possible keys, index 0-3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71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Tools (</a:t>
            </a:r>
            <a:r>
              <a:rPr lang="en-US" dirty="0" err="1"/>
              <a:t>genpmk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tool to precompute hashes</a:t>
            </a:r>
          </a:p>
          <a:p>
            <a:r>
              <a:rPr lang="en-US" dirty="0"/>
              <a:t>Can speed up attacks by a factor of 1300</a:t>
            </a:r>
          </a:p>
          <a:p>
            <a:r>
              <a:rPr lang="en-US" dirty="0"/>
              <a:t>“</a:t>
            </a:r>
            <a:r>
              <a:rPr lang="en-US" dirty="0" err="1"/>
              <a:t>genpmk</a:t>
            </a:r>
            <a:r>
              <a:rPr lang="en-US" dirty="0"/>
              <a:t>” written by Josh Wright</a:t>
            </a:r>
          </a:p>
          <a:p>
            <a:pPr lvl="1"/>
            <a:r>
              <a:rPr lang="en-US" dirty="0"/>
              <a:t>Pre-installed in Kali</a:t>
            </a:r>
          </a:p>
          <a:p>
            <a:pPr lvl="1"/>
            <a:r>
              <a:rPr lang="en-US" dirty="0"/>
              <a:t>Packaged with </a:t>
            </a:r>
            <a:r>
              <a:rPr lang="en-US" dirty="0" err="1"/>
              <a:t>Cowpatty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54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 Want To Do This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CUDA Acceleration</a:t>
            </a:r>
          </a:p>
          <a:p>
            <a:pPr lvl="1"/>
            <a:r>
              <a:rPr lang="en-US" dirty="0"/>
              <a:t>Parallel computing architecture developed by </a:t>
            </a:r>
            <a:r>
              <a:rPr lang="en-US" dirty="0" err="1"/>
              <a:t>nVIDIA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http://www.nvidia.com/object/cuda_home_new.html</a:t>
            </a:r>
            <a:endParaRPr lang="en-US" dirty="0"/>
          </a:p>
          <a:p>
            <a:r>
              <a:rPr lang="en-US" dirty="0"/>
              <a:t>Pyrite – CUDA acceleration of </a:t>
            </a:r>
            <a:r>
              <a:rPr lang="en-US" dirty="0" err="1"/>
              <a:t>Cowpatty</a:t>
            </a:r>
            <a:r>
              <a:rPr lang="en-US" dirty="0"/>
              <a:t> PMK tables</a:t>
            </a:r>
          </a:p>
          <a:p>
            <a:pPr lvl="1"/>
            <a:r>
              <a:rPr lang="en-US" dirty="0"/>
              <a:t>Included in Kali</a:t>
            </a:r>
          </a:p>
          <a:p>
            <a:r>
              <a:rPr lang="en-US" dirty="0"/>
              <a:t>Pyrite also supports AMD/ATI 43XX cards (they typically cost less)</a:t>
            </a:r>
          </a:p>
          <a:p>
            <a:r>
              <a:rPr lang="en-US" dirty="0"/>
              <a:t>Could also go to the cloud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97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CDAB-088C-C444-8DBB-EE1CB3A9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Wireless Network Encryption (Summary)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370D013-A399-3445-BA31-5EFC4E1EB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60668"/>
              </p:ext>
            </p:extLst>
          </p:nvPr>
        </p:nvGraphicFramePr>
        <p:xfrm>
          <a:off x="457200" y="1600200"/>
          <a:ext cx="82296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55012571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224154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7808397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101677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706102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95923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Algorhithm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IV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Integrity Check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30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40/104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CRC-32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3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RC4, TKIP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Michael Algorithm and CRC-32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6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WPA2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AES-CCMP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CBC-MAC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11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WPA3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AES-GCMP 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Arbitrary 1-2^64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ECDH and ECDSA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BIP-GMAC-256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9611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1EB10-1612-344A-A9AE-D4D2DAAA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3766-F0E5-D243-944A-D6613791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63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instance, Pre-Computed hashes of likely combinations of passphrases, SSIDs, and SSID lengths stored in tables</a:t>
            </a:r>
          </a:p>
          <a:p>
            <a:r>
              <a:rPr lang="en-US" dirty="0"/>
              <a:t>These tables use two functions, the hashing function and a reduction function creating a chain and storing only the first and last passphrase (In this case the PMK)</a:t>
            </a:r>
          </a:p>
          <a:p>
            <a:r>
              <a:rPr lang="en-US" dirty="0"/>
              <a:t>The table is then sorted for faster lookups</a:t>
            </a:r>
          </a:p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http://en.wikipedia.org/wiki/Rainbow_table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57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Topic - </a:t>
            </a:r>
            <a:r>
              <a:rPr lang="en-US" dirty="0" err="1"/>
              <a:t>Shellter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different tool for creating malicious executables</a:t>
            </a:r>
          </a:p>
          <a:p>
            <a:r>
              <a:rPr lang="en-US" dirty="0"/>
              <a:t>“Encrypts” malicious code to bypass Anti-Virus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https://www.shellterproject.com/download/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65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Password Cracking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Cain and Abel</a:t>
            </a:r>
          </a:p>
          <a:p>
            <a:pPr lvl="1"/>
            <a:r>
              <a:rPr lang="en-CA" dirty="0"/>
              <a:t>Windows-Based</a:t>
            </a:r>
          </a:p>
          <a:p>
            <a:pPr lvl="1"/>
            <a:r>
              <a:rPr lang="en-CA" dirty="0"/>
              <a:t>No Longer Developed</a:t>
            </a:r>
          </a:p>
          <a:p>
            <a:r>
              <a:rPr lang="en-CA" dirty="0"/>
              <a:t>John the Ripper</a:t>
            </a:r>
          </a:p>
          <a:p>
            <a:pPr lvl="1"/>
            <a:r>
              <a:rPr lang="en-CA" dirty="0"/>
              <a:t>Multiple OS support</a:t>
            </a:r>
          </a:p>
          <a:p>
            <a:pPr lvl="1"/>
            <a:r>
              <a:rPr lang="en-CA" dirty="0"/>
              <a:t>Compile to use</a:t>
            </a:r>
          </a:p>
          <a:p>
            <a:pPr lvl="1"/>
            <a:r>
              <a:rPr lang="en-CA" dirty="0"/>
              <a:t>’Pro’ licensed version, pre-compiled, support options.</a:t>
            </a:r>
          </a:p>
          <a:p>
            <a:pPr lvl="1"/>
            <a:r>
              <a:rPr lang="en-US" dirty="0">
                <a:hlinkClick r:id="rId2"/>
              </a:rPr>
              <a:t>https://www.openwall.com/john/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bit field in the frame control field</a:t>
            </a:r>
          </a:p>
          <a:p>
            <a:r>
              <a:rPr lang="en-US" dirty="0"/>
              <a:t>Called by a number of different names</a:t>
            </a:r>
          </a:p>
          <a:p>
            <a:pPr lvl="1"/>
            <a:r>
              <a:rPr lang="en-US" dirty="0"/>
              <a:t>WEP bit</a:t>
            </a:r>
          </a:p>
          <a:p>
            <a:pPr lvl="1"/>
            <a:r>
              <a:rPr lang="en-US" dirty="0"/>
              <a:t>Privacy bit</a:t>
            </a:r>
          </a:p>
          <a:p>
            <a:pPr lvl="1"/>
            <a:r>
              <a:rPr lang="en-US" dirty="0"/>
              <a:t>Secure bit</a:t>
            </a:r>
          </a:p>
          <a:p>
            <a:r>
              <a:rPr lang="en-US" dirty="0"/>
              <a:t>With this bit set, the receiving station expects to see a four byte WEP header immediately following the 802.11 header</a:t>
            </a:r>
          </a:p>
          <a:p>
            <a:r>
              <a:rPr lang="en-US" dirty="0"/>
              <a:t>Also expects to see a four byte trailer immediately following the payload or data portion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3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four byte header is also the initialization vector or IV along with the index number to designate which WEP key was used</a:t>
            </a:r>
          </a:p>
          <a:p>
            <a:r>
              <a:rPr lang="en-US" dirty="0"/>
              <a:t>Again, this was used with the WEP key to encrypt the data packet</a:t>
            </a:r>
          </a:p>
          <a:p>
            <a:r>
              <a:rPr lang="en-US" dirty="0"/>
              <a:t>The four byte trailer is the Integrity Check Value or ICV</a:t>
            </a:r>
          </a:p>
          <a:p>
            <a:pPr lvl="1"/>
            <a:r>
              <a:rPr lang="en-US" dirty="0"/>
              <a:t>This function similar to a CRC check to protect against packet modification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3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Stream cypher</a:t>
            </a:r>
          </a:p>
          <a:p>
            <a:pPr lvl="1"/>
            <a:r>
              <a:rPr lang="en-US" dirty="0"/>
              <a:t>One byte at a time</a:t>
            </a:r>
          </a:p>
          <a:p>
            <a:pPr lvl="1"/>
            <a:r>
              <a:rPr lang="en-US" dirty="0"/>
              <a:t>100 bytes of plaintext = 100 bytes of cypher text + eight bytes of WEP overhead</a:t>
            </a:r>
          </a:p>
          <a:p>
            <a:r>
              <a:rPr lang="en-US" dirty="0"/>
              <a:t>Requires a unique key (No re-use)</a:t>
            </a:r>
          </a:p>
          <a:p>
            <a:pPr lvl="1"/>
            <a:r>
              <a:rPr lang="en-US" dirty="0"/>
              <a:t>Recall: concatenated from IV and shared secret</a:t>
            </a:r>
          </a:p>
          <a:p>
            <a:r>
              <a:rPr lang="en-US" dirty="0"/>
              <a:t>Uses a pseudo randomization function referred to as PRGA (Pseudo-random generation algorithm )</a:t>
            </a:r>
          </a:p>
          <a:p>
            <a:r>
              <a:rPr lang="en-US" dirty="0"/>
              <a:t>PRGA is </a:t>
            </a:r>
            <a:r>
              <a:rPr lang="en-US" dirty="0" err="1"/>
              <a:t>XOR’d</a:t>
            </a:r>
            <a:r>
              <a:rPr lang="en-US" dirty="0"/>
              <a:t> with the plaintext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8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WEP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</a:t>
            </a:r>
          </a:p>
          <a:p>
            <a:pPr lvl="1"/>
            <a:r>
              <a:rPr lang="en-US" dirty="0"/>
              <a:t>Key selection</a:t>
            </a:r>
          </a:p>
          <a:p>
            <a:pPr lvl="1"/>
            <a:r>
              <a:rPr lang="en-US" dirty="0"/>
              <a:t>Message integrity check</a:t>
            </a:r>
          </a:p>
          <a:p>
            <a:pPr lvl="1"/>
            <a:r>
              <a:rPr lang="en-US" dirty="0"/>
              <a:t>Initialization Vector (too short)</a:t>
            </a:r>
          </a:p>
          <a:p>
            <a:r>
              <a:rPr lang="en-US" dirty="0"/>
              <a:t>No replay protection</a:t>
            </a:r>
          </a:p>
          <a:p>
            <a:r>
              <a:rPr lang="en-US" dirty="0"/>
              <a:t>Challenge response reveals PRGA</a:t>
            </a:r>
          </a:p>
          <a:p>
            <a:r>
              <a:rPr lang="en-US" dirty="0"/>
              <a:t>Key is reversible from cypher test (XOR)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2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Restricted to 5 or 13 character pre-shared key</a:t>
            </a:r>
          </a:p>
          <a:p>
            <a:r>
              <a:rPr lang="en-US" dirty="0"/>
              <a:t>Reduced key efficiency to 2</a:t>
            </a:r>
            <a:r>
              <a:rPr lang="en-US" baseline="30000" dirty="0"/>
              <a:t>24</a:t>
            </a:r>
            <a:endParaRPr lang="en-US" dirty="0"/>
          </a:p>
          <a:p>
            <a:r>
              <a:rPr lang="en-US" dirty="0"/>
              <a:t>Users often use dictionary words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5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3A84CDB579FB4CB73CBB174DC1AAB9" ma:contentTypeVersion="4" ma:contentTypeDescription="Create a new document." ma:contentTypeScope="" ma:versionID="b9f9f5803faf8a7166f60b0ca96ecd51">
  <xsd:schema xmlns:xsd="http://www.w3.org/2001/XMLSchema" xmlns:xs="http://www.w3.org/2001/XMLSchema" xmlns:p="http://schemas.microsoft.com/office/2006/metadata/properties" xmlns:ns2="51e21843-a409-463b-9741-4644d85965ad" targetNamespace="http://schemas.microsoft.com/office/2006/metadata/properties" ma:root="true" ma:fieldsID="c7a36989acf51c2ddadf02c43336559d" ns2:_="">
    <xsd:import namespace="51e21843-a409-463b-9741-4644d85965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21843-a409-463b-9741-4644d8596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DF9FD9-4A98-466D-A1E2-0B3DF248A824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1e21843-a409-463b-9741-4644d85965ad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7C6BE2-8F34-4F78-9449-8C05109DC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6EAC7B-74DC-4478-A0E9-2F1FBBCEB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21843-a409-463b-9741-4644d85965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13301</TotalTime>
  <Words>1860</Words>
  <Application>Microsoft Macintosh PowerPoint</Application>
  <PresentationFormat>On-screen Show (4:3)</PresentationFormat>
  <Paragraphs>386</Paragraphs>
  <Slides>46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WEP</vt:lpstr>
      <vt:lpstr>WEP Key</vt:lpstr>
      <vt:lpstr>WEP Framing</vt:lpstr>
      <vt:lpstr>More on Framing</vt:lpstr>
      <vt:lpstr>RC4</vt:lpstr>
      <vt:lpstr>Issues with WEP</vt:lpstr>
      <vt:lpstr>Key Selection</vt:lpstr>
      <vt:lpstr>More on WEP Failures</vt:lpstr>
      <vt:lpstr>Aircrack-ng</vt:lpstr>
      <vt:lpstr>Recall Last Week</vt:lpstr>
      <vt:lpstr>StarDrive</vt:lpstr>
      <vt:lpstr>Done with Kismet</vt:lpstr>
      <vt:lpstr>Extra Help w/ Aricrack</vt:lpstr>
      <vt:lpstr>Generarating Extra Traffic</vt:lpstr>
      <vt:lpstr>Running airodump-ng</vt:lpstr>
      <vt:lpstr>Finally, aircrack-ng</vt:lpstr>
      <vt:lpstr>With Enough Data</vt:lpstr>
      <vt:lpstr>WPA-PSK</vt:lpstr>
      <vt:lpstr>More Acronyms</vt:lpstr>
      <vt:lpstr>WPA2-PSK PMK Derivation</vt:lpstr>
      <vt:lpstr>WPA2 PTK Derivation</vt:lpstr>
      <vt:lpstr>PTK Mapping</vt:lpstr>
      <vt:lpstr>WPA2 Four-Way Handshake</vt:lpstr>
      <vt:lpstr>WPA2 Four-Way Capture</vt:lpstr>
      <vt:lpstr>Identifying WPA2-PSK</vt:lpstr>
      <vt:lpstr>Identifying WPA2-PSK</vt:lpstr>
      <vt:lpstr>WPA2-PSK</vt:lpstr>
      <vt:lpstr>WPA2-PSK</vt:lpstr>
      <vt:lpstr>WPA2-PSK</vt:lpstr>
      <vt:lpstr>WPA2-PSK</vt:lpstr>
      <vt:lpstr>WPA2-PSK</vt:lpstr>
      <vt:lpstr>Process</vt:lpstr>
      <vt:lpstr>Automation</vt:lpstr>
      <vt:lpstr>Limitations</vt:lpstr>
      <vt:lpstr>A Better Way</vt:lpstr>
      <vt:lpstr>WIGLE</vt:lpstr>
      <vt:lpstr>From Wigle.net</vt:lpstr>
      <vt:lpstr>More Tools (genpmk)</vt:lpstr>
      <vt:lpstr>But I Want To Do This Myself</vt:lpstr>
      <vt:lpstr>Wireless Network Encryption (Summary)</vt:lpstr>
      <vt:lpstr>Rainbow Tables</vt:lpstr>
      <vt:lpstr>New Topic - Shellter</vt:lpstr>
      <vt:lpstr>Tools for Password Cracking</vt:lpstr>
      <vt:lpstr>Questions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William Bailey</cp:lastModifiedBy>
  <cp:revision>453</cp:revision>
  <dcterms:created xsi:type="dcterms:W3CDTF">2014-08-27T02:09:01Z</dcterms:created>
  <dcterms:modified xsi:type="dcterms:W3CDTF">2020-11-30T21:16:26Z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0x010100463A84CDB579FB4CB73CBB174DC1AAB9</vt:lpwstr>
  </property>
</Properties>
</file>